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2"/>
  </p:sldMasterIdLst>
  <p:notesMasterIdLst>
    <p:notesMasterId r:id="rId66"/>
  </p:notesMasterIdLst>
  <p:sldIdLst>
    <p:sldId id="494" r:id="rId3"/>
    <p:sldId id="503" r:id="rId4"/>
    <p:sldId id="535" r:id="rId5"/>
    <p:sldId id="536" r:id="rId6"/>
    <p:sldId id="537" r:id="rId7"/>
    <p:sldId id="538" r:id="rId8"/>
    <p:sldId id="539" r:id="rId9"/>
    <p:sldId id="540" r:id="rId10"/>
    <p:sldId id="541" r:id="rId11"/>
    <p:sldId id="542" r:id="rId12"/>
    <p:sldId id="543" r:id="rId13"/>
    <p:sldId id="510" r:id="rId14"/>
    <p:sldId id="544" r:id="rId15"/>
    <p:sldId id="545" r:id="rId16"/>
    <p:sldId id="546" r:id="rId17"/>
    <p:sldId id="547" r:id="rId18"/>
    <p:sldId id="548" r:id="rId19"/>
    <p:sldId id="549" r:id="rId20"/>
    <p:sldId id="550" r:id="rId21"/>
    <p:sldId id="551" r:id="rId22"/>
    <p:sldId id="552" r:id="rId23"/>
    <p:sldId id="553" r:id="rId24"/>
    <p:sldId id="554" r:id="rId25"/>
    <p:sldId id="555" r:id="rId26"/>
    <p:sldId id="556" r:id="rId27"/>
    <p:sldId id="557" r:id="rId28"/>
    <p:sldId id="558" r:id="rId29"/>
    <p:sldId id="559" r:id="rId30"/>
    <p:sldId id="560" r:id="rId31"/>
    <p:sldId id="561" r:id="rId32"/>
    <p:sldId id="562" r:id="rId33"/>
    <p:sldId id="563" r:id="rId34"/>
    <p:sldId id="564" r:id="rId35"/>
    <p:sldId id="565" r:id="rId36"/>
    <p:sldId id="566" r:id="rId37"/>
    <p:sldId id="567" r:id="rId38"/>
    <p:sldId id="568" r:id="rId39"/>
    <p:sldId id="569" r:id="rId40"/>
    <p:sldId id="570" r:id="rId41"/>
    <p:sldId id="571" r:id="rId42"/>
    <p:sldId id="572" r:id="rId43"/>
    <p:sldId id="573" r:id="rId44"/>
    <p:sldId id="574" r:id="rId45"/>
    <p:sldId id="511" r:id="rId46"/>
    <p:sldId id="575" r:id="rId47"/>
    <p:sldId id="576" r:id="rId48"/>
    <p:sldId id="577" r:id="rId49"/>
    <p:sldId id="578" r:id="rId50"/>
    <p:sldId id="579" r:id="rId51"/>
    <p:sldId id="580" r:id="rId52"/>
    <p:sldId id="581" r:id="rId53"/>
    <p:sldId id="582" r:id="rId54"/>
    <p:sldId id="512" r:id="rId55"/>
    <p:sldId id="583" r:id="rId56"/>
    <p:sldId id="584" r:id="rId57"/>
    <p:sldId id="585" r:id="rId58"/>
    <p:sldId id="586" r:id="rId59"/>
    <p:sldId id="587" r:id="rId60"/>
    <p:sldId id="588" r:id="rId61"/>
    <p:sldId id="589" r:id="rId62"/>
    <p:sldId id="590" r:id="rId63"/>
    <p:sldId id="591" r:id="rId64"/>
    <p:sldId id="534" r:id="rId65"/>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9708"/>
    <a:srgbClr val="064BB2"/>
    <a:srgbClr val="FFCB54"/>
    <a:srgbClr val="2B6EE1"/>
    <a:srgbClr val="FFBF2B"/>
    <a:srgbClr val="7624CC"/>
    <a:srgbClr val="CC8824"/>
    <a:srgbClr val="216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1"/>
    <p:restoredTop sz="94660"/>
  </p:normalViewPr>
  <p:slideViewPr>
    <p:cSldViewPr snapToGrid="0" showGuides="1">
      <p:cViewPr varScale="1">
        <p:scale>
          <a:sx n="81" d="100"/>
          <a:sy n="81" d="100"/>
        </p:scale>
        <p:origin x="108"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4BE12F8F-49B0-4938-88C1-A9BE06936451}"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t>2021/4/30</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latin typeface="等线" panose="02010600030101010101" pitchFamily="2" charset="-122"/>
                <a:ea typeface="等线" panose="02010600030101010101" pitchFamily="2" charset="-122"/>
              </a:rPr>
              <a:t>‹#›</a:t>
            </a:fld>
            <a:endParaRPr lang="zh-CN" altLang="en-US" sz="1200" dirty="0">
              <a:latin typeface="等线" panose="02010600030101010101" pitchFamily="2" charset="-122"/>
              <a:ea typeface="等线"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TextEdit="1"/>
          </p:cNvSpPr>
          <p:nvPr>
            <p:ph type="sldImg"/>
          </p:nvPr>
        </p:nvSpPr>
        <p:spPr>
          <a:xfrm>
            <a:off x="385763" y="687388"/>
            <a:ext cx="6091237" cy="3427412"/>
          </a:xfrm>
          <a:ln>
            <a:solidFill>
              <a:srgbClr val="000000">
                <a:alpha val="100000"/>
              </a:srgbClr>
            </a:solidFill>
            <a:miter lim="800000"/>
          </a:ln>
        </p:spPr>
      </p:sp>
      <p:sp>
        <p:nvSpPr>
          <p:cNvPr id="76803" name="Rectangle 3"/>
          <p:cNvSpPr>
            <a:spLocks noGrp="1"/>
          </p:cNvSpPr>
          <p:nvPr>
            <p:ph type="body" idx="1"/>
          </p:nvPr>
        </p:nvSpPr>
        <p:spPr>
          <a:xfrm>
            <a:off x="914400" y="4343400"/>
            <a:ext cx="5029200" cy="4113213"/>
          </a:xfrm>
          <a:noFill/>
          <a:ln>
            <a:noFill/>
          </a:ln>
        </p:spPr>
        <p:txBody>
          <a:bodyPr wrap="square" lIns="91440" tIns="45720" rIns="91440" bIns="45720" anchor="t" anchorCtr="0"/>
          <a:lstStyle/>
          <a:p>
            <a:pPr lvl="0" eaLnBrk="1" hangingPunct="1">
              <a:spcBef>
                <a:spcPct val="0"/>
              </a:spcBef>
            </a:pPr>
            <a:endParaRPr lang="zh-CN" altLang="zh-CN"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TextEdit="1"/>
          </p:cNvSpPr>
          <p:nvPr>
            <p:ph type="sldImg"/>
          </p:nvPr>
        </p:nvSpPr>
        <p:spPr>
          <a:xfrm>
            <a:off x="385763" y="687388"/>
            <a:ext cx="6091237" cy="3427412"/>
          </a:xfrm>
          <a:ln>
            <a:solidFill>
              <a:srgbClr val="000000">
                <a:alpha val="100000"/>
              </a:srgbClr>
            </a:solidFill>
            <a:miter lim="800000"/>
          </a:ln>
        </p:spPr>
      </p:sp>
      <p:sp>
        <p:nvSpPr>
          <p:cNvPr id="77827" name="Rectangle 3"/>
          <p:cNvSpPr>
            <a:spLocks noGrp="1"/>
          </p:cNvSpPr>
          <p:nvPr>
            <p:ph type="body" idx="1"/>
          </p:nvPr>
        </p:nvSpPr>
        <p:spPr>
          <a:xfrm>
            <a:off x="914400" y="4343400"/>
            <a:ext cx="5029200" cy="4113213"/>
          </a:xfrm>
          <a:noFill/>
          <a:ln>
            <a:noFill/>
          </a:ln>
        </p:spPr>
        <p:txBody>
          <a:bodyPr wrap="square" lIns="91440" tIns="45720" rIns="91440" bIns="45720" anchor="t" anchorCtr="0"/>
          <a:lstStyle/>
          <a:p>
            <a:pPr lvl="0" eaLnBrk="1" hangingPunct="1">
              <a:spcBef>
                <a:spcPct val="0"/>
              </a:spcBef>
            </a:pPr>
            <a:endParaRPr lang="zh-CN" altLang="zh-CN" dirty="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a:ln>
            <a:solidFill>
              <a:srgbClr val="000000">
                <a:alpha val="100000"/>
              </a:srgbClr>
            </a:solidFill>
            <a:miter lim="800000"/>
          </a:ln>
        </p:spPr>
      </p:sp>
      <p:sp>
        <p:nvSpPr>
          <p:cNvPr id="7885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latin typeface="Arial" panose="020B0604020202020204" pitchFamily="34" charset="0"/>
            </a:endParaRPr>
          </a:p>
        </p:txBody>
      </p:sp>
      <p:sp>
        <p:nvSpPr>
          <p:cNvPr id="7885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solidFill>
                  <a:srgbClr val="000000"/>
                </a:solidFill>
                <a:latin typeface="Arial" panose="020B0604020202020204" pitchFamily="34" charset="0"/>
              </a:rPr>
              <a:t>5</a:t>
            </a:fld>
            <a:endParaRPr lang="zh-CN" altLang="en-US" sz="1200" dirty="0">
              <a:solidFill>
                <a:srgbClr val="000000"/>
              </a:solidFill>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ln>
            <a:solidFill>
              <a:srgbClr val="000000">
                <a:alpha val="100000"/>
              </a:srgbClr>
            </a:solidFill>
            <a:miter lim="800000"/>
          </a:ln>
        </p:spPr>
      </p:sp>
      <p:sp>
        <p:nvSpPr>
          <p:cNvPr id="79875"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latin typeface="Arial" panose="020B0604020202020204" pitchFamily="34" charset="0"/>
            </a:endParaRPr>
          </a:p>
        </p:txBody>
      </p:sp>
      <p:sp>
        <p:nvSpPr>
          <p:cNvPr id="7987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solidFill>
                  <a:srgbClr val="000000"/>
                </a:solidFill>
                <a:latin typeface="Arial" panose="020B0604020202020204" pitchFamily="34" charset="0"/>
              </a:rPr>
              <a:t>6</a:t>
            </a:fld>
            <a:endParaRPr lang="zh-CN" altLang="en-US" sz="1200" dirty="0">
              <a:solidFill>
                <a:srgbClr val="000000"/>
              </a:solidFill>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ln>
            <a:solidFill>
              <a:srgbClr val="000000">
                <a:alpha val="100000"/>
              </a:srgbClr>
            </a:solidFill>
            <a:miter lim="800000"/>
          </a:ln>
        </p:spPr>
      </p:sp>
      <p:sp>
        <p:nvSpPr>
          <p:cNvPr id="80899"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latin typeface="Arial" panose="020B0604020202020204" pitchFamily="34" charset="0"/>
            </a:endParaRPr>
          </a:p>
        </p:txBody>
      </p:sp>
      <p:sp>
        <p:nvSpPr>
          <p:cNvPr id="8090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solidFill>
                  <a:srgbClr val="000000"/>
                </a:solidFill>
                <a:latin typeface="Arial" panose="020B0604020202020204" pitchFamily="34" charset="0"/>
              </a:rPr>
              <a:t>7</a:t>
            </a:fld>
            <a:endParaRPr lang="zh-CN" altLang="en-US" sz="1200" dirty="0">
              <a:solidFill>
                <a:srgbClr val="000000"/>
              </a:solidFill>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ln>
            <a:solidFill>
              <a:srgbClr val="000000">
                <a:alpha val="100000"/>
              </a:srgbClr>
            </a:solidFill>
            <a:miter lim="800000"/>
          </a:ln>
        </p:spPr>
      </p:sp>
      <p:sp>
        <p:nvSpPr>
          <p:cNvPr id="81923"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latin typeface="Arial" panose="020B0604020202020204" pitchFamily="34" charset="0"/>
            </a:endParaRPr>
          </a:p>
        </p:txBody>
      </p:sp>
      <p:sp>
        <p:nvSpPr>
          <p:cNvPr id="81924"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solidFill>
                  <a:srgbClr val="000000"/>
                </a:solidFill>
                <a:latin typeface="Arial" panose="020B0604020202020204" pitchFamily="34" charset="0"/>
              </a:rPr>
              <a:t>9</a:t>
            </a:fld>
            <a:endParaRPr lang="zh-CN" altLang="en-US" sz="1200" dirty="0">
              <a:solidFill>
                <a:srgbClr val="000000"/>
              </a:solidFill>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a:ln>
            <a:solidFill>
              <a:srgbClr val="000000">
                <a:alpha val="100000"/>
              </a:srgbClr>
            </a:solidFill>
            <a:miter lim="800000"/>
          </a:ln>
        </p:spPr>
      </p:sp>
      <p:sp>
        <p:nvSpPr>
          <p:cNvPr id="82947" name="Rectangle 3"/>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bg>
      <p:bgPr>
        <a:solidFill>
          <a:schemeClr val="bg1"/>
        </a:solid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50" b="0" i="0" u="none" strike="noStrike" kern="1200" cap="none" spc="0" normalizeH="0" baseline="0" noProof="0" dirty="0">
              <a:ln>
                <a:noFill/>
              </a:ln>
              <a:solidFill>
                <a:schemeClr val="bg1"/>
              </a:solidFill>
              <a:effectLst/>
              <a:uLnTx/>
              <a:uFillTx/>
              <a:latin typeface="Calibri" panose="020F0502020204030204"/>
              <a:ea typeface="宋体" panose="02010600030101010101" pitchFamily="2" charset="-122"/>
              <a:cs typeface="宋体" panose="02010600030101010101" pitchFamily="2" charset="-122"/>
            </a:endParaRPr>
          </a:p>
        </p:txBody>
      </p:sp>
      <p:pic>
        <p:nvPicPr>
          <p:cNvPr id="9" name="图片 8" descr="AW视觉符号.jpg"/>
          <p:cNvPicPr>
            <a:picLocks noChangeAspect="1"/>
          </p:cNvPicPr>
          <p:nvPr/>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文本框 15"/>
          <p:cNvSpPr txBox="1">
            <a:spLocks noChangeArrowheads="1"/>
          </p:cNvSpPr>
          <p:nvPr/>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64BB2"/>
                </a:solidFill>
                <a:effectLst/>
                <a:uLnTx/>
                <a:uFillTx/>
                <a:latin typeface="仿宋" panose="02010609060101010101" pitchFamily="49" charset="-122"/>
                <a:ea typeface="仿宋" panose="02010609060101010101" pitchFamily="49" charset="-122"/>
                <a:cs typeface="+mn-cs"/>
              </a:rPr>
              <a:t>大数据，成就未来</a:t>
            </a:r>
          </a:p>
        </p:txBody>
      </p:sp>
      <p:cxnSp>
        <p:nvCxnSpPr>
          <p:cNvPr id="11" name="直接连接符 10"/>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3079" name="图片 16"/>
          <p:cNvPicPr>
            <a:picLocks noChangeAspect="1"/>
          </p:cNvPicPr>
          <p:nvPr userDrawn="1"/>
        </p:nvPicPr>
        <p:blipFill>
          <a:blip r:embed="rId3"/>
          <a:stretch>
            <a:fillRect/>
          </a:stretch>
        </p:blipFill>
        <p:spPr>
          <a:xfrm>
            <a:off x="8059738" y="288925"/>
            <a:ext cx="546100" cy="539750"/>
          </a:xfrm>
          <a:prstGeom prst="rect">
            <a:avLst/>
          </a:prstGeom>
          <a:noFill/>
          <a:ln w="9525">
            <a:noFill/>
          </a:ln>
        </p:spPr>
      </p:pic>
      <p:sp>
        <p:nvSpPr>
          <p:cNvPr id="15" name="标题 14"/>
          <p:cNvSpPr>
            <a:spLocks noGrp="1"/>
          </p:cNvSpPr>
          <p:nvPr>
            <p:ph type="title"/>
          </p:nvPr>
        </p:nvSpPr>
        <p:spPr>
          <a:xfrm>
            <a:off x="5570806" y="2706149"/>
            <a:ext cx="6245289"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sp>
        <p:nvSpPr>
          <p:cNvPr id="16" name="日期占位符 29"/>
          <p:cNvSpPr>
            <a:spLocks noGrp="1"/>
          </p:cNvSpPr>
          <p:nvPr>
            <p:ph type="dt" sz="half" idx="2"/>
          </p:nvPr>
        </p:nvSpPr>
        <p:spPr>
          <a:xfrm>
            <a:off x="7329488" y="3659188"/>
            <a:ext cx="2005013" cy="365125"/>
          </a:xfrm>
          <a:prstGeom prst="rect">
            <a:avLst/>
          </a:prstGeom>
        </p:spPr>
        <p:txBody>
          <a:bodyPr vert="horz" lIns="91440" tIns="45720" rIns="91440" bIns="45720" rtlCol="0" anchor="ctr"/>
          <a:lstStyle>
            <a:lvl1pPr algn="r">
              <a:defRPr sz="2400" b="1">
                <a:solidFill>
                  <a:schemeClr val="bg1"/>
                </a:solidFill>
                <a:latin typeface="微软雅黑" panose="020B0503020204020204" pitchFamily="34" charset="-122"/>
                <a:ea typeface="微软雅黑" panose="020B0503020204020204" pitchFamily="34"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5EFD6F6-2F20-4B1A-A667-B95C1338A7FC}" type="datetime5">
              <a:rPr kumimoji="0" lang="zh-CN" altLang="en-US"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2021/4/30</a:t>
            </a:fld>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 name="页脚占位符 1"/>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灯片编号占位符 2"/>
          <p:cNvSpPr>
            <a:spLocks noGrp="1"/>
          </p:cNvSpPr>
          <p:nvPr>
            <p:ph type="sldNum" sz="quarter" idx="11"/>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程序页">
    <p:bg>
      <p:bgPr>
        <a:solidFill>
          <a:schemeClr val="bg1"/>
        </a:solidFill>
        <a:effectLst/>
      </p:bgPr>
    </p:bg>
    <p:spTree>
      <p:nvGrpSpPr>
        <p:cNvPr id="1" name=""/>
        <p:cNvGrpSpPr/>
        <p:nvPr/>
      </p:nvGrpSpPr>
      <p:grpSpPr>
        <a:xfrm>
          <a:off x="0" y="0"/>
          <a:ext cx="0" cy="0"/>
          <a:chOff x="0" y="0"/>
          <a:chExt cx="0" cy="0"/>
        </a:xfrm>
      </p:grpSpPr>
      <p:sp>
        <p:nvSpPr>
          <p:cNvPr id="4098" name="Rectangle 12"/>
          <p:cNvSpPr/>
          <p:nvPr userDrawn="1"/>
        </p:nvSpPr>
        <p:spPr>
          <a:xfrm>
            <a:off x="9937750" y="6392863"/>
            <a:ext cx="571500" cy="231775"/>
          </a:xfrm>
          <a:prstGeom prst="rect">
            <a:avLst/>
          </a:prstGeom>
          <a:noFill/>
          <a:ln w="9525">
            <a:noFill/>
          </a:ln>
        </p:spPr>
        <p:txBody>
          <a:bodyPr/>
          <a:lstStyle/>
          <a:p>
            <a:pPr lvl="0" algn="ctr" eaLnBrk="1" hangingPunct="1"/>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latin typeface="Arial" panose="020B0604020202020204" pitchFamily="34" charset="0"/>
                <a:cs typeface="Arial" panose="020B0604020202020204" pitchFamily="34" charset="0"/>
              </a:rPr>
              <a:t>‹#›</a:t>
            </a:fld>
            <a:endParaRPr lang="en-US" altLang="zh-CN" sz="1000" dirty="0">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pic>
        <p:nvPicPr>
          <p:cNvPr id="4104" name="图片 12"/>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3674"/>
            <a:ext cx="11107601" cy="433972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
        <p:nvSpPr>
          <p:cNvPr id="3" name="日期占位符 2"/>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2F54C0EA-A8A0-4339-BF35-133D530EB25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2021/4/30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5122" name="Rectangle 12"/>
          <p:cNvSpPr/>
          <p:nvPr userDrawn="1"/>
        </p:nvSpPr>
        <p:spPr>
          <a:xfrm>
            <a:off x="9937750" y="6392863"/>
            <a:ext cx="571500" cy="231775"/>
          </a:xfrm>
          <a:prstGeom prst="rect">
            <a:avLst/>
          </a:prstGeom>
          <a:noFill/>
          <a:ln w="9525">
            <a:noFill/>
          </a:ln>
        </p:spPr>
        <p:txBody>
          <a:bodyPr/>
          <a:lstStyle/>
          <a:p>
            <a:pPr lvl="0" algn="ctr" eaLnBrk="1" hangingPunct="1"/>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latin typeface="Arial" panose="020B0604020202020204" pitchFamily="34" charset="0"/>
                <a:cs typeface="Arial" panose="020B0604020202020204" pitchFamily="34" charset="0"/>
              </a:rPr>
              <a:t>‹#›</a:t>
            </a:fld>
            <a:endParaRPr lang="en-US" altLang="zh-CN" sz="1000" dirty="0">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pic>
        <p:nvPicPr>
          <p:cNvPr id="5128" name="图片 12"/>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46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
        <p:nvSpPr>
          <p:cNvPr id="3" name="日期占位符 2"/>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2F54C0EA-A8A0-4339-BF35-133D530EB25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2021/4/30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bg>
      <p:bgPr>
        <a:solidFill>
          <a:schemeClr val="bg1"/>
        </a:solidFill>
        <a:effectLst/>
      </p:bgPr>
    </p:bg>
    <p:spTree>
      <p:nvGrpSpPr>
        <p:cNvPr id="1" name=""/>
        <p:cNvGrpSpPr/>
        <p:nvPr/>
      </p:nvGrpSpPr>
      <p:grpSpPr>
        <a:xfrm>
          <a:off x="0" y="0"/>
          <a:ext cx="0" cy="0"/>
          <a:chOff x="0" y="0"/>
          <a:chExt cx="0" cy="0"/>
        </a:xfrm>
      </p:grpSpPr>
      <p:sp>
        <p:nvSpPr>
          <p:cNvPr id="7" name="AutoShape 22"/>
          <p:cNvSpPr>
            <a:spLocks noChangeArrowheads="1"/>
          </p:cNvSpPr>
          <p:nvPr/>
        </p:nvSpPr>
        <p:spPr bwMode="auto">
          <a:xfrm>
            <a:off x="9745663" y="657225"/>
            <a:ext cx="1919288" cy="17463"/>
          </a:xfrm>
          <a:prstGeom prst="roundRect">
            <a:avLst>
              <a:gd name="adj" fmla="val 35898"/>
            </a:avLst>
          </a:prstGeom>
          <a:solidFill>
            <a:srgbClr val="F5A000"/>
          </a:solidFill>
          <a:ln>
            <a:noFill/>
          </a:ln>
        </p:spPr>
        <p:txBody>
          <a:bodyPr wrap="none"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zh-CN" altLang="en-US" sz="9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 name="AutoShape 23"/>
          <p:cNvSpPr>
            <a:spLocks noChangeArrowheads="1"/>
          </p:cNvSpPr>
          <p:nvPr/>
        </p:nvSpPr>
        <p:spPr bwMode="auto">
          <a:xfrm>
            <a:off x="528638" y="657225"/>
            <a:ext cx="9121775" cy="17463"/>
          </a:xfrm>
          <a:prstGeom prst="roundRect">
            <a:avLst>
              <a:gd name="adj" fmla="val 50000"/>
            </a:avLst>
          </a:prstGeom>
          <a:solidFill>
            <a:srgbClr val="031D89"/>
          </a:solidFill>
          <a:ln>
            <a:noFill/>
          </a:ln>
        </p:spPr>
        <p:txBody>
          <a:bodyPr wrap="none"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zh-CN" altLang="en-US" sz="9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 name="Rectangle 12"/>
          <p:cNvSpPr>
            <a:spLocks noChangeArrowheads="1"/>
          </p:cNvSpPr>
          <p:nvPr/>
        </p:nvSpPr>
        <p:spPr bwMode="auto">
          <a:xfrm>
            <a:off x="10572750" y="6484938"/>
            <a:ext cx="571500" cy="231775"/>
          </a:xfrm>
          <a:prstGeom prst="rect">
            <a:avLst/>
          </a:prstGeom>
          <a:noFill/>
          <a:ln>
            <a:noFill/>
          </a:ln>
        </p:spPr>
        <p:txBody>
          <a:bodyPr/>
          <a:lstStyle/>
          <a:p>
            <a:pPr lvl="0" algn="ctr" eaLnBrk="1" hangingPunct="1">
              <a:buNone/>
            </a:pPr>
            <a:r>
              <a:rPr lang="en-US" altLang="zh-CN" sz="1000" dirty="0">
                <a:solidFill>
                  <a:srgbClr val="7F7F7F"/>
                </a:solidFill>
                <a:latin typeface="Arial" panose="020B0604020202020204" pitchFamily="34" charset="0"/>
                <a:ea typeface="黑体" panose="02010609060101010101" pitchFamily="49" charset="-122"/>
              </a:rPr>
              <a:t> </a:t>
            </a:r>
            <a:fld id="{9A0DB2DC-4C9A-4742-B13C-FB6460FD3503}" type="slidenum">
              <a:rPr lang="en-US" altLang="zh-CN" sz="1000" dirty="0">
                <a:solidFill>
                  <a:srgbClr val="7F7F7F"/>
                </a:solidFill>
                <a:latin typeface="Arial" panose="020B0604020202020204" pitchFamily="34" charset="0"/>
                <a:ea typeface="黑体" panose="02010609060101010101" pitchFamily="49" charset="-122"/>
              </a:rPr>
              <a:t>‹#›</a:t>
            </a:fld>
            <a:endParaRPr lang="en-US" altLang="zh-CN" sz="1000" dirty="0">
              <a:solidFill>
                <a:srgbClr val="7F7F7F"/>
              </a:solidFill>
              <a:latin typeface="Arial" panose="020B0604020202020204" pitchFamily="34" charset="0"/>
              <a:ea typeface="黑体" panose="02010609060101010101" pitchFamily="49" charset="-122"/>
            </a:endParaRPr>
          </a:p>
        </p:txBody>
      </p:sp>
      <p:cxnSp>
        <p:nvCxnSpPr>
          <p:cNvPr id="11" name="直接连接符 10"/>
          <p:cNvCxnSpPr/>
          <p:nvPr/>
        </p:nvCxnSpPr>
        <p:spPr>
          <a:xfrm>
            <a:off x="3333750" y="6642100"/>
            <a:ext cx="7334250" cy="158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1114088" y="6629400"/>
            <a:ext cx="527050"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6151" name="图片 13" descr="泰迪logo无底色.png"/>
          <p:cNvPicPr>
            <a:picLocks noChangeAspect="1"/>
          </p:cNvPicPr>
          <p:nvPr userDrawn="1"/>
        </p:nvPicPr>
        <p:blipFill>
          <a:blip r:embed="rId2"/>
          <a:stretch>
            <a:fillRect/>
          </a:stretch>
        </p:blipFill>
        <p:spPr>
          <a:xfrm>
            <a:off x="239713" y="6478588"/>
            <a:ext cx="1525587" cy="292100"/>
          </a:xfrm>
          <a:prstGeom prst="rect">
            <a:avLst/>
          </a:prstGeom>
          <a:noFill/>
          <a:ln w="9525">
            <a:noFill/>
          </a:ln>
        </p:spPr>
      </p:pic>
      <p:sp>
        <p:nvSpPr>
          <p:cNvPr id="16" name="矩形 15"/>
          <p:cNvSpPr>
            <a:spLocks noChangeArrowheads="1"/>
          </p:cNvSpPr>
          <p:nvPr/>
        </p:nvSpPr>
        <p:spPr bwMode="auto">
          <a:xfrm>
            <a:off x="1890713" y="6462713"/>
            <a:ext cx="108108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ts val="600"/>
              </a:spcBef>
              <a:spcAft>
                <a:spcPct val="0"/>
              </a:spcAft>
              <a:buClrTx/>
              <a:buSzTx/>
              <a:buFontTx/>
              <a:buNone/>
              <a:defRPr/>
            </a:pPr>
            <a:r>
              <a:rPr kumimoji="0" lang="zh-CN" altLang="en-US" sz="1000" b="1"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大数据挖掘专家</a:t>
            </a:r>
            <a:endParaRPr kumimoji="0" lang="en-US" altLang="zh-CN" sz="1000" b="1"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7" name="直接连接符 16"/>
          <p:cNvCxnSpPr/>
          <p:nvPr/>
        </p:nvCxnSpPr>
        <p:spPr>
          <a:xfrm rot="5400000">
            <a:off x="1812131" y="6622256"/>
            <a:ext cx="179388" cy="31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190459" y="154379"/>
            <a:ext cx="11090159" cy="432048"/>
          </a:xfrm>
        </p:spPr>
        <p:txBody>
          <a:bodyPr>
            <a:noAutofit/>
          </a:bodyPr>
          <a:lstStyle>
            <a:lvl1pPr algn="l">
              <a:defRPr sz="2200" b="1">
                <a:latin typeface="Arial" panose="020B0604020202020204" pitchFamily="34" charset="0"/>
                <a:ea typeface="微软雅黑" panose="020B0503020204020204" pitchFamily="34" charset="-122"/>
                <a:cs typeface="Arial" panose="020B0604020202020204" pitchFamily="34" charset="0"/>
              </a:defRPr>
            </a:lvl1pPr>
          </a:lstStyle>
          <a:p>
            <a:r>
              <a:rPr lang="zh-CN" altLang="en-US" dirty="0"/>
              <a:t>单击此处编辑母版标题样式</a:t>
            </a:r>
          </a:p>
        </p:txBody>
      </p:sp>
      <p:sp>
        <p:nvSpPr>
          <p:cNvPr id="3" name="内容占位符 2"/>
          <p:cNvSpPr>
            <a:spLocks noGrp="1"/>
          </p:cNvSpPr>
          <p:nvPr>
            <p:ph idx="1"/>
          </p:nvPr>
        </p:nvSpPr>
        <p:spPr>
          <a:xfrm>
            <a:off x="527052" y="775246"/>
            <a:ext cx="11107601" cy="1285603"/>
          </a:xfrm>
        </p:spPr>
        <p:txBody>
          <a:bodyPr>
            <a:noAutofit/>
          </a:bodyPr>
          <a:lstStyle>
            <a:lvl1pPr>
              <a:buClr>
                <a:srgbClr val="032089"/>
              </a:buClr>
              <a:buFont typeface="Wingdings" panose="05000000000000000000" pitchFamily="2" charset="2"/>
              <a:buChar char="n"/>
              <a:defRPr sz="1600" b="0">
                <a:latin typeface="微软雅黑" panose="020B0503020204020204" pitchFamily="34" charset="-122"/>
                <a:ea typeface="微软雅黑" panose="020B0503020204020204" pitchFamily="34" charset="-122"/>
              </a:defRPr>
            </a:lvl1pPr>
            <a:lvl2pPr>
              <a:buClr>
                <a:srgbClr val="032089"/>
              </a:buClr>
              <a:buFont typeface="Wingdings" panose="05000000000000000000" pitchFamily="2" charset="2"/>
              <a:buChar char="l"/>
              <a:defRPr sz="1600" b="0">
                <a:latin typeface="微软雅黑" panose="020B0503020204020204" pitchFamily="34" charset="-122"/>
                <a:ea typeface="微软雅黑" panose="020B0503020204020204" pitchFamily="34" charset="-122"/>
              </a:defRPr>
            </a:lvl2pPr>
            <a:lvl3pPr>
              <a:defRPr sz="1600" b="0">
                <a:latin typeface="微软雅黑" panose="020B0503020204020204" pitchFamily="34" charset="-122"/>
                <a:ea typeface="微软雅黑" panose="020B0503020204020204" pitchFamily="34" charset="-122"/>
              </a:defRPr>
            </a:lvl3pPr>
            <a:lvl4pPr>
              <a:defRPr sz="1600" b="0">
                <a:latin typeface="微软雅黑" panose="020B0503020204020204" pitchFamily="34" charset="-122"/>
                <a:ea typeface="微软雅黑" panose="020B0503020204020204" pitchFamily="34" charset="-122"/>
              </a:defRPr>
            </a:lvl4pPr>
            <a:lvl5pPr>
              <a:defRPr sz="1600" b="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2F54C0EA-A8A0-4339-BF35-133D530EB25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2021/4/30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幻灯片">
    <p:bg>
      <p:bgPr>
        <a:solidFill>
          <a:schemeClr val="bg1"/>
        </a:solid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50" b="0" i="0" u="none" strike="noStrike" kern="1200" cap="none" spc="0" normalizeH="0" baseline="0" noProof="0" dirty="0">
              <a:ln>
                <a:noFill/>
              </a:ln>
              <a:solidFill>
                <a:srgbClr val="FFFFFF"/>
              </a:solidFill>
              <a:effectLst/>
              <a:uLnTx/>
              <a:uFillTx/>
              <a:latin typeface="+mn-lt"/>
              <a:ea typeface="+mn-ea"/>
              <a:cs typeface="宋体" panose="02010600030101010101" pitchFamily="2" charset="-122"/>
            </a:endParaRPr>
          </a:p>
        </p:txBody>
      </p:sp>
      <p:pic>
        <p:nvPicPr>
          <p:cNvPr id="9" name="图片 8" descr="AW视觉符号.jpg"/>
          <p:cNvPicPr>
            <a:picLocks noChangeAspect="1"/>
          </p:cNvPicPr>
          <p:nvPr/>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文本框 15"/>
          <p:cNvSpPr txBox="1">
            <a:spLocks noChangeArrowheads="1"/>
          </p:cNvSpPr>
          <p:nvPr/>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64BB2"/>
                </a:solidFill>
                <a:effectLst/>
                <a:uLnTx/>
                <a:uFillTx/>
                <a:latin typeface="仿宋" panose="02010609060101010101" pitchFamily="49" charset="-122"/>
                <a:ea typeface="仿宋" panose="02010609060101010101" pitchFamily="49" charset="-122"/>
                <a:cs typeface="+mn-cs"/>
              </a:rPr>
              <a:t>大数据，成就未来</a:t>
            </a:r>
          </a:p>
        </p:txBody>
      </p:sp>
      <p:cxnSp>
        <p:nvCxnSpPr>
          <p:cNvPr id="11" name="直接连接符 10"/>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7175" name="图片 16"/>
          <p:cNvPicPr>
            <a:picLocks noChangeAspect="1"/>
          </p:cNvPicPr>
          <p:nvPr userDrawn="1"/>
        </p:nvPicPr>
        <p:blipFill>
          <a:blip r:embed="rId3"/>
          <a:stretch>
            <a:fillRect/>
          </a:stretch>
        </p:blipFill>
        <p:spPr>
          <a:xfrm>
            <a:off x="8059738" y="288925"/>
            <a:ext cx="546100" cy="539750"/>
          </a:xfrm>
          <a:prstGeom prst="rect">
            <a:avLst/>
          </a:prstGeom>
          <a:noFill/>
          <a:ln w="9525">
            <a:noFill/>
          </a:ln>
        </p:spPr>
      </p:pic>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sp>
        <p:nvSpPr>
          <p:cNvPr id="16" name="日期占位符 29"/>
          <p:cNvSpPr>
            <a:spLocks noGrp="1"/>
          </p:cNvSpPr>
          <p:nvPr>
            <p:ph type="dt" sz="half" idx="2"/>
          </p:nvPr>
        </p:nvSpPr>
        <p:spPr>
          <a:xfrm>
            <a:off x="9447213" y="3771900"/>
            <a:ext cx="2743200" cy="365125"/>
          </a:xfrm>
          <a:prstGeom prst="rect">
            <a:avLst/>
          </a:prstGeom>
        </p:spPr>
        <p:txBody>
          <a:bodyPr vert="horz" lIns="91440" tIns="45720" rIns="91440" bIns="45720" rtlCol="0" anchor="ctr"/>
          <a:lstStyle>
            <a:lvl1pPr algn="r">
              <a:defRPr sz="2400" b="1">
                <a:solidFill>
                  <a:srgbClr val="FFFFFF"/>
                </a:solidFill>
                <a:latin typeface="微软雅黑" panose="020B0503020204020204" pitchFamily="34" charset="-122"/>
                <a:ea typeface="微软雅黑" panose="020B0503020204020204" pitchFamily="34"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513F796B-0F00-47B9-BACD-3612825697BC}" type="datetimeFigureOut">
              <a:rPr kumimoji="0" lang="zh-CN" altLang="en-US" sz="2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2021/4/30</a:t>
            </a:fld>
            <a:endParaRPr kumimoji="0" lang="zh-CN" altLang="en-US" sz="2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页脚占位符 1"/>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3" name="灯片编号占位符 2"/>
          <p:cNvSpPr>
            <a:spLocks noGrp="1"/>
          </p:cNvSpPr>
          <p:nvPr>
            <p:ph type="sldNum" sz="quarter" idx="11"/>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程序页">
    <p:bg>
      <p:bgPr>
        <a:solidFill>
          <a:schemeClr val="bg1"/>
        </a:solidFill>
        <a:effectLst/>
      </p:bgPr>
    </p:bg>
    <p:spTree>
      <p:nvGrpSpPr>
        <p:cNvPr id="1" name=""/>
        <p:cNvGrpSpPr/>
        <p:nvPr/>
      </p:nvGrpSpPr>
      <p:grpSpPr>
        <a:xfrm>
          <a:off x="0" y="0"/>
          <a:ext cx="0" cy="0"/>
          <a:chOff x="0" y="0"/>
          <a:chExt cx="0" cy="0"/>
        </a:xfrm>
      </p:grpSpPr>
      <p:sp>
        <p:nvSpPr>
          <p:cNvPr id="8194" name="Rectangle 12"/>
          <p:cNvSpPr/>
          <p:nvPr userDrawn="1"/>
        </p:nvSpPr>
        <p:spPr>
          <a:xfrm>
            <a:off x="9937750" y="6392863"/>
            <a:ext cx="571500" cy="231775"/>
          </a:xfrm>
          <a:prstGeom prst="rect">
            <a:avLst/>
          </a:prstGeom>
          <a:noFill/>
          <a:ln w="9525">
            <a:noFill/>
          </a:ln>
        </p:spPr>
        <p:txBody>
          <a:bodyPr/>
          <a:lstStyle/>
          <a:p>
            <a:pPr lvl="0" algn="ctr" eaLnBrk="1" hangingPunct="1"/>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solidFill>
                  <a:srgbClr val="000000"/>
                </a:solidFill>
                <a:latin typeface="Arial" panose="020B0604020202020204" pitchFamily="34" charset="0"/>
                <a:cs typeface="Arial" panose="020B0604020202020204" pitchFamily="34" charset="0"/>
              </a:rPr>
              <a:t>‹#›</a:t>
            </a:fld>
            <a:endParaRPr lang="en-US" altLang="zh-CN" sz="1000" dirty="0">
              <a:solidFill>
                <a:srgbClr val="000000"/>
              </a:solidFill>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pic>
        <p:nvPicPr>
          <p:cNvPr id="8200" name="图片 12"/>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817174"/>
            <a:ext cx="11107601" cy="4339721"/>
          </a:xfrm>
        </p:spPr>
        <p:txBody>
          <a:bodyPr>
            <a:noAutofit/>
          </a:bodyPr>
          <a:lstStyle>
            <a:lvl1pPr marL="362585" indent="-362585">
              <a:lnSpc>
                <a:spcPct val="150000"/>
              </a:lnSpc>
              <a:buClr>
                <a:srgbClr val="032089"/>
              </a:buClr>
              <a:buFont typeface="Wingdings" panose="05000000000000000000" pitchFamily="2" charset="2"/>
              <a:buChar char="Ø"/>
              <a:defRPr sz="1800" b="0">
                <a:latin typeface="Times New Roman" panose="02020603050405020304" pitchFamily="18" charset="0"/>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anose="02020603050405020304" pitchFamily="18" charset="0"/>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Times New Roman" panose="02020603050405020304" pitchFamily="18" charset="0"/>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
        <p:nvSpPr>
          <p:cNvPr id="3" name="日期占位符 2"/>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9C36FF-BAA9-4E72-A3DB-A99BB2271439}"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5" name="页脚占位符 4"/>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9218" name="Rectangle 12"/>
          <p:cNvSpPr/>
          <p:nvPr userDrawn="1"/>
        </p:nvSpPr>
        <p:spPr>
          <a:xfrm>
            <a:off x="9937750" y="6392863"/>
            <a:ext cx="571500" cy="231775"/>
          </a:xfrm>
          <a:prstGeom prst="rect">
            <a:avLst/>
          </a:prstGeom>
          <a:noFill/>
          <a:ln w="9525">
            <a:noFill/>
          </a:ln>
        </p:spPr>
        <p:txBody>
          <a:bodyPr/>
          <a:lstStyle/>
          <a:p>
            <a:pPr lvl="0" algn="ctr" eaLnBrk="1" hangingPunct="1"/>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solidFill>
                  <a:srgbClr val="000000"/>
                </a:solidFill>
                <a:latin typeface="Arial" panose="020B0604020202020204" pitchFamily="34" charset="0"/>
                <a:cs typeface="Arial" panose="020B0604020202020204" pitchFamily="34" charset="0"/>
              </a:rPr>
              <a:t>‹#›</a:t>
            </a:fld>
            <a:endParaRPr lang="en-US" altLang="zh-CN" sz="1000" dirty="0">
              <a:solidFill>
                <a:srgbClr val="000000"/>
              </a:solidFill>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pic>
        <p:nvPicPr>
          <p:cNvPr id="9224" name="图片 12"/>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anose="02020603050405020304" pitchFamily="18" charset="0"/>
                <a:cs typeface="Times New Roman" panose="02020603050405020304" pitchFamily="18" charset="0"/>
              </a:defRPr>
            </a:lvl1p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9C36FF-BAA9-4E72-A3DB-A99BB2271439}"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bg>
      <p:bgPr>
        <a:solidFill>
          <a:schemeClr val="bg1"/>
        </a:solid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50" b="0" i="0" u="none" strike="noStrike" kern="1200" cap="none" spc="0" normalizeH="0" baseline="0" noProof="0" dirty="0">
              <a:ln>
                <a:noFill/>
              </a:ln>
              <a:solidFill>
                <a:srgbClr val="FFFFFF"/>
              </a:solidFill>
              <a:effectLst/>
              <a:uLnTx/>
              <a:uFillTx/>
              <a:latin typeface="+mn-lt"/>
              <a:ea typeface="+mn-ea"/>
              <a:cs typeface="宋体" panose="02010600030101010101" pitchFamily="2" charset="-122"/>
            </a:endParaRPr>
          </a:p>
        </p:txBody>
      </p:sp>
      <p:sp>
        <p:nvSpPr>
          <p:cNvPr id="9" name="Title 1"/>
          <p:cNvSpPr txBox="1"/>
          <p:nvPr/>
        </p:nvSpPr>
        <p:spPr>
          <a:xfrm>
            <a:off x="5003623" y="1657613"/>
            <a:ext cx="7082051"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marL="0" marR="0" lvl="0" indent="0" algn="ctr" defTabSz="1028700" rtl="0" eaLnBrk="1" fontAlgn="base" latinLnBrk="0" hangingPunct="1">
              <a:lnSpc>
                <a:spcPts val="3360"/>
              </a:lnSpc>
              <a:spcBef>
                <a:spcPts val="630"/>
              </a:spcBef>
              <a:spcAft>
                <a:spcPct val="0"/>
              </a:spcAft>
              <a:buClrTx/>
              <a:buSzTx/>
              <a:buFontTx/>
              <a:buNone/>
              <a:defRPr/>
            </a:pPr>
            <a:r>
              <a:rPr kumimoji="0" lang="en-US" altLang="zh-CN" sz="6600" b="1" i="0" u="none" strike="noStrike" kern="1200" cap="none" spc="0" normalizeH="0" baseline="0" noProof="0">
                <a:ln>
                  <a:solidFill>
                    <a:srgbClr val="FFFFFF"/>
                  </a:solidFill>
                </a:ln>
                <a:solidFill>
                  <a:srgbClr val="FFFFFF"/>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rPr>
              <a:t>Thank you!</a:t>
            </a:r>
            <a:endParaRPr kumimoji="0" lang="zh-CN" altLang="en-US" sz="6600" b="1" i="0" u="none" strike="noStrike" kern="1200" cap="none" spc="0" normalizeH="0" baseline="0" noProof="0">
              <a:ln>
                <a:solidFill>
                  <a:srgbClr val="FFFFFF"/>
                </a:solidFill>
              </a:ln>
              <a:solidFill>
                <a:srgbClr val="FFFFFF"/>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endParaRPr>
          </a:p>
        </p:txBody>
      </p:sp>
      <p:pic>
        <p:nvPicPr>
          <p:cNvPr id="10" name="图片 9" descr="AW视觉符号.jpg"/>
          <p:cNvPicPr>
            <a:picLocks noChangeAspect="1"/>
          </p:cNvPicPr>
          <p:nvPr/>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文本框 15"/>
          <p:cNvSpPr txBox="1">
            <a:spLocks noChangeArrowheads="1"/>
          </p:cNvSpPr>
          <p:nvPr/>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64BB2"/>
                </a:solidFill>
                <a:effectLst/>
                <a:uLnTx/>
                <a:uFillTx/>
                <a:latin typeface="仿宋" panose="02010609060101010101" pitchFamily="49" charset="-122"/>
                <a:ea typeface="仿宋" panose="02010609060101010101" pitchFamily="49" charset="-122"/>
                <a:cs typeface="+mn-cs"/>
              </a:rPr>
              <a:t>大数据，成就未来</a:t>
            </a:r>
          </a:p>
        </p:txBody>
      </p:sp>
      <p:cxnSp>
        <p:nvCxnSpPr>
          <p:cNvPr id="12" name="直接连接符 11"/>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10248" name="图片 16"/>
          <p:cNvPicPr>
            <a:picLocks noChangeAspect="1"/>
          </p:cNvPicPr>
          <p:nvPr userDrawn="1"/>
        </p:nvPicPr>
        <p:blipFill>
          <a:blip r:embed="rId3"/>
          <a:stretch>
            <a:fillRect/>
          </a:stretch>
        </p:blipFill>
        <p:spPr>
          <a:xfrm>
            <a:off x="8059738" y="288925"/>
            <a:ext cx="546100" cy="539750"/>
          </a:xfrm>
          <a:prstGeom prst="rect">
            <a:avLst/>
          </a:prstGeom>
          <a:noFill/>
          <a:ln w="9525">
            <a:noFill/>
          </a:ln>
        </p:spPr>
      </p:pic>
      <p:pic>
        <p:nvPicPr>
          <p:cNvPr id="10249" name="图片 16"/>
          <p:cNvPicPr>
            <a:picLocks noChangeAspect="1"/>
          </p:cNvPicPr>
          <p:nvPr userDrawn="1"/>
        </p:nvPicPr>
        <p:blipFill>
          <a:blip r:embed="rId4"/>
          <a:stretch>
            <a:fillRect/>
          </a:stretch>
        </p:blipFill>
        <p:spPr>
          <a:xfrm>
            <a:off x="9940925" y="4724400"/>
            <a:ext cx="1874838" cy="1874838"/>
          </a:xfrm>
          <a:prstGeom prst="rect">
            <a:avLst/>
          </a:prstGeom>
          <a:noFill/>
          <a:ln w="9525">
            <a:noFill/>
          </a:ln>
        </p:spPr>
      </p:pic>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9C36FF-BAA9-4E72-A3DB-A99BB2271439}"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255588" y="195263"/>
            <a:ext cx="10972800" cy="692150"/>
          </a:xfrm>
          <a:prstGeom prst="rect">
            <a:avLst/>
          </a:prstGeom>
          <a:noFill/>
          <a:ln w="9525">
            <a:noFill/>
          </a:ln>
        </p:spPr>
        <p:txBody>
          <a:bodyPr anchor="ctr" anchorCtr="0"/>
          <a:lstStyle/>
          <a:p>
            <a:pPr lvl="0"/>
            <a:r>
              <a:rPr lang="zh-CN" altLang="en-US" dirty="0"/>
              <a:t>单击此处编辑母版标题样式</a:t>
            </a:r>
          </a:p>
        </p:txBody>
      </p:sp>
      <p:sp>
        <p:nvSpPr>
          <p:cNvPr id="1027" name="文本占位符 2"/>
          <p:cNvSpPr>
            <a:spLocks noGrp="1"/>
          </p:cNvSpPr>
          <p:nvPr>
            <p:ph type="body" idx="1"/>
          </p:nvPr>
        </p:nvSpPr>
        <p:spPr>
          <a:xfrm>
            <a:off x="422275" y="1187450"/>
            <a:ext cx="10972800" cy="1008063"/>
          </a:xfrm>
          <a:prstGeom prst="rect">
            <a:avLst/>
          </a:prstGeom>
          <a:noFill/>
          <a:ln w="9525">
            <a:noFill/>
          </a:ln>
        </p:spPr>
        <p:txBody>
          <a:bodyPr/>
          <a:lstStyle/>
          <a:p>
            <a:pPr lvl="0"/>
            <a:r>
              <a:rPr lang="zh-CN" altLang="en-US" dirty="0"/>
              <a:t>单击此处编辑母版文本样</a:t>
            </a:r>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2F54C0EA-A8A0-4339-BF35-133D530EB25E}"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2021/4/30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255588" y="195263"/>
            <a:ext cx="10972800" cy="692150"/>
          </a:xfrm>
          <a:prstGeom prst="rect">
            <a:avLst/>
          </a:prstGeom>
          <a:noFill/>
          <a:ln w="9525">
            <a:noFill/>
          </a:ln>
        </p:spPr>
        <p:txBody>
          <a:bodyPr anchor="ctr" anchorCtr="0"/>
          <a:lstStyle/>
          <a:p>
            <a:pPr lvl="0"/>
            <a:r>
              <a:rPr lang="zh-CN" altLang="en-US" dirty="0"/>
              <a:t>单击此处编辑母版标题样式</a:t>
            </a:r>
          </a:p>
        </p:txBody>
      </p:sp>
      <p:sp>
        <p:nvSpPr>
          <p:cNvPr id="2051" name="文本占位符 2"/>
          <p:cNvSpPr>
            <a:spLocks noGrp="1"/>
          </p:cNvSpPr>
          <p:nvPr>
            <p:ph type="body" idx="1"/>
          </p:nvPr>
        </p:nvSpPr>
        <p:spPr>
          <a:xfrm>
            <a:off x="422275" y="1187450"/>
            <a:ext cx="10972800" cy="1008063"/>
          </a:xfrm>
          <a:prstGeom prst="rect">
            <a:avLst/>
          </a:prstGeom>
          <a:noFill/>
          <a:ln w="9525">
            <a:noFill/>
          </a:ln>
        </p:spPr>
        <p:txBody>
          <a:bodyPr/>
          <a:lstStyle/>
          <a:p>
            <a:pPr lvl="0"/>
            <a:r>
              <a:rPr lang="zh-CN" altLang="en-US" dirty="0"/>
              <a:t>单击此处编辑母版文本样</a:t>
            </a:r>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rgbClr val="000000">
                    <a:tint val="75000"/>
                  </a:srgb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39C36FF-BAA9-4E72-A3DB-A99BB2271439}"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000000">
                    <a:tint val="75000"/>
                  </a:srgb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hf sldNum="0" hdr="0" ftr="0" dt="0"/>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slide" Target="slide12.xml"/><Relationship Id="rId1" Type="http://schemas.openxmlformats.org/officeDocument/2006/relationships/slideLayout" Target="../slideLayouts/slideLayout3.xml"/><Relationship Id="rId4" Type="http://schemas.openxmlformats.org/officeDocument/2006/relationships/slide" Target="slide53.xml"/></Relationships>
</file>

<file path=ppt/slides/_rels/slide2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6.bin"/><Relationship Id="rId1" Type="http://schemas.openxmlformats.org/officeDocument/2006/relationships/slideLayout" Target="../slideLayouts/slideLayout7.xml"/><Relationship Id="rId5" Type="http://schemas.openxmlformats.org/officeDocument/2006/relationships/image" Target="../media/image26.wmf"/><Relationship Id="rId4" Type="http://schemas.openxmlformats.org/officeDocument/2006/relationships/oleObject" Target="../embeddings/oleObject7.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32.wmf"/><Relationship Id="rId3" Type="http://schemas.openxmlformats.org/officeDocument/2006/relationships/image" Target="../media/image27.wmf"/><Relationship Id="rId7" Type="http://schemas.openxmlformats.org/officeDocument/2006/relationships/image" Target="../media/image29.wmf"/><Relationship Id="rId12" Type="http://schemas.openxmlformats.org/officeDocument/2006/relationships/oleObject" Target="../embeddings/oleObject13.bin"/><Relationship Id="rId2" Type="http://schemas.openxmlformats.org/officeDocument/2006/relationships/oleObject" Target="../embeddings/oleObject8.bin"/><Relationship Id="rId1" Type="http://schemas.openxmlformats.org/officeDocument/2006/relationships/slideLayout" Target="../slideLayouts/slideLayout7.xml"/><Relationship Id="rId6" Type="http://schemas.openxmlformats.org/officeDocument/2006/relationships/oleObject" Target="../embeddings/oleObject10.bin"/><Relationship Id="rId11" Type="http://schemas.openxmlformats.org/officeDocument/2006/relationships/image" Target="../media/image31.wmf"/><Relationship Id="rId5" Type="http://schemas.openxmlformats.org/officeDocument/2006/relationships/image" Target="../media/image28.wmf"/><Relationship Id="rId15" Type="http://schemas.openxmlformats.org/officeDocument/2006/relationships/image" Target="../media/image33.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30.wmf"/><Relationship Id="rId14" Type="http://schemas.openxmlformats.org/officeDocument/2006/relationships/oleObject" Target="../embeddings/oleObject14.bin"/></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hyperlink" Target="https://edu.tipdm.org/"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hyperlink" Target="http://www.tipdm.com/pxdt/index.jhtml" TargetMode="Externa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oleObject" Target="../embeddings/oleObject2.bin"/><Relationship Id="rId7" Type="http://schemas.openxmlformats.org/officeDocument/2006/relationships/image" Target="../media/image8.wmf"/><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oleObject" Target="../embeddings/oleObject3.bin"/><Relationship Id="rId11" Type="http://schemas.openxmlformats.org/officeDocument/2006/relationships/image" Target="../media/image10.wmf"/><Relationship Id="rId5" Type="http://schemas.openxmlformats.org/officeDocument/2006/relationships/image" Target="../media/image7.png"/><Relationship Id="rId10" Type="http://schemas.openxmlformats.org/officeDocument/2006/relationships/oleObject" Target="../embeddings/oleObject5.bin"/><Relationship Id="rId4" Type="http://schemas.openxmlformats.org/officeDocument/2006/relationships/image" Target="../media/image6.wmf"/><Relationship Id="rId9"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4"/>
          <p:cNvSpPr>
            <a:spLocks noGrp="1"/>
          </p:cNvSpPr>
          <p:nvPr>
            <p:ph type="title"/>
          </p:nvPr>
        </p:nvSpPr>
        <p:spPr>
          <a:xfrm>
            <a:off x="5272088" y="2706688"/>
            <a:ext cx="6543675" cy="692150"/>
          </a:xfrm>
          <a:ln/>
        </p:spPr>
        <p:txBody>
          <a:bodyPr vert="horz" wrap="square" lIns="91440" tIns="45720" rIns="91440" bIns="45720" anchor="ctr" anchorCtr="0"/>
          <a:lstStyle/>
          <a:p>
            <a:r>
              <a:rPr kumimoji="1" lang="zh-CN" altLang="en-US" b="0" dirty="0">
                <a:latin typeface="Times New Roman" panose="02020603050405020304" pitchFamily="18" charset="0"/>
                <a:ea typeface="微软雅黑" panose="020B0503020204020204" pitchFamily="34" charset="-122"/>
                <a:cs typeface="Times New Roman" panose="02020603050405020304" pitchFamily="18" charset="0"/>
              </a:rPr>
              <a:t>第</a:t>
            </a:r>
            <a:r>
              <a:rPr kumimoji="1" lang="en-US" altLang="zh-CN" b="0" dirty="0">
                <a:latin typeface="Times New Roman" panose="02020603050405020304" pitchFamily="18" charset="0"/>
                <a:ea typeface="微软雅黑" panose="020B0503020204020204" pitchFamily="34" charset="-122"/>
                <a:cs typeface="Times New Roman" panose="02020603050405020304" pitchFamily="18" charset="0"/>
              </a:rPr>
              <a:t>3</a:t>
            </a:r>
            <a:r>
              <a:rPr kumimoji="1" lang="zh-CN" altLang="en-US" b="0" dirty="0">
                <a:latin typeface="Times New Roman" panose="02020603050405020304" pitchFamily="18" charset="0"/>
                <a:ea typeface="微软雅黑" panose="020B0503020204020204" pitchFamily="34" charset="-122"/>
                <a:cs typeface="Times New Roman" panose="02020603050405020304" pitchFamily="18" charset="0"/>
              </a:rPr>
              <a:t>章 数据探索</a:t>
            </a:r>
            <a:endParaRPr kumimoji="1" lang="zh-CN" altLang="en-US" b="0"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11267" name="文本框 2"/>
          <p:cNvSpPr txBox="1"/>
          <p:nvPr/>
        </p:nvSpPr>
        <p:spPr>
          <a:xfrm>
            <a:off x="7297738" y="3541713"/>
            <a:ext cx="2374900" cy="461962"/>
          </a:xfrm>
          <a:prstGeom prst="rect">
            <a:avLst/>
          </a:prstGeom>
          <a:noFill/>
          <a:ln w="9525">
            <a:noFill/>
          </a:ln>
        </p:spPr>
        <p:txBody>
          <a:bodyPr>
            <a:spAutoFit/>
          </a:bodyPr>
          <a:lstStyle/>
          <a:p>
            <a:pPr algn="ctr" eaLnBrk="1" hangingPunct="1">
              <a:buNone/>
            </a:pPr>
            <a:fld id="{BB962C8B-B14F-4D97-AF65-F5344CB8AC3E}" type="datetime5">
              <a:rPr lang="zh-CN" altLang="en-US" sz="2400" b="1" dirty="0">
                <a:solidFill>
                  <a:schemeClr val="bg1"/>
                </a:solidFill>
                <a:latin typeface="Times New Roman" panose="02020603050405020304" pitchFamily="18" charset="0"/>
                <a:ea typeface="黑体" panose="02010609060101010101" pitchFamily="49" charset="-122"/>
              </a:rPr>
              <a:t>2021/4/30</a:t>
            </a:fld>
            <a:endParaRPr lang="zh-CN" altLang="en-US" sz="2400" b="1" dirty="0">
              <a:solidFill>
                <a:schemeClr val="bg1"/>
              </a:solidFill>
              <a:latin typeface="Times New Roman" panose="02020603050405020304" pitchFamily="18" charset="0"/>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异常值分析</a:t>
            </a:r>
            <a:r>
              <a:rPr kumimoji="1" lang="en-US" altLang="zh-CN" dirty="0">
                <a:latin typeface="Times New Roman" panose="02020603050405020304" pitchFamily="18" charset="0"/>
                <a:ea typeface="Times New Roman" panose="02020603050405020304" pitchFamily="18" charset="0"/>
                <a:cs typeface="微软雅黑" panose="020B0503020204020204" pitchFamily="34" charset="-122"/>
              </a:rPr>
              <a:t>——</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箱型图分析</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4" name="TextBox 3"/>
          <p:cNvSpPr txBox="1"/>
          <p:nvPr/>
        </p:nvSpPr>
        <p:spPr>
          <a:xfrm>
            <a:off x="527050" y="1125538"/>
            <a:ext cx="7296150" cy="3416300"/>
          </a:xfrm>
          <a:prstGeom prst="rect">
            <a:avLst/>
          </a:prstGeom>
          <a:noFill/>
          <a:ln w="9525">
            <a:noFill/>
          </a:ln>
        </p:spPr>
        <p:txBody>
          <a:bodyPr>
            <a:spAutoFit/>
          </a:bodyPr>
          <a:lstStyle/>
          <a:p>
            <a:pPr marL="342900" indent="-342900" eaLnBrk="1" hangingPunct="1">
              <a:buClr>
                <a:schemeClr val="accent1"/>
              </a:buClr>
              <a:buFont typeface="Wingdings" panose="05000000000000000000" pitchFamily="2" charset="2"/>
              <a:buChar char="l"/>
            </a:pPr>
            <a:r>
              <a:rPr lang="zh-CN" altLang="zh-CN" sz="2400" dirty="0">
                <a:solidFill>
                  <a:srgbClr val="000000"/>
                </a:solidFill>
                <a:latin typeface="微软雅黑" panose="020B0503020204020204" pitchFamily="34" charset="-122"/>
                <a:ea typeface="微软雅黑" panose="020B0503020204020204" pitchFamily="34" charset="-122"/>
              </a:rPr>
              <a:t>箱形图依据实际数据绘制，不需要事先假定数据服从特定的分布形式，没有对数据作任何限制性要求，它只是真实直观地表现数据分布的本来面貌；另一方面，箱形图判断异常值的标准以四分位数和四分位距为基础，四分位数具有一定的鲁棒性：多达</a:t>
            </a:r>
            <a:r>
              <a:rPr lang="en-US" altLang="zh-CN" sz="2400" dirty="0">
                <a:solidFill>
                  <a:srgbClr val="000000"/>
                </a:solidFill>
                <a:latin typeface="微软雅黑" panose="020B0503020204020204" pitchFamily="34" charset="-122"/>
                <a:ea typeface="微软雅黑" panose="020B0503020204020204" pitchFamily="34" charset="-122"/>
              </a:rPr>
              <a:t>25%</a:t>
            </a:r>
            <a:r>
              <a:rPr lang="zh-CN" altLang="zh-CN" sz="2400" dirty="0">
                <a:solidFill>
                  <a:srgbClr val="000000"/>
                </a:solidFill>
                <a:latin typeface="微软雅黑" panose="020B0503020204020204" pitchFamily="34" charset="-122"/>
                <a:ea typeface="微软雅黑" panose="020B0503020204020204" pitchFamily="34" charset="-122"/>
              </a:rPr>
              <a:t>的数据可以变得任意远而不会很大地扰动四分位数，所以异常值不能对这个标准施加影响，箱形图识别异常值的结果比较客观。由此可见，箱形图在识别异常值方面有一定的优越性</a:t>
            </a:r>
            <a:r>
              <a:rPr lang="zh-CN" altLang="en-US" sz="2400" dirty="0">
                <a:solidFill>
                  <a:srgbClr val="000000"/>
                </a:solidFill>
                <a:latin typeface="微软雅黑" panose="020B0503020204020204" pitchFamily="34" charset="-122"/>
                <a:ea typeface="微软雅黑" panose="020B0503020204020204" pitchFamily="34" charset="-122"/>
              </a:rPr>
              <a:t>。</a:t>
            </a:r>
          </a:p>
        </p:txBody>
      </p:sp>
      <p:pic>
        <p:nvPicPr>
          <p:cNvPr id="5" name="图片 4"/>
          <p:cNvPicPr>
            <a:picLocks noChangeAspect="1"/>
          </p:cNvPicPr>
          <p:nvPr/>
        </p:nvPicPr>
        <p:blipFill>
          <a:blip r:embed="rId2"/>
          <a:stretch>
            <a:fillRect/>
          </a:stretch>
        </p:blipFill>
        <p:spPr>
          <a:xfrm>
            <a:off x="7823200" y="1352550"/>
            <a:ext cx="3454400" cy="406876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Effect transition="in" filter="fade">
                                      <p:cBhvr>
                                        <p:cTn id="1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一致性分析</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4" name="TextBox 3"/>
          <p:cNvSpPr txBox="1"/>
          <p:nvPr/>
        </p:nvSpPr>
        <p:spPr>
          <a:xfrm>
            <a:off x="623888" y="1052513"/>
            <a:ext cx="10944225" cy="3416300"/>
          </a:xfrm>
          <a:prstGeom prst="rect">
            <a:avLst/>
          </a:prstGeom>
          <a:noFill/>
          <a:ln w="9525">
            <a:noFill/>
          </a:ln>
        </p:spPr>
        <p:txBody>
          <a:bodyPr>
            <a:spAutoFit/>
          </a:bodyPr>
          <a:lstStyle/>
          <a:p>
            <a:pPr marL="342900" indent="-342900" eaLnBrk="1" hangingPunct="1">
              <a:lnSpc>
                <a:spcPct val="150000"/>
              </a:lnSpc>
              <a:buClr>
                <a:schemeClr val="accent1"/>
              </a:buClr>
              <a:buFont typeface="Wingdings" panose="05000000000000000000" pitchFamily="2" charset="2"/>
              <a:buChar char="l"/>
            </a:pPr>
            <a:r>
              <a:rPr lang="zh-CN" altLang="zh-CN" sz="2400" dirty="0">
                <a:solidFill>
                  <a:srgbClr val="000000"/>
                </a:solidFill>
                <a:latin typeface="微软雅黑" panose="020B0503020204020204" pitchFamily="34" charset="-122"/>
                <a:ea typeface="微软雅黑" panose="020B0503020204020204" pitchFamily="34" charset="-122"/>
              </a:rPr>
              <a:t>数据不一致性是指数据的矛盾性、不相容性。直接对不一致的数据进行挖掘，可能会产生与实际相违背的挖掘结果。</a:t>
            </a:r>
          </a:p>
          <a:p>
            <a:pPr marL="342900" indent="-342900" eaLnBrk="1" hangingPunct="1">
              <a:lnSpc>
                <a:spcPct val="150000"/>
              </a:lnSpc>
              <a:buClr>
                <a:schemeClr val="accent1"/>
              </a:buClr>
              <a:buFont typeface="Wingdings" panose="05000000000000000000" pitchFamily="2" charset="2"/>
              <a:buChar char="l"/>
            </a:pPr>
            <a:r>
              <a:rPr lang="zh-CN" altLang="zh-CN" sz="2400" dirty="0">
                <a:solidFill>
                  <a:srgbClr val="000000"/>
                </a:solidFill>
                <a:latin typeface="微软雅黑" panose="020B0503020204020204" pitchFamily="34" charset="-122"/>
                <a:ea typeface="微软雅黑" panose="020B0503020204020204" pitchFamily="34" charset="-122"/>
              </a:rPr>
              <a:t>在数据挖掘过程中，不一致数据的产生主要发生在数据集成的过程中，可能是由于被挖掘数据是来自于从不同的数据源、重复存放的数据未能进行一致性地更新造成的，比如两张表中都存储了用户的地址，在用户的地址发生改变时，如果只更新了一张表中的数据，那么这两张表中就有了不一致的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ircle(in)">
                                      <p:cBhvr>
                                        <p:cTn id="12" dur="2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2947988"/>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p:cNvSpPr>
            <a:spLocks noChangeArrowheads="1"/>
          </p:cNvSpPr>
          <p:nvPr/>
        </p:nvSpPr>
        <p:spPr bwMode="auto">
          <a:xfrm>
            <a:off x="4000531" y="26086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数据特征分析</a:t>
            </a:r>
          </a:p>
        </p:txBody>
      </p:sp>
      <p:sp>
        <p:nvSpPr>
          <p:cNvPr id="22538"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数据质量</a:t>
            </a: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Python</a:t>
            </a: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主要数据探索函数</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统计作图函数</a:t>
            </a: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数据特征分析</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4" name="TextBox 3"/>
          <p:cNvSpPr txBox="1"/>
          <p:nvPr/>
        </p:nvSpPr>
        <p:spPr>
          <a:xfrm>
            <a:off x="527050" y="1052513"/>
            <a:ext cx="11041063" cy="5124450"/>
          </a:xfrm>
          <a:prstGeom prst="rect">
            <a:avLst/>
          </a:prstGeom>
          <a:noFill/>
        </p:spPr>
        <p:txBody>
          <a:bodyPr>
            <a:spAutoFit/>
          </a:bodyPr>
          <a:lstStyle/>
          <a:p>
            <a:pPr marL="342900" marR="0" indent="-342900" defTabSz="914400" fontAlgn="auto">
              <a:lnSpc>
                <a:spcPct val="150000"/>
              </a:lnSpc>
              <a:spcBef>
                <a:spcPts val="0"/>
              </a:spcBef>
              <a:spcAft>
                <a:spcPts val="0"/>
              </a:spcAft>
              <a:buClr>
                <a:schemeClr val="accent1"/>
              </a:buClr>
              <a:buSzTx/>
              <a:buFont typeface="Wingdings" panose="05000000000000000000" pitchFamily="2" charset="2"/>
              <a:buChar char="l"/>
              <a:defRPr/>
            </a:pPr>
            <a:r>
              <a:rPr kumimoji="0" lang="zh-CN" altLang="zh-CN" sz="2200" kern="1200" cap="none" spc="0" normalizeH="0" baseline="0" noProof="0" dirty="0">
                <a:latin typeface="微软雅黑" panose="020B0503020204020204" pitchFamily="34" charset="-122"/>
                <a:ea typeface="微软雅黑" panose="020B0503020204020204" pitchFamily="34" charset="-122"/>
                <a:cs typeface="+mn-cs"/>
              </a:rPr>
              <a:t>对数据进行质量分析以后，接下来</a:t>
            </a:r>
            <a:r>
              <a:rPr kumimoji="0" lang="zh-CN" altLang="en-US" sz="2200" kern="1200" cap="none" spc="0" normalizeH="0" baseline="0" noProof="0" dirty="0">
                <a:latin typeface="微软雅黑" panose="020B0503020204020204" pitchFamily="34" charset="-122"/>
                <a:ea typeface="微软雅黑" panose="020B0503020204020204" pitchFamily="34" charset="-122"/>
                <a:cs typeface="+mn-cs"/>
              </a:rPr>
              <a:t>就是对数据做特征分析。一般</a:t>
            </a:r>
            <a:r>
              <a:rPr kumimoji="0" lang="zh-CN" altLang="zh-CN" sz="2200" kern="1200" cap="none" spc="0" normalizeH="0" baseline="0" noProof="0" dirty="0">
                <a:latin typeface="微软雅黑" panose="020B0503020204020204" pitchFamily="34" charset="-122"/>
                <a:ea typeface="微软雅黑" panose="020B0503020204020204" pitchFamily="34" charset="-122"/>
                <a:cs typeface="+mn-cs"/>
              </a:rPr>
              <a:t>可通过绘制图表、计算某些特征量等手段进行数据的特征分析。</a:t>
            </a:r>
            <a:endParaRPr kumimoji="0" lang="en-US" altLang="zh-CN" sz="2200" kern="1200" cap="none" spc="0" normalizeH="0" baseline="0" noProof="0" dirty="0">
              <a:latin typeface="微软雅黑" panose="020B0503020204020204" pitchFamily="34" charset="-122"/>
              <a:ea typeface="微软雅黑" panose="020B0503020204020204" pitchFamily="34" charset="-122"/>
              <a:cs typeface="+mn-cs"/>
            </a:endParaRPr>
          </a:p>
          <a:p>
            <a:pPr marL="342900" marR="0" indent="-342900" defTabSz="914400" fontAlgn="auto">
              <a:lnSpc>
                <a:spcPct val="150000"/>
              </a:lnSpc>
              <a:spcBef>
                <a:spcPts val="0"/>
              </a:spcBef>
              <a:spcAft>
                <a:spcPts val="0"/>
              </a:spcAft>
              <a:buClr>
                <a:schemeClr val="accent1"/>
              </a:buClr>
              <a:buSzTx/>
              <a:buFont typeface="Wingdings" panose="05000000000000000000" pitchFamily="2" charset="2"/>
              <a:buChar char="l"/>
              <a:defRPr/>
            </a:pPr>
            <a:r>
              <a:rPr kumimoji="0" lang="zh-CN" altLang="en-US" sz="2200" kern="1200" cap="none" spc="0" normalizeH="0" baseline="0" noProof="0" dirty="0">
                <a:latin typeface="微软雅黑" panose="020B0503020204020204" pitchFamily="34" charset="-122"/>
                <a:ea typeface="微软雅黑" panose="020B0503020204020204" pitchFamily="34" charset="-122"/>
                <a:cs typeface="+mn-cs"/>
              </a:rPr>
              <a:t>这里主要介绍的特征方法有：</a:t>
            </a:r>
            <a:endParaRPr kumimoji="0" lang="en-US" altLang="zh-CN" sz="2200" kern="1200" cap="none" spc="0" normalizeH="0" baseline="0" noProof="0" dirty="0">
              <a:latin typeface="微软雅黑" panose="020B0503020204020204" pitchFamily="34" charset="-122"/>
              <a:ea typeface="微软雅黑" panose="020B0503020204020204" pitchFamily="34" charset="-122"/>
              <a:cs typeface="+mn-cs"/>
            </a:endParaRPr>
          </a:p>
          <a:p>
            <a:pPr marL="342900" marR="0" indent="-342900" defTabSz="914400" fontAlgn="auto">
              <a:lnSpc>
                <a:spcPct val="150000"/>
              </a:lnSpc>
              <a:spcBef>
                <a:spcPts val="0"/>
              </a:spcBef>
              <a:spcAft>
                <a:spcPts val="0"/>
              </a:spcAft>
              <a:buClr>
                <a:schemeClr val="accent1"/>
              </a:buClr>
              <a:buSzTx/>
              <a:buFont typeface="Arial" panose="020B0604020202020204" pitchFamily="34" charset="0"/>
              <a:buChar char="•"/>
              <a:defRPr/>
            </a:pPr>
            <a:r>
              <a:rPr kumimoji="0" lang="en-US" altLang="zh-CN" sz="2200" kern="1200" cap="none" spc="0" normalizeH="0" baseline="0" noProof="0" dirty="0">
                <a:latin typeface="微软雅黑" panose="020B0503020204020204" pitchFamily="34" charset="-122"/>
                <a:ea typeface="微软雅黑" panose="020B0503020204020204" pitchFamily="34" charset="-122"/>
                <a:cs typeface="+mn-cs"/>
              </a:rPr>
              <a:t>    </a:t>
            </a:r>
            <a:r>
              <a:rPr kumimoji="0" lang="zh-CN" altLang="en-US" sz="2200" kern="1200" cap="none" spc="0" normalizeH="0" baseline="0" noProof="0" dirty="0">
                <a:latin typeface="微软雅黑" panose="020B0503020204020204" pitchFamily="34" charset="-122"/>
                <a:ea typeface="微软雅黑" panose="020B0503020204020204" pitchFamily="34" charset="-122"/>
                <a:cs typeface="+mn-cs"/>
              </a:rPr>
              <a:t>分布分析</a:t>
            </a:r>
            <a:endParaRPr kumimoji="0" lang="en-US" altLang="zh-CN" sz="2200" kern="1200" cap="none" spc="0" normalizeH="0" baseline="0" noProof="0" dirty="0">
              <a:latin typeface="微软雅黑" panose="020B0503020204020204" pitchFamily="34" charset="-122"/>
              <a:ea typeface="微软雅黑" panose="020B0503020204020204" pitchFamily="34" charset="-122"/>
              <a:cs typeface="+mn-cs"/>
            </a:endParaRPr>
          </a:p>
          <a:p>
            <a:pPr marL="342900" marR="0" indent="-342900" defTabSz="914400" fontAlgn="auto">
              <a:lnSpc>
                <a:spcPct val="150000"/>
              </a:lnSpc>
              <a:spcBef>
                <a:spcPts val="0"/>
              </a:spcBef>
              <a:spcAft>
                <a:spcPts val="0"/>
              </a:spcAft>
              <a:buClr>
                <a:schemeClr val="accent1"/>
              </a:buClr>
              <a:buSzTx/>
              <a:buFont typeface="Arial" panose="020B0604020202020204" pitchFamily="34" charset="0"/>
              <a:buChar char="•"/>
              <a:defRPr/>
            </a:pPr>
            <a:r>
              <a:rPr kumimoji="0" lang="en-US" altLang="zh-CN" sz="2200" kern="1200" cap="none" spc="0" normalizeH="0" baseline="0" noProof="0" dirty="0">
                <a:latin typeface="微软雅黑" panose="020B0503020204020204" pitchFamily="34" charset="-122"/>
                <a:ea typeface="微软雅黑" panose="020B0503020204020204" pitchFamily="34" charset="-122"/>
                <a:cs typeface="+mn-cs"/>
              </a:rPr>
              <a:t>    </a:t>
            </a:r>
            <a:r>
              <a:rPr kumimoji="0" lang="zh-CN" altLang="en-US" sz="2200" kern="1200" cap="none" spc="0" normalizeH="0" baseline="0" noProof="0" dirty="0">
                <a:latin typeface="微软雅黑" panose="020B0503020204020204" pitchFamily="34" charset="-122"/>
                <a:ea typeface="微软雅黑" panose="020B0503020204020204" pitchFamily="34" charset="-122"/>
                <a:cs typeface="+mn-cs"/>
              </a:rPr>
              <a:t>对比分析</a:t>
            </a:r>
            <a:endParaRPr kumimoji="0" lang="en-US" altLang="zh-CN" sz="2200" kern="1200" cap="none" spc="0" normalizeH="0" baseline="0" noProof="0" dirty="0">
              <a:latin typeface="微软雅黑" panose="020B0503020204020204" pitchFamily="34" charset="-122"/>
              <a:ea typeface="微软雅黑" panose="020B0503020204020204" pitchFamily="34" charset="-122"/>
              <a:cs typeface="+mn-cs"/>
            </a:endParaRPr>
          </a:p>
          <a:p>
            <a:pPr marL="342900" marR="0" indent="-342900" defTabSz="914400" fontAlgn="auto">
              <a:lnSpc>
                <a:spcPct val="150000"/>
              </a:lnSpc>
              <a:spcBef>
                <a:spcPts val="0"/>
              </a:spcBef>
              <a:spcAft>
                <a:spcPts val="0"/>
              </a:spcAft>
              <a:buClr>
                <a:schemeClr val="accent1"/>
              </a:buClr>
              <a:buSzTx/>
              <a:buFont typeface="Arial" panose="020B0604020202020204" pitchFamily="34" charset="0"/>
              <a:buChar char="•"/>
              <a:defRPr/>
            </a:pPr>
            <a:r>
              <a:rPr kumimoji="0" lang="en-US" altLang="zh-CN" sz="2200" kern="1200" cap="none" spc="0" normalizeH="0" baseline="0" noProof="0" dirty="0">
                <a:latin typeface="微软雅黑" panose="020B0503020204020204" pitchFamily="34" charset="-122"/>
                <a:ea typeface="微软雅黑" panose="020B0503020204020204" pitchFamily="34" charset="-122"/>
                <a:cs typeface="+mn-cs"/>
              </a:rPr>
              <a:t>    </a:t>
            </a:r>
            <a:r>
              <a:rPr kumimoji="0" lang="zh-CN" altLang="en-US" sz="2200" kern="1200" cap="none" spc="0" normalizeH="0" baseline="0" noProof="0" dirty="0">
                <a:latin typeface="微软雅黑" panose="020B0503020204020204" pitchFamily="34" charset="-122"/>
                <a:ea typeface="微软雅黑" panose="020B0503020204020204" pitchFamily="34" charset="-122"/>
                <a:cs typeface="+mn-cs"/>
              </a:rPr>
              <a:t>统计量分析</a:t>
            </a:r>
            <a:endParaRPr kumimoji="0" lang="en-US" altLang="zh-CN" sz="2200" kern="1200" cap="none" spc="0" normalizeH="0" baseline="0" noProof="0" dirty="0">
              <a:latin typeface="微软雅黑" panose="020B0503020204020204" pitchFamily="34" charset="-122"/>
              <a:ea typeface="微软雅黑" panose="020B0503020204020204" pitchFamily="34" charset="-122"/>
              <a:cs typeface="+mn-cs"/>
            </a:endParaRPr>
          </a:p>
          <a:p>
            <a:pPr marL="342900" marR="0" indent="-342900" defTabSz="914400" fontAlgn="auto">
              <a:lnSpc>
                <a:spcPct val="150000"/>
              </a:lnSpc>
              <a:spcBef>
                <a:spcPts val="0"/>
              </a:spcBef>
              <a:spcAft>
                <a:spcPts val="0"/>
              </a:spcAft>
              <a:buClr>
                <a:schemeClr val="accent1"/>
              </a:buClr>
              <a:buSzTx/>
              <a:buFont typeface="Arial" panose="020B0604020202020204" pitchFamily="34" charset="0"/>
              <a:buChar char="•"/>
              <a:defRPr/>
            </a:pPr>
            <a:r>
              <a:rPr kumimoji="0" lang="en-US" altLang="zh-CN" sz="2200" kern="1200" cap="none" spc="0" normalizeH="0" baseline="0" noProof="0" dirty="0">
                <a:latin typeface="微软雅黑" panose="020B0503020204020204" pitchFamily="34" charset="-122"/>
                <a:ea typeface="微软雅黑" panose="020B0503020204020204" pitchFamily="34" charset="-122"/>
                <a:cs typeface="+mn-cs"/>
              </a:rPr>
              <a:t>    </a:t>
            </a:r>
            <a:r>
              <a:rPr kumimoji="0" lang="zh-CN" altLang="en-US" sz="2200" kern="1200" cap="none" spc="0" normalizeH="0" baseline="0" noProof="0" dirty="0">
                <a:latin typeface="微软雅黑" panose="020B0503020204020204" pitchFamily="34" charset="-122"/>
                <a:ea typeface="微软雅黑" panose="020B0503020204020204" pitchFamily="34" charset="-122"/>
                <a:cs typeface="+mn-cs"/>
              </a:rPr>
              <a:t>周期性分析</a:t>
            </a:r>
            <a:endParaRPr kumimoji="0" lang="en-US" altLang="zh-CN" sz="2200" kern="1200" cap="none" spc="0" normalizeH="0" baseline="0" noProof="0" dirty="0">
              <a:latin typeface="微软雅黑" panose="020B0503020204020204" pitchFamily="34" charset="-122"/>
              <a:ea typeface="微软雅黑" panose="020B0503020204020204" pitchFamily="34" charset="-122"/>
              <a:cs typeface="+mn-cs"/>
            </a:endParaRPr>
          </a:p>
          <a:p>
            <a:pPr marL="342900" marR="0" indent="-342900" defTabSz="914400" fontAlgn="auto">
              <a:lnSpc>
                <a:spcPct val="150000"/>
              </a:lnSpc>
              <a:spcBef>
                <a:spcPts val="0"/>
              </a:spcBef>
              <a:spcAft>
                <a:spcPts val="0"/>
              </a:spcAft>
              <a:buClr>
                <a:schemeClr val="accent1"/>
              </a:buClr>
              <a:buSzTx/>
              <a:buFont typeface="Arial" panose="020B0604020202020204" pitchFamily="34" charset="0"/>
              <a:buChar char="•"/>
              <a:defRPr/>
            </a:pPr>
            <a:r>
              <a:rPr kumimoji="0" lang="en-US" altLang="zh-CN" sz="2200" kern="1200" cap="none" spc="0" normalizeH="0" baseline="0" noProof="0" dirty="0">
                <a:latin typeface="微软雅黑" panose="020B0503020204020204" pitchFamily="34" charset="-122"/>
                <a:ea typeface="微软雅黑" panose="020B0503020204020204" pitchFamily="34" charset="-122"/>
                <a:cs typeface="+mn-cs"/>
              </a:rPr>
              <a:t>    </a:t>
            </a:r>
            <a:r>
              <a:rPr kumimoji="0" lang="zh-CN" altLang="en-US" sz="2200" kern="1200" cap="none" spc="0" normalizeH="0" baseline="0" noProof="0" dirty="0">
                <a:latin typeface="微软雅黑" panose="020B0503020204020204" pitchFamily="34" charset="-122"/>
                <a:ea typeface="微软雅黑" panose="020B0503020204020204" pitchFamily="34" charset="-122"/>
                <a:cs typeface="+mn-cs"/>
              </a:rPr>
              <a:t>贡献度分析</a:t>
            </a:r>
            <a:endParaRPr kumimoji="0" lang="en-US" altLang="zh-CN" sz="2200" kern="1200" cap="none" spc="0" normalizeH="0" baseline="0" noProof="0" dirty="0">
              <a:latin typeface="微软雅黑" panose="020B0503020204020204" pitchFamily="34" charset="-122"/>
              <a:ea typeface="微软雅黑" panose="020B0503020204020204" pitchFamily="34" charset="-122"/>
              <a:cs typeface="+mn-cs"/>
            </a:endParaRPr>
          </a:p>
          <a:p>
            <a:pPr marL="342900" marR="0" indent="-342900" defTabSz="914400" fontAlgn="auto">
              <a:lnSpc>
                <a:spcPct val="150000"/>
              </a:lnSpc>
              <a:spcBef>
                <a:spcPts val="0"/>
              </a:spcBef>
              <a:spcAft>
                <a:spcPts val="0"/>
              </a:spcAft>
              <a:buClr>
                <a:schemeClr val="accent1"/>
              </a:buClr>
              <a:buSzTx/>
              <a:buFont typeface="Arial" panose="020B0604020202020204" pitchFamily="34" charset="0"/>
              <a:buChar char="•"/>
              <a:defRPr/>
            </a:pPr>
            <a:r>
              <a:rPr kumimoji="0" lang="en-US" altLang="zh-CN" sz="2200" kern="1200" cap="none" spc="0" normalizeH="0" baseline="0" noProof="0" dirty="0">
                <a:latin typeface="微软雅黑" panose="020B0503020204020204" pitchFamily="34" charset="-122"/>
                <a:ea typeface="微软雅黑" panose="020B0503020204020204" pitchFamily="34" charset="-122"/>
                <a:cs typeface="+mn-cs"/>
              </a:rPr>
              <a:t>    </a:t>
            </a:r>
            <a:r>
              <a:rPr kumimoji="0" lang="zh-CN" altLang="en-US" sz="2200" kern="1200" cap="none" spc="0" normalizeH="0" baseline="0" noProof="0" dirty="0">
                <a:latin typeface="微软雅黑" panose="020B0503020204020204" pitchFamily="34" charset="-122"/>
                <a:ea typeface="微软雅黑" panose="020B0503020204020204" pitchFamily="34" charset="-122"/>
                <a:cs typeface="+mn-cs"/>
              </a:rPr>
              <a:t>相关性分析</a:t>
            </a:r>
            <a:r>
              <a:rPr kumimoji="0" lang="en-US" altLang="zh-CN" sz="2200" kern="1200" cap="none" spc="0" normalizeH="0" baseline="0" noProof="0" dirty="0">
                <a:latin typeface="微软雅黑" panose="020B0503020204020204" pitchFamily="34" charset="-122"/>
                <a:ea typeface="微软雅黑" panose="020B0503020204020204" pitchFamily="34" charset="-122"/>
                <a:cs typeface="+mn-cs"/>
              </a:rPr>
              <a:t> </a:t>
            </a:r>
          </a:p>
          <a:p>
            <a:pPr marR="0" defTabSz="914400" fontAlgn="auto">
              <a:lnSpc>
                <a:spcPct val="150000"/>
              </a:lnSpc>
              <a:spcBef>
                <a:spcPts val="0"/>
              </a:spcBef>
              <a:spcAft>
                <a:spcPts val="0"/>
              </a:spcAft>
              <a:buClrTx/>
              <a:buSzTx/>
              <a:buFontTx/>
              <a:buNone/>
              <a:defRPr/>
            </a:pPr>
            <a:endParaRPr kumimoji="0" lang="zh-CN" altLang="zh-CN" sz="2000" kern="1200" cap="none" spc="0" normalizeH="0" baseline="0" noProof="0" dirty="0">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ircle(in)">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p:cTn id="17" dur="1000" fill="hold"/>
                                        <p:tgtEl>
                                          <p:spTgt spid="4">
                                            <p:txEl>
                                              <p:pRg st="2" end="2"/>
                                            </p:txEl>
                                          </p:spTgt>
                                        </p:tgtEl>
                                        <p:attrNameLst>
                                          <p:attrName>ppt_w</p:attrName>
                                        </p:attrNameLst>
                                      </p:cBhvr>
                                      <p:tavLst>
                                        <p:tav tm="0">
                                          <p:val>
                                            <p:fltVal val="0"/>
                                          </p:val>
                                        </p:tav>
                                        <p:tav tm="100000">
                                          <p:val>
                                            <p:strVal val="#ppt_w"/>
                                          </p:val>
                                        </p:tav>
                                      </p:tavLst>
                                    </p:anim>
                                    <p:anim calcmode="lin" valueType="num">
                                      <p:cBhvr>
                                        <p:cTn id="18" dur="1000" fill="hold"/>
                                        <p:tgtEl>
                                          <p:spTgt spid="4">
                                            <p:txEl>
                                              <p:pRg st="2" end="2"/>
                                            </p:txEl>
                                          </p:spTgt>
                                        </p:tgtEl>
                                        <p:attrNameLst>
                                          <p:attrName>ppt_h</p:attrName>
                                        </p:attrNameLst>
                                      </p:cBhvr>
                                      <p:tavLst>
                                        <p:tav tm="0">
                                          <p:val>
                                            <p:fltVal val="0"/>
                                          </p:val>
                                        </p:tav>
                                        <p:tav tm="100000">
                                          <p:val>
                                            <p:strVal val="#ppt_h"/>
                                          </p:val>
                                        </p:tav>
                                      </p:tavLst>
                                    </p:anim>
                                    <p:anim calcmode="lin" valueType="num">
                                      <p:cBhvr>
                                        <p:cTn id="19" dur="1000" fill="hold"/>
                                        <p:tgtEl>
                                          <p:spTgt spid="4">
                                            <p:txEl>
                                              <p:pRg st="2" end="2"/>
                                            </p:txEl>
                                          </p:spTgt>
                                        </p:tgtEl>
                                        <p:attrNameLst>
                                          <p:attrName>style.rotation</p:attrName>
                                        </p:attrNameLst>
                                      </p:cBhvr>
                                      <p:tavLst>
                                        <p:tav tm="0">
                                          <p:val>
                                            <p:fltVal val="90"/>
                                          </p:val>
                                        </p:tav>
                                        <p:tav tm="100000">
                                          <p:val>
                                            <p:fltVal val="0"/>
                                          </p:val>
                                        </p:tav>
                                      </p:tavLst>
                                    </p:anim>
                                    <p:animEffect transition="in" filter="fade">
                                      <p:cBhvr>
                                        <p:cTn id="20" dur="10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p:cTn id="25" dur="1000" fill="hold"/>
                                        <p:tgtEl>
                                          <p:spTgt spid="4">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4">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4">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4">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 calcmode="lin" valueType="num">
                                      <p:cBhvr>
                                        <p:cTn id="33" dur="1000" fill="hold"/>
                                        <p:tgtEl>
                                          <p:spTgt spid="4">
                                            <p:txEl>
                                              <p:pRg st="4" end="4"/>
                                            </p:txEl>
                                          </p:spTgt>
                                        </p:tgtEl>
                                        <p:attrNameLst>
                                          <p:attrName>ppt_w</p:attrName>
                                        </p:attrNameLst>
                                      </p:cBhvr>
                                      <p:tavLst>
                                        <p:tav tm="0">
                                          <p:val>
                                            <p:fltVal val="0"/>
                                          </p:val>
                                        </p:tav>
                                        <p:tav tm="100000">
                                          <p:val>
                                            <p:strVal val="#ppt_w"/>
                                          </p:val>
                                        </p:tav>
                                      </p:tavLst>
                                    </p:anim>
                                    <p:anim calcmode="lin" valueType="num">
                                      <p:cBhvr>
                                        <p:cTn id="34" dur="1000" fill="hold"/>
                                        <p:tgtEl>
                                          <p:spTgt spid="4">
                                            <p:txEl>
                                              <p:pRg st="4" end="4"/>
                                            </p:txEl>
                                          </p:spTgt>
                                        </p:tgtEl>
                                        <p:attrNameLst>
                                          <p:attrName>ppt_h</p:attrName>
                                        </p:attrNameLst>
                                      </p:cBhvr>
                                      <p:tavLst>
                                        <p:tav tm="0">
                                          <p:val>
                                            <p:fltVal val="0"/>
                                          </p:val>
                                        </p:tav>
                                        <p:tav tm="100000">
                                          <p:val>
                                            <p:strVal val="#ppt_h"/>
                                          </p:val>
                                        </p:tav>
                                      </p:tavLst>
                                    </p:anim>
                                    <p:anim calcmode="lin" valueType="num">
                                      <p:cBhvr>
                                        <p:cTn id="35" dur="1000" fill="hold"/>
                                        <p:tgtEl>
                                          <p:spTgt spid="4">
                                            <p:txEl>
                                              <p:pRg st="4" end="4"/>
                                            </p:txEl>
                                          </p:spTgt>
                                        </p:tgtEl>
                                        <p:attrNameLst>
                                          <p:attrName>style.rotation</p:attrName>
                                        </p:attrNameLst>
                                      </p:cBhvr>
                                      <p:tavLst>
                                        <p:tav tm="0">
                                          <p:val>
                                            <p:fltVal val="90"/>
                                          </p:val>
                                        </p:tav>
                                        <p:tav tm="100000">
                                          <p:val>
                                            <p:fltVal val="0"/>
                                          </p:val>
                                        </p:tav>
                                      </p:tavLst>
                                    </p:anim>
                                    <p:animEffect transition="in" filter="fade">
                                      <p:cBhvr>
                                        <p:cTn id="36" dur="1000"/>
                                        <p:tgtEl>
                                          <p:spTgt spid="4">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anim calcmode="lin" valueType="num">
                                      <p:cBhvr>
                                        <p:cTn id="41" dur="1000" fill="hold"/>
                                        <p:tgtEl>
                                          <p:spTgt spid="4">
                                            <p:txEl>
                                              <p:pRg st="5" end="5"/>
                                            </p:txEl>
                                          </p:spTgt>
                                        </p:tgtEl>
                                        <p:attrNameLst>
                                          <p:attrName>ppt_w</p:attrName>
                                        </p:attrNameLst>
                                      </p:cBhvr>
                                      <p:tavLst>
                                        <p:tav tm="0">
                                          <p:val>
                                            <p:fltVal val="0"/>
                                          </p:val>
                                        </p:tav>
                                        <p:tav tm="100000">
                                          <p:val>
                                            <p:strVal val="#ppt_w"/>
                                          </p:val>
                                        </p:tav>
                                      </p:tavLst>
                                    </p:anim>
                                    <p:anim calcmode="lin" valueType="num">
                                      <p:cBhvr>
                                        <p:cTn id="42" dur="1000" fill="hold"/>
                                        <p:tgtEl>
                                          <p:spTgt spid="4">
                                            <p:txEl>
                                              <p:pRg st="5" end="5"/>
                                            </p:txEl>
                                          </p:spTgt>
                                        </p:tgtEl>
                                        <p:attrNameLst>
                                          <p:attrName>ppt_h</p:attrName>
                                        </p:attrNameLst>
                                      </p:cBhvr>
                                      <p:tavLst>
                                        <p:tav tm="0">
                                          <p:val>
                                            <p:fltVal val="0"/>
                                          </p:val>
                                        </p:tav>
                                        <p:tav tm="100000">
                                          <p:val>
                                            <p:strVal val="#ppt_h"/>
                                          </p:val>
                                        </p:tav>
                                      </p:tavLst>
                                    </p:anim>
                                    <p:anim calcmode="lin" valueType="num">
                                      <p:cBhvr>
                                        <p:cTn id="43" dur="1000" fill="hold"/>
                                        <p:tgtEl>
                                          <p:spTgt spid="4">
                                            <p:txEl>
                                              <p:pRg st="5" end="5"/>
                                            </p:txEl>
                                          </p:spTgt>
                                        </p:tgtEl>
                                        <p:attrNameLst>
                                          <p:attrName>style.rotation</p:attrName>
                                        </p:attrNameLst>
                                      </p:cBhvr>
                                      <p:tavLst>
                                        <p:tav tm="0">
                                          <p:val>
                                            <p:fltVal val="90"/>
                                          </p:val>
                                        </p:tav>
                                        <p:tav tm="100000">
                                          <p:val>
                                            <p:fltVal val="0"/>
                                          </p:val>
                                        </p:tav>
                                      </p:tavLst>
                                    </p:anim>
                                    <p:animEffect transition="in" filter="fade">
                                      <p:cBhvr>
                                        <p:cTn id="44" dur="1000"/>
                                        <p:tgtEl>
                                          <p:spTgt spid="4">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 calcmode="lin" valueType="num">
                                      <p:cBhvr>
                                        <p:cTn id="49" dur="1000" fill="hold"/>
                                        <p:tgtEl>
                                          <p:spTgt spid="4">
                                            <p:txEl>
                                              <p:pRg st="6" end="6"/>
                                            </p:txEl>
                                          </p:spTgt>
                                        </p:tgtEl>
                                        <p:attrNameLst>
                                          <p:attrName>ppt_w</p:attrName>
                                        </p:attrNameLst>
                                      </p:cBhvr>
                                      <p:tavLst>
                                        <p:tav tm="0">
                                          <p:val>
                                            <p:fltVal val="0"/>
                                          </p:val>
                                        </p:tav>
                                        <p:tav tm="100000">
                                          <p:val>
                                            <p:strVal val="#ppt_w"/>
                                          </p:val>
                                        </p:tav>
                                      </p:tavLst>
                                    </p:anim>
                                    <p:anim calcmode="lin" valueType="num">
                                      <p:cBhvr>
                                        <p:cTn id="50" dur="1000" fill="hold"/>
                                        <p:tgtEl>
                                          <p:spTgt spid="4">
                                            <p:txEl>
                                              <p:pRg st="6" end="6"/>
                                            </p:txEl>
                                          </p:spTgt>
                                        </p:tgtEl>
                                        <p:attrNameLst>
                                          <p:attrName>ppt_h</p:attrName>
                                        </p:attrNameLst>
                                      </p:cBhvr>
                                      <p:tavLst>
                                        <p:tav tm="0">
                                          <p:val>
                                            <p:fltVal val="0"/>
                                          </p:val>
                                        </p:tav>
                                        <p:tav tm="100000">
                                          <p:val>
                                            <p:strVal val="#ppt_h"/>
                                          </p:val>
                                        </p:tav>
                                      </p:tavLst>
                                    </p:anim>
                                    <p:anim calcmode="lin" valueType="num">
                                      <p:cBhvr>
                                        <p:cTn id="51" dur="1000" fill="hold"/>
                                        <p:tgtEl>
                                          <p:spTgt spid="4">
                                            <p:txEl>
                                              <p:pRg st="6" end="6"/>
                                            </p:txEl>
                                          </p:spTgt>
                                        </p:tgtEl>
                                        <p:attrNameLst>
                                          <p:attrName>style.rotation</p:attrName>
                                        </p:attrNameLst>
                                      </p:cBhvr>
                                      <p:tavLst>
                                        <p:tav tm="0">
                                          <p:val>
                                            <p:fltVal val="90"/>
                                          </p:val>
                                        </p:tav>
                                        <p:tav tm="100000">
                                          <p:val>
                                            <p:fltVal val="0"/>
                                          </p:val>
                                        </p:tav>
                                      </p:tavLst>
                                    </p:anim>
                                    <p:animEffect transition="in" filter="fade">
                                      <p:cBhvr>
                                        <p:cTn id="52" dur="1000"/>
                                        <p:tgtEl>
                                          <p:spTgt spid="4">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1" presetClass="entr" presetSubtype="0" fill="hold" nodeType="clickEffect">
                                  <p:stCondLst>
                                    <p:cond delay="0"/>
                                  </p:stCondLst>
                                  <p:childTnLst>
                                    <p:set>
                                      <p:cBhvr>
                                        <p:cTn id="56" dur="1" fill="hold">
                                          <p:stCondLst>
                                            <p:cond delay="0"/>
                                          </p:stCondLst>
                                        </p:cTn>
                                        <p:tgtEl>
                                          <p:spTgt spid="4">
                                            <p:txEl>
                                              <p:pRg st="7" end="7"/>
                                            </p:txEl>
                                          </p:spTgt>
                                        </p:tgtEl>
                                        <p:attrNameLst>
                                          <p:attrName>style.visibility</p:attrName>
                                        </p:attrNameLst>
                                      </p:cBhvr>
                                      <p:to>
                                        <p:strVal val="visible"/>
                                      </p:to>
                                    </p:set>
                                    <p:anim calcmode="lin" valueType="num">
                                      <p:cBhvr>
                                        <p:cTn id="57" dur="1000" fill="hold"/>
                                        <p:tgtEl>
                                          <p:spTgt spid="4">
                                            <p:txEl>
                                              <p:pRg st="7" end="7"/>
                                            </p:txEl>
                                          </p:spTgt>
                                        </p:tgtEl>
                                        <p:attrNameLst>
                                          <p:attrName>ppt_w</p:attrName>
                                        </p:attrNameLst>
                                      </p:cBhvr>
                                      <p:tavLst>
                                        <p:tav tm="0">
                                          <p:val>
                                            <p:fltVal val="0"/>
                                          </p:val>
                                        </p:tav>
                                        <p:tav tm="100000">
                                          <p:val>
                                            <p:strVal val="#ppt_w"/>
                                          </p:val>
                                        </p:tav>
                                      </p:tavLst>
                                    </p:anim>
                                    <p:anim calcmode="lin" valueType="num">
                                      <p:cBhvr>
                                        <p:cTn id="58" dur="1000" fill="hold"/>
                                        <p:tgtEl>
                                          <p:spTgt spid="4">
                                            <p:txEl>
                                              <p:pRg st="7" end="7"/>
                                            </p:txEl>
                                          </p:spTgt>
                                        </p:tgtEl>
                                        <p:attrNameLst>
                                          <p:attrName>ppt_h</p:attrName>
                                        </p:attrNameLst>
                                      </p:cBhvr>
                                      <p:tavLst>
                                        <p:tav tm="0">
                                          <p:val>
                                            <p:fltVal val="0"/>
                                          </p:val>
                                        </p:tav>
                                        <p:tav tm="100000">
                                          <p:val>
                                            <p:strVal val="#ppt_h"/>
                                          </p:val>
                                        </p:tav>
                                      </p:tavLst>
                                    </p:anim>
                                    <p:anim calcmode="lin" valueType="num">
                                      <p:cBhvr>
                                        <p:cTn id="59" dur="1000" fill="hold"/>
                                        <p:tgtEl>
                                          <p:spTgt spid="4">
                                            <p:txEl>
                                              <p:pRg st="7" end="7"/>
                                            </p:txEl>
                                          </p:spTgt>
                                        </p:tgtEl>
                                        <p:attrNameLst>
                                          <p:attrName>style.rotation</p:attrName>
                                        </p:attrNameLst>
                                      </p:cBhvr>
                                      <p:tavLst>
                                        <p:tav tm="0">
                                          <p:val>
                                            <p:fltVal val="90"/>
                                          </p:val>
                                        </p:tav>
                                        <p:tav tm="100000">
                                          <p:val>
                                            <p:fltVal val="0"/>
                                          </p:val>
                                        </p:tav>
                                      </p:tavLst>
                                    </p:anim>
                                    <p:animEffect transition="in" filter="fade">
                                      <p:cBhvr>
                                        <p:cTn id="60" dur="1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数据特征分析</a:t>
            </a:r>
            <a:r>
              <a:rPr kumimoji="1" lang="en-US" altLang="zh-CN" dirty="0">
                <a:latin typeface="Times New Roman" panose="02020603050405020304" pitchFamily="18" charset="0"/>
                <a:ea typeface="Times New Roman" panose="02020603050405020304" pitchFamily="18" charset="0"/>
                <a:cs typeface="微软雅黑" panose="020B0503020204020204" pitchFamily="34" charset="-122"/>
              </a:rPr>
              <a:t>——</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分布分析</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4" name="TextBox 3"/>
          <p:cNvSpPr txBox="1"/>
          <p:nvPr/>
        </p:nvSpPr>
        <p:spPr>
          <a:xfrm>
            <a:off x="596900" y="1196975"/>
            <a:ext cx="11137900" cy="2586038"/>
          </a:xfrm>
          <a:prstGeom prst="rect">
            <a:avLst/>
          </a:prstGeom>
          <a:noFill/>
        </p:spPr>
        <p:txBody>
          <a:bodyPr>
            <a:spAutoFit/>
          </a:bodyPr>
          <a:lstStyle/>
          <a:p>
            <a:pPr marL="342900" marR="0" indent="-342900" defTabSz="914400" fontAlgn="auto">
              <a:lnSpc>
                <a:spcPct val="150000"/>
              </a:lnSpc>
              <a:spcBef>
                <a:spcPts val="0"/>
              </a:spcBef>
              <a:spcAft>
                <a:spcPts val="0"/>
              </a:spcAft>
              <a:buClr>
                <a:schemeClr val="accent1"/>
              </a:buClr>
              <a:buSzTx/>
              <a:buFont typeface="Wingdings" panose="05000000000000000000" pitchFamily="2" charset="2"/>
              <a:buChar char="l"/>
              <a:defRPr/>
            </a:pP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分布分析能揭示数据的分布特征和分布类型，便于发现某些特大或特小的可疑值。对于定量数据，欲了解其分布形式，是对称的、还是非对称的，可做出频率分布表、绘制频率分布直方图、绘制茎叶图进行直观地分析；对于定性分类数据，可用饼图和条形图直观地显示分布情况。</a:t>
            </a:r>
          </a:p>
          <a:p>
            <a:pPr marR="0" defTabSz="914400" fontAlgn="auto">
              <a:spcBef>
                <a:spcPts val="0"/>
              </a:spcBef>
              <a:spcAft>
                <a:spcPts val="0"/>
              </a:spcAft>
              <a:buClrTx/>
              <a:buSzTx/>
              <a:buFontTx/>
              <a:buNone/>
              <a:defRPr/>
            </a:pPr>
            <a:endParaRPr kumimoji="0" lang="zh-CN" altLang="en-US" kern="1200" cap="none" spc="0" normalizeH="0" baseline="0" noProof="0" dirty="0">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定量数据的分布分析</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6" name="TextBox 5"/>
          <p:cNvSpPr txBox="1"/>
          <p:nvPr/>
        </p:nvSpPr>
        <p:spPr>
          <a:xfrm>
            <a:off x="527050" y="1125538"/>
            <a:ext cx="11137900" cy="4276725"/>
          </a:xfrm>
          <a:prstGeom prst="rect">
            <a:avLst/>
          </a:prstGeom>
          <a:noFill/>
        </p:spPr>
        <p:txBody>
          <a:bodyPr>
            <a:spAutoFit/>
          </a:bodyPr>
          <a:lstStyle/>
          <a:p>
            <a:pPr marL="342900" marR="0" indent="-342900" defTabSz="914400" fontAlgn="auto">
              <a:lnSpc>
                <a:spcPct val="150000"/>
              </a:lnSpc>
              <a:spcBef>
                <a:spcPts val="0"/>
              </a:spcBef>
              <a:spcAft>
                <a:spcPts val="0"/>
              </a:spcAft>
              <a:buClr>
                <a:schemeClr val="accent1"/>
              </a:buClr>
              <a:buSzTx/>
              <a:buFont typeface="Wingdings" panose="05000000000000000000" pitchFamily="2" charset="2"/>
              <a:buChar char="l"/>
              <a:defRPr/>
            </a:pP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对于定量变量而言，做频率分布分析时选择</a:t>
            </a:r>
            <a:r>
              <a:rPr kumimoji="0" lang="en-US" altLang="zh-CN" sz="2400" kern="1200" cap="none" spc="0" normalizeH="0" baseline="0" noProof="0" dirty="0">
                <a:latin typeface="微软雅黑" panose="020B0503020204020204" pitchFamily="34" charset="-122"/>
                <a:ea typeface="微软雅黑" panose="020B0503020204020204" pitchFamily="34" charset="-122"/>
                <a:cs typeface="+mn-cs"/>
              </a:rPr>
              <a:t>“</a:t>
            </a: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组数</a:t>
            </a:r>
            <a:r>
              <a:rPr kumimoji="0" lang="en-US" altLang="zh-CN" sz="2400" kern="1200" cap="none" spc="0" normalizeH="0" baseline="0" noProof="0" dirty="0">
                <a:latin typeface="微软雅黑" panose="020B0503020204020204" pitchFamily="34" charset="-122"/>
                <a:ea typeface="微软雅黑" panose="020B0503020204020204" pitchFamily="34" charset="-122"/>
                <a:cs typeface="+mn-cs"/>
              </a:rPr>
              <a:t>”</a:t>
            </a: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和</a:t>
            </a:r>
            <a:r>
              <a:rPr kumimoji="0" lang="en-US" altLang="zh-CN" sz="2400" kern="1200" cap="none" spc="0" normalizeH="0" baseline="0" noProof="0" dirty="0">
                <a:latin typeface="微软雅黑" panose="020B0503020204020204" pitchFamily="34" charset="-122"/>
                <a:ea typeface="微软雅黑" panose="020B0503020204020204" pitchFamily="34" charset="-122"/>
                <a:cs typeface="+mn-cs"/>
              </a:rPr>
              <a:t>“</a:t>
            </a: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组宽</a:t>
            </a:r>
            <a:r>
              <a:rPr kumimoji="0" lang="en-US" altLang="zh-CN" sz="2400" kern="1200" cap="none" spc="0" normalizeH="0" baseline="0" noProof="0" dirty="0">
                <a:latin typeface="微软雅黑" panose="020B0503020204020204" pitchFamily="34" charset="-122"/>
                <a:ea typeface="微软雅黑" panose="020B0503020204020204" pitchFamily="34" charset="-122"/>
                <a:cs typeface="+mn-cs"/>
              </a:rPr>
              <a:t>”</a:t>
            </a: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是主要的问题，一般按照以下步骤：</a:t>
            </a:r>
            <a:endParaRPr kumimoji="0" lang="en-US" altLang="zh-CN" sz="2400" kern="1200" cap="none" spc="0" normalizeH="0" baseline="0" noProof="0" dirty="0">
              <a:latin typeface="微软雅黑" panose="020B0503020204020204" pitchFamily="34" charset="-122"/>
              <a:ea typeface="微软雅黑" panose="020B0503020204020204" pitchFamily="34" charset="-122"/>
              <a:cs typeface="+mn-cs"/>
            </a:endParaRPr>
          </a:p>
          <a:p>
            <a:pPr marL="342900" marR="0" indent="-342900" defTabSz="914400" fontAlgn="auto">
              <a:lnSpc>
                <a:spcPct val="150000"/>
              </a:lnSpc>
              <a:spcBef>
                <a:spcPts val="0"/>
              </a:spcBef>
              <a:spcAft>
                <a:spcPts val="0"/>
              </a:spcAft>
              <a:buClr>
                <a:schemeClr val="accent1"/>
              </a:buClr>
              <a:buSzTx/>
              <a:buFont typeface="Arial" panose="020B0604020202020204" pitchFamily="34" charset="0"/>
              <a:buChar char="•"/>
              <a:defRPr/>
            </a:pP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求极差</a:t>
            </a:r>
          </a:p>
          <a:p>
            <a:pPr marL="342900" marR="0" indent="-342900" defTabSz="914400" fontAlgn="auto">
              <a:lnSpc>
                <a:spcPct val="150000"/>
              </a:lnSpc>
              <a:spcBef>
                <a:spcPts val="0"/>
              </a:spcBef>
              <a:spcAft>
                <a:spcPts val="0"/>
              </a:spcAft>
              <a:buClr>
                <a:schemeClr val="accent1"/>
              </a:buClr>
              <a:buSzTx/>
              <a:buFont typeface="Arial" panose="020B0604020202020204" pitchFamily="34" charset="0"/>
              <a:buChar char="•"/>
              <a:defRPr/>
            </a:pP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决定组距与组数</a:t>
            </a:r>
          </a:p>
          <a:p>
            <a:pPr marL="342900" marR="0" indent="-342900" defTabSz="914400" fontAlgn="auto">
              <a:lnSpc>
                <a:spcPct val="150000"/>
              </a:lnSpc>
              <a:spcBef>
                <a:spcPts val="0"/>
              </a:spcBef>
              <a:spcAft>
                <a:spcPts val="0"/>
              </a:spcAft>
              <a:buClr>
                <a:schemeClr val="accent1"/>
              </a:buClr>
              <a:buSzTx/>
              <a:buFont typeface="Arial" panose="020B0604020202020204" pitchFamily="34" charset="0"/>
              <a:buChar char="•"/>
              <a:defRPr/>
            </a:pP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决定分点</a:t>
            </a:r>
          </a:p>
          <a:p>
            <a:pPr marL="342900" marR="0" indent="-342900" defTabSz="914400" fontAlgn="auto">
              <a:lnSpc>
                <a:spcPct val="150000"/>
              </a:lnSpc>
              <a:spcBef>
                <a:spcPts val="0"/>
              </a:spcBef>
              <a:spcAft>
                <a:spcPts val="0"/>
              </a:spcAft>
              <a:buClr>
                <a:schemeClr val="accent1"/>
              </a:buClr>
              <a:buSzTx/>
              <a:buFont typeface="Arial" panose="020B0604020202020204" pitchFamily="34" charset="0"/>
              <a:buChar char="•"/>
              <a:defRPr/>
            </a:pP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列出频率分布表</a:t>
            </a:r>
          </a:p>
          <a:p>
            <a:pPr marL="342900" marR="0" indent="-342900" defTabSz="914400" fontAlgn="auto">
              <a:lnSpc>
                <a:spcPct val="150000"/>
              </a:lnSpc>
              <a:spcBef>
                <a:spcPts val="0"/>
              </a:spcBef>
              <a:spcAft>
                <a:spcPts val="0"/>
              </a:spcAft>
              <a:buClr>
                <a:schemeClr val="accent1"/>
              </a:buClr>
              <a:buSzTx/>
              <a:buFont typeface="Arial" panose="020B0604020202020204" pitchFamily="34" charset="0"/>
              <a:buChar char="•"/>
              <a:defRPr/>
            </a:pP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绘制频率分布直方图</a:t>
            </a:r>
          </a:p>
          <a:p>
            <a:pPr marR="0" defTabSz="914400" fontAlgn="auto">
              <a:spcBef>
                <a:spcPts val="0"/>
              </a:spcBef>
              <a:spcAft>
                <a:spcPts val="0"/>
              </a:spcAft>
              <a:buClr>
                <a:schemeClr val="accent1"/>
              </a:buClr>
              <a:buSzTx/>
              <a:buFontTx/>
              <a:buNone/>
              <a:defRPr/>
            </a:pPr>
            <a:endParaRPr kumimoji="0" lang="zh-CN" altLang="zh-CN" sz="2000" kern="1200" cap="none" spc="0" normalizeH="0" baseline="0" noProof="0" dirty="0">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p:cTn id="12"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6">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p:cTn id="19"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6">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 calcmode="lin" valueType="num">
                                      <p:cBhvr>
                                        <p:cTn id="26"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27" dur="500" fill="hold"/>
                                        <p:tgtEl>
                                          <p:spTgt spid="6">
                                            <p:txEl>
                                              <p:pRg st="3" end="3"/>
                                            </p:txEl>
                                          </p:spTgt>
                                        </p:tgtEl>
                                        <p:attrNameLst>
                                          <p:attrName>ppt_h</p:attrName>
                                        </p:attrNameLst>
                                      </p:cBhvr>
                                      <p:tavLst>
                                        <p:tav tm="0">
                                          <p:val>
                                            <p:fltVal val="0"/>
                                          </p:val>
                                        </p:tav>
                                        <p:tav tm="100000">
                                          <p:val>
                                            <p:strVal val="#ppt_h"/>
                                          </p:val>
                                        </p:tav>
                                      </p:tavLst>
                                    </p:anim>
                                    <p:animEffect transition="in" filter="fade">
                                      <p:cBhvr>
                                        <p:cTn id="28" dur="500"/>
                                        <p:tgtEl>
                                          <p:spTgt spid="6">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 calcmode="lin" valueType="num">
                                      <p:cBhvr>
                                        <p:cTn id="33" dur="500" fill="hold"/>
                                        <p:tgtEl>
                                          <p:spTgt spid="6">
                                            <p:txEl>
                                              <p:pRg st="4" end="4"/>
                                            </p:txEl>
                                          </p:spTgt>
                                        </p:tgtEl>
                                        <p:attrNameLst>
                                          <p:attrName>ppt_w</p:attrName>
                                        </p:attrNameLst>
                                      </p:cBhvr>
                                      <p:tavLst>
                                        <p:tav tm="0">
                                          <p:val>
                                            <p:fltVal val="0"/>
                                          </p:val>
                                        </p:tav>
                                        <p:tav tm="100000">
                                          <p:val>
                                            <p:strVal val="#ppt_w"/>
                                          </p:val>
                                        </p:tav>
                                      </p:tavLst>
                                    </p:anim>
                                    <p:anim calcmode="lin" valueType="num">
                                      <p:cBhvr>
                                        <p:cTn id="34" dur="500" fill="hold"/>
                                        <p:tgtEl>
                                          <p:spTgt spid="6">
                                            <p:txEl>
                                              <p:pRg st="4" end="4"/>
                                            </p:txEl>
                                          </p:spTgt>
                                        </p:tgtEl>
                                        <p:attrNameLst>
                                          <p:attrName>ppt_h</p:attrName>
                                        </p:attrNameLst>
                                      </p:cBhvr>
                                      <p:tavLst>
                                        <p:tav tm="0">
                                          <p:val>
                                            <p:fltVal val="0"/>
                                          </p:val>
                                        </p:tav>
                                        <p:tav tm="100000">
                                          <p:val>
                                            <p:strVal val="#ppt_h"/>
                                          </p:val>
                                        </p:tav>
                                      </p:tavLst>
                                    </p:anim>
                                    <p:animEffect transition="in" filter="fade">
                                      <p:cBhvr>
                                        <p:cTn id="35" dur="500"/>
                                        <p:tgtEl>
                                          <p:spTgt spid="6">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6">
                                            <p:txEl>
                                              <p:pRg st="5" end="5"/>
                                            </p:txEl>
                                          </p:spTgt>
                                        </p:tgtEl>
                                        <p:attrNameLst>
                                          <p:attrName>style.visibility</p:attrName>
                                        </p:attrNameLst>
                                      </p:cBhvr>
                                      <p:to>
                                        <p:strVal val="visible"/>
                                      </p:to>
                                    </p:set>
                                    <p:anim calcmode="lin" valueType="num">
                                      <p:cBhvr>
                                        <p:cTn id="40" dur="500" fill="hold"/>
                                        <p:tgtEl>
                                          <p:spTgt spid="6">
                                            <p:txEl>
                                              <p:pRg st="5" end="5"/>
                                            </p:txEl>
                                          </p:spTgt>
                                        </p:tgtEl>
                                        <p:attrNameLst>
                                          <p:attrName>ppt_w</p:attrName>
                                        </p:attrNameLst>
                                      </p:cBhvr>
                                      <p:tavLst>
                                        <p:tav tm="0">
                                          <p:val>
                                            <p:fltVal val="0"/>
                                          </p:val>
                                        </p:tav>
                                        <p:tav tm="100000">
                                          <p:val>
                                            <p:strVal val="#ppt_w"/>
                                          </p:val>
                                        </p:tav>
                                      </p:tavLst>
                                    </p:anim>
                                    <p:anim calcmode="lin" valueType="num">
                                      <p:cBhvr>
                                        <p:cTn id="41" dur="500" fill="hold"/>
                                        <p:tgtEl>
                                          <p:spTgt spid="6">
                                            <p:txEl>
                                              <p:pRg st="5" end="5"/>
                                            </p:txEl>
                                          </p:spTgt>
                                        </p:tgtEl>
                                        <p:attrNameLst>
                                          <p:attrName>ppt_h</p:attrName>
                                        </p:attrNameLst>
                                      </p:cBhvr>
                                      <p:tavLst>
                                        <p:tav tm="0">
                                          <p:val>
                                            <p:fltVal val="0"/>
                                          </p:val>
                                        </p:tav>
                                        <p:tav tm="100000">
                                          <p:val>
                                            <p:strVal val="#ppt_h"/>
                                          </p:val>
                                        </p:tav>
                                      </p:tavLst>
                                    </p:anim>
                                    <p:animEffect transition="in" filter="fade">
                                      <p:cBhvr>
                                        <p:cTn id="4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定量数据的分布分析</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4" name="TextBox 3"/>
          <p:cNvSpPr txBox="1"/>
          <p:nvPr/>
        </p:nvSpPr>
        <p:spPr>
          <a:xfrm>
            <a:off x="527050" y="1052513"/>
            <a:ext cx="11137900" cy="2400300"/>
          </a:xfrm>
          <a:prstGeom prst="rect">
            <a:avLst/>
          </a:prstGeom>
          <a:noFill/>
        </p:spPr>
        <p:txBody>
          <a:bodyPr>
            <a:spAutoFit/>
          </a:bodyPr>
          <a:lstStyle/>
          <a:p>
            <a:pPr marL="342900" marR="0" indent="-342900" defTabSz="914400" fontAlgn="auto">
              <a:spcBef>
                <a:spcPts val="0"/>
              </a:spcBef>
              <a:spcAft>
                <a:spcPts val="0"/>
              </a:spcAft>
              <a:buClr>
                <a:schemeClr val="accent1"/>
              </a:buClr>
              <a:buSzTx/>
              <a:buFont typeface="Wingdings" panose="05000000000000000000" pitchFamily="2" charset="2"/>
              <a:buChar char="l"/>
              <a:defRPr/>
            </a:pP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遵循的主要原则有：</a:t>
            </a:r>
          </a:p>
          <a:p>
            <a:pPr marL="285750" marR="0" indent="-285750" defTabSz="914400" fontAlgn="auto">
              <a:lnSpc>
                <a:spcPct val="150000"/>
              </a:lnSpc>
              <a:spcBef>
                <a:spcPts val="0"/>
              </a:spcBef>
              <a:spcAft>
                <a:spcPts val="0"/>
              </a:spcAft>
              <a:buClr>
                <a:schemeClr val="accent1"/>
              </a:buClr>
              <a:buSzTx/>
              <a:buFont typeface="Arial" panose="020B0604020202020204" pitchFamily="34" charset="0"/>
              <a:buChar char="•"/>
              <a:defRPr/>
            </a:pPr>
            <a:r>
              <a:rPr kumimoji="0" lang="zh-CN" altLang="zh-CN" sz="2400" kern="1200" cap="none" spc="0" normalizeH="0" baseline="0" noProof="0" dirty="0">
                <a:latin typeface="+mn-lt"/>
                <a:ea typeface="+mn-ea"/>
                <a:cs typeface="+mn-cs"/>
              </a:rPr>
              <a:t>各组之间必须是相互排斥的</a:t>
            </a:r>
          </a:p>
          <a:p>
            <a:pPr marL="285750" marR="0" indent="-285750" defTabSz="914400" fontAlgn="auto">
              <a:lnSpc>
                <a:spcPct val="150000"/>
              </a:lnSpc>
              <a:spcBef>
                <a:spcPts val="0"/>
              </a:spcBef>
              <a:spcAft>
                <a:spcPts val="0"/>
              </a:spcAft>
              <a:buClr>
                <a:schemeClr val="accent1"/>
              </a:buClr>
              <a:buSzTx/>
              <a:buFont typeface="Arial" panose="020B0604020202020204" pitchFamily="34" charset="0"/>
              <a:buChar char="•"/>
              <a:defRPr/>
            </a:pPr>
            <a:r>
              <a:rPr kumimoji="0" lang="zh-CN" altLang="zh-CN" sz="2400" kern="1200" cap="none" spc="0" normalizeH="0" baseline="0" noProof="0" dirty="0">
                <a:latin typeface="+mn-lt"/>
                <a:ea typeface="+mn-ea"/>
                <a:cs typeface="+mn-cs"/>
              </a:rPr>
              <a:t>各组必须将所有的数据包含在内</a:t>
            </a:r>
          </a:p>
          <a:p>
            <a:pPr marL="285750" marR="0" indent="-285750" defTabSz="914400" fontAlgn="auto">
              <a:lnSpc>
                <a:spcPct val="150000"/>
              </a:lnSpc>
              <a:spcBef>
                <a:spcPts val="0"/>
              </a:spcBef>
              <a:spcAft>
                <a:spcPts val="0"/>
              </a:spcAft>
              <a:buClr>
                <a:schemeClr val="accent1"/>
              </a:buClr>
              <a:buSzTx/>
              <a:buFont typeface="Arial" panose="020B0604020202020204" pitchFamily="34" charset="0"/>
              <a:buChar char="•"/>
              <a:defRPr/>
            </a:pPr>
            <a:r>
              <a:rPr kumimoji="0" lang="zh-CN" altLang="zh-CN" sz="2400" kern="1200" cap="none" spc="0" normalizeH="0" baseline="0" noProof="0" dirty="0">
                <a:latin typeface="+mn-lt"/>
                <a:ea typeface="+mn-ea"/>
                <a:cs typeface="+mn-cs"/>
              </a:rPr>
              <a:t>各组的组宽最好相等</a:t>
            </a:r>
          </a:p>
          <a:p>
            <a:pPr marR="0" defTabSz="914400" fontAlgn="auto">
              <a:spcBef>
                <a:spcPts val="0"/>
              </a:spcBef>
              <a:spcAft>
                <a:spcPts val="0"/>
              </a:spcAft>
              <a:buClrTx/>
              <a:buSzTx/>
              <a:buFontTx/>
              <a:buNone/>
              <a:defRPr/>
            </a:pPr>
            <a:endParaRPr kumimoji="0" lang="zh-CN" altLang="en-US" kern="1200" cap="none" spc="0" normalizeH="0" baseline="0" noProof="0" dirty="0">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p:cTn id="12"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p:cTn id="19"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 calcmode="lin" valueType="num">
                                      <p:cBhvr>
                                        <p:cTn id="26"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27"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28"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定量数据分布分析</a:t>
            </a:r>
            <a:r>
              <a:rPr kumimoji="1" lang="en-US" altLang="zh-CN" dirty="0">
                <a:latin typeface="Times New Roman" panose="02020603050405020304" pitchFamily="18" charset="0"/>
                <a:ea typeface="Times New Roman" panose="02020603050405020304" pitchFamily="18" charset="0"/>
                <a:cs typeface="微软雅黑" panose="020B0503020204020204" pitchFamily="34" charset="-122"/>
              </a:rPr>
              <a:t>——</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具体事例</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4" name="TextBox 3"/>
          <p:cNvSpPr txBox="1"/>
          <p:nvPr/>
        </p:nvSpPr>
        <p:spPr>
          <a:xfrm>
            <a:off x="527050" y="1052513"/>
            <a:ext cx="11137900" cy="708025"/>
          </a:xfrm>
          <a:prstGeom prst="rect">
            <a:avLst/>
          </a:prstGeom>
          <a:noFill/>
          <a:ln w="9525">
            <a:noFill/>
          </a:ln>
        </p:spPr>
        <p:txBody>
          <a:bodyPr>
            <a:spAutoFit/>
          </a:bodyPr>
          <a:lstStyle/>
          <a:p>
            <a:pPr marL="342900" indent="-342900" eaLnBrk="1" hangingPunct="1">
              <a:buClr>
                <a:schemeClr val="accent1"/>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下表</a:t>
            </a:r>
            <a:r>
              <a:rPr lang="zh-CN" altLang="zh-CN" sz="2000" dirty="0">
                <a:solidFill>
                  <a:srgbClr val="000000"/>
                </a:solidFill>
                <a:latin typeface="微软雅黑" panose="020B0503020204020204" pitchFamily="34" charset="-122"/>
                <a:ea typeface="微软雅黑" panose="020B0503020204020204" pitchFamily="34" charset="-122"/>
              </a:rPr>
              <a:t>是描述菜品捞起生鱼片在</a:t>
            </a:r>
            <a:r>
              <a:rPr lang="en-US" altLang="zh-CN" sz="2000" dirty="0">
                <a:solidFill>
                  <a:srgbClr val="000000"/>
                </a:solidFill>
                <a:latin typeface="微软雅黑" panose="020B0503020204020204" pitchFamily="34" charset="-122"/>
                <a:ea typeface="微软雅黑" panose="020B0503020204020204" pitchFamily="34" charset="-122"/>
              </a:rPr>
              <a:t>2014</a:t>
            </a:r>
            <a:r>
              <a:rPr lang="zh-CN" altLang="zh-CN" sz="2000" dirty="0">
                <a:solidFill>
                  <a:srgbClr val="000000"/>
                </a:solidFill>
                <a:latin typeface="微软雅黑" panose="020B0503020204020204" pitchFamily="34" charset="-122"/>
                <a:ea typeface="微软雅黑" panose="020B0503020204020204" pitchFamily="34" charset="-122"/>
              </a:rPr>
              <a:t>年第二个季度的销售数据，绘制销售量的频率分布表、频率分布图，对该定量数据做出相应的分析。</a:t>
            </a:r>
          </a:p>
        </p:txBody>
      </p:sp>
      <p:pic>
        <p:nvPicPr>
          <p:cNvPr id="17410" name="Picture 2"/>
          <p:cNvPicPr>
            <a:picLocks noChangeAspect="1"/>
          </p:cNvPicPr>
          <p:nvPr/>
        </p:nvPicPr>
        <p:blipFill>
          <a:blip r:embed="rId2"/>
          <a:stretch>
            <a:fillRect/>
          </a:stretch>
        </p:blipFill>
        <p:spPr>
          <a:xfrm>
            <a:off x="-334962" y="1989138"/>
            <a:ext cx="12861925" cy="422116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7410"/>
                                        </p:tgtEl>
                                        <p:attrNameLst>
                                          <p:attrName>style.visibility</p:attrName>
                                        </p:attrNameLst>
                                      </p:cBhvr>
                                      <p:to>
                                        <p:strVal val="visible"/>
                                      </p:to>
                                    </p:set>
                                    <p:animEffect transition="in" filter="barn(inVertical)">
                                      <p:cBhvr>
                                        <p:cTn id="12" dur="15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定量数据分布分析</a:t>
            </a:r>
            <a:r>
              <a:rPr kumimoji="1" lang="en-US" altLang="zh-CN" dirty="0">
                <a:latin typeface="Times New Roman" panose="02020603050405020304" pitchFamily="18" charset="0"/>
                <a:ea typeface="Times New Roman" panose="02020603050405020304" pitchFamily="18" charset="0"/>
                <a:cs typeface="微软雅黑" panose="020B0503020204020204" pitchFamily="34" charset="-122"/>
              </a:rPr>
              <a:t>——</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具体事例</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5" name="TextBox 4"/>
          <p:cNvSpPr txBox="1"/>
          <p:nvPr/>
        </p:nvSpPr>
        <p:spPr>
          <a:xfrm>
            <a:off x="527050" y="831850"/>
            <a:ext cx="11137900" cy="2862263"/>
          </a:xfrm>
          <a:prstGeom prst="rect">
            <a:avLst/>
          </a:prstGeom>
          <a:noFill/>
          <a:ln w="9525">
            <a:noFill/>
          </a:ln>
        </p:spPr>
        <p:txBody>
          <a:bodyPr>
            <a:spAutoFit/>
          </a:bodyPr>
          <a:lstStyle/>
          <a:p>
            <a:pPr eaLnBrk="1" hangingPunct="1">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第一步：求极差</a:t>
            </a:r>
            <a:endParaRPr lang="en-US" altLang="zh-CN" sz="2000" dirty="0">
              <a:solidFill>
                <a:srgbClr val="000000"/>
              </a:solidFill>
              <a:latin typeface="微软雅黑" panose="020B0503020204020204" pitchFamily="34" charset="-122"/>
              <a:ea typeface="微软雅黑" panose="020B0503020204020204" pitchFamily="34" charset="-122"/>
            </a:endParaRPr>
          </a:p>
          <a:p>
            <a:pPr eaLnBrk="1" hangingPunct="1">
              <a:lnSpc>
                <a:spcPct val="150000"/>
              </a:lnSpc>
            </a:pPr>
            <a:r>
              <a:rPr lang="zh-CN" altLang="zh-CN" sz="2000" dirty="0">
                <a:solidFill>
                  <a:srgbClr val="000000"/>
                </a:solidFill>
                <a:latin typeface="微软雅黑" panose="020B0503020204020204" pitchFamily="34" charset="-122"/>
                <a:ea typeface="微软雅黑" panose="020B0503020204020204" pitchFamily="34" charset="-122"/>
              </a:rPr>
              <a:t>极差</a:t>
            </a:r>
            <a:r>
              <a:rPr lang="en-US" altLang="zh-CN" sz="2000" dirty="0">
                <a:solidFill>
                  <a:srgbClr val="000000"/>
                </a:solidFill>
                <a:latin typeface="微软雅黑" panose="020B0503020204020204" pitchFamily="34" charset="-122"/>
                <a:ea typeface="微软雅黑" panose="020B0503020204020204" pitchFamily="34" charset="-122"/>
              </a:rPr>
              <a:t> = </a:t>
            </a:r>
            <a:r>
              <a:rPr lang="zh-CN" altLang="zh-CN" sz="2000" dirty="0">
                <a:solidFill>
                  <a:srgbClr val="000000"/>
                </a:solidFill>
                <a:latin typeface="微软雅黑" panose="020B0503020204020204" pitchFamily="34" charset="-122"/>
                <a:ea typeface="微软雅黑" panose="020B0503020204020204" pitchFamily="34" charset="-122"/>
              </a:rPr>
              <a:t>最大值</a:t>
            </a:r>
            <a:r>
              <a:rPr lang="en-US" altLang="zh-CN" sz="2000" dirty="0">
                <a:solidFill>
                  <a:srgbClr val="000000"/>
                </a:solidFill>
                <a:latin typeface="微软雅黑" panose="020B0503020204020204" pitchFamily="34" charset="-122"/>
                <a:ea typeface="微软雅黑" panose="020B0503020204020204" pitchFamily="34" charset="-122"/>
              </a:rPr>
              <a:t> - </a:t>
            </a:r>
            <a:r>
              <a:rPr lang="zh-CN" altLang="zh-CN" sz="2000" dirty="0">
                <a:solidFill>
                  <a:srgbClr val="000000"/>
                </a:solidFill>
                <a:latin typeface="微软雅黑" panose="020B0503020204020204" pitchFamily="34" charset="-122"/>
                <a:ea typeface="微软雅黑" panose="020B0503020204020204" pitchFamily="34" charset="-122"/>
              </a:rPr>
              <a:t>最小值</a:t>
            </a:r>
            <a:r>
              <a:rPr lang="en-US" altLang="zh-CN" sz="2000" dirty="0">
                <a:solidFill>
                  <a:srgbClr val="000000"/>
                </a:solidFill>
                <a:latin typeface="微软雅黑" panose="020B0503020204020204" pitchFamily="34" charset="-122"/>
                <a:ea typeface="微软雅黑" panose="020B0503020204020204" pitchFamily="34" charset="-122"/>
              </a:rPr>
              <a:t> = 3960-45=3915</a:t>
            </a:r>
            <a:endParaRPr lang="zh-CN" altLang="zh-CN" sz="2000" dirty="0">
              <a:solidFill>
                <a:srgbClr val="000000"/>
              </a:solidFill>
              <a:latin typeface="微软雅黑" panose="020B0503020204020204" pitchFamily="34" charset="-122"/>
              <a:ea typeface="微软雅黑" panose="020B0503020204020204" pitchFamily="34" charset="-122"/>
            </a:endParaRPr>
          </a:p>
          <a:p>
            <a:pPr eaLnBrk="1" hangingPunct="1">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第二步：分组</a:t>
            </a:r>
            <a:endParaRPr lang="en-US" altLang="zh-CN" sz="2000" dirty="0">
              <a:solidFill>
                <a:srgbClr val="000000"/>
              </a:solidFill>
              <a:latin typeface="微软雅黑" panose="020B0503020204020204" pitchFamily="34" charset="-122"/>
              <a:ea typeface="微软雅黑" panose="020B0503020204020204" pitchFamily="34" charset="-122"/>
            </a:endParaRPr>
          </a:p>
          <a:p>
            <a:pPr eaLnBrk="1" hangingPunct="1">
              <a:lnSpc>
                <a:spcPct val="150000"/>
              </a:lnSpc>
            </a:pPr>
            <a:r>
              <a:rPr lang="zh-CN" altLang="zh-CN" sz="2000" dirty="0">
                <a:solidFill>
                  <a:srgbClr val="000000"/>
                </a:solidFill>
                <a:latin typeface="微软雅黑" panose="020B0503020204020204" pitchFamily="34" charset="-122"/>
                <a:ea typeface="微软雅黑" panose="020B0503020204020204" pitchFamily="34" charset="-122"/>
              </a:rPr>
              <a:t>这里根据业务数据的含义，可取组距为</a:t>
            </a:r>
            <a:r>
              <a:rPr lang="en-US" altLang="zh-CN" sz="2000" dirty="0">
                <a:solidFill>
                  <a:srgbClr val="000000"/>
                </a:solidFill>
                <a:latin typeface="微软雅黑" panose="020B0503020204020204" pitchFamily="34" charset="-122"/>
                <a:ea typeface="微软雅黑" panose="020B0503020204020204" pitchFamily="34" charset="-122"/>
              </a:rPr>
              <a:t>500</a:t>
            </a:r>
            <a:r>
              <a:rPr lang="zh-CN" altLang="zh-CN" sz="2000" dirty="0">
                <a:solidFill>
                  <a:srgbClr val="000000"/>
                </a:solidFill>
                <a:latin typeface="微软雅黑" panose="020B0503020204020204" pitchFamily="34" charset="-122"/>
                <a:ea typeface="微软雅黑" panose="020B0503020204020204" pitchFamily="34" charset="-122"/>
              </a:rPr>
              <a:t>。</a:t>
            </a:r>
          </a:p>
          <a:p>
            <a:pPr eaLnBrk="1" hangingPunct="1">
              <a:lnSpc>
                <a:spcPct val="150000"/>
              </a:lnSpc>
            </a:pPr>
            <a:r>
              <a:rPr lang="zh-CN" altLang="zh-CN" sz="2000" dirty="0">
                <a:solidFill>
                  <a:srgbClr val="000000"/>
                </a:solidFill>
                <a:latin typeface="微软雅黑" panose="020B0503020204020204" pitchFamily="34" charset="-122"/>
                <a:ea typeface="微软雅黑" panose="020B0503020204020204" pitchFamily="34" charset="-122"/>
              </a:rPr>
              <a:t>组数</a:t>
            </a:r>
            <a:r>
              <a:rPr lang="en-US" altLang="zh-CN" sz="2000" dirty="0">
                <a:solidFill>
                  <a:srgbClr val="000000"/>
                </a:solidFill>
                <a:latin typeface="微软雅黑" panose="020B0503020204020204" pitchFamily="34" charset="-122"/>
                <a:ea typeface="微软雅黑" panose="020B0503020204020204" pitchFamily="34" charset="-122"/>
              </a:rPr>
              <a:t> = </a:t>
            </a:r>
            <a:r>
              <a:rPr lang="zh-CN" altLang="zh-CN" sz="2000" dirty="0">
                <a:solidFill>
                  <a:srgbClr val="000000"/>
                </a:solidFill>
                <a:latin typeface="微软雅黑" panose="020B0503020204020204" pitchFamily="34" charset="-122"/>
                <a:ea typeface="微软雅黑" panose="020B0503020204020204" pitchFamily="34" charset="-122"/>
              </a:rPr>
              <a:t>极差</a:t>
            </a: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zh-CN" sz="2000" dirty="0">
                <a:solidFill>
                  <a:srgbClr val="000000"/>
                </a:solidFill>
                <a:latin typeface="微软雅黑" panose="020B0503020204020204" pitchFamily="34" charset="-122"/>
                <a:ea typeface="微软雅黑" panose="020B0503020204020204" pitchFamily="34" charset="-122"/>
              </a:rPr>
              <a:t>组距</a:t>
            </a:r>
            <a:r>
              <a:rPr lang="en-US" altLang="zh-CN" sz="2000" dirty="0">
                <a:solidFill>
                  <a:srgbClr val="000000"/>
                </a:solidFill>
                <a:latin typeface="微软雅黑" panose="020B0503020204020204" pitchFamily="34" charset="-122"/>
                <a:ea typeface="微软雅黑" panose="020B0503020204020204" pitchFamily="34" charset="-122"/>
              </a:rPr>
              <a:t> = 3915/500=7.83=8</a:t>
            </a:r>
          </a:p>
          <a:p>
            <a:pPr eaLnBrk="1" hangingPunct="1">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第三步：决定分点，</a:t>
            </a:r>
            <a:r>
              <a:rPr lang="zh-CN" altLang="zh-CN" sz="2000" dirty="0">
                <a:solidFill>
                  <a:srgbClr val="000000"/>
                </a:solidFill>
                <a:latin typeface="微软雅黑" panose="020B0503020204020204" pitchFamily="34" charset="-122"/>
                <a:ea typeface="微软雅黑" panose="020B0503020204020204" pitchFamily="34" charset="-122"/>
              </a:rPr>
              <a:t>如</a:t>
            </a:r>
            <a:r>
              <a:rPr lang="zh-CN" altLang="en-US" sz="2000" dirty="0">
                <a:solidFill>
                  <a:srgbClr val="000000"/>
                </a:solidFill>
                <a:latin typeface="微软雅黑" panose="020B0503020204020204" pitchFamily="34" charset="-122"/>
                <a:ea typeface="微软雅黑" panose="020B0503020204020204" pitchFamily="34" charset="-122"/>
              </a:rPr>
              <a:t>下表：</a:t>
            </a:r>
            <a:endParaRPr lang="en-US" altLang="zh-CN" sz="2000" dirty="0">
              <a:solidFill>
                <a:srgbClr val="000000"/>
              </a:solidFill>
              <a:latin typeface="微软雅黑" panose="020B0503020204020204" pitchFamily="34" charset="-122"/>
              <a:ea typeface="微软雅黑" panose="020B0503020204020204" pitchFamily="34" charset="-122"/>
            </a:endParaRPr>
          </a:p>
        </p:txBody>
      </p:sp>
      <p:pic>
        <p:nvPicPr>
          <p:cNvPr id="18435" name="Picture 3"/>
          <p:cNvPicPr>
            <a:picLocks noChangeAspect="1"/>
          </p:cNvPicPr>
          <p:nvPr/>
        </p:nvPicPr>
        <p:blipFill>
          <a:blip r:embed="rId2"/>
          <a:stretch>
            <a:fillRect/>
          </a:stretch>
        </p:blipFill>
        <p:spPr>
          <a:xfrm>
            <a:off x="0" y="3860800"/>
            <a:ext cx="12109450" cy="112871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nodeType="clickEffect">
                                  <p:stCondLst>
                                    <p:cond delay="0"/>
                                  </p:stCondLst>
                                  <p:childTnLst>
                                    <p:set>
                                      <p:cBhvr>
                                        <p:cTn id="48" dur="1" fill="hold">
                                          <p:stCondLst>
                                            <p:cond delay="0"/>
                                          </p:stCondLst>
                                        </p:cTn>
                                        <p:tgtEl>
                                          <p:spTgt spid="18435"/>
                                        </p:tgtEl>
                                        <p:attrNameLst>
                                          <p:attrName>style.visibility</p:attrName>
                                        </p:attrNameLst>
                                      </p:cBhvr>
                                      <p:to>
                                        <p:strVal val="visible"/>
                                      </p:to>
                                    </p:set>
                                    <p:animEffect transition="in" filter="circle(in)">
                                      <p:cBhvr>
                                        <p:cTn id="49" dur="2000"/>
                                        <p:tgtEl>
                                          <p:spTgt spid="18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定量数据分布分析</a:t>
            </a:r>
            <a:r>
              <a:rPr kumimoji="1" lang="en-US" altLang="zh-CN" dirty="0">
                <a:latin typeface="Times New Roman" panose="02020603050405020304" pitchFamily="18" charset="0"/>
                <a:ea typeface="Times New Roman" panose="02020603050405020304" pitchFamily="18" charset="0"/>
                <a:cs typeface="微软雅黑" panose="020B0503020204020204" pitchFamily="34" charset="-122"/>
              </a:rPr>
              <a:t>——</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具体事例</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4" name="TextBox 3"/>
          <p:cNvSpPr txBox="1"/>
          <p:nvPr/>
        </p:nvSpPr>
        <p:spPr>
          <a:xfrm>
            <a:off x="527050" y="1052513"/>
            <a:ext cx="10850563" cy="2862263"/>
          </a:xfrm>
          <a:prstGeom prst="rect">
            <a:avLst/>
          </a:prstGeom>
          <a:noFill/>
        </p:spPr>
        <p:txBody>
          <a:bodyPr>
            <a:spAutoFit/>
          </a:bodyPr>
          <a:lstStyle/>
          <a:p>
            <a:pPr marR="0" defTabSz="914400" fontAlgn="auto">
              <a:lnSpc>
                <a:spcPct val="150000"/>
              </a:lnSpc>
              <a:spcBef>
                <a:spcPts val="0"/>
              </a:spcBef>
              <a:spcAft>
                <a:spcPts val="0"/>
              </a:spcAft>
              <a:buClrTx/>
              <a:buSzTx/>
              <a:buFontTx/>
              <a:buNone/>
              <a:defRPr/>
            </a:pP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第四步：</a:t>
            </a: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绘制频率分布直方图</a:t>
            </a:r>
            <a:endParaRPr kumimoji="0" lang="en-US"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R="0" indent="266700" algn="just" defTabSz="914400" fontAlgn="auto">
              <a:lnSpc>
                <a:spcPct val="150000"/>
              </a:lnSpc>
              <a:spcBef>
                <a:spcPts val="0"/>
              </a:spcBef>
              <a:spcAft>
                <a:spcPts val="0"/>
              </a:spcAft>
              <a:buClrTx/>
              <a:buSzTx/>
              <a:buFontTx/>
              <a:buNone/>
              <a:defRPr/>
            </a:pPr>
            <a:r>
              <a:rPr kumimoji="0" lang="zh-CN" altLang="zh-CN" sz="2000" kern="100" cap="none" spc="0" normalizeH="0" baseline="0" noProof="0" dirty="0">
                <a:latin typeface="微软雅黑" panose="020B0503020204020204" pitchFamily="34" charset="-122"/>
                <a:ea typeface="微软雅黑" panose="020B0503020204020204" pitchFamily="34" charset="-122"/>
                <a:cs typeface="Times New Roman" panose="02020603050405020304"/>
              </a:rPr>
              <a:t>根据分组区间得到如下表的频率分布表，见</a:t>
            </a:r>
            <a:r>
              <a:rPr kumimoji="0" lang="zh-CN" altLang="en-US" sz="2000" kern="100" cap="none" spc="0" normalizeH="0" baseline="0" noProof="0" dirty="0">
                <a:latin typeface="微软雅黑" panose="020B0503020204020204" pitchFamily="34" charset="-122"/>
                <a:ea typeface="微软雅黑" panose="020B0503020204020204" pitchFamily="34" charset="-122"/>
                <a:cs typeface="Times New Roman" panose="02020603050405020304"/>
              </a:rPr>
              <a:t>下表</a:t>
            </a:r>
            <a:r>
              <a:rPr kumimoji="0" lang="zh-CN" altLang="zh-CN" sz="2000" kern="100" cap="none" spc="0" normalizeH="0" baseline="0" noProof="0" dirty="0">
                <a:latin typeface="微软雅黑" panose="020B0503020204020204" pitchFamily="34" charset="-122"/>
                <a:ea typeface="微软雅黑" panose="020B0503020204020204" pitchFamily="34" charset="-122"/>
                <a:cs typeface="Times New Roman" panose="02020603050405020304"/>
              </a:rPr>
              <a:t>。其中，第</a:t>
            </a:r>
            <a:r>
              <a:rPr kumimoji="0" lang="en-US" altLang="zh-CN" sz="2000" kern="100" cap="none" spc="0" normalizeH="0" baseline="0" noProof="0" dirty="0">
                <a:latin typeface="微软雅黑" panose="020B0503020204020204" pitchFamily="34" charset="-122"/>
                <a:ea typeface="微软雅黑" panose="020B0503020204020204" pitchFamily="34" charset="-122"/>
                <a:cs typeface="Times New Roman" panose="02020603050405020304"/>
              </a:rPr>
              <a:t>1</a:t>
            </a:r>
            <a:r>
              <a:rPr kumimoji="0" lang="zh-CN" altLang="zh-CN" sz="2000" kern="100" cap="none" spc="0" normalizeH="0" baseline="0" noProof="0" dirty="0">
                <a:latin typeface="微软雅黑" panose="020B0503020204020204" pitchFamily="34" charset="-122"/>
                <a:ea typeface="微软雅黑" panose="020B0503020204020204" pitchFamily="34" charset="-122"/>
                <a:cs typeface="Times New Roman" panose="02020603050405020304"/>
              </a:rPr>
              <a:t>列把数据所在的范围分成的若干组段，第</a:t>
            </a:r>
            <a:r>
              <a:rPr kumimoji="0" lang="en-US" altLang="zh-CN" sz="2000" kern="100" cap="none" spc="0" normalizeH="0" baseline="0" noProof="0" dirty="0">
                <a:latin typeface="微软雅黑" panose="020B0503020204020204" pitchFamily="34" charset="-122"/>
                <a:ea typeface="微软雅黑" panose="020B0503020204020204" pitchFamily="34" charset="-122"/>
                <a:cs typeface="Times New Roman" panose="02020603050405020304"/>
              </a:rPr>
              <a:t>1</a:t>
            </a:r>
            <a:r>
              <a:rPr kumimoji="0" lang="zh-CN" altLang="zh-CN" sz="2000" kern="100" cap="none" spc="0" normalizeH="0" baseline="0" noProof="0" dirty="0">
                <a:latin typeface="微软雅黑" panose="020B0503020204020204" pitchFamily="34" charset="-122"/>
                <a:ea typeface="微软雅黑" panose="020B0503020204020204" pitchFamily="34" charset="-122"/>
                <a:cs typeface="Times New Roman" panose="02020603050405020304"/>
              </a:rPr>
              <a:t>个组段要包括最小值，最后一个组段要包括最大值，习惯上将各组段设为左闭右开的半开区间，如第一个分组为</a:t>
            </a:r>
            <a:r>
              <a:rPr kumimoji="0" lang="en-US" altLang="zh-CN" sz="2000" kern="100" cap="none" spc="0" normalizeH="0" baseline="0" noProof="0" dirty="0">
                <a:latin typeface="微软雅黑" panose="020B0503020204020204" pitchFamily="34" charset="-122"/>
                <a:ea typeface="微软雅黑" panose="020B0503020204020204" pitchFamily="34" charset="-122"/>
                <a:cs typeface="Times New Roman" panose="02020603050405020304"/>
              </a:rPr>
              <a:t>[0</a:t>
            </a:r>
            <a:r>
              <a:rPr kumimoji="0" lang="zh-CN" altLang="zh-CN" sz="2000" kern="100" cap="none" spc="0" normalizeH="0" baseline="0" noProof="0" dirty="0">
                <a:latin typeface="微软雅黑" panose="020B0503020204020204" pitchFamily="34" charset="-122"/>
                <a:ea typeface="微软雅黑" panose="020B0503020204020204" pitchFamily="34" charset="-122"/>
                <a:cs typeface="Times New Roman" panose="02020603050405020304"/>
              </a:rPr>
              <a:t>，</a:t>
            </a:r>
            <a:r>
              <a:rPr kumimoji="0" lang="en-US" altLang="zh-CN" sz="2000" kern="100" cap="none" spc="0" normalizeH="0" baseline="0" noProof="0" dirty="0">
                <a:latin typeface="微软雅黑" panose="020B0503020204020204" pitchFamily="34" charset="-122"/>
                <a:ea typeface="微软雅黑" panose="020B0503020204020204" pitchFamily="34" charset="-122"/>
                <a:cs typeface="Times New Roman" panose="02020603050405020304"/>
              </a:rPr>
              <a:t>500</a:t>
            </a:r>
            <a:r>
              <a:rPr kumimoji="0" lang="zh-CN" altLang="zh-CN" sz="2000" kern="100" cap="none" spc="0" normalizeH="0" baseline="0" noProof="0" dirty="0">
                <a:latin typeface="微软雅黑" panose="020B0503020204020204" pitchFamily="34" charset="-122"/>
                <a:ea typeface="微软雅黑" panose="020B0503020204020204" pitchFamily="34" charset="-122"/>
                <a:cs typeface="Times New Roman" panose="02020603050405020304"/>
              </a:rPr>
              <a:t>）。第</a:t>
            </a:r>
            <a:r>
              <a:rPr kumimoji="0" lang="en-US" altLang="zh-CN" sz="2000" kern="100" cap="none" spc="0" normalizeH="0" baseline="0" noProof="0" dirty="0">
                <a:latin typeface="微软雅黑" panose="020B0503020204020204" pitchFamily="34" charset="-122"/>
                <a:ea typeface="微软雅黑" panose="020B0503020204020204" pitchFamily="34" charset="-122"/>
                <a:cs typeface="Times New Roman" panose="02020603050405020304"/>
              </a:rPr>
              <a:t>2</a:t>
            </a:r>
            <a:r>
              <a:rPr kumimoji="0" lang="zh-CN" altLang="zh-CN" sz="2000" kern="100" cap="none" spc="0" normalizeH="0" baseline="0" noProof="0" dirty="0">
                <a:latin typeface="微软雅黑" panose="020B0503020204020204" pitchFamily="34" charset="-122"/>
                <a:ea typeface="微软雅黑" panose="020B0503020204020204" pitchFamily="34" charset="-122"/>
                <a:cs typeface="Times New Roman" panose="02020603050405020304"/>
              </a:rPr>
              <a:t>列组中值是各组段的代表值，由本组段的上、下限相加除以</a:t>
            </a:r>
            <a:r>
              <a:rPr kumimoji="0" lang="en-US" altLang="zh-CN" sz="2000" kern="100" cap="none" spc="0" normalizeH="0" baseline="0" noProof="0" dirty="0">
                <a:latin typeface="微软雅黑" panose="020B0503020204020204" pitchFamily="34" charset="-122"/>
                <a:ea typeface="微软雅黑" panose="020B0503020204020204" pitchFamily="34" charset="-122"/>
                <a:cs typeface="Times New Roman" panose="02020603050405020304"/>
              </a:rPr>
              <a:t>2</a:t>
            </a:r>
            <a:r>
              <a:rPr kumimoji="0" lang="zh-CN" altLang="zh-CN" sz="2000" kern="100" cap="none" spc="0" normalizeH="0" baseline="0" noProof="0" dirty="0">
                <a:latin typeface="微软雅黑" panose="020B0503020204020204" pitchFamily="34" charset="-122"/>
                <a:ea typeface="微软雅黑" panose="020B0503020204020204" pitchFamily="34" charset="-122"/>
                <a:cs typeface="Times New Roman" panose="02020603050405020304"/>
              </a:rPr>
              <a:t>得到。第</a:t>
            </a:r>
            <a:r>
              <a:rPr kumimoji="0" lang="en-US" altLang="zh-CN" sz="2000" kern="100" cap="none" spc="0" normalizeH="0" baseline="0" noProof="0" dirty="0">
                <a:latin typeface="微软雅黑" panose="020B0503020204020204" pitchFamily="34" charset="-122"/>
                <a:ea typeface="微软雅黑" panose="020B0503020204020204" pitchFamily="34" charset="-122"/>
                <a:cs typeface="Times New Roman" panose="02020603050405020304"/>
              </a:rPr>
              <a:t>3</a:t>
            </a:r>
            <a:r>
              <a:rPr kumimoji="0" lang="zh-CN" altLang="zh-CN" sz="2000" kern="100" cap="none" spc="0" normalizeH="0" baseline="0" noProof="0" dirty="0">
                <a:latin typeface="微软雅黑" panose="020B0503020204020204" pitchFamily="34" charset="-122"/>
                <a:ea typeface="微软雅黑" panose="020B0503020204020204" pitchFamily="34" charset="-122"/>
                <a:cs typeface="Times New Roman" panose="02020603050405020304"/>
              </a:rPr>
              <a:t>列和第</a:t>
            </a:r>
            <a:r>
              <a:rPr kumimoji="0" lang="en-US" altLang="zh-CN" sz="2000" kern="100" cap="none" spc="0" normalizeH="0" baseline="0" noProof="0" dirty="0">
                <a:latin typeface="微软雅黑" panose="020B0503020204020204" pitchFamily="34" charset="-122"/>
                <a:ea typeface="微软雅黑" panose="020B0503020204020204" pitchFamily="34" charset="-122"/>
                <a:cs typeface="Times New Roman" panose="02020603050405020304"/>
              </a:rPr>
              <a:t>4</a:t>
            </a:r>
            <a:r>
              <a:rPr kumimoji="0" lang="zh-CN" altLang="zh-CN" sz="2000" kern="100" cap="none" spc="0" normalizeH="0" baseline="0" noProof="0" dirty="0">
                <a:latin typeface="微软雅黑" panose="020B0503020204020204" pitchFamily="34" charset="-122"/>
                <a:ea typeface="微软雅黑" panose="020B0503020204020204" pitchFamily="34" charset="-122"/>
                <a:cs typeface="Times New Roman" panose="02020603050405020304"/>
              </a:rPr>
              <a:t>列分别为频数和频率。第</a:t>
            </a:r>
            <a:r>
              <a:rPr kumimoji="0" lang="en-US" altLang="zh-CN" sz="2000" kern="100" cap="none" spc="0" normalizeH="0" baseline="0" noProof="0" dirty="0">
                <a:latin typeface="微软雅黑" panose="020B0503020204020204" pitchFamily="34" charset="-122"/>
                <a:ea typeface="微软雅黑" panose="020B0503020204020204" pitchFamily="34" charset="-122"/>
                <a:cs typeface="Times New Roman" panose="02020603050405020304"/>
              </a:rPr>
              <a:t>5</a:t>
            </a:r>
            <a:r>
              <a:rPr kumimoji="0" lang="zh-CN" altLang="zh-CN" sz="2000" kern="100" cap="none" spc="0" normalizeH="0" baseline="0" noProof="0" dirty="0">
                <a:latin typeface="微软雅黑" panose="020B0503020204020204" pitchFamily="34" charset="-122"/>
                <a:ea typeface="微软雅黑" panose="020B0503020204020204" pitchFamily="34" charset="-122"/>
                <a:cs typeface="Times New Roman" panose="02020603050405020304"/>
              </a:rPr>
              <a:t>列是累计频率，是否需要该列，视情况而定。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1939925"/>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数据特征分析</a:t>
            </a:r>
          </a:p>
        </p:txBody>
      </p:sp>
      <p:sp>
        <p:nvSpPr>
          <p:cNvPr id="12298"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数据质量</a:t>
            </a: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a:hlinkClick r:id="rId3" action="ppaction://hlinksldjump"/>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Python</a:t>
            </a: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主要数据探索函数</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a:hlinkClick r:id="rId4" action="ppaction://hlinksldjump"/>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统计作图函数</a:t>
            </a: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定量数据分布分析</a:t>
            </a:r>
            <a:r>
              <a:rPr kumimoji="1" lang="en-US" altLang="zh-CN" dirty="0">
                <a:latin typeface="Times New Roman" panose="02020603050405020304" pitchFamily="18" charset="0"/>
                <a:ea typeface="Times New Roman" panose="02020603050405020304" pitchFamily="18" charset="0"/>
                <a:cs typeface="微软雅黑" panose="020B0503020204020204" pitchFamily="34" charset="-122"/>
              </a:rPr>
              <a:t>——</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具体事例</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pic>
        <p:nvPicPr>
          <p:cNvPr id="19458" name="Picture 2"/>
          <p:cNvPicPr>
            <a:picLocks noChangeAspect="1"/>
          </p:cNvPicPr>
          <p:nvPr/>
        </p:nvPicPr>
        <p:blipFill>
          <a:blip r:embed="rId2"/>
          <a:stretch>
            <a:fillRect/>
          </a:stretch>
        </p:blipFill>
        <p:spPr>
          <a:xfrm>
            <a:off x="-266700" y="1773238"/>
            <a:ext cx="12458700" cy="39592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barn(inVertical)">
                                      <p:cBhvr>
                                        <p:cTn id="7" dur="125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定量数据分布分析</a:t>
            </a:r>
            <a:r>
              <a:rPr kumimoji="1" lang="en-US" altLang="zh-CN" dirty="0">
                <a:latin typeface="Times New Roman" panose="02020603050405020304" pitchFamily="18" charset="0"/>
                <a:ea typeface="Times New Roman" panose="02020603050405020304" pitchFamily="18" charset="0"/>
                <a:cs typeface="微软雅黑" panose="020B0503020204020204" pitchFamily="34" charset="-122"/>
              </a:rPr>
              <a:t>——</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具体事例</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4" name="TextBox 3"/>
          <p:cNvSpPr txBox="1"/>
          <p:nvPr/>
        </p:nvSpPr>
        <p:spPr>
          <a:xfrm>
            <a:off x="623888" y="981075"/>
            <a:ext cx="10944225" cy="1477963"/>
          </a:xfrm>
          <a:prstGeom prst="rect">
            <a:avLst/>
          </a:prstGeom>
          <a:noFill/>
          <a:ln w="9525">
            <a:noFill/>
          </a:ln>
        </p:spPr>
        <p:txBody>
          <a:bodyPr>
            <a:spAutoFit/>
          </a:bodyPr>
          <a:lstStyle/>
          <a:p>
            <a:pPr eaLnBrk="1" hangingPunct="1">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rPr>
              <a:t>第五步：</a:t>
            </a:r>
            <a:r>
              <a:rPr lang="zh-CN" altLang="zh-CN" sz="2000" dirty="0">
                <a:solidFill>
                  <a:srgbClr val="000000"/>
                </a:solidFill>
                <a:latin typeface="微软雅黑" panose="020B0503020204020204" pitchFamily="34" charset="-122"/>
                <a:ea typeface="微软雅黑" panose="020B0503020204020204" pitchFamily="34" charset="-122"/>
              </a:rPr>
              <a:t>绘制频率分布直方图</a:t>
            </a:r>
          </a:p>
          <a:p>
            <a:pPr eaLnBrk="1" hangingPunct="1">
              <a:lnSpc>
                <a:spcPct val="150000"/>
              </a:lnSpc>
            </a:pPr>
            <a:r>
              <a:rPr lang="zh-CN" altLang="zh-CN" sz="2000" dirty="0">
                <a:solidFill>
                  <a:srgbClr val="000000"/>
                </a:solidFill>
                <a:latin typeface="微软雅黑" panose="020B0503020204020204" pitchFamily="34" charset="-122"/>
                <a:ea typeface="微软雅黑" panose="020B0503020204020204" pitchFamily="34" charset="-122"/>
              </a:rPr>
              <a:t>若以</a:t>
            </a:r>
            <a:r>
              <a:rPr lang="en-US" altLang="zh-CN" sz="2000" dirty="0">
                <a:solidFill>
                  <a:srgbClr val="000000"/>
                </a:solidFill>
                <a:latin typeface="微软雅黑" panose="020B0503020204020204" pitchFamily="34" charset="-122"/>
                <a:ea typeface="微软雅黑" panose="020B0503020204020204" pitchFamily="34" charset="-122"/>
              </a:rPr>
              <a:t>2014</a:t>
            </a:r>
            <a:r>
              <a:rPr lang="zh-CN" altLang="zh-CN" sz="2000" dirty="0">
                <a:solidFill>
                  <a:srgbClr val="000000"/>
                </a:solidFill>
                <a:latin typeface="微软雅黑" panose="020B0503020204020204" pitchFamily="34" charset="-122"/>
                <a:ea typeface="微软雅黑" panose="020B0503020204020204" pitchFamily="34" charset="-122"/>
              </a:rPr>
              <a:t>年第二季度捞起生鱼片每天的销售额为横轴，以各组段的频率密度（频率与组距之比）为纵轴，表</a:t>
            </a:r>
            <a:r>
              <a:rPr lang="en-US" altLang="zh-CN" sz="2000" dirty="0">
                <a:solidFill>
                  <a:srgbClr val="000000"/>
                </a:solidFill>
                <a:latin typeface="微软雅黑" panose="020B0503020204020204" pitchFamily="34" charset="-122"/>
                <a:ea typeface="微软雅黑" panose="020B0503020204020204" pitchFamily="34" charset="-122"/>
              </a:rPr>
              <a:t>3‑3</a:t>
            </a:r>
            <a:r>
              <a:rPr lang="zh-CN" altLang="zh-CN" sz="2000" dirty="0">
                <a:solidFill>
                  <a:srgbClr val="000000"/>
                </a:solidFill>
                <a:latin typeface="微软雅黑" panose="020B0503020204020204" pitchFamily="34" charset="-122"/>
                <a:ea typeface="微软雅黑" panose="020B0503020204020204" pitchFamily="34" charset="-122"/>
              </a:rPr>
              <a:t>的数据可绘制成频率分布直方图，见图：</a:t>
            </a:r>
          </a:p>
        </p:txBody>
      </p:sp>
      <p:pic>
        <p:nvPicPr>
          <p:cNvPr id="31748" name="Picture 5" descr="cJo4xzPFRIgAAAAASUVORK5CYII="/>
          <p:cNvPicPr>
            <a:picLocks noChangeAspect="1"/>
          </p:cNvPicPr>
          <p:nvPr/>
        </p:nvPicPr>
        <p:blipFill>
          <a:blip r:embed="rId2"/>
          <a:stretch>
            <a:fillRect/>
          </a:stretch>
        </p:blipFill>
        <p:spPr>
          <a:xfrm>
            <a:off x="5087938" y="2592388"/>
            <a:ext cx="6249987" cy="36417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定性数据的分布分析</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4" name="TextBox 3"/>
          <p:cNvSpPr txBox="1"/>
          <p:nvPr/>
        </p:nvSpPr>
        <p:spPr>
          <a:xfrm>
            <a:off x="527050" y="981075"/>
            <a:ext cx="11137900" cy="3786188"/>
          </a:xfrm>
          <a:prstGeom prst="rect">
            <a:avLst/>
          </a:prstGeom>
          <a:noFill/>
          <a:ln w="9525">
            <a:noFill/>
          </a:ln>
        </p:spPr>
        <p:txBody>
          <a:bodyPr>
            <a:spAutoFit/>
          </a:bodyPr>
          <a:lstStyle/>
          <a:p>
            <a:pPr marL="342900" indent="-342900" eaLnBrk="1" hangingPunct="1">
              <a:lnSpc>
                <a:spcPct val="200000"/>
              </a:lnSpc>
              <a:buClr>
                <a:schemeClr val="accent1"/>
              </a:buClr>
              <a:buFont typeface="Wingdings" panose="05000000000000000000" pitchFamily="2" charset="2"/>
              <a:buChar char="l"/>
            </a:pPr>
            <a:r>
              <a:rPr lang="zh-CN" altLang="zh-CN" sz="2400" dirty="0">
                <a:solidFill>
                  <a:srgbClr val="000000"/>
                </a:solidFill>
                <a:latin typeface="微软雅黑" panose="020B0503020204020204" pitchFamily="34" charset="-122"/>
                <a:ea typeface="微软雅黑" panose="020B0503020204020204" pitchFamily="34" charset="-122"/>
              </a:rPr>
              <a:t>对于定性变量，常常根据变量的分类类型来分组，可以采用饼图和条形图来描述定性变量的分布。</a:t>
            </a:r>
          </a:p>
          <a:p>
            <a:pPr marL="342900" indent="-342900" eaLnBrk="1" hangingPunct="1">
              <a:lnSpc>
                <a:spcPct val="200000"/>
              </a:lnSpc>
              <a:buClr>
                <a:schemeClr val="accent1"/>
              </a:buClr>
              <a:buFont typeface="Wingdings" panose="05000000000000000000" pitchFamily="2" charset="2"/>
              <a:buChar char="l"/>
            </a:pPr>
            <a:r>
              <a:rPr lang="zh-CN" altLang="zh-CN" sz="2400" dirty="0">
                <a:solidFill>
                  <a:srgbClr val="000000"/>
                </a:solidFill>
                <a:latin typeface="微软雅黑" panose="020B0503020204020204" pitchFamily="34" charset="-122"/>
                <a:ea typeface="微软雅黑" panose="020B0503020204020204" pitchFamily="34" charset="-122"/>
              </a:rPr>
              <a:t>饼图的每一个扇形部分代表每一类型的百分比或频数，根据定性变量的类型数目将饼图分成几个部分，每一部分的大小与每一类型的频数成正比；条形图的高度代表每一类型的百分比或频数，条形图的宽度没有意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ircle(in)">
                                      <p:cBhvr>
                                        <p:cTn id="12" dur="2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定性数据的分布分析</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33795" name="Rectangle 1"/>
          <p:cNvSpPr/>
          <p:nvPr/>
        </p:nvSpPr>
        <p:spPr>
          <a:xfrm>
            <a:off x="46038" y="1052513"/>
            <a:ext cx="11618912" cy="400050"/>
          </a:xfrm>
          <a:prstGeom prst="rect">
            <a:avLst/>
          </a:prstGeom>
          <a:noFill/>
          <a:ln w="9525">
            <a:noFill/>
          </a:ln>
        </p:spPr>
        <p:txBody>
          <a:bodyPr anchor="ctr" anchorCtr="0">
            <a:spAutoFit/>
          </a:bodyPr>
          <a:lstStyle/>
          <a:p>
            <a:pPr indent="266700">
              <a:buNone/>
            </a:pPr>
            <a:r>
              <a:rPr lang="zh-CN" altLang="en-US" sz="2000" dirty="0">
                <a:latin typeface="微软雅黑" panose="020B0503020204020204" pitchFamily="34" charset="-122"/>
                <a:ea typeface="微软雅黑" panose="020B0503020204020204" pitchFamily="34" charset="-122"/>
              </a:rPr>
              <a:t>下面左右两图分别是菜品</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在某段时间的饼形和条形销售量分布图：</a:t>
            </a:r>
            <a:endParaRPr lang="en-US" altLang="zh-CN" sz="2000" dirty="0">
              <a:latin typeface="微软雅黑" panose="020B0503020204020204" pitchFamily="34" charset="-122"/>
              <a:ea typeface="微软雅黑" panose="020B0503020204020204" pitchFamily="34" charset="-122"/>
            </a:endParaRPr>
          </a:p>
        </p:txBody>
      </p:sp>
      <p:pic>
        <p:nvPicPr>
          <p:cNvPr id="33796" name="Picture 6"/>
          <p:cNvPicPr>
            <a:picLocks noChangeAspect="1"/>
          </p:cNvPicPr>
          <p:nvPr/>
        </p:nvPicPr>
        <p:blipFill>
          <a:blip r:embed="rId2"/>
          <a:stretch>
            <a:fillRect/>
          </a:stretch>
        </p:blipFill>
        <p:spPr>
          <a:xfrm>
            <a:off x="633413" y="1844675"/>
            <a:ext cx="4967287" cy="3824288"/>
          </a:xfrm>
          <a:prstGeom prst="rect">
            <a:avLst/>
          </a:prstGeom>
          <a:noFill/>
          <a:ln w="9525">
            <a:noFill/>
          </a:ln>
        </p:spPr>
      </p:pic>
      <p:pic>
        <p:nvPicPr>
          <p:cNvPr id="33797" name="Picture 7" descr="IlFfbgJUmqkD14SZIqZMBLklQhA16SpAoZ8JIkVciAlySpQga8JEkV+v+5OVf6xzHrmAAAAABJRU5ErkJggg=="/>
          <p:cNvPicPr>
            <a:picLocks noChangeAspect="1"/>
          </p:cNvPicPr>
          <p:nvPr/>
        </p:nvPicPr>
        <p:blipFill>
          <a:blip r:embed="rId3"/>
          <a:stretch>
            <a:fillRect/>
          </a:stretch>
        </p:blipFill>
        <p:spPr>
          <a:xfrm>
            <a:off x="5600700" y="2119313"/>
            <a:ext cx="6010275" cy="3276600"/>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对比分析</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3" name="TextBox 2"/>
          <p:cNvSpPr txBox="1"/>
          <p:nvPr/>
        </p:nvSpPr>
        <p:spPr>
          <a:xfrm>
            <a:off x="623888" y="981075"/>
            <a:ext cx="11041062" cy="2862263"/>
          </a:xfrm>
          <a:prstGeom prst="rect">
            <a:avLst/>
          </a:prstGeom>
          <a:noFill/>
          <a:ln w="9525">
            <a:noFill/>
          </a:ln>
        </p:spPr>
        <p:txBody>
          <a:bodyPr>
            <a:spAutoFit/>
          </a:bodyPr>
          <a:lstStyle/>
          <a:p>
            <a:pPr marL="342900" indent="-342900" eaLnBrk="1" hangingPunct="1">
              <a:lnSpc>
                <a:spcPct val="150000"/>
              </a:lnSpc>
              <a:buClr>
                <a:schemeClr val="accent1"/>
              </a:buClr>
              <a:buFont typeface="Wingdings" panose="05000000000000000000" pitchFamily="2" charset="2"/>
              <a:buChar char="l"/>
            </a:pPr>
            <a:r>
              <a:rPr lang="zh-CN" altLang="zh-CN" sz="2400" dirty="0">
                <a:solidFill>
                  <a:srgbClr val="000000"/>
                </a:solidFill>
                <a:latin typeface="微软雅黑" panose="020B0503020204020204" pitchFamily="34" charset="-122"/>
                <a:ea typeface="微软雅黑" panose="020B0503020204020204" pitchFamily="34" charset="-122"/>
              </a:rPr>
              <a:t>对比分析是指把两个相互联系的指标数据进行比较，从数量上展示和说明研究对象规模的大小，水平的高低，速度的快慢，以及各种关系是否协调。特别适用于指标间的横纵向比较、时间序列的比较分析。在对比分析中，选择合适的对比标准是十分关键的步骤，选择得合适，才能做出客观的评价，选择不合适，评价可能得出错误的结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对比分析</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3" name="TextBox 2"/>
          <p:cNvSpPr txBox="1"/>
          <p:nvPr/>
        </p:nvSpPr>
        <p:spPr>
          <a:xfrm>
            <a:off x="527050" y="968375"/>
            <a:ext cx="11137900" cy="4708525"/>
          </a:xfrm>
          <a:prstGeom prst="rect">
            <a:avLst/>
          </a:prstGeom>
          <a:noFill/>
        </p:spPr>
        <p:txBody>
          <a:bodyPr>
            <a:spAutoFit/>
          </a:bodyPr>
          <a:lstStyle/>
          <a:p>
            <a:pPr marL="342900" marR="0" indent="-342900" defTabSz="914400" fontAlgn="auto">
              <a:lnSpc>
                <a:spcPct val="150000"/>
              </a:lnSpc>
              <a:spcBef>
                <a:spcPts val="0"/>
              </a:spcBef>
              <a:spcAft>
                <a:spcPts val="0"/>
              </a:spcAft>
              <a:buClr>
                <a:srgbClr val="0070C0"/>
              </a:buClr>
              <a:buSzTx/>
              <a:buFont typeface="Wingdings" panose="05000000000000000000" pitchFamily="2" charset="2"/>
              <a:buChar char="l"/>
              <a:defRPr/>
            </a:pP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对比分析主要有以下两种形式：</a:t>
            </a:r>
            <a:endParaRPr kumimoji="0" lang="en-US"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L="342900" marR="0" indent="-342900" defTabSz="914400" fontAlgn="auto">
              <a:lnSpc>
                <a:spcPct val="150000"/>
              </a:lnSpc>
              <a:spcBef>
                <a:spcPts val="0"/>
              </a:spcBef>
              <a:spcAft>
                <a:spcPts val="0"/>
              </a:spcAft>
              <a:buClr>
                <a:srgbClr val="0070C0"/>
              </a:buClr>
              <a:buSzTx/>
              <a:buFont typeface="Arial" panose="020B0604020202020204" pitchFamily="34" charset="0"/>
              <a:buChar char="•"/>
              <a:defRPr/>
            </a:pP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第一种</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绝对数比较</a:t>
            </a:r>
            <a:endParaRPr kumimoji="0" lang="en-US"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lnSpc>
                <a:spcPct val="150000"/>
              </a:lnSpc>
              <a:spcBef>
                <a:spcPts val="0"/>
              </a:spcBef>
              <a:spcAft>
                <a:spcPts val="0"/>
              </a:spcAft>
              <a:buClrTx/>
              <a:buSzTx/>
              <a:buFontTx/>
              <a:buNone/>
              <a:defRPr/>
            </a:pP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     </a:t>
            </a: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它是利用绝对数进行对比，从而寻找差异的一种方法。</a:t>
            </a:r>
            <a:endParaRPr kumimoji="0" lang="en-US"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L="342900" marR="0" indent="-342900" defTabSz="914400" fontAlgn="auto">
              <a:lnSpc>
                <a:spcPct val="150000"/>
              </a:lnSpc>
              <a:spcBef>
                <a:spcPts val="0"/>
              </a:spcBef>
              <a:spcAft>
                <a:spcPts val="0"/>
              </a:spcAft>
              <a:buClr>
                <a:srgbClr val="0070C0"/>
              </a:buClr>
              <a:buSzTx/>
              <a:buFont typeface="Arial" panose="020B0604020202020204" pitchFamily="34" charset="0"/>
              <a:buChar char="•"/>
              <a:defRPr/>
            </a:pP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第二种</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相对数比较</a:t>
            </a:r>
            <a:endParaRPr kumimoji="0" lang="en-US"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lnSpc>
                <a:spcPct val="150000"/>
              </a:lnSpc>
              <a:spcBef>
                <a:spcPts val="0"/>
              </a:spcBef>
              <a:spcAft>
                <a:spcPts val="0"/>
              </a:spcAft>
              <a:buClrTx/>
              <a:buSzTx/>
              <a:buFontTx/>
              <a:buNone/>
              <a:defRPr/>
            </a:pP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     </a:t>
            </a: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它是由两个有联系的指标对比计算的，用以反映客观现象之间数量联系程度的综合指标，其数值表现为相对数。由于研究目的和对比基础不同，相对数可以分为以下几种：</a:t>
            </a:r>
            <a:endParaRPr kumimoji="0" lang="en-US"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lnSpc>
                <a:spcPct val="150000"/>
              </a:lnSpc>
              <a:spcBef>
                <a:spcPts val="0"/>
              </a:spcBef>
              <a:spcAft>
                <a:spcPts val="0"/>
              </a:spcAft>
              <a:buClrTx/>
              <a:buSzTx/>
              <a:buFontTx/>
              <a:buNone/>
              <a:defRPr/>
            </a:pP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       </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1)</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结构相对数                                 </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4)</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强度相对数</a:t>
            </a:r>
            <a:endParaRPr kumimoji="0" lang="en-US"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lnSpc>
                <a:spcPct val="150000"/>
              </a:lnSpc>
              <a:spcBef>
                <a:spcPts val="0"/>
              </a:spcBef>
              <a:spcAft>
                <a:spcPts val="0"/>
              </a:spcAft>
              <a:buClrTx/>
              <a:buSzTx/>
              <a:buFontTx/>
              <a:buNone/>
              <a:defRPr/>
            </a:pP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       </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2)</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比例相对数                                 </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5)</a:t>
            </a: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计划完成程度相对数</a:t>
            </a:r>
            <a:endParaRPr kumimoji="0" lang="en-US"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lnSpc>
                <a:spcPct val="150000"/>
              </a:lnSpc>
              <a:spcBef>
                <a:spcPts val="0"/>
              </a:spcBef>
              <a:spcAft>
                <a:spcPts val="0"/>
              </a:spcAft>
              <a:buClrTx/>
              <a:buSzTx/>
              <a:buFontTx/>
              <a:buNone/>
              <a:defRPr/>
            </a:pP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       </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3)</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比较相对数                                 </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6)</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动态相对数</a:t>
            </a:r>
            <a:endParaRPr kumimoji="0" lang="en-US"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lnSpc>
                <a:spcPct val="150000"/>
              </a:lnSpc>
              <a:spcBef>
                <a:spcPts val="0"/>
              </a:spcBef>
              <a:spcAft>
                <a:spcPts val="0"/>
              </a:spcAft>
              <a:buClrTx/>
              <a:buSzTx/>
              <a:buFontTx/>
              <a:buNone/>
              <a:defRPr/>
            </a:pPr>
            <a:endParaRPr kumimoji="0" lang="zh-CN" altLang="en-US" sz="2000" kern="1200" cap="none" spc="0" normalizeH="0" baseline="0" noProof="0" dirty="0">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arn(inVertical)">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barn(inVertical)">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wipe(down)">
                                      <p:cBhvr>
                                        <p:cTn id="34" dur="580">
                                          <p:stCondLst>
                                            <p:cond delay="0"/>
                                          </p:stCondLst>
                                        </p:cTn>
                                        <p:tgtEl>
                                          <p:spTgt spid="3">
                                            <p:txEl>
                                              <p:pRg st="5" end="5"/>
                                            </p:txEl>
                                          </p:spTgt>
                                        </p:tgtEl>
                                      </p:cBhvr>
                                    </p:animEffect>
                                    <p:anim calcmode="lin" valueType="num">
                                      <p:cBhvr>
                                        <p:cTn id="35"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40" dur="26">
                                          <p:stCondLst>
                                            <p:cond delay="650"/>
                                          </p:stCondLst>
                                        </p:cTn>
                                        <p:tgtEl>
                                          <p:spTgt spid="3">
                                            <p:txEl>
                                              <p:pRg st="5" end="5"/>
                                            </p:txEl>
                                          </p:spTgt>
                                        </p:tgtEl>
                                      </p:cBhvr>
                                      <p:to x="100000" y="60000"/>
                                    </p:animScale>
                                    <p:animScale>
                                      <p:cBhvr>
                                        <p:cTn id="41" dur="166" decel="50000">
                                          <p:stCondLst>
                                            <p:cond delay="676"/>
                                          </p:stCondLst>
                                        </p:cTn>
                                        <p:tgtEl>
                                          <p:spTgt spid="3">
                                            <p:txEl>
                                              <p:pRg st="5" end="5"/>
                                            </p:txEl>
                                          </p:spTgt>
                                        </p:tgtEl>
                                      </p:cBhvr>
                                      <p:to x="100000" y="100000"/>
                                    </p:animScale>
                                    <p:animScale>
                                      <p:cBhvr>
                                        <p:cTn id="42" dur="26">
                                          <p:stCondLst>
                                            <p:cond delay="1312"/>
                                          </p:stCondLst>
                                        </p:cTn>
                                        <p:tgtEl>
                                          <p:spTgt spid="3">
                                            <p:txEl>
                                              <p:pRg st="5" end="5"/>
                                            </p:txEl>
                                          </p:spTgt>
                                        </p:tgtEl>
                                      </p:cBhvr>
                                      <p:to x="100000" y="80000"/>
                                    </p:animScale>
                                    <p:animScale>
                                      <p:cBhvr>
                                        <p:cTn id="43" dur="166" decel="50000">
                                          <p:stCondLst>
                                            <p:cond delay="1338"/>
                                          </p:stCondLst>
                                        </p:cTn>
                                        <p:tgtEl>
                                          <p:spTgt spid="3">
                                            <p:txEl>
                                              <p:pRg st="5" end="5"/>
                                            </p:txEl>
                                          </p:spTgt>
                                        </p:tgtEl>
                                      </p:cBhvr>
                                      <p:to x="100000" y="100000"/>
                                    </p:animScale>
                                    <p:animScale>
                                      <p:cBhvr>
                                        <p:cTn id="44" dur="26">
                                          <p:stCondLst>
                                            <p:cond delay="1642"/>
                                          </p:stCondLst>
                                        </p:cTn>
                                        <p:tgtEl>
                                          <p:spTgt spid="3">
                                            <p:txEl>
                                              <p:pRg st="5" end="5"/>
                                            </p:txEl>
                                          </p:spTgt>
                                        </p:tgtEl>
                                      </p:cBhvr>
                                      <p:to x="100000" y="90000"/>
                                    </p:animScale>
                                    <p:animScale>
                                      <p:cBhvr>
                                        <p:cTn id="45" dur="166" decel="50000">
                                          <p:stCondLst>
                                            <p:cond delay="1668"/>
                                          </p:stCondLst>
                                        </p:cTn>
                                        <p:tgtEl>
                                          <p:spTgt spid="3">
                                            <p:txEl>
                                              <p:pRg st="5" end="5"/>
                                            </p:txEl>
                                          </p:spTgt>
                                        </p:tgtEl>
                                      </p:cBhvr>
                                      <p:to x="100000" y="100000"/>
                                    </p:animScale>
                                    <p:animScale>
                                      <p:cBhvr>
                                        <p:cTn id="46" dur="26">
                                          <p:stCondLst>
                                            <p:cond delay="1808"/>
                                          </p:stCondLst>
                                        </p:cTn>
                                        <p:tgtEl>
                                          <p:spTgt spid="3">
                                            <p:txEl>
                                              <p:pRg st="5" end="5"/>
                                            </p:txEl>
                                          </p:spTgt>
                                        </p:tgtEl>
                                      </p:cBhvr>
                                      <p:to x="100000" y="95000"/>
                                    </p:animScale>
                                    <p:animScale>
                                      <p:cBhvr>
                                        <p:cTn id="47" dur="166" decel="50000">
                                          <p:stCondLst>
                                            <p:cond delay="1834"/>
                                          </p:stCondLst>
                                        </p:cTn>
                                        <p:tgtEl>
                                          <p:spTgt spid="3">
                                            <p:txEl>
                                              <p:pRg st="5" end="5"/>
                                            </p:txEl>
                                          </p:spTgt>
                                        </p:tgtEl>
                                      </p:cBhvr>
                                      <p:to x="100000" y="100000"/>
                                    </p:animScale>
                                  </p:childTnLst>
                                </p:cTn>
                              </p:par>
                              <p:par>
                                <p:cTn id="48" presetID="26" presetClass="entr" presetSubtype="0" fill="hold" nodeType="with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Effect transition="in" filter="wipe(down)">
                                      <p:cBhvr>
                                        <p:cTn id="50" dur="580">
                                          <p:stCondLst>
                                            <p:cond delay="0"/>
                                          </p:stCondLst>
                                        </p:cTn>
                                        <p:tgtEl>
                                          <p:spTgt spid="3">
                                            <p:txEl>
                                              <p:pRg st="6" end="6"/>
                                            </p:txEl>
                                          </p:spTgt>
                                        </p:tgtEl>
                                      </p:cBhvr>
                                    </p:animEffect>
                                    <p:anim calcmode="lin" valueType="num">
                                      <p:cBhvr>
                                        <p:cTn id="51"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52"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53"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54"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55"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56" dur="26">
                                          <p:stCondLst>
                                            <p:cond delay="650"/>
                                          </p:stCondLst>
                                        </p:cTn>
                                        <p:tgtEl>
                                          <p:spTgt spid="3">
                                            <p:txEl>
                                              <p:pRg st="6" end="6"/>
                                            </p:txEl>
                                          </p:spTgt>
                                        </p:tgtEl>
                                      </p:cBhvr>
                                      <p:to x="100000" y="60000"/>
                                    </p:animScale>
                                    <p:animScale>
                                      <p:cBhvr>
                                        <p:cTn id="57" dur="166" decel="50000">
                                          <p:stCondLst>
                                            <p:cond delay="676"/>
                                          </p:stCondLst>
                                        </p:cTn>
                                        <p:tgtEl>
                                          <p:spTgt spid="3">
                                            <p:txEl>
                                              <p:pRg st="6" end="6"/>
                                            </p:txEl>
                                          </p:spTgt>
                                        </p:tgtEl>
                                      </p:cBhvr>
                                      <p:to x="100000" y="100000"/>
                                    </p:animScale>
                                    <p:animScale>
                                      <p:cBhvr>
                                        <p:cTn id="58" dur="26">
                                          <p:stCondLst>
                                            <p:cond delay="1312"/>
                                          </p:stCondLst>
                                        </p:cTn>
                                        <p:tgtEl>
                                          <p:spTgt spid="3">
                                            <p:txEl>
                                              <p:pRg st="6" end="6"/>
                                            </p:txEl>
                                          </p:spTgt>
                                        </p:tgtEl>
                                      </p:cBhvr>
                                      <p:to x="100000" y="80000"/>
                                    </p:animScale>
                                    <p:animScale>
                                      <p:cBhvr>
                                        <p:cTn id="59" dur="166" decel="50000">
                                          <p:stCondLst>
                                            <p:cond delay="1338"/>
                                          </p:stCondLst>
                                        </p:cTn>
                                        <p:tgtEl>
                                          <p:spTgt spid="3">
                                            <p:txEl>
                                              <p:pRg st="6" end="6"/>
                                            </p:txEl>
                                          </p:spTgt>
                                        </p:tgtEl>
                                      </p:cBhvr>
                                      <p:to x="100000" y="100000"/>
                                    </p:animScale>
                                    <p:animScale>
                                      <p:cBhvr>
                                        <p:cTn id="60" dur="26">
                                          <p:stCondLst>
                                            <p:cond delay="1642"/>
                                          </p:stCondLst>
                                        </p:cTn>
                                        <p:tgtEl>
                                          <p:spTgt spid="3">
                                            <p:txEl>
                                              <p:pRg st="6" end="6"/>
                                            </p:txEl>
                                          </p:spTgt>
                                        </p:tgtEl>
                                      </p:cBhvr>
                                      <p:to x="100000" y="90000"/>
                                    </p:animScale>
                                    <p:animScale>
                                      <p:cBhvr>
                                        <p:cTn id="61" dur="166" decel="50000">
                                          <p:stCondLst>
                                            <p:cond delay="1668"/>
                                          </p:stCondLst>
                                        </p:cTn>
                                        <p:tgtEl>
                                          <p:spTgt spid="3">
                                            <p:txEl>
                                              <p:pRg st="6" end="6"/>
                                            </p:txEl>
                                          </p:spTgt>
                                        </p:tgtEl>
                                      </p:cBhvr>
                                      <p:to x="100000" y="100000"/>
                                    </p:animScale>
                                    <p:animScale>
                                      <p:cBhvr>
                                        <p:cTn id="62" dur="26">
                                          <p:stCondLst>
                                            <p:cond delay="1808"/>
                                          </p:stCondLst>
                                        </p:cTn>
                                        <p:tgtEl>
                                          <p:spTgt spid="3">
                                            <p:txEl>
                                              <p:pRg st="6" end="6"/>
                                            </p:txEl>
                                          </p:spTgt>
                                        </p:tgtEl>
                                      </p:cBhvr>
                                      <p:to x="100000" y="95000"/>
                                    </p:animScale>
                                    <p:animScale>
                                      <p:cBhvr>
                                        <p:cTn id="63" dur="166" decel="50000">
                                          <p:stCondLst>
                                            <p:cond delay="1834"/>
                                          </p:stCondLst>
                                        </p:cTn>
                                        <p:tgtEl>
                                          <p:spTgt spid="3">
                                            <p:txEl>
                                              <p:pRg st="6" end="6"/>
                                            </p:txEl>
                                          </p:spTgt>
                                        </p:tgtEl>
                                      </p:cBhvr>
                                      <p:to x="100000" y="100000"/>
                                    </p:animScale>
                                  </p:childTnLst>
                                </p:cTn>
                              </p:par>
                              <p:par>
                                <p:cTn id="64" presetID="26" presetClass="entr" presetSubtype="0" fill="hold" nodeType="withEffect">
                                  <p:stCondLst>
                                    <p:cond delay="0"/>
                                  </p:stCondLst>
                                  <p:childTnLst>
                                    <p:set>
                                      <p:cBhvr>
                                        <p:cTn id="65" dur="1" fill="hold">
                                          <p:stCondLst>
                                            <p:cond delay="0"/>
                                          </p:stCondLst>
                                        </p:cTn>
                                        <p:tgtEl>
                                          <p:spTgt spid="3">
                                            <p:txEl>
                                              <p:pRg st="7" end="7"/>
                                            </p:txEl>
                                          </p:spTgt>
                                        </p:tgtEl>
                                        <p:attrNameLst>
                                          <p:attrName>style.visibility</p:attrName>
                                        </p:attrNameLst>
                                      </p:cBhvr>
                                      <p:to>
                                        <p:strVal val="visible"/>
                                      </p:to>
                                    </p:set>
                                    <p:animEffect transition="in" filter="wipe(down)">
                                      <p:cBhvr>
                                        <p:cTn id="66" dur="580">
                                          <p:stCondLst>
                                            <p:cond delay="0"/>
                                          </p:stCondLst>
                                        </p:cTn>
                                        <p:tgtEl>
                                          <p:spTgt spid="3">
                                            <p:txEl>
                                              <p:pRg st="7" end="7"/>
                                            </p:txEl>
                                          </p:spTgt>
                                        </p:tgtEl>
                                      </p:cBhvr>
                                    </p:animEffect>
                                    <p:anim calcmode="lin" valueType="num">
                                      <p:cBhvr>
                                        <p:cTn id="67"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72" dur="26">
                                          <p:stCondLst>
                                            <p:cond delay="650"/>
                                          </p:stCondLst>
                                        </p:cTn>
                                        <p:tgtEl>
                                          <p:spTgt spid="3">
                                            <p:txEl>
                                              <p:pRg st="7" end="7"/>
                                            </p:txEl>
                                          </p:spTgt>
                                        </p:tgtEl>
                                      </p:cBhvr>
                                      <p:to x="100000" y="60000"/>
                                    </p:animScale>
                                    <p:animScale>
                                      <p:cBhvr>
                                        <p:cTn id="73" dur="166" decel="50000">
                                          <p:stCondLst>
                                            <p:cond delay="676"/>
                                          </p:stCondLst>
                                        </p:cTn>
                                        <p:tgtEl>
                                          <p:spTgt spid="3">
                                            <p:txEl>
                                              <p:pRg st="7" end="7"/>
                                            </p:txEl>
                                          </p:spTgt>
                                        </p:tgtEl>
                                      </p:cBhvr>
                                      <p:to x="100000" y="100000"/>
                                    </p:animScale>
                                    <p:animScale>
                                      <p:cBhvr>
                                        <p:cTn id="74" dur="26">
                                          <p:stCondLst>
                                            <p:cond delay="1312"/>
                                          </p:stCondLst>
                                        </p:cTn>
                                        <p:tgtEl>
                                          <p:spTgt spid="3">
                                            <p:txEl>
                                              <p:pRg st="7" end="7"/>
                                            </p:txEl>
                                          </p:spTgt>
                                        </p:tgtEl>
                                      </p:cBhvr>
                                      <p:to x="100000" y="80000"/>
                                    </p:animScale>
                                    <p:animScale>
                                      <p:cBhvr>
                                        <p:cTn id="75" dur="166" decel="50000">
                                          <p:stCondLst>
                                            <p:cond delay="1338"/>
                                          </p:stCondLst>
                                        </p:cTn>
                                        <p:tgtEl>
                                          <p:spTgt spid="3">
                                            <p:txEl>
                                              <p:pRg st="7" end="7"/>
                                            </p:txEl>
                                          </p:spTgt>
                                        </p:tgtEl>
                                      </p:cBhvr>
                                      <p:to x="100000" y="100000"/>
                                    </p:animScale>
                                    <p:animScale>
                                      <p:cBhvr>
                                        <p:cTn id="76" dur="26">
                                          <p:stCondLst>
                                            <p:cond delay="1642"/>
                                          </p:stCondLst>
                                        </p:cTn>
                                        <p:tgtEl>
                                          <p:spTgt spid="3">
                                            <p:txEl>
                                              <p:pRg st="7" end="7"/>
                                            </p:txEl>
                                          </p:spTgt>
                                        </p:tgtEl>
                                      </p:cBhvr>
                                      <p:to x="100000" y="90000"/>
                                    </p:animScale>
                                    <p:animScale>
                                      <p:cBhvr>
                                        <p:cTn id="77" dur="166" decel="50000">
                                          <p:stCondLst>
                                            <p:cond delay="1668"/>
                                          </p:stCondLst>
                                        </p:cTn>
                                        <p:tgtEl>
                                          <p:spTgt spid="3">
                                            <p:txEl>
                                              <p:pRg st="7" end="7"/>
                                            </p:txEl>
                                          </p:spTgt>
                                        </p:tgtEl>
                                      </p:cBhvr>
                                      <p:to x="100000" y="100000"/>
                                    </p:animScale>
                                    <p:animScale>
                                      <p:cBhvr>
                                        <p:cTn id="78" dur="26">
                                          <p:stCondLst>
                                            <p:cond delay="1808"/>
                                          </p:stCondLst>
                                        </p:cTn>
                                        <p:tgtEl>
                                          <p:spTgt spid="3">
                                            <p:txEl>
                                              <p:pRg st="7" end="7"/>
                                            </p:txEl>
                                          </p:spTgt>
                                        </p:tgtEl>
                                      </p:cBhvr>
                                      <p:to x="100000" y="95000"/>
                                    </p:animScale>
                                    <p:animScale>
                                      <p:cBhvr>
                                        <p:cTn id="79" dur="166" decel="50000">
                                          <p:stCondLst>
                                            <p:cond delay="1834"/>
                                          </p:stCondLst>
                                        </p:cTn>
                                        <p:tgtEl>
                                          <p:spTgt spid="3">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对比分析</a:t>
            </a:r>
            <a:r>
              <a:rPr kumimoji="1" lang="en-US" altLang="zh-CN" dirty="0">
                <a:latin typeface="Times New Roman" panose="02020603050405020304" pitchFamily="18" charset="0"/>
                <a:ea typeface="Times New Roman" panose="02020603050405020304" pitchFamily="18" charset="0"/>
                <a:cs typeface="微软雅黑" panose="020B0503020204020204" pitchFamily="34" charset="-122"/>
              </a:rPr>
              <a:t>——</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相对数比较</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3" name="TextBox 2"/>
          <p:cNvSpPr txBox="1"/>
          <p:nvPr/>
        </p:nvSpPr>
        <p:spPr>
          <a:xfrm>
            <a:off x="527050" y="981075"/>
            <a:ext cx="11137900" cy="4246563"/>
          </a:xfrm>
          <a:prstGeom prst="rect">
            <a:avLst/>
          </a:prstGeom>
          <a:noFill/>
          <a:ln w="9525">
            <a:noFill/>
          </a:ln>
        </p:spPr>
        <p:txBody>
          <a:bodyPr>
            <a:spAutoFit/>
          </a:bodyPr>
          <a:lstStyle/>
          <a:p>
            <a:pPr eaLnBrk="1" hangingPunct="1">
              <a:lnSpc>
                <a:spcPct val="150000"/>
              </a:lnSpc>
            </a:pPr>
            <a:r>
              <a:rPr lang="en-US" altLang="zh-CN" sz="2000" dirty="0">
                <a:solidFill>
                  <a:srgbClr val="000000"/>
                </a:solidFill>
                <a:latin typeface="微软雅黑" panose="020B0503020204020204" pitchFamily="34" charset="-122"/>
                <a:ea typeface="微软雅黑" panose="020B0503020204020204" pitchFamily="34" charset="-122"/>
              </a:rPr>
              <a:t>1</a:t>
            </a:r>
            <a:r>
              <a:rPr lang="zh-CN" altLang="zh-CN" sz="2000" dirty="0">
                <a:solidFill>
                  <a:srgbClr val="000000"/>
                </a:solidFill>
                <a:latin typeface="微软雅黑" panose="020B0503020204020204" pitchFamily="34" charset="-122"/>
                <a:ea typeface="微软雅黑" panose="020B0503020204020204" pitchFamily="34" charset="-122"/>
              </a:rPr>
              <a:t>）结构相对数：</a:t>
            </a:r>
            <a:endParaRPr lang="en-US" altLang="zh-CN" sz="2000" dirty="0">
              <a:solidFill>
                <a:srgbClr val="000000"/>
              </a:solidFill>
              <a:latin typeface="微软雅黑" panose="020B0503020204020204" pitchFamily="34" charset="-122"/>
              <a:ea typeface="微软雅黑" panose="020B0503020204020204" pitchFamily="34" charset="-122"/>
            </a:endParaRPr>
          </a:p>
          <a:p>
            <a:pPr eaLnBrk="1" hangingPunct="1">
              <a:lnSpc>
                <a:spcPct val="150000"/>
              </a:lnSpc>
            </a:pPr>
            <a:r>
              <a:rPr lang="zh-CN" altLang="zh-CN" sz="2000" dirty="0">
                <a:solidFill>
                  <a:srgbClr val="000000"/>
                </a:solidFill>
                <a:latin typeface="微软雅黑" panose="020B0503020204020204" pitchFamily="34" charset="-122"/>
                <a:ea typeface="微软雅黑" panose="020B0503020204020204" pitchFamily="34" charset="-122"/>
              </a:rPr>
              <a:t>将同一总体内的部分数值与全部数值对比求得比重，用以说明事物的性质、结构或质量。如居民食品支出额占消费支出总额比重、产品合格率等。</a:t>
            </a:r>
            <a:endParaRPr lang="en-US" altLang="zh-CN" sz="2000" dirty="0">
              <a:solidFill>
                <a:srgbClr val="000000"/>
              </a:solidFill>
              <a:latin typeface="微软雅黑" panose="020B0503020204020204" pitchFamily="34" charset="-122"/>
              <a:ea typeface="微软雅黑" panose="020B0503020204020204" pitchFamily="34" charset="-122"/>
            </a:endParaRPr>
          </a:p>
          <a:p>
            <a:pPr eaLnBrk="1" hangingPunct="1">
              <a:lnSpc>
                <a:spcPct val="150000"/>
              </a:lnSpc>
            </a:pPr>
            <a:r>
              <a:rPr lang="en-US" altLang="zh-CN" sz="2000" dirty="0">
                <a:solidFill>
                  <a:srgbClr val="000000"/>
                </a:solidFill>
                <a:latin typeface="微软雅黑" panose="020B0503020204020204" pitchFamily="34" charset="-122"/>
                <a:ea typeface="微软雅黑" panose="020B0503020204020204" pitchFamily="34" charset="-122"/>
              </a:rPr>
              <a:t>2</a:t>
            </a:r>
            <a:r>
              <a:rPr lang="zh-CN" altLang="zh-CN" sz="2000" dirty="0">
                <a:solidFill>
                  <a:srgbClr val="000000"/>
                </a:solidFill>
                <a:latin typeface="微软雅黑" panose="020B0503020204020204" pitchFamily="34" charset="-122"/>
                <a:ea typeface="微软雅黑" panose="020B0503020204020204" pitchFamily="34" charset="-122"/>
              </a:rPr>
              <a:t>）比例相对数：</a:t>
            </a:r>
            <a:endParaRPr lang="en-US" altLang="zh-CN" sz="2000" dirty="0">
              <a:solidFill>
                <a:srgbClr val="000000"/>
              </a:solidFill>
              <a:latin typeface="微软雅黑" panose="020B0503020204020204" pitchFamily="34" charset="-122"/>
              <a:ea typeface="微软雅黑" panose="020B0503020204020204" pitchFamily="34" charset="-122"/>
            </a:endParaRPr>
          </a:p>
          <a:p>
            <a:pPr eaLnBrk="1" hangingPunct="1">
              <a:lnSpc>
                <a:spcPct val="150000"/>
              </a:lnSpc>
            </a:pPr>
            <a:r>
              <a:rPr lang="zh-CN" altLang="zh-CN" sz="2000" dirty="0">
                <a:solidFill>
                  <a:srgbClr val="000000"/>
                </a:solidFill>
                <a:latin typeface="微软雅黑" panose="020B0503020204020204" pitchFamily="34" charset="-122"/>
                <a:ea typeface="微软雅黑" panose="020B0503020204020204" pitchFamily="34" charset="-122"/>
              </a:rPr>
              <a:t>将同一总体内不同部分的数值对比，表明总体内各部分的比例关系，如人口性别比例、投资与消费比例等。 </a:t>
            </a:r>
          </a:p>
          <a:p>
            <a:pPr eaLnBrk="1" hangingPunct="1">
              <a:lnSpc>
                <a:spcPct val="150000"/>
              </a:lnSpc>
            </a:pPr>
            <a:r>
              <a:rPr lang="en-US" altLang="zh-CN" sz="2000" dirty="0">
                <a:solidFill>
                  <a:srgbClr val="000000"/>
                </a:solidFill>
                <a:latin typeface="微软雅黑" panose="020B0503020204020204" pitchFamily="34" charset="-122"/>
                <a:ea typeface="微软雅黑" panose="020B0503020204020204" pitchFamily="34" charset="-122"/>
              </a:rPr>
              <a:t>3</a:t>
            </a:r>
            <a:r>
              <a:rPr lang="zh-CN" altLang="zh-CN" sz="2000" dirty="0">
                <a:solidFill>
                  <a:srgbClr val="000000"/>
                </a:solidFill>
                <a:latin typeface="微软雅黑" panose="020B0503020204020204" pitchFamily="34" charset="-122"/>
                <a:ea typeface="微软雅黑" panose="020B0503020204020204" pitchFamily="34" charset="-122"/>
              </a:rPr>
              <a:t>）比较相对数：</a:t>
            </a:r>
            <a:endParaRPr lang="en-US" altLang="zh-CN" sz="2000" dirty="0">
              <a:solidFill>
                <a:srgbClr val="000000"/>
              </a:solidFill>
              <a:latin typeface="微软雅黑" panose="020B0503020204020204" pitchFamily="34" charset="-122"/>
              <a:ea typeface="微软雅黑" panose="020B0503020204020204" pitchFamily="34" charset="-122"/>
            </a:endParaRPr>
          </a:p>
          <a:p>
            <a:pPr eaLnBrk="1" hangingPunct="1">
              <a:lnSpc>
                <a:spcPct val="150000"/>
              </a:lnSpc>
            </a:pPr>
            <a:r>
              <a:rPr lang="zh-CN" altLang="zh-CN" sz="2000" dirty="0">
                <a:solidFill>
                  <a:srgbClr val="000000"/>
                </a:solidFill>
                <a:latin typeface="微软雅黑" panose="020B0503020204020204" pitchFamily="34" charset="-122"/>
                <a:ea typeface="微软雅黑" panose="020B0503020204020204" pitchFamily="34" charset="-122"/>
              </a:rPr>
              <a:t>将同一时期两个性质相同的指标数值对比，说明同类现象在不同空间条件下的数量对比关系。如不同地区商品价格对比，不同行业、不同企业间某项指标对比等。</a:t>
            </a:r>
            <a:r>
              <a:rPr lang="en-US" altLang="zh-CN" sz="2000" dirty="0">
                <a:solidFill>
                  <a:srgbClr val="000000"/>
                </a:solidFill>
                <a:latin typeface="微软雅黑" panose="020B0503020204020204" pitchFamily="34" charset="-122"/>
                <a:ea typeface="微软雅黑" panose="020B0503020204020204" pitchFamily="34" charset="-122"/>
              </a:rPr>
              <a:t> </a:t>
            </a:r>
            <a:endParaRPr lang="zh-CN" altLang="zh-CN" sz="20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2000"/>
                                        <p:tgtEl>
                                          <p:spTgt spid="3">
                                            <p:txEl>
                                              <p:pRg st="2" end="2"/>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ircle(in)">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ircle(in)">
                                      <p:cBhvr>
                                        <p:cTn id="23" dur="2000"/>
                                        <p:tgtEl>
                                          <p:spTgt spid="3">
                                            <p:txEl>
                                              <p:pRg st="4" end="4"/>
                                            </p:txEl>
                                          </p:spTgt>
                                        </p:tgtEl>
                                      </p:cBhvr>
                                    </p:animEffect>
                                  </p:childTnLst>
                                </p:cTn>
                              </p:par>
                              <p:par>
                                <p:cTn id="24" presetID="6" presetClass="entr" presetSubtype="16"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circle(in)">
                                      <p:cBhvr>
                                        <p:cTn id="26"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对比分析</a:t>
            </a:r>
            <a:r>
              <a:rPr kumimoji="1" lang="en-US" altLang="zh-CN" dirty="0">
                <a:latin typeface="Times New Roman" panose="02020603050405020304" pitchFamily="18" charset="0"/>
                <a:ea typeface="Times New Roman" panose="02020603050405020304" pitchFamily="18" charset="0"/>
                <a:cs typeface="微软雅黑" panose="020B0503020204020204" pitchFamily="34" charset="-122"/>
              </a:rPr>
              <a:t>——</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相对数比较</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3" name="TextBox 2"/>
          <p:cNvSpPr txBox="1"/>
          <p:nvPr/>
        </p:nvSpPr>
        <p:spPr>
          <a:xfrm>
            <a:off x="527050" y="981075"/>
            <a:ext cx="11137900" cy="4246563"/>
          </a:xfrm>
          <a:prstGeom prst="rect">
            <a:avLst/>
          </a:prstGeom>
          <a:noFill/>
          <a:ln w="9525">
            <a:noFill/>
          </a:ln>
        </p:spPr>
        <p:txBody>
          <a:bodyPr>
            <a:spAutoFit/>
          </a:bodyPr>
          <a:lstStyle/>
          <a:p>
            <a:pPr eaLnBrk="1" hangingPunct="1">
              <a:lnSpc>
                <a:spcPct val="150000"/>
              </a:lnSpc>
            </a:pPr>
            <a:r>
              <a:rPr lang="en-US" altLang="zh-CN" sz="2000" dirty="0">
                <a:solidFill>
                  <a:srgbClr val="000000"/>
                </a:solidFill>
                <a:latin typeface="微软雅黑" panose="020B0503020204020204" pitchFamily="34" charset="-122"/>
                <a:ea typeface="微软雅黑" panose="020B0503020204020204" pitchFamily="34" charset="-122"/>
              </a:rPr>
              <a:t>4</a:t>
            </a:r>
            <a:r>
              <a:rPr lang="zh-CN" altLang="zh-CN" sz="2000" dirty="0">
                <a:solidFill>
                  <a:srgbClr val="000000"/>
                </a:solidFill>
                <a:latin typeface="微软雅黑" panose="020B0503020204020204" pitchFamily="34" charset="-122"/>
                <a:ea typeface="微软雅黑" panose="020B0503020204020204" pitchFamily="34" charset="-122"/>
              </a:rPr>
              <a:t>）强度相对数：</a:t>
            </a:r>
            <a:endParaRPr lang="en-US" altLang="zh-CN" sz="2000" dirty="0">
              <a:solidFill>
                <a:srgbClr val="000000"/>
              </a:solidFill>
              <a:latin typeface="微软雅黑" panose="020B0503020204020204" pitchFamily="34" charset="-122"/>
              <a:ea typeface="微软雅黑" panose="020B0503020204020204" pitchFamily="34" charset="-122"/>
            </a:endParaRPr>
          </a:p>
          <a:p>
            <a:pPr eaLnBrk="1" hangingPunct="1">
              <a:lnSpc>
                <a:spcPct val="150000"/>
              </a:lnSpc>
            </a:pPr>
            <a:r>
              <a:rPr lang="zh-CN" altLang="zh-CN" sz="2000" dirty="0">
                <a:solidFill>
                  <a:srgbClr val="000000"/>
                </a:solidFill>
                <a:latin typeface="微软雅黑" panose="020B0503020204020204" pitchFamily="34" charset="-122"/>
                <a:ea typeface="微软雅黑" panose="020B0503020204020204" pitchFamily="34" charset="-122"/>
              </a:rPr>
              <a:t>将两个性质不同但有一定联系的总量指标对比，用以说明现象的强度、密度和普遍程度。如人均国内生产总值用</a:t>
            </a: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zh-CN" sz="2000" dirty="0">
                <a:solidFill>
                  <a:srgbClr val="000000"/>
                </a:solidFill>
                <a:latin typeface="微软雅黑" panose="020B0503020204020204" pitchFamily="34" charset="-122"/>
                <a:ea typeface="微软雅黑" panose="020B0503020204020204" pitchFamily="34" charset="-122"/>
              </a:rPr>
              <a:t>元</a:t>
            </a: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zh-CN" sz="2000" dirty="0">
                <a:solidFill>
                  <a:srgbClr val="000000"/>
                </a:solidFill>
                <a:latin typeface="微软雅黑" panose="020B0503020204020204" pitchFamily="34" charset="-122"/>
                <a:ea typeface="微软雅黑" panose="020B0503020204020204" pitchFamily="34" charset="-122"/>
              </a:rPr>
              <a:t>人</a:t>
            </a: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zh-CN" sz="2000" dirty="0">
                <a:solidFill>
                  <a:srgbClr val="000000"/>
                </a:solidFill>
                <a:latin typeface="微软雅黑" panose="020B0503020204020204" pitchFamily="34" charset="-122"/>
                <a:ea typeface="微软雅黑" panose="020B0503020204020204" pitchFamily="34" charset="-122"/>
              </a:rPr>
              <a:t>表示，人口密度用</a:t>
            </a: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zh-CN" sz="2000" dirty="0">
                <a:solidFill>
                  <a:srgbClr val="000000"/>
                </a:solidFill>
                <a:latin typeface="微软雅黑" panose="020B0503020204020204" pitchFamily="34" charset="-122"/>
                <a:ea typeface="微软雅黑" panose="020B0503020204020204" pitchFamily="34" charset="-122"/>
              </a:rPr>
              <a:t>人</a:t>
            </a: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zh-CN" sz="2000" dirty="0">
                <a:solidFill>
                  <a:srgbClr val="000000"/>
                </a:solidFill>
                <a:latin typeface="微软雅黑" panose="020B0503020204020204" pitchFamily="34" charset="-122"/>
                <a:ea typeface="微软雅黑" panose="020B0503020204020204" pitchFamily="34" charset="-122"/>
              </a:rPr>
              <a:t>平方公里</a:t>
            </a: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zh-CN" sz="2000" dirty="0">
                <a:solidFill>
                  <a:srgbClr val="000000"/>
                </a:solidFill>
                <a:latin typeface="微软雅黑" panose="020B0503020204020204" pitchFamily="34" charset="-122"/>
                <a:ea typeface="微软雅黑" panose="020B0503020204020204" pitchFamily="34" charset="-122"/>
              </a:rPr>
              <a:t>表示，也有用百分数或千分数表示的，如人口出生率用</a:t>
            </a: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zh-CN" sz="2000" dirty="0">
                <a:solidFill>
                  <a:srgbClr val="000000"/>
                </a:solidFill>
                <a:latin typeface="微软雅黑" panose="020B0503020204020204" pitchFamily="34" charset="-122"/>
                <a:ea typeface="微软雅黑" panose="020B0503020204020204" pitchFamily="34" charset="-122"/>
              </a:rPr>
              <a:t>表示。 </a:t>
            </a:r>
          </a:p>
          <a:p>
            <a:pPr eaLnBrk="1" hangingPunct="1">
              <a:lnSpc>
                <a:spcPct val="150000"/>
              </a:lnSpc>
            </a:pPr>
            <a:r>
              <a:rPr lang="en-US" altLang="zh-CN" sz="2000" dirty="0">
                <a:solidFill>
                  <a:srgbClr val="000000"/>
                </a:solidFill>
                <a:latin typeface="微软雅黑" panose="020B0503020204020204" pitchFamily="34" charset="-122"/>
                <a:ea typeface="微软雅黑" panose="020B0503020204020204" pitchFamily="34" charset="-122"/>
              </a:rPr>
              <a:t>5</a:t>
            </a:r>
            <a:r>
              <a:rPr lang="zh-CN" altLang="zh-CN" sz="2000" dirty="0">
                <a:solidFill>
                  <a:srgbClr val="000000"/>
                </a:solidFill>
                <a:latin typeface="微软雅黑" panose="020B0503020204020204" pitchFamily="34" charset="-122"/>
                <a:ea typeface="微软雅黑" panose="020B0503020204020204" pitchFamily="34" charset="-122"/>
              </a:rPr>
              <a:t>）计划完成程度相对数：</a:t>
            </a:r>
            <a:endParaRPr lang="en-US" altLang="zh-CN" sz="2000" dirty="0">
              <a:solidFill>
                <a:srgbClr val="000000"/>
              </a:solidFill>
              <a:latin typeface="微软雅黑" panose="020B0503020204020204" pitchFamily="34" charset="-122"/>
              <a:ea typeface="微软雅黑" panose="020B0503020204020204" pitchFamily="34" charset="-122"/>
            </a:endParaRPr>
          </a:p>
          <a:p>
            <a:pPr eaLnBrk="1" hangingPunct="1">
              <a:lnSpc>
                <a:spcPct val="150000"/>
              </a:lnSpc>
            </a:pPr>
            <a:r>
              <a:rPr lang="zh-CN" altLang="zh-CN" sz="2000" dirty="0">
                <a:solidFill>
                  <a:srgbClr val="000000"/>
                </a:solidFill>
                <a:latin typeface="微软雅黑" panose="020B0503020204020204" pitchFamily="34" charset="-122"/>
                <a:ea typeface="微软雅黑" panose="020B0503020204020204" pitchFamily="34" charset="-122"/>
              </a:rPr>
              <a:t>是某一时期实际完成数与计划数对比，用以说明计划完成程度。</a:t>
            </a:r>
            <a:r>
              <a:rPr lang="en-US" altLang="zh-CN" sz="2000" dirty="0">
                <a:solidFill>
                  <a:srgbClr val="000000"/>
                </a:solidFill>
                <a:latin typeface="微软雅黑" panose="020B0503020204020204" pitchFamily="34" charset="-122"/>
                <a:ea typeface="微软雅黑" panose="020B0503020204020204" pitchFamily="34" charset="-122"/>
              </a:rPr>
              <a:t> </a:t>
            </a:r>
            <a:endParaRPr lang="zh-CN" altLang="zh-CN" sz="2000" dirty="0">
              <a:solidFill>
                <a:srgbClr val="000000"/>
              </a:solidFill>
              <a:latin typeface="微软雅黑" panose="020B0503020204020204" pitchFamily="34" charset="-122"/>
              <a:ea typeface="微软雅黑" panose="020B0503020204020204" pitchFamily="34" charset="-122"/>
            </a:endParaRPr>
          </a:p>
          <a:p>
            <a:pPr eaLnBrk="1" hangingPunct="1">
              <a:lnSpc>
                <a:spcPct val="150000"/>
              </a:lnSpc>
            </a:pPr>
            <a:r>
              <a:rPr lang="en-US" altLang="zh-CN" sz="2000" dirty="0">
                <a:solidFill>
                  <a:srgbClr val="000000"/>
                </a:solidFill>
                <a:latin typeface="微软雅黑" panose="020B0503020204020204" pitchFamily="34" charset="-122"/>
                <a:ea typeface="微软雅黑" panose="020B0503020204020204" pitchFamily="34" charset="-122"/>
              </a:rPr>
              <a:t>6</a:t>
            </a:r>
            <a:r>
              <a:rPr lang="zh-CN" altLang="zh-CN" sz="2000" dirty="0">
                <a:solidFill>
                  <a:srgbClr val="000000"/>
                </a:solidFill>
                <a:latin typeface="微软雅黑" panose="020B0503020204020204" pitchFamily="34" charset="-122"/>
                <a:ea typeface="微软雅黑" panose="020B0503020204020204" pitchFamily="34" charset="-122"/>
              </a:rPr>
              <a:t>）动态相对数：</a:t>
            </a:r>
            <a:endParaRPr lang="en-US" altLang="zh-CN" sz="2000" dirty="0">
              <a:solidFill>
                <a:srgbClr val="000000"/>
              </a:solidFill>
              <a:latin typeface="微软雅黑" panose="020B0503020204020204" pitchFamily="34" charset="-122"/>
              <a:ea typeface="微软雅黑" panose="020B0503020204020204" pitchFamily="34" charset="-122"/>
            </a:endParaRPr>
          </a:p>
          <a:p>
            <a:pPr eaLnBrk="1" hangingPunct="1">
              <a:lnSpc>
                <a:spcPct val="150000"/>
              </a:lnSpc>
            </a:pPr>
            <a:r>
              <a:rPr lang="zh-CN" altLang="zh-CN" sz="2000" dirty="0">
                <a:solidFill>
                  <a:srgbClr val="000000"/>
                </a:solidFill>
                <a:latin typeface="微软雅黑" panose="020B0503020204020204" pitchFamily="34" charset="-122"/>
                <a:ea typeface="微软雅黑" panose="020B0503020204020204" pitchFamily="34" charset="-122"/>
              </a:rPr>
              <a:t>将同一现象在不同时期的指标数值对比，用以说明发展方向和变化的速度。如发展速度、增长速度等。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2000"/>
                                        <p:tgtEl>
                                          <p:spTgt spid="3">
                                            <p:txEl>
                                              <p:pRg st="2" end="2"/>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ircle(in)">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ircle(in)">
                                      <p:cBhvr>
                                        <p:cTn id="23" dur="2000"/>
                                        <p:tgtEl>
                                          <p:spTgt spid="3">
                                            <p:txEl>
                                              <p:pRg st="4" end="4"/>
                                            </p:txEl>
                                          </p:spTgt>
                                        </p:tgtEl>
                                      </p:cBhvr>
                                    </p:animEffect>
                                  </p:childTnLst>
                                </p:cTn>
                              </p:par>
                              <p:par>
                                <p:cTn id="24" presetID="6" presetClass="entr" presetSubtype="16"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circle(in)">
                                      <p:cBhvr>
                                        <p:cTn id="26"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对比分析</a:t>
            </a:r>
            <a:r>
              <a:rPr kumimoji="1" lang="en-US" altLang="zh-CN" dirty="0">
                <a:latin typeface="Times New Roman" panose="02020603050405020304" pitchFamily="18" charset="0"/>
                <a:ea typeface="Times New Roman" panose="02020603050405020304" pitchFamily="18" charset="0"/>
                <a:cs typeface="微软雅黑" panose="020B0503020204020204" pitchFamily="34" charset="-122"/>
              </a:rPr>
              <a:t>——</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具体事例</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4" name="TextBox 3"/>
          <p:cNvSpPr txBox="1"/>
          <p:nvPr/>
        </p:nvSpPr>
        <p:spPr>
          <a:xfrm>
            <a:off x="527050" y="1052513"/>
            <a:ext cx="11137900" cy="1016000"/>
          </a:xfrm>
          <a:prstGeom prst="rect">
            <a:avLst/>
          </a:prstGeom>
          <a:noFill/>
          <a:ln w="9525">
            <a:noFill/>
          </a:ln>
        </p:spPr>
        <p:txBody>
          <a:bodyPr>
            <a:spAutoFit/>
          </a:bodyPr>
          <a:lstStyle/>
          <a:p>
            <a:pPr marL="342900" indent="-342900" eaLnBrk="1" hangingPunct="1">
              <a:buClr>
                <a:schemeClr val="accent1"/>
              </a:buClr>
              <a:buFont typeface="Wingdings" panose="05000000000000000000" pitchFamily="2" charset="2"/>
              <a:buChar char="l"/>
            </a:pPr>
            <a:r>
              <a:rPr lang="zh-CN" altLang="zh-CN" sz="2000" dirty="0">
                <a:solidFill>
                  <a:srgbClr val="000000"/>
                </a:solidFill>
                <a:latin typeface="微软雅黑" panose="020B0503020204020204" pitchFamily="34" charset="-122"/>
                <a:ea typeface="微软雅黑" panose="020B0503020204020204" pitchFamily="34" charset="-122"/>
              </a:rPr>
              <a:t>拿各菜品的销售数据来看，从时间的维度上分析，可以看到甜品部</a:t>
            </a:r>
            <a:r>
              <a:rPr lang="en-US" altLang="zh-CN" sz="2000" dirty="0">
                <a:solidFill>
                  <a:srgbClr val="000000"/>
                </a:solidFill>
                <a:latin typeface="微软雅黑" panose="020B0503020204020204" pitchFamily="34" charset="-122"/>
                <a:ea typeface="微软雅黑" panose="020B0503020204020204" pitchFamily="34" charset="-122"/>
              </a:rPr>
              <a:t>A</a:t>
            </a:r>
            <a:r>
              <a:rPr lang="zh-CN" altLang="zh-CN" sz="2000" dirty="0">
                <a:solidFill>
                  <a:srgbClr val="000000"/>
                </a:solidFill>
                <a:latin typeface="微软雅黑" panose="020B0503020204020204" pitchFamily="34" charset="-122"/>
                <a:ea typeface="微软雅黑" panose="020B0503020204020204" pitchFamily="34" charset="-122"/>
              </a:rPr>
              <a:t>、海鲜部</a:t>
            </a:r>
            <a:r>
              <a:rPr lang="en-US" altLang="zh-CN" sz="2000" dirty="0">
                <a:solidFill>
                  <a:srgbClr val="000000"/>
                </a:solidFill>
                <a:latin typeface="微软雅黑" panose="020B0503020204020204" pitchFamily="34" charset="-122"/>
                <a:ea typeface="微软雅黑" panose="020B0503020204020204" pitchFamily="34" charset="-122"/>
              </a:rPr>
              <a:t>B</a:t>
            </a:r>
            <a:r>
              <a:rPr lang="zh-CN" altLang="zh-CN" sz="2000" dirty="0">
                <a:solidFill>
                  <a:srgbClr val="000000"/>
                </a:solidFill>
                <a:latin typeface="微软雅黑" panose="020B0503020204020204" pitchFamily="34" charset="-122"/>
                <a:ea typeface="微软雅黑" panose="020B0503020204020204" pitchFamily="34" charset="-122"/>
              </a:rPr>
              <a:t>、素菜部</a:t>
            </a:r>
            <a:r>
              <a:rPr lang="en-US" altLang="zh-CN" sz="2000" dirty="0">
                <a:solidFill>
                  <a:srgbClr val="000000"/>
                </a:solidFill>
                <a:latin typeface="微软雅黑" panose="020B0503020204020204" pitchFamily="34" charset="-122"/>
                <a:ea typeface="微软雅黑" panose="020B0503020204020204" pitchFamily="34" charset="-122"/>
              </a:rPr>
              <a:t>C</a:t>
            </a:r>
            <a:r>
              <a:rPr lang="zh-CN" altLang="zh-CN" sz="2000" dirty="0">
                <a:solidFill>
                  <a:srgbClr val="000000"/>
                </a:solidFill>
                <a:latin typeface="微软雅黑" panose="020B0503020204020204" pitchFamily="34" charset="-122"/>
                <a:ea typeface="微软雅黑" panose="020B0503020204020204" pitchFamily="34" charset="-122"/>
              </a:rPr>
              <a:t>三个部门之间的销售金额随时间的变化趋势，了解在此期间哪个部门的销售金额较高，趋势比较平稳，如图</a:t>
            </a:r>
            <a:r>
              <a:rPr lang="en-US" altLang="zh-CN" sz="2000" dirty="0">
                <a:solidFill>
                  <a:srgbClr val="000000"/>
                </a:solidFill>
                <a:latin typeface="微软雅黑" panose="020B0503020204020204" pitchFamily="34" charset="-122"/>
                <a:ea typeface="微软雅黑" panose="020B0503020204020204" pitchFamily="34" charset="-122"/>
              </a:rPr>
              <a:t>3‑5</a:t>
            </a:r>
            <a:r>
              <a:rPr lang="zh-CN" altLang="zh-CN" sz="2000" dirty="0">
                <a:solidFill>
                  <a:srgbClr val="000000"/>
                </a:solidFill>
                <a:latin typeface="微软雅黑" panose="020B0503020204020204" pitchFamily="34" charset="-122"/>
                <a:ea typeface="微软雅黑" panose="020B0503020204020204" pitchFamily="34" charset="-122"/>
              </a:rPr>
              <a:t>；也可以从单一部门（如海鲜部）做分析，了解各月份的销售对比情况，如</a:t>
            </a:r>
            <a:r>
              <a:rPr lang="zh-CN" altLang="en-US" sz="2000" dirty="0">
                <a:solidFill>
                  <a:srgbClr val="000000"/>
                </a:solidFill>
                <a:latin typeface="微软雅黑" panose="020B0503020204020204" pitchFamily="34" charset="-122"/>
                <a:ea typeface="微软雅黑" panose="020B0503020204020204" pitchFamily="34" charset="-122"/>
              </a:rPr>
              <a:t>下</a:t>
            </a:r>
            <a:r>
              <a:rPr lang="zh-CN" altLang="zh-CN" sz="2000" dirty="0">
                <a:solidFill>
                  <a:srgbClr val="000000"/>
                </a:solidFill>
                <a:latin typeface="微软雅黑" panose="020B0503020204020204" pitchFamily="34" charset="-122"/>
                <a:ea typeface="微软雅黑" panose="020B0503020204020204" pitchFamily="34" charset="-122"/>
              </a:rPr>
              <a:t>图</a:t>
            </a:r>
            <a:r>
              <a:rPr lang="zh-CN" altLang="en-US" sz="2000" dirty="0">
                <a:solidFill>
                  <a:srgbClr val="000000"/>
                </a:solidFill>
                <a:latin typeface="微软雅黑" panose="020B0503020204020204" pitchFamily="34" charset="-122"/>
                <a:ea typeface="微软雅黑" panose="020B0503020204020204" pitchFamily="34" charset="-122"/>
              </a:rPr>
              <a:t>：</a:t>
            </a:r>
            <a:endParaRPr lang="en-US" altLang="zh-CN" sz="2000" dirty="0">
              <a:solidFill>
                <a:srgbClr val="000000"/>
              </a:solidFill>
              <a:latin typeface="微软雅黑" panose="020B0503020204020204" pitchFamily="34" charset="-122"/>
              <a:ea typeface="微软雅黑" panose="020B0503020204020204" pitchFamily="34" charset="-122"/>
            </a:endParaRPr>
          </a:p>
        </p:txBody>
      </p:sp>
      <p:pic>
        <p:nvPicPr>
          <p:cNvPr id="38916" name="Picture 5" descr="0nDK7Zw7OyUAAAAAElFTkSuQmCC"/>
          <p:cNvPicPr>
            <a:picLocks noChangeAspect="1"/>
          </p:cNvPicPr>
          <p:nvPr/>
        </p:nvPicPr>
        <p:blipFill>
          <a:blip r:embed="rId2"/>
          <a:stretch>
            <a:fillRect/>
          </a:stretch>
        </p:blipFill>
        <p:spPr>
          <a:xfrm>
            <a:off x="2305050" y="2284413"/>
            <a:ext cx="7581900" cy="380523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定性数据的分布分析</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3" name="TextBox 2"/>
          <p:cNvSpPr txBox="1"/>
          <p:nvPr/>
        </p:nvSpPr>
        <p:spPr>
          <a:xfrm>
            <a:off x="623888" y="981075"/>
            <a:ext cx="11041062" cy="708025"/>
          </a:xfrm>
          <a:prstGeom prst="rect">
            <a:avLst/>
          </a:prstGeom>
          <a:noFill/>
          <a:ln w="9525">
            <a:noFill/>
          </a:ln>
        </p:spPr>
        <p:txBody>
          <a:bodyPr>
            <a:spAutoFit/>
          </a:bodyPr>
          <a:lstStyle/>
          <a:p>
            <a:pPr marL="342900" indent="-342900" eaLnBrk="1" hangingPunct="1">
              <a:buClr>
                <a:schemeClr val="accent1"/>
              </a:buClr>
              <a:buFont typeface="Wingdings" panose="05000000000000000000" pitchFamily="2" charset="2"/>
              <a:buChar char="l"/>
            </a:pPr>
            <a:r>
              <a:rPr lang="zh-CN" altLang="zh-CN" sz="2000" dirty="0">
                <a:solidFill>
                  <a:srgbClr val="000000"/>
                </a:solidFill>
                <a:latin typeface="微软雅黑" panose="020B0503020204020204" pitchFamily="34" charset="-122"/>
                <a:ea typeface="微软雅黑" panose="020B0503020204020204" pitchFamily="34" charset="-122"/>
              </a:rPr>
              <a:t>从总体来看，三个部门的销售金额呈递减趋势；</a:t>
            </a:r>
            <a:r>
              <a:rPr lang="en-US" altLang="zh-CN" sz="2000" dirty="0">
                <a:solidFill>
                  <a:srgbClr val="000000"/>
                </a:solidFill>
                <a:latin typeface="微软雅黑" panose="020B0503020204020204" pitchFamily="34" charset="-122"/>
                <a:ea typeface="微软雅黑" panose="020B0503020204020204" pitchFamily="34" charset="-122"/>
              </a:rPr>
              <a:t>A</a:t>
            </a:r>
            <a:r>
              <a:rPr lang="zh-CN" altLang="zh-CN" sz="2000" dirty="0">
                <a:solidFill>
                  <a:srgbClr val="000000"/>
                </a:solidFill>
                <a:latin typeface="微软雅黑" panose="020B0503020204020204" pitchFamily="34" charset="-122"/>
                <a:ea typeface="微软雅黑" panose="020B0503020204020204" pitchFamily="34" charset="-122"/>
              </a:rPr>
              <a:t>部门和</a:t>
            </a:r>
            <a:r>
              <a:rPr lang="en-US" altLang="zh-CN" sz="2000" dirty="0">
                <a:solidFill>
                  <a:srgbClr val="000000"/>
                </a:solidFill>
                <a:latin typeface="微软雅黑" panose="020B0503020204020204" pitchFamily="34" charset="-122"/>
                <a:ea typeface="微软雅黑" panose="020B0503020204020204" pitchFamily="34" charset="-122"/>
              </a:rPr>
              <a:t>C</a:t>
            </a:r>
            <a:r>
              <a:rPr lang="zh-CN" altLang="zh-CN" sz="2000" dirty="0">
                <a:solidFill>
                  <a:srgbClr val="000000"/>
                </a:solidFill>
                <a:latin typeface="微软雅黑" panose="020B0503020204020204" pitchFamily="34" charset="-122"/>
                <a:ea typeface="微软雅黑" panose="020B0503020204020204" pitchFamily="34" charset="-122"/>
              </a:rPr>
              <a:t>部门的递减趋势比较平稳；</a:t>
            </a:r>
            <a:r>
              <a:rPr lang="en-US" altLang="zh-CN" sz="2000" dirty="0">
                <a:solidFill>
                  <a:srgbClr val="000000"/>
                </a:solidFill>
                <a:latin typeface="微软雅黑" panose="020B0503020204020204" pitchFamily="34" charset="-122"/>
                <a:ea typeface="微软雅黑" panose="020B0503020204020204" pitchFamily="34" charset="-122"/>
              </a:rPr>
              <a:t>B</a:t>
            </a:r>
            <a:r>
              <a:rPr lang="zh-CN" altLang="zh-CN" sz="2000" dirty="0">
                <a:solidFill>
                  <a:srgbClr val="000000"/>
                </a:solidFill>
                <a:latin typeface="微软雅黑" panose="020B0503020204020204" pitchFamily="34" charset="-122"/>
                <a:ea typeface="微软雅黑" panose="020B0503020204020204" pitchFamily="34" charset="-122"/>
              </a:rPr>
              <a:t>部门的销售金额在</a:t>
            </a:r>
            <a:r>
              <a:rPr lang="en-US" altLang="zh-CN" sz="2000" dirty="0">
                <a:solidFill>
                  <a:srgbClr val="000000"/>
                </a:solidFill>
                <a:latin typeface="微软雅黑" panose="020B0503020204020204" pitchFamily="34" charset="-122"/>
                <a:ea typeface="微软雅黑" panose="020B0503020204020204" pitchFamily="34" charset="-122"/>
              </a:rPr>
              <a:t>2</a:t>
            </a:r>
            <a:r>
              <a:rPr lang="zh-CN" altLang="zh-CN" sz="2000" dirty="0">
                <a:solidFill>
                  <a:srgbClr val="000000"/>
                </a:solidFill>
                <a:latin typeface="微软雅黑" panose="020B0503020204020204" pitchFamily="34" charset="-122"/>
                <a:ea typeface="微软雅黑" panose="020B0503020204020204" pitchFamily="34" charset="-122"/>
              </a:rPr>
              <a:t>月份骤降，可以进一步分析造成这种现象的业务原因，可能是原材料不足造成的。</a:t>
            </a:r>
          </a:p>
        </p:txBody>
      </p:sp>
      <p:pic>
        <p:nvPicPr>
          <p:cNvPr id="39940" name="Picture 5" descr="13TxN7yWTIcXLagi6EEEI4Emd+hi6EEEI4DCnoQgghhAOQgi6EEEI4ACnoQgghhAOQgi6EEEI4gP8HKUG49yu1kooAAAAASUVORK5CYII="/>
          <p:cNvPicPr>
            <a:picLocks noChangeAspect="1"/>
          </p:cNvPicPr>
          <p:nvPr/>
        </p:nvPicPr>
        <p:blipFill>
          <a:blip r:embed="rId2"/>
          <a:stretch>
            <a:fillRect/>
          </a:stretch>
        </p:blipFill>
        <p:spPr>
          <a:xfrm>
            <a:off x="2014538" y="1903413"/>
            <a:ext cx="8162925" cy="41005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4"/>
          <p:cNvSpPr/>
          <p:nvPr/>
        </p:nvSpPr>
        <p:spPr>
          <a:xfrm>
            <a:off x="431800" y="1052513"/>
            <a:ext cx="11233150" cy="5184775"/>
          </a:xfrm>
          <a:prstGeom prst="rect">
            <a:avLst/>
          </a:prstGeom>
          <a:noFill/>
          <a:ln w="9525">
            <a:noFill/>
          </a:ln>
        </p:spPr>
        <p:txBody>
          <a:bodyPr/>
          <a:lstStyle/>
          <a:p>
            <a:pPr>
              <a:lnSpc>
                <a:spcPct val="150000"/>
              </a:lnSpc>
              <a:spcBef>
                <a:spcPct val="20000"/>
              </a:spcBef>
              <a:buClr>
                <a:srgbClr val="0000FF"/>
              </a:buClr>
            </a:pPr>
            <a:endParaRPr lang="zh-CN" altLang="en-US" sz="2400" dirty="0">
              <a:latin typeface="微软雅黑" panose="020B0503020204020204" pitchFamily="34" charset="-122"/>
              <a:ea typeface="微软雅黑" panose="020B0503020204020204" pitchFamily="34" charset="-122"/>
            </a:endParaRPr>
          </a:p>
        </p:txBody>
      </p:sp>
      <p:sp>
        <p:nvSpPr>
          <p:cNvPr id="13315"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数据质量分析</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3" name="TextBox 2"/>
          <p:cNvSpPr txBox="1"/>
          <p:nvPr/>
        </p:nvSpPr>
        <p:spPr>
          <a:xfrm>
            <a:off x="431800" y="962025"/>
            <a:ext cx="11425238" cy="4524375"/>
          </a:xfrm>
          <a:prstGeom prst="rect">
            <a:avLst/>
          </a:prstGeom>
          <a:noFill/>
          <a:ln w="9525">
            <a:noFill/>
          </a:ln>
        </p:spPr>
        <p:txBody>
          <a:bodyPr>
            <a:spAutoFit/>
          </a:bodyPr>
          <a:lstStyle/>
          <a:p>
            <a:pPr marL="342900" indent="-342900" eaLnBrk="1" hangingPunct="1">
              <a:lnSpc>
                <a:spcPct val="150000"/>
              </a:lnSpc>
              <a:buClr>
                <a:schemeClr val="accent1"/>
              </a:buClr>
              <a:buFont typeface="Wingdings" panose="05000000000000000000" pitchFamily="2" charset="2"/>
              <a:buChar char="l"/>
            </a:pPr>
            <a:r>
              <a:rPr lang="zh-CN" altLang="zh-CN" sz="2400" dirty="0">
                <a:solidFill>
                  <a:srgbClr val="000000"/>
                </a:solidFill>
                <a:latin typeface="微软雅黑" panose="020B0503020204020204" pitchFamily="34" charset="-122"/>
                <a:ea typeface="微软雅黑" panose="020B0503020204020204" pitchFamily="34" charset="-122"/>
              </a:rPr>
              <a:t>数据质量分析是数据预处理的前提，是数据挖掘分析结论有效性和准确性的基础</a:t>
            </a:r>
            <a:r>
              <a:rPr lang="zh-CN" altLang="en-US" sz="2400" dirty="0">
                <a:solidFill>
                  <a:srgbClr val="000000"/>
                </a:solidFill>
                <a:latin typeface="微软雅黑" panose="020B0503020204020204" pitchFamily="34" charset="-122"/>
                <a:ea typeface="微软雅黑" panose="020B0503020204020204" pitchFamily="34" charset="-122"/>
              </a:rPr>
              <a:t>，其主要任务是</a:t>
            </a:r>
            <a:r>
              <a:rPr lang="zh-CN" altLang="zh-CN" sz="2400" dirty="0">
                <a:solidFill>
                  <a:srgbClr val="000000"/>
                </a:solidFill>
                <a:latin typeface="微软雅黑" panose="020B0503020204020204" pitchFamily="34" charset="-122"/>
                <a:ea typeface="微软雅黑" panose="020B0503020204020204" pitchFamily="34" charset="-122"/>
              </a:rPr>
              <a:t>检查原始数据中是否存在脏数据，脏数据一般是指不符合要求，以及不能直接进行相应分析的数据，在常见的</a:t>
            </a:r>
            <a:r>
              <a:rPr lang="en-US" altLang="zh-CN" sz="2400" dirty="0">
                <a:solidFill>
                  <a:srgbClr val="000000"/>
                </a:solidFill>
                <a:latin typeface="微软雅黑" panose="020B0503020204020204" pitchFamily="34" charset="-122"/>
                <a:ea typeface="微软雅黑" panose="020B0503020204020204" pitchFamily="34" charset="-122"/>
              </a:rPr>
              <a:t>数据</a:t>
            </a:r>
            <a:r>
              <a:rPr lang="zh-CN" altLang="en-US" sz="2400" dirty="0">
                <a:solidFill>
                  <a:srgbClr val="000000"/>
                </a:solidFill>
                <a:latin typeface="微软雅黑" panose="020B0503020204020204" pitchFamily="34" charset="-122"/>
                <a:ea typeface="微软雅黑" panose="020B0503020204020204" pitchFamily="34" charset="-122"/>
              </a:rPr>
              <a:t>挖掘</a:t>
            </a:r>
            <a:r>
              <a:rPr lang="zh-CN" altLang="zh-CN" sz="2400" dirty="0">
                <a:solidFill>
                  <a:srgbClr val="000000"/>
                </a:solidFill>
                <a:latin typeface="微软雅黑" panose="020B0503020204020204" pitchFamily="34" charset="-122"/>
                <a:ea typeface="微软雅黑" panose="020B0503020204020204" pitchFamily="34" charset="-122"/>
              </a:rPr>
              <a:t>工作中，脏数据包括：</a:t>
            </a:r>
            <a:endParaRPr lang="en-US" altLang="zh-CN" sz="2400" dirty="0">
              <a:solidFill>
                <a:srgbClr val="000000"/>
              </a:solidFill>
              <a:latin typeface="微软雅黑" panose="020B0503020204020204" pitchFamily="34" charset="-122"/>
              <a:ea typeface="微软雅黑" panose="020B0503020204020204" pitchFamily="34" charset="-122"/>
            </a:endParaRPr>
          </a:p>
          <a:p>
            <a:pPr marL="342900" indent="-342900" eaLnBrk="1" hangingPunct="1">
              <a:lnSpc>
                <a:spcPct val="150000"/>
              </a:lnSpc>
              <a:buClr>
                <a:schemeClr val="accent1"/>
              </a:buClr>
              <a:buFont typeface="Arial" panose="020B0604020202020204" pitchFamily="34" charset="0"/>
              <a:buChar char="•"/>
            </a:pPr>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zh-CN" sz="2400" dirty="0">
                <a:solidFill>
                  <a:srgbClr val="000000"/>
                </a:solidFill>
                <a:latin typeface="微软雅黑" panose="020B0503020204020204" pitchFamily="34" charset="-122"/>
                <a:ea typeface="微软雅黑" panose="020B0503020204020204" pitchFamily="34" charset="-122"/>
              </a:rPr>
              <a:t>缺失值</a:t>
            </a:r>
          </a:p>
          <a:p>
            <a:pPr marL="342900" indent="-342900" eaLnBrk="1" hangingPunct="1">
              <a:lnSpc>
                <a:spcPct val="150000"/>
              </a:lnSpc>
              <a:buClr>
                <a:schemeClr val="accent1"/>
              </a:buClr>
              <a:buFont typeface="Arial" panose="020B0604020202020204" pitchFamily="34" charset="0"/>
              <a:buChar char="•"/>
            </a:pPr>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zh-CN" sz="2400" dirty="0">
                <a:solidFill>
                  <a:srgbClr val="000000"/>
                </a:solidFill>
                <a:latin typeface="微软雅黑" panose="020B0503020204020204" pitchFamily="34" charset="-122"/>
                <a:ea typeface="微软雅黑" panose="020B0503020204020204" pitchFamily="34" charset="-122"/>
              </a:rPr>
              <a:t>异常值</a:t>
            </a:r>
          </a:p>
          <a:p>
            <a:pPr marL="342900" indent="-342900" eaLnBrk="1" hangingPunct="1">
              <a:lnSpc>
                <a:spcPct val="150000"/>
              </a:lnSpc>
              <a:buClr>
                <a:schemeClr val="accent1"/>
              </a:buClr>
              <a:buFont typeface="Arial" panose="020B0604020202020204" pitchFamily="34" charset="0"/>
              <a:buChar char="•"/>
            </a:pPr>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zh-CN" sz="2400" dirty="0">
                <a:solidFill>
                  <a:srgbClr val="000000"/>
                </a:solidFill>
                <a:latin typeface="微软雅黑" panose="020B0503020204020204" pitchFamily="34" charset="-122"/>
                <a:ea typeface="微软雅黑" panose="020B0503020204020204" pitchFamily="34" charset="-122"/>
              </a:rPr>
              <a:t>不一致的值</a:t>
            </a:r>
          </a:p>
          <a:p>
            <a:pPr marL="342900" indent="-342900" eaLnBrk="1" hangingPunct="1">
              <a:lnSpc>
                <a:spcPct val="150000"/>
              </a:lnSpc>
              <a:buClr>
                <a:schemeClr val="accent1"/>
              </a:buClr>
              <a:buFont typeface="Arial" panose="020B0604020202020204" pitchFamily="34" charset="0"/>
              <a:buChar char="•"/>
            </a:pPr>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zh-CN" sz="2400" dirty="0">
                <a:solidFill>
                  <a:srgbClr val="000000"/>
                </a:solidFill>
                <a:latin typeface="微软雅黑" panose="020B0503020204020204" pitchFamily="34" charset="-122"/>
                <a:ea typeface="微软雅黑" panose="020B0503020204020204" pitchFamily="34" charset="-122"/>
              </a:rPr>
              <a:t>重复数据及含有特殊符号（如</a:t>
            </a:r>
            <a:r>
              <a:rPr lang="en-US" altLang="zh-CN" sz="2400" dirty="0">
                <a:solidFill>
                  <a:srgbClr val="000000"/>
                </a:solidFill>
                <a:latin typeface="微软雅黑" panose="020B0503020204020204" pitchFamily="34" charset="-122"/>
                <a:ea typeface="微软雅黑" panose="020B0503020204020204" pitchFamily="34" charset="-122"/>
              </a:rPr>
              <a:t>#</a:t>
            </a:r>
            <a:r>
              <a:rPr lang="zh-CN" altLang="zh-CN"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a:t>
            </a:r>
            <a:r>
              <a:rPr lang="zh-CN" altLang="zh-CN" sz="2400" dirty="0">
                <a:solidFill>
                  <a:srgbClr val="000000"/>
                </a:solidFill>
                <a:latin typeface="微软雅黑" panose="020B0503020204020204" pitchFamily="34" charset="-122"/>
                <a:ea typeface="微软雅黑" panose="020B0503020204020204" pitchFamily="34" charset="-122"/>
              </a:rPr>
              <a:t>）的数据</a:t>
            </a:r>
          </a:p>
          <a:p>
            <a:pPr marL="342900" indent="-342900" eaLnBrk="1" hangingPunct="1">
              <a:lnSpc>
                <a:spcPct val="150000"/>
              </a:lnSpc>
              <a:buClr>
                <a:schemeClr val="accent1"/>
              </a:buClr>
              <a:buFont typeface="Wingdings" panose="05000000000000000000" pitchFamily="2" charset="2"/>
              <a:buChar char="l"/>
            </a:pPr>
            <a:r>
              <a:rPr lang="zh-CN" altLang="zh-CN" sz="2400" dirty="0">
                <a:solidFill>
                  <a:srgbClr val="000000"/>
                </a:solidFill>
                <a:latin typeface="微软雅黑" panose="020B0503020204020204" pitchFamily="34" charset="-122"/>
                <a:ea typeface="微软雅黑" panose="020B0503020204020204" pitchFamily="34" charset="-122"/>
              </a:rPr>
              <a:t>本小节将主要对数据中的</a:t>
            </a:r>
            <a:r>
              <a:rPr lang="zh-CN" altLang="zh-CN" sz="2400" b="1" dirty="0">
                <a:solidFill>
                  <a:srgbClr val="000000"/>
                </a:solidFill>
                <a:latin typeface="微软雅黑" panose="020B0503020204020204" pitchFamily="34" charset="-122"/>
                <a:ea typeface="微软雅黑" panose="020B0503020204020204" pitchFamily="34" charset="-122"/>
              </a:rPr>
              <a:t>缺失值</a:t>
            </a:r>
            <a:r>
              <a:rPr lang="zh-CN" altLang="zh-CN" sz="2400" dirty="0">
                <a:solidFill>
                  <a:srgbClr val="000000"/>
                </a:solidFill>
                <a:latin typeface="微软雅黑" panose="020B0503020204020204" pitchFamily="34" charset="-122"/>
                <a:ea typeface="微软雅黑" panose="020B0503020204020204" pitchFamily="34" charset="-122"/>
              </a:rPr>
              <a:t>、</a:t>
            </a:r>
            <a:r>
              <a:rPr lang="zh-CN" altLang="zh-CN" sz="2400" b="1" dirty="0">
                <a:solidFill>
                  <a:srgbClr val="000000"/>
                </a:solidFill>
                <a:latin typeface="微软雅黑" panose="020B0503020204020204" pitchFamily="34" charset="-122"/>
                <a:ea typeface="微软雅黑" panose="020B0503020204020204" pitchFamily="34" charset="-122"/>
              </a:rPr>
              <a:t>异常值</a:t>
            </a:r>
            <a:r>
              <a:rPr lang="zh-CN" altLang="zh-CN" sz="2400" dirty="0">
                <a:solidFill>
                  <a:srgbClr val="000000"/>
                </a:solidFill>
                <a:latin typeface="微软雅黑" panose="020B0503020204020204" pitchFamily="34" charset="-122"/>
                <a:ea typeface="微软雅黑" panose="020B0503020204020204" pitchFamily="34" charset="-122"/>
              </a:rPr>
              <a:t>和</a:t>
            </a:r>
            <a:r>
              <a:rPr lang="zh-CN" altLang="zh-CN" sz="2400" b="1" dirty="0">
                <a:solidFill>
                  <a:srgbClr val="000000"/>
                </a:solidFill>
                <a:latin typeface="微软雅黑" panose="020B0503020204020204" pitchFamily="34" charset="-122"/>
                <a:ea typeface="微软雅黑" panose="020B0503020204020204" pitchFamily="34" charset="-122"/>
              </a:rPr>
              <a:t>一致性</a:t>
            </a:r>
            <a:r>
              <a:rPr lang="zh-CN" altLang="zh-CN" sz="2400" dirty="0">
                <a:solidFill>
                  <a:srgbClr val="000000"/>
                </a:solidFill>
                <a:latin typeface="微软雅黑" panose="020B0503020204020204" pitchFamily="34" charset="-122"/>
                <a:ea typeface="微软雅黑" panose="020B0503020204020204" pitchFamily="34" charset="-122"/>
              </a:rPr>
              <a:t>进行分析。</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heel(1)">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heel(1)">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heel(1)">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统计量分析</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3" name="TextBox 2"/>
          <p:cNvSpPr txBox="1"/>
          <p:nvPr/>
        </p:nvSpPr>
        <p:spPr>
          <a:xfrm>
            <a:off x="527050" y="981075"/>
            <a:ext cx="11137900" cy="3970338"/>
          </a:xfrm>
          <a:prstGeom prst="rect">
            <a:avLst/>
          </a:prstGeom>
          <a:noFill/>
        </p:spPr>
        <p:txBody>
          <a:bodyPr>
            <a:spAutoFit/>
          </a:bodyPr>
          <a:lstStyle/>
          <a:p>
            <a:pPr marL="285750" marR="0" indent="-285750" defTabSz="914400" fontAlgn="auto">
              <a:lnSpc>
                <a:spcPct val="150000"/>
              </a:lnSpc>
              <a:spcBef>
                <a:spcPts val="0"/>
              </a:spcBef>
              <a:spcAft>
                <a:spcPts val="0"/>
              </a:spcAft>
              <a:buClr>
                <a:schemeClr val="accent1"/>
              </a:buClr>
              <a:buSzTx/>
              <a:buFont typeface="Wingdings" panose="05000000000000000000" pitchFamily="2" charset="2"/>
              <a:buChar char="l"/>
              <a:defRPr/>
            </a:pP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用统计指标对定量数据进行统计描述，常从</a:t>
            </a:r>
            <a:r>
              <a:rPr kumimoji="0" lang="zh-CN" altLang="zh-CN" sz="2400" b="1" kern="1200" cap="none" spc="0" normalizeH="0" baseline="0" noProof="0" dirty="0">
                <a:latin typeface="微软雅黑" panose="020B0503020204020204" pitchFamily="34" charset="-122"/>
                <a:ea typeface="微软雅黑" panose="020B0503020204020204" pitchFamily="34" charset="-122"/>
                <a:cs typeface="+mn-cs"/>
              </a:rPr>
              <a:t>集中趋势</a:t>
            </a: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和</a:t>
            </a:r>
            <a:r>
              <a:rPr kumimoji="0" lang="zh-CN" altLang="zh-CN" sz="2400" b="1" kern="1200" cap="none" spc="0" normalizeH="0" baseline="0" noProof="0" dirty="0">
                <a:latin typeface="微软雅黑" panose="020B0503020204020204" pitchFamily="34" charset="-122"/>
                <a:ea typeface="微软雅黑" panose="020B0503020204020204" pitchFamily="34" charset="-122"/>
                <a:cs typeface="+mn-cs"/>
              </a:rPr>
              <a:t>离中趋势</a:t>
            </a: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两个方面进行分析。</a:t>
            </a:r>
          </a:p>
          <a:p>
            <a:pPr marL="285750" marR="0" indent="-285750" defTabSz="914400" fontAlgn="auto">
              <a:lnSpc>
                <a:spcPct val="150000"/>
              </a:lnSpc>
              <a:spcBef>
                <a:spcPts val="0"/>
              </a:spcBef>
              <a:spcAft>
                <a:spcPts val="0"/>
              </a:spcAft>
              <a:buClr>
                <a:schemeClr val="accent1"/>
              </a:buClr>
              <a:buSzTx/>
              <a:buFont typeface="Wingdings" panose="05000000000000000000" pitchFamily="2" charset="2"/>
              <a:buChar char="l"/>
              <a:defRPr/>
            </a:pP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平均水平的指标是对个体集中趋势的度量，使用最广泛的是均值和中位数；反映变异程度的指标则是对个体离开平均水平的度量，使用较广泛的是标准差（方差）、四分位间距。</a:t>
            </a:r>
            <a:endParaRPr kumimoji="0" lang="en-US" altLang="zh-CN" sz="2400" kern="1200" cap="none" spc="0" normalizeH="0" baseline="0" noProof="0" dirty="0">
              <a:latin typeface="微软雅黑" panose="020B0503020204020204" pitchFamily="34" charset="-122"/>
              <a:ea typeface="微软雅黑" panose="020B0503020204020204" pitchFamily="34" charset="-122"/>
              <a:cs typeface="+mn-cs"/>
            </a:endParaRPr>
          </a:p>
          <a:p>
            <a:pPr marL="342900" marR="0" indent="-342900" defTabSz="914400" fontAlgn="auto">
              <a:lnSpc>
                <a:spcPct val="150000"/>
              </a:lnSpc>
              <a:spcBef>
                <a:spcPts val="0"/>
              </a:spcBef>
              <a:spcAft>
                <a:spcPts val="0"/>
              </a:spcAft>
              <a:buClr>
                <a:schemeClr val="accent1"/>
              </a:buClr>
              <a:buSzTx/>
              <a:buFont typeface="Arial" panose="020B0604020202020204" pitchFamily="34" charset="0"/>
              <a:buChar char="•"/>
              <a:defRPr/>
            </a:pPr>
            <a:r>
              <a:rPr kumimoji="0" lang="zh-CN" altLang="en-US" sz="2400" kern="1200" cap="none" spc="0" normalizeH="0" baseline="0" noProof="0" dirty="0">
                <a:latin typeface="微软雅黑" panose="020B0503020204020204" pitchFamily="34" charset="-122"/>
                <a:ea typeface="微软雅黑" panose="020B0503020204020204" pitchFamily="34" charset="-122"/>
                <a:cs typeface="+mn-cs"/>
              </a:rPr>
              <a:t>集中趋势度量主要有：均值、中位数、众数</a:t>
            </a:r>
            <a:endParaRPr kumimoji="0" lang="en-US" altLang="zh-CN" sz="2400" kern="1200" cap="none" spc="0" normalizeH="0" baseline="0" noProof="0" dirty="0">
              <a:latin typeface="微软雅黑" panose="020B0503020204020204" pitchFamily="34" charset="-122"/>
              <a:ea typeface="微软雅黑" panose="020B0503020204020204" pitchFamily="34" charset="-122"/>
              <a:cs typeface="+mn-cs"/>
            </a:endParaRPr>
          </a:p>
          <a:p>
            <a:pPr marL="342900" marR="0" indent="-342900" defTabSz="914400" fontAlgn="auto">
              <a:lnSpc>
                <a:spcPct val="150000"/>
              </a:lnSpc>
              <a:spcBef>
                <a:spcPts val="0"/>
              </a:spcBef>
              <a:spcAft>
                <a:spcPts val="0"/>
              </a:spcAft>
              <a:buClr>
                <a:schemeClr val="accent1"/>
              </a:buClr>
              <a:buSzTx/>
              <a:buFont typeface="Arial" panose="020B0604020202020204" pitchFamily="34" charset="0"/>
              <a:buChar char="•"/>
              <a:defRPr/>
            </a:pPr>
            <a:r>
              <a:rPr kumimoji="0" lang="zh-CN" altLang="en-US" sz="2400" kern="1200" cap="none" spc="0" normalizeH="0" baseline="0" noProof="0" dirty="0">
                <a:latin typeface="微软雅黑" panose="020B0503020204020204" pitchFamily="34" charset="-122"/>
                <a:ea typeface="微软雅黑" panose="020B0503020204020204" pitchFamily="34" charset="-122"/>
                <a:cs typeface="+mn-cs"/>
              </a:rPr>
              <a:t>离中趋势度量主要有：极差、标准差、变异系数</a:t>
            </a:r>
            <a:endParaRPr kumimoji="0" lang="en-US" altLang="zh-CN" sz="2400" kern="1200" cap="none" spc="0" normalizeH="0" baseline="0" noProof="0" dirty="0">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周期性分析</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5" name="TextBox 4"/>
          <p:cNvSpPr txBox="1"/>
          <p:nvPr/>
        </p:nvSpPr>
        <p:spPr>
          <a:xfrm>
            <a:off x="527050" y="908050"/>
            <a:ext cx="11137900" cy="2862263"/>
          </a:xfrm>
          <a:prstGeom prst="rect">
            <a:avLst/>
          </a:prstGeom>
          <a:noFill/>
          <a:ln w="9525">
            <a:noFill/>
          </a:ln>
        </p:spPr>
        <p:txBody>
          <a:bodyPr>
            <a:spAutoFit/>
          </a:bodyPr>
          <a:lstStyle/>
          <a:p>
            <a:pPr marL="342900" indent="-342900" eaLnBrk="1" hangingPunct="1">
              <a:lnSpc>
                <a:spcPct val="150000"/>
              </a:lnSpc>
              <a:buClr>
                <a:schemeClr val="accent1"/>
              </a:buClr>
              <a:buFont typeface="Wingdings" panose="05000000000000000000" pitchFamily="2" charset="2"/>
              <a:buChar char="l"/>
            </a:pPr>
            <a:r>
              <a:rPr lang="zh-CN" altLang="zh-CN" sz="2400" dirty="0">
                <a:solidFill>
                  <a:srgbClr val="000000"/>
                </a:solidFill>
                <a:latin typeface="微软雅黑" panose="020B0503020204020204" pitchFamily="34" charset="-122"/>
                <a:ea typeface="微软雅黑" panose="020B0503020204020204" pitchFamily="34" charset="-122"/>
              </a:rPr>
              <a:t>周期性分析是探索某个变量是否随着时间变化而呈现出某种周期变化趋势。周期性趋势相对较长的有年度周期性趋势、季节性周期趋势，相对较短的一般有月度周期性趋势、周度周期性趋势，甚至更短的天、小时周期性趋势。</a:t>
            </a:r>
            <a:endParaRPr lang="en-US" altLang="zh-CN" sz="2400" dirty="0">
              <a:solidFill>
                <a:srgbClr val="000000"/>
              </a:solidFill>
              <a:latin typeface="微软雅黑" panose="020B0503020204020204" pitchFamily="34" charset="-122"/>
              <a:ea typeface="微软雅黑" panose="020B0503020204020204" pitchFamily="34" charset="-122"/>
            </a:endParaRPr>
          </a:p>
          <a:p>
            <a:pPr marL="342900" indent="-342900" eaLnBrk="1" hangingPunct="1">
              <a:lnSpc>
                <a:spcPct val="150000"/>
              </a:lnSpc>
              <a:buClr>
                <a:schemeClr val="accent1"/>
              </a:buClr>
              <a:buFont typeface="Wingdings" panose="05000000000000000000" pitchFamily="2" charset="2"/>
              <a:buChar char="l"/>
            </a:pPr>
            <a:r>
              <a:rPr lang="zh-CN" altLang="zh-CN" sz="2400" dirty="0">
                <a:solidFill>
                  <a:srgbClr val="000000"/>
                </a:solidFill>
                <a:latin typeface="微软雅黑" panose="020B0503020204020204" pitchFamily="34" charset="-122"/>
                <a:ea typeface="微软雅黑" panose="020B0503020204020204" pitchFamily="34" charset="-122"/>
              </a:rPr>
              <a:t>如在做某用电单位用电量趋势预测过程中，可以先分析该用电单位日用电量的时序图，来直观地估计其用电量变化趋势。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circle(in)">
                                      <p:cBhvr>
                                        <p:cTn id="12" dur="2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周期性分析</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3" name="TextBox 2"/>
          <p:cNvSpPr txBox="1"/>
          <p:nvPr/>
        </p:nvSpPr>
        <p:spPr>
          <a:xfrm>
            <a:off x="527050" y="1023938"/>
            <a:ext cx="11137900" cy="400050"/>
          </a:xfrm>
          <a:prstGeom prst="rect">
            <a:avLst/>
          </a:prstGeom>
          <a:noFill/>
          <a:ln w="9525">
            <a:noFill/>
          </a:ln>
        </p:spPr>
        <p:txBody>
          <a:bodyPr>
            <a:spAutoFit/>
          </a:bodyPr>
          <a:lstStyle/>
          <a:p>
            <a:pPr marL="342900" indent="-342900" eaLnBrk="1" hangingPunct="1">
              <a:buClr>
                <a:srgbClr val="0070C0"/>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下面两</a:t>
            </a:r>
            <a:r>
              <a:rPr lang="zh-CN" altLang="zh-CN" sz="2000" dirty="0">
                <a:solidFill>
                  <a:srgbClr val="000000"/>
                </a:solidFill>
                <a:latin typeface="微软雅黑" panose="020B0503020204020204" pitchFamily="34" charset="-122"/>
                <a:ea typeface="微软雅黑" panose="020B0503020204020204" pitchFamily="34" charset="-122"/>
              </a:rPr>
              <a:t>图</a:t>
            </a:r>
            <a:r>
              <a:rPr lang="zh-CN" altLang="en-US" sz="2000" dirty="0">
                <a:solidFill>
                  <a:srgbClr val="000000"/>
                </a:solidFill>
                <a:latin typeface="微软雅黑" panose="020B0503020204020204" pitchFamily="34" charset="-122"/>
                <a:ea typeface="微软雅黑" panose="020B0503020204020204" pitchFamily="34" charset="-122"/>
              </a:rPr>
              <a:t>分别是</a:t>
            </a:r>
            <a:r>
              <a:rPr lang="zh-CN" altLang="zh-CN" sz="2000" dirty="0">
                <a:solidFill>
                  <a:srgbClr val="000000"/>
                </a:solidFill>
                <a:latin typeface="微软雅黑" panose="020B0503020204020204" pitchFamily="34" charset="-122"/>
                <a:ea typeface="微软雅黑" panose="020B0503020204020204" pitchFamily="34" charset="-122"/>
              </a:rPr>
              <a:t>某用电单位</a:t>
            </a:r>
            <a:r>
              <a:rPr lang="en-US" altLang="zh-CN" sz="2000" dirty="0">
                <a:solidFill>
                  <a:srgbClr val="000000"/>
                </a:solidFill>
                <a:latin typeface="微软雅黑" panose="020B0503020204020204" pitchFamily="34" charset="-122"/>
                <a:ea typeface="微软雅黑" panose="020B0503020204020204" pitchFamily="34" charset="-122"/>
              </a:rPr>
              <a:t>A</a:t>
            </a:r>
            <a:r>
              <a:rPr lang="zh-CN" altLang="zh-CN" sz="2000" dirty="0">
                <a:solidFill>
                  <a:srgbClr val="000000"/>
                </a:solidFill>
                <a:latin typeface="微软雅黑" panose="020B0503020204020204" pitchFamily="34" charset="-122"/>
                <a:ea typeface="微软雅黑" panose="020B0503020204020204" pitchFamily="34" charset="-122"/>
              </a:rPr>
              <a:t>在</a:t>
            </a:r>
            <a:r>
              <a:rPr lang="en-US" altLang="zh-CN" sz="2000" dirty="0">
                <a:solidFill>
                  <a:srgbClr val="000000"/>
                </a:solidFill>
                <a:latin typeface="微软雅黑" panose="020B0503020204020204" pitchFamily="34" charset="-122"/>
                <a:ea typeface="微软雅黑" panose="020B0503020204020204" pitchFamily="34" charset="-122"/>
              </a:rPr>
              <a:t>2014</a:t>
            </a:r>
            <a:r>
              <a:rPr lang="zh-CN" altLang="zh-CN" sz="2000" dirty="0">
                <a:solidFill>
                  <a:srgbClr val="000000"/>
                </a:solidFill>
                <a:latin typeface="微软雅黑" panose="020B0503020204020204" pitchFamily="34" charset="-122"/>
                <a:ea typeface="微软雅黑" panose="020B0503020204020204" pitchFamily="34" charset="-122"/>
              </a:rPr>
              <a:t>年</a:t>
            </a:r>
            <a:r>
              <a:rPr lang="en-US" altLang="zh-CN" sz="2000" dirty="0">
                <a:solidFill>
                  <a:srgbClr val="000000"/>
                </a:solidFill>
                <a:latin typeface="微软雅黑" panose="020B0503020204020204" pitchFamily="34" charset="-122"/>
                <a:ea typeface="微软雅黑" panose="020B0503020204020204" pitchFamily="34" charset="-122"/>
              </a:rPr>
              <a:t>9</a:t>
            </a:r>
            <a:r>
              <a:rPr lang="zh-CN" altLang="zh-CN" sz="2000" dirty="0">
                <a:solidFill>
                  <a:srgbClr val="000000"/>
                </a:solidFill>
                <a:latin typeface="微软雅黑" panose="020B0503020204020204" pitchFamily="34" charset="-122"/>
                <a:ea typeface="微软雅黑" panose="020B0503020204020204" pitchFamily="34" charset="-122"/>
              </a:rPr>
              <a:t>月份</a:t>
            </a:r>
            <a:r>
              <a:rPr lang="zh-CN" altLang="en-US" sz="2000" dirty="0">
                <a:solidFill>
                  <a:srgbClr val="000000"/>
                </a:solidFill>
                <a:latin typeface="微软雅黑" panose="020B0503020204020204" pitchFamily="34" charset="-122"/>
                <a:ea typeface="微软雅黑" panose="020B0503020204020204" pitchFamily="34" charset="-122"/>
              </a:rPr>
              <a:t>和</a:t>
            </a:r>
            <a:r>
              <a:rPr lang="en-US" altLang="zh-CN" sz="2000" dirty="0">
                <a:solidFill>
                  <a:srgbClr val="000000"/>
                </a:solidFill>
                <a:latin typeface="微软雅黑" panose="020B0503020204020204" pitchFamily="34" charset="-122"/>
                <a:ea typeface="微软雅黑" panose="020B0503020204020204" pitchFamily="34" charset="-122"/>
              </a:rPr>
              <a:t>2013</a:t>
            </a:r>
            <a:r>
              <a:rPr lang="zh-CN" altLang="zh-CN" sz="2000" dirty="0">
                <a:solidFill>
                  <a:srgbClr val="000000"/>
                </a:solidFill>
                <a:latin typeface="微软雅黑" panose="020B0503020204020204" pitchFamily="34" charset="-122"/>
                <a:ea typeface="微软雅黑" panose="020B0503020204020204" pitchFamily="34" charset="-122"/>
              </a:rPr>
              <a:t>年</a:t>
            </a:r>
            <a:r>
              <a:rPr lang="en-US" altLang="zh-CN" sz="2000" dirty="0">
                <a:solidFill>
                  <a:srgbClr val="000000"/>
                </a:solidFill>
                <a:latin typeface="微软雅黑" panose="020B0503020204020204" pitchFamily="34" charset="-122"/>
                <a:ea typeface="微软雅黑" panose="020B0503020204020204" pitchFamily="34" charset="-122"/>
              </a:rPr>
              <a:t>9</a:t>
            </a:r>
            <a:r>
              <a:rPr lang="zh-CN" altLang="zh-CN" sz="2000" dirty="0">
                <a:solidFill>
                  <a:srgbClr val="000000"/>
                </a:solidFill>
                <a:latin typeface="微软雅黑" panose="020B0503020204020204" pitchFamily="34" charset="-122"/>
                <a:ea typeface="微软雅黑" panose="020B0503020204020204" pitchFamily="34" charset="-122"/>
              </a:rPr>
              <a:t>月份日用电量的时序图</a:t>
            </a:r>
            <a:r>
              <a:rPr lang="zh-CN" altLang="en-US" sz="2000" dirty="0">
                <a:solidFill>
                  <a:srgbClr val="000000"/>
                </a:solidFill>
                <a:latin typeface="微软雅黑" panose="020B0503020204020204" pitchFamily="34" charset="-122"/>
                <a:ea typeface="微软雅黑" panose="020B0503020204020204" pitchFamily="34" charset="-122"/>
              </a:rPr>
              <a:t>：</a:t>
            </a:r>
            <a:endParaRPr lang="zh-CN" altLang="zh-CN" sz="2000" dirty="0">
              <a:solidFill>
                <a:srgbClr val="000000"/>
              </a:solidFill>
              <a:latin typeface="微软雅黑" panose="020B0503020204020204" pitchFamily="34" charset="-122"/>
              <a:ea typeface="微软雅黑" panose="020B0503020204020204" pitchFamily="34" charset="-122"/>
            </a:endParaRPr>
          </a:p>
        </p:txBody>
      </p:sp>
      <p:pic>
        <p:nvPicPr>
          <p:cNvPr id="43012" name="Picture 5" descr="CGYRiG0QOxAd4wDMMweiA2wBuGYRhGD8QGeMMwDMPogdgAbxiGYRg9EBvgDcMwDKMH8v+xxauTdDjY7AAAAABJRU5ErkJggg=="/>
          <p:cNvPicPr>
            <a:picLocks noChangeAspect="1"/>
          </p:cNvPicPr>
          <p:nvPr/>
        </p:nvPicPr>
        <p:blipFill>
          <a:blip r:embed="rId2"/>
          <a:stretch>
            <a:fillRect/>
          </a:stretch>
        </p:blipFill>
        <p:spPr>
          <a:xfrm>
            <a:off x="1706563" y="1423988"/>
            <a:ext cx="8778875" cy="477678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周期性分析</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pic>
        <p:nvPicPr>
          <p:cNvPr id="44035" name="Picture 4" descr="QdB83wi72ysAAAAASUVORK5CYII="/>
          <p:cNvPicPr>
            <a:picLocks noChangeAspect="1"/>
          </p:cNvPicPr>
          <p:nvPr/>
        </p:nvPicPr>
        <p:blipFill>
          <a:blip r:embed="rId2"/>
          <a:stretch>
            <a:fillRect/>
          </a:stretch>
        </p:blipFill>
        <p:spPr>
          <a:xfrm>
            <a:off x="1838325" y="1081088"/>
            <a:ext cx="8515350" cy="5200650"/>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周期性分析</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3" name="TextBox 2"/>
          <p:cNvSpPr txBox="1"/>
          <p:nvPr/>
        </p:nvSpPr>
        <p:spPr>
          <a:xfrm>
            <a:off x="623888" y="981075"/>
            <a:ext cx="10944225" cy="1570038"/>
          </a:xfrm>
          <a:prstGeom prst="rect">
            <a:avLst/>
          </a:prstGeom>
          <a:noFill/>
          <a:ln w="9525">
            <a:noFill/>
          </a:ln>
        </p:spPr>
        <p:txBody>
          <a:bodyPr>
            <a:spAutoFit/>
          </a:bodyPr>
          <a:lstStyle/>
          <a:p>
            <a:pPr marL="342900" indent="-342900" eaLnBrk="1" hangingPunct="1">
              <a:buClr>
                <a:schemeClr val="accent1"/>
              </a:buClr>
              <a:buFont typeface="Wingdings" panose="05000000000000000000" pitchFamily="2" charset="2"/>
              <a:buChar char="l"/>
            </a:pPr>
            <a:r>
              <a:rPr lang="zh-CN" altLang="zh-CN" sz="2400" dirty="0">
                <a:solidFill>
                  <a:srgbClr val="000000"/>
                </a:solidFill>
                <a:latin typeface="微软雅黑" panose="020B0503020204020204" pitchFamily="34" charset="-122"/>
                <a:ea typeface="微软雅黑" panose="020B0503020204020204" pitchFamily="34" charset="-122"/>
              </a:rPr>
              <a:t>从总体来看用电单位</a:t>
            </a:r>
            <a:r>
              <a:rPr lang="en-US" altLang="zh-CN" sz="2400" dirty="0">
                <a:solidFill>
                  <a:srgbClr val="000000"/>
                </a:solidFill>
                <a:latin typeface="微软雅黑" panose="020B0503020204020204" pitchFamily="34" charset="-122"/>
                <a:ea typeface="微软雅黑" panose="020B0503020204020204" pitchFamily="34" charset="-122"/>
              </a:rPr>
              <a:t>A</a:t>
            </a:r>
            <a:r>
              <a:rPr lang="zh-CN" altLang="zh-CN" sz="2400" dirty="0">
                <a:solidFill>
                  <a:srgbClr val="000000"/>
                </a:solidFill>
                <a:latin typeface="微软雅黑" panose="020B0503020204020204" pitchFamily="34" charset="-122"/>
                <a:ea typeface="微软雅黑" panose="020B0503020204020204" pitchFamily="34" charset="-122"/>
              </a:rPr>
              <a:t>的</a:t>
            </a:r>
            <a:r>
              <a:rPr lang="en-US" altLang="zh-CN" sz="2400" dirty="0">
                <a:solidFill>
                  <a:srgbClr val="000000"/>
                </a:solidFill>
                <a:latin typeface="微软雅黑" panose="020B0503020204020204" pitchFamily="34" charset="-122"/>
                <a:ea typeface="微软雅黑" panose="020B0503020204020204" pitchFamily="34" charset="-122"/>
              </a:rPr>
              <a:t>2014</a:t>
            </a:r>
            <a:r>
              <a:rPr lang="zh-CN" altLang="zh-CN" sz="2400" dirty="0">
                <a:solidFill>
                  <a:srgbClr val="000000"/>
                </a:solidFill>
                <a:latin typeface="微软雅黑" panose="020B0503020204020204" pitchFamily="34" charset="-122"/>
                <a:ea typeface="微软雅黑" panose="020B0503020204020204" pitchFamily="34" charset="-122"/>
              </a:rPr>
              <a:t>年</a:t>
            </a:r>
            <a:r>
              <a:rPr lang="en-US" altLang="zh-CN" sz="2400" dirty="0">
                <a:solidFill>
                  <a:srgbClr val="000000"/>
                </a:solidFill>
                <a:latin typeface="微软雅黑" panose="020B0503020204020204" pitchFamily="34" charset="-122"/>
                <a:ea typeface="微软雅黑" panose="020B0503020204020204" pitchFamily="34" charset="-122"/>
              </a:rPr>
              <a:t>9</a:t>
            </a:r>
            <a:r>
              <a:rPr lang="zh-CN" altLang="zh-CN" sz="2400" dirty="0">
                <a:solidFill>
                  <a:srgbClr val="000000"/>
                </a:solidFill>
                <a:latin typeface="微软雅黑" panose="020B0503020204020204" pitchFamily="34" charset="-122"/>
                <a:ea typeface="微软雅黑" panose="020B0503020204020204" pitchFamily="34" charset="-122"/>
              </a:rPr>
              <a:t>月份日用电量呈现出周期性，以周为周期，因为周六周日不上班，所以周末用电量较低。工作日和非工作日的用电量比较平稳，没有太大的波动。而</a:t>
            </a:r>
            <a:r>
              <a:rPr lang="en-US" altLang="zh-CN" sz="2400" dirty="0">
                <a:solidFill>
                  <a:srgbClr val="000000"/>
                </a:solidFill>
                <a:latin typeface="微软雅黑" panose="020B0503020204020204" pitchFamily="34" charset="-122"/>
                <a:ea typeface="微软雅黑" panose="020B0503020204020204" pitchFamily="34" charset="-122"/>
              </a:rPr>
              <a:t>2013</a:t>
            </a:r>
            <a:r>
              <a:rPr lang="zh-CN" altLang="zh-CN" sz="2400" dirty="0">
                <a:solidFill>
                  <a:srgbClr val="000000"/>
                </a:solidFill>
                <a:latin typeface="微软雅黑" panose="020B0503020204020204" pitchFamily="34" charset="-122"/>
                <a:ea typeface="微软雅黑" panose="020B0503020204020204" pitchFamily="34" charset="-122"/>
              </a:rPr>
              <a:t>年</a:t>
            </a:r>
            <a:r>
              <a:rPr lang="en-US" altLang="zh-CN" sz="2400" dirty="0">
                <a:solidFill>
                  <a:srgbClr val="000000"/>
                </a:solidFill>
                <a:latin typeface="微软雅黑" panose="020B0503020204020204" pitchFamily="34" charset="-122"/>
                <a:ea typeface="微软雅黑" panose="020B0503020204020204" pitchFamily="34" charset="-122"/>
              </a:rPr>
              <a:t>9</a:t>
            </a:r>
            <a:r>
              <a:rPr lang="zh-CN" altLang="zh-CN" sz="2400" dirty="0">
                <a:solidFill>
                  <a:srgbClr val="000000"/>
                </a:solidFill>
                <a:latin typeface="微软雅黑" panose="020B0503020204020204" pitchFamily="34" charset="-122"/>
                <a:ea typeface="微软雅黑" panose="020B0503020204020204" pitchFamily="34" charset="-122"/>
              </a:rPr>
              <a:t>月份日用电量总体呈现出递减的趋势，同样周末的用电量是最低的。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贡献度分析</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3" name="TextBox 2"/>
          <p:cNvSpPr txBox="1"/>
          <p:nvPr/>
        </p:nvSpPr>
        <p:spPr>
          <a:xfrm>
            <a:off x="527050" y="1052513"/>
            <a:ext cx="11137900" cy="1938337"/>
          </a:xfrm>
          <a:prstGeom prst="rect">
            <a:avLst/>
          </a:prstGeom>
          <a:noFill/>
          <a:ln w="9525">
            <a:noFill/>
          </a:ln>
        </p:spPr>
        <p:txBody>
          <a:bodyPr>
            <a:spAutoFit/>
          </a:bodyPr>
          <a:lstStyle/>
          <a:p>
            <a:pPr marL="342900" indent="-342900" eaLnBrk="1" hangingPunct="1">
              <a:buClr>
                <a:schemeClr val="accent1"/>
              </a:buClr>
              <a:buFont typeface="Wingdings" panose="05000000000000000000" pitchFamily="2" charset="2"/>
              <a:buChar char="l"/>
            </a:pPr>
            <a:r>
              <a:rPr lang="zh-CN" altLang="zh-CN" sz="2400" dirty="0">
                <a:solidFill>
                  <a:srgbClr val="000000"/>
                </a:solidFill>
                <a:latin typeface="微软雅黑" panose="020B0503020204020204" pitchFamily="34" charset="-122"/>
                <a:ea typeface="微软雅黑" panose="020B0503020204020204" pitchFamily="34" charset="-122"/>
              </a:rPr>
              <a:t>贡献度分析又称帕累托分析，帕累托法则又称</a:t>
            </a:r>
            <a:r>
              <a:rPr lang="en-US" altLang="zh-CN" sz="2400" dirty="0">
                <a:solidFill>
                  <a:srgbClr val="000000"/>
                </a:solidFill>
                <a:latin typeface="微软雅黑" panose="020B0503020204020204" pitchFamily="34" charset="-122"/>
                <a:ea typeface="微软雅黑" panose="020B0503020204020204" pitchFamily="34" charset="-122"/>
              </a:rPr>
              <a:t>20/80</a:t>
            </a:r>
            <a:r>
              <a:rPr lang="zh-CN" altLang="zh-CN" sz="2400" dirty="0">
                <a:solidFill>
                  <a:srgbClr val="000000"/>
                </a:solidFill>
                <a:latin typeface="微软雅黑" panose="020B0503020204020204" pitchFamily="34" charset="-122"/>
                <a:ea typeface="微软雅黑" panose="020B0503020204020204" pitchFamily="34" charset="-122"/>
              </a:rPr>
              <a:t>定律。同样的投入放在不同的地方会产生不同的效益。比如对一个公司来讲，</a:t>
            </a:r>
            <a:r>
              <a:rPr lang="en-US" altLang="zh-CN" sz="2400" dirty="0">
                <a:solidFill>
                  <a:srgbClr val="000000"/>
                </a:solidFill>
                <a:latin typeface="微软雅黑" panose="020B0503020204020204" pitchFamily="34" charset="-122"/>
                <a:ea typeface="微软雅黑" panose="020B0503020204020204" pitchFamily="34" charset="-122"/>
              </a:rPr>
              <a:t>80%</a:t>
            </a:r>
            <a:r>
              <a:rPr lang="zh-CN" altLang="zh-CN" sz="2400" dirty="0">
                <a:solidFill>
                  <a:srgbClr val="000000"/>
                </a:solidFill>
                <a:latin typeface="微软雅黑" panose="020B0503020204020204" pitchFamily="34" charset="-122"/>
                <a:ea typeface="微软雅黑" panose="020B0503020204020204" pitchFamily="34" charset="-122"/>
              </a:rPr>
              <a:t>的利润常常来自于</a:t>
            </a:r>
            <a:r>
              <a:rPr lang="en-US" altLang="zh-CN" sz="2400" dirty="0">
                <a:solidFill>
                  <a:srgbClr val="000000"/>
                </a:solidFill>
                <a:latin typeface="微软雅黑" panose="020B0503020204020204" pitchFamily="34" charset="-122"/>
                <a:ea typeface="微软雅黑" panose="020B0503020204020204" pitchFamily="34" charset="-122"/>
              </a:rPr>
              <a:t>20%</a:t>
            </a:r>
            <a:r>
              <a:rPr lang="zh-CN" altLang="zh-CN" sz="2400" dirty="0">
                <a:solidFill>
                  <a:srgbClr val="000000"/>
                </a:solidFill>
                <a:latin typeface="微软雅黑" panose="020B0503020204020204" pitchFamily="34" charset="-122"/>
                <a:ea typeface="微软雅黑" panose="020B0503020204020204" pitchFamily="34" charset="-122"/>
              </a:rPr>
              <a:t>最畅销的产品；而其他</a:t>
            </a:r>
            <a:r>
              <a:rPr lang="en-US" altLang="zh-CN" sz="2400" dirty="0">
                <a:solidFill>
                  <a:srgbClr val="000000"/>
                </a:solidFill>
                <a:latin typeface="微软雅黑" panose="020B0503020204020204" pitchFamily="34" charset="-122"/>
                <a:ea typeface="微软雅黑" panose="020B0503020204020204" pitchFamily="34" charset="-122"/>
              </a:rPr>
              <a:t>80%</a:t>
            </a:r>
            <a:r>
              <a:rPr lang="zh-CN" altLang="zh-CN" sz="2400" dirty="0">
                <a:solidFill>
                  <a:srgbClr val="000000"/>
                </a:solidFill>
                <a:latin typeface="微软雅黑" panose="020B0503020204020204" pitchFamily="34" charset="-122"/>
                <a:ea typeface="微软雅黑" panose="020B0503020204020204" pitchFamily="34" charset="-122"/>
              </a:rPr>
              <a:t>的产品只产生了</a:t>
            </a:r>
            <a:r>
              <a:rPr lang="en-US" altLang="zh-CN" sz="2400" dirty="0">
                <a:solidFill>
                  <a:srgbClr val="000000"/>
                </a:solidFill>
                <a:latin typeface="微软雅黑" panose="020B0503020204020204" pitchFamily="34" charset="-122"/>
                <a:ea typeface="微软雅黑" panose="020B0503020204020204" pitchFamily="34" charset="-122"/>
              </a:rPr>
              <a:t>20%</a:t>
            </a:r>
            <a:r>
              <a:rPr lang="zh-CN" altLang="zh-CN" sz="2400" dirty="0">
                <a:solidFill>
                  <a:srgbClr val="000000"/>
                </a:solidFill>
                <a:latin typeface="微软雅黑" panose="020B0503020204020204" pitchFamily="34" charset="-122"/>
                <a:ea typeface="微软雅黑" panose="020B0503020204020204" pitchFamily="34" charset="-122"/>
              </a:rPr>
              <a:t>的利润。贡献度分析要求我们抓住问题的重点，找到那最有效的</a:t>
            </a:r>
            <a:r>
              <a:rPr lang="en-US" altLang="zh-CN" sz="2400" dirty="0">
                <a:solidFill>
                  <a:srgbClr val="000000"/>
                </a:solidFill>
                <a:latin typeface="微软雅黑" panose="020B0503020204020204" pitchFamily="34" charset="-122"/>
                <a:ea typeface="微软雅黑" panose="020B0503020204020204" pitchFamily="34" charset="-122"/>
              </a:rPr>
              <a:t>20%</a:t>
            </a:r>
            <a:r>
              <a:rPr lang="zh-CN" altLang="zh-CN" sz="2400" dirty="0">
                <a:solidFill>
                  <a:srgbClr val="000000"/>
                </a:solidFill>
                <a:latin typeface="微软雅黑" panose="020B0503020204020204" pitchFamily="34" charset="-122"/>
                <a:ea typeface="微软雅黑" panose="020B0503020204020204" pitchFamily="34" charset="-122"/>
              </a:rPr>
              <a:t>的热销产品、渠道或者销售人员，在最有效的</a:t>
            </a:r>
            <a:r>
              <a:rPr lang="en-US" altLang="zh-CN" sz="2400" dirty="0">
                <a:solidFill>
                  <a:srgbClr val="000000"/>
                </a:solidFill>
                <a:latin typeface="微软雅黑" panose="020B0503020204020204" pitchFamily="34" charset="-122"/>
                <a:ea typeface="微软雅黑" panose="020B0503020204020204" pitchFamily="34" charset="-122"/>
              </a:rPr>
              <a:t>20%</a:t>
            </a:r>
            <a:r>
              <a:rPr lang="zh-CN" altLang="zh-CN" sz="2400" dirty="0">
                <a:solidFill>
                  <a:srgbClr val="000000"/>
                </a:solidFill>
                <a:latin typeface="微软雅黑" panose="020B0503020204020204" pitchFamily="34" charset="-122"/>
                <a:ea typeface="微软雅黑" panose="020B0503020204020204" pitchFamily="34" charset="-122"/>
              </a:rPr>
              <a:t>上投入更多资源，尽量减少浪费在</a:t>
            </a:r>
            <a:r>
              <a:rPr lang="en-US" altLang="zh-CN" sz="2400" dirty="0">
                <a:solidFill>
                  <a:srgbClr val="000000"/>
                </a:solidFill>
                <a:latin typeface="微软雅黑" panose="020B0503020204020204" pitchFamily="34" charset="-122"/>
                <a:ea typeface="微软雅黑" panose="020B0503020204020204" pitchFamily="34" charset="-122"/>
              </a:rPr>
              <a:t>80%</a:t>
            </a:r>
            <a:r>
              <a:rPr lang="zh-CN" altLang="zh-CN" sz="2400" dirty="0">
                <a:solidFill>
                  <a:srgbClr val="000000"/>
                </a:solidFill>
                <a:latin typeface="微软雅黑" panose="020B0503020204020204" pitchFamily="34" charset="-122"/>
                <a:ea typeface="微软雅黑" panose="020B0503020204020204" pitchFamily="34" charset="-122"/>
              </a:rPr>
              <a:t>低效的地方。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贡献度分析</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3" name="TextBox 2"/>
          <p:cNvSpPr txBox="1"/>
          <p:nvPr/>
        </p:nvSpPr>
        <p:spPr>
          <a:xfrm>
            <a:off x="527050" y="1052513"/>
            <a:ext cx="11137900" cy="708025"/>
          </a:xfrm>
          <a:prstGeom prst="rect">
            <a:avLst/>
          </a:prstGeom>
          <a:noFill/>
          <a:ln w="9525">
            <a:noFill/>
          </a:ln>
        </p:spPr>
        <p:txBody>
          <a:bodyPr>
            <a:spAutoFit/>
          </a:bodyPr>
          <a:lstStyle/>
          <a:p>
            <a:pPr marL="342900" indent="-342900" eaLnBrk="1" hangingPunct="1">
              <a:buClr>
                <a:schemeClr val="accent1"/>
              </a:buClr>
              <a:buFont typeface="Wingdings" panose="05000000000000000000" pitchFamily="2" charset="2"/>
              <a:buChar char="l"/>
            </a:pPr>
            <a:r>
              <a:rPr lang="zh-CN" altLang="zh-CN" sz="2000" dirty="0">
                <a:solidFill>
                  <a:srgbClr val="000000"/>
                </a:solidFill>
                <a:latin typeface="微软雅黑" panose="020B0503020204020204" pitchFamily="34" charset="-122"/>
                <a:ea typeface="微软雅黑" panose="020B0503020204020204" pitchFamily="34" charset="-122"/>
              </a:rPr>
              <a:t>就餐饮企业来讲，可以重点改善盈利最高的</a:t>
            </a:r>
            <a:r>
              <a:rPr lang="en-US" altLang="zh-CN" sz="2000" dirty="0">
                <a:solidFill>
                  <a:srgbClr val="000000"/>
                </a:solidFill>
                <a:latin typeface="微软雅黑" panose="020B0503020204020204" pitchFamily="34" charset="-122"/>
                <a:ea typeface="微软雅黑" panose="020B0503020204020204" pitchFamily="34" charset="-122"/>
              </a:rPr>
              <a:t>80%</a:t>
            </a:r>
            <a:r>
              <a:rPr lang="zh-CN" altLang="zh-CN" sz="2000" dirty="0">
                <a:solidFill>
                  <a:srgbClr val="000000"/>
                </a:solidFill>
                <a:latin typeface="微软雅黑" panose="020B0503020204020204" pitchFamily="34" charset="-122"/>
                <a:ea typeface="微软雅黑" panose="020B0503020204020204" pitchFamily="34" charset="-122"/>
              </a:rPr>
              <a:t>的菜品，或者重点发展综合影响最高的</a:t>
            </a:r>
            <a:r>
              <a:rPr lang="en-US" altLang="zh-CN" sz="2000" dirty="0">
                <a:solidFill>
                  <a:srgbClr val="000000"/>
                </a:solidFill>
                <a:latin typeface="微软雅黑" panose="020B0503020204020204" pitchFamily="34" charset="-122"/>
                <a:ea typeface="微软雅黑" panose="020B0503020204020204" pitchFamily="34" charset="-122"/>
              </a:rPr>
              <a:t>80%</a:t>
            </a:r>
            <a:r>
              <a:rPr lang="zh-CN" altLang="zh-CN" sz="2000" dirty="0">
                <a:solidFill>
                  <a:srgbClr val="000000"/>
                </a:solidFill>
                <a:latin typeface="微软雅黑" panose="020B0503020204020204" pitchFamily="34" charset="-122"/>
                <a:ea typeface="微软雅黑" panose="020B0503020204020204" pitchFamily="34" charset="-122"/>
              </a:rPr>
              <a:t>的部门。这种结果可以通过帕累托分析直观的呈现出来，如</a:t>
            </a:r>
            <a:r>
              <a:rPr lang="zh-CN" altLang="en-US" sz="2000" dirty="0">
                <a:solidFill>
                  <a:srgbClr val="000000"/>
                </a:solidFill>
                <a:latin typeface="微软雅黑" panose="020B0503020204020204" pitchFamily="34" charset="-122"/>
                <a:ea typeface="微软雅黑" panose="020B0503020204020204" pitchFamily="34" charset="-122"/>
              </a:rPr>
              <a:t>下</a:t>
            </a:r>
            <a:r>
              <a:rPr lang="zh-CN" altLang="zh-CN" sz="2000" dirty="0">
                <a:solidFill>
                  <a:srgbClr val="000000"/>
                </a:solidFill>
                <a:latin typeface="微软雅黑" panose="020B0503020204020204" pitchFamily="34" charset="-122"/>
                <a:ea typeface="微软雅黑" panose="020B0503020204020204" pitchFamily="34" charset="-122"/>
              </a:rPr>
              <a:t>图：</a:t>
            </a:r>
          </a:p>
        </p:txBody>
      </p:sp>
      <p:pic>
        <p:nvPicPr>
          <p:cNvPr id="47108" name="图片 44" descr="figure_1"/>
          <p:cNvPicPr>
            <a:picLocks noChangeAspect="1"/>
          </p:cNvPicPr>
          <p:nvPr/>
        </p:nvPicPr>
        <p:blipFill>
          <a:blip r:embed="rId2"/>
          <a:stretch>
            <a:fillRect/>
          </a:stretch>
        </p:blipFill>
        <p:spPr>
          <a:xfrm>
            <a:off x="2705100" y="1760538"/>
            <a:ext cx="6781800" cy="454818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相关性分析</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3" name="TextBox 2"/>
          <p:cNvSpPr txBox="1"/>
          <p:nvPr/>
        </p:nvSpPr>
        <p:spPr>
          <a:xfrm>
            <a:off x="527050" y="981075"/>
            <a:ext cx="11137900" cy="3724275"/>
          </a:xfrm>
          <a:prstGeom prst="rect">
            <a:avLst/>
          </a:prstGeom>
          <a:noFill/>
        </p:spPr>
        <p:txBody>
          <a:bodyPr>
            <a:spAutoFit/>
          </a:bodyPr>
          <a:lstStyle/>
          <a:p>
            <a:pPr marL="285750" marR="0" indent="-285750" defTabSz="914400" fontAlgn="auto">
              <a:lnSpc>
                <a:spcPct val="150000"/>
              </a:lnSpc>
              <a:spcBef>
                <a:spcPts val="0"/>
              </a:spcBef>
              <a:spcAft>
                <a:spcPts val="0"/>
              </a:spcAft>
              <a:buClr>
                <a:schemeClr val="accent1"/>
              </a:buClr>
              <a:buSzTx/>
              <a:buFont typeface="Wingdings" panose="05000000000000000000" pitchFamily="2" charset="2"/>
              <a:buChar char="l"/>
              <a:defRPr/>
            </a:pP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分析连续变量之间线性的相关程度的强弱，并用适当的统计指标表示出来的过程称为相关分析。</a:t>
            </a:r>
            <a:endParaRPr kumimoji="0" lang="en-US" altLang="zh-CN" sz="2400" kern="1200" cap="none" spc="0" normalizeH="0" baseline="0" noProof="0" dirty="0">
              <a:latin typeface="微软雅黑" panose="020B0503020204020204" pitchFamily="34" charset="-122"/>
              <a:ea typeface="微软雅黑" panose="020B0503020204020204" pitchFamily="34" charset="-122"/>
              <a:cs typeface="+mn-cs"/>
            </a:endParaRPr>
          </a:p>
          <a:p>
            <a:pPr marL="285750" marR="0" indent="-285750" defTabSz="914400" fontAlgn="auto">
              <a:lnSpc>
                <a:spcPct val="150000"/>
              </a:lnSpc>
              <a:spcBef>
                <a:spcPts val="0"/>
              </a:spcBef>
              <a:spcAft>
                <a:spcPts val="0"/>
              </a:spcAft>
              <a:buClr>
                <a:schemeClr val="accent1"/>
              </a:buClr>
              <a:buSzTx/>
              <a:buFont typeface="Wingdings" panose="05000000000000000000" pitchFamily="2" charset="2"/>
              <a:buChar char="l"/>
              <a:defRPr/>
            </a:pPr>
            <a:r>
              <a:rPr kumimoji="0" lang="zh-CN" altLang="en-US" sz="2400" kern="1200" cap="none" spc="0" normalizeH="0" baseline="0" noProof="0" dirty="0">
                <a:latin typeface="微软雅黑" panose="020B0503020204020204" pitchFamily="34" charset="-122"/>
                <a:ea typeface="微软雅黑" panose="020B0503020204020204" pitchFamily="34" charset="-122"/>
                <a:cs typeface="+mn-cs"/>
              </a:rPr>
              <a:t>相关性分析方法主要有：</a:t>
            </a:r>
            <a:endParaRPr kumimoji="0" lang="en-US" altLang="zh-CN" sz="2400" kern="1200" cap="none" spc="0" normalizeH="0" baseline="0" noProof="0" dirty="0">
              <a:latin typeface="微软雅黑" panose="020B0503020204020204" pitchFamily="34" charset="-122"/>
              <a:ea typeface="微软雅黑" panose="020B0503020204020204" pitchFamily="34" charset="-122"/>
              <a:cs typeface="+mn-cs"/>
            </a:endParaRPr>
          </a:p>
          <a:p>
            <a:pPr marL="342900" marR="0" indent="-342900" defTabSz="914400" fontAlgn="auto">
              <a:lnSpc>
                <a:spcPct val="150000"/>
              </a:lnSpc>
              <a:spcBef>
                <a:spcPts val="0"/>
              </a:spcBef>
              <a:spcAft>
                <a:spcPts val="0"/>
              </a:spcAft>
              <a:buClr>
                <a:schemeClr val="accent1"/>
              </a:buClr>
              <a:buSzTx/>
              <a:buFont typeface="Arial" panose="020B0604020202020204" pitchFamily="34" charset="0"/>
              <a:buChar char="•"/>
              <a:defRPr/>
            </a:pPr>
            <a:r>
              <a:rPr kumimoji="0" lang="zh-CN" altLang="en-US" sz="2400" kern="1200" cap="none" spc="0" normalizeH="0" baseline="0" noProof="0" dirty="0">
                <a:latin typeface="微软雅黑" panose="020B0503020204020204" pitchFamily="34" charset="-122"/>
                <a:ea typeface="微软雅黑" panose="020B0503020204020204" pitchFamily="34" charset="-122"/>
                <a:cs typeface="+mn-cs"/>
              </a:rPr>
              <a:t>直接绘制散点图</a:t>
            </a:r>
            <a:endParaRPr kumimoji="0" lang="en-US" altLang="zh-CN" sz="2400" kern="1200" cap="none" spc="0" normalizeH="0" baseline="0" noProof="0" dirty="0">
              <a:latin typeface="微软雅黑" panose="020B0503020204020204" pitchFamily="34" charset="-122"/>
              <a:ea typeface="微软雅黑" panose="020B0503020204020204" pitchFamily="34" charset="-122"/>
              <a:cs typeface="+mn-cs"/>
            </a:endParaRPr>
          </a:p>
          <a:p>
            <a:pPr marL="342900" marR="0" indent="-342900" defTabSz="914400" fontAlgn="auto">
              <a:lnSpc>
                <a:spcPct val="150000"/>
              </a:lnSpc>
              <a:spcBef>
                <a:spcPts val="0"/>
              </a:spcBef>
              <a:spcAft>
                <a:spcPts val="0"/>
              </a:spcAft>
              <a:buClr>
                <a:schemeClr val="accent1"/>
              </a:buClr>
              <a:buSzTx/>
              <a:buFont typeface="Arial" panose="020B0604020202020204" pitchFamily="34" charset="0"/>
              <a:buChar char="•"/>
              <a:defRPr/>
            </a:pPr>
            <a:r>
              <a:rPr kumimoji="0" lang="zh-CN" altLang="en-US" sz="2400" kern="1200" cap="none" spc="0" normalizeH="0" baseline="0" noProof="0" dirty="0">
                <a:latin typeface="微软雅黑" panose="020B0503020204020204" pitchFamily="34" charset="-122"/>
                <a:ea typeface="微软雅黑" panose="020B0503020204020204" pitchFamily="34" charset="-122"/>
                <a:cs typeface="+mn-cs"/>
              </a:rPr>
              <a:t>绘制散点图矩阵</a:t>
            </a:r>
            <a:endParaRPr kumimoji="0" lang="en-US" altLang="zh-CN" sz="2400" kern="1200" cap="none" spc="0" normalizeH="0" baseline="0" noProof="0" dirty="0">
              <a:latin typeface="微软雅黑" panose="020B0503020204020204" pitchFamily="34" charset="-122"/>
              <a:ea typeface="微软雅黑" panose="020B0503020204020204" pitchFamily="34" charset="-122"/>
              <a:cs typeface="+mn-cs"/>
            </a:endParaRPr>
          </a:p>
          <a:p>
            <a:pPr marL="342900" marR="0" indent="-342900" defTabSz="914400" fontAlgn="auto">
              <a:lnSpc>
                <a:spcPct val="150000"/>
              </a:lnSpc>
              <a:spcBef>
                <a:spcPts val="0"/>
              </a:spcBef>
              <a:spcAft>
                <a:spcPts val="0"/>
              </a:spcAft>
              <a:buClr>
                <a:schemeClr val="accent1"/>
              </a:buClr>
              <a:buSzTx/>
              <a:buFont typeface="Arial" panose="020B0604020202020204" pitchFamily="34" charset="0"/>
              <a:buChar char="•"/>
              <a:defRPr/>
            </a:pPr>
            <a:r>
              <a:rPr kumimoji="0" lang="zh-CN" altLang="en-US" sz="2400" kern="1200" cap="none" spc="0" normalizeH="0" baseline="0" noProof="0" dirty="0">
                <a:latin typeface="微软雅黑" panose="020B0503020204020204" pitchFamily="34" charset="-122"/>
                <a:ea typeface="微软雅黑" panose="020B0503020204020204" pitchFamily="34" charset="-122"/>
                <a:cs typeface="+mn-cs"/>
              </a:rPr>
              <a:t>计算相关系数</a:t>
            </a:r>
            <a:endParaRPr kumimoji="0" lang="en-US" altLang="zh-CN" sz="24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spcBef>
                <a:spcPts val="0"/>
              </a:spcBef>
              <a:spcAft>
                <a:spcPts val="0"/>
              </a:spcAft>
              <a:buClr>
                <a:schemeClr val="accent1"/>
              </a:buClr>
              <a:buSzTx/>
              <a:buFontTx/>
              <a:buNone/>
              <a:defRPr/>
            </a:pPr>
            <a:endParaRPr kumimoji="0" lang="zh-CN" altLang="zh-CN" sz="2000" kern="1200" cap="none" spc="0" normalizeH="0" baseline="0" noProof="0" dirty="0">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19"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0" dur="10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p:cTn id="33"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4"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5"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6"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相关性分析</a:t>
            </a:r>
            <a:r>
              <a:rPr kumimoji="1" lang="en-US" altLang="zh-CN" dirty="0">
                <a:latin typeface="Times New Roman" panose="02020603050405020304" pitchFamily="18" charset="0"/>
                <a:ea typeface="Times New Roman" panose="02020603050405020304" pitchFamily="18" charset="0"/>
                <a:cs typeface="微软雅黑" panose="020B0503020204020204" pitchFamily="34" charset="-122"/>
              </a:rPr>
              <a:t>——</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直接绘制散点图</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3" name="TextBox 2"/>
          <p:cNvSpPr txBox="1"/>
          <p:nvPr/>
        </p:nvSpPr>
        <p:spPr>
          <a:xfrm>
            <a:off x="520700" y="1052513"/>
            <a:ext cx="11137900" cy="400050"/>
          </a:xfrm>
          <a:prstGeom prst="rect">
            <a:avLst/>
          </a:prstGeom>
          <a:noFill/>
          <a:ln w="9525">
            <a:noFill/>
          </a:ln>
        </p:spPr>
        <p:txBody>
          <a:bodyPr>
            <a:spAutoFit/>
          </a:bodyPr>
          <a:lstStyle/>
          <a:p>
            <a:pPr marL="342900" indent="-342900" eaLnBrk="1" hangingPunct="1">
              <a:buClr>
                <a:schemeClr val="accent1"/>
              </a:buClr>
              <a:buFont typeface="Wingdings" panose="05000000000000000000" pitchFamily="2" charset="2"/>
              <a:buChar char="l"/>
            </a:pPr>
            <a:r>
              <a:rPr lang="zh-CN" altLang="zh-CN" sz="2000" dirty="0">
                <a:solidFill>
                  <a:srgbClr val="000000"/>
                </a:solidFill>
                <a:latin typeface="微软雅黑" panose="020B0503020204020204" pitchFamily="34" charset="-122"/>
                <a:ea typeface="微软雅黑" panose="020B0503020204020204" pitchFamily="34" charset="-122"/>
              </a:rPr>
              <a:t>判断两个变量是否具有线性相关关系的最直观的方法是直接绘制散点图，</a:t>
            </a:r>
            <a:r>
              <a:rPr lang="zh-CN" altLang="en-US" sz="2000" dirty="0">
                <a:solidFill>
                  <a:srgbClr val="000000"/>
                </a:solidFill>
                <a:latin typeface="微软雅黑" panose="020B0503020204020204" pitchFamily="34" charset="-122"/>
                <a:ea typeface="微软雅黑" panose="020B0503020204020204" pitchFamily="34" charset="-122"/>
              </a:rPr>
              <a:t>见下图：</a:t>
            </a:r>
            <a:endParaRPr lang="zh-CN" altLang="zh-CN" sz="2000" dirty="0">
              <a:solidFill>
                <a:srgbClr val="000000"/>
              </a:solidFill>
              <a:latin typeface="微软雅黑" panose="020B0503020204020204" pitchFamily="34" charset="-122"/>
              <a:ea typeface="微软雅黑" panose="020B0503020204020204" pitchFamily="34" charset="-122"/>
            </a:endParaRPr>
          </a:p>
        </p:txBody>
      </p:sp>
      <p:pic>
        <p:nvPicPr>
          <p:cNvPr id="22530" name="Picture 2"/>
          <p:cNvPicPr>
            <a:picLocks noChangeAspect="1"/>
          </p:cNvPicPr>
          <p:nvPr/>
        </p:nvPicPr>
        <p:blipFill>
          <a:blip r:embed="rId2"/>
          <a:stretch>
            <a:fillRect/>
          </a:stretch>
        </p:blipFill>
        <p:spPr>
          <a:xfrm>
            <a:off x="1390650" y="2041525"/>
            <a:ext cx="8666163" cy="369093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2530"/>
                                        </p:tgtEl>
                                        <p:attrNameLst>
                                          <p:attrName>style.visibility</p:attrName>
                                        </p:attrNameLst>
                                      </p:cBhvr>
                                      <p:to>
                                        <p:strVal val="visible"/>
                                      </p:to>
                                    </p:set>
                                    <p:animEffect transition="in" filter="barn(inVertical)">
                                      <p:cBhvr>
                                        <p:cTn id="12" dur="1250"/>
                                        <p:tgtEl>
                                          <p:spTgt spid="22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相关性分析</a:t>
            </a:r>
            <a:r>
              <a:rPr kumimoji="1" lang="en-US" altLang="zh-CN" dirty="0">
                <a:latin typeface="Times New Roman" panose="02020603050405020304" pitchFamily="18" charset="0"/>
                <a:ea typeface="Times New Roman" panose="02020603050405020304" pitchFamily="18" charset="0"/>
                <a:cs typeface="微软雅黑" panose="020B0503020204020204" pitchFamily="34" charset="-122"/>
              </a:rPr>
              <a:t>——</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绘制散点图矩阵</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3" name="TextBox 2"/>
          <p:cNvSpPr txBox="1"/>
          <p:nvPr/>
        </p:nvSpPr>
        <p:spPr>
          <a:xfrm>
            <a:off x="527050" y="919163"/>
            <a:ext cx="11137900" cy="1323975"/>
          </a:xfrm>
          <a:prstGeom prst="rect">
            <a:avLst/>
          </a:prstGeom>
          <a:noFill/>
          <a:ln w="9525">
            <a:noFill/>
          </a:ln>
        </p:spPr>
        <p:txBody>
          <a:bodyPr>
            <a:spAutoFit/>
          </a:bodyPr>
          <a:lstStyle/>
          <a:p>
            <a:pPr marL="342900" indent="-342900" eaLnBrk="1" hangingPunct="1">
              <a:buClr>
                <a:schemeClr val="accent1"/>
              </a:buClr>
              <a:buFont typeface="Wingdings" panose="05000000000000000000" pitchFamily="2" charset="2"/>
              <a:buChar char="l"/>
            </a:pPr>
            <a:r>
              <a:rPr lang="zh-CN" altLang="zh-CN" sz="2000" dirty="0">
                <a:solidFill>
                  <a:srgbClr val="000000"/>
                </a:solidFill>
                <a:latin typeface="微软雅黑" panose="020B0503020204020204" pitchFamily="34" charset="-122"/>
                <a:ea typeface="微软雅黑" panose="020B0503020204020204" pitchFamily="34" charset="-122"/>
              </a:rPr>
              <a:t>需要同时考察多个变量间的相关关系时，若一一绘制它们间的简单散点图，十分麻烦。此时可利用散点图矩阵来同时绘制各自变量间的散点图，这样可以快速发现多个变量间的主要相关性，这一点在进行多元线性回归时显得尤为重要。</a:t>
            </a:r>
          </a:p>
          <a:p>
            <a:pPr marL="342900" indent="-342900" eaLnBrk="1" hangingPunct="1">
              <a:buClr>
                <a:schemeClr val="accent1"/>
              </a:buClr>
              <a:buFont typeface="Wingdings" panose="05000000000000000000" pitchFamily="2" charset="2"/>
              <a:buChar char="l"/>
            </a:pPr>
            <a:r>
              <a:rPr lang="zh-CN" altLang="zh-CN" sz="2000" dirty="0">
                <a:solidFill>
                  <a:srgbClr val="000000"/>
                </a:solidFill>
                <a:latin typeface="微软雅黑" panose="020B0503020204020204" pitchFamily="34" charset="-122"/>
                <a:ea typeface="微软雅黑" panose="020B0503020204020204" pitchFamily="34" charset="-122"/>
              </a:rPr>
              <a:t>散点图矩阵如</a:t>
            </a:r>
            <a:r>
              <a:rPr lang="zh-CN" altLang="en-US" sz="2000" dirty="0">
                <a:solidFill>
                  <a:srgbClr val="000000"/>
                </a:solidFill>
                <a:latin typeface="微软雅黑" panose="020B0503020204020204" pitchFamily="34" charset="-122"/>
                <a:ea typeface="微软雅黑" panose="020B0503020204020204" pitchFamily="34" charset="-122"/>
              </a:rPr>
              <a:t>下</a:t>
            </a:r>
            <a:r>
              <a:rPr lang="zh-CN" altLang="zh-CN" sz="2000" dirty="0">
                <a:solidFill>
                  <a:srgbClr val="000000"/>
                </a:solidFill>
                <a:latin typeface="微软雅黑" panose="020B0503020204020204" pitchFamily="34" charset="-122"/>
                <a:ea typeface="微软雅黑" panose="020B0503020204020204" pitchFamily="34" charset="-122"/>
              </a:rPr>
              <a:t>图</a:t>
            </a:r>
            <a:r>
              <a:rPr lang="zh-CN" altLang="en-US" sz="2000" dirty="0">
                <a:solidFill>
                  <a:srgbClr val="000000"/>
                </a:solidFill>
                <a:latin typeface="微软雅黑" panose="020B0503020204020204" pitchFamily="34" charset="-122"/>
                <a:ea typeface="微软雅黑" panose="020B0503020204020204" pitchFamily="34" charset="-122"/>
              </a:rPr>
              <a:t>所示：</a:t>
            </a:r>
            <a:endParaRPr lang="zh-CN" altLang="zh-CN" sz="2000" dirty="0">
              <a:solidFill>
                <a:srgbClr val="000000"/>
              </a:solidFill>
              <a:latin typeface="微软雅黑" panose="020B0503020204020204" pitchFamily="34" charset="-122"/>
              <a:ea typeface="微软雅黑" panose="020B0503020204020204" pitchFamily="34" charset="-122"/>
            </a:endParaRPr>
          </a:p>
        </p:txBody>
      </p:sp>
      <p:pic>
        <p:nvPicPr>
          <p:cNvPr id="23554" name="Picture 2"/>
          <p:cNvPicPr>
            <a:picLocks noChangeAspect="1"/>
          </p:cNvPicPr>
          <p:nvPr/>
        </p:nvPicPr>
        <p:blipFill>
          <a:blip r:embed="rId2"/>
          <a:stretch>
            <a:fillRect/>
          </a:stretch>
        </p:blipFill>
        <p:spPr>
          <a:xfrm>
            <a:off x="3246438" y="2243138"/>
            <a:ext cx="6818312" cy="40608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3554"/>
                                        </p:tgtEl>
                                        <p:attrNameLst>
                                          <p:attrName>style.visibility</p:attrName>
                                        </p:attrNameLst>
                                      </p:cBhvr>
                                      <p:to>
                                        <p:strVal val="visible"/>
                                      </p:to>
                                    </p:set>
                                    <p:animEffect transition="in" filter="barn(inVertical)">
                                      <p:cBhvr>
                                        <p:cTn id="17" dur="1250"/>
                                        <p:tgtEl>
                                          <p:spTgt spid="2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4"/>
          <p:cNvSpPr/>
          <p:nvPr/>
        </p:nvSpPr>
        <p:spPr>
          <a:xfrm>
            <a:off x="431800" y="1052513"/>
            <a:ext cx="11233150" cy="5184775"/>
          </a:xfrm>
          <a:prstGeom prst="rect">
            <a:avLst/>
          </a:prstGeom>
          <a:noFill/>
          <a:ln w="9525">
            <a:noFill/>
          </a:ln>
        </p:spPr>
        <p:txBody>
          <a:bodyPr/>
          <a:lstStyle/>
          <a:p>
            <a:pPr marL="342900" indent="-342900">
              <a:lnSpc>
                <a:spcPct val="150000"/>
              </a:lnSpc>
              <a:spcBef>
                <a:spcPct val="20000"/>
              </a:spcBef>
              <a:buClr>
                <a:srgbClr val="0000FF"/>
              </a:buClr>
              <a:buFont typeface="Wingdings" panose="05000000000000000000" pitchFamily="2" charset="2"/>
              <a:buChar char="l"/>
            </a:pPr>
            <a:endParaRPr lang="zh-CN" altLang="en-US" sz="2400" dirty="0">
              <a:latin typeface="微软雅黑" panose="020B0503020204020204" pitchFamily="34" charset="-122"/>
              <a:ea typeface="微软雅黑" panose="020B0503020204020204" pitchFamily="34" charset="-122"/>
            </a:endParaRPr>
          </a:p>
        </p:txBody>
      </p:sp>
      <p:sp>
        <p:nvSpPr>
          <p:cNvPr id="14339"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数据质量分析</a:t>
            </a:r>
            <a:r>
              <a:rPr kumimoji="1" lang="en-US" altLang="zh-CN" dirty="0">
                <a:latin typeface="Times New Roman" panose="02020603050405020304" pitchFamily="18" charset="0"/>
                <a:ea typeface="Times New Roman" panose="02020603050405020304" pitchFamily="18" charset="0"/>
                <a:cs typeface="微软雅黑" panose="020B0503020204020204" pitchFamily="34" charset="-122"/>
              </a:rPr>
              <a:t>——</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缺失值产生的原因</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3" name="圆角矩形 2"/>
          <p:cNvSpPr/>
          <p:nvPr/>
        </p:nvSpPr>
        <p:spPr>
          <a:xfrm>
            <a:off x="2949575" y="1531938"/>
            <a:ext cx="7059613" cy="746125"/>
          </a:xfrm>
          <a:prstGeom prst="roundRect">
            <a:avLst>
              <a:gd name="adj" fmla="val 17651"/>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marR="0" lvl="0" indent="-342900" algn="r" defTabSz="914400" rtl="0" eaLnBrk="0" fontAlgn="auto" latinLnBrk="0" hangingPunct="0">
              <a:lnSpc>
                <a:spcPct val="100000"/>
              </a:lnSpc>
              <a:spcBef>
                <a:spcPts val="0"/>
              </a:spcBef>
              <a:spcAft>
                <a:spcPts val="0"/>
              </a:spcAft>
              <a:buClr>
                <a:schemeClr val="accent1"/>
              </a:buClr>
              <a:buSzTx/>
              <a:buFont typeface="Wingdings" panose="05000000000000000000" pitchFamily="2" charset="2"/>
              <a:buChar char="l"/>
              <a:defRPr/>
            </a:pP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有些信息暂时无法获取，或者获取信息的代价太大。</a:t>
            </a:r>
          </a:p>
        </p:txBody>
      </p:sp>
      <p:sp>
        <p:nvSpPr>
          <p:cNvPr id="4" name="圆角矩形 3"/>
          <p:cNvSpPr/>
          <p:nvPr/>
        </p:nvSpPr>
        <p:spPr>
          <a:xfrm>
            <a:off x="2949575" y="2698750"/>
            <a:ext cx="7059613" cy="1493838"/>
          </a:xfrm>
          <a:prstGeom prst="roundRect">
            <a:avLst>
              <a:gd name="adj" fmla="val 11153"/>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marR="0" lvl="0" indent="-342900" algn="ctr" defTabSz="914400" rtl="0" eaLnBrk="0" fontAlgn="auto" latinLnBrk="0" hangingPunct="0">
              <a:lnSpc>
                <a:spcPct val="100000"/>
              </a:lnSpc>
              <a:spcBef>
                <a:spcPts val="0"/>
              </a:spcBef>
              <a:spcAft>
                <a:spcPts val="0"/>
              </a:spcAft>
              <a:buClr>
                <a:schemeClr val="accent1"/>
              </a:buClr>
              <a:buSzTx/>
              <a:buFont typeface="Wingdings" panose="05000000000000000000" pitchFamily="2" charset="2"/>
              <a:buChar char="l"/>
              <a:defRPr/>
            </a:pP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有些信息是被遗漏的。可能是因为输入时认为不重要、忘记填写或对数据理解错误等一些人为因素而遗漏，也可能是由于数据采集设备的故障、存储介质的故障、传输媒体的故障等机械原因而丢失。</a:t>
            </a:r>
          </a:p>
        </p:txBody>
      </p:sp>
      <p:sp>
        <p:nvSpPr>
          <p:cNvPr id="5" name="圆角矩形 4"/>
          <p:cNvSpPr/>
          <p:nvPr/>
        </p:nvSpPr>
        <p:spPr>
          <a:xfrm>
            <a:off x="2949575" y="4522788"/>
            <a:ext cx="7059613" cy="1381125"/>
          </a:xfrm>
          <a:prstGeom prst="roundRect">
            <a:avLst>
              <a:gd name="adj" fmla="val 9615"/>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marR="0" lvl="0" indent="-342900" algn="ctr" defTabSz="914400" rtl="0" eaLnBrk="0" fontAlgn="auto" latinLnBrk="0" hangingPunct="0">
              <a:lnSpc>
                <a:spcPct val="100000"/>
              </a:lnSpc>
              <a:spcBef>
                <a:spcPts val="0"/>
              </a:spcBef>
              <a:spcAft>
                <a:spcPts val="0"/>
              </a:spcAft>
              <a:buClr>
                <a:schemeClr val="accent1"/>
              </a:buClr>
              <a:buSzTx/>
              <a:buFont typeface="Wingdings" panose="05000000000000000000" pitchFamily="2" charset="2"/>
              <a:buChar char="l"/>
              <a:defRPr/>
            </a:pP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属性值不存在。在某些情况下，缺失值并不意味着数据有错误，对一些对象来说属性值是不存在的，如一个未婚者的配偶姓名、一个儿童的固定收入状况等。</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相关性分析</a:t>
            </a:r>
            <a:r>
              <a:rPr kumimoji="1" lang="en-US" altLang="zh-CN" dirty="0">
                <a:latin typeface="Times New Roman" panose="02020603050405020304" pitchFamily="18" charset="0"/>
                <a:ea typeface="Times New Roman" panose="02020603050405020304" pitchFamily="18" charset="0"/>
                <a:cs typeface="微软雅黑" panose="020B0503020204020204" pitchFamily="34" charset="-122"/>
              </a:rPr>
              <a:t>——</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计算相关系数</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3" name="TextBox 2"/>
          <p:cNvSpPr txBox="1"/>
          <p:nvPr/>
        </p:nvSpPr>
        <p:spPr>
          <a:xfrm>
            <a:off x="527050" y="1052513"/>
            <a:ext cx="11137900" cy="1754187"/>
          </a:xfrm>
          <a:prstGeom prst="rect">
            <a:avLst/>
          </a:prstGeom>
          <a:noFill/>
          <a:ln w="9525">
            <a:noFill/>
          </a:ln>
        </p:spPr>
        <p:txBody>
          <a:bodyPr>
            <a:spAutoFit/>
          </a:bodyPr>
          <a:lstStyle/>
          <a:p>
            <a:pPr marL="342900" indent="-342900" eaLnBrk="1" hangingPunct="1">
              <a:lnSpc>
                <a:spcPct val="150000"/>
              </a:lnSpc>
              <a:buClr>
                <a:schemeClr val="accent1"/>
              </a:buClr>
              <a:buFont typeface="Wingdings" panose="05000000000000000000" pitchFamily="2" charset="2"/>
              <a:buChar char="l"/>
            </a:pPr>
            <a:r>
              <a:rPr lang="zh-CN" altLang="zh-CN" sz="2400" dirty="0">
                <a:solidFill>
                  <a:srgbClr val="000000"/>
                </a:solidFill>
                <a:latin typeface="微软雅黑" panose="020B0503020204020204" pitchFamily="34" charset="-122"/>
                <a:ea typeface="微软雅黑" panose="020B0503020204020204" pitchFamily="34" charset="-122"/>
              </a:rPr>
              <a:t>为了更加准确的描述变量之间的线性相关程度，可以通过计算相关系数来进行相关分析。在二元变量的相关分析过程中比较常用的如</a:t>
            </a:r>
            <a:r>
              <a:rPr lang="en-US" altLang="zh-CN" sz="2400" b="1" dirty="0">
                <a:solidFill>
                  <a:srgbClr val="000000"/>
                </a:solidFill>
                <a:latin typeface="微软雅黑" panose="020B0503020204020204" pitchFamily="34" charset="-122"/>
                <a:ea typeface="微软雅黑" panose="020B0503020204020204" pitchFamily="34" charset="-122"/>
              </a:rPr>
              <a:t>Pearson</a:t>
            </a:r>
            <a:r>
              <a:rPr lang="zh-CN" altLang="zh-CN" sz="2400" b="1" dirty="0">
                <a:solidFill>
                  <a:srgbClr val="000000"/>
                </a:solidFill>
                <a:latin typeface="微软雅黑" panose="020B0503020204020204" pitchFamily="34" charset="-122"/>
                <a:ea typeface="微软雅黑" panose="020B0503020204020204" pitchFamily="34" charset="-122"/>
              </a:rPr>
              <a:t>相关系数</a:t>
            </a:r>
            <a:r>
              <a:rPr lang="zh-CN" altLang="zh-CN" sz="2400" dirty="0">
                <a:solidFill>
                  <a:srgbClr val="000000"/>
                </a:solidFill>
                <a:latin typeface="微软雅黑" panose="020B0503020204020204" pitchFamily="34" charset="-122"/>
                <a:ea typeface="微软雅黑" panose="020B0503020204020204" pitchFamily="34" charset="-122"/>
              </a:rPr>
              <a:t>、</a:t>
            </a:r>
            <a:r>
              <a:rPr lang="en-US" altLang="zh-CN" sz="2400" b="1" dirty="0">
                <a:solidFill>
                  <a:srgbClr val="000000"/>
                </a:solidFill>
                <a:latin typeface="微软雅黑" panose="020B0503020204020204" pitchFamily="34" charset="-122"/>
                <a:ea typeface="微软雅黑" panose="020B0503020204020204" pitchFamily="34" charset="-122"/>
              </a:rPr>
              <a:t>Spearman</a:t>
            </a:r>
            <a:r>
              <a:rPr lang="zh-CN" altLang="zh-CN" sz="2400" b="1" dirty="0">
                <a:solidFill>
                  <a:srgbClr val="000000"/>
                </a:solidFill>
                <a:latin typeface="微软雅黑" panose="020B0503020204020204" pitchFamily="34" charset="-122"/>
                <a:ea typeface="微软雅黑" panose="020B0503020204020204" pitchFamily="34" charset="-122"/>
              </a:rPr>
              <a:t>秩相关系数</a:t>
            </a:r>
            <a:r>
              <a:rPr lang="zh-CN" altLang="zh-CN" sz="2400" dirty="0">
                <a:solidFill>
                  <a:srgbClr val="000000"/>
                </a:solidFill>
                <a:latin typeface="微软雅黑" panose="020B0503020204020204" pitchFamily="34" charset="-122"/>
                <a:ea typeface="微软雅黑" panose="020B0503020204020204" pitchFamily="34" charset="-122"/>
              </a:rPr>
              <a:t>和判定系数。</a:t>
            </a:r>
            <a:endParaRPr lang="en-US" altLang="zh-CN" sz="2400" dirty="0">
              <a:solidFill>
                <a:srgbClr val="000000"/>
              </a:solidFill>
              <a:latin typeface="微软雅黑" panose="020B0503020204020204" pitchFamily="34" charset="-122"/>
              <a:ea typeface="微软雅黑" panose="020B0503020204020204" pitchFamily="34" charset="-122"/>
            </a:endParaRPr>
          </a:p>
        </p:txBody>
      </p:sp>
      <p:sp>
        <p:nvSpPr>
          <p:cNvPr id="51204" name="Rectangle 2"/>
          <p:cNvSpPr/>
          <p:nvPr/>
        </p:nvSpPr>
        <p:spPr>
          <a:xfrm>
            <a:off x="0" y="-1841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相关性分析</a:t>
            </a:r>
            <a:r>
              <a:rPr kumimoji="1" lang="en-US" altLang="zh-CN" dirty="0">
                <a:latin typeface="Times New Roman" panose="02020603050405020304" pitchFamily="18" charset="0"/>
                <a:ea typeface="Times New Roman" panose="02020603050405020304" pitchFamily="18" charset="0"/>
                <a:cs typeface="微软雅黑" panose="020B0503020204020204" pitchFamily="34" charset="-122"/>
              </a:rPr>
              <a:t>——</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计算相关系数</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4" name="TextBox 3"/>
          <p:cNvSpPr txBox="1"/>
          <p:nvPr/>
        </p:nvSpPr>
        <p:spPr>
          <a:xfrm>
            <a:off x="623888" y="1052513"/>
            <a:ext cx="10944225" cy="1016000"/>
          </a:xfrm>
          <a:prstGeom prst="rect">
            <a:avLst/>
          </a:prstGeom>
          <a:noFill/>
        </p:spPr>
        <p:txBody>
          <a:bodyPr>
            <a:spAutoFit/>
          </a:bodyPr>
          <a:lstStyle/>
          <a:p>
            <a:pPr marL="342900" marR="0" indent="-342900" defTabSz="914400" fontAlgn="auto">
              <a:spcBef>
                <a:spcPts val="0"/>
              </a:spcBef>
              <a:spcAft>
                <a:spcPts val="0"/>
              </a:spcAft>
              <a:buClr>
                <a:schemeClr val="accent1"/>
              </a:buClr>
              <a:buSzTx/>
              <a:buFont typeface="Arial" panose="020B0604020202020204" pitchFamily="34" charset="0"/>
              <a:buChar char="•"/>
              <a:defRPr/>
            </a:pP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Pearson</a:t>
            </a: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相关系数</a:t>
            </a:r>
          </a:p>
          <a:p>
            <a:pPr marR="0" defTabSz="914400" fontAlgn="auto">
              <a:spcBef>
                <a:spcPts val="0"/>
              </a:spcBef>
              <a:spcAft>
                <a:spcPts val="0"/>
              </a:spcAft>
              <a:buClrTx/>
              <a:buSzTx/>
              <a:buFontTx/>
              <a:buNone/>
              <a:defRPr/>
            </a:pP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一般用于对定距变量的数据进行计算，即分析两个连续性变量之间的关系，其计算公式如下：</a:t>
            </a:r>
            <a:endParaRPr kumimoji="0" lang="en-US"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spcBef>
                <a:spcPts val="0"/>
              </a:spcBef>
              <a:spcAft>
                <a:spcPts val="0"/>
              </a:spcAft>
              <a:buClrTx/>
              <a:buSzTx/>
              <a:buFontTx/>
              <a:buNone/>
              <a:defRPr/>
            </a:pPr>
            <a:endParaRPr kumimoji="0" lang="en-US" altLang="zh-CN" sz="2000" kern="1200" cap="none" spc="0" normalizeH="0" baseline="0" noProof="0" dirty="0">
              <a:latin typeface="微软雅黑" panose="020B0503020204020204" pitchFamily="34" charset="-122"/>
              <a:ea typeface="微软雅黑" panose="020B0503020204020204" pitchFamily="34" charset="-122"/>
              <a:cs typeface="+mn-cs"/>
            </a:endParaRPr>
          </a:p>
        </p:txBody>
      </p:sp>
      <p:graphicFrame>
        <p:nvGraphicFramePr>
          <p:cNvPr id="5" name="Object 38"/>
          <p:cNvGraphicFramePr>
            <a:graphicFrameLocks noChangeAspect="1"/>
          </p:cNvGraphicFramePr>
          <p:nvPr/>
        </p:nvGraphicFramePr>
        <p:xfrm>
          <a:off x="4271963" y="1844675"/>
          <a:ext cx="4806950" cy="1728788"/>
        </p:xfrm>
        <a:graphic>
          <a:graphicData uri="http://schemas.openxmlformats.org/presentationml/2006/ole">
            <mc:AlternateContent xmlns:mc="http://schemas.openxmlformats.org/markup-compatibility/2006">
              <mc:Choice xmlns:v="urn:schemas-microsoft-com:vml" Requires="v">
                <p:oleObj r:id="rId2" imgW="1880235" imgH="902335" progId="Equation.DSMT4">
                  <p:embed/>
                </p:oleObj>
              </mc:Choice>
              <mc:Fallback>
                <p:oleObj r:id="rId2" imgW="1880235" imgH="902335" progId="Equation.DSMT4">
                  <p:embed/>
                  <p:pic>
                    <p:nvPicPr>
                      <p:cNvPr id="0" name="图片 3076"/>
                      <p:cNvPicPr/>
                      <p:nvPr/>
                    </p:nvPicPr>
                    <p:blipFill>
                      <a:blip r:embed="rId3"/>
                      <a:stretch>
                        <a:fillRect/>
                      </a:stretch>
                    </p:blipFill>
                    <p:spPr>
                      <a:xfrm>
                        <a:off x="4271963" y="1844675"/>
                        <a:ext cx="4806950" cy="1728788"/>
                      </a:xfrm>
                      <a:prstGeom prst="rect">
                        <a:avLst/>
                      </a:prstGeom>
                      <a:noFill/>
                      <a:ln w="38100">
                        <a:noFill/>
                        <a:miter/>
                      </a:ln>
                    </p:spPr>
                  </p:pic>
                </p:oleObj>
              </mc:Fallback>
            </mc:AlternateContent>
          </a:graphicData>
        </a:graphic>
      </p:graphicFrame>
      <p:sp>
        <p:nvSpPr>
          <p:cNvPr id="6" name="TextBox 5"/>
          <p:cNvSpPr txBox="1"/>
          <p:nvPr/>
        </p:nvSpPr>
        <p:spPr>
          <a:xfrm>
            <a:off x="623888" y="3716338"/>
            <a:ext cx="10560050" cy="708025"/>
          </a:xfrm>
          <a:prstGeom prst="rect">
            <a:avLst/>
          </a:prstGeom>
          <a:noFill/>
        </p:spPr>
        <p:txBody>
          <a:bodyPr>
            <a:spAutoFit/>
          </a:bodyPr>
          <a:lstStyle/>
          <a:p>
            <a:pPr marL="285750" marR="0" indent="-285750" defTabSz="914400" fontAlgn="auto">
              <a:spcBef>
                <a:spcPts val="0"/>
              </a:spcBef>
              <a:spcAft>
                <a:spcPts val="0"/>
              </a:spcAft>
              <a:buClr>
                <a:schemeClr val="accent1"/>
              </a:buClr>
              <a:buSzTx/>
              <a:buFont typeface="Arial" panose="020B0604020202020204" pitchFamily="34" charset="0"/>
              <a:buChar char="•"/>
              <a:defRPr/>
            </a:pP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Spearman</a:t>
            </a: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秩相关系数</a:t>
            </a:r>
          </a:p>
          <a:p>
            <a:pPr marR="0" defTabSz="914400" fontAlgn="auto">
              <a:spcBef>
                <a:spcPts val="0"/>
              </a:spcBef>
              <a:spcAft>
                <a:spcPts val="0"/>
              </a:spcAft>
              <a:buClrTx/>
              <a:buSzTx/>
              <a:buFontTx/>
              <a:buNone/>
              <a:defRPr/>
            </a:pP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用于描述分类或等级变量之间、分类或等级变量与连续变量之间的关系。其计算公式如下：</a:t>
            </a:r>
          </a:p>
        </p:txBody>
      </p:sp>
      <p:sp>
        <p:nvSpPr>
          <p:cNvPr id="52230" name="Rectangle 4"/>
          <p:cNvSpPr/>
          <p:nvPr/>
        </p:nvSpPr>
        <p:spPr>
          <a:xfrm>
            <a:off x="0" y="-1841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graphicFrame>
        <p:nvGraphicFramePr>
          <p:cNvPr id="8" name="Object 39"/>
          <p:cNvGraphicFramePr>
            <a:graphicFrameLocks noChangeAspect="1"/>
          </p:cNvGraphicFramePr>
          <p:nvPr/>
        </p:nvGraphicFramePr>
        <p:xfrm>
          <a:off x="4559300" y="4868863"/>
          <a:ext cx="3554413" cy="1274762"/>
        </p:xfrm>
        <a:graphic>
          <a:graphicData uri="http://schemas.openxmlformats.org/presentationml/2006/ole">
            <mc:AlternateContent xmlns:mc="http://schemas.openxmlformats.org/markup-compatibility/2006">
              <mc:Choice xmlns:v="urn:schemas-microsoft-com:vml" Requires="v">
                <p:oleObj r:id="rId4" imgW="1372235" imgH="660400" progId="Equation.DSMT4">
                  <p:embed/>
                </p:oleObj>
              </mc:Choice>
              <mc:Fallback>
                <p:oleObj r:id="rId4" imgW="1372235" imgH="660400" progId="Equation.DSMT4">
                  <p:embed/>
                  <p:pic>
                    <p:nvPicPr>
                      <p:cNvPr id="0" name="图片 3075"/>
                      <p:cNvPicPr/>
                      <p:nvPr/>
                    </p:nvPicPr>
                    <p:blipFill>
                      <a:blip r:embed="rId5"/>
                      <a:stretch>
                        <a:fillRect/>
                      </a:stretch>
                    </p:blipFill>
                    <p:spPr>
                      <a:xfrm>
                        <a:off x="4559300" y="4868863"/>
                        <a:ext cx="3554413" cy="127476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randombar(horizontal)">
                                      <p:cBhvr>
                                        <p:cTn id="21" dur="10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fade">
                                      <p:cBhvr>
                                        <p:cTn id="26" dur="1000"/>
                                        <p:tgtEl>
                                          <p:spTgt spid="6">
                                            <p:txEl>
                                              <p:pRg st="0" end="0"/>
                                            </p:txEl>
                                          </p:spTgt>
                                        </p:tgtEl>
                                      </p:cBhvr>
                                    </p:animEffect>
                                    <p:anim calcmode="lin" valueType="num">
                                      <p:cBhvr>
                                        <p:cTn id="27"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animEffect transition="in" filter="fade">
                                      <p:cBhvr>
                                        <p:cTn id="33" dur="1000"/>
                                        <p:tgtEl>
                                          <p:spTgt spid="6">
                                            <p:txEl>
                                              <p:pRg st="1" end="1"/>
                                            </p:txEl>
                                          </p:spTgt>
                                        </p:tgtEl>
                                      </p:cBhvr>
                                    </p:animEffect>
                                    <p:anim calcmode="lin" valueType="num">
                                      <p:cBhvr>
                                        <p:cTn id="3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3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相关性分析</a:t>
            </a:r>
            <a:r>
              <a:rPr kumimoji="1" lang="en-US" altLang="zh-CN" dirty="0">
                <a:latin typeface="Times New Roman" panose="02020603050405020304" pitchFamily="18" charset="0"/>
                <a:ea typeface="Times New Roman" panose="02020603050405020304" pitchFamily="18" charset="0"/>
                <a:cs typeface="微软雅黑" panose="020B0503020204020204" pitchFamily="34" charset="-122"/>
              </a:rPr>
              <a:t>——</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计算相关系数</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3" name="TextBox 2"/>
          <p:cNvSpPr txBox="1"/>
          <p:nvPr/>
        </p:nvSpPr>
        <p:spPr>
          <a:xfrm>
            <a:off x="527050" y="1052513"/>
            <a:ext cx="11137900" cy="1016000"/>
          </a:xfrm>
          <a:prstGeom prst="rect">
            <a:avLst/>
          </a:prstGeom>
          <a:noFill/>
          <a:ln w="9525">
            <a:noFill/>
          </a:ln>
        </p:spPr>
        <p:txBody>
          <a:bodyPr>
            <a:spAutoFit/>
          </a:bodyPr>
          <a:lstStyle/>
          <a:p>
            <a:pPr eaLnBrk="1" hangingPunct="1">
              <a:lnSpc>
                <a:spcPct val="150000"/>
              </a:lnSpc>
              <a:buClr>
                <a:schemeClr val="accent1"/>
              </a:buClr>
            </a:pPr>
            <a:r>
              <a:rPr lang="zh-CN" altLang="zh-CN" sz="2000" dirty="0">
                <a:solidFill>
                  <a:srgbClr val="000000"/>
                </a:solidFill>
                <a:latin typeface="微软雅黑" panose="020B0503020204020204" pitchFamily="34" charset="-122"/>
                <a:ea typeface="微软雅黑" panose="020B0503020204020204" pitchFamily="34" charset="-122"/>
              </a:rPr>
              <a:t>其中</a:t>
            </a:r>
            <a:r>
              <a:rPr lang="en-US" altLang="zh-CN" sz="2000" dirty="0">
                <a:solidFill>
                  <a:srgbClr val="000000"/>
                </a:solidFill>
                <a:latin typeface="微软雅黑" panose="020B0503020204020204" pitchFamily="34" charset="-122"/>
                <a:ea typeface="微软雅黑" panose="020B0503020204020204" pitchFamily="34" charset="-122"/>
              </a:rPr>
              <a:t>    </a:t>
            </a:r>
            <a:r>
              <a:rPr lang="zh-CN" altLang="zh-CN" sz="2000" dirty="0">
                <a:solidFill>
                  <a:srgbClr val="000000"/>
                </a:solidFill>
                <a:latin typeface="微软雅黑" panose="020B0503020204020204" pitchFamily="34" charset="-122"/>
                <a:ea typeface="微软雅黑" panose="020B0503020204020204" pitchFamily="34" charset="-122"/>
              </a:rPr>
              <a:t>代表</a:t>
            </a:r>
            <a:r>
              <a:rPr lang="en-US" altLang="zh-CN" sz="2000" dirty="0">
                <a:solidFill>
                  <a:srgbClr val="000000"/>
                </a:solidFill>
                <a:latin typeface="微软雅黑" panose="020B0503020204020204" pitchFamily="34" charset="-122"/>
                <a:ea typeface="微软雅黑" panose="020B0503020204020204" pitchFamily="34" charset="-122"/>
              </a:rPr>
              <a:t>     </a:t>
            </a:r>
            <a:r>
              <a:rPr lang="zh-CN" altLang="zh-CN" sz="2000" dirty="0">
                <a:solidFill>
                  <a:srgbClr val="000000"/>
                </a:solidFill>
                <a:latin typeface="微软雅黑" panose="020B0503020204020204" pitchFamily="34" charset="-122"/>
                <a:ea typeface="微软雅黑" panose="020B0503020204020204" pitchFamily="34" charset="-122"/>
              </a:rPr>
              <a:t>中的秩，所谓秩指</a:t>
            </a:r>
            <a:r>
              <a:rPr lang="en-US" altLang="zh-CN" sz="2000" dirty="0">
                <a:solidFill>
                  <a:srgbClr val="000000"/>
                </a:solidFill>
                <a:latin typeface="微软雅黑" panose="020B0503020204020204" pitchFamily="34" charset="-122"/>
                <a:ea typeface="微软雅黑" panose="020B0503020204020204" pitchFamily="34" charset="-122"/>
              </a:rPr>
              <a:t>      </a:t>
            </a:r>
            <a:r>
              <a:rPr lang="zh-CN" altLang="zh-CN" sz="2000" dirty="0">
                <a:solidFill>
                  <a:srgbClr val="000000"/>
                </a:solidFill>
                <a:latin typeface="微软雅黑" panose="020B0503020204020204" pitchFamily="34" charset="-122"/>
                <a:ea typeface="微软雅黑" panose="020B0503020204020204" pitchFamily="34" charset="-122"/>
              </a:rPr>
              <a:t>在</a:t>
            </a:r>
            <a:r>
              <a:rPr lang="en-US" altLang="zh-CN" sz="2000" dirty="0">
                <a:solidFill>
                  <a:srgbClr val="000000"/>
                </a:solidFill>
                <a:latin typeface="微软雅黑" panose="020B0503020204020204" pitchFamily="34" charset="-122"/>
                <a:ea typeface="微软雅黑" panose="020B0503020204020204" pitchFamily="34" charset="-122"/>
              </a:rPr>
              <a:t>                        </a:t>
            </a:r>
            <a:r>
              <a:rPr lang="zh-CN" altLang="zh-CN" sz="2000" dirty="0">
                <a:solidFill>
                  <a:srgbClr val="000000"/>
                </a:solidFill>
                <a:latin typeface="微软雅黑" panose="020B0503020204020204" pitchFamily="34" charset="-122"/>
                <a:ea typeface="微软雅黑" panose="020B0503020204020204" pitchFamily="34" charset="-122"/>
              </a:rPr>
              <a:t>中按照一定准则的排列顺序。</a:t>
            </a:r>
            <a:r>
              <a:rPr lang="en-US" altLang="zh-CN" sz="2000" dirty="0">
                <a:solidFill>
                  <a:srgbClr val="000000"/>
                </a:solidFill>
                <a:latin typeface="微软雅黑" panose="020B0503020204020204" pitchFamily="34" charset="-122"/>
                <a:ea typeface="微软雅黑" panose="020B0503020204020204" pitchFamily="34" charset="-122"/>
              </a:rPr>
              <a:t>     </a:t>
            </a:r>
            <a:r>
              <a:rPr lang="zh-CN" altLang="zh-CN" sz="2000" dirty="0">
                <a:solidFill>
                  <a:srgbClr val="000000"/>
                </a:solidFill>
                <a:latin typeface="微软雅黑" panose="020B0503020204020204" pitchFamily="34" charset="-122"/>
                <a:ea typeface="微软雅黑" panose="020B0503020204020204" pitchFamily="34" charset="-122"/>
              </a:rPr>
              <a:t>代表</a:t>
            </a:r>
            <a:r>
              <a:rPr lang="en-US" altLang="zh-CN" sz="2000" dirty="0">
                <a:solidFill>
                  <a:srgbClr val="000000"/>
                </a:solidFill>
                <a:latin typeface="微软雅黑" panose="020B0503020204020204" pitchFamily="34" charset="-122"/>
                <a:ea typeface="微软雅黑" panose="020B0503020204020204" pitchFamily="34" charset="-122"/>
              </a:rPr>
              <a:t>     </a:t>
            </a:r>
            <a:r>
              <a:rPr lang="zh-CN" altLang="zh-CN" sz="2000" dirty="0">
                <a:solidFill>
                  <a:srgbClr val="000000"/>
                </a:solidFill>
                <a:latin typeface="微软雅黑" panose="020B0503020204020204" pitchFamily="34" charset="-122"/>
                <a:ea typeface="微软雅黑" panose="020B0503020204020204" pitchFamily="34" charset="-122"/>
              </a:rPr>
              <a:t>在</a:t>
            </a:r>
            <a:r>
              <a:rPr lang="en-US" altLang="zh-CN" sz="2000" dirty="0">
                <a:solidFill>
                  <a:srgbClr val="000000"/>
                </a:solidFill>
                <a:latin typeface="微软雅黑" panose="020B0503020204020204" pitchFamily="34" charset="-122"/>
                <a:ea typeface="微软雅黑" panose="020B0503020204020204" pitchFamily="34" charset="-122"/>
              </a:rPr>
              <a:t>                               </a:t>
            </a:r>
            <a:r>
              <a:rPr lang="zh-CN" altLang="zh-CN" sz="2000" dirty="0">
                <a:solidFill>
                  <a:srgbClr val="000000"/>
                </a:solidFill>
                <a:latin typeface="微软雅黑" panose="020B0503020204020204" pitchFamily="34" charset="-122"/>
                <a:ea typeface="微软雅黑" panose="020B0503020204020204" pitchFamily="34" charset="-122"/>
              </a:rPr>
              <a:t>中的秩。</a:t>
            </a:r>
          </a:p>
        </p:txBody>
      </p:sp>
      <p:sp>
        <p:nvSpPr>
          <p:cNvPr id="53252" name="Rectangle 2"/>
          <p:cNvSpPr/>
          <p:nvPr/>
        </p:nvSpPr>
        <p:spPr>
          <a:xfrm>
            <a:off x="0" y="-1841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graphicFrame>
        <p:nvGraphicFramePr>
          <p:cNvPr id="4" name="Object 122"/>
          <p:cNvGraphicFramePr>
            <a:graphicFrameLocks noChangeAspect="1"/>
          </p:cNvGraphicFramePr>
          <p:nvPr/>
        </p:nvGraphicFramePr>
        <p:xfrm>
          <a:off x="1084263" y="1162050"/>
          <a:ext cx="382587" cy="398463"/>
        </p:xfrm>
        <a:graphic>
          <a:graphicData uri="http://schemas.openxmlformats.org/presentationml/2006/ole">
            <mc:AlternateContent xmlns:mc="http://schemas.openxmlformats.org/markup-compatibility/2006">
              <mc:Choice xmlns:v="urn:schemas-microsoft-com:vml" Requires="v">
                <p:oleObj r:id="rId2" imgW="165100" imgH="228600" progId="Equation.DSMT4">
                  <p:embed/>
                </p:oleObj>
              </mc:Choice>
              <mc:Fallback>
                <p:oleObj r:id="rId2" imgW="165100" imgH="228600" progId="Equation.DSMT4">
                  <p:embed/>
                  <p:pic>
                    <p:nvPicPr>
                      <p:cNvPr id="0" name="图片 3078"/>
                      <p:cNvPicPr/>
                      <p:nvPr/>
                    </p:nvPicPr>
                    <p:blipFill>
                      <a:blip r:embed="rId3"/>
                      <a:stretch>
                        <a:fillRect/>
                      </a:stretch>
                    </p:blipFill>
                    <p:spPr>
                      <a:xfrm>
                        <a:off x="1084263" y="1162050"/>
                        <a:ext cx="382587" cy="398463"/>
                      </a:xfrm>
                      <a:prstGeom prst="rect">
                        <a:avLst/>
                      </a:prstGeom>
                      <a:noFill/>
                      <a:ln w="38100">
                        <a:noFill/>
                        <a:miter/>
                      </a:ln>
                    </p:spPr>
                  </p:pic>
                </p:oleObj>
              </mc:Fallback>
            </mc:AlternateContent>
          </a:graphicData>
        </a:graphic>
      </p:graphicFrame>
      <p:graphicFrame>
        <p:nvGraphicFramePr>
          <p:cNvPr id="6" name="Object 123"/>
          <p:cNvGraphicFramePr>
            <a:graphicFrameLocks noChangeAspect="1"/>
          </p:cNvGraphicFramePr>
          <p:nvPr/>
        </p:nvGraphicFramePr>
        <p:xfrm>
          <a:off x="1911350" y="1122363"/>
          <a:ext cx="444500" cy="481012"/>
        </p:xfrm>
        <a:graphic>
          <a:graphicData uri="http://schemas.openxmlformats.org/presentationml/2006/ole">
            <mc:AlternateContent xmlns:mc="http://schemas.openxmlformats.org/markup-compatibility/2006">
              <mc:Choice xmlns:v="urn:schemas-microsoft-com:vml" Requires="v">
                <p:oleObj r:id="rId4" imgW="152400" imgH="228600" progId="Equation.DSMT4">
                  <p:embed/>
                </p:oleObj>
              </mc:Choice>
              <mc:Fallback>
                <p:oleObj r:id="rId4" imgW="152400" imgH="228600" progId="Equation.DSMT4">
                  <p:embed/>
                  <p:pic>
                    <p:nvPicPr>
                      <p:cNvPr id="0" name="图片 3080"/>
                      <p:cNvPicPr/>
                      <p:nvPr/>
                    </p:nvPicPr>
                    <p:blipFill>
                      <a:blip r:embed="rId5"/>
                      <a:stretch>
                        <a:fillRect/>
                      </a:stretch>
                    </p:blipFill>
                    <p:spPr>
                      <a:xfrm>
                        <a:off x="1911350" y="1122363"/>
                        <a:ext cx="444500" cy="481012"/>
                      </a:xfrm>
                      <a:prstGeom prst="rect">
                        <a:avLst/>
                      </a:prstGeom>
                      <a:noFill/>
                      <a:ln w="38100">
                        <a:noFill/>
                        <a:miter/>
                      </a:ln>
                    </p:spPr>
                  </p:pic>
                </p:oleObj>
              </mc:Fallback>
            </mc:AlternateContent>
          </a:graphicData>
        </a:graphic>
      </p:graphicFrame>
      <p:graphicFrame>
        <p:nvGraphicFramePr>
          <p:cNvPr id="7" name="Object 124"/>
          <p:cNvGraphicFramePr>
            <a:graphicFrameLocks noChangeAspect="1"/>
          </p:cNvGraphicFramePr>
          <p:nvPr/>
        </p:nvGraphicFramePr>
        <p:xfrm>
          <a:off x="4306888" y="1165225"/>
          <a:ext cx="573087" cy="430213"/>
        </p:xfrm>
        <a:graphic>
          <a:graphicData uri="http://schemas.openxmlformats.org/presentationml/2006/ole">
            <mc:AlternateContent xmlns:mc="http://schemas.openxmlformats.org/markup-compatibility/2006">
              <mc:Choice xmlns:v="urn:schemas-microsoft-com:vml" Requires="v">
                <p:oleObj r:id="rId6" imgW="152400" imgH="228600" progId="Equation.DSMT4">
                  <p:embed/>
                </p:oleObj>
              </mc:Choice>
              <mc:Fallback>
                <p:oleObj r:id="rId6" imgW="152400" imgH="228600" progId="Equation.DSMT4">
                  <p:embed/>
                  <p:pic>
                    <p:nvPicPr>
                      <p:cNvPr id="0" name="图片 3079"/>
                      <p:cNvPicPr/>
                      <p:nvPr/>
                    </p:nvPicPr>
                    <p:blipFill>
                      <a:blip r:embed="rId7"/>
                      <a:stretch>
                        <a:fillRect/>
                      </a:stretch>
                    </p:blipFill>
                    <p:spPr>
                      <a:xfrm>
                        <a:off x="4306888" y="1165225"/>
                        <a:ext cx="573087" cy="430213"/>
                      </a:xfrm>
                      <a:prstGeom prst="rect">
                        <a:avLst/>
                      </a:prstGeom>
                      <a:noFill/>
                      <a:ln w="38100">
                        <a:noFill/>
                        <a:miter/>
                      </a:ln>
                    </p:spPr>
                  </p:pic>
                </p:oleObj>
              </mc:Fallback>
            </mc:AlternateContent>
          </a:graphicData>
        </a:graphic>
      </p:graphicFrame>
      <p:sp>
        <p:nvSpPr>
          <p:cNvPr id="53256" name="Rectangle 5"/>
          <p:cNvSpPr/>
          <p:nvPr/>
        </p:nvSpPr>
        <p:spPr>
          <a:xfrm>
            <a:off x="0" y="-1841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graphicFrame>
        <p:nvGraphicFramePr>
          <p:cNvPr id="9" name="Object 125"/>
          <p:cNvGraphicFramePr>
            <a:graphicFrameLocks noChangeAspect="1"/>
          </p:cNvGraphicFramePr>
          <p:nvPr/>
        </p:nvGraphicFramePr>
        <p:xfrm>
          <a:off x="5024438" y="1195388"/>
          <a:ext cx="1855787" cy="377825"/>
        </p:xfrm>
        <a:graphic>
          <a:graphicData uri="http://schemas.openxmlformats.org/presentationml/2006/ole">
            <mc:AlternateContent xmlns:mc="http://schemas.openxmlformats.org/markup-compatibility/2006">
              <mc:Choice xmlns:v="urn:schemas-microsoft-com:vml" Requires="v">
                <p:oleObj r:id="rId8" imgW="965835" imgH="228600" progId="Equation.DSMT4">
                  <p:embed/>
                </p:oleObj>
              </mc:Choice>
              <mc:Fallback>
                <p:oleObj r:id="rId8" imgW="965835" imgH="228600" progId="Equation.DSMT4">
                  <p:embed/>
                  <p:pic>
                    <p:nvPicPr>
                      <p:cNvPr id="0" name="图片 3082"/>
                      <p:cNvPicPr/>
                      <p:nvPr/>
                    </p:nvPicPr>
                    <p:blipFill>
                      <a:blip r:embed="rId9"/>
                      <a:stretch>
                        <a:fillRect/>
                      </a:stretch>
                    </p:blipFill>
                    <p:spPr>
                      <a:xfrm>
                        <a:off x="5024438" y="1195388"/>
                        <a:ext cx="1855787" cy="377825"/>
                      </a:xfrm>
                      <a:prstGeom prst="rect">
                        <a:avLst/>
                      </a:prstGeom>
                      <a:noFill/>
                      <a:ln w="38100">
                        <a:noFill/>
                        <a:miter/>
                      </a:ln>
                    </p:spPr>
                  </p:pic>
                </p:oleObj>
              </mc:Fallback>
            </mc:AlternateContent>
          </a:graphicData>
        </a:graphic>
      </p:graphicFrame>
      <p:sp>
        <p:nvSpPr>
          <p:cNvPr id="53258" name="Rectangle 7"/>
          <p:cNvSpPr/>
          <p:nvPr/>
        </p:nvSpPr>
        <p:spPr>
          <a:xfrm>
            <a:off x="0" y="-1841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graphicFrame>
        <p:nvGraphicFramePr>
          <p:cNvPr id="11" name="Object 126"/>
          <p:cNvGraphicFramePr>
            <a:graphicFrameLocks noChangeAspect="1"/>
          </p:cNvGraphicFramePr>
          <p:nvPr/>
        </p:nvGraphicFramePr>
        <p:xfrm>
          <a:off x="10067925" y="1138238"/>
          <a:ext cx="482600" cy="395287"/>
        </p:xfrm>
        <a:graphic>
          <a:graphicData uri="http://schemas.openxmlformats.org/presentationml/2006/ole">
            <mc:AlternateContent xmlns:mc="http://schemas.openxmlformats.org/markup-compatibility/2006">
              <mc:Choice xmlns:v="urn:schemas-microsoft-com:vml" Requires="v">
                <p:oleObj r:id="rId10" imgW="190500" imgH="203200" progId="Equation.DSMT4">
                  <p:embed/>
                </p:oleObj>
              </mc:Choice>
              <mc:Fallback>
                <p:oleObj r:id="rId10" imgW="190500" imgH="203200" progId="Equation.DSMT4">
                  <p:embed/>
                  <p:pic>
                    <p:nvPicPr>
                      <p:cNvPr id="0" name="图片 3081"/>
                      <p:cNvPicPr/>
                      <p:nvPr/>
                    </p:nvPicPr>
                    <p:blipFill>
                      <a:blip r:embed="rId11"/>
                      <a:stretch>
                        <a:fillRect/>
                      </a:stretch>
                    </p:blipFill>
                    <p:spPr>
                      <a:xfrm>
                        <a:off x="10067925" y="1138238"/>
                        <a:ext cx="482600" cy="395287"/>
                      </a:xfrm>
                      <a:prstGeom prst="rect">
                        <a:avLst/>
                      </a:prstGeom>
                      <a:noFill/>
                      <a:ln w="38100">
                        <a:noFill/>
                        <a:miter/>
                      </a:ln>
                    </p:spPr>
                  </p:pic>
                </p:oleObj>
              </mc:Fallback>
            </mc:AlternateContent>
          </a:graphicData>
        </a:graphic>
      </p:graphicFrame>
      <p:graphicFrame>
        <p:nvGraphicFramePr>
          <p:cNvPr id="12" name="Object 127"/>
          <p:cNvGraphicFramePr>
            <a:graphicFrameLocks noChangeAspect="1"/>
          </p:cNvGraphicFramePr>
          <p:nvPr/>
        </p:nvGraphicFramePr>
        <p:xfrm>
          <a:off x="11033125" y="1125538"/>
          <a:ext cx="492125" cy="442912"/>
        </p:xfrm>
        <a:graphic>
          <a:graphicData uri="http://schemas.openxmlformats.org/presentationml/2006/ole">
            <mc:AlternateContent xmlns:mc="http://schemas.openxmlformats.org/markup-compatibility/2006">
              <mc:Choice xmlns:v="urn:schemas-microsoft-com:vml" Requires="v">
                <p:oleObj r:id="rId12" imgW="152400" imgH="228600" progId="Equation.DSMT4">
                  <p:embed/>
                </p:oleObj>
              </mc:Choice>
              <mc:Fallback>
                <p:oleObj r:id="rId12" imgW="152400" imgH="228600" progId="Equation.DSMT4">
                  <p:embed/>
                  <p:pic>
                    <p:nvPicPr>
                      <p:cNvPr id="0" name="图片 3077"/>
                      <p:cNvPicPr/>
                      <p:nvPr/>
                    </p:nvPicPr>
                    <p:blipFill>
                      <a:blip r:embed="rId13"/>
                      <a:stretch>
                        <a:fillRect/>
                      </a:stretch>
                    </p:blipFill>
                    <p:spPr>
                      <a:xfrm>
                        <a:off x="11033125" y="1125538"/>
                        <a:ext cx="492125" cy="442912"/>
                      </a:xfrm>
                      <a:prstGeom prst="rect">
                        <a:avLst/>
                      </a:prstGeom>
                      <a:noFill/>
                      <a:ln w="38100">
                        <a:noFill/>
                        <a:miter/>
                      </a:ln>
                    </p:spPr>
                  </p:pic>
                </p:oleObj>
              </mc:Fallback>
            </mc:AlternateContent>
          </a:graphicData>
        </a:graphic>
      </p:graphicFrame>
      <p:sp>
        <p:nvSpPr>
          <p:cNvPr id="53261" name="Rectangle 9"/>
          <p:cNvSpPr/>
          <p:nvPr/>
        </p:nvSpPr>
        <p:spPr>
          <a:xfrm>
            <a:off x="0" y="-1841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graphicFrame>
        <p:nvGraphicFramePr>
          <p:cNvPr id="14" name="Object 128"/>
          <p:cNvGraphicFramePr>
            <a:graphicFrameLocks noChangeAspect="1"/>
          </p:cNvGraphicFramePr>
          <p:nvPr/>
        </p:nvGraphicFramePr>
        <p:xfrm>
          <a:off x="958850" y="1635125"/>
          <a:ext cx="2206625" cy="433388"/>
        </p:xfrm>
        <a:graphic>
          <a:graphicData uri="http://schemas.openxmlformats.org/presentationml/2006/ole">
            <mc:AlternateContent xmlns:mc="http://schemas.openxmlformats.org/markup-compatibility/2006">
              <mc:Choice xmlns:v="urn:schemas-microsoft-com:vml" Requires="v">
                <p:oleObj r:id="rId14" imgW="1003300" imgH="228600" progId="Equation.DSMT4">
                  <p:embed/>
                </p:oleObj>
              </mc:Choice>
              <mc:Fallback>
                <p:oleObj r:id="rId14" imgW="1003300" imgH="228600" progId="Equation.DSMT4">
                  <p:embed/>
                  <p:pic>
                    <p:nvPicPr>
                      <p:cNvPr id="0" name="图片 3083"/>
                      <p:cNvPicPr/>
                      <p:nvPr/>
                    </p:nvPicPr>
                    <p:blipFill>
                      <a:blip r:embed="rId15"/>
                      <a:stretch>
                        <a:fillRect/>
                      </a:stretch>
                    </p:blipFill>
                    <p:spPr>
                      <a:xfrm>
                        <a:off x="958850" y="1635125"/>
                        <a:ext cx="2206625" cy="433388"/>
                      </a:xfrm>
                      <a:prstGeom prst="rect">
                        <a:avLst/>
                      </a:prstGeom>
                      <a:noFill/>
                      <a:ln w="38100">
                        <a:noFill/>
                        <a:miter/>
                      </a:ln>
                    </p:spPr>
                  </p:pic>
                </p:oleObj>
              </mc:Fallback>
            </mc:AlternateContent>
          </a:graphicData>
        </a:graphic>
      </p:graphicFrame>
      <p:sp>
        <p:nvSpPr>
          <p:cNvPr id="15" name="TextBox 14"/>
          <p:cNvSpPr txBox="1"/>
          <p:nvPr/>
        </p:nvSpPr>
        <p:spPr>
          <a:xfrm>
            <a:off x="623888" y="2349500"/>
            <a:ext cx="10655300" cy="1477963"/>
          </a:xfrm>
          <a:prstGeom prst="rect">
            <a:avLst/>
          </a:prstGeom>
          <a:noFill/>
          <a:ln w="9525">
            <a:noFill/>
          </a:ln>
        </p:spPr>
        <p:txBody>
          <a:bodyPr>
            <a:spAutoFit/>
          </a:bodyPr>
          <a:lstStyle/>
          <a:p>
            <a:pPr marL="342900" indent="-342900" eaLnBrk="1" hangingPunct="1">
              <a:lnSpc>
                <a:spcPct val="150000"/>
              </a:lnSpc>
              <a:buClr>
                <a:schemeClr val="accent1"/>
              </a:buClr>
              <a:buFont typeface="Wingdings" panose="05000000000000000000" pitchFamily="2" charset="2"/>
              <a:buChar char="l"/>
            </a:pPr>
            <a:r>
              <a:rPr lang="zh-CN" altLang="zh-CN" sz="2000" dirty="0">
                <a:solidFill>
                  <a:srgbClr val="000000"/>
                </a:solidFill>
                <a:latin typeface="微软雅黑" panose="020B0503020204020204" pitchFamily="34" charset="-122"/>
                <a:ea typeface="微软雅黑" panose="020B0503020204020204" pitchFamily="34" charset="-122"/>
              </a:rPr>
              <a:t>上述两种相关系数在实际应用计算中都要对其进行假设检验，使用</a:t>
            </a:r>
            <a:r>
              <a:rPr lang="en-US" altLang="zh-CN" sz="2000" dirty="0">
                <a:solidFill>
                  <a:srgbClr val="000000"/>
                </a:solidFill>
                <a:latin typeface="微软雅黑" panose="020B0503020204020204" pitchFamily="34" charset="-122"/>
                <a:ea typeface="微软雅黑" panose="020B0503020204020204" pitchFamily="34" charset="-122"/>
              </a:rPr>
              <a:t>t</a:t>
            </a:r>
            <a:r>
              <a:rPr lang="zh-CN" altLang="zh-CN" sz="2000" dirty="0">
                <a:solidFill>
                  <a:srgbClr val="000000"/>
                </a:solidFill>
                <a:latin typeface="微软雅黑" panose="020B0503020204020204" pitchFamily="34" charset="-122"/>
                <a:ea typeface="微软雅黑" panose="020B0503020204020204" pitchFamily="34" charset="-122"/>
              </a:rPr>
              <a:t>检验方法检验其显著性水平以确定其相关程度。研究表明，在正态分布假定下，</a:t>
            </a:r>
            <a:r>
              <a:rPr lang="en-US" altLang="zh-CN" sz="2000" dirty="0">
                <a:solidFill>
                  <a:srgbClr val="000000"/>
                </a:solidFill>
                <a:latin typeface="微软雅黑" panose="020B0503020204020204" pitchFamily="34" charset="-122"/>
                <a:ea typeface="微软雅黑" panose="020B0503020204020204" pitchFamily="34" charset="-122"/>
              </a:rPr>
              <a:t>Spearman</a:t>
            </a:r>
            <a:r>
              <a:rPr lang="zh-CN" altLang="zh-CN" sz="2000" dirty="0">
                <a:solidFill>
                  <a:srgbClr val="000000"/>
                </a:solidFill>
                <a:latin typeface="微软雅黑" panose="020B0503020204020204" pitchFamily="34" charset="-122"/>
                <a:ea typeface="微软雅黑" panose="020B0503020204020204" pitchFamily="34" charset="-122"/>
              </a:rPr>
              <a:t>秩相关系数与</a:t>
            </a:r>
            <a:r>
              <a:rPr lang="en-US" altLang="zh-CN" sz="2000" dirty="0">
                <a:solidFill>
                  <a:srgbClr val="000000"/>
                </a:solidFill>
                <a:latin typeface="微软雅黑" panose="020B0503020204020204" pitchFamily="34" charset="-122"/>
                <a:ea typeface="微软雅黑" panose="020B0503020204020204" pitchFamily="34" charset="-122"/>
              </a:rPr>
              <a:t>Pearson</a:t>
            </a:r>
            <a:r>
              <a:rPr lang="zh-CN" altLang="zh-CN" sz="2000" dirty="0">
                <a:solidFill>
                  <a:srgbClr val="000000"/>
                </a:solidFill>
                <a:latin typeface="微软雅黑" panose="020B0503020204020204" pitchFamily="34" charset="-122"/>
                <a:ea typeface="微软雅黑" panose="020B0503020204020204" pitchFamily="34" charset="-122"/>
              </a:rPr>
              <a:t>相关系数在效率上是等价的，而对于连续测量数据，更适合用</a:t>
            </a:r>
            <a:r>
              <a:rPr lang="en-US" altLang="zh-CN" sz="2000" dirty="0">
                <a:solidFill>
                  <a:srgbClr val="000000"/>
                </a:solidFill>
                <a:latin typeface="微软雅黑" panose="020B0503020204020204" pitchFamily="34" charset="-122"/>
                <a:ea typeface="微软雅黑" panose="020B0503020204020204" pitchFamily="34" charset="-122"/>
              </a:rPr>
              <a:t>Pearson</a:t>
            </a:r>
            <a:r>
              <a:rPr lang="zh-CN" altLang="zh-CN" sz="2000" dirty="0">
                <a:solidFill>
                  <a:srgbClr val="000000"/>
                </a:solidFill>
                <a:latin typeface="微软雅黑" panose="020B0503020204020204" pitchFamily="34" charset="-122"/>
                <a:ea typeface="微软雅黑" panose="020B0503020204020204" pitchFamily="34" charset="-122"/>
              </a:rPr>
              <a:t>相关系数来进行分析。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par>
                                <p:cTn id="8" presetID="21" presetClass="entr" presetSubtype="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heel(1)">
                                      <p:cBhvr>
                                        <p:cTn id="10" dur="2000"/>
                                        <p:tgtEl>
                                          <p:spTgt spid="4"/>
                                        </p:tgtEl>
                                      </p:cBhvr>
                                    </p:animEffect>
                                  </p:childTnLst>
                                </p:cTn>
                              </p:par>
                              <p:par>
                                <p:cTn id="11" presetID="21" presetClass="entr" presetSubtype="1"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heel(1)">
                                      <p:cBhvr>
                                        <p:cTn id="13" dur="2000"/>
                                        <p:tgtEl>
                                          <p:spTgt spid="6"/>
                                        </p:tgtEl>
                                      </p:cBhvr>
                                    </p:animEffect>
                                  </p:childTnLst>
                                </p:cTn>
                              </p:par>
                              <p:par>
                                <p:cTn id="14" presetID="21" presetClass="entr" presetSubtype="1"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heel(1)">
                                      <p:cBhvr>
                                        <p:cTn id="16" dur="2000"/>
                                        <p:tgtEl>
                                          <p:spTgt spid="7"/>
                                        </p:tgtEl>
                                      </p:cBhvr>
                                    </p:animEffect>
                                  </p:childTnLst>
                                </p:cTn>
                              </p:par>
                              <p:par>
                                <p:cTn id="17" presetID="21" presetClass="entr" presetSubtype="1"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heel(1)">
                                      <p:cBhvr>
                                        <p:cTn id="19" dur="2000"/>
                                        <p:tgtEl>
                                          <p:spTgt spid="9"/>
                                        </p:tgtEl>
                                      </p:cBhvr>
                                    </p:animEffect>
                                  </p:childTnLst>
                                </p:cTn>
                              </p:par>
                              <p:par>
                                <p:cTn id="20" presetID="21" presetClass="entr" presetSubtype="1"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heel(1)">
                                      <p:cBhvr>
                                        <p:cTn id="22" dur="2000"/>
                                        <p:tgtEl>
                                          <p:spTgt spid="11"/>
                                        </p:tgtEl>
                                      </p:cBhvr>
                                    </p:animEffect>
                                  </p:childTnLst>
                                </p:cTn>
                              </p:par>
                              <p:par>
                                <p:cTn id="23" presetID="21" presetClass="entr" presetSubtype="1"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heel(1)">
                                      <p:cBhvr>
                                        <p:cTn id="25" dur="2000"/>
                                        <p:tgtEl>
                                          <p:spTgt spid="12"/>
                                        </p:tgtEl>
                                      </p:cBhvr>
                                    </p:animEffect>
                                  </p:childTnLst>
                                </p:cTn>
                              </p:par>
                              <p:par>
                                <p:cTn id="26" presetID="21" presetClass="entr" presetSubtype="1"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heel(1)">
                                      <p:cBhvr>
                                        <p:cTn id="28" dur="20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15">
                                            <p:txEl>
                                              <p:pRg st="0" end="0"/>
                                            </p:txEl>
                                          </p:spTgt>
                                        </p:tgtEl>
                                        <p:attrNameLst>
                                          <p:attrName>style.visibility</p:attrName>
                                        </p:attrNameLst>
                                      </p:cBhvr>
                                      <p:to>
                                        <p:strVal val="visible"/>
                                      </p:to>
                                    </p:set>
                                    <p:animEffect transition="in" filter="circle(in)">
                                      <p:cBhvr>
                                        <p:cTn id="33" dur="20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相关性分析</a:t>
            </a:r>
            <a:r>
              <a:rPr kumimoji="1" lang="en-US" altLang="zh-CN" dirty="0">
                <a:latin typeface="Times New Roman" panose="02020603050405020304" pitchFamily="18" charset="0"/>
                <a:ea typeface="Times New Roman" panose="02020603050405020304" pitchFamily="18" charset="0"/>
                <a:cs typeface="微软雅黑" panose="020B0503020204020204" pitchFamily="34" charset="-122"/>
              </a:rPr>
              <a:t>——</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计算相关系数</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3" name="TextBox 2"/>
          <p:cNvSpPr txBox="1"/>
          <p:nvPr/>
        </p:nvSpPr>
        <p:spPr>
          <a:xfrm>
            <a:off x="461963" y="1268413"/>
            <a:ext cx="11134725" cy="708025"/>
          </a:xfrm>
          <a:prstGeom prst="rect">
            <a:avLst/>
          </a:prstGeom>
          <a:noFill/>
          <a:ln w="9525">
            <a:noFill/>
          </a:ln>
        </p:spPr>
        <p:txBody>
          <a:bodyPr>
            <a:spAutoFit/>
          </a:bodyPr>
          <a:lstStyle/>
          <a:p>
            <a:pPr marL="342900" indent="-342900" eaLnBrk="1" hangingPunct="1">
              <a:buClr>
                <a:schemeClr val="accent1"/>
              </a:buClr>
              <a:buFont typeface="Wingdings" panose="05000000000000000000" pitchFamily="2" charset="2"/>
              <a:buChar char="l"/>
            </a:pPr>
            <a:r>
              <a:rPr lang="zh-CN" altLang="zh-CN" sz="2000" dirty="0">
                <a:solidFill>
                  <a:srgbClr val="000000"/>
                </a:solidFill>
                <a:latin typeface="微软雅黑" panose="020B0503020204020204" pitchFamily="34" charset="-122"/>
                <a:ea typeface="微软雅黑" panose="020B0503020204020204" pitchFamily="34" charset="-122"/>
              </a:rPr>
              <a:t>餐饮销量数据和节假日、天气等因素都可能有关系，使用相关性分析可以得到餐饮销量数据和其他因素的相关性，其</a:t>
            </a:r>
            <a:r>
              <a:rPr lang="en-US" altLang="zh-CN" sz="2000" dirty="0">
                <a:solidFill>
                  <a:srgbClr val="000000"/>
                </a:solidFill>
                <a:latin typeface="微软雅黑" panose="020B0503020204020204" pitchFamily="34" charset="-122"/>
                <a:ea typeface="微软雅黑" panose="020B0503020204020204" pitchFamily="34" charset="-122"/>
              </a:rPr>
              <a:t>Python</a:t>
            </a:r>
            <a:r>
              <a:rPr lang="zh-CN" altLang="zh-CN" sz="2000" dirty="0">
                <a:solidFill>
                  <a:srgbClr val="000000"/>
                </a:solidFill>
                <a:latin typeface="微软雅黑" panose="020B0503020204020204" pitchFamily="34" charset="-122"/>
                <a:ea typeface="微软雅黑" panose="020B0503020204020204" pitchFamily="34" charset="-122"/>
              </a:rPr>
              <a:t>代码</a:t>
            </a:r>
            <a:r>
              <a:rPr lang="zh-CN" altLang="en-US" sz="2000" dirty="0">
                <a:solidFill>
                  <a:srgbClr val="000000"/>
                </a:solidFill>
                <a:latin typeface="微软雅黑" panose="020B0503020204020204" pitchFamily="34" charset="-122"/>
                <a:ea typeface="微软雅黑" panose="020B0503020204020204" pitchFamily="34" charset="-122"/>
              </a:rPr>
              <a:t>如下</a:t>
            </a:r>
            <a:r>
              <a:rPr lang="zh-CN" altLang="zh-CN" sz="2000" dirty="0">
                <a:solidFill>
                  <a:srgbClr val="000000"/>
                </a:solidFill>
                <a:latin typeface="微软雅黑" panose="020B0503020204020204" pitchFamily="34" charset="-122"/>
                <a:ea typeface="微软雅黑" panose="020B0503020204020204" pitchFamily="34" charset="-122"/>
              </a:rPr>
              <a:t>所示</a:t>
            </a:r>
            <a:r>
              <a:rPr lang="zh-CN" altLang="en-US" sz="2000" dirty="0">
                <a:solidFill>
                  <a:srgbClr val="000000"/>
                </a:solidFill>
                <a:latin typeface="微软雅黑" panose="020B0503020204020204" pitchFamily="34" charset="-122"/>
                <a:ea typeface="微软雅黑" panose="020B0503020204020204" pitchFamily="34" charset="-122"/>
              </a:rPr>
              <a:t>：</a:t>
            </a:r>
            <a:endParaRPr lang="en-US" altLang="zh-CN" sz="2000" dirty="0">
              <a:solidFill>
                <a:srgbClr val="000000"/>
              </a:solidFill>
              <a:latin typeface="微软雅黑" panose="020B0503020204020204" pitchFamily="34" charset="-122"/>
              <a:ea typeface="微软雅黑" panose="020B0503020204020204" pitchFamily="34" charset="-122"/>
            </a:endParaRPr>
          </a:p>
        </p:txBody>
      </p:sp>
      <p:sp>
        <p:nvSpPr>
          <p:cNvPr id="54276" name="Rectangle 2"/>
          <p:cNvSpPr/>
          <p:nvPr/>
        </p:nvSpPr>
        <p:spPr>
          <a:xfrm>
            <a:off x="0" y="-1841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pic>
        <p:nvPicPr>
          <p:cNvPr id="2" name="Picture 6"/>
          <p:cNvPicPr>
            <a:picLocks noChangeAspect="1" noChangeArrowheads="1"/>
          </p:cNvPicPr>
          <p:nvPr/>
        </p:nvPicPr>
        <p:blipFill>
          <a:blip r:embed="rId2"/>
          <a:srcRect/>
          <a:stretch>
            <a:fillRect/>
          </a:stretch>
        </p:blipFill>
        <p:spPr bwMode="auto">
          <a:xfrm>
            <a:off x="461963" y="2282825"/>
            <a:ext cx="10960100" cy="307022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4002088"/>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数据特征分析</a:t>
            </a:r>
          </a:p>
        </p:txBody>
      </p:sp>
      <p:sp>
        <p:nvSpPr>
          <p:cNvPr id="55306"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数据质量</a:t>
            </a: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Python</a:t>
            </a: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主要数据探索函数</a:t>
            </a:r>
          </a:p>
        </p:txBody>
      </p:sp>
      <p:sp>
        <p:nvSpPr>
          <p:cNvPr id="22" name="Oval 15"/>
          <p:cNvSpPr>
            <a:spLocks noChangeArrowheads="1"/>
          </p:cNvSpPr>
          <p:nvPr/>
        </p:nvSpPr>
        <p:spPr bwMode="auto">
          <a:xfrm>
            <a:off x="2928857" y="36788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统计作图函数</a:t>
            </a: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统计特征函数</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56323" name="Rectangle 2"/>
          <p:cNvSpPr/>
          <p:nvPr/>
        </p:nvSpPr>
        <p:spPr>
          <a:xfrm>
            <a:off x="0" y="-1841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pic>
        <p:nvPicPr>
          <p:cNvPr id="27649" name="Picture 1"/>
          <p:cNvPicPr>
            <a:picLocks noChangeAspect="1"/>
          </p:cNvPicPr>
          <p:nvPr/>
        </p:nvPicPr>
        <p:blipFill>
          <a:blip r:embed="rId2"/>
          <a:stretch>
            <a:fillRect/>
          </a:stretch>
        </p:blipFill>
        <p:spPr>
          <a:xfrm>
            <a:off x="1103313" y="2154238"/>
            <a:ext cx="10312400" cy="3230562"/>
          </a:xfrm>
          <a:prstGeom prst="rect">
            <a:avLst/>
          </a:prstGeom>
          <a:noFill/>
          <a:ln w="9525">
            <a:noFill/>
          </a:ln>
        </p:spPr>
      </p:pic>
      <p:sp>
        <p:nvSpPr>
          <p:cNvPr id="56325" name="TextBox 5"/>
          <p:cNvSpPr txBox="1"/>
          <p:nvPr/>
        </p:nvSpPr>
        <p:spPr>
          <a:xfrm>
            <a:off x="623888" y="995363"/>
            <a:ext cx="10944225" cy="708025"/>
          </a:xfrm>
          <a:prstGeom prst="rect">
            <a:avLst/>
          </a:prstGeom>
          <a:noFill/>
          <a:ln w="9525">
            <a:noFill/>
          </a:ln>
        </p:spPr>
        <p:txBody>
          <a:bodyPr>
            <a:spAutoFit/>
          </a:bodyPr>
          <a:lstStyle/>
          <a:p>
            <a:pPr marL="342900" indent="-342900" eaLnBrk="1" hangingPunct="1">
              <a:buClr>
                <a:schemeClr val="accent1"/>
              </a:buClr>
              <a:buFont typeface="Wingdings" panose="05000000000000000000" pitchFamily="2" charset="2"/>
              <a:buChar char="l"/>
            </a:pPr>
            <a:r>
              <a:rPr lang="zh-CN" altLang="zh-CN" sz="2000" dirty="0">
                <a:solidFill>
                  <a:srgbClr val="000000"/>
                </a:solidFill>
                <a:latin typeface="微软雅黑" panose="020B0503020204020204" pitchFamily="34" charset="-122"/>
                <a:ea typeface="微软雅黑" panose="020B0503020204020204" pitchFamily="34" charset="-122"/>
              </a:rPr>
              <a:t>统计特征函数用于计算数据的均值、方差、标准差、分位数、相关系数、协方差等，这些统计特征能反映出数据的整体趋势。本小节所介绍的统计特征函数如</a:t>
            </a:r>
            <a:r>
              <a:rPr lang="zh-CN" altLang="en-US" sz="2000" dirty="0">
                <a:solidFill>
                  <a:srgbClr val="000000"/>
                </a:solidFill>
                <a:latin typeface="微软雅黑" panose="020B0503020204020204" pitchFamily="34" charset="-122"/>
                <a:ea typeface="微软雅黑" panose="020B0503020204020204" pitchFamily="34" charset="-122"/>
              </a:rPr>
              <a:t>下</a:t>
            </a:r>
            <a:r>
              <a:rPr lang="zh-CN" altLang="zh-CN" sz="2000" dirty="0">
                <a:solidFill>
                  <a:srgbClr val="000000"/>
                </a:solidFill>
                <a:latin typeface="微软雅黑" panose="020B0503020204020204" pitchFamily="34" charset="-122"/>
                <a:ea typeface="微软雅黑" panose="020B0503020204020204" pitchFamily="34" charset="-122"/>
              </a:rPr>
              <a:t>表所示。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7649"/>
                                        </p:tgtEl>
                                        <p:attrNameLst>
                                          <p:attrName>style.visibility</p:attrName>
                                        </p:attrNameLst>
                                      </p:cBhvr>
                                      <p:to>
                                        <p:strVal val="visible"/>
                                      </p:to>
                                    </p:set>
                                    <p:animEffect transition="in" filter="barn(inVertical)">
                                      <p:cBhvr>
                                        <p:cTn id="7" dur="1000"/>
                                        <p:tgtEl>
                                          <p:spTgt spid="27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统计特征函数</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57347" name="Rectangle 2"/>
          <p:cNvSpPr/>
          <p:nvPr/>
        </p:nvSpPr>
        <p:spPr>
          <a:xfrm>
            <a:off x="0" y="-1841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3" name="TextBox 2"/>
          <p:cNvSpPr txBox="1"/>
          <p:nvPr/>
        </p:nvSpPr>
        <p:spPr>
          <a:xfrm>
            <a:off x="623888" y="981075"/>
            <a:ext cx="10944225" cy="5294313"/>
          </a:xfrm>
          <a:prstGeom prst="rect">
            <a:avLst/>
          </a:prstGeom>
          <a:noFill/>
        </p:spPr>
        <p:txBody>
          <a:bodyPr>
            <a:spAutoFit/>
          </a:bodyPr>
          <a:lstStyle/>
          <a:p>
            <a:pPr marL="285750" marR="0" indent="-285750" defTabSz="914400" fontAlgn="auto">
              <a:spcBef>
                <a:spcPts val="0"/>
              </a:spcBef>
              <a:spcAft>
                <a:spcPts val="0"/>
              </a:spcAft>
              <a:buClr>
                <a:schemeClr val="accent1"/>
              </a:buClr>
              <a:buSzTx/>
              <a:buFont typeface="Arial" panose="020B0604020202020204" pitchFamily="34" charset="0"/>
              <a:buChar char="•"/>
              <a:defRPr/>
            </a:pP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sum</a:t>
            </a:r>
            <a:endParaRPr kumimoji="0" lang="zh-CN"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spcBef>
                <a:spcPts val="0"/>
              </a:spcBef>
              <a:spcAft>
                <a:spcPts val="0"/>
              </a:spcAft>
              <a:buClrTx/>
              <a:buSzTx/>
              <a:buFontTx/>
              <a:buNone/>
              <a:defRPr/>
            </a:pP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功能：</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计算数据样本的总和（按列计算）</a:t>
            </a:r>
            <a:endParaRPr kumimoji="0" lang="zh-CN"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spcBef>
                <a:spcPts val="0"/>
              </a:spcBef>
              <a:spcAft>
                <a:spcPts val="0"/>
              </a:spcAft>
              <a:buClrTx/>
              <a:buSzTx/>
              <a:buFontTx/>
              <a:buNone/>
              <a:defRPr/>
            </a:pP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使用格式：</a:t>
            </a:r>
          </a:p>
          <a:p>
            <a:pPr marR="0" defTabSz="914400" fontAlgn="auto">
              <a:spcBef>
                <a:spcPts val="0"/>
              </a:spcBef>
              <a:spcAft>
                <a:spcPts val="0"/>
              </a:spcAft>
              <a:buClrTx/>
              <a:buSzTx/>
              <a:buFontTx/>
              <a:buNone/>
              <a:defRPr/>
            </a:pP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D.sum</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    </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按列计算样本</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D</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的总和，样本</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D</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可为</a:t>
            </a: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DataFrame</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或者</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Series</a:t>
            </a: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a:t>
            </a:r>
          </a:p>
          <a:p>
            <a:pPr marL="285750" marR="0" indent="-285750" defTabSz="914400" fontAlgn="auto">
              <a:spcBef>
                <a:spcPts val="0"/>
              </a:spcBef>
              <a:spcAft>
                <a:spcPts val="0"/>
              </a:spcAft>
              <a:buClr>
                <a:schemeClr val="accent1"/>
              </a:buClr>
              <a:buSzTx/>
              <a:buFont typeface="Arial" panose="020B0604020202020204" pitchFamily="34" charset="0"/>
              <a:buChar char="•"/>
              <a:defRPr/>
            </a:pP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mean</a:t>
            </a:r>
            <a:endParaRPr kumimoji="0" lang="zh-CN"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spcBef>
                <a:spcPts val="0"/>
              </a:spcBef>
              <a:spcAft>
                <a:spcPts val="0"/>
              </a:spcAft>
              <a:buClrTx/>
              <a:buSzTx/>
              <a:buFontTx/>
              <a:buNone/>
              <a:defRPr/>
            </a:pP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功能：</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计算数据样本的算术平均数</a:t>
            </a:r>
            <a:endParaRPr kumimoji="0" lang="zh-CN"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spcBef>
                <a:spcPts val="0"/>
              </a:spcBef>
              <a:spcAft>
                <a:spcPts val="0"/>
              </a:spcAft>
              <a:buClrTx/>
              <a:buSzTx/>
              <a:buFontTx/>
              <a:buNone/>
              <a:defRPr/>
            </a:pP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使用格式：</a:t>
            </a:r>
          </a:p>
          <a:p>
            <a:pPr marR="0" defTabSz="914400" fontAlgn="auto">
              <a:spcBef>
                <a:spcPts val="0"/>
              </a:spcBef>
              <a:spcAft>
                <a:spcPts val="0"/>
              </a:spcAft>
              <a:buClrTx/>
              <a:buSzTx/>
              <a:buFontTx/>
              <a:buNone/>
              <a:defRPr/>
            </a:pP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D.mean</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    </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按列计算样本</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D</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的均值，样本</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D</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可为</a:t>
            </a: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DataFrame</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或者</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Series</a:t>
            </a: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a:t>
            </a:r>
          </a:p>
          <a:p>
            <a:pPr marL="285750" marR="0" indent="-285750" defTabSz="914400" fontAlgn="auto">
              <a:spcBef>
                <a:spcPts val="0"/>
              </a:spcBef>
              <a:spcAft>
                <a:spcPts val="0"/>
              </a:spcAft>
              <a:buClr>
                <a:schemeClr val="accent1"/>
              </a:buClr>
              <a:buSzTx/>
              <a:buFont typeface="Arial" panose="020B0604020202020204" pitchFamily="34" charset="0"/>
              <a:buChar char="•"/>
              <a:defRPr/>
            </a:pP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var</a:t>
            </a:r>
            <a:endParaRPr kumimoji="0" lang="zh-CN"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spcBef>
                <a:spcPts val="0"/>
              </a:spcBef>
              <a:spcAft>
                <a:spcPts val="0"/>
              </a:spcAft>
              <a:buClrTx/>
              <a:buSzTx/>
              <a:buFontTx/>
              <a:buNone/>
              <a:defRPr/>
            </a:pP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功能：计算数据样本的方差</a:t>
            </a:r>
          </a:p>
          <a:p>
            <a:pPr marR="0" defTabSz="914400" fontAlgn="auto">
              <a:spcBef>
                <a:spcPts val="0"/>
              </a:spcBef>
              <a:spcAft>
                <a:spcPts val="0"/>
              </a:spcAft>
              <a:buClrTx/>
              <a:buSzTx/>
              <a:buFontTx/>
              <a:buNone/>
              <a:defRPr/>
            </a:pP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使用格式：</a:t>
            </a:r>
            <a:endParaRPr kumimoji="0" lang="en-US"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spcBef>
                <a:spcPts val="0"/>
              </a:spcBef>
              <a:spcAft>
                <a:spcPts val="0"/>
              </a:spcAft>
              <a:buClrTx/>
              <a:buSzTx/>
              <a:buFontTx/>
              <a:buNone/>
              <a:defRPr/>
            </a:pP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D.var</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    </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按列计算样本</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D</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的均值，样本</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D</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可为</a:t>
            </a: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DataFrame</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或者</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Series</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a:t>
            </a:r>
            <a:endParaRPr kumimoji="0" lang="en-US"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L="342900" marR="0" indent="-342900" defTabSz="914400" fontAlgn="auto">
              <a:spcBef>
                <a:spcPts val="0"/>
              </a:spcBef>
              <a:spcAft>
                <a:spcPts val="0"/>
              </a:spcAft>
              <a:buClr>
                <a:schemeClr val="accent1"/>
              </a:buClr>
              <a:buSzTx/>
              <a:buFont typeface="Arial" panose="020B0604020202020204" pitchFamily="34" charset="0"/>
              <a:buChar char="•"/>
              <a:defRPr/>
            </a:pP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std</a:t>
            </a:r>
            <a:endParaRPr kumimoji="0" lang="en-US"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spcBef>
                <a:spcPts val="0"/>
              </a:spcBef>
              <a:spcAft>
                <a:spcPts val="0"/>
              </a:spcAft>
              <a:buClr>
                <a:schemeClr val="accent1"/>
              </a:buClr>
              <a:buSzTx/>
              <a:buFontTx/>
              <a:buNone/>
              <a:defRPr/>
            </a:pP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功能：计算数据样本的标准差</a:t>
            </a:r>
          </a:p>
          <a:p>
            <a:pPr marR="0" defTabSz="914400" fontAlgn="auto">
              <a:spcBef>
                <a:spcPts val="0"/>
              </a:spcBef>
              <a:spcAft>
                <a:spcPts val="0"/>
              </a:spcAft>
              <a:buClrTx/>
              <a:buSzTx/>
              <a:buFontTx/>
              <a:buNone/>
              <a:defRPr/>
            </a:pP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使用格式：</a:t>
            </a:r>
          </a:p>
          <a:p>
            <a:pPr marR="0" defTabSz="914400" fontAlgn="auto">
              <a:spcBef>
                <a:spcPts val="0"/>
              </a:spcBef>
              <a:spcAft>
                <a:spcPts val="0"/>
              </a:spcAft>
              <a:buClrTx/>
              <a:buSzTx/>
              <a:buFontTx/>
              <a:buNone/>
              <a:defRPr/>
            </a:pP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D.std</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    </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按列计算样本</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D</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的均值，样本</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D</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可为</a:t>
            </a: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DataFrame</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或者</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Series</a:t>
            </a: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a:t>
            </a:r>
          </a:p>
          <a:p>
            <a:pPr marR="0" defTabSz="914400" fontAlgn="auto">
              <a:spcBef>
                <a:spcPts val="0"/>
              </a:spcBef>
              <a:spcAft>
                <a:spcPts val="0"/>
              </a:spcAft>
              <a:buClrTx/>
              <a:buSzTx/>
              <a:buFontTx/>
              <a:buNone/>
              <a:defRPr/>
            </a:pPr>
            <a:endParaRPr kumimoji="0" lang="zh-CN" altLang="zh-CN" kern="1200" cap="none" spc="0" normalizeH="0" baseline="0" noProof="0" dirty="0">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1000"/>
                                        <p:tgtEl>
                                          <p:spTgt spid="3">
                                            <p:txEl>
                                              <p:pRg st="6" end="6"/>
                                            </p:txEl>
                                          </p:spTgt>
                                        </p:tgtEl>
                                      </p:cBhvr>
                                    </p:animEffect>
                                    <p:anim calcmode="lin" valueType="num">
                                      <p:cBhvr>
                                        <p:cTn id="4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000"/>
                                        <p:tgtEl>
                                          <p:spTgt spid="3">
                                            <p:txEl>
                                              <p:pRg st="7" end="7"/>
                                            </p:txEl>
                                          </p:spTgt>
                                        </p:tgtEl>
                                      </p:cBhvr>
                                    </p:animEffect>
                                    <p:anim calcmode="lin" valueType="num">
                                      <p:cBhvr>
                                        <p:cTn id="5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fade">
                                      <p:cBhvr>
                                        <p:cTn id="59" dur="1000"/>
                                        <p:tgtEl>
                                          <p:spTgt spid="3">
                                            <p:txEl>
                                              <p:pRg st="8" end="8"/>
                                            </p:txEl>
                                          </p:spTgt>
                                        </p:tgtEl>
                                      </p:cBhvr>
                                    </p:animEffect>
                                    <p:anim calcmode="lin" valueType="num">
                                      <p:cBhvr>
                                        <p:cTn id="6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3">
                                            <p:txEl>
                                              <p:pRg st="9" end="9"/>
                                            </p:txEl>
                                          </p:spTgt>
                                        </p:tgtEl>
                                        <p:attrNameLst>
                                          <p:attrName>style.visibility</p:attrName>
                                        </p:attrNameLst>
                                      </p:cBhvr>
                                      <p:to>
                                        <p:strVal val="visible"/>
                                      </p:to>
                                    </p:set>
                                    <p:animEffect transition="in" filter="fade">
                                      <p:cBhvr>
                                        <p:cTn id="66" dur="1000"/>
                                        <p:tgtEl>
                                          <p:spTgt spid="3">
                                            <p:txEl>
                                              <p:pRg st="9" end="9"/>
                                            </p:txEl>
                                          </p:spTgt>
                                        </p:tgtEl>
                                      </p:cBhvr>
                                    </p:animEffect>
                                    <p:anim calcmode="lin" valueType="num">
                                      <p:cBhvr>
                                        <p:cTn id="6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Effect transition="in" filter="fade">
                                      <p:cBhvr>
                                        <p:cTn id="73" dur="1000"/>
                                        <p:tgtEl>
                                          <p:spTgt spid="3">
                                            <p:txEl>
                                              <p:pRg st="10" end="10"/>
                                            </p:txEl>
                                          </p:spTgt>
                                        </p:tgtEl>
                                      </p:cBhvr>
                                    </p:animEffect>
                                    <p:anim calcmode="lin" valueType="num">
                                      <p:cBhvr>
                                        <p:cTn id="7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5"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3">
                                            <p:txEl>
                                              <p:pRg st="11" end="11"/>
                                            </p:txEl>
                                          </p:spTgt>
                                        </p:tgtEl>
                                        <p:attrNameLst>
                                          <p:attrName>style.visibility</p:attrName>
                                        </p:attrNameLst>
                                      </p:cBhvr>
                                      <p:to>
                                        <p:strVal val="visible"/>
                                      </p:to>
                                    </p:set>
                                    <p:animEffect transition="in" filter="fade">
                                      <p:cBhvr>
                                        <p:cTn id="78" dur="1000"/>
                                        <p:tgtEl>
                                          <p:spTgt spid="3">
                                            <p:txEl>
                                              <p:pRg st="11" end="11"/>
                                            </p:txEl>
                                          </p:spTgt>
                                        </p:tgtEl>
                                      </p:cBhvr>
                                    </p:animEffect>
                                    <p:anim calcmode="lin" valueType="num">
                                      <p:cBhvr>
                                        <p:cTn id="79"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0"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3">
                                            <p:txEl>
                                              <p:pRg st="12" end="12"/>
                                            </p:txEl>
                                          </p:spTgt>
                                        </p:tgtEl>
                                        <p:attrNameLst>
                                          <p:attrName>style.visibility</p:attrName>
                                        </p:attrNameLst>
                                      </p:cBhvr>
                                      <p:to>
                                        <p:strVal val="visible"/>
                                      </p:to>
                                    </p:set>
                                    <p:animEffect transition="in" filter="fade">
                                      <p:cBhvr>
                                        <p:cTn id="85" dur="1000"/>
                                        <p:tgtEl>
                                          <p:spTgt spid="3">
                                            <p:txEl>
                                              <p:pRg st="12" end="12"/>
                                            </p:txEl>
                                          </p:spTgt>
                                        </p:tgtEl>
                                      </p:cBhvr>
                                    </p:animEffect>
                                    <p:anim calcmode="lin" valueType="num">
                                      <p:cBhvr>
                                        <p:cTn id="86"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87"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nodeType="clickEffect">
                                  <p:stCondLst>
                                    <p:cond delay="0"/>
                                  </p:stCondLst>
                                  <p:childTnLst>
                                    <p:set>
                                      <p:cBhvr>
                                        <p:cTn id="91" dur="1" fill="hold">
                                          <p:stCondLst>
                                            <p:cond delay="0"/>
                                          </p:stCondLst>
                                        </p:cTn>
                                        <p:tgtEl>
                                          <p:spTgt spid="3">
                                            <p:txEl>
                                              <p:pRg st="13" end="13"/>
                                            </p:txEl>
                                          </p:spTgt>
                                        </p:tgtEl>
                                        <p:attrNameLst>
                                          <p:attrName>style.visibility</p:attrName>
                                        </p:attrNameLst>
                                      </p:cBhvr>
                                      <p:to>
                                        <p:strVal val="visible"/>
                                      </p:to>
                                    </p:set>
                                    <p:animEffect transition="in" filter="fade">
                                      <p:cBhvr>
                                        <p:cTn id="92" dur="1000"/>
                                        <p:tgtEl>
                                          <p:spTgt spid="3">
                                            <p:txEl>
                                              <p:pRg st="13" end="13"/>
                                            </p:txEl>
                                          </p:spTgt>
                                        </p:tgtEl>
                                      </p:cBhvr>
                                    </p:animEffect>
                                    <p:anim calcmode="lin" valueType="num">
                                      <p:cBhvr>
                                        <p:cTn id="9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94"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nodeType="clickEffect">
                                  <p:stCondLst>
                                    <p:cond delay="0"/>
                                  </p:stCondLst>
                                  <p:childTnLst>
                                    <p:set>
                                      <p:cBhvr>
                                        <p:cTn id="98" dur="1" fill="hold">
                                          <p:stCondLst>
                                            <p:cond delay="0"/>
                                          </p:stCondLst>
                                        </p:cTn>
                                        <p:tgtEl>
                                          <p:spTgt spid="3">
                                            <p:txEl>
                                              <p:pRg st="14" end="14"/>
                                            </p:txEl>
                                          </p:spTgt>
                                        </p:tgtEl>
                                        <p:attrNameLst>
                                          <p:attrName>style.visibility</p:attrName>
                                        </p:attrNameLst>
                                      </p:cBhvr>
                                      <p:to>
                                        <p:strVal val="visible"/>
                                      </p:to>
                                    </p:set>
                                    <p:animEffect transition="in" filter="fade">
                                      <p:cBhvr>
                                        <p:cTn id="99" dur="1000"/>
                                        <p:tgtEl>
                                          <p:spTgt spid="3">
                                            <p:txEl>
                                              <p:pRg st="14" end="14"/>
                                            </p:txEl>
                                          </p:spTgt>
                                        </p:tgtEl>
                                      </p:cBhvr>
                                    </p:animEffect>
                                    <p:anim calcmode="lin" valueType="num">
                                      <p:cBhvr>
                                        <p:cTn id="100"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101"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102" presetID="42" presetClass="entr" presetSubtype="0" fill="hold" nodeType="withEffect">
                                  <p:stCondLst>
                                    <p:cond delay="0"/>
                                  </p:stCondLst>
                                  <p:childTnLst>
                                    <p:set>
                                      <p:cBhvr>
                                        <p:cTn id="103" dur="1" fill="hold">
                                          <p:stCondLst>
                                            <p:cond delay="0"/>
                                          </p:stCondLst>
                                        </p:cTn>
                                        <p:tgtEl>
                                          <p:spTgt spid="3">
                                            <p:txEl>
                                              <p:pRg st="15" end="15"/>
                                            </p:txEl>
                                          </p:spTgt>
                                        </p:tgtEl>
                                        <p:attrNameLst>
                                          <p:attrName>style.visibility</p:attrName>
                                        </p:attrNameLst>
                                      </p:cBhvr>
                                      <p:to>
                                        <p:strVal val="visible"/>
                                      </p:to>
                                    </p:set>
                                    <p:animEffect transition="in" filter="fade">
                                      <p:cBhvr>
                                        <p:cTn id="104" dur="1000"/>
                                        <p:tgtEl>
                                          <p:spTgt spid="3">
                                            <p:txEl>
                                              <p:pRg st="15" end="15"/>
                                            </p:txEl>
                                          </p:spTgt>
                                        </p:tgtEl>
                                      </p:cBhvr>
                                    </p:animEffect>
                                    <p:anim calcmode="lin" valueType="num">
                                      <p:cBhvr>
                                        <p:cTn id="105"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106"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统计特征函数</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58371" name="Rectangle 2"/>
          <p:cNvSpPr/>
          <p:nvPr/>
        </p:nvSpPr>
        <p:spPr>
          <a:xfrm>
            <a:off x="0" y="-1841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8" name="TextBox 7"/>
          <p:cNvSpPr txBox="1"/>
          <p:nvPr/>
        </p:nvSpPr>
        <p:spPr>
          <a:xfrm>
            <a:off x="639763" y="1003300"/>
            <a:ext cx="10942638" cy="4402138"/>
          </a:xfrm>
          <a:prstGeom prst="rect">
            <a:avLst/>
          </a:prstGeom>
          <a:noFill/>
        </p:spPr>
        <p:txBody>
          <a:bodyPr>
            <a:spAutoFit/>
          </a:bodyPr>
          <a:lstStyle/>
          <a:p>
            <a:pPr marL="342900" marR="0" indent="-342900" defTabSz="914400" fontAlgn="auto">
              <a:spcBef>
                <a:spcPts val="0"/>
              </a:spcBef>
              <a:spcAft>
                <a:spcPts val="0"/>
              </a:spcAft>
              <a:buClr>
                <a:schemeClr val="accent1"/>
              </a:buClr>
              <a:buSzTx/>
              <a:buFont typeface="Arial" panose="020B0604020202020204" pitchFamily="34" charset="0"/>
              <a:buChar char="•"/>
              <a:defRPr/>
            </a:pP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corr</a:t>
            </a:r>
            <a:endParaRPr kumimoji="0" lang="zh-CN"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spcBef>
                <a:spcPts val="0"/>
              </a:spcBef>
              <a:spcAft>
                <a:spcPts val="0"/>
              </a:spcAft>
              <a:buClrTx/>
              <a:buSzTx/>
              <a:buFontTx/>
              <a:buNone/>
              <a:defRPr/>
            </a:pP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功能：计算数据样本的</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Spearman</a:t>
            </a: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Pearson</a:t>
            </a: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）相关系数矩阵</a:t>
            </a:r>
          </a:p>
          <a:p>
            <a:pPr marR="0" defTabSz="914400" fontAlgn="auto">
              <a:spcBef>
                <a:spcPts val="0"/>
              </a:spcBef>
              <a:spcAft>
                <a:spcPts val="0"/>
              </a:spcAft>
              <a:buClrTx/>
              <a:buSzTx/>
              <a:buFontTx/>
              <a:buNone/>
              <a:defRPr/>
            </a:pP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使用格式：</a:t>
            </a:r>
          </a:p>
          <a:p>
            <a:pPr marR="0" defTabSz="914400" fontAlgn="auto">
              <a:spcBef>
                <a:spcPts val="0"/>
              </a:spcBef>
              <a:spcAft>
                <a:spcPts val="0"/>
              </a:spcAft>
              <a:buClrTx/>
              <a:buSzTx/>
              <a:buFontTx/>
              <a:buNone/>
              <a:defRPr/>
            </a:pP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D.corr</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(method='</a:t>
            </a: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pearson</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    </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样本</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D</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可为</a:t>
            </a: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DataFrame</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，返回相关系数矩阵，</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method</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参数为计算方法，支持</a:t>
            </a: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ppearson</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（皮尔森相关系数，默认选项）、</a:t>
            </a: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kendall</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（肯德尔系数）、</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spearman</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（斯皮尔曼系数）；</a:t>
            </a:r>
          </a:p>
          <a:p>
            <a:pPr marR="0" defTabSz="914400" fontAlgn="auto">
              <a:spcBef>
                <a:spcPts val="0"/>
              </a:spcBef>
              <a:spcAft>
                <a:spcPts val="0"/>
              </a:spcAft>
              <a:buClrTx/>
              <a:buSzTx/>
              <a:buFontTx/>
              <a:buNone/>
              <a:defRPr/>
            </a:pP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S1.corr(S2, method='</a:t>
            </a: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pearson</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    S1</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S2</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均为</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Series</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，这种格式指定计算两个</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Series</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之间的相关系数。</a:t>
            </a:r>
          </a:p>
          <a:p>
            <a:pPr marL="342900" marR="0" indent="-342900" defTabSz="914400" fontAlgn="auto">
              <a:spcBef>
                <a:spcPts val="0"/>
              </a:spcBef>
              <a:spcAft>
                <a:spcPts val="0"/>
              </a:spcAft>
              <a:buClr>
                <a:srgbClr val="4F81BD"/>
              </a:buClr>
              <a:buSzTx/>
              <a:buFont typeface="Arial" panose="020B0604020202020204" pitchFamily="34" charset="0"/>
              <a:buChar char="•"/>
              <a:defRPr/>
            </a:pP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cov</a:t>
            </a:r>
            <a:endParaRPr kumimoji="0" lang="zh-CN"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spcBef>
                <a:spcPts val="0"/>
              </a:spcBef>
              <a:spcAft>
                <a:spcPts val="0"/>
              </a:spcAft>
              <a:buClrTx/>
              <a:buSzTx/>
              <a:buFontTx/>
              <a:buNone/>
              <a:defRPr/>
            </a:pP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功能：计算数据样本的协方差矩阵</a:t>
            </a:r>
          </a:p>
          <a:p>
            <a:pPr marR="0" defTabSz="914400" fontAlgn="auto">
              <a:spcBef>
                <a:spcPts val="0"/>
              </a:spcBef>
              <a:spcAft>
                <a:spcPts val="0"/>
              </a:spcAft>
              <a:buClrTx/>
              <a:buSzTx/>
              <a:buFontTx/>
              <a:buNone/>
              <a:defRPr/>
            </a:pP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使用格式：</a:t>
            </a:r>
          </a:p>
          <a:p>
            <a:pPr marR="0" defTabSz="914400" fontAlgn="auto">
              <a:spcBef>
                <a:spcPts val="0"/>
              </a:spcBef>
              <a:spcAft>
                <a:spcPts val="0"/>
              </a:spcAft>
              <a:buClrTx/>
              <a:buSzTx/>
              <a:buFontTx/>
              <a:buNone/>
              <a:defRPr/>
            </a:pP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D.cov</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    </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样本</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D</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可为</a:t>
            </a: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DataFrame</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，返回协方差矩阵；</a:t>
            </a:r>
          </a:p>
          <a:p>
            <a:pPr marR="0" defTabSz="914400" fontAlgn="auto">
              <a:spcBef>
                <a:spcPts val="0"/>
              </a:spcBef>
              <a:spcAft>
                <a:spcPts val="0"/>
              </a:spcAft>
              <a:buClrTx/>
              <a:buSzTx/>
              <a:buFontTx/>
              <a:buNone/>
              <a:defRPr/>
            </a:pP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S1.cov(S2)    S1</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S2</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均为</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Series</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，这种格式指定计算两个</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Series</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之间的协方差。</a:t>
            </a:r>
          </a:p>
          <a:p>
            <a:pPr marR="0" defTabSz="914400" fontAlgn="auto">
              <a:spcBef>
                <a:spcPts val="0"/>
              </a:spcBef>
              <a:spcAft>
                <a:spcPts val="0"/>
              </a:spcAft>
              <a:buClrTx/>
              <a:buSzTx/>
              <a:buFontTx/>
              <a:buNone/>
              <a:defRPr/>
            </a:pPr>
            <a:endParaRPr kumimoji="0" lang="zh-CN" altLang="zh-CN" sz="2000" kern="1200" cap="none" spc="0" normalizeH="0" baseline="0" noProof="0" dirty="0">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1000"/>
                                        <p:tgtEl>
                                          <p:spTgt spid="8">
                                            <p:txEl>
                                              <p:pRg st="2" end="2"/>
                                            </p:txEl>
                                          </p:spTgt>
                                        </p:tgtEl>
                                      </p:cBhvr>
                                    </p:animEffect>
                                    <p:anim calcmode="lin" valueType="num">
                                      <p:cBhvr>
                                        <p:cTn id="2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fade">
                                      <p:cBhvr>
                                        <p:cTn id="28" dur="1000"/>
                                        <p:tgtEl>
                                          <p:spTgt spid="8">
                                            <p:txEl>
                                              <p:pRg st="3" end="3"/>
                                            </p:txEl>
                                          </p:spTgt>
                                        </p:tgtEl>
                                      </p:cBhvr>
                                    </p:animEffect>
                                    <p:anim calcmode="lin" valueType="num">
                                      <p:cBhvr>
                                        <p:cTn id="29"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8">
                                            <p:txEl>
                                              <p:pRg st="4" end="4"/>
                                            </p:txEl>
                                          </p:spTgt>
                                        </p:tgtEl>
                                        <p:attrNameLst>
                                          <p:attrName>style.visibility</p:attrName>
                                        </p:attrNameLst>
                                      </p:cBhvr>
                                      <p:to>
                                        <p:strVal val="visible"/>
                                      </p:to>
                                    </p:set>
                                    <p:animEffect transition="in" filter="fade">
                                      <p:cBhvr>
                                        <p:cTn id="33" dur="1000"/>
                                        <p:tgtEl>
                                          <p:spTgt spid="8">
                                            <p:txEl>
                                              <p:pRg st="4" end="4"/>
                                            </p:txEl>
                                          </p:spTgt>
                                        </p:tgtEl>
                                      </p:cBhvr>
                                    </p:animEffect>
                                    <p:anim calcmode="lin" valueType="num">
                                      <p:cBhvr>
                                        <p:cTn id="34"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8">
                                            <p:txEl>
                                              <p:pRg st="5" end="5"/>
                                            </p:txEl>
                                          </p:spTgt>
                                        </p:tgtEl>
                                        <p:attrNameLst>
                                          <p:attrName>style.visibility</p:attrName>
                                        </p:attrNameLst>
                                      </p:cBhvr>
                                      <p:to>
                                        <p:strVal val="visible"/>
                                      </p:to>
                                    </p:set>
                                    <p:animEffect transition="in" filter="fade">
                                      <p:cBhvr>
                                        <p:cTn id="40" dur="1000"/>
                                        <p:tgtEl>
                                          <p:spTgt spid="8">
                                            <p:txEl>
                                              <p:pRg st="5" end="5"/>
                                            </p:txEl>
                                          </p:spTgt>
                                        </p:tgtEl>
                                      </p:cBhvr>
                                    </p:animEffect>
                                    <p:anim calcmode="lin" valueType="num">
                                      <p:cBhvr>
                                        <p:cTn id="41"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8">
                                            <p:txEl>
                                              <p:pRg st="6" end="6"/>
                                            </p:txEl>
                                          </p:spTgt>
                                        </p:tgtEl>
                                        <p:attrNameLst>
                                          <p:attrName>style.visibility</p:attrName>
                                        </p:attrNameLst>
                                      </p:cBhvr>
                                      <p:to>
                                        <p:strVal val="visible"/>
                                      </p:to>
                                    </p:set>
                                    <p:animEffect transition="in" filter="fade">
                                      <p:cBhvr>
                                        <p:cTn id="47" dur="1000"/>
                                        <p:tgtEl>
                                          <p:spTgt spid="8">
                                            <p:txEl>
                                              <p:pRg st="6" end="6"/>
                                            </p:txEl>
                                          </p:spTgt>
                                        </p:tgtEl>
                                      </p:cBhvr>
                                    </p:animEffect>
                                    <p:anim calcmode="lin" valueType="num">
                                      <p:cBhvr>
                                        <p:cTn id="48"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8">
                                            <p:txEl>
                                              <p:pRg st="7" end="7"/>
                                            </p:txEl>
                                          </p:spTgt>
                                        </p:tgtEl>
                                        <p:attrNameLst>
                                          <p:attrName>style.visibility</p:attrName>
                                        </p:attrNameLst>
                                      </p:cBhvr>
                                      <p:to>
                                        <p:strVal val="visible"/>
                                      </p:to>
                                    </p:set>
                                    <p:animEffect transition="in" filter="fade">
                                      <p:cBhvr>
                                        <p:cTn id="54" dur="1000"/>
                                        <p:tgtEl>
                                          <p:spTgt spid="8">
                                            <p:txEl>
                                              <p:pRg st="7" end="7"/>
                                            </p:txEl>
                                          </p:spTgt>
                                        </p:tgtEl>
                                      </p:cBhvr>
                                    </p:animEffect>
                                    <p:anim calcmode="lin" valueType="num">
                                      <p:cBhvr>
                                        <p:cTn id="55"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8">
                                            <p:txEl>
                                              <p:pRg st="8" end="8"/>
                                            </p:txEl>
                                          </p:spTgt>
                                        </p:tgtEl>
                                        <p:attrNameLst>
                                          <p:attrName>style.visibility</p:attrName>
                                        </p:attrNameLst>
                                      </p:cBhvr>
                                      <p:to>
                                        <p:strVal val="visible"/>
                                      </p:to>
                                    </p:set>
                                    <p:animEffect transition="in" filter="fade">
                                      <p:cBhvr>
                                        <p:cTn id="61" dur="1000"/>
                                        <p:tgtEl>
                                          <p:spTgt spid="8">
                                            <p:txEl>
                                              <p:pRg st="8" end="8"/>
                                            </p:txEl>
                                          </p:spTgt>
                                        </p:tgtEl>
                                      </p:cBhvr>
                                    </p:animEffect>
                                    <p:anim calcmode="lin" valueType="num">
                                      <p:cBhvr>
                                        <p:cTn id="62"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8">
                                            <p:txEl>
                                              <p:pRg st="8" end="8"/>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8">
                                            <p:txEl>
                                              <p:pRg st="9" end="9"/>
                                            </p:txEl>
                                          </p:spTgt>
                                        </p:tgtEl>
                                        <p:attrNameLst>
                                          <p:attrName>style.visibility</p:attrName>
                                        </p:attrNameLst>
                                      </p:cBhvr>
                                      <p:to>
                                        <p:strVal val="visible"/>
                                      </p:to>
                                    </p:set>
                                    <p:animEffect transition="in" filter="fade">
                                      <p:cBhvr>
                                        <p:cTn id="66" dur="1000"/>
                                        <p:tgtEl>
                                          <p:spTgt spid="8">
                                            <p:txEl>
                                              <p:pRg st="9" end="9"/>
                                            </p:txEl>
                                          </p:spTgt>
                                        </p:tgtEl>
                                      </p:cBhvr>
                                    </p:animEffect>
                                    <p:anim calcmode="lin" valueType="num">
                                      <p:cBhvr>
                                        <p:cTn id="67"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统计特征函数</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59395" name="Rectangle 2"/>
          <p:cNvSpPr/>
          <p:nvPr/>
        </p:nvSpPr>
        <p:spPr>
          <a:xfrm>
            <a:off x="0" y="-1841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3" name="TextBox 2"/>
          <p:cNvSpPr txBox="1"/>
          <p:nvPr/>
        </p:nvSpPr>
        <p:spPr>
          <a:xfrm>
            <a:off x="527050" y="977900"/>
            <a:ext cx="11137900" cy="3478213"/>
          </a:xfrm>
          <a:prstGeom prst="rect">
            <a:avLst/>
          </a:prstGeom>
          <a:noFill/>
        </p:spPr>
        <p:txBody>
          <a:bodyPr>
            <a:spAutoFit/>
          </a:bodyPr>
          <a:lstStyle/>
          <a:p>
            <a:pPr marL="342900" marR="0" indent="-342900" defTabSz="914400" fontAlgn="auto">
              <a:spcBef>
                <a:spcPts val="0"/>
              </a:spcBef>
              <a:spcAft>
                <a:spcPts val="0"/>
              </a:spcAft>
              <a:buClr>
                <a:schemeClr val="accent1"/>
              </a:buClr>
              <a:buSzTx/>
              <a:buFont typeface="Arial" panose="020B0604020202020204" pitchFamily="34" charset="0"/>
              <a:buChar char="•"/>
              <a:defRPr/>
            </a:pP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skew/</a:t>
            </a: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kurt</a:t>
            </a:r>
            <a:endParaRPr kumimoji="0" lang="zh-CN"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spcBef>
                <a:spcPts val="0"/>
              </a:spcBef>
              <a:spcAft>
                <a:spcPts val="0"/>
              </a:spcAft>
              <a:buClrTx/>
              <a:buSzTx/>
              <a:buFontTx/>
              <a:buNone/>
              <a:defRPr/>
            </a:pP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功能：</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计算数据样本的偏度（三阶矩）</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 </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峰度（四阶矩）</a:t>
            </a:r>
            <a:endParaRPr kumimoji="0" lang="zh-CN"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spcBef>
                <a:spcPts val="0"/>
              </a:spcBef>
              <a:spcAft>
                <a:spcPts val="0"/>
              </a:spcAft>
              <a:buClrTx/>
              <a:buSzTx/>
              <a:buFontTx/>
              <a:buNone/>
              <a:defRPr/>
            </a:pP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使用格式：</a:t>
            </a:r>
          </a:p>
          <a:p>
            <a:pPr marR="0" defTabSz="914400" fontAlgn="auto">
              <a:spcBef>
                <a:spcPts val="0"/>
              </a:spcBef>
              <a:spcAft>
                <a:spcPts val="0"/>
              </a:spcAft>
              <a:buClrTx/>
              <a:buSzTx/>
              <a:buFontTx/>
              <a:buNone/>
              <a:defRPr/>
            </a:pP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D.skew</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 / </a:t>
            </a: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D.kurt</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    </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计算样本</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D</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的偏度（三阶矩）</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 </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峰度（四阶矩）。</a:t>
            </a:r>
            <a:endParaRPr kumimoji="0" lang="en-US"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spcBef>
                <a:spcPts val="0"/>
              </a:spcBef>
              <a:spcAft>
                <a:spcPts val="0"/>
              </a:spcAft>
              <a:buClrTx/>
              <a:buSzTx/>
              <a:buFontTx/>
              <a:buNone/>
              <a:defRPr/>
            </a:pP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样本</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D</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可为</a:t>
            </a: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DataFrame</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或</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Series</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a:t>
            </a:r>
            <a:endParaRPr kumimoji="0" lang="en-US"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L="342900" marR="0" indent="-342900" defTabSz="914400" fontAlgn="auto">
              <a:spcBef>
                <a:spcPts val="0"/>
              </a:spcBef>
              <a:spcAft>
                <a:spcPts val="0"/>
              </a:spcAft>
              <a:buClr>
                <a:schemeClr val="accent1"/>
              </a:buClr>
              <a:buSzTx/>
              <a:buFont typeface="Arial" panose="020B0604020202020204" pitchFamily="34" charset="0"/>
              <a:buChar char="•"/>
              <a:defRPr/>
            </a:pP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Describe</a:t>
            </a:r>
          </a:p>
          <a:p>
            <a:pPr marR="0" defTabSz="914400" fontAlgn="auto">
              <a:spcBef>
                <a:spcPts val="0"/>
              </a:spcBef>
              <a:spcAft>
                <a:spcPts val="0"/>
              </a:spcAft>
              <a:buClrTx/>
              <a:buSzTx/>
              <a:buFontTx/>
              <a:buNone/>
              <a:defRPr/>
            </a:pP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功能：</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直接给出样本数据的一些基本的统计量，包括均值、标准差、最大值、最小值、分位数等。</a:t>
            </a:r>
            <a:endParaRPr kumimoji="0" lang="en-US"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spcBef>
                <a:spcPts val="0"/>
              </a:spcBef>
              <a:spcAft>
                <a:spcPts val="0"/>
              </a:spcAft>
              <a:buClrTx/>
              <a:buSzTx/>
              <a:buFontTx/>
              <a:buNone/>
              <a:defRPr/>
            </a:pPr>
            <a:r>
              <a:rPr kumimoji="0" lang="zh-CN" altLang="zh-CN" sz="2000" kern="1200" cap="none" spc="0" normalizeH="0" baseline="0" noProof="0" dirty="0">
                <a:latin typeface="微软雅黑" panose="020B0503020204020204" pitchFamily="34" charset="-122"/>
                <a:ea typeface="微软雅黑" panose="020B0503020204020204" pitchFamily="34" charset="-122"/>
                <a:cs typeface="+mn-cs"/>
              </a:rPr>
              <a:t>使用格式：</a:t>
            </a:r>
            <a:endParaRPr kumimoji="0" lang="zh-CN" altLang="en-US"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spcBef>
                <a:spcPts val="0"/>
              </a:spcBef>
              <a:spcAft>
                <a:spcPts val="0"/>
              </a:spcAft>
              <a:buClrTx/>
              <a:buSzTx/>
              <a:buFontTx/>
              <a:buNone/>
              <a:defRPr/>
            </a:pP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D.describe</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    </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括号里可以带一些参数，比如</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percentiles = [0.2, 0.4, 0.6, 0.8]</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就是指定只计算</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0.2</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0.4</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0.6</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0.8</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分位数，而不是默认的</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1/4</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1/2</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3/4</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分位数。</a:t>
            </a:r>
            <a:endParaRPr kumimoji="0" lang="zh-CN"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spcBef>
                <a:spcPts val="0"/>
              </a:spcBef>
              <a:spcAft>
                <a:spcPts val="0"/>
              </a:spcAft>
              <a:buClr>
                <a:schemeClr val="accent1"/>
              </a:buClr>
              <a:buSzTx/>
              <a:buFontTx/>
              <a:buNone/>
              <a:defRPr/>
            </a:pPr>
            <a:endParaRPr kumimoji="0" lang="en-US" altLang="zh-CN" sz="2000" kern="1200" cap="none" spc="0" normalizeH="0" baseline="0" noProof="0" dirty="0">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1000"/>
                                        <p:tgtEl>
                                          <p:spTgt spid="3">
                                            <p:txEl>
                                              <p:pRg st="6" end="6"/>
                                            </p:txEl>
                                          </p:spTgt>
                                        </p:tgtEl>
                                      </p:cBhvr>
                                    </p:animEffect>
                                    <p:anim calcmode="lin" valueType="num">
                                      <p:cBhvr>
                                        <p:cTn id="4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fade">
                                      <p:cBhvr>
                                        <p:cTn id="54" dur="1000"/>
                                        <p:tgtEl>
                                          <p:spTgt spid="3">
                                            <p:txEl>
                                              <p:pRg st="7" end="7"/>
                                            </p:txEl>
                                          </p:spTgt>
                                        </p:tgtEl>
                                      </p:cBhvr>
                                    </p:animEffect>
                                    <p:anim calcmode="lin" valueType="num">
                                      <p:cBhvr>
                                        <p:cTn id="5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Effect transition="in" filter="fade">
                                      <p:cBhvr>
                                        <p:cTn id="61" dur="1000"/>
                                        <p:tgtEl>
                                          <p:spTgt spid="3">
                                            <p:txEl>
                                              <p:pRg st="8" end="8"/>
                                            </p:txEl>
                                          </p:spTgt>
                                        </p:tgtEl>
                                      </p:cBhvr>
                                    </p:animEffect>
                                    <p:anim calcmode="lin" valueType="num">
                                      <p:cBhvr>
                                        <p:cTn id="6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统计特征函数</a:t>
            </a:r>
            <a:r>
              <a:rPr kumimoji="1" lang="en-US" altLang="zh-CN" dirty="0">
                <a:latin typeface="Times New Roman" panose="02020603050405020304" pitchFamily="18" charset="0"/>
                <a:ea typeface="Times New Roman" panose="02020603050405020304" pitchFamily="18" charset="0"/>
                <a:cs typeface="微软雅黑" panose="020B0503020204020204" pitchFamily="34" charset="-122"/>
              </a:rPr>
              <a:t>——</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实例</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60419" name="Rectangle 2"/>
          <p:cNvSpPr/>
          <p:nvPr/>
        </p:nvSpPr>
        <p:spPr>
          <a:xfrm>
            <a:off x="0" y="-1841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4" name="矩形 3"/>
          <p:cNvSpPr/>
          <p:nvPr/>
        </p:nvSpPr>
        <p:spPr>
          <a:xfrm>
            <a:off x="623888" y="981075"/>
            <a:ext cx="11033125" cy="400050"/>
          </a:xfrm>
          <a:prstGeom prst="rect">
            <a:avLst/>
          </a:prstGeom>
          <a:noFill/>
          <a:ln w="9525">
            <a:noFill/>
          </a:ln>
        </p:spPr>
        <p:txBody>
          <a:bodyPr>
            <a:spAutoFit/>
          </a:bodyPr>
          <a:lstStyle/>
          <a:p>
            <a:pPr marL="285750" indent="-285750">
              <a:buClr>
                <a:schemeClr val="accent1"/>
              </a:buClr>
              <a:buFont typeface="Wingdings" panose="05000000000000000000" pitchFamily="2" charset="2"/>
              <a:buChar char="l"/>
            </a:pPr>
            <a:r>
              <a:rPr lang="zh-CN" altLang="zh-CN" sz="2000" dirty="0">
                <a:latin typeface="微软雅黑" panose="020B0503020204020204" pitchFamily="34" charset="-122"/>
                <a:ea typeface="微软雅黑" panose="020B0503020204020204" pitchFamily="34" charset="-122"/>
              </a:rPr>
              <a:t>计算两个列向量的相关系数，采用</a:t>
            </a:r>
            <a:r>
              <a:rPr lang="en-US" altLang="zh-CN" sz="2000" dirty="0">
                <a:latin typeface="微软雅黑" panose="020B0503020204020204" pitchFamily="34" charset="-122"/>
                <a:ea typeface="微软雅黑" panose="020B0503020204020204" pitchFamily="34" charset="-122"/>
              </a:rPr>
              <a:t>Spearman</a:t>
            </a:r>
            <a:r>
              <a:rPr lang="zh-CN" altLang="zh-CN" sz="2000" dirty="0">
                <a:latin typeface="微软雅黑" panose="020B0503020204020204" pitchFamily="34" charset="-122"/>
                <a:ea typeface="微软雅黑" panose="020B0503020204020204" pitchFamily="34" charset="-122"/>
              </a:rPr>
              <a:t>方法</a:t>
            </a:r>
            <a:endParaRPr lang="zh-CN" altLang="en-US" sz="2000" dirty="0">
              <a:latin typeface="微软雅黑" panose="020B0503020204020204" pitchFamily="34" charset="-122"/>
              <a:ea typeface="微软雅黑" panose="020B0503020204020204" pitchFamily="34" charset="-122"/>
            </a:endParaRPr>
          </a:p>
        </p:txBody>
      </p:sp>
      <p:pic>
        <p:nvPicPr>
          <p:cNvPr id="32770" name="Picture 2"/>
          <p:cNvPicPr>
            <a:picLocks noChangeAspect="1"/>
          </p:cNvPicPr>
          <p:nvPr/>
        </p:nvPicPr>
        <p:blipFill>
          <a:blip r:embed="rId2"/>
          <a:stretch>
            <a:fillRect/>
          </a:stretch>
        </p:blipFill>
        <p:spPr>
          <a:xfrm>
            <a:off x="1103313" y="1530350"/>
            <a:ext cx="6491287" cy="394811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2770"/>
                                        </p:tgtEl>
                                        <p:attrNameLst>
                                          <p:attrName>style.visibility</p:attrName>
                                        </p:attrNameLst>
                                      </p:cBhvr>
                                      <p:to>
                                        <p:strVal val="visible"/>
                                      </p:to>
                                    </p:set>
                                    <p:animEffect transition="in" filter="randombar(horizontal)">
                                      <p:cBhvr>
                                        <p:cTn id="12" dur="1000"/>
                                        <p:tgtEl>
                                          <p:spTgt spid="3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数据质量分析</a:t>
            </a:r>
            <a:r>
              <a:rPr kumimoji="1" lang="en-US" altLang="zh-CN" dirty="0">
                <a:latin typeface="Times New Roman" panose="02020603050405020304" pitchFamily="18" charset="0"/>
                <a:ea typeface="Times New Roman" panose="02020603050405020304" pitchFamily="18" charset="0"/>
                <a:cs typeface="微软雅黑" panose="020B0503020204020204" pitchFamily="34" charset="-122"/>
              </a:rPr>
              <a:t>——</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缺失值的影响</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 name="等腰三角形 1"/>
          <p:cNvSpPr/>
          <p:nvPr/>
        </p:nvSpPr>
        <p:spPr>
          <a:xfrm>
            <a:off x="904875" y="1177925"/>
            <a:ext cx="3941763" cy="45212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数据挖掘建模将丢失大量的有用信息</a:t>
            </a:r>
          </a:p>
        </p:txBody>
      </p:sp>
      <p:sp>
        <p:nvSpPr>
          <p:cNvPr id="15" name="等腰三角形 14"/>
          <p:cNvSpPr/>
          <p:nvPr/>
        </p:nvSpPr>
        <p:spPr>
          <a:xfrm rot="10800000">
            <a:off x="4073525" y="1206500"/>
            <a:ext cx="3941763" cy="4522788"/>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6" name="等腰三角形 15"/>
          <p:cNvSpPr/>
          <p:nvPr/>
        </p:nvSpPr>
        <p:spPr>
          <a:xfrm>
            <a:off x="7143750" y="1177925"/>
            <a:ext cx="3943350" cy="45212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7" name="TextBox 16"/>
          <p:cNvSpPr txBox="1"/>
          <p:nvPr/>
        </p:nvSpPr>
        <p:spPr>
          <a:xfrm>
            <a:off x="4937125" y="1238250"/>
            <a:ext cx="2508250" cy="1952625"/>
          </a:xfrm>
          <a:prstGeom prst="rect">
            <a:avLst/>
          </a:prstGeom>
          <a:noFill/>
          <a:ln w="9525">
            <a:noFill/>
          </a:ln>
        </p:spPr>
        <p:txBody>
          <a:bodyPr>
            <a:spAutoFit/>
          </a:bodyPr>
          <a:lstStyle/>
          <a:p>
            <a:pPr eaLnBrk="1" hangingPunct="1"/>
            <a:r>
              <a:rPr lang="zh-CN" altLang="zh-CN" sz="2400" dirty="0">
                <a:solidFill>
                  <a:srgbClr val="000000"/>
                </a:solidFill>
                <a:latin typeface="微软雅黑" panose="020B0503020204020204" pitchFamily="34" charset="-122"/>
                <a:ea typeface="微软雅黑" panose="020B0503020204020204" pitchFamily="34" charset="-122"/>
              </a:rPr>
              <a:t>数据挖掘模型所表现出的不确定性更加显著，模型中蕴涵的确定性成分更难把握</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7912100" y="3860800"/>
            <a:ext cx="2509838" cy="1581150"/>
          </a:xfrm>
          <a:prstGeom prst="rect">
            <a:avLst/>
          </a:prstGeom>
          <a:noFill/>
          <a:ln w="9525">
            <a:noFill/>
          </a:ln>
        </p:spPr>
        <p:txBody>
          <a:bodyPr>
            <a:spAutoFit/>
          </a:bodyPr>
          <a:lstStyle/>
          <a:p>
            <a:pPr eaLnBrk="1" hangingPunct="1"/>
            <a:r>
              <a:rPr lang="zh-CN" altLang="zh-CN" sz="2400" dirty="0">
                <a:solidFill>
                  <a:srgbClr val="000000"/>
                </a:solidFill>
                <a:latin typeface="微软雅黑" panose="020B0503020204020204" pitchFamily="34" charset="-122"/>
                <a:ea typeface="微软雅黑" panose="020B0503020204020204" pitchFamily="34" charset="-122"/>
              </a:rPr>
              <a:t>包含空值的数据会使挖掘建模过程陷入混乱，导致不可靠的输出</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ircle(in)">
                                      <p:cBhvr>
                                        <p:cTn id="7" dur="2000"/>
                                        <p:tgtEl>
                                          <p:spTgt spid="17"/>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circle(in)">
                                      <p:cBhvr>
                                        <p:cTn id="10" dur="20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ircle(in)">
                                      <p:cBhvr>
                                        <p:cTn id="15" dur="20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circle(in)">
                                      <p:cBhvr>
                                        <p:cTn id="20" dur="2000"/>
                                        <p:tgtEl>
                                          <p:spTgt spid="16"/>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circle(in)">
                                      <p:cBhvr>
                                        <p:cTn id="23"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P spid="16" grpId="0" animBg="1"/>
      <p:bldP spid="17" grpId="0"/>
      <p:bldP spid="1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统计特征函数</a:t>
            </a:r>
            <a:r>
              <a:rPr kumimoji="1" lang="en-US" altLang="zh-CN" dirty="0">
                <a:latin typeface="Times New Roman" panose="02020603050405020304" pitchFamily="18" charset="0"/>
                <a:ea typeface="Times New Roman" panose="02020603050405020304" pitchFamily="18" charset="0"/>
                <a:cs typeface="微软雅黑" panose="020B0503020204020204" pitchFamily="34" charset="-122"/>
              </a:rPr>
              <a:t>——</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实例</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61443" name="Rectangle 2"/>
          <p:cNvSpPr/>
          <p:nvPr/>
        </p:nvSpPr>
        <p:spPr>
          <a:xfrm>
            <a:off x="0" y="-1841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8" name="矩形 7"/>
          <p:cNvSpPr/>
          <p:nvPr/>
        </p:nvSpPr>
        <p:spPr>
          <a:xfrm>
            <a:off x="623888" y="987425"/>
            <a:ext cx="11033125" cy="400050"/>
          </a:xfrm>
          <a:prstGeom prst="rect">
            <a:avLst/>
          </a:prstGeom>
          <a:noFill/>
          <a:ln w="9525">
            <a:noFill/>
          </a:ln>
        </p:spPr>
        <p:txBody>
          <a:bodyPr>
            <a:spAutoFit/>
          </a:bodyPr>
          <a:lstStyle/>
          <a:p>
            <a:pPr marL="285750" indent="-285750">
              <a:buClr>
                <a:schemeClr val="accent1"/>
              </a:buCl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计算</a:t>
            </a:r>
            <a:r>
              <a:rPr lang="en-US" altLang="zh-CN" sz="2000" dirty="0">
                <a:latin typeface="微软雅黑" panose="020B0503020204020204" pitchFamily="34" charset="-122"/>
                <a:ea typeface="微软雅黑" panose="020B0503020204020204" pitchFamily="34" charset="-122"/>
              </a:rPr>
              <a:t>6×5</a:t>
            </a:r>
            <a:r>
              <a:rPr lang="zh-CN" altLang="en-US" sz="2000" dirty="0">
                <a:latin typeface="微软雅黑" panose="020B0503020204020204" pitchFamily="34" charset="-122"/>
                <a:ea typeface="微软雅黑" panose="020B0503020204020204" pitchFamily="34" charset="-122"/>
              </a:rPr>
              <a:t>随机矩阵的协方差矩阵。</a:t>
            </a:r>
          </a:p>
        </p:txBody>
      </p:sp>
      <p:pic>
        <p:nvPicPr>
          <p:cNvPr id="2" name="图片 1"/>
          <p:cNvPicPr>
            <a:picLocks noChangeAspect="1"/>
          </p:cNvPicPr>
          <p:nvPr/>
        </p:nvPicPr>
        <p:blipFill>
          <a:blip r:embed="rId2"/>
          <a:stretch>
            <a:fillRect/>
          </a:stretch>
        </p:blipFill>
        <p:spPr>
          <a:xfrm>
            <a:off x="1295400" y="1700213"/>
            <a:ext cx="7850188" cy="40290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randombar(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统计特征函数</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4" name="内容占位符 3"/>
          <p:cNvSpPr>
            <a:spLocks noGrp="1"/>
          </p:cNvSpPr>
          <p:nvPr>
            <p:ph idx="1"/>
          </p:nvPr>
        </p:nvSpPr>
        <p:spPr>
          <a:xfrm>
            <a:off x="0" y="968375"/>
            <a:ext cx="11107738" cy="708025"/>
          </a:xfrm>
          <a:ln/>
        </p:spPr>
        <p:txBody>
          <a:bodyPr vert="horz" wrap="square" lIns="91440" tIns="45720" rIns="91440" bIns="45720" anchor="t" anchorCtr="0">
            <a:spAutoFit/>
          </a:bodyPr>
          <a:lstStyle/>
          <a:p>
            <a:pPr marL="285750" indent="-285750">
              <a:buClr>
                <a:schemeClr val="accent1"/>
              </a:buClr>
              <a:buFont typeface="Wingdings" panose="05000000000000000000" pitchFamily="2" charset="2"/>
              <a:buChar char="l"/>
            </a:pPr>
            <a:r>
              <a:rPr lang="zh-CN" altLang="en-US" sz="2000" dirty="0"/>
              <a:t>除了上述基本的统计特征外，</a:t>
            </a:r>
            <a:r>
              <a:rPr lang="en-US" altLang="zh-CN" sz="2000" dirty="0"/>
              <a:t>Pandas</a:t>
            </a:r>
            <a:r>
              <a:rPr lang="zh-CN" altLang="en-US" sz="2000" dirty="0"/>
              <a:t>还提供了另外一些非常方便实用的计算统计特征的函数，主要用累积计算（</a:t>
            </a:r>
            <a:r>
              <a:rPr lang="en-US" altLang="zh-CN" sz="2000" dirty="0"/>
              <a:t>cum</a:t>
            </a:r>
            <a:r>
              <a:rPr lang="zh-CN" altLang="en-US" sz="2000" dirty="0"/>
              <a:t>）和滚动计算（</a:t>
            </a:r>
            <a:r>
              <a:rPr lang="en-US" altLang="zh-CN" sz="2000" dirty="0"/>
              <a:t>pd.rolling_</a:t>
            </a:r>
            <a:r>
              <a:rPr lang="zh-CN" altLang="en-US" sz="2000" dirty="0"/>
              <a:t>）。</a:t>
            </a:r>
          </a:p>
        </p:txBody>
      </p:sp>
      <p:pic>
        <p:nvPicPr>
          <p:cNvPr id="5" name="图片 4"/>
          <p:cNvPicPr>
            <a:picLocks noChangeAspect="1"/>
          </p:cNvPicPr>
          <p:nvPr/>
        </p:nvPicPr>
        <p:blipFill>
          <a:blip r:embed="rId2"/>
          <a:stretch>
            <a:fillRect/>
          </a:stretch>
        </p:blipFill>
        <p:spPr>
          <a:xfrm>
            <a:off x="1065213" y="2205038"/>
            <a:ext cx="10275887" cy="165576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统计特征函数</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5" name="内容占位符 3"/>
          <p:cNvSpPr>
            <a:spLocks noGrp="1"/>
          </p:cNvSpPr>
          <p:nvPr>
            <p:ph idx="1"/>
          </p:nvPr>
        </p:nvSpPr>
        <p:spPr>
          <a:xfrm>
            <a:off x="0" y="4581525"/>
            <a:ext cx="11107738" cy="1077913"/>
          </a:xfrm>
          <a:ln/>
        </p:spPr>
        <p:txBody>
          <a:bodyPr vert="horz" wrap="square" lIns="91440" tIns="45720" rIns="91440" bIns="45720" anchor="t" anchorCtr="0">
            <a:spAutoFit/>
          </a:bodyPr>
          <a:lstStyle/>
          <a:p>
            <a:pPr marL="285750" indent="-285750">
              <a:buClr>
                <a:schemeClr val="accent1"/>
              </a:buClr>
              <a:buFont typeface="Wingdings" panose="05000000000000000000" pitchFamily="2" charset="2"/>
              <a:buChar char="l"/>
            </a:pPr>
            <a:r>
              <a:rPr lang="en-US" altLang="zh-CN" sz="2000" dirty="0"/>
              <a:t>cum</a:t>
            </a:r>
            <a:r>
              <a:rPr lang="zh-CN" altLang="en-US" sz="2000" dirty="0"/>
              <a:t>系列函数是作为</a:t>
            </a:r>
            <a:r>
              <a:rPr lang="en-US" altLang="zh-CN" sz="2000" dirty="0"/>
              <a:t>DataFrame</a:t>
            </a:r>
            <a:r>
              <a:rPr lang="zh-CN" altLang="en-US" sz="2000" dirty="0"/>
              <a:t>或</a:t>
            </a:r>
            <a:r>
              <a:rPr lang="en-US" altLang="zh-CN" sz="2000" dirty="0"/>
              <a:t>Series</a:t>
            </a:r>
            <a:r>
              <a:rPr lang="zh-CN" altLang="en-US" sz="2000" dirty="0"/>
              <a:t>对象的方法而出现的，命令格式为</a:t>
            </a:r>
            <a:r>
              <a:rPr lang="en-US" altLang="zh-CN" sz="2000" dirty="0"/>
              <a:t>D.cumsum()</a:t>
            </a:r>
            <a:r>
              <a:rPr lang="zh-CN" altLang="en-US" sz="2000" dirty="0"/>
              <a:t>。</a:t>
            </a:r>
            <a:endParaRPr lang="en-US" altLang="zh-CN" sz="2000" dirty="0"/>
          </a:p>
          <a:p>
            <a:pPr marL="285750" indent="-285750">
              <a:buClr>
                <a:schemeClr val="accent1"/>
              </a:buClr>
              <a:buFont typeface="Wingdings" panose="05000000000000000000" pitchFamily="2" charset="2"/>
              <a:buChar char="l"/>
            </a:pPr>
            <a:r>
              <a:rPr lang="en-US" altLang="zh-CN" sz="2000" dirty="0"/>
              <a:t>rolling_</a:t>
            </a:r>
            <a:r>
              <a:rPr lang="zh-CN" altLang="en-US" sz="2000" dirty="0"/>
              <a:t>系列是</a:t>
            </a:r>
            <a:r>
              <a:rPr lang="en-US" altLang="zh-CN" sz="2000" dirty="0"/>
              <a:t>pandas</a:t>
            </a:r>
            <a:r>
              <a:rPr lang="zh-CN" altLang="en-US" sz="2000" dirty="0"/>
              <a:t>的函数，不是</a:t>
            </a:r>
            <a:r>
              <a:rPr lang="en-US" altLang="zh-CN" sz="2000" dirty="0"/>
              <a:t>DataFrame</a:t>
            </a:r>
            <a:r>
              <a:rPr lang="zh-CN" altLang="en-US" sz="2000" dirty="0"/>
              <a:t>或</a:t>
            </a:r>
            <a:r>
              <a:rPr lang="en-US" altLang="zh-CN" sz="2000" dirty="0"/>
              <a:t>Series</a:t>
            </a:r>
            <a:r>
              <a:rPr lang="zh-CN" altLang="en-US" sz="2000" dirty="0"/>
              <a:t>对象的方法，使用格式为</a:t>
            </a:r>
            <a:r>
              <a:rPr lang="en-US" altLang="zh-CN" sz="2000" dirty="0"/>
              <a:t>pd.rolling_mean(D, k)</a:t>
            </a:r>
            <a:r>
              <a:rPr lang="zh-CN" altLang="en-US" sz="2000" dirty="0"/>
              <a:t>，意思是每</a:t>
            </a:r>
            <a:r>
              <a:rPr lang="en-US" altLang="zh-CN" sz="2000" dirty="0"/>
              <a:t>k</a:t>
            </a:r>
            <a:r>
              <a:rPr lang="zh-CN" altLang="en-US" sz="2000" dirty="0"/>
              <a:t>列计算一次均值，滚动计算。</a:t>
            </a:r>
          </a:p>
        </p:txBody>
      </p:sp>
      <p:pic>
        <p:nvPicPr>
          <p:cNvPr id="4" name="图片 3"/>
          <p:cNvPicPr>
            <a:picLocks noChangeAspect="1"/>
          </p:cNvPicPr>
          <p:nvPr/>
        </p:nvPicPr>
        <p:blipFill>
          <a:blip r:embed="rId2"/>
          <a:stretch>
            <a:fillRect/>
          </a:stretch>
        </p:blipFill>
        <p:spPr>
          <a:xfrm>
            <a:off x="633413" y="1125538"/>
            <a:ext cx="10839450" cy="30797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5092700"/>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数据特征分析</a:t>
            </a:r>
          </a:p>
        </p:txBody>
      </p:sp>
      <p:sp>
        <p:nvSpPr>
          <p:cNvPr id="64522"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数据质量</a:t>
            </a: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Python</a:t>
            </a: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主要数据探索函数</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p:cNvSpPr>
            <a:spLocks noChangeArrowheads="1"/>
          </p:cNvSpPr>
          <p:nvPr/>
        </p:nvSpPr>
        <p:spPr bwMode="auto">
          <a:xfrm>
            <a:off x="4012450" y="4715497"/>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统计作图函数</a:t>
            </a:r>
          </a:p>
        </p:txBody>
      </p:sp>
      <p:sp>
        <p:nvSpPr>
          <p:cNvPr id="29" name="Oval 15"/>
          <p:cNvSpPr>
            <a:spLocks noChangeArrowheads="1"/>
          </p:cNvSpPr>
          <p:nvPr/>
        </p:nvSpPr>
        <p:spPr bwMode="auto">
          <a:xfrm>
            <a:off x="2904947" y="4733497"/>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统计作图函数</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4" name="TextBox 3"/>
          <p:cNvSpPr txBox="1"/>
          <p:nvPr/>
        </p:nvSpPr>
        <p:spPr>
          <a:xfrm>
            <a:off x="527050" y="908050"/>
            <a:ext cx="11137900" cy="3970338"/>
          </a:xfrm>
          <a:prstGeom prst="rect">
            <a:avLst/>
          </a:prstGeom>
          <a:noFill/>
          <a:ln w="9525">
            <a:noFill/>
          </a:ln>
        </p:spPr>
        <p:txBody>
          <a:bodyPr>
            <a:spAutoFit/>
          </a:bodyPr>
          <a:lstStyle/>
          <a:p>
            <a:pPr marL="342900" indent="-342900" eaLnBrk="1" hangingPunct="1">
              <a:lnSpc>
                <a:spcPct val="150000"/>
              </a:lnSpc>
              <a:buClr>
                <a:schemeClr val="accent1"/>
              </a:buClr>
              <a:buFont typeface="Wingdings" panose="05000000000000000000" pitchFamily="2" charset="2"/>
              <a:buChar char="l"/>
            </a:pPr>
            <a:r>
              <a:rPr lang="zh-CN" altLang="en-US" sz="2400" dirty="0">
                <a:solidFill>
                  <a:srgbClr val="000000"/>
                </a:solidFill>
                <a:latin typeface="微软雅黑" panose="020B0503020204020204" pitchFamily="34" charset="-122"/>
                <a:ea typeface="微软雅黑" panose="020B0503020204020204" pitchFamily="34" charset="-122"/>
              </a:rPr>
              <a:t>通过统计作图函数绘制的图表可以直观地反映出数据及统计量的性质及其内在规律，如盒图可以表示多个样本的均值，误差条形图能同时显示下限误差和上限误差，最小二乘拟合曲线图能分析两变量间的关系。</a:t>
            </a:r>
            <a:r>
              <a:rPr lang="zh-CN" altLang="zh-CN" sz="2400" dirty="0">
                <a:solidFill>
                  <a:srgbClr val="000000"/>
                </a:solidFill>
                <a:latin typeface="微软雅黑" panose="020B0503020204020204" pitchFamily="34" charset="-122"/>
                <a:ea typeface="微软雅黑" panose="020B0503020204020204" pitchFamily="34" charset="-122"/>
              </a:rPr>
              <a:t>如在做某用电单位用电量趋势预测过程中，可以先分析该用电单位日用电量的时序图，来直观地估计其用电量变化趋势。</a:t>
            </a:r>
            <a:endParaRPr lang="en-US" altLang="zh-CN" sz="2400" dirty="0">
              <a:solidFill>
                <a:srgbClr val="000000"/>
              </a:solidFill>
              <a:latin typeface="微软雅黑" panose="020B0503020204020204" pitchFamily="34" charset="-122"/>
              <a:ea typeface="微软雅黑" panose="020B0503020204020204" pitchFamily="34" charset="-122"/>
            </a:endParaRPr>
          </a:p>
          <a:p>
            <a:pPr marL="342900" indent="-342900" eaLnBrk="1" hangingPunct="1">
              <a:lnSpc>
                <a:spcPct val="150000"/>
              </a:lnSpc>
              <a:buClr>
                <a:schemeClr val="accent1"/>
              </a:buClr>
              <a:buFont typeface="Wingdings" panose="05000000000000000000" pitchFamily="2" charset="2"/>
              <a:buChar char="l"/>
            </a:pPr>
            <a:r>
              <a:rPr lang="en-US" altLang="zh-CN" sz="2400" dirty="0">
                <a:solidFill>
                  <a:srgbClr val="000000"/>
                </a:solidFill>
                <a:latin typeface="微软雅黑" panose="020B0503020204020204" pitchFamily="34" charset="-122"/>
                <a:ea typeface="微软雅黑" panose="020B0503020204020204" pitchFamily="34" charset="-122"/>
              </a:rPr>
              <a:t>Python</a:t>
            </a:r>
            <a:r>
              <a:rPr lang="zh-CN" altLang="en-US" sz="2400" dirty="0">
                <a:solidFill>
                  <a:srgbClr val="000000"/>
                </a:solidFill>
                <a:latin typeface="微软雅黑" panose="020B0503020204020204" pitchFamily="34" charset="-122"/>
                <a:ea typeface="微软雅黑" panose="020B0503020204020204" pitchFamily="34" charset="-122"/>
              </a:rPr>
              <a:t>的主要作图库是</a:t>
            </a:r>
            <a:r>
              <a:rPr lang="en-US" altLang="zh-CN" sz="2400" dirty="0">
                <a:solidFill>
                  <a:srgbClr val="000000"/>
                </a:solidFill>
                <a:latin typeface="微软雅黑" panose="020B0503020204020204" pitchFamily="34" charset="-122"/>
                <a:ea typeface="微软雅黑" panose="020B0503020204020204" pitchFamily="34" charset="-122"/>
              </a:rPr>
              <a:t>Matplotlib</a:t>
            </a:r>
            <a:r>
              <a:rPr lang="zh-CN" altLang="en-US" sz="2400" dirty="0">
                <a:solidFill>
                  <a:srgbClr val="000000"/>
                </a:solidFill>
                <a:latin typeface="微软雅黑" panose="020B0503020204020204" pitchFamily="34" charset="-122"/>
                <a:ea typeface="微软雅黑" panose="020B0503020204020204" pitchFamily="34" charset="-122"/>
              </a:rPr>
              <a:t>，而</a:t>
            </a:r>
            <a:r>
              <a:rPr lang="en-US" altLang="zh-CN" sz="2400" dirty="0">
                <a:solidFill>
                  <a:srgbClr val="000000"/>
                </a:solidFill>
                <a:latin typeface="微软雅黑" panose="020B0503020204020204" pitchFamily="34" charset="-122"/>
                <a:ea typeface="微软雅黑" panose="020B0503020204020204" pitchFamily="34" charset="-122"/>
              </a:rPr>
              <a:t>Pandas</a:t>
            </a:r>
            <a:r>
              <a:rPr lang="zh-CN" altLang="en-US" sz="2400" dirty="0">
                <a:solidFill>
                  <a:srgbClr val="000000"/>
                </a:solidFill>
                <a:latin typeface="微软雅黑" panose="020B0503020204020204" pitchFamily="34" charset="-122"/>
                <a:ea typeface="微软雅黑" panose="020B0503020204020204" pitchFamily="34" charset="-122"/>
              </a:rPr>
              <a:t>基于</a:t>
            </a:r>
            <a:r>
              <a:rPr lang="en-US" altLang="zh-CN" sz="2400" dirty="0">
                <a:solidFill>
                  <a:srgbClr val="000000"/>
                </a:solidFill>
                <a:latin typeface="微软雅黑" panose="020B0503020204020204" pitchFamily="34" charset="-122"/>
                <a:ea typeface="微软雅黑" panose="020B0503020204020204" pitchFamily="34" charset="-122"/>
              </a:rPr>
              <a:t>Matplotlib</a:t>
            </a:r>
            <a:r>
              <a:rPr lang="zh-CN" altLang="en-US" sz="2400" dirty="0">
                <a:solidFill>
                  <a:srgbClr val="000000"/>
                </a:solidFill>
                <a:latin typeface="微软雅黑" panose="020B0503020204020204" pitchFamily="34" charset="-122"/>
                <a:ea typeface="微软雅黑" panose="020B0503020204020204" pitchFamily="34" charset="-122"/>
              </a:rPr>
              <a:t>并对某些命令作了简化，因此作图通常是</a:t>
            </a:r>
            <a:r>
              <a:rPr lang="en-US" altLang="zh-CN" sz="2400" dirty="0">
                <a:solidFill>
                  <a:srgbClr val="000000"/>
                </a:solidFill>
                <a:latin typeface="微软雅黑" panose="020B0503020204020204" pitchFamily="34" charset="-122"/>
                <a:ea typeface="微软雅黑" panose="020B0503020204020204" pitchFamily="34" charset="-122"/>
              </a:rPr>
              <a:t>Matplotlib</a:t>
            </a:r>
            <a:r>
              <a:rPr lang="zh-CN" altLang="en-US" sz="2400" dirty="0">
                <a:solidFill>
                  <a:srgbClr val="000000"/>
                </a:solidFill>
                <a:latin typeface="微软雅黑" panose="020B0503020204020204" pitchFamily="34" charset="-122"/>
                <a:ea typeface="微软雅黑" panose="020B0503020204020204" pitchFamily="34" charset="-122"/>
              </a:rPr>
              <a:t>和</a:t>
            </a:r>
            <a:r>
              <a:rPr lang="en-US" altLang="zh-CN" sz="2400" dirty="0">
                <a:solidFill>
                  <a:srgbClr val="000000"/>
                </a:solidFill>
                <a:latin typeface="微软雅黑" panose="020B0503020204020204" pitchFamily="34" charset="-122"/>
                <a:ea typeface="微软雅黑" panose="020B0503020204020204" pitchFamily="34" charset="-122"/>
              </a:rPr>
              <a:t>Pandas</a:t>
            </a:r>
            <a:r>
              <a:rPr lang="zh-CN" altLang="en-US" sz="2400" dirty="0">
                <a:solidFill>
                  <a:srgbClr val="000000"/>
                </a:solidFill>
                <a:latin typeface="微软雅黑" panose="020B0503020204020204" pitchFamily="34" charset="-122"/>
                <a:ea typeface="微软雅黑" panose="020B0503020204020204" pitchFamily="34" charset="-122"/>
              </a:rPr>
              <a:t>相互结合着使用。</a:t>
            </a:r>
            <a:endParaRPr lang="zh-CN" altLang="zh-CN" sz="24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统计作图函数</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4" name="内容占位符 3"/>
          <p:cNvSpPr>
            <a:spLocks noGrp="1"/>
          </p:cNvSpPr>
          <p:nvPr>
            <p:ph idx="1"/>
          </p:nvPr>
        </p:nvSpPr>
        <p:spPr>
          <a:xfrm>
            <a:off x="0" y="1196975"/>
            <a:ext cx="11107738" cy="400050"/>
          </a:xfrm>
          <a:ln/>
        </p:spPr>
        <p:txBody>
          <a:bodyPr vert="horz" wrap="square" lIns="91440" tIns="45720" rIns="91440" bIns="45720" anchor="t" anchorCtr="0">
            <a:spAutoFit/>
          </a:bodyPr>
          <a:lstStyle/>
          <a:p>
            <a:pPr marL="285750" indent="-285750">
              <a:buClr>
                <a:schemeClr val="accent1"/>
              </a:buClr>
              <a:buFont typeface="Wingdings" panose="05000000000000000000" pitchFamily="2" charset="2"/>
              <a:buChar char="l"/>
            </a:pPr>
            <a:r>
              <a:rPr lang="en-US" altLang="zh-CN" sz="2000" dirty="0"/>
              <a:t>Python</a:t>
            </a:r>
            <a:r>
              <a:rPr lang="zh-CN" altLang="en-US" sz="2000" dirty="0"/>
              <a:t>中的常用作图函数。</a:t>
            </a:r>
            <a:endParaRPr lang="en-US" altLang="zh-CN" sz="2000" dirty="0"/>
          </a:p>
        </p:txBody>
      </p:sp>
      <p:pic>
        <p:nvPicPr>
          <p:cNvPr id="5" name="图片 4"/>
          <p:cNvPicPr>
            <a:picLocks noChangeAspect="1"/>
          </p:cNvPicPr>
          <p:nvPr/>
        </p:nvPicPr>
        <p:blipFill>
          <a:blip r:embed="rId2"/>
          <a:stretch>
            <a:fillRect/>
          </a:stretch>
        </p:blipFill>
        <p:spPr>
          <a:xfrm>
            <a:off x="1008063" y="2205038"/>
            <a:ext cx="10391775" cy="22320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统计作图函数</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4" name="内容占位符 3"/>
          <p:cNvSpPr>
            <a:spLocks noGrp="1"/>
          </p:cNvSpPr>
          <p:nvPr>
            <p:ph idx="1"/>
          </p:nvPr>
        </p:nvSpPr>
        <p:spPr>
          <a:xfrm>
            <a:off x="201613" y="1144588"/>
            <a:ext cx="11107737" cy="400050"/>
          </a:xfrm>
          <a:ln/>
        </p:spPr>
        <p:txBody>
          <a:bodyPr vert="horz" wrap="square" lIns="91440" tIns="45720" rIns="91440" bIns="45720" anchor="t" anchorCtr="0">
            <a:spAutoFit/>
          </a:bodyPr>
          <a:lstStyle/>
          <a:p>
            <a:pPr marL="285750" indent="-285750">
              <a:buClr>
                <a:schemeClr val="accent1"/>
              </a:buClr>
              <a:buFont typeface="Wingdings" panose="05000000000000000000" pitchFamily="2" charset="2"/>
              <a:buChar char="l"/>
            </a:pPr>
            <a:r>
              <a:rPr lang="zh-CN" altLang="en-US" sz="2000" dirty="0"/>
              <a:t>在使用</a:t>
            </a:r>
            <a:r>
              <a:rPr lang="en-US" altLang="zh-CN" sz="2000" dirty="0"/>
              <a:t>Python</a:t>
            </a:r>
            <a:r>
              <a:rPr lang="zh-CN" altLang="zh-CN" sz="2000" dirty="0"/>
              <a:t>作图之前，我们通常要加载以下代码：</a:t>
            </a:r>
            <a:endParaRPr lang="en-US" altLang="zh-CN" sz="2000" dirty="0"/>
          </a:p>
        </p:txBody>
      </p:sp>
      <p:pic>
        <p:nvPicPr>
          <p:cNvPr id="94210" name="Picture 2"/>
          <p:cNvPicPr>
            <a:picLocks noChangeAspect="1" noChangeArrowheads="1"/>
          </p:cNvPicPr>
          <p:nvPr/>
        </p:nvPicPr>
        <p:blipFill>
          <a:blip r:embed="rId2"/>
          <a:srcRect/>
          <a:stretch>
            <a:fillRect/>
          </a:stretch>
        </p:blipFill>
        <p:spPr bwMode="auto">
          <a:xfrm>
            <a:off x="1103313" y="1989138"/>
            <a:ext cx="9547225" cy="176688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4210"/>
                                        </p:tgtEl>
                                        <p:attrNameLst>
                                          <p:attrName>style.visibility</p:attrName>
                                        </p:attrNameLst>
                                      </p:cBhvr>
                                      <p:to>
                                        <p:strVal val="visible"/>
                                      </p:to>
                                    </p:set>
                                    <p:animEffect transition="in" filter="randombar(horizontal)">
                                      <p:cBhvr>
                                        <p:cTn id="12" dur="500"/>
                                        <p:tgtEl>
                                          <p:spTgt spid="94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统计作图函数</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4" name="内容占位符 3"/>
          <p:cNvSpPr>
            <a:spLocks noGrp="1" noChangeArrowheads="1"/>
          </p:cNvSpPr>
          <p:nvPr>
            <p:ph idx="1"/>
          </p:nvPr>
        </p:nvSpPr>
        <p:spPr>
          <a:xfrm>
            <a:off x="636588" y="1085850"/>
            <a:ext cx="11109325" cy="4032250"/>
          </a:xfrm>
        </p:spPr>
        <p:txBody>
          <a:bodyPr vert="horz" wrap="square" lIns="91440" tIns="45720" rIns="91440" bIns="45720" numCol="1" anchor="t" anchorCtr="0" compatLnSpc="1">
            <a:spAutoFit/>
          </a:bodyPr>
          <a:lstStyle/>
          <a:p>
            <a:pPr marL="285750" marR="0" lvl="0"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l"/>
              <a:defRPr/>
            </a:pP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plot</a:t>
            </a:r>
          </a:p>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功能：绘制线性二维图，折线图。</a:t>
            </a:r>
          </a:p>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使用格式：</a:t>
            </a:r>
          </a:p>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plt.plot</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(x, y, S)    </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这是</a:t>
            </a: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Matplotlib</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通用的绘图方式，绘制</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y</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对于</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x</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（即以</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x</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为横轴的二维图形），字符串参量</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S</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指定绘制时图形的类型、样式和颜色，常用的选项有：’</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b’</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为蓝色、’</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r’</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为红色、’</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g’</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为绿色、’</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o’</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为圆圈、’</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为加号标记、’ </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为实线、’ </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为虚线。当</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x</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y</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均为实数同维向量时，则描出点 ，然后用直线依次相连。</a:t>
            </a:r>
            <a:endPar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D.plot</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(kind = 'box')    </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这里使用的是</a:t>
            </a: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DataFrame</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或</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Series</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对象内置的方法作图，默认以</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Index</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为横坐标，每列数据为纵坐标自动作图，通过</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kind</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参数指定作图类型，支持</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line</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（线）、</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bar</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（条形）、</a:t>
            </a: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barh</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a:t>
            </a: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hist</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（直方图）、</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box</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（箱线图）、</a:t>
            </a: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kde</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（密度图）、</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area</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pie</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（饼图）等，同时也能够接受</a:t>
            </a: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plt.plot</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中接受的参数。因此，如果数据已经被加载为</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Pandas</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中的对象，那么以这种方式作图是比较简洁的。</a:t>
            </a:r>
          </a:p>
        </p:txBody>
      </p:sp>
      <p:pic>
        <p:nvPicPr>
          <p:cNvPr id="95234" name="Picture 2"/>
          <p:cNvPicPr>
            <a:picLocks noChangeAspect="1"/>
          </p:cNvPicPr>
          <p:nvPr/>
        </p:nvPicPr>
        <p:blipFill>
          <a:blip r:embed="rId2"/>
          <a:stretch>
            <a:fillRect/>
          </a:stretch>
        </p:blipFill>
        <p:spPr>
          <a:xfrm>
            <a:off x="2446338" y="1724025"/>
            <a:ext cx="7489825" cy="382428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95234"/>
                                        </p:tgtEl>
                                        <p:attrNameLst>
                                          <p:attrName>style.visibility</p:attrName>
                                        </p:attrNameLst>
                                      </p:cBhvr>
                                      <p:to>
                                        <p:strVal val="visible"/>
                                      </p:to>
                                    </p:set>
                                    <p:animEffect transition="in" filter="randombar(horizontal)">
                                      <p:cBhvr>
                                        <p:cTn id="42" dur="500"/>
                                        <p:tgtEl>
                                          <p:spTgt spid="95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统计作图函数</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4" name="内容占位符 3"/>
          <p:cNvSpPr>
            <a:spLocks noGrp="1" noChangeArrowheads="1"/>
          </p:cNvSpPr>
          <p:nvPr>
            <p:ph idx="1"/>
          </p:nvPr>
        </p:nvSpPr>
        <p:spPr>
          <a:xfrm>
            <a:off x="561975" y="1020763"/>
            <a:ext cx="11107738" cy="1508125"/>
          </a:xfrm>
        </p:spPr>
        <p:txBody>
          <a:bodyPr vert="horz" wrap="square" lIns="91440" tIns="45720" rIns="91440" bIns="45720" numCol="1" anchor="t" anchorCtr="0" compatLnSpc="1">
            <a:spAutoFit/>
          </a:bodyPr>
          <a:lstStyle/>
          <a:p>
            <a:pPr marL="285750" marR="0" lvl="0"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l"/>
              <a:defRPr/>
            </a:pP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pie</a:t>
            </a:r>
          </a:p>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功能：绘制饼型图。</a:t>
            </a:r>
          </a:p>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使用格式：</a:t>
            </a:r>
          </a:p>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plt.pie</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(size)    </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使用</a:t>
            </a: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Matplotlib</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绘制饼图，其中</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size</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是一个列表，记录各个扇形的比例。</a:t>
            </a:r>
          </a:p>
        </p:txBody>
      </p:sp>
      <p:pic>
        <p:nvPicPr>
          <p:cNvPr id="96258" name="Picture 2"/>
          <p:cNvPicPr>
            <a:picLocks noChangeAspect="1"/>
          </p:cNvPicPr>
          <p:nvPr/>
        </p:nvPicPr>
        <p:blipFill>
          <a:blip r:embed="rId2"/>
          <a:stretch>
            <a:fillRect/>
          </a:stretch>
        </p:blipFill>
        <p:spPr>
          <a:xfrm>
            <a:off x="3024188" y="2771775"/>
            <a:ext cx="5376862" cy="331628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6258"/>
                                        </p:tgtEl>
                                        <p:attrNameLst>
                                          <p:attrName>style.visibility</p:attrName>
                                        </p:attrNameLst>
                                      </p:cBhvr>
                                      <p:to>
                                        <p:strVal val="visible"/>
                                      </p:to>
                                    </p:set>
                                    <p:animEffect transition="in" filter="fade">
                                      <p:cBhvr>
                                        <p:cTn id="35" dur="1000"/>
                                        <p:tgtEl>
                                          <p:spTgt spid="96258"/>
                                        </p:tgtEl>
                                      </p:cBhvr>
                                    </p:animEffect>
                                    <p:anim calcmode="lin" valueType="num">
                                      <p:cBhvr>
                                        <p:cTn id="36" dur="1000" fill="hold"/>
                                        <p:tgtEl>
                                          <p:spTgt spid="96258"/>
                                        </p:tgtEl>
                                        <p:attrNameLst>
                                          <p:attrName>ppt_x</p:attrName>
                                        </p:attrNameLst>
                                      </p:cBhvr>
                                      <p:tavLst>
                                        <p:tav tm="0">
                                          <p:val>
                                            <p:strVal val="#ppt_x"/>
                                          </p:val>
                                        </p:tav>
                                        <p:tav tm="100000">
                                          <p:val>
                                            <p:strVal val="#ppt_x"/>
                                          </p:val>
                                        </p:tav>
                                      </p:tavLst>
                                    </p:anim>
                                    <p:anim calcmode="lin" valueType="num">
                                      <p:cBhvr>
                                        <p:cTn id="37" dur="1000" fill="hold"/>
                                        <p:tgtEl>
                                          <p:spTgt spid="962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统计作图函数</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4" name="内容占位符 3"/>
          <p:cNvSpPr>
            <a:spLocks noGrp="1" noChangeArrowheads="1"/>
          </p:cNvSpPr>
          <p:nvPr>
            <p:ph idx="1"/>
          </p:nvPr>
        </p:nvSpPr>
        <p:spPr>
          <a:xfrm>
            <a:off x="457200" y="1011238"/>
            <a:ext cx="11107738" cy="1816100"/>
          </a:xfrm>
        </p:spPr>
        <p:txBody>
          <a:bodyPr vert="horz" wrap="square" lIns="91440" tIns="45720" rIns="91440" bIns="45720" numCol="1" anchor="t" anchorCtr="0" compatLnSpc="1">
            <a:spAutoFit/>
          </a:bodyPr>
          <a:lstStyle/>
          <a:p>
            <a:pPr marL="285750" marR="0" lvl="0"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l"/>
              <a:defRPr/>
            </a:pP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hist</a:t>
            </a:r>
            <a:endPar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功能：绘制二维条形直方图，可显示数据的分布情形。</a:t>
            </a:r>
          </a:p>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使用格式：</a:t>
            </a:r>
          </a:p>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Plt.hist</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(x, y)    </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其中</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x</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是待绘制直方图的一维数组，</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y</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可以是整数，表示均匀分为</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n</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组；也可以是列表，列表各个数字为分组的边界点（即手动指定分界点）。</a:t>
            </a:r>
          </a:p>
        </p:txBody>
      </p:sp>
      <p:pic>
        <p:nvPicPr>
          <p:cNvPr id="97282" name="Picture 2"/>
          <p:cNvPicPr>
            <a:picLocks noChangeAspect="1"/>
          </p:cNvPicPr>
          <p:nvPr/>
        </p:nvPicPr>
        <p:blipFill>
          <a:blip r:embed="rId2"/>
          <a:stretch>
            <a:fillRect/>
          </a:stretch>
        </p:blipFill>
        <p:spPr>
          <a:xfrm>
            <a:off x="2947988" y="2997200"/>
            <a:ext cx="5930900" cy="32734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7282"/>
                                        </p:tgtEl>
                                        <p:attrNameLst>
                                          <p:attrName>style.visibility</p:attrName>
                                        </p:attrNameLst>
                                      </p:cBhvr>
                                      <p:to>
                                        <p:strVal val="visible"/>
                                      </p:to>
                                    </p:set>
                                    <p:animEffect transition="in" filter="fade">
                                      <p:cBhvr>
                                        <p:cTn id="35" dur="1000"/>
                                        <p:tgtEl>
                                          <p:spTgt spid="97282"/>
                                        </p:tgtEl>
                                      </p:cBhvr>
                                    </p:animEffect>
                                    <p:anim calcmode="lin" valueType="num">
                                      <p:cBhvr>
                                        <p:cTn id="36" dur="1000" fill="hold"/>
                                        <p:tgtEl>
                                          <p:spTgt spid="97282"/>
                                        </p:tgtEl>
                                        <p:attrNameLst>
                                          <p:attrName>ppt_x</p:attrName>
                                        </p:attrNameLst>
                                      </p:cBhvr>
                                      <p:tavLst>
                                        <p:tav tm="0">
                                          <p:val>
                                            <p:strVal val="#ppt_x"/>
                                          </p:val>
                                        </p:tav>
                                        <p:tav tm="100000">
                                          <p:val>
                                            <p:strVal val="#ppt_x"/>
                                          </p:val>
                                        </p:tav>
                                      </p:tavLst>
                                    </p:anim>
                                    <p:anim calcmode="lin" valueType="num">
                                      <p:cBhvr>
                                        <p:cTn id="37" dur="1000" fill="hold"/>
                                        <p:tgtEl>
                                          <p:spTgt spid="972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数据质量分析</a:t>
            </a:r>
            <a:r>
              <a:rPr kumimoji="1" lang="en-US" altLang="zh-CN" dirty="0">
                <a:latin typeface="Times New Roman" panose="02020603050405020304" pitchFamily="18" charset="0"/>
                <a:ea typeface="Times New Roman" panose="02020603050405020304" pitchFamily="18" charset="0"/>
                <a:cs typeface="微软雅黑" panose="020B0503020204020204" pitchFamily="34" charset="-122"/>
              </a:rPr>
              <a:t>——</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缺失值分析</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 name="圆角矩形 1"/>
          <p:cNvSpPr/>
          <p:nvPr/>
        </p:nvSpPr>
        <p:spPr>
          <a:xfrm>
            <a:off x="4751388" y="1268413"/>
            <a:ext cx="2689225" cy="79216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对缺失值做简单统计分析</a:t>
            </a:r>
          </a:p>
        </p:txBody>
      </p:sp>
      <p:sp>
        <p:nvSpPr>
          <p:cNvPr id="3" name="圆角矩形 2"/>
          <p:cNvSpPr/>
          <p:nvPr/>
        </p:nvSpPr>
        <p:spPr>
          <a:xfrm>
            <a:off x="719138" y="3357563"/>
            <a:ext cx="2593975" cy="10795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统计缺失值的变量个数</a:t>
            </a:r>
          </a:p>
        </p:txBody>
      </p:sp>
      <p:sp>
        <p:nvSpPr>
          <p:cNvPr id="15" name="圆角矩形 14"/>
          <p:cNvSpPr/>
          <p:nvPr/>
        </p:nvSpPr>
        <p:spPr>
          <a:xfrm>
            <a:off x="4751388" y="3357563"/>
            <a:ext cx="2593975" cy="10795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统计每个变量的未缺失数</a:t>
            </a:r>
          </a:p>
        </p:txBody>
      </p:sp>
      <p:sp>
        <p:nvSpPr>
          <p:cNvPr id="16" name="圆角矩形 15"/>
          <p:cNvSpPr/>
          <p:nvPr/>
        </p:nvSpPr>
        <p:spPr>
          <a:xfrm>
            <a:off x="8783638" y="3357563"/>
            <a:ext cx="2593975" cy="10795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统计变量的缺失数及缺失率</a:t>
            </a:r>
          </a:p>
        </p:txBody>
      </p:sp>
      <p:sp>
        <p:nvSpPr>
          <p:cNvPr id="4" name="右大括号 3"/>
          <p:cNvSpPr/>
          <p:nvPr/>
        </p:nvSpPr>
        <p:spPr>
          <a:xfrm rot="16200000">
            <a:off x="5687219" y="-1467644"/>
            <a:ext cx="863600" cy="8208963"/>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80">
                                          <p:stCondLst>
                                            <p:cond delay="0"/>
                                          </p:stCondLst>
                                        </p:cTn>
                                        <p:tgtEl>
                                          <p:spTgt spid="3"/>
                                        </p:tgtEl>
                                      </p:cBhvr>
                                    </p:animEffect>
                                    <p:anim calcmode="lin" valueType="num">
                                      <p:cBhvr>
                                        <p:cTn id="1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3" dur="26">
                                          <p:stCondLst>
                                            <p:cond delay="650"/>
                                          </p:stCondLst>
                                        </p:cTn>
                                        <p:tgtEl>
                                          <p:spTgt spid="3"/>
                                        </p:tgtEl>
                                      </p:cBhvr>
                                      <p:to x="100000" y="60000"/>
                                    </p:animScale>
                                    <p:animScale>
                                      <p:cBhvr>
                                        <p:cTn id="24" dur="166" decel="50000">
                                          <p:stCondLst>
                                            <p:cond delay="676"/>
                                          </p:stCondLst>
                                        </p:cTn>
                                        <p:tgtEl>
                                          <p:spTgt spid="3"/>
                                        </p:tgtEl>
                                      </p:cBhvr>
                                      <p:to x="100000" y="100000"/>
                                    </p:animScale>
                                    <p:animScale>
                                      <p:cBhvr>
                                        <p:cTn id="25" dur="26">
                                          <p:stCondLst>
                                            <p:cond delay="1312"/>
                                          </p:stCondLst>
                                        </p:cTn>
                                        <p:tgtEl>
                                          <p:spTgt spid="3"/>
                                        </p:tgtEl>
                                      </p:cBhvr>
                                      <p:to x="100000" y="80000"/>
                                    </p:animScale>
                                    <p:animScale>
                                      <p:cBhvr>
                                        <p:cTn id="26" dur="166" decel="50000">
                                          <p:stCondLst>
                                            <p:cond delay="1338"/>
                                          </p:stCondLst>
                                        </p:cTn>
                                        <p:tgtEl>
                                          <p:spTgt spid="3"/>
                                        </p:tgtEl>
                                      </p:cBhvr>
                                      <p:to x="100000" y="100000"/>
                                    </p:animScale>
                                    <p:animScale>
                                      <p:cBhvr>
                                        <p:cTn id="27" dur="26">
                                          <p:stCondLst>
                                            <p:cond delay="1642"/>
                                          </p:stCondLst>
                                        </p:cTn>
                                        <p:tgtEl>
                                          <p:spTgt spid="3"/>
                                        </p:tgtEl>
                                      </p:cBhvr>
                                      <p:to x="100000" y="90000"/>
                                    </p:animScale>
                                    <p:animScale>
                                      <p:cBhvr>
                                        <p:cTn id="28" dur="166" decel="50000">
                                          <p:stCondLst>
                                            <p:cond delay="1668"/>
                                          </p:stCondLst>
                                        </p:cTn>
                                        <p:tgtEl>
                                          <p:spTgt spid="3"/>
                                        </p:tgtEl>
                                      </p:cBhvr>
                                      <p:to x="100000" y="100000"/>
                                    </p:animScale>
                                    <p:animScale>
                                      <p:cBhvr>
                                        <p:cTn id="29" dur="26">
                                          <p:stCondLst>
                                            <p:cond delay="1808"/>
                                          </p:stCondLst>
                                        </p:cTn>
                                        <p:tgtEl>
                                          <p:spTgt spid="3"/>
                                        </p:tgtEl>
                                      </p:cBhvr>
                                      <p:to x="100000" y="95000"/>
                                    </p:animScale>
                                    <p:animScale>
                                      <p:cBhvr>
                                        <p:cTn id="30" dur="166" decel="50000">
                                          <p:stCondLst>
                                            <p:cond delay="1834"/>
                                          </p:stCondLst>
                                        </p:cTn>
                                        <p:tgtEl>
                                          <p:spTgt spid="3"/>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26"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580">
                                          <p:stCondLst>
                                            <p:cond delay="0"/>
                                          </p:stCondLst>
                                        </p:cTn>
                                        <p:tgtEl>
                                          <p:spTgt spid="15"/>
                                        </p:tgtEl>
                                      </p:cBhvr>
                                    </p:animEffect>
                                    <p:anim calcmode="lin" valueType="num">
                                      <p:cBhvr>
                                        <p:cTn id="36"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41" dur="26">
                                          <p:stCondLst>
                                            <p:cond delay="650"/>
                                          </p:stCondLst>
                                        </p:cTn>
                                        <p:tgtEl>
                                          <p:spTgt spid="15"/>
                                        </p:tgtEl>
                                      </p:cBhvr>
                                      <p:to x="100000" y="60000"/>
                                    </p:animScale>
                                    <p:animScale>
                                      <p:cBhvr>
                                        <p:cTn id="42" dur="166" decel="50000">
                                          <p:stCondLst>
                                            <p:cond delay="676"/>
                                          </p:stCondLst>
                                        </p:cTn>
                                        <p:tgtEl>
                                          <p:spTgt spid="15"/>
                                        </p:tgtEl>
                                      </p:cBhvr>
                                      <p:to x="100000" y="100000"/>
                                    </p:animScale>
                                    <p:animScale>
                                      <p:cBhvr>
                                        <p:cTn id="43" dur="26">
                                          <p:stCondLst>
                                            <p:cond delay="1312"/>
                                          </p:stCondLst>
                                        </p:cTn>
                                        <p:tgtEl>
                                          <p:spTgt spid="15"/>
                                        </p:tgtEl>
                                      </p:cBhvr>
                                      <p:to x="100000" y="80000"/>
                                    </p:animScale>
                                    <p:animScale>
                                      <p:cBhvr>
                                        <p:cTn id="44" dur="166" decel="50000">
                                          <p:stCondLst>
                                            <p:cond delay="1338"/>
                                          </p:stCondLst>
                                        </p:cTn>
                                        <p:tgtEl>
                                          <p:spTgt spid="15"/>
                                        </p:tgtEl>
                                      </p:cBhvr>
                                      <p:to x="100000" y="100000"/>
                                    </p:animScale>
                                    <p:animScale>
                                      <p:cBhvr>
                                        <p:cTn id="45" dur="26">
                                          <p:stCondLst>
                                            <p:cond delay="1642"/>
                                          </p:stCondLst>
                                        </p:cTn>
                                        <p:tgtEl>
                                          <p:spTgt spid="15"/>
                                        </p:tgtEl>
                                      </p:cBhvr>
                                      <p:to x="100000" y="90000"/>
                                    </p:animScale>
                                    <p:animScale>
                                      <p:cBhvr>
                                        <p:cTn id="46" dur="166" decel="50000">
                                          <p:stCondLst>
                                            <p:cond delay="1668"/>
                                          </p:stCondLst>
                                        </p:cTn>
                                        <p:tgtEl>
                                          <p:spTgt spid="15"/>
                                        </p:tgtEl>
                                      </p:cBhvr>
                                      <p:to x="100000" y="100000"/>
                                    </p:animScale>
                                    <p:animScale>
                                      <p:cBhvr>
                                        <p:cTn id="47" dur="26">
                                          <p:stCondLst>
                                            <p:cond delay="1808"/>
                                          </p:stCondLst>
                                        </p:cTn>
                                        <p:tgtEl>
                                          <p:spTgt spid="15"/>
                                        </p:tgtEl>
                                      </p:cBhvr>
                                      <p:to x="100000" y="95000"/>
                                    </p:animScale>
                                    <p:animScale>
                                      <p:cBhvr>
                                        <p:cTn id="48" dur="166" decel="50000">
                                          <p:stCondLst>
                                            <p:cond delay="1834"/>
                                          </p:stCondLst>
                                        </p:cTn>
                                        <p:tgtEl>
                                          <p:spTgt spid="15"/>
                                        </p:tgtEl>
                                      </p:cBhvr>
                                      <p:to x="100000" y="100000"/>
                                    </p:animScale>
                                  </p:childTnLst>
                                </p:cTn>
                              </p:par>
                            </p:childTnLst>
                          </p:cTn>
                        </p:par>
                      </p:childTnLst>
                    </p:cTn>
                  </p:par>
                  <p:par>
                    <p:cTn id="49" fill="hold">
                      <p:stCondLst>
                        <p:cond delay="indefinite"/>
                      </p:stCondLst>
                      <p:childTnLst>
                        <p:par>
                          <p:cTn id="50" fill="hold">
                            <p:stCondLst>
                              <p:cond delay="0"/>
                            </p:stCondLst>
                            <p:childTnLst>
                              <p:par>
                                <p:cTn id="51" presetID="26"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down)">
                                      <p:cBhvr>
                                        <p:cTn id="53" dur="580">
                                          <p:stCondLst>
                                            <p:cond delay="0"/>
                                          </p:stCondLst>
                                        </p:cTn>
                                        <p:tgtEl>
                                          <p:spTgt spid="16"/>
                                        </p:tgtEl>
                                      </p:cBhvr>
                                    </p:animEffect>
                                    <p:anim calcmode="lin" valueType="num">
                                      <p:cBhvr>
                                        <p:cTn id="54"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59" dur="26">
                                          <p:stCondLst>
                                            <p:cond delay="650"/>
                                          </p:stCondLst>
                                        </p:cTn>
                                        <p:tgtEl>
                                          <p:spTgt spid="16"/>
                                        </p:tgtEl>
                                      </p:cBhvr>
                                      <p:to x="100000" y="60000"/>
                                    </p:animScale>
                                    <p:animScale>
                                      <p:cBhvr>
                                        <p:cTn id="60" dur="166" decel="50000">
                                          <p:stCondLst>
                                            <p:cond delay="676"/>
                                          </p:stCondLst>
                                        </p:cTn>
                                        <p:tgtEl>
                                          <p:spTgt spid="16"/>
                                        </p:tgtEl>
                                      </p:cBhvr>
                                      <p:to x="100000" y="100000"/>
                                    </p:animScale>
                                    <p:animScale>
                                      <p:cBhvr>
                                        <p:cTn id="61" dur="26">
                                          <p:stCondLst>
                                            <p:cond delay="1312"/>
                                          </p:stCondLst>
                                        </p:cTn>
                                        <p:tgtEl>
                                          <p:spTgt spid="16"/>
                                        </p:tgtEl>
                                      </p:cBhvr>
                                      <p:to x="100000" y="80000"/>
                                    </p:animScale>
                                    <p:animScale>
                                      <p:cBhvr>
                                        <p:cTn id="62" dur="166" decel="50000">
                                          <p:stCondLst>
                                            <p:cond delay="1338"/>
                                          </p:stCondLst>
                                        </p:cTn>
                                        <p:tgtEl>
                                          <p:spTgt spid="16"/>
                                        </p:tgtEl>
                                      </p:cBhvr>
                                      <p:to x="100000" y="100000"/>
                                    </p:animScale>
                                    <p:animScale>
                                      <p:cBhvr>
                                        <p:cTn id="63" dur="26">
                                          <p:stCondLst>
                                            <p:cond delay="1642"/>
                                          </p:stCondLst>
                                        </p:cTn>
                                        <p:tgtEl>
                                          <p:spTgt spid="16"/>
                                        </p:tgtEl>
                                      </p:cBhvr>
                                      <p:to x="100000" y="90000"/>
                                    </p:animScale>
                                    <p:animScale>
                                      <p:cBhvr>
                                        <p:cTn id="64" dur="166" decel="50000">
                                          <p:stCondLst>
                                            <p:cond delay="1668"/>
                                          </p:stCondLst>
                                        </p:cTn>
                                        <p:tgtEl>
                                          <p:spTgt spid="16"/>
                                        </p:tgtEl>
                                      </p:cBhvr>
                                      <p:to x="100000" y="100000"/>
                                    </p:animScale>
                                    <p:animScale>
                                      <p:cBhvr>
                                        <p:cTn id="65" dur="26">
                                          <p:stCondLst>
                                            <p:cond delay="1808"/>
                                          </p:stCondLst>
                                        </p:cTn>
                                        <p:tgtEl>
                                          <p:spTgt spid="16"/>
                                        </p:tgtEl>
                                      </p:cBhvr>
                                      <p:to x="100000" y="95000"/>
                                    </p:animScale>
                                    <p:animScale>
                                      <p:cBhvr>
                                        <p:cTn id="66"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5" grpId="0" animBg="1"/>
      <p:bldP spid="16" grpId="0" animBg="1"/>
      <p:bldP spid="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统计作图函数</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4" name="内容占位符 3"/>
          <p:cNvSpPr>
            <a:spLocks noGrp="1" noChangeArrowheads="1"/>
          </p:cNvSpPr>
          <p:nvPr>
            <p:ph idx="1"/>
          </p:nvPr>
        </p:nvSpPr>
        <p:spPr>
          <a:xfrm>
            <a:off x="333375" y="993775"/>
            <a:ext cx="11107738" cy="2738438"/>
          </a:xfrm>
        </p:spPr>
        <p:txBody>
          <a:bodyPr vert="horz" wrap="square" lIns="91440" tIns="45720" rIns="91440" bIns="45720" numCol="1" anchor="t" anchorCtr="0" compatLnSpc="1">
            <a:spAutoFit/>
          </a:bodyPr>
          <a:lstStyle/>
          <a:p>
            <a:pPr marL="285750" marR="0" lvl="0"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l"/>
              <a:defRPr/>
            </a:pP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boxplot</a:t>
            </a:r>
          </a:p>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功能：绘制样本数据的箱型图。</a:t>
            </a:r>
          </a:p>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使用格式：</a:t>
            </a:r>
          </a:p>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D.boxplot</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 / </a:t>
            </a: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D.plot</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(kind = 'box')    </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有两种比较简单的方式绘制</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D</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的箱型图，其中一种是直接调用</a:t>
            </a: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DataFrame</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的</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boxplot()</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方法，另外一种是调用</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Series</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或者</a:t>
            </a: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DataFrame</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的</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plot()</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方法，并用</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kind</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参数指定箱型图（</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box</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）。其中，盒子的上、下四分位数和中值处有一条线段。箱形末端延伸出去的直线称为须，表示盒外数据的长度。如果在须外没有数据，则在须的底部有一点，点的颜色与须的颜色相同。</a:t>
            </a:r>
          </a:p>
        </p:txBody>
      </p:sp>
      <p:pic>
        <p:nvPicPr>
          <p:cNvPr id="98306" name="Picture 2"/>
          <p:cNvPicPr>
            <a:picLocks noChangeAspect="1"/>
          </p:cNvPicPr>
          <p:nvPr/>
        </p:nvPicPr>
        <p:blipFill>
          <a:blip r:embed="rId2"/>
          <a:stretch>
            <a:fillRect/>
          </a:stretch>
        </p:blipFill>
        <p:spPr>
          <a:xfrm>
            <a:off x="1776413" y="2276475"/>
            <a:ext cx="8599487" cy="379571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98306"/>
                                        </p:tgtEl>
                                        <p:attrNameLst>
                                          <p:attrName>style.visibility</p:attrName>
                                        </p:attrNameLst>
                                      </p:cBhvr>
                                      <p:to>
                                        <p:strVal val="visible"/>
                                      </p:to>
                                    </p:set>
                                    <p:animEffect transition="in" filter="randombar(horizontal)">
                                      <p:cBhvr>
                                        <p:cTn id="35" dur="500"/>
                                        <p:tgtEl>
                                          <p:spTgt spid="98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统计作图函数</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4" name="内容占位符 3"/>
          <p:cNvSpPr>
            <a:spLocks noGrp="1" noChangeArrowheads="1"/>
          </p:cNvSpPr>
          <p:nvPr>
            <p:ph idx="1"/>
          </p:nvPr>
        </p:nvSpPr>
        <p:spPr>
          <a:xfrm>
            <a:off x="342900" y="976313"/>
            <a:ext cx="11107738" cy="1816100"/>
          </a:xfrm>
        </p:spPr>
        <p:txBody>
          <a:bodyPr vert="horz" wrap="square" lIns="91440" tIns="45720" rIns="91440" bIns="45720" numCol="1" anchor="t" anchorCtr="0" compatLnSpc="1">
            <a:spAutoFit/>
          </a:bodyPr>
          <a:lstStyle/>
          <a:p>
            <a:pPr marL="285750" marR="0" lvl="0"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l"/>
              <a:defRPr/>
            </a:pP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plot(</a:t>
            </a: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logx</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 = True) / plot(logy = True)</a:t>
            </a:r>
          </a:p>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功能：绘制</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x</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或</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y</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轴的对数图形。</a:t>
            </a:r>
          </a:p>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使用格式：</a:t>
            </a:r>
          </a:p>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D.plot</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a:t>
            </a: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logx</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 = True) / </a:t>
            </a: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D.plot</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(logy = True)   </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对</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x</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轴（</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y</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轴）使用对数刻度（以</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10</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为底），</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y</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轴（</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x</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轴）使用线性刻度，进行</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plot</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函数绘图，</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D</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为</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Pandas</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的</a:t>
            </a: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DataFrame</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或者</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Series</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a:t>
            </a:r>
          </a:p>
        </p:txBody>
      </p:sp>
      <p:pic>
        <p:nvPicPr>
          <p:cNvPr id="99330" name="Picture 2"/>
          <p:cNvPicPr>
            <a:picLocks noChangeAspect="1"/>
          </p:cNvPicPr>
          <p:nvPr/>
        </p:nvPicPr>
        <p:blipFill>
          <a:blip r:embed="rId2"/>
          <a:stretch>
            <a:fillRect/>
          </a:stretch>
        </p:blipFill>
        <p:spPr>
          <a:xfrm>
            <a:off x="2255838" y="692150"/>
            <a:ext cx="8159750" cy="3060700"/>
          </a:xfrm>
          <a:prstGeom prst="rect">
            <a:avLst/>
          </a:prstGeom>
          <a:noFill/>
          <a:ln w="9525">
            <a:noFill/>
          </a:ln>
        </p:spPr>
      </p:pic>
      <p:pic>
        <p:nvPicPr>
          <p:cNvPr id="99331" name="Picture 3"/>
          <p:cNvPicPr>
            <a:picLocks noChangeAspect="1"/>
          </p:cNvPicPr>
          <p:nvPr/>
        </p:nvPicPr>
        <p:blipFill>
          <a:blip r:embed="rId3"/>
          <a:stretch>
            <a:fillRect/>
          </a:stretch>
        </p:blipFill>
        <p:spPr>
          <a:xfrm>
            <a:off x="2255838" y="3709988"/>
            <a:ext cx="8175625" cy="281463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99330"/>
                                        </p:tgtEl>
                                        <p:attrNameLst>
                                          <p:attrName>style.visibility</p:attrName>
                                        </p:attrNameLst>
                                      </p:cBhvr>
                                      <p:to>
                                        <p:strVal val="visible"/>
                                      </p:to>
                                    </p:set>
                                    <p:animEffect transition="in" filter="randombar(horizontal)">
                                      <p:cBhvr>
                                        <p:cTn id="35" dur="500"/>
                                        <p:tgtEl>
                                          <p:spTgt spid="99330"/>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99331"/>
                                        </p:tgtEl>
                                        <p:attrNameLst>
                                          <p:attrName>style.visibility</p:attrName>
                                        </p:attrNameLst>
                                      </p:cBhvr>
                                      <p:to>
                                        <p:strVal val="visible"/>
                                      </p:to>
                                    </p:set>
                                    <p:animEffect transition="in" filter="randombar(horizontal)">
                                      <p:cBhvr>
                                        <p:cTn id="40" dur="500"/>
                                        <p:tgtEl>
                                          <p:spTgt spid="99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统计作图函数</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4" name="内容占位符 3"/>
          <p:cNvSpPr>
            <a:spLocks noGrp="1" noChangeArrowheads="1"/>
          </p:cNvSpPr>
          <p:nvPr>
            <p:ph idx="1"/>
          </p:nvPr>
        </p:nvSpPr>
        <p:spPr>
          <a:xfrm>
            <a:off x="369888" y="946150"/>
            <a:ext cx="11107738" cy="2124075"/>
          </a:xfrm>
        </p:spPr>
        <p:txBody>
          <a:bodyPr vert="horz" wrap="square" lIns="91440" tIns="45720" rIns="91440" bIns="45720" numCol="1" anchor="t" anchorCtr="0" compatLnSpc="1">
            <a:spAutoFit/>
          </a:bodyPr>
          <a:lstStyle/>
          <a:p>
            <a:pPr marL="285750" marR="0" lvl="0"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l"/>
              <a:defRPr/>
            </a:pP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plot(</a:t>
            </a: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yerr</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 = error)</a:t>
            </a:r>
          </a:p>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功能：绘制误差条形图。</a:t>
            </a:r>
          </a:p>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使用格式：</a:t>
            </a:r>
          </a:p>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D.plot</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a:t>
            </a: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yerr</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 = error)    </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绘制误差条形图。</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D</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为</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Pandas</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的</a:t>
            </a: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DataFrame</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或</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Series</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，代表着均值数据列，而</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error</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则是误差列，此命令在</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y</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轴方向画出误差棒图；类似地，如果设置参数</a:t>
            </a:r>
            <a:r>
              <a:rPr kumimoji="1" lang="en-US" altLang="zh-CN" sz="2000" b="0" i="0" u="none" strike="noStrike" kern="0" cap="none" spc="0" normalizeH="0" baseline="0" noProof="0" dirty="0" err="1">
                <a:ln>
                  <a:noFill/>
                </a:ln>
                <a:solidFill>
                  <a:schemeClr val="tx1"/>
                </a:solidFill>
                <a:effectLst/>
                <a:uLnTx/>
                <a:uFillTx/>
                <a:latin typeface="+mn-lt"/>
                <a:ea typeface="+mn-ea"/>
                <a:cs typeface="宋体" panose="02010600030101010101" pitchFamily="2" charset="-122"/>
              </a:rPr>
              <a:t>xerr</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 = error</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，则在</a:t>
            </a:r>
            <a:r>
              <a:rPr kumimoji="1" lang="en-US" altLang="zh-CN"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x</a:t>
            </a:r>
            <a:r>
              <a:rPr kumimoji="1" lang="zh-CN" altLang="en-US" sz="20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轴方向画出误差棒图。</a:t>
            </a:r>
          </a:p>
        </p:txBody>
      </p:sp>
      <p:pic>
        <p:nvPicPr>
          <p:cNvPr id="100354" name="Picture 2"/>
          <p:cNvPicPr>
            <a:picLocks noChangeAspect="1"/>
          </p:cNvPicPr>
          <p:nvPr/>
        </p:nvPicPr>
        <p:blipFill>
          <a:blip r:embed="rId2"/>
          <a:stretch>
            <a:fillRect/>
          </a:stretch>
        </p:blipFill>
        <p:spPr>
          <a:xfrm>
            <a:off x="2832100" y="3070225"/>
            <a:ext cx="6459538" cy="33115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0354"/>
                                        </p:tgtEl>
                                        <p:attrNameLst>
                                          <p:attrName>style.visibility</p:attrName>
                                        </p:attrNameLst>
                                      </p:cBhvr>
                                      <p:to>
                                        <p:strVal val="visible"/>
                                      </p:to>
                                    </p:set>
                                    <p:animEffect transition="in" filter="fade">
                                      <p:cBhvr>
                                        <p:cTn id="35" dur="1000"/>
                                        <p:tgtEl>
                                          <p:spTgt spid="100354"/>
                                        </p:tgtEl>
                                      </p:cBhvr>
                                    </p:animEffect>
                                    <p:anim calcmode="lin" valueType="num">
                                      <p:cBhvr>
                                        <p:cTn id="36" dur="1000" fill="hold"/>
                                        <p:tgtEl>
                                          <p:spTgt spid="100354"/>
                                        </p:tgtEl>
                                        <p:attrNameLst>
                                          <p:attrName>ppt_x</p:attrName>
                                        </p:attrNameLst>
                                      </p:cBhvr>
                                      <p:tavLst>
                                        <p:tav tm="0">
                                          <p:val>
                                            <p:strVal val="#ppt_x"/>
                                          </p:val>
                                        </p:tav>
                                        <p:tav tm="100000">
                                          <p:val>
                                            <p:strVal val="#ppt_x"/>
                                          </p:val>
                                        </p:tav>
                                      </p:tavLst>
                                    </p:anim>
                                    <p:anim calcmode="lin" valueType="num">
                                      <p:cBhvr>
                                        <p:cTn id="37" dur="1000" fill="hold"/>
                                        <p:tgtEl>
                                          <p:spTgt spid="1003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ChangeArrowheads="1"/>
          </p:cNvSpPr>
          <p:nvPr/>
        </p:nvSpPr>
        <p:spPr bwMode="gray">
          <a:xfrm>
            <a:off x="1524000" y="-319087"/>
            <a:ext cx="184150" cy="239713"/>
          </a:xfrm>
          <a:prstGeom prst="rect">
            <a:avLst/>
          </a:prstGeom>
          <a:noFill/>
          <a:ln>
            <a:noFill/>
          </a:ln>
          <a:effectLst>
            <a:outerShdw dist="107763" dir="2700000" algn="ctr" rotWithShape="0">
              <a:srgbClr val="B2B2B2">
                <a:alpha val="50000"/>
              </a:srgbClr>
            </a:outerShdw>
          </a:effec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246" name="Rectangle 6"/>
          <p:cNvSpPr>
            <a:spLocks noChangeArrowheads="1"/>
          </p:cNvSpPr>
          <p:nvPr/>
        </p:nvSpPr>
        <p:spPr bwMode="auto">
          <a:xfrm>
            <a:off x="1524000" y="-392112"/>
            <a:ext cx="184150" cy="385763"/>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 name="Rectangle 5">
            <a:extLst>
              <a:ext uri="{FF2B5EF4-FFF2-40B4-BE49-F238E27FC236}">
                <a16:creationId xmlns:a16="http://schemas.microsoft.com/office/drawing/2014/main" id="{EF1565AB-8B29-436F-9A53-5DF0ACB074FA}"/>
              </a:ext>
            </a:extLst>
          </p:cNvPr>
          <p:cNvSpPr>
            <a:spLocks noChangeArrowheads="1"/>
          </p:cNvSpPr>
          <p:nvPr/>
        </p:nvSpPr>
        <p:spPr bwMode="auto">
          <a:xfrm>
            <a:off x="376195" y="5661864"/>
            <a:ext cx="3475936"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相关的实训、课程视频等资源：</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3"/>
              </a:rPr>
              <a:t>https://edu.tipdm.org</a:t>
            </a:r>
            <a:endParaRPr kumimoji="0" lang="en-US" altLang="zh-CN" sz="1800" u="sng" dirty="0">
              <a:latin typeface="微软雅黑" panose="020B0503020204020204" pitchFamily="34" charset="-122"/>
              <a:ea typeface="微软雅黑" panose="020B0503020204020204" pitchFamily="34" charset="-122"/>
            </a:endParaRPr>
          </a:p>
        </p:txBody>
      </p:sp>
      <p:sp>
        <p:nvSpPr>
          <p:cNvPr id="6" name="Rectangle 5">
            <a:extLst>
              <a:ext uri="{FF2B5EF4-FFF2-40B4-BE49-F238E27FC236}">
                <a16:creationId xmlns:a16="http://schemas.microsoft.com/office/drawing/2014/main" id="{FC430781-EAB7-4F57-A9BB-2224BEF76C80}"/>
              </a:ext>
            </a:extLst>
          </p:cNvPr>
          <p:cNvSpPr>
            <a:spLocks noChangeArrowheads="1"/>
          </p:cNvSpPr>
          <p:nvPr/>
        </p:nvSpPr>
        <p:spPr bwMode="auto">
          <a:xfrm>
            <a:off x="4494325" y="5661864"/>
            <a:ext cx="4606541"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相关的培训动态：</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4"/>
              </a:rPr>
              <a:t>http://www.tipdm.com/pxdt/index.jhtml</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数据质量分析</a:t>
            </a:r>
            <a:r>
              <a:rPr kumimoji="1" lang="en-US" altLang="zh-CN" dirty="0">
                <a:latin typeface="Times New Roman" panose="02020603050405020304" pitchFamily="18" charset="0"/>
                <a:ea typeface="Times New Roman" panose="02020603050405020304" pitchFamily="18" charset="0"/>
                <a:cs typeface="微软雅黑" panose="020B0503020204020204" pitchFamily="34" charset="-122"/>
              </a:rPr>
              <a:t>——</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异常值分析</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3" name="TextBox 2"/>
          <p:cNvSpPr txBox="1"/>
          <p:nvPr/>
        </p:nvSpPr>
        <p:spPr>
          <a:xfrm>
            <a:off x="527050" y="993775"/>
            <a:ext cx="10656888" cy="5078413"/>
          </a:xfrm>
          <a:prstGeom prst="rect">
            <a:avLst/>
          </a:prstGeom>
          <a:noFill/>
        </p:spPr>
        <p:txBody>
          <a:bodyPr>
            <a:spAutoFit/>
          </a:bodyPr>
          <a:lstStyle/>
          <a:p>
            <a:pPr marL="342900" marR="0" indent="-342900" defTabSz="914400" fontAlgn="auto">
              <a:lnSpc>
                <a:spcPct val="150000"/>
              </a:lnSpc>
              <a:spcBef>
                <a:spcPts val="0"/>
              </a:spcBef>
              <a:spcAft>
                <a:spcPts val="0"/>
              </a:spcAft>
              <a:buClr>
                <a:schemeClr val="accent1"/>
              </a:buClr>
              <a:buSzTx/>
              <a:buFont typeface="Wingdings" panose="05000000000000000000" pitchFamily="2" charset="2"/>
              <a:buChar char="l"/>
              <a:defRPr/>
            </a:pP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异常值分析是检验数据是否有录入错误以及含有不合常理的数据。忽视异常值的存在是十分危险的，不加剔除地把异常值包括进数据的计算分析过程中，对结果会带来不良影响；重视异常值的出现，分析其产生的原因，常常成为发现问题进而改进决策的契机。</a:t>
            </a:r>
            <a:endParaRPr kumimoji="0" lang="en-US" altLang="zh-CN" sz="2400" kern="1200" cap="none" spc="0" normalizeH="0" baseline="0" noProof="0" dirty="0">
              <a:latin typeface="微软雅黑" panose="020B0503020204020204" pitchFamily="34" charset="-122"/>
              <a:ea typeface="微软雅黑" panose="020B0503020204020204" pitchFamily="34" charset="-122"/>
              <a:cs typeface="+mn-cs"/>
            </a:endParaRPr>
          </a:p>
          <a:p>
            <a:pPr marL="342900" marR="0" indent="-342900" defTabSz="914400" fontAlgn="auto">
              <a:lnSpc>
                <a:spcPct val="150000"/>
              </a:lnSpc>
              <a:spcBef>
                <a:spcPts val="0"/>
              </a:spcBef>
              <a:spcAft>
                <a:spcPts val="0"/>
              </a:spcAft>
              <a:buClr>
                <a:schemeClr val="accent1"/>
              </a:buClr>
              <a:buSzTx/>
              <a:buFont typeface="Wingdings" panose="05000000000000000000" pitchFamily="2" charset="2"/>
              <a:buChar char="l"/>
              <a:defRPr/>
            </a:pP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异常值是指样本中的个别值，其数值明显偏离其余的观测值。异常值也称为离群点，异常值的分析也称为离群点的分析。</a:t>
            </a:r>
            <a:endParaRPr kumimoji="0" lang="en-US" altLang="zh-CN" sz="2400" kern="1200" cap="none" spc="0" normalizeH="0" baseline="0" noProof="0" dirty="0">
              <a:latin typeface="微软雅黑" panose="020B0503020204020204" pitchFamily="34" charset="-122"/>
              <a:ea typeface="微软雅黑" panose="020B0503020204020204" pitchFamily="34" charset="-122"/>
              <a:cs typeface="+mn-cs"/>
            </a:endParaRPr>
          </a:p>
          <a:p>
            <a:pPr marL="342900" marR="0" indent="-342900" defTabSz="914400" fontAlgn="auto">
              <a:lnSpc>
                <a:spcPct val="150000"/>
              </a:lnSpc>
              <a:spcBef>
                <a:spcPts val="0"/>
              </a:spcBef>
              <a:spcAft>
                <a:spcPts val="0"/>
              </a:spcAft>
              <a:buClr>
                <a:schemeClr val="accent1"/>
              </a:buClr>
              <a:buSzTx/>
              <a:buFont typeface="Wingdings" panose="05000000000000000000" pitchFamily="2" charset="2"/>
              <a:buChar char="l"/>
              <a:defRPr/>
            </a:pPr>
            <a:r>
              <a:rPr kumimoji="0" lang="zh-CN" altLang="en-US" sz="2400" kern="1200" cap="none" spc="0" normalizeH="0" baseline="0" noProof="0" dirty="0">
                <a:latin typeface="微软雅黑" panose="020B0503020204020204" pitchFamily="34" charset="-122"/>
                <a:ea typeface="微软雅黑" panose="020B0503020204020204" pitchFamily="34" charset="-122"/>
                <a:cs typeface="+mn-cs"/>
              </a:rPr>
              <a:t>异常值分析方法主要有：简单统计量分析、</a:t>
            </a:r>
            <a:r>
              <a:rPr kumimoji="0" lang="en-US" altLang="zh-CN" sz="2400" kern="1200" cap="none" spc="0" normalizeH="0" baseline="0" noProof="0" dirty="0">
                <a:latin typeface="微软雅黑" panose="020B0503020204020204" pitchFamily="34" charset="-122"/>
                <a:ea typeface="微软雅黑" panose="020B0503020204020204" pitchFamily="34" charset="-122"/>
                <a:cs typeface="+mn-cs"/>
              </a:rPr>
              <a:t>3    </a:t>
            </a:r>
            <a:r>
              <a:rPr kumimoji="0" lang="zh-CN" altLang="en-US" sz="2400" kern="1200" cap="none" spc="0" normalizeH="0" baseline="0" noProof="0" dirty="0">
                <a:latin typeface="微软雅黑" panose="020B0503020204020204" pitchFamily="34" charset="-122"/>
                <a:ea typeface="微软雅黑" panose="020B0503020204020204" pitchFamily="34" charset="-122"/>
                <a:cs typeface="+mn-cs"/>
              </a:rPr>
              <a:t>原则、</a:t>
            </a: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箱型图分析</a:t>
            </a:r>
            <a:r>
              <a:rPr kumimoji="0" lang="zh-CN" altLang="en-US" sz="2400" kern="1200" cap="none" spc="0" normalizeH="0" baseline="0" noProof="0" dirty="0">
                <a:latin typeface="微软雅黑" panose="020B0503020204020204" pitchFamily="34" charset="-122"/>
                <a:ea typeface="微软雅黑" panose="020B0503020204020204" pitchFamily="34" charset="-122"/>
                <a:cs typeface="+mn-cs"/>
              </a:rPr>
              <a:t>。</a:t>
            </a:r>
            <a:endParaRPr kumimoji="0" lang="zh-CN" altLang="zh-CN" sz="24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lnSpc>
                <a:spcPct val="150000"/>
              </a:lnSpc>
              <a:spcBef>
                <a:spcPts val="0"/>
              </a:spcBef>
              <a:spcAft>
                <a:spcPts val="0"/>
              </a:spcAft>
              <a:buClrTx/>
              <a:buSzTx/>
              <a:buFontTx/>
              <a:buNone/>
              <a:defRPr/>
            </a:pPr>
            <a:endParaRPr kumimoji="0" lang="en-US" altLang="zh-CN" sz="24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fontAlgn="auto">
              <a:lnSpc>
                <a:spcPct val="150000"/>
              </a:lnSpc>
              <a:spcBef>
                <a:spcPts val="0"/>
              </a:spcBef>
              <a:spcAft>
                <a:spcPts val="0"/>
              </a:spcAft>
              <a:buClrTx/>
              <a:buSzTx/>
              <a:buFontTx/>
              <a:buNone/>
              <a:defRPr/>
            </a:pPr>
            <a:endParaRPr kumimoji="0" lang="zh-CN" altLang="zh-CN" sz="2400" kern="1200" cap="none" spc="0" normalizeH="0" baseline="0" noProof="0" dirty="0">
              <a:latin typeface="微软雅黑" panose="020B0503020204020204" pitchFamily="34" charset="-122"/>
              <a:ea typeface="微软雅黑" panose="020B0503020204020204" pitchFamily="34" charset="-122"/>
              <a:cs typeface="+mn-cs"/>
            </a:endParaRPr>
          </a:p>
        </p:txBody>
      </p:sp>
      <p:graphicFrame>
        <p:nvGraphicFramePr>
          <p:cNvPr id="5" name="Object 40"/>
          <p:cNvGraphicFramePr>
            <a:graphicFrameLocks noChangeAspect="1"/>
          </p:cNvGraphicFramePr>
          <p:nvPr/>
        </p:nvGraphicFramePr>
        <p:xfrm>
          <a:off x="6861175" y="4475163"/>
          <a:ext cx="358775" cy="358775"/>
        </p:xfrm>
        <a:graphic>
          <a:graphicData uri="http://schemas.openxmlformats.org/presentationml/2006/ole">
            <mc:AlternateContent xmlns:mc="http://schemas.openxmlformats.org/markup-compatibility/2006">
              <mc:Choice xmlns:v="urn:schemas-microsoft-com:vml" Requires="v">
                <p:oleObj r:id="rId3" imgW="152400" imgH="139700" progId="Equation.DSMT4">
                  <p:embed/>
                </p:oleObj>
              </mc:Choice>
              <mc:Fallback>
                <p:oleObj r:id="rId3" imgW="152400" imgH="139700" progId="Equation.DSMT4">
                  <p:embed/>
                  <p:pic>
                    <p:nvPicPr>
                      <p:cNvPr id="0" name="图片 3076"/>
                      <p:cNvPicPr/>
                      <p:nvPr/>
                    </p:nvPicPr>
                    <p:blipFill>
                      <a:blip r:embed="rId4"/>
                      <a:stretch>
                        <a:fillRect/>
                      </a:stretch>
                    </p:blipFill>
                    <p:spPr>
                      <a:xfrm>
                        <a:off x="6861175" y="4475163"/>
                        <a:ext cx="358775" cy="35877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heel(1)">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异常值分析</a:t>
            </a:r>
            <a:r>
              <a:rPr kumimoji="1" lang="en-US" altLang="zh-CN" dirty="0">
                <a:latin typeface="Times New Roman" panose="02020603050405020304" pitchFamily="18" charset="0"/>
                <a:ea typeface="Times New Roman" panose="02020603050405020304" pitchFamily="18" charset="0"/>
                <a:cs typeface="微软雅黑" panose="020B0503020204020204" pitchFamily="34" charset="-122"/>
              </a:rPr>
              <a:t>——</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简单统计分析</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4" name="TextBox 3"/>
          <p:cNvSpPr txBox="1"/>
          <p:nvPr/>
        </p:nvSpPr>
        <p:spPr>
          <a:xfrm>
            <a:off x="814388" y="1196975"/>
            <a:ext cx="10658475" cy="1754188"/>
          </a:xfrm>
          <a:prstGeom prst="rect">
            <a:avLst/>
          </a:prstGeom>
          <a:noFill/>
          <a:ln w="9525">
            <a:noFill/>
          </a:ln>
        </p:spPr>
        <p:txBody>
          <a:bodyPr>
            <a:spAutoFit/>
          </a:bodyPr>
          <a:lstStyle/>
          <a:p>
            <a:pPr marL="342900" indent="-342900" eaLnBrk="1" hangingPunct="1">
              <a:lnSpc>
                <a:spcPct val="150000"/>
              </a:lnSpc>
              <a:buClr>
                <a:schemeClr val="accent1"/>
              </a:buClr>
              <a:buFont typeface="Wingdings" panose="05000000000000000000" pitchFamily="2" charset="2"/>
              <a:buChar char="l"/>
            </a:pPr>
            <a:r>
              <a:rPr lang="zh-CN" altLang="en-US" sz="2400" dirty="0">
                <a:solidFill>
                  <a:srgbClr val="000000"/>
                </a:solidFill>
                <a:latin typeface="微软雅黑" panose="020B0503020204020204" pitchFamily="34" charset="-122"/>
                <a:ea typeface="微软雅黑" panose="020B0503020204020204" pitchFamily="34" charset="-122"/>
              </a:rPr>
              <a:t>可以先做一个描述性统计，进而查看哪些数据是不合理的。需要的统计量主要是最大值和最小值，判断这个变量中的数据是不是超出了合理的范围，如身高的最大值为</a:t>
            </a:r>
            <a:r>
              <a:rPr lang="en-US" altLang="zh-CN" sz="2400" dirty="0">
                <a:solidFill>
                  <a:srgbClr val="000000"/>
                </a:solidFill>
                <a:latin typeface="微软雅黑" panose="020B0503020204020204" pitchFamily="34" charset="-122"/>
                <a:ea typeface="微软雅黑" panose="020B0503020204020204" pitchFamily="34" charset="-122"/>
              </a:rPr>
              <a:t>5</a:t>
            </a:r>
            <a:r>
              <a:rPr lang="zh-CN" altLang="en-US" sz="2400" dirty="0">
                <a:solidFill>
                  <a:srgbClr val="000000"/>
                </a:solidFill>
                <a:latin typeface="微软雅黑" panose="020B0503020204020204" pitchFamily="34" charset="-122"/>
                <a:ea typeface="微软雅黑" panose="020B0503020204020204" pitchFamily="34" charset="-122"/>
              </a:rPr>
              <a:t>米，则该变量的数据存在异常。</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异常值分析</a:t>
            </a:r>
            <a:r>
              <a:rPr kumimoji="1" lang="en-US" altLang="zh-CN" sz="20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en-US" altLang="zh-CN" sz="2000" dirty="0">
                <a:latin typeface="微软雅黑" panose="020B0503020204020204" pitchFamily="34" charset="-122"/>
                <a:ea typeface="微软雅黑" panose="020B0503020204020204" pitchFamily="34" charset="-122"/>
                <a:cs typeface="Times New Roman" panose="02020603050405020304" pitchFamily="18" charset="0"/>
              </a:rPr>
              <a:t>3    </a:t>
            </a:r>
            <a:r>
              <a:rPr kumimoji="1" lang="zh-CN" altLang="en-US" sz="2000" dirty="0">
                <a:latin typeface="微软雅黑" panose="020B0503020204020204" pitchFamily="34" charset="-122"/>
                <a:ea typeface="微软雅黑" panose="020B0503020204020204" pitchFamily="34" charset="-122"/>
                <a:cs typeface="Times New Roman" panose="02020603050405020304" pitchFamily="18" charset="0"/>
              </a:rPr>
              <a:t>原则</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graphicFrame>
        <p:nvGraphicFramePr>
          <p:cNvPr id="19459" name="Object 159"/>
          <p:cNvGraphicFramePr>
            <a:graphicFrameLocks noChangeAspect="1"/>
          </p:cNvGraphicFramePr>
          <p:nvPr/>
        </p:nvGraphicFramePr>
        <p:xfrm>
          <a:off x="2252663" y="493713"/>
          <a:ext cx="387350" cy="309562"/>
        </p:xfrm>
        <a:graphic>
          <a:graphicData uri="http://schemas.openxmlformats.org/presentationml/2006/ole">
            <mc:AlternateContent xmlns:mc="http://schemas.openxmlformats.org/markup-compatibility/2006">
              <mc:Choice xmlns:v="urn:schemas-microsoft-com:vml" Requires="v">
                <p:oleObj r:id="rId3" imgW="152400" imgH="139700" progId="Equation.DSMT4">
                  <p:embed/>
                </p:oleObj>
              </mc:Choice>
              <mc:Fallback>
                <p:oleObj r:id="rId3" imgW="152400" imgH="139700" progId="Equation.DSMT4">
                  <p:embed/>
                  <p:pic>
                    <p:nvPicPr>
                      <p:cNvPr id="0" name="图片 3075"/>
                      <p:cNvPicPr/>
                      <p:nvPr/>
                    </p:nvPicPr>
                    <p:blipFill>
                      <a:blip r:embed="rId4"/>
                      <a:stretch>
                        <a:fillRect/>
                      </a:stretch>
                    </p:blipFill>
                    <p:spPr>
                      <a:xfrm>
                        <a:off x="2252663" y="493713"/>
                        <a:ext cx="387350" cy="309562"/>
                      </a:xfrm>
                      <a:prstGeom prst="rect">
                        <a:avLst/>
                      </a:prstGeom>
                      <a:noFill/>
                      <a:ln w="38100">
                        <a:noFill/>
                        <a:miter/>
                      </a:ln>
                    </p:spPr>
                  </p:pic>
                </p:oleObj>
              </mc:Fallback>
            </mc:AlternateContent>
          </a:graphicData>
        </a:graphic>
      </p:graphicFrame>
      <p:sp>
        <p:nvSpPr>
          <p:cNvPr id="25" name="TextBox 24"/>
          <p:cNvSpPr txBox="1"/>
          <p:nvPr/>
        </p:nvSpPr>
        <p:spPr>
          <a:xfrm>
            <a:off x="431800" y="1052513"/>
            <a:ext cx="11233150" cy="1892300"/>
          </a:xfrm>
          <a:prstGeom prst="rect">
            <a:avLst/>
          </a:prstGeom>
          <a:noFill/>
        </p:spPr>
        <p:txBody>
          <a:bodyPr>
            <a:spAutoFit/>
          </a:bodyPr>
          <a:lstStyle/>
          <a:p>
            <a:pPr marL="342900" marR="0" indent="-342900" defTabSz="914400" fontAlgn="auto">
              <a:lnSpc>
                <a:spcPct val="150000"/>
              </a:lnSpc>
              <a:spcBef>
                <a:spcPts val="0"/>
              </a:spcBef>
              <a:spcAft>
                <a:spcPts val="0"/>
              </a:spcAft>
              <a:buClr>
                <a:schemeClr val="accent1"/>
              </a:buClr>
              <a:buSzTx/>
              <a:buFont typeface="Wingdings" panose="05000000000000000000" pitchFamily="2" charset="2"/>
              <a:buChar char="l"/>
              <a:defRPr/>
            </a:pPr>
            <a:r>
              <a:rPr kumimoji="0" lang="zh-CN" altLang="zh-CN" sz="2200" kern="1200" cap="none" spc="0" normalizeH="0" baseline="0" noProof="0" dirty="0">
                <a:latin typeface="微软雅黑" panose="020B0503020204020204" pitchFamily="34" charset="-122"/>
                <a:ea typeface="微软雅黑" panose="020B0503020204020204" pitchFamily="34" charset="-122"/>
                <a:cs typeface="+mn-cs"/>
              </a:rPr>
              <a:t>如果数据服从正态分布，在</a:t>
            </a:r>
            <a:r>
              <a:rPr kumimoji="0" lang="en-US" altLang="zh-CN" sz="2200" kern="1200" cap="none" spc="0" normalizeH="0" baseline="0" noProof="0" dirty="0">
                <a:latin typeface="微软雅黑" panose="020B0503020204020204" pitchFamily="34" charset="-122"/>
                <a:ea typeface="微软雅黑" panose="020B0503020204020204" pitchFamily="34" charset="-122"/>
                <a:cs typeface="+mn-cs"/>
              </a:rPr>
              <a:t>3   </a:t>
            </a:r>
            <a:r>
              <a:rPr kumimoji="0" lang="zh-CN" altLang="zh-CN" sz="2200" kern="1200" cap="none" spc="0" normalizeH="0" baseline="0" noProof="0" dirty="0">
                <a:latin typeface="微软雅黑" panose="020B0503020204020204" pitchFamily="34" charset="-122"/>
                <a:ea typeface="微软雅黑" panose="020B0503020204020204" pitchFamily="34" charset="-122"/>
                <a:cs typeface="+mn-cs"/>
              </a:rPr>
              <a:t>原则下，异常值被定义为一组测定值中与</a:t>
            </a:r>
            <a:r>
              <a:rPr kumimoji="0" lang="zh-CN" altLang="en-US" sz="2200" kern="1200" cap="none" spc="0" normalizeH="0" baseline="0" noProof="0" dirty="0">
                <a:latin typeface="微软雅黑" panose="020B0503020204020204" pitchFamily="34" charset="-122"/>
                <a:ea typeface="微软雅黑" panose="020B0503020204020204" pitchFamily="34" charset="-122"/>
                <a:cs typeface="+mn-cs"/>
              </a:rPr>
              <a:t>平均值</a:t>
            </a:r>
            <a:r>
              <a:rPr kumimoji="0" lang="zh-CN" altLang="zh-CN" sz="2200" kern="1200" cap="none" spc="0" normalizeH="0" baseline="0" noProof="0" dirty="0">
                <a:latin typeface="微软雅黑" panose="020B0503020204020204" pitchFamily="34" charset="-122"/>
                <a:ea typeface="微软雅黑" panose="020B0503020204020204" pitchFamily="34" charset="-122"/>
                <a:cs typeface="+mn-cs"/>
              </a:rPr>
              <a:t>的</a:t>
            </a:r>
            <a:r>
              <a:rPr kumimoji="0" lang="en-US" altLang="zh-CN" sz="2200" kern="1200" cap="none" spc="0" normalizeH="0" baseline="0" noProof="0" dirty="0">
                <a:latin typeface="微软雅黑" panose="020B0503020204020204" pitchFamily="34" charset="-122"/>
                <a:ea typeface="微软雅黑" panose="020B0503020204020204" pitchFamily="34" charset="-122"/>
                <a:cs typeface="+mn-cs"/>
              </a:rPr>
              <a:t>偏</a:t>
            </a:r>
            <a:r>
              <a:rPr kumimoji="0" lang="zh-CN" altLang="en-US" sz="2200" kern="1200" cap="none" spc="0" normalizeH="0" baseline="0" noProof="0" dirty="0">
                <a:latin typeface="微软雅黑" panose="020B0503020204020204" pitchFamily="34" charset="-122"/>
                <a:ea typeface="微软雅黑" panose="020B0503020204020204" pitchFamily="34" charset="-122"/>
                <a:cs typeface="+mn-cs"/>
              </a:rPr>
              <a:t>差</a:t>
            </a:r>
            <a:r>
              <a:rPr kumimoji="0" lang="zh-CN" altLang="zh-CN" sz="2200" kern="1200" cap="none" spc="0" normalizeH="0" baseline="0" noProof="0" dirty="0">
                <a:latin typeface="微软雅黑" panose="020B0503020204020204" pitchFamily="34" charset="-122"/>
                <a:ea typeface="微软雅黑" panose="020B0503020204020204" pitchFamily="34" charset="-122"/>
                <a:cs typeface="+mn-cs"/>
              </a:rPr>
              <a:t>超过三倍</a:t>
            </a:r>
            <a:r>
              <a:rPr kumimoji="0" lang="en-US" altLang="zh-CN" sz="2200" kern="1200" cap="none" spc="0" normalizeH="0" baseline="0" noProof="0" dirty="0" err="1">
                <a:latin typeface="微软雅黑" panose="020B0503020204020204" pitchFamily="34" charset="-122"/>
                <a:ea typeface="微软雅黑" panose="020B0503020204020204" pitchFamily="34" charset="-122"/>
                <a:cs typeface="+mn-cs"/>
              </a:rPr>
              <a:t>标准</a:t>
            </a:r>
            <a:r>
              <a:rPr kumimoji="0" lang="zh-CN" altLang="en-US" sz="2200" kern="1200" cap="none" spc="0" normalizeH="0" baseline="0" noProof="0" dirty="0">
                <a:latin typeface="微软雅黑" panose="020B0503020204020204" pitchFamily="34" charset="-122"/>
                <a:ea typeface="微软雅黑" panose="020B0503020204020204" pitchFamily="34" charset="-122"/>
                <a:cs typeface="+mn-cs"/>
              </a:rPr>
              <a:t>差</a:t>
            </a:r>
            <a:r>
              <a:rPr kumimoji="0" lang="zh-CN" altLang="zh-CN" sz="2200" kern="1200" cap="none" spc="0" normalizeH="0" baseline="0" noProof="0" dirty="0">
                <a:latin typeface="微软雅黑" panose="020B0503020204020204" pitchFamily="34" charset="-122"/>
                <a:ea typeface="微软雅黑" panose="020B0503020204020204" pitchFamily="34" charset="-122"/>
                <a:cs typeface="+mn-cs"/>
              </a:rPr>
              <a:t>的值。在正态分布的假设下，距离平均值</a:t>
            </a:r>
            <a:r>
              <a:rPr kumimoji="0" lang="en-US" altLang="zh-CN" sz="2200" kern="1200" cap="none" spc="0" normalizeH="0" baseline="0" noProof="0" dirty="0">
                <a:latin typeface="微软雅黑" panose="020B0503020204020204" pitchFamily="34" charset="-122"/>
                <a:ea typeface="微软雅黑" panose="020B0503020204020204" pitchFamily="34" charset="-122"/>
                <a:cs typeface="+mn-cs"/>
              </a:rPr>
              <a:t> 3   </a:t>
            </a:r>
            <a:r>
              <a:rPr kumimoji="0" lang="zh-CN" altLang="zh-CN" sz="2200" kern="1200" cap="none" spc="0" normalizeH="0" baseline="0" noProof="0" dirty="0">
                <a:latin typeface="微软雅黑" panose="020B0503020204020204" pitchFamily="34" charset="-122"/>
                <a:ea typeface="微软雅黑" panose="020B0503020204020204" pitchFamily="34" charset="-122"/>
                <a:cs typeface="+mn-cs"/>
              </a:rPr>
              <a:t>之外的值出现的概率为</a:t>
            </a:r>
            <a:r>
              <a:rPr kumimoji="0" lang="en-US" altLang="zh-CN" sz="2200" kern="1200" cap="none" spc="0" normalizeH="0" baseline="0" noProof="0" dirty="0">
                <a:latin typeface="微软雅黑" panose="020B0503020204020204" pitchFamily="34" charset="-122"/>
                <a:ea typeface="微软雅黑" panose="020B0503020204020204" pitchFamily="34" charset="-122"/>
                <a:cs typeface="+mn-cs"/>
              </a:rPr>
              <a:t>                                            </a:t>
            </a:r>
          </a:p>
          <a:p>
            <a:pPr marR="0" defTabSz="914400" fontAlgn="auto">
              <a:lnSpc>
                <a:spcPct val="150000"/>
              </a:lnSpc>
              <a:spcBef>
                <a:spcPts val="0"/>
              </a:spcBef>
              <a:spcAft>
                <a:spcPts val="0"/>
              </a:spcAft>
              <a:buClr>
                <a:schemeClr val="accent1"/>
              </a:buClr>
              <a:buSzTx/>
              <a:buFontTx/>
              <a:buNone/>
              <a:defRPr/>
            </a:pPr>
            <a:r>
              <a:rPr kumimoji="0" lang="en-US" altLang="zh-CN" sz="2200" kern="1200" cap="none" spc="0" normalizeH="0" baseline="0" noProof="0" dirty="0">
                <a:latin typeface="微软雅黑" panose="020B0503020204020204" pitchFamily="34" charset="-122"/>
                <a:ea typeface="微软雅黑" panose="020B0503020204020204" pitchFamily="34" charset="-122"/>
                <a:cs typeface="+mn-cs"/>
              </a:rPr>
              <a:t>                                           </a:t>
            </a:r>
            <a:r>
              <a:rPr kumimoji="0" lang="zh-CN" altLang="en-US" sz="2200" kern="1200" cap="none" spc="0" normalizeH="0" baseline="0" noProof="0" dirty="0">
                <a:latin typeface="微软雅黑" panose="020B0503020204020204" pitchFamily="34" charset="-122"/>
                <a:ea typeface="微软雅黑" panose="020B0503020204020204" pitchFamily="34" charset="-122"/>
                <a:cs typeface="+mn-cs"/>
              </a:rPr>
              <a:t>，</a:t>
            </a:r>
            <a:r>
              <a:rPr kumimoji="0" lang="zh-CN" altLang="zh-CN" sz="2200" kern="1200" cap="none" spc="0" normalizeH="0" baseline="0" noProof="0" dirty="0">
                <a:latin typeface="微软雅黑" panose="020B0503020204020204" pitchFamily="34" charset="-122"/>
                <a:ea typeface="微软雅黑" panose="020B0503020204020204" pitchFamily="34" charset="-122"/>
                <a:cs typeface="+mn-cs"/>
              </a:rPr>
              <a:t>属于极个别的小概率事件。</a:t>
            </a:r>
          </a:p>
          <a:p>
            <a:pPr marR="0" defTabSz="914400" fontAlgn="auto">
              <a:spcBef>
                <a:spcPts val="0"/>
              </a:spcBef>
              <a:spcAft>
                <a:spcPts val="0"/>
              </a:spcAft>
              <a:buClrTx/>
              <a:buSzTx/>
              <a:buFontTx/>
              <a:buNone/>
              <a:defRPr/>
            </a:pPr>
            <a:endParaRPr kumimoji="0" lang="zh-CN" altLang="en-US" kern="1200" cap="none" spc="0" normalizeH="0" baseline="0" noProof="0" dirty="0">
              <a:latin typeface="+mn-lt"/>
              <a:ea typeface="+mn-ea"/>
              <a:cs typeface="+mn-cs"/>
            </a:endParaRPr>
          </a:p>
        </p:txBody>
      </p:sp>
      <p:pic>
        <p:nvPicPr>
          <p:cNvPr id="3" name="图片 2"/>
          <p:cNvPicPr>
            <a:picLocks noChangeAspect="1"/>
          </p:cNvPicPr>
          <p:nvPr/>
        </p:nvPicPr>
        <p:blipFill>
          <a:blip r:embed="rId5"/>
          <a:stretch>
            <a:fillRect/>
          </a:stretch>
        </p:blipFill>
        <p:spPr>
          <a:xfrm>
            <a:off x="2446338" y="3270250"/>
            <a:ext cx="6667500" cy="2990850"/>
          </a:xfrm>
          <a:prstGeom prst="rect">
            <a:avLst/>
          </a:prstGeom>
          <a:noFill/>
          <a:ln w="9525">
            <a:noFill/>
          </a:ln>
        </p:spPr>
      </p:pic>
      <p:graphicFrame>
        <p:nvGraphicFramePr>
          <p:cNvPr id="4" name="Object 160"/>
          <p:cNvGraphicFramePr>
            <a:graphicFrameLocks noChangeAspect="1"/>
          </p:cNvGraphicFramePr>
          <p:nvPr/>
        </p:nvGraphicFramePr>
        <p:xfrm>
          <a:off x="8110538" y="1781175"/>
          <a:ext cx="304800" cy="287338"/>
        </p:xfrm>
        <a:graphic>
          <a:graphicData uri="http://schemas.openxmlformats.org/presentationml/2006/ole">
            <mc:AlternateContent xmlns:mc="http://schemas.openxmlformats.org/markup-compatibility/2006">
              <mc:Choice xmlns:v="urn:schemas-microsoft-com:vml" Requires="v">
                <p:oleObj r:id="rId6" imgW="152400" imgH="139700" progId="Equation.DSMT4">
                  <p:embed/>
                </p:oleObj>
              </mc:Choice>
              <mc:Fallback>
                <p:oleObj r:id="rId6" imgW="152400" imgH="139700" progId="Equation.DSMT4">
                  <p:embed/>
                  <p:pic>
                    <p:nvPicPr>
                      <p:cNvPr id="0" name="图片 3077"/>
                      <p:cNvPicPr/>
                      <p:nvPr/>
                    </p:nvPicPr>
                    <p:blipFill>
                      <a:blip r:embed="rId7"/>
                      <a:stretch>
                        <a:fillRect/>
                      </a:stretch>
                    </p:blipFill>
                    <p:spPr>
                      <a:xfrm>
                        <a:off x="8110538" y="1781175"/>
                        <a:ext cx="304800" cy="287338"/>
                      </a:xfrm>
                      <a:prstGeom prst="rect">
                        <a:avLst/>
                      </a:prstGeom>
                      <a:noFill/>
                      <a:ln w="38100">
                        <a:noFill/>
                        <a:miter/>
                      </a:ln>
                    </p:spPr>
                  </p:pic>
                </p:oleObj>
              </mc:Fallback>
            </mc:AlternateContent>
          </a:graphicData>
        </a:graphic>
      </p:graphicFrame>
      <p:graphicFrame>
        <p:nvGraphicFramePr>
          <p:cNvPr id="5" name="Object 161"/>
          <p:cNvGraphicFramePr>
            <a:graphicFrameLocks noChangeAspect="1"/>
          </p:cNvGraphicFramePr>
          <p:nvPr/>
        </p:nvGraphicFramePr>
        <p:xfrm>
          <a:off x="4383088" y="1254125"/>
          <a:ext cx="304800" cy="287338"/>
        </p:xfrm>
        <a:graphic>
          <a:graphicData uri="http://schemas.openxmlformats.org/presentationml/2006/ole">
            <mc:AlternateContent xmlns:mc="http://schemas.openxmlformats.org/markup-compatibility/2006">
              <mc:Choice xmlns:v="urn:schemas-microsoft-com:vml" Requires="v">
                <p:oleObj r:id="rId8" imgW="152400" imgH="139700" progId="Equation.DSMT4">
                  <p:embed/>
                </p:oleObj>
              </mc:Choice>
              <mc:Fallback>
                <p:oleObj r:id="rId8" imgW="152400" imgH="139700" progId="Equation.DSMT4">
                  <p:embed/>
                  <p:pic>
                    <p:nvPicPr>
                      <p:cNvPr id="0" name="图片 3079"/>
                      <p:cNvPicPr/>
                      <p:nvPr/>
                    </p:nvPicPr>
                    <p:blipFill>
                      <a:blip r:embed="rId9"/>
                      <a:stretch>
                        <a:fillRect/>
                      </a:stretch>
                    </p:blipFill>
                    <p:spPr>
                      <a:xfrm>
                        <a:off x="4383088" y="1254125"/>
                        <a:ext cx="304800" cy="287338"/>
                      </a:xfrm>
                      <a:prstGeom prst="rect">
                        <a:avLst/>
                      </a:prstGeom>
                      <a:noFill/>
                      <a:ln w="38100">
                        <a:noFill/>
                        <a:miter/>
                      </a:ln>
                    </p:spPr>
                  </p:pic>
                </p:oleObj>
              </mc:Fallback>
            </mc:AlternateContent>
          </a:graphicData>
        </a:graphic>
      </p:graphicFrame>
      <p:graphicFrame>
        <p:nvGraphicFramePr>
          <p:cNvPr id="6" name="Object 162"/>
          <p:cNvGraphicFramePr>
            <a:graphicFrameLocks noChangeAspect="1"/>
          </p:cNvGraphicFramePr>
          <p:nvPr/>
        </p:nvGraphicFramePr>
        <p:xfrm>
          <a:off x="868363" y="2168525"/>
          <a:ext cx="3155950" cy="452438"/>
        </p:xfrm>
        <a:graphic>
          <a:graphicData uri="http://schemas.openxmlformats.org/presentationml/2006/ole">
            <mc:AlternateContent xmlns:mc="http://schemas.openxmlformats.org/markup-compatibility/2006">
              <mc:Choice xmlns:v="urn:schemas-microsoft-com:vml" Requires="v">
                <p:oleObj r:id="rId10" imgW="1459865" imgH="279400" progId="Equation.DSMT4">
                  <p:embed/>
                </p:oleObj>
              </mc:Choice>
              <mc:Fallback>
                <p:oleObj r:id="rId10" imgW="1459865" imgH="279400" progId="Equation.DSMT4">
                  <p:embed/>
                  <p:pic>
                    <p:nvPicPr>
                      <p:cNvPr id="0" name="图片 3078"/>
                      <p:cNvPicPr/>
                      <p:nvPr/>
                    </p:nvPicPr>
                    <p:blipFill>
                      <a:blip r:embed="rId11"/>
                      <a:stretch>
                        <a:fillRect/>
                      </a:stretch>
                    </p:blipFill>
                    <p:spPr>
                      <a:xfrm>
                        <a:off x="868363" y="2168525"/>
                        <a:ext cx="3155950" cy="452438"/>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circle(in)">
                                      <p:cBhvr>
                                        <p:cTn id="7" dur="2000"/>
                                        <p:tgtEl>
                                          <p:spTgt spid="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5">
                                            <p:txEl>
                                              <p:pRg st="1" end="1"/>
                                            </p:txEl>
                                          </p:spTgt>
                                        </p:tgtEl>
                                        <p:attrNameLst>
                                          <p:attrName>style.visibility</p:attrName>
                                        </p:attrNameLst>
                                      </p:cBhvr>
                                      <p:to>
                                        <p:strVal val="visible"/>
                                      </p:to>
                                    </p:set>
                                    <p:animEffect transition="in" filter="circle(in)">
                                      <p:cBhvr>
                                        <p:cTn id="12" dur="2000"/>
                                        <p:tgtEl>
                                          <p:spTgt spid="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barn(inVertical)">
                                      <p:cBhvr>
                                        <p:cTn id="35"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4414</Words>
  <Application>Microsoft Office PowerPoint</Application>
  <PresentationFormat>宽屏</PresentationFormat>
  <Paragraphs>280</Paragraphs>
  <Slides>63</Slides>
  <Notes>7</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63</vt:i4>
      </vt:variant>
    </vt:vector>
  </HeadingPairs>
  <TitlesOfParts>
    <vt:vector size="74" baseType="lpstr">
      <vt:lpstr>等线</vt:lpstr>
      <vt:lpstr>仿宋</vt:lpstr>
      <vt:lpstr>黑体</vt:lpstr>
      <vt:lpstr>微软雅黑</vt:lpstr>
      <vt:lpstr>Arial</vt:lpstr>
      <vt:lpstr>Calibri</vt:lpstr>
      <vt:lpstr>Times New Roman</vt:lpstr>
      <vt:lpstr>Wingdings</vt:lpstr>
      <vt:lpstr>2_Office 主题</vt:lpstr>
      <vt:lpstr>3_Office 主题</vt:lpstr>
      <vt:lpstr>MathType 6.0 Equation</vt:lpstr>
      <vt:lpstr>第3章 数据探索</vt:lpstr>
      <vt:lpstr>目录</vt:lpstr>
      <vt:lpstr>数据质量分析</vt:lpstr>
      <vt:lpstr>数据质量分析——缺失值产生的原因</vt:lpstr>
      <vt:lpstr>数据质量分析——缺失值的影响</vt:lpstr>
      <vt:lpstr>数据质量分析——缺失值分析</vt:lpstr>
      <vt:lpstr>数据质量分析——异常值分析</vt:lpstr>
      <vt:lpstr>异常值分析——简单统计分析</vt:lpstr>
      <vt:lpstr>异常值分析——3    原则</vt:lpstr>
      <vt:lpstr>异常值分析——箱型图分析</vt:lpstr>
      <vt:lpstr>一致性分析</vt:lpstr>
      <vt:lpstr>目录</vt:lpstr>
      <vt:lpstr>数据特征分析</vt:lpstr>
      <vt:lpstr>数据特征分析——分布分析</vt:lpstr>
      <vt:lpstr>定量数据的分布分析</vt:lpstr>
      <vt:lpstr>定量数据的分布分析</vt:lpstr>
      <vt:lpstr>定量数据分布分析——具体事例</vt:lpstr>
      <vt:lpstr>定量数据分布分析——具体事例</vt:lpstr>
      <vt:lpstr>定量数据分布分析——具体事例</vt:lpstr>
      <vt:lpstr>定量数据分布分析——具体事例</vt:lpstr>
      <vt:lpstr>定量数据分布分析——具体事例</vt:lpstr>
      <vt:lpstr>定性数据的分布分析</vt:lpstr>
      <vt:lpstr>定性数据的分布分析</vt:lpstr>
      <vt:lpstr>对比分析</vt:lpstr>
      <vt:lpstr>对比分析</vt:lpstr>
      <vt:lpstr>对比分析——相对数比较</vt:lpstr>
      <vt:lpstr>对比分析——相对数比较</vt:lpstr>
      <vt:lpstr>对比分析——具体事例</vt:lpstr>
      <vt:lpstr>定性数据的分布分析</vt:lpstr>
      <vt:lpstr>统计量分析</vt:lpstr>
      <vt:lpstr>周期性分析</vt:lpstr>
      <vt:lpstr>周期性分析</vt:lpstr>
      <vt:lpstr>周期性分析</vt:lpstr>
      <vt:lpstr>周期性分析</vt:lpstr>
      <vt:lpstr>贡献度分析</vt:lpstr>
      <vt:lpstr>贡献度分析</vt:lpstr>
      <vt:lpstr>相关性分析</vt:lpstr>
      <vt:lpstr>相关性分析——直接绘制散点图</vt:lpstr>
      <vt:lpstr>相关性分析——绘制散点图矩阵</vt:lpstr>
      <vt:lpstr>相关性分析——计算相关系数</vt:lpstr>
      <vt:lpstr>相关性分析——计算相关系数</vt:lpstr>
      <vt:lpstr>相关性分析——计算相关系数</vt:lpstr>
      <vt:lpstr>相关性分析——计算相关系数</vt:lpstr>
      <vt:lpstr>目录</vt:lpstr>
      <vt:lpstr>统计特征函数</vt:lpstr>
      <vt:lpstr>统计特征函数</vt:lpstr>
      <vt:lpstr>统计特征函数</vt:lpstr>
      <vt:lpstr>统计特征函数</vt:lpstr>
      <vt:lpstr>统计特征函数——实例</vt:lpstr>
      <vt:lpstr>统计特征函数——实例</vt:lpstr>
      <vt:lpstr>统计特征函数</vt:lpstr>
      <vt:lpstr>统计特征函数</vt:lpstr>
      <vt:lpstr>目录</vt:lpstr>
      <vt:lpstr>统计作图函数</vt:lpstr>
      <vt:lpstr>统计作图函数</vt:lpstr>
      <vt:lpstr>统计作图函数</vt:lpstr>
      <vt:lpstr>统计作图函数</vt:lpstr>
      <vt:lpstr>统计作图函数</vt:lpstr>
      <vt:lpstr>统计作图函数</vt:lpstr>
      <vt:lpstr>统计作图函数</vt:lpstr>
      <vt:lpstr>统计作图函数</vt:lpstr>
      <vt:lpstr>统计作图函数</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liu xiaoling</cp:lastModifiedBy>
  <cp:revision>295</cp:revision>
  <dcterms:created xsi:type="dcterms:W3CDTF">2017-01-10T15:44:52Z</dcterms:created>
  <dcterms:modified xsi:type="dcterms:W3CDTF">2021-04-30T07:32:50Z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512C8785ADCB495293454C49006C0D69</vt:lpwstr>
  </property>
  <property fmtid="{D5CDD505-2E9C-101B-9397-08002B2CF9AE}" pid="3" name="KSOProductBuildVer">
    <vt:lpwstr>2052-11.1.0.10463</vt:lpwstr>
  </property>
</Properties>
</file>