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</p:sldMasterIdLst>
  <p:notesMasterIdLst>
    <p:notesMasterId r:id="rId43"/>
  </p:notesMasterIdLst>
  <p:sldIdLst>
    <p:sldId id="494" r:id="rId3"/>
    <p:sldId id="506" r:id="rId4"/>
    <p:sldId id="541" r:id="rId5"/>
    <p:sldId id="542" r:id="rId6"/>
    <p:sldId id="543" r:id="rId7"/>
    <p:sldId id="544" r:id="rId8"/>
    <p:sldId id="545" r:id="rId9"/>
    <p:sldId id="573" r:id="rId10"/>
    <p:sldId id="546" r:id="rId11"/>
    <p:sldId id="547" r:id="rId12"/>
    <p:sldId id="513" r:id="rId13"/>
    <p:sldId id="548" r:id="rId14"/>
    <p:sldId id="549" r:id="rId15"/>
    <p:sldId id="550" r:id="rId16"/>
    <p:sldId id="514" r:id="rId17"/>
    <p:sldId id="551" r:id="rId18"/>
    <p:sldId id="552" r:id="rId19"/>
    <p:sldId id="553" r:id="rId20"/>
    <p:sldId id="554" r:id="rId21"/>
    <p:sldId id="555" r:id="rId22"/>
    <p:sldId id="556" r:id="rId23"/>
    <p:sldId id="557" r:id="rId24"/>
    <p:sldId id="558" r:id="rId25"/>
    <p:sldId id="559" r:id="rId26"/>
    <p:sldId id="560" r:id="rId27"/>
    <p:sldId id="515" r:id="rId28"/>
    <p:sldId id="561" r:id="rId29"/>
    <p:sldId id="562" r:id="rId30"/>
    <p:sldId id="563" r:id="rId31"/>
    <p:sldId id="564" r:id="rId32"/>
    <p:sldId id="565" r:id="rId33"/>
    <p:sldId id="566" r:id="rId34"/>
    <p:sldId id="516" r:id="rId35"/>
    <p:sldId id="567" r:id="rId36"/>
    <p:sldId id="568" r:id="rId37"/>
    <p:sldId id="569" r:id="rId38"/>
    <p:sldId id="570" r:id="rId39"/>
    <p:sldId id="571" r:id="rId40"/>
    <p:sldId id="572" r:id="rId41"/>
    <p:sldId id="534" r:id="rId42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708"/>
    <a:srgbClr val="064BB2"/>
    <a:srgbClr val="FFCB54"/>
    <a:srgbClr val="2B6EE1"/>
    <a:srgbClr val="FFBF2B"/>
    <a:srgbClr val="7624CC"/>
    <a:srgbClr val="CC8824"/>
    <a:srgbClr val="216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41"/>
    <p:restoredTop sz="94660"/>
  </p:normalViewPr>
  <p:slideViewPr>
    <p:cSldViewPr snapToGrid="0" showGuides="1">
      <p:cViewPr varScale="1">
        <p:scale>
          <a:sx n="81" d="100"/>
          <a:sy n="81" d="100"/>
        </p:scale>
        <p:origin x="1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1C324F-789E-4428-AD1E-8000105BDD0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2021/4/30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‹#›</a:t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9" name="图片 8" descr="AW视觉符号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文本框 15"/>
          <p:cNvSpPr txBox="1">
            <a:spLocks noChangeArrowheads="1"/>
          </p:cNvSpPr>
          <p:nvPr/>
        </p:nvSpPr>
        <p:spPr bwMode="auto">
          <a:xfrm>
            <a:off x="8509000" y="374650"/>
            <a:ext cx="2100263" cy="368300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64BB2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大数据，成就未来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0529888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589713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9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9738" y="288925"/>
            <a:ext cx="546100" cy="53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570806" y="2706149"/>
            <a:ext cx="6245289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6" name="日期占位符 29"/>
          <p:cNvSpPr>
            <a:spLocks noGrp="1"/>
          </p:cNvSpPr>
          <p:nvPr>
            <p:ph type="dt" sz="half" idx="2"/>
          </p:nvPr>
        </p:nvSpPr>
        <p:spPr>
          <a:xfrm>
            <a:off x="7329488" y="3659188"/>
            <a:ext cx="2005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EFD6F6-2F20-4B1A-A667-B95C1338A7FC}" type="datetime5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2021/4/30</a:t>
            </a:fld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/>
          <p:nvPr userDrawn="1"/>
        </p:nvSpPr>
        <p:spPr>
          <a:xfrm>
            <a:off x="9937750" y="6392863"/>
            <a:ext cx="571500" cy="231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ctr" eaLnBrk="1" hangingPunct="1"/>
            <a:r>
              <a:rPr lang="en-US" altLang="zh-CN" sz="10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9A0DB2DC-4C9A-4742-B13C-FB6460FD3503}" type="slidenum"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altLang="zh-CN" sz="1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接连接符 19"/>
          <p:cNvCxnSpPr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/>
          <p:cNvCxnSpPr/>
          <p:nvPr/>
        </p:nvCxnSpPr>
        <p:spPr>
          <a:xfrm flipV="1">
            <a:off x="3719513" y="6508750"/>
            <a:ext cx="621823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246063" y="915988"/>
            <a:ext cx="9596438" cy="4603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479675" y="6346825"/>
            <a:ext cx="1239838" cy="346075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大数据挖掘专家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104" name="图片 12"/>
          <p:cNvPicPr>
            <a:picLocks noChangeAspect="1"/>
          </p:cNvPicPr>
          <p:nvPr userDrawn="1"/>
        </p:nvPicPr>
        <p:blipFill>
          <a:blip r:embed="rId2"/>
          <a:srcRect l="-8151" r="-8151"/>
          <a:stretch>
            <a:fillRect/>
          </a:stretch>
        </p:blipFill>
        <p:spPr>
          <a:xfrm>
            <a:off x="230188" y="6272213"/>
            <a:ext cx="2162175" cy="47148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7" name="直接连接符 16"/>
          <p:cNvCxnSpPr/>
          <p:nvPr/>
        </p:nvCxnSpPr>
        <p:spPr>
          <a:xfrm>
            <a:off x="2384425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53674"/>
            <a:ext cx="11107601" cy="433972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C193B1-854F-4E3D-8EC9-55855111F77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2021/4/30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2"/>
          <p:cNvSpPr/>
          <p:nvPr userDrawn="1"/>
        </p:nvSpPr>
        <p:spPr>
          <a:xfrm>
            <a:off x="9937750" y="6392863"/>
            <a:ext cx="571500" cy="231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ctr" eaLnBrk="1" hangingPunct="1"/>
            <a:r>
              <a:rPr lang="en-US" altLang="zh-CN" sz="10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9A0DB2DC-4C9A-4742-B13C-FB6460FD3503}" type="slidenum"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altLang="zh-CN" sz="1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接连接符 19"/>
          <p:cNvCxnSpPr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/>
          <p:cNvCxnSpPr/>
          <p:nvPr/>
        </p:nvCxnSpPr>
        <p:spPr>
          <a:xfrm flipV="1">
            <a:off x="3719513" y="6508750"/>
            <a:ext cx="621823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246063" y="915988"/>
            <a:ext cx="9596438" cy="4603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479675" y="6346825"/>
            <a:ext cx="1239838" cy="346075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大数据挖掘专家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8" name="图片 12"/>
          <p:cNvPicPr>
            <a:picLocks noChangeAspect="1"/>
          </p:cNvPicPr>
          <p:nvPr userDrawn="1"/>
        </p:nvPicPr>
        <p:blipFill>
          <a:blip r:embed="rId2"/>
          <a:srcRect l="-8151" r="-8151"/>
          <a:stretch>
            <a:fillRect/>
          </a:stretch>
        </p:blipFill>
        <p:spPr>
          <a:xfrm>
            <a:off x="230188" y="6272213"/>
            <a:ext cx="2162175" cy="47148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7" name="直接连接符 16"/>
          <p:cNvCxnSpPr/>
          <p:nvPr/>
        </p:nvCxnSpPr>
        <p:spPr>
          <a:xfrm>
            <a:off x="2384425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54668"/>
            <a:ext cx="11107601" cy="436923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C193B1-854F-4E3D-8EC9-55855111F77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2021/4/30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9745663" y="657225"/>
            <a:ext cx="1919288" cy="17463"/>
          </a:xfrm>
          <a:prstGeom prst="roundRect">
            <a:avLst>
              <a:gd name="adj" fmla="val 35898"/>
            </a:avLst>
          </a:prstGeom>
          <a:solidFill>
            <a:srgbClr val="F5A000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28638" y="657225"/>
            <a:ext cx="9121775" cy="17463"/>
          </a:xfrm>
          <a:prstGeom prst="roundRect">
            <a:avLst>
              <a:gd name="adj" fmla="val 50000"/>
            </a:avLst>
          </a:prstGeom>
          <a:solidFill>
            <a:srgbClr val="031D89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0572750" y="6484938"/>
            <a:ext cx="571500" cy="2317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 algn="ctr" eaLnBrk="1" hangingPunct="1">
              <a:buNone/>
            </a:pPr>
            <a:r>
              <a:rPr lang="en-US" altLang="zh-CN" sz="1000" dirty="0"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fld id="{9A0DB2DC-4C9A-4742-B13C-FB6460FD3503}" type="slidenum">
              <a:rPr lang="en-US" altLang="zh-CN" sz="1000" dirty="0"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‹#›</a:t>
            </a:fld>
            <a:endParaRPr lang="en-US" altLang="zh-CN" sz="1000" dirty="0">
              <a:solidFill>
                <a:srgbClr val="7F7F7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333750" y="6642100"/>
            <a:ext cx="7334250" cy="158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1114088" y="6629400"/>
            <a:ext cx="52705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1" name="图片 13" descr="泰迪logo无底色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13" y="6478588"/>
            <a:ext cx="1525587" cy="292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890713" y="6462713"/>
            <a:ext cx="10810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大数据挖掘专家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rot="5400000">
            <a:off x="1812131" y="6622256"/>
            <a:ext cx="179388" cy="31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459" y="154379"/>
            <a:ext cx="11090159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2" y="775246"/>
            <a:ext cx="11107601" cy="1285603"/>
          </a:xfrm>
        </p:spPr>
        <p:txBody>
          <a:bodyPr>
            <a:noAutofit/>
          </a:bodyPr>
          <a:lstStyle>
            <a:lvl1pPr>
              <a:buClr>
                <a:srgbClr val="032089"/>
              </a:buClr>
              <a:buFont typeface="Wingdings" panose="05000000000000000000" pitchFamily="2" charset="2"/>
              <a:buChar char="n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32089"/>
              </a:buClr>
              <a:buFont typeface="Wingdings" panose="05000000000000000000" pitchFamily="2" charset="2"/>
              <a:buChar char="l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C193B1-854F-4E3D-8EC9-55855111F77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2021/4/30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pic>
        <p:nvPicPr>
          <p:cNvPr id="9" name="图片 8" descr="AW视觉符号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文本框 15"/>
          <p:cNvSpPr txBox="1">
            <a:spLocks noChangeArrowheads="1"/>
          </p:cNvSpPr>
          <p:nvPr/>
        </p:nvSpPr>
        <p:spPr bwMode="auto">
          <a:xfrm>
            <a:off x="8509000" y="374650"/>
            <a:ext cx="2100263" cy="368300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64BB2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大数据，成就未来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0529888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589713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75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9738" y="288925"/>
            <a:ext cx="546100" cy="53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926234" y="2706149"/>
            <a:ext cx="5889861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6" name="日期占位符 29"/>
          <p:cNvSpPr>
            <a:spLocks noGrp="1"/>
          </p:cNvSpPr>
          <p:nvPr>
            <p:ph type="dt" sz="half" idx="2"/>
          </p:nvPr>
        </p:nvSpPr>
        <p:spPr>
          <a:xfrm>
            <a:off x="9447213" y="377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8E579-FBE4-4E2F-9F00-8F7041C41128}" type="datetimeFigureOut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2021/4/30</a:t>
            </a:fld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2"/>
          <p:cNvSpPr/>
          <p:nvPr userDrawn="1"/>
        </p:nvSpPr>
        <p:spPr>
          <a:xfrm>
            <a:off x="9937750" y="6392863"/>
            <a:ext cx="571500" cy="231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ctr" eaLnBrk="1" hangingPunct="1"/>
            <a:r>
              <a:rPr lang="en-US" altLang="zh-CN" sz="10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9A0DB2DC-4C9A-4742-B13C-FB6460FD3503}" type="slidenum">
              <a:rPr lang="en-US" altLang="zh-CN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altLang="zh-CN" sz="10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接连接符 19"/>
          <p:cNvCxnSpPr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/>
          <p:cNvCxnSpPr/>
          <p:nvPr/>
        </p:nvCxnSpPr>
        <p:spPr>
          <a:xfrm flipV="1">
            <a:off x="3719513" y="6508750"/>
            <a:ext cx="621823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246063" y="915988"/>
            <a:ext cx="9596438" cy="4603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479675" y="6346825"/>
            <a:ext cx="1239838" cy="346075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大数据挖掘专家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8200" name="图片 12"/>
          <p:cNvPicPr>
            <a:picLocks noChangeAspect="1"/>
          </p:cNvPicPr>
          <p:nvPr userDrawn="1"/>
        </p:nvPicPr>
        <p:blipFill>
          <a:blip r:embed="rId2"/>
          <a:srcRect l="-8151" r="-8151"/>
          <a:stretch>
            <a:fillRect/>
          </a:stretch>
        </p:blipFill>
        <p:spPr>
          <a:xfrm>
            <a:off x="230188" y="6272213"/>
            <a:ext cx="2162175" cy="47148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7" name="直接连接符 16"/>
          <p:cNvCxnSpPr/>
          <p:nvPr/>
        </p:nvCxnSpPr>
        <p:spPr>
          <a:xfrm>
            <a:off x="2371725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817174"/>
            <a:ext cx="11107601" cy="433972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1209FC-F3D7-4A47-888C-EECAC6D9AE3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2021/4/30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2"/>
          <p:cNvSpPr/>
          <p:nvPr userDrawn="1"/>
        </p:nvSpPr>
        <p:spPr>
          <a:xfrm>
            <a:off x="9937750" y="6392863"/>
            <a:ext cx="571500" cy="231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ctr" eaLnBrk="1" hangingPunct="1"/>
            <a:r>
              <a:rPr lang="en-US" altLang="zh-CN" sz="10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9A0DB2DC-4C9A-4742-B13C-FB6460FD3503}" type="slidenum">
              <a:rPr lang="en-US" altLang="zh-CN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altLang="zh-CN" sz="10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接连接符 19"/>
          <p:cNvCxnSpPr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/>
          <p:cNvCxnSpPr/>
          <p:nvPr/>
        </p:nvCxnSpPr>
        <p:spPr>
          <a:xfrm flipV="1">
            <a:off x="3719513" y="6508750"/>
            <a:ext cx="621823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246063" y="915988"/>
            <a:ext cx="9596438" cy="4603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479675" y="6346825"/>
            <a:ext cx="1239838" cy="346075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大数据挖掘专家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9224" name="图片 12"/>
          <p:cNvPicPr>
            <a:picLocks noChangeAspect="1"/>
          </p:cNvPicPr>
          <p:nvPr userDrawn="1"/>
        </p:nvPicPr>
        <p:blipFill>
          <a:blip r:embed="rId2"/>
          <a:srcRect l="-8151" r="-8151"/>
          <a:stretch>
            <a:fillRect/>
          </a:stretch>
        </p:blipFill>
        <p:spPr>
          <a:xfrm>
            <a:off x="230188" y="6272213"/>
            <a:ext cx="2162175" cy="47148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7" name="直接连接符 16"/>
          <p:cNvCxnSpPr/>
          <p:nvPr/>
        </p:nvCxnSpPr>
        <p:spPr>
          <a:xfrm>
            <a:off x="2371725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1209FC-F3D7-4A47-888C-EECAC6D9AE3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2021/4/30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5003623" y="1657613"/>
            <a:ext cx="7082051" cy="1653849"/>
          </a:xfrm>
          <a:prstGeom prst="rect">
            <a:avLst/>
          </a:prstGeom>
        </p:spPr>
        <p:txBody>
          <a:bodyPr anchor="b"/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reflection blurRad="6350" stA="50000" endA="300" endPos="50000" dist="29997" dir="5400000" sy="-100000" algn="bl" rotWithShape="0"/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you!</a:t>
            </a:r>
            <a:endParaRPr kumimoji="0" lang="zh-CN" altLang="en-US" sz="6600" b="1" i="0" u="none" strike="noStrike" kern="1200" cap="none" spc="0" normalizeH="0" baseline="0" noProof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reflection blurRad="6350" stA="50000" endA="300" endPos="50000" dist="29997" dir="5400000" sy="-100000" algn="bl" rotWithShape="0"/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 descr="AW视觉符号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文本框 15"/>
          <p:cNvSpPr txBox="1">
            <a:spLocks noChangeArrowheads="1"/>
          </p:cNvSpPr>
          <p:nvPr/>
        </p:nvSpPr>
        <p:spPr bwMode="auto">
          <a:xfrm>
            <a:off x="8509000" y="374650"/>
            <a:ext cx="2100263" cy="368300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64BB2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大数据，成就未来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0529888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589713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48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9738" y="288925"/>
            <a:ext cx="546100" cy="539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9" name="图片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40925" y="4724400"/>
            <a:ext cx="1874838" cy="18748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1209FC-F3D7-4A47-888C-EECAC6D9AE3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2021/4/30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255588" y="195263"/>
            <a:ext cx="10972800" cy="6921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22275" y="1187450"/>
            <a:ext cx="10972800" cy="10080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C193B1-854F-4E3D-8EC9-55855111F77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2021/4/30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48387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6pPr>
      <a:lvl7pPr marL="96774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7pPr>
      <a:lvl8pPr marL="145097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8pPr>
      <a:lvl9pPr marL="193484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86130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00">
          <a:solidFill>
            <a:schemeClr val="tx1"/>
          </a:solidFill>
          <a:latin typeface="+mn-lt"/>
          <a:ea typeface="+mn-ea"/>
        </a:defRPr>
      </a:lvl2pPr>
      <a:lvl3pPr marL="120840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7678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6065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6pPr>
      <a:lvl7pPr marL="314452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7pPr>
      <a:lvl8pPr marL="362839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8pPr>
      <a:lvl9pPr marL="411226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255588" y="195263"/>
            <a:ext cx="10972800" cy="6921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422275" y="1187450"/>
            <a:ext cx="10972800" cy="10080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1209FC-F3D7-4A47-888C-EECAC6D9AE3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2021/4/30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48387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6pPr>
      <a:lvl7pPr marL="96774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7pPr>
      <a:lvl8pPr marL="145097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8pPr>
      <a:lvl9pPr marL="193484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86130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00">
          <a:solidFill>
            <a:schemeClr val="tx1"/>
          </a:solidFill>
          <a:latin typeface="+mn-lt"/>
          <a:ea typeface="+mn-ea"/>
        </a:defRPr>
      </a:lvl2pPr>
      <a:lvl3pPr marL="120840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7678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6065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6pPr>
      <a:lvl7pPr marL="314452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7pPr>
      <a:lvl8pPr marL="362839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8pPr>
      <a:lvl9pPr marL="411226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29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2.wmf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4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3.xml"/><Relationship Id="rId5" Type="http://schemas.openxmlformats.org/officeDocument/2006/relationships/slide" Target="slide33.xml"/><Relationship Id="rId4" Type="http://schemas.openxmlformats.org/officeDocument/2006/relationships/slide" Target="slide2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52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5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61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8.emf"/><Relationship Id="rId17" Type="http://schemas.openxmlformats.org/officeDocument/2006/relationships/oleObject" Target="../embeddings/oleObject52.bin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6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9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6.wmf"/><Relationship Id="rId17" Type="http://schemas.openxmlformats.org/officeDocument/2006/relationships/image" Target="../media/image68.wmf"/><Relationship Id="rId2" Type="http://schemas.openxmlformats.org/officeDocument/2006/relationships/notesSlide" Target="../notesSlides/notesSlide23.xml"/><Relationship Id="rId16" Type="http://schemas.openxmlformats.org/officeDocument/2006/relationships/oleObject" Target="../embeddings/oleObject6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8.wmf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71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4.bin"/><Relationship Id="rId14" Type="http://schemas.openxmlformats.org/officeDocument/2006/relationships/oleObject" Target="../embeddings/oleObject6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80.wmf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76.bin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79.wmf"/><Relationship Id="rId20" Type="http://schemas.openxmlformats.org/officeDocument/2006/relationships/image" Target="../media/image8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3.bin"/><Relationship Id="rId24" Type="http://schemas.openxmlformats.org/officeDocument/2006/relationships/image" Target="../media/image83.wmf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79.bin"/><Relationship Id="rId10" Type="http://schemas.openxmlformats.org/officeDocument/2006/relationships/image" Target="../media/image76.wmf"/><Relationship Id="rId19" Type="http://schemas.openxmlformats.org/officeDocument/2006/relationships/oleObject" Target="../embeddings/oleObject77.bin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8.wmf"/><Relationship Id="rId22" Type="http://schemas.openxmlformats.org/officeDocument/2006/relationships/image" Target="../media/image8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4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du.tipdm.or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tipdm.com/pxdt/index.j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8.bin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16.bin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0.wmf"/><Relationship Id="rId22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9.wm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4"/>
          <p:cNvSpPr>
            <a:spLocks noGrp="1"/>
          </p:cNvSpPr>
          <p:nvPr>
            <p:ph type="title"/>
          </p:nvPr>
        </p:nvSpPr>
        <p:spPr>
          <a:xfrm>
            <a:off x="5272088" y="2706688"/>
            <a:ext cx="6543675" cy="692150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章 数据预处理</a:t>
            </a:r>
            <a:endParaRPr kumimoji="1" lang="zh-CN" altLang="en-US" b="0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11267" name="文本框 2"/>
          <p:cNvSpPr txBox="1"/>
          <p:nvPr/>
        </p:nvSpPr>
        <p:spPr>
          <a:xfrm>
            <a:off x="7297738" y="3541713"/>
            <a:ext cx="23749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buNone/>
            </a:pPr>
            <a:fld id="{BB962C8B-B14F-4D97-AF65-F5344CB8AC3E}" type="datetime5"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2021/4/30</a:t>
            </a:fld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异常值处理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20484" name="TextBox 1"/>
          <p:cNvSpPr txBox="1"/>
          <p:nvPr/>
        </p:nvSpPr>
        <p:spPr>
          <a:xfrm>
            <a:off x="527050" y="981075"/>
            <a:ext cx="111379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1" hangingPunct="1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预处理时，异常值是否剔除，需视具体情况而定，因为有些异常值可能蕴含着有用的信息。异常值处理常用方法见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下表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：</a:t>
            </a:r>
          </a:p>
        </p:txBody>
      </p:sp>
      <p:pic>
        <p:nvPicPr>
          <p:cNvPr id="24581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88" y="2060575"/>
            <a:ext cx="11906250" cy="23764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3265488" y="1081088"/>
            <a:ext cx="4763" cy="51927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649538" y="2640013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904947" y="13850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4000531" y="2297522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数据集成</a:t>
            </a:r>
          </a:p>
        </p:txBody>
      </p:sp>
      <p:sp>
        <p:nvSpPr>
          <p:cNvPr id="21514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4000531" y="13130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数据清洗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928857" y="2315522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4012450" y="33052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数据变换</a:t>
            </a: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28857" y="33232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</a:p>
        </p:txBody>
      </p:sp>
      <p:sp>
        <p:nvSpPr>
          <p:cNvPr id="28" name="AutoShape 17"/>
          <p:cNvSpPr>
            <a:spLocks noChangeArrowheads="1"/>
          </p:cNvSpPr>
          <p:nvPr/>
        </p:nvSpPr>
        <p:spPr bwMode="auto">
          <a:xfrm>
            <a:off x="4012450" y="431544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数据规约</a:t>
            </a:r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2904947" y="433344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4036360" y="527022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主要数据预处理函数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928857" y="528822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1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数据集成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26628" name="TextBox 2"/>
          <p:cNvSpPr txBox="1"/>
          <p:nvPr/>
        </p:nvSpPr>
        <p:spPr>
          <a:xfrm>
            <a:off x="431800" y="908050"/>
            <a:ext cx="11328400" cy="2862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数据挖掘需要的数据往往分布在不同的数据源中，数据集成就是将多个数据源合并存放在一个一致的数据存储（如数据仓库）中的过程。</a:t>
            </a:r>
          </a:p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在数据集成时，来自多个数据源的现实世界实体的表达形式是不一样的，不一定是匹配的，要考虑实体识别问题和属性冗余问题，从而把源数据在最低层上加以转换、提炼和集成。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5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数据集成</a:t>
            </a:r>
            <a:r>
              <a:rPr kumimoji="1"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微软雅黑" panose="020B0503020204020204" pitchFamily="34" charset="-122"/>
              </a:rPr>
              <a:t>——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实体识别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27652" name="TextBox 3"/>
          <p:cNvSpPr txBox="1"/>
          <p:nvPr/>
        </p:nvSpPr>
        <p:spPr>
          <a:xfrm>
            <a:off x="431800" y="981075"/>
            <a:ext cx="11233150" cy="2862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实体识别的任务是检测和解决同名异义、异名同义、单位不统一的冲突。如：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同名异义：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中的属性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和数据源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中的属性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分别描述的是菜品编号和订单编号，即描述的是不同的实体。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异名同义：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sales_dt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和数据源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sales_date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都是是描述销售日期的，即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sales_dt= B. sales_date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单位不统一：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描述同一个实体分别用的是国际单位和中国传统的计量单位。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79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数据集成</a:t>
            </a:r>
            <a:r>
              <a:rPr kumimoji="1"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微软雅黑" panose="020B0503020204020204" pitchFamily="34" charset="-122"/>
              </a:rPr>
              <a:t>——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冗余属性识别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28676" name="TextBox 1"/>
          <p:cNvSpPr txBox="1"/>
          <p:nvPr/>
        </p:nvSpPr>
        <p:spPr>
          <a:xfrm>
            <a:off x="431800" y="908050"/>
            <a:ext cx="11233150" cy="3324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数据集成往往导致数据冗余，如：</a:t>
            </a:r>
          </a:p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同一属性多次出现</a:t>
            </a:r>
          </a:p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同一属性命名不一致导致重复</a:t>
            </a:r>
          </a:p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不同源数据的仔细整合能减少甚至避免数据冗余与不一致，以提高数据挖掘的速度和质量。对于冗余属性要先分析检测到后再将其删除。</a:t>
            </a:r>
          </a:p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有些冗余属性可以用相关分析检测到。给定两个数值型的属性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，根据其属性值，可以用相关系数度量一个属性在多大程度上蕴含另一个属性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3265488" y="1081088"/>
            <a:ext cx="4763" cy="51927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662238" y="3646488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904947" y="13850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4000531" y="229752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数据集成</a:t>
            </a:r>
          </a:p>
        </p:txBody>
      </p:sp>
      <p:sp>
        <p:nvSpPr>
          <p:cNvPr id="25610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4000531" y="13130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数据清洗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928857" y="231552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4012450" y="330527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数据变换</a:t>
            </a: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28857" y="332327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</a:p>
        </p:txBody>
      </p:sp>
      <p:sp>
        <p:nvSpPr>
          <p:cNvPr id="28" name="AutoShape 17"/>
          <p:cNvSpPr>
            <a:spLocks noChangeArrowheads="1"/>
          </p:cNvSpPr>
          <p:nvPr/>
        </p:nvSpPr>
        <p:spPr bwMode="auto">
          <a:xfrm>
            <a:off x="4012450" y="431544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数据规约</a:t>
            </a:r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2904947" y="433344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4036360" y="527022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主要数据预处理函数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928857" y="528822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7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数据变换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26628" name="TextBox 1"/>
          <p:cNvSpPr txBox="1"/>
          <p:nvPr/>
        </p:nvSpPr>
        <p:spPr>
          <a:xfrm>
            <a:off x="431800" y="981075"/>
            <a:ext cx="1123315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主要是对数据进行规范化的操作，将数据转换成“适当的”格式，以适用于挖掘任务及算法的需要。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1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数据变换</a:t>
            </a:r>
            <a:r>
              <a:rPr kumimoji="1"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微软雅黑" panose="020B0503020204020204" pitchFamily="34" charset="-122"/>
              </a:rPr>
              <a:t>——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简单函数变换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27652" name="TextBox 1"/>
          <p:cNvSpPr txBox="1"/>
          <p:nvPr/>
        </p:nvSpPr>
        <p:spPr>
          <a:xfrm>
            <a:off x="431800" y="981075"/>
            <a:ext cx="1123315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1" hangingPunct="1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简单函数变换就是对原始数据进行某些数学函数变换，常用的函数变换包括平方、开方、对数、差分运算等，即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1750" name="对象 3"/>
          <p:cNvGraphicFramePr>
            <a:graphicFrameLocks noChangeAspect="1"/>
          </p:cNvGraphicFramePr>
          <p:nvPr/>
        </p:nvGraphicFramePr>
        <p:xfrm>
          <a:off x="4945063" y="1844675"/>
          <a:ext cx="17176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44500" imgH="203200" progId="Equation.DSMT4">
                  <p:embed/>
                </p:oleObj>
              </mc:Choice>
              <mc:Fallback>
                <p:oleObj r:id="rId3" imgW="444500" imgH="2032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45063" y="1844675"/>
                        <a:ext cx="1717675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1752" name="对象 5"/>
          <p:cNvGraphicFramePr>
            <a:graphicFrameLocks noChangeAspect="1"/>
          </p:cNvGraphicFramePr>
          <p:nvPr/>
        </p:nvGraphicFramePr>
        <p:xfrm>
          <a:off x="4945063" y="2492375"/>
          <a:ext cx="20145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08635" imgH="228600" progId="Equation.DSMT4">
                  <p:embed/>
                </p:oleObj>
              </mc:Choice>
              <mc:Fallback>
                <p:oleObj r:id="rId5" imgW="508635" imgH="2286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45063" y="2492375"/>
                        <a:ext cx="2014537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1754" name="对象 7"/>
          <p:cNvGraphicFramePr>
            <a:graphicFrameLocks noChangeAspect="1"/>
          </p:cNvGraphicFramePr>
          <p:nvPr/>
        </p:nvGraphicFramePr>
        <p:xfrm>
          <a:off x="4945063" y="3284538"/>
          <a:ext cx="26320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685800" imgH="203200" progId="Equation.DSMT4">
                  <p:embed/>
                </p:oleObj>
              </mc:Choice>
              <mc:Fallback>
                <p:oleObj r:id="rId7" imgW="685800" imgH="2032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45063" y="3284538"/>
                        <a:ext cx="2632075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1756" name="对象 9"/>
          <p:cNvGraphicFramePr>
            <a:graphicFrameLocks noChangeAspect="1"/>
          </p:cNvGraphicFramePr>
          <p:nvPr/>
        </p:nvGraphicFramePr>
        <p:xfrm>
          <a:off x="3790950" y="3933825"/>
          <a:ext cx="58689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550035" imgH="228600" progId="Equation.DSMT4">
                  <p:embed/>
                </p:oleObj>
              </mc:Choice>
              <mc:Fallback>
                <p:oleObj r:id="rId9" imgW="1550035" imgH="2286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90950" y="3933825"/>
                        <a:ext cx="5868988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5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数据变换</a:t>
            </a:r>
            <a:r>
              <a:rPr kumimoji="1"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微软雅黑" panose="020B0503020204020204" pitchFamily="34" charset="-122"/>
              </a:rPr>
              <a:t>——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规范化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32772" name="TextBox 1"/>
          <p:cNvSpPr txBox="1"/>
          <p:nvPr/>
        </p:nvSpPr>
        <p:spPr>
          <a:xfrm>
            <a:off x="431800" y="908050"/>
            <a:ext cx="11233150" cy="3970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标准化（归一化）处理是数据挖掘的一项基础工作，不同评价指标往往具有不同的量纲和量纲单位，数值间的差别可能很大，不进行处理可能会影响到数据分析的结果，为了消除指标之间的量纲和大小不一的影响，需要进行数据标准化处理，将数据按照比例进行缩放，使之落入一个特定的区域，从而进行综合分析。如将工资收入属性值映射到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[-1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1]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1]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之间。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下面介绍三种规范化方法：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最大规范化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均值规范化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小数定标规范化</a:t>
            </a:r>
          </a:p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zh-CN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699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数据变换</a:t>
            </a:r>
            <a:r>
              <a:rPr kumimoji="1"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微软雅黑" panose="020B0503020204020204" pitchFamily="34" charset="-122"/>
              </a:rPr>
              <a:t>——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规范化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800" y="947738"/>
            <a:ext cx="11233150" cy="5324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marR="0" indent="-342900" defTabSz="914400"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最小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最大规范化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也称为离差标准化，是对原始数据的线性变换，使结果值映射到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[0,1]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之间。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转换函数如：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其中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为样本数据的最大值，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为样本数据的最小值。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为极差。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零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均值规范化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也叫标准差标准化，经过处理的数据的平均数为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，标准差为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。转化函数为：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其中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为原始数据的均值，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为原始数据的标准差。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小数定标规范化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通过移动属性值的小数位数，将属性值映射到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[-1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1]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之间，移动的小数位数取决于属性值绝对值的最大值。转化函数为：</a:t>
            </a: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zh-CN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zh-CN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zh-CN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9702" name="对象 3"/>
          <p:cNvGraphicFramePr>
            <a:graphicFrameLocks noChangeAspect="1"/>
          </p:cNvGraphicFramePr>
          <p:nvPr/>
        </p:nvGraphicFramePr>
        <p:xfrm>
          <a:off x="4546600" y="1484313"/>
          <a:ext cx="23177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77900" imgH="393700" progId="Equation.DSMT4">
                  <p:embed/>
                </p:oleObj>
              </mc:Choice>
              <mc:Fallback>
                <p:oleObj r:id="rId3" imgW="977900" imgH="3937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46600" y="1484313"/>
                        <a:ext cx="2317750" cy="69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9705" name="对象 7"/>
          <p:cNvGraphicFramePr>
            <a:graphicFrameLocks noChangeAspect="1"/>
          </p:cNvGraphicFramePr>
          <p:nvPr/>
        </p:nvGraphicFramePr>
        <p:xfrm>
          <a:off x="4891088" y="3068638"/>
          <a:ext cx="1624012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660400" imgH="393700" progId="Equation.DSMT4">
                  <p:embed/>
                </p:oleObj>
              </mc:Choice>
              <mc:Fallback>
                <p:oleObj r:id="rId5" imgW="660400" imgH="3937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91088" y="3068638"/>
                        <a:ext cx="1624012" cy="731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203200" y="-317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9708" name="对象 11"/>
          <p:cNvGraphicFramePr>
            <a:graphicFrameLocks noChangeAspect="1"/>
          </p:cNvGraphicFramePr>
          <p:nvPr/>
        </p:nvGraphicFramePr>
        <p:xfrm>
          <a:off x="1335088" y="3698875"/>
          <a:ext cx="3857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39700" imgH="165100" progId="Equation.DSMT4">
                  <p:embed/>
                </p:oleObj>
              </mc:Choice>
              <mc:Fallback>
                <p:oleObj r:id="rId7" imgW="139700" imgH="1651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5088" y="3698875"/>
                        <a:ext cx="385762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对象 12"/>
          <p:cNvGraphicFramePr>
            <a:graphicFrameLocks noChangeAspect="1"/>
          </p:cNvGraphicFramePr>
          <p:nvPr/>
        </p:nvGraphicFramePr>
        <p:xfrm>
          <a:off x="3773488" y="3771900"/>
          <a:ext cx="382587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52400" imgH="139700" progId="Equation.DSMT4">
                  <p:embed/>
                </p:oleObj>
              </mc:Choice>
              <mc:Fallback>
                <p:oleObj r:id="rId9" imgW="152400" imgH="1397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73488" y="3771900"/>
                        <a:ext cx="382587" cy="287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9711" name="对象 14"/>
          <p:cNvGraphicFramePr>
            <a:graphicFrameLocks noChangeAspect="1"/>
          </p:cNvGraphicFramePr>
          <p:nvPr/>
        </p:nvGraphicFramePr>
        <p:xfrm>
          <a:off x="4913313" y="5181600"/>
          <a:ext cx="14795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558800" imgH="393700" progId="Equation.DSMT4">
                  <p:embed/>
                </p:oleObj>
              </mc:Choice>
              <mc:Fallback>
                <p:oleObj r:id="rId11" imgW="558800" imgH="3937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13313" y="5181600"/>
                        <a:ext cx="1479550" cy="77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对象 3"/>
          <p:cNvGraphicFramePr>
            <a:graphicFrameLocks noChangeAspect="1"/>
          </p:cNvGraphicFramePr>
          <p:nvPr/>
        </p:nvGraphicFramePr>
        <p:xfrm>
          <a:off x="3763963" y="2211388"/>
          <a:ext cx="66198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79400" imgH="165100" progId="Equation.DSMT4">
                  <p:embed/>
                </p:oleObj>
              </mc:Choice>
              <mc:Fallback>
                <p:oleObj r:id="rId13" imgW="279400" imgH="1651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63963" y="2211388"/>
                        <a:ext cx="661987" cy="36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3" name="对象 5"/>
          <p:cNvGraphicFramePr>
            <a:graphicFrameLocks noChangeAspect="1"/>
          </p:cNvGraphicFramePr>
          <p:nvPr/>
        </p:nvGraphicFramePr>
        <p:xfrm>
          <a:off x="6824663" y="2222500"/>
          <a:ext cx="1595437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673100" imgH="165100" progId="Equation.DSMT4">
                  <p:embed/>
                </p:oleObj>
              </mc:Choice>
              <mc:Fallback>
                <p:oleObj r:id="rId15" imgW="673100" imgH="1651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24663" y="2222500"/>
                        <a:ext cx="1595437" cy="354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3265488" y="1081088"/>
            <a:ext cx="4763" cy="51927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649538" y="1673225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904947" y="138504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AutoShape 1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000531" y="229752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数据集成</a:t>
            </a:r>
          </a:p>
        </p:txBody>
      </p:sp>
      <p:sp>
        <p:nvSpPr>
          <p:cNvPr id="12298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4000531" y="131304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数据清洗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928857" y="231552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</a:p>
        </p:txBody>
      </p:sp>
      <p:sp>
        <p:nvSpPr>
          <p:cNvPr id="21" name="AutoShape 1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12450" y="33052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数据变换</a:t>
            </a: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28857" y="33232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</a:p>
        </p:txBody>
      </p:sp>
      <p:sp>
        <p:nvSpPr>
          <p:cNvPr id="28" name="AutoShape 1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012450" y="431544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数据规约</a:t>
            </a:r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2904947" y="433344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</a:p>
        </p:txBody>
      </p:sp>
      <p:sp>
        <p:nvSpPr>
          <p:cNvPr id="14" name="AutoShape 1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036360" y="527022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主要数据预处理函数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928857" y="528822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3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数据变换</a:t>
            </a:r>
            <a:r>
              <a:rPr kumimoji="1"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微软雅黑" panose="020B0503020204020204" pitchFamily="34" charset="-122"/>
              </a:rPr>
              <a:t>——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连续属性离散化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7050" y="908050"/>
            <a:ext cx="11137900" cy="45545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marR="0" indent="-342900" defTabSz="914400">
              <a:lnSpc>
                <a:spcPct val="150000"/>
              </a:lnSpc>
              <a:buClr>
                <a:srgbClr val="0070C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一些数据挖掘算法，特别是某些分类算法，要求数据是分类属性形式，如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ID3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算法、</a:t>
            </a: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Apriori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算法等。这样，常常需要将连续属性变换成分类属性，即连续属性离散化。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lnSpc>
                <a:spcPct val="150000"/>
              </a:lnSpc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离散化的过程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连续属性变换成分类属性涉及两个子任务：决定需要多少个分类变量，以及确定如何将连续属性值映射到这些分类值。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lnSpc>
                <a:spcPct val="150000"/>
              </a:lnSpc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常用的离散化方法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常用的无监督离散化方法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有：等宽法、等频法、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基于聚类分析的方法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zh-CN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7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数据变换</a:t>
            </a:r>
            <a:r>
              <a:rPr kumimoji="1"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微软雅黑" panose="020B0503020204020204" pitchFamily="34" charset="-122"/>
              </a:rPr>
              <a:t>——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属性构造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800" y="1004888"/>
            <a:ext cx="11233150" cy="4092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marR="0" indent="-342900" defTabSz="914400">
              <a:buClr>
                <a:srgbClr val="0070C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在数据挖掘的过程中，为了帮助提取更有用的信息、挖掘更深层次的模式，提高挖掘结果的精度，需要利用已有的属性集构造出新的属性，并加入到现有的属性集合中。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zh-CN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buClr>
                <a:srgbClr val="0070C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比如进行防窃漏电诊断建模时，已有的属性包括进入线路供入电量、该条线路上各大用户用电量之和，记为供出电量。理论上供入电量和供出电量应该是相等的，但是由于在传输过程中的电能损耗，会使得供入电量略大于供出电量，如果该条线路上的一个或多个大用户存在窃漏电行为，会使供入电量远大于供出电量。反过来，为了判断是否存在有窃漏电行为的大用户，需要构造一个新的关键指标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线损率，该过程就是构造属性，由线户关系图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（见图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6-1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。新构造的属性线损率计算公式如下：</a:t>
            </a: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线损率＝（供入电量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供出电量）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供入电量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zh-CN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buClr>
                <a:srgbClr val="0070C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线损率的范围一般在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3%~15%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，如果远远超过该范围，就可以认为该条线路的大用户很大可能存在窃漏电等用电异常行为。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1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数据变换</a:t>
            </a:r>
            <a:r>
              <a:rPr kumimoji="1"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微软雅黑" panose="020B0503020204020204" pitchFamily="34" charset="-122"/>
              </a:rPr>
              <a:t>——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小波变换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32772" name="TextBox 1"/>
          <p:cNvSpPr txBox="1"/>
          <p:nvPr/>
        </p:nvSpPr>
        <p:spPr>
          <a:xfrm>
            <a:off x="431800" y="981075"/>
            <a:ext cx="1123315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基于小波变换的特征提取方法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及其方法描述如下表所示：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869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88" y="1628775"/>
            <a:ext cx="10785475" cy="48244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5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数据变换</a:t>
            </a:r>
            <a:r>
              <a:rPr kumimoji="1"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微软雅黑" panose="020B0503020204020204" pitchFamily="34" charset="-122"/>
              </a:rPr>
              <a:t>——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小波变换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33796" name="TextBox 1"/>
          <p:cNvSpPr txBox="1"/>
          <p:nvPr/>
        </p:nvSpPr>
        <p:spPr>
          <a:xfrm>
            <a:off x="431800" y="981075"/>
            <a:ext cx="1123315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小波基函数是一种具有局部支集的函数，平均值为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，小波基函数满足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Haar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小波基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函数是常用的小波基函数，如下图所示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：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3798" name="对象 3"/>
          <p:cNvGraphicFramePr>
            <a:graphicFrameLocks noChangeAspect="1"/>
          </p:cNvGraphicFramePr>
          <p:nvPr/>
        </p:nvGraphicFramePr>
        <p:xfrm>
          <a:off x="623888" y="1519238"/>
          <a:ext cx="2590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143000" imgH="279400" progId="Equation.DSMT4">
                  <p:embed/>
                </p:oleObj>
              </mc:Choice>
              <mc:Fallback>
                <p:oleObj r:id="rId3" imgW="1143000" imgH="2794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888" y="1519238"/>
                        <a:ext cx="25908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3800" name="对象 5"/>
          <p:cNvGraphicFramePr>
            <a:graphicFrameLocks noChangeAspect="1"/>
          </p:cNvGraphicFramePr>
          <p:nvPr/>
        </p:nvGraphicFramePr>
        <p:xfrm>
          <a:off x="814388" y="2276475"/>
          <a:ext cx="10133012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7112000" imgH="3771900" progId="Visio.Drawing.11">
                  <p:embed/>
                </p:oleObj>
              </mc:Choice>
              <mc:Fallback>
                <p:oleObj r:id="rId5" imgW="7112000" imgH="3771900" progId="Visio.Drawing.11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4388" y="2276475"/>
                        <a:ext cx="10133012" cy="4032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19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数据变换</a:t>
            </a:r>
            <a:r>
              <a:rPr kumimoji="1"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微软雅黑" panose="020B0503020204020204" pitchFamily="34" charset="-122"/>
              </a:rPr>
              <a:t>——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小波变换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800" y="981075"/>
            <a:ext cx="11233150" cy="4708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marR="0" indent="-342900" defTabSz="914400">
              <a:buClr>
                <a:srgbClr val="0070C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小波基函数伸缩和平移变换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模型为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其中，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为伸缩因子，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为平移因子。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buClr>
                <a:srgbClr val="0070C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任意函数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的连续小波变换（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CWT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）为：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buClr>
                <a:srgbClr val="0070C0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buClr>
                <a:srgbClr val="0070C0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buClr>
                <a:srgbClr val="0070C0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buClr>
                <a:srgbClr val="0070C0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buClr>
                <a:srgbClr val="0070C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上式的逆变换为：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zh-CN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4822" name="对象 3"/>
          <p:cNvGraphicFramePr>
            <a:graphicFrameLocks noChangeAspect="1"/>
          </p:cNvGraphicFramePr>
          <p:nvPr/>
        </p:nvGraphicFramePr>
        <p:xfrm>
          <a:off x="3840163" y="1412875"/>
          <a:ext cx="292893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422400" imgH="444500" progId="Equation.DSMT4">
                  <p:embed/>
                </p:oleObj>
              </mc:Choice>
              <mc:Fallback>
                <p:oleObj r:id="rId3" imgW="1422400" imgH="4445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40163" y="1412875"/>
                        <a:ext cx="2928937" cy="69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对象 4"/>
          <p:cNvGraphicFramePr>
            <a:graphicFrameLocks noChangeAspect="1"/>
          </p:cNvGraphicFramePr>
          <p:nvPr/>
        </p:nvGraphicFramePr>
        <p:xfrm>
          <a:off x="1536700" y="2247900"/>
          <a:ext cx="3841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27000" imgH="139700" progId="Equation.DSMT4">
                  <p:embed/>
                </p:oleObj>
              </mc:Choice>
              <mc:Fallback>
                <p:oleObj r:id="rId5" imgW="127000" imgH="1397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6700" y="2247900"/>
                        <a:ext cx="384175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对象 5"/>
          <p:cNvGraphicFramePr>
            <a:graphicFrameLocks noChangeAspect="1"/>
          </p:cNvGraphicFramePr>
          <p:nvPr/>
        </p:nvGraphicFramePr>
        <p:xfrm>
          <a:off x="3268663" y="2178050"/>
          <a:ext cx="3841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27000" imgH="177165" progId="Equation.DSMT4">
                  <p:embed/>
                </p:oleObj>
              </mc:Choice>
              <mc:Fallback>
                <p:oleObj r:id="rId7" imgW="127000" imgH="177165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68663" y="2178050"/>
                        <a:ext cx="384175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对象 6"/>
          <p:cNvGraphicFramePr>
            <a:graphicFrameLocks noChangeAspect="1"/>
          </p:cNvGraphicFramePr>
          <p:nvPr/>
        </p:nvGraphicFramePr>
        <p:xfrm>
          <a:off x="1814513" y="2849563"/>
          <a:ext cx="6731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42900" imgH="254000" progId="Equation.DSMT4">
                  <p:embed/>
                </p:oleObj>
              </mc:Choice>
              <mc:Fallback>
                <p:oleObj r:id="rId9" imgW="342900" imgH="2540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14513" y="2849563"/>
                        <a:ext cx="673100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4827" name="对象 8"/>
          <p:cNvGraphicFramePr>
            <a:graphicFrameLocks noChangeAspect="1"/>
          </p:cNvGraphicFramePr>
          <p:nvPr/>
        </p:nvGraphicFramePr>
        <p:xfrm>
          <a:off x="3389313" y="3429000"/>
          <a:ext cx="45307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044700" imgH="393700" progId="Equation.DSMT4">
                  <p:embed/>
                </p:oleObj>
              </mc:Choice>
              <mc:Fallback>
                <p:oleObj r:id="rId11" imgW="2044700" imgH="3937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89313" y="3429000"/>
                        <a:ext cx="4530725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4829" name="对象 10"/>
          <p:cNvGraphicFramePr>
            <a:graphicFrameLocks noChangeAspect="1"/>
          </p:cNvGraphicFramePr>
          <p:nvPr/>
        </p:nvGraphicFramePr>
        <p:xfrm>
          <a:off x="3255963" y="4897438"/>
          <a:ext cx="56800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413000" imgH="444500" progId="Equation.DSMT4">
                  <p:embed/>
                </p:oleObj>
              </mc:Choice>
              <mc:Fallback>
                <p:oleObj r:id="rId13" imgW="2413000" imgH="4445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55963" y="4897438"/>
                        <a:ext cx="5680075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3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数据变换</a:t>
            </a:r>
            <a:r>
              <a:rPr kumimoji="1"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微软雅黑" panose="020B0503020204020204" pitchFamily="34" charset="-122"/>
              </a:rPr>
              <a:t>——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小波变换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800" y="981075"/>
            <a:ext cx="11233150" cy="1938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marR="0" indent="-342900" defTabSz="914400">
              <a:lnSpc>
                <a:spcPct val="150000"/>
              </a:lnSpc>
              <a:buClr>
                <a:srgbClr val="0070C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基于小波变换的多尺度空间能量分布特征提取方法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lnSpc>
                <a:spcPct val="150000"/>
              </a:lnSpc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第一步：对       进行二进小波分解：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其中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是近似信号，为低频部分；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是细节信号，为高频部分，此时信号的频带分布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图如左下图所示：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5847" name="对象 6"/>
          <p:cNvGraphicFramePr>
            <a:graphicFrameLocks noChangeAspect="1"/>
          </p:cNvGraphicFramePr>
          <p:nvPr/>
        </p:nvGraphicFramePr>
        <p:xfrm>
          <a:off x="2052638" y="1573213"/>
          <a:ext cx="6794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42900" imgH="254000" progId="Equation.DSMT4">
                  <p:embed/>
                </p:oleObj>
              </mc:Choice>
              <mc:Fallback>
                <p:oleObj r:id="rId3" imgW="342900" imgH="2540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2638" y="1573213"/>
                        <a:ext cx="679450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5849" name="对象 8"/>
          <p:cNvGraphicFramePr>
            <a:graphicFrameLocks noChangeAspect="1"/>
          </p:cNvGraphicFramePr>
          <p:nvPr/>
        </p:nvGraphicFramePr>
        <p:xfrm>
          <a:off x="4843463" y="1509713"/>
          <a:ext cx="25939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129665" imgH="254000" progId="Equation.DSMT4">
                  <p:embed/>
                </p:oleObj>
              </mc:Choice>
              <mc:Fallback>
                <p:oleObj r:id="rId5" imgW="1129665" imgH="2540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43463" y="1509713"/>
                        <a:ext cx="2593975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对象 9"/>
          <p:cNvGraphicFramePr>
            <a:graphicFrameLocks noChangeAspect="1"/>
          </p:cNvGraphicFramePr>
          <p:nvPr/>
        </p:nvGraphicFramePr>
        <p:xfrm>
          <a:off x="1300163" y="2039938"/>
          <a:ext cx="5778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52400" imgH="165100" progId="Equation.DSMT4">
                  <p:embed/>
                </p:oleObj>
              </mc:Choice>
              <mc:Fallback>
                <p:oleObj r:id="rId7" imgW="152400" imgH="1651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00163" y="2039938"/>
                        <a:ext cx="577850" cy="327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对象 10"/>
          <p:cNvGraphicFramePr>
            <a:graphicFrameLocks noChangeAspect="1"/>
          </p:cNvGraphicFramePr>
          <p:nvPr/>
        </p:nvGraphicFramePr>
        <p:xfrm>
          <a:off x="4722813" y="2032000"/>
          <a:ext cx="40163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52400" imgH="165100" progId="Equation.DSMT4">
                  <p:embed/>
                </p:oleObj>
              </mc:Choice>
              <mc:Fallback>
                <p:oleObj r:id="rId9" imgW="152400" imgH="1651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22813" y="2032000"/>
                        <a:ext cx="401637" cy="327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5853" name="对象 12"/>
          <p:cNvGraphicFramePr>
            <a:graphicFrameLocks noChangeAspect="1"/>
          </p:cNvGraphicFramePr>
          <p:nvPr/>
        </p:nvGraphicFramePr>
        <p:xfrm>
          <a:off x="655638" y="3141663"/>
          <a:ext cx="2752725" cy="251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9728200" imgH="13195300" progId="Visio.Drawing.11">
                  <p:embed/>
                </p:oleObj>
              </mc:Choice>
              <mc:Fallback>
                <p:oleObj r:id="rId11" imgW="9728200" imgH="13195300" progId="Visio.Drawing.11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5638" y="3141663"/>
                        <a:ext cx="2752725" cy="2519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887788" y="2997200"/>
            <a:ext cx="7391400" cy="31702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marR="0" indent="-342900" defTabSz="914400">
              <a:lnSpc>
                <a:spcPct val="150000"/>
              </a:lnSpc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第二步：计算出信号能量为：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lnSpc>
                <a:spcPct val="150000"/>
              </a:lnSpc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第三步：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选择第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层的近似信号和各层的细节信号的能量作为特征，构造特征向量：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zh-CN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5856" name="对象 15"/>
          <p:cNvGraphicFramePr>
            <a:graphicFrameLocks noChangeAspect="1"/>
          </p:cNvGraphicFramePr>
          <p:nvPr/>
        </p:nvGraphicFramePr>
        <p:xfrm>
          <a:off x="6046788" y="3644900"/>
          <a:ext cx="273685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129665" imgH="254000" progId="Equation.DSMT4">
                  <p:embed/>
                </p:oleObj>
              </mc:Choice>
              <mc:Fallback>
                <p:oleObj r:id="rId13" imgW="1129665" imgH="2540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46788" y="3644900"/>
                        <a:ext cx="2736850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7" name="对象 16"/>
          <p:cNvGraphicFramePr>
            <a:graphicFrameLocks noChangeAspect="1"/>
          </p:cNvGraphicFramePr>
          <p:nvPr/>
        </p:nvGraphicFramePr>
        <p:xfrm>
          <a:off x="6864350" y="4476750"/>
          <a:ext cx="34766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27000" imgH="190500" progId="Equation.DSMT4">
                  <p:embed/>
                </p:oleObj>
              </mc:Choice>
              <mc:Fallback>
                <p:oleObj r:id="rId15" imgW="127000" imgH="1905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64350" y="4476750"/>
                        <a:ext cx="347663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5859" name="对象 18"/>
          <p:cNvGraphicFramePr>
            <a:graphicFrameLocks noChangeAspect="1"/>
          </p:cNvGraphicFramePr>
          <p:nvPr/>
        </p:nvGraphicFramePr>
        <p:xfrm>
          <a:off x="5424488" y="5516563"/>
          <a:ext cx="40322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1778000" imgH="241300" progId="Equation.DSMT4">
                  <p:embed/>
                </p:oleObj>
              </mc:Choice>
              <mc:Fallback>
                <p:oleObj r:id="rId17" imgW="1778000" imgH="2413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24488" y="5516563"/>
                        <a:ext cx="403225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3265488" y="1081088"/>
            <a:ext cx="4763" cy="51927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636838" y="4657725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904947" y="13850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4000531" y="229752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数据集成</a:t>
            </a:r>
          </a:p>
        </p:txBody>
      </p:sp>
      <p:sp>
        <p:nvSpPr>
          <p:cNvPr id="36874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4000531" y="13130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数据清洗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928857" y="231552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4012450" y="33052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数据变换</a:t>
            </a: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28857" y="33232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</a:p>
        </p:txBody>
      </p:sp>
      <p:sp>
        <p:nvSpPr>
          <p:cNvPr id="28" name="AutoShape 17"/>
          <p:cNvSpPr>
            <a:spLocks noChangeArrowheads="1"/>
          </p:cNvSpPr>
          <p:nvPr/>
        </p:nvSpPr>
        <p:spPr bwMode="auto">
          <a:xfrm>
            <a:off x="4012450" y="4315447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数据规约</a:t>
            </a:r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2904947" y="4333447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4036360" y="527022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主要数据预处理函数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928857" y="528822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1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数据规约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41988" name="TextBox 1"/>
          <p:cNvSpPr txBox="1"/>
          <p:nvPr/>
        </p:nvSpPr>
        <p:spPr>
          <a:xfrm>
            <a:off x="431800" y="908050"/>
            <a:ext cx="11233150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数据规约是将海量数据进行规约，规约之后的数据仍接近于保持原数据的完整性，但数据量小得多。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通过数据规约，可以达到：</a:t>
            </a:r>
          </a:p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降低无效、错误数据对建模的影响，提高建模的准确性</a:t>
            </a:r>
          </a:p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少量且具代表性的数据将大幅缩减数据挖掘所需的时间</a:t>
            </a:r>
          </a:p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降低储存数据的成本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15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数据规约</a:t>
            </a:r>
            <a:r>
              <a:rPr kumimoji="1"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微软雅黑" panose="020B0503020204020204" pitchFamily="34" charset="-122"/>
              </a:rPr>
              <a:t>——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属性规约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7050" y="995363"/>
            <a:ext cx="11137900" cy="4094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marR="0" indent="-342900" defTabSz="914400">
              <a:buClr>
                <a:srgbClr val="0070C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属性规约常用方法有：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合并属性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逐步向前选择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逐步向后删除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决策树归纳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主成分分析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合并属性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初始属性集：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 </a:t>
            </a: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规约后属性集：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逐步向前选择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初始属性集：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规约后属性集：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8918" name="对象 12"/>
          <p:cNvGraphicFramePr>
            <a:graphicFrameLocks noChangeAspect="1"/>
          </p:cNvGraphicFramePr>
          <p:nvPr/>
        </p:nvGraphicFramePr>
        <p:xfrm>
          <a:off x="2489200" y="1625600"/>
          <a:ext cx="36068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791335" imgH="228600" progId="Equation.DSMT4">
                  <p:embed/>
                </p:oleObj>
              </mc:Choice>
              <mc:Fallback>
                <p:oleObj r:id="rId3" imgW="1791335" imgH="2286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9200" y="1625600"/>
                        <a:ext cx="3606800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8920" name="对象 14"/>
          <p:cNvGraphicFramePr>
            <a:graphicFrameLocks noChangeAspect="1"/>
          </p:cNvGraphicFramePr>
          <p:nvPr/>
        </p:nvGraphicFramePr>
        <p:xfrm>
          <a:off x="1103313" y="2084388"/>
          <a:ext cx="2784475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384935" imgH="457200" progId="Equation.DSMT4">
                  <p:embed/>
                </p:oleObj>
              </mc:Choice>
              <mc:Fallback>
                <p:oleObj r:id="rId5" imgW="1384935" imgH="4572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03313" y="2084388"/>
                        <a:ext cx="2784475" cy="690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8922" name="对象 16"/>
          <p:cNvGraphicFramePr>
            <a:graphicFrameLocks noChangeAspect="1"/>
          </p:cNvGraphicFramePr>
          <p:nvPr/>
        </p:nvGraphicFramePr>
        <p:xfrm>
          <a:off x="1003300" y="2820988"/>
          <a:ext cx="7096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90500" imgH="152400" progId="Equation.DSMT4">
                  <p:embed/>
                </p:oleObj>
              </mc:Choice>
              <mc:Fallback>
                <p:oleObj r:id="rId7" imgW="190500" imgH="1524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03300" y="2820988"/>
                        <a:ext cx="709613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8924" name="对象 18"/>
          <p:cNvGraphicFramePr>
            <a:graphicFrameLocks noChangeAspect="1"/>
          </p:cNvGraphicFramePr>
          <p:nvPr/>
        </p:nvGraphicFramePr>
        <p:xfrm>
          <a:off x="3225800" y="2874963"/>
          <a:ext cx="1296988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584200" imgH="203200" progId="Equation.DSMT4">
                  <p:embed/>
                </p:oleObj>
              </mc:Choice>
              <mc:Fallback>
                <p:oleObj r:id="rId9" imgW="584200" imgH="2032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25800" y="2874963"/>
                        <a:ext cx="1296988" cy="334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8926" name="对象 20"/>
          <p:cNvGraphicFramePr>
            <a:graphicFrameLocks noChangeAspect="1"/>
          </p:cNvGraphicFramePr>
          <p:nvPr/>
        </p:nvGraphicFramePr>
        <p:xfrm>
          <a:off x="2438400" y="3802063"/>
          <a:ext cx="300990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486535" imgH="228600" progId="Equation.DSMT4">
                  <p:embed/>
                </p:oleObj>
              </mc:Choice>
              <mc:Fallback>
                <p:oleObj r:id="rId11" imgW="1486535" imgH="2286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38400" y="3802063"/>
                        <a:ext cx="3009900" cy="347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9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8928" name="对象 22"/>
          <p:cNvGraphicFramePr>
            <a:graphicFrameLocks noChangeAspect="1"/>
          </p:cNvGraphicFramePr>
          <p:nvPr/>
        </p:nvGraphicFramePr>
        <p:xfrm>
          <a:off x="1054100" y="4287838"/>
          <a:ext cx="27844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384935" imgH="228600" progId="Equation.DSMT4">
                  <p:embed/>
                </p:oleObj>
              </mc:Choice>
              <mc:Fallback>
                <p:oleObj r:id="rId13" imgW="1384935" imgH="2286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54100" y="4287838"/>
                        <a:ext cx="2784475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8930" name="对象 24"/>
          <p:cNvGraphicFramePr>
            <a:graphicFrameLocks noChangeAspect="1"/>
          </p:cNvGraphicFramePr>
          <p:nvPr/>
        </p:nvGraphicFramePr>
        <p:xfrm>
          <a:off x="958850" y="4605338"/>
          <a:ext cx="6445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90500" imgH="152400" progId="Equation.DSMT4">
                  <p:embed/>
                </p:oleObj>
              </mc:Choice>
              <mc:Fallback>
                <p:oleObj r:id="rId15" imgW="190500" imgH="1524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8850" y="4605338"/>
                        <a:ext cx="644525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8932" name="对象 26"/>
          <p:cNvGraphicFramePr>
            <a:graphicFrameLocks noChangeAspect="1"/>
          </p:cNvGraphicFramePr>
          <p:nvPr/>
        </p:nvGraphicFramePr>
        <p:xfrm>
          <a:off x="3355975" y="4716463"/>
          <a:ext cx="17272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788035" imgH="228600" progId="Equation.DSMT4">
                  <p:embed/>
                </p:oleObj>
              </mc:Choice>
              <mc:Fallback>
                <p:oleObj r:id="rId16" imgW="788035" imgH="2286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355975" y="4716463"/>
                        <a:ext cx="1727200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39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数据规约</a:t>
            </a:r>
            <a:r>
              <a:rPr kumimoji="1"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微软雅黑" panose="020B0503020204020204" pitchFamily="34" charset="-122"/>
              </a:rPr>
              <a:t>——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属性规约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800" y="969963"/>
            <a:ext cx="11233150" cy="56324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342900" marR="0" indent="-342900" defTabSz="914400"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逐步向后删除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初始属性集：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规约后属性集：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决策树规约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初始属性集：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</a:t>
            </a: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规约后属性集：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  <a:endParaRPr kumimoji="0" lang="zh-CN" altLang="en-US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9942" name="对象 3"/>
          <p:cNvGraphicFramePr>
            <a:graphicFrameLocks noChangeAspect="1"/>
          </p:cNvGraphicFramePr>
          <p:nvPr/>
        </p:nvGraphicFramePr>
        <p:xfrm>
          <a:off x="2422525" y="1268413"/>
          <a:ext cx="31210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486535" imgH="228600" progId="Equation.DSMT4">
                  <p:embed/>
                </p:oleObj>
              </mc:Choice>
              <mc:Fallback>
                <p:oleObj r:id="rId3" imgW="1486535" imgH="2286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2525" y="1268413"/>
                        <a:ext cx="3121025" cy="36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9944" name="对象 5"/>
          <p:cNvGraphicFramePr>
            <a:graphicFrameLocks noChangeAspect="1"/>
          </p:cNvGraphicFramePr>
          <p:nvPr/>
        </p:nvGraphicFramePr>
        <p:xfrm>
          <a:off x="1008063" y="1624013"/>
          <a:ext cx="30559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435100" imgH="228600" progId="Equation.DSMT4">
                  <p:embed/>
                </p:oleObj>
              </mc:Choice>
              <mc:Fallback>
                <p:oleObj r:id="rId5" imgW="1435100" imgH="2286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8063" y="1624013"/>
                        <a:ext cx="3055937" cy="36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对象 6"/>
          <p:cNvGraphicFramePr>
            <a:graphicFrameLocks noChangeAspect="1"/>
          </p:cNvGraphicFramePr>
          <p:nvPr/>
        </p:nvGraphicFramePr>
        <p:xfrm>
          <a:off x="1008063" y="2060575"/>
          <a:ext cx="252888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206500" imgH="228600" progId="Equation.DSMT4">
                  <p:embed/>
                </p:oleObj>
              </mc:Choice>
              <mc:Fallback>
                <p:oleObj r:id="rId7" imgW="1206500" imgH="2286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08063" y="2060575"/>
                        <a:ext cx="2528887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9947" name="对象 9"/>
          <p:cNvGraphicFramePr>
            <a:graphicFrameLocks noChangeAspect="1"/>
          </p:cNvGraphicFramePr>
          <p:nvPr/>
        </p:nvGraphicFramePr>
        <p:xfrm>
          <a:off x="1030288" y="2617788"/>
          <a:ext cx="327025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90500" imgH="152400" progId="Equation.DSMT4">
                  <p:embed/>
                </p:oleObj>
              </mc:Choice>
              <mc:Fallback>
                <p:oleObj r:id="rId9" imgW="190500" imgH="1524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30288" y="2617788"/>
                        <a:ext cx="327025" cy="258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9949" name="对象 11"/>
          <p:cNvGraphicFramePr>
            <a:graphicFrameLocks noChangeAspect="1"/>
          </p:cNvGraphicFramePr>
          <p:nvPr/>
        </p:nvGraphicFramePr>
        <p:xfrm>
          <a:off x="3154363" y="2560638"/>
          <a:ext cx="165893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788035" imgH="228600" progId="Equation.DSMT4">
                  <p:embed/>
                </p:oleObj>
              </mc:Choice>
              <mc:Fallback>
                <p:oleObj r:id="rId11" imgW="788035" imgH="2286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54363" y="2560638"/>
                        <a:ext cx="1658937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9951" name="对象 13"/>
          <p:cNvGraphicFramePr>
            <a:graphicFrameLocks noChangeAspect="1"/>
          </p:cNvGraphicFramePr>
          <p:nvPr/>
        </p:nvGraphicFramePr>
        <p:xfrm>
          <a:off x="2305050" y="3395663"/>
          <a:ext cx="27844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486535" imgH="228600" progId="Equation.DSMT4">
                  <p:embed/>
                </p:oleObj>
              </mc:Choice>
              <mc:Fallback>
                <p:oleObj r:id="rId13" imgW="1486535" imgH="2286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5050" y="3395663"/>
                        <a:ext cx="2784475" cy="320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2" name="对象 14"/>
          <p:cNvGraphicFramePr>
            <a:graphicFrameLocks noChangeAspect="1"/>
          </p:cNvGraphicFramePr>
          <p:nvPr/>
        </p:nvGraphicFramePr>
        <p:xfrm>
          <a:off x="909638" y="5637213"/>
          <a:ext cx="396875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90500" imgH="152400" progId="Equation.DSMT4">
                  <p:embed/>
                </p:oleObj>
              </mc:Choice>
              <mc:Fallback>
                <p:oleObj r:id="rId14" imgW="190500" imgH="1524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9638" y="5637213"/>
                        <a:ext cx="396875" cy="239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3" name="对象 15"/>
          <p:cNvGraphicFramePr>
            <a:graphicFrameLocks noChangeAspect="1"/>
          </p:cNvGraphicFramePr>
          <p:nvPr/>
        </p:nvGraphicFramePr>
        <p:xfrm>
          <a:off x="2959100" y="5592763"/>
          <a:ext cx="165893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788035" imgH="228600" progId="Equation.DSMT4">
                  <p:embed/>
                </p:oleObj>
              </mc:Choice>
              <mc:Fallback>
                <p:oleObj r:id="rId15" imgW="788035" imgH="2286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59100" y="5592763"/>
                        <a:ext cx="1658938" cy="36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39" name="Picture 27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927100" y="3786188"/>
            <a:ext cx="2765425" cy="171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4"/>
          <p:cNvSpPr/>
          <p:nvPr/>
        </p:nvSpPr>
        <p:spPr>
          <a:xfrm>
            <a:off x="431800" y="938213"/>
            <a:ext cx="1176020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在数据挖掘的过程中，数据预处理占到了整个过程的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数据预处理的主要任务包括数据清洗，数据集成，数据变换和数据规约。处理过程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如图所示：</a:t>
            </a:r>
          </a:p>
        </p:txBody>
      </p:sp>
      <p:sp>
        <p:nvSpPr>
          <p:cNvPr id="13315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数据预处理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pic>
        <p:nvPicPr>
          <p:cNvPr id="18436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263" y="1844675"/>
            <a:ext cx="6643687" cy="4392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3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数据规约</a:t>
            </a:r>
            <a:r>
              <a:rPr kumimoji="1"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微软雅黑" panose="020B0503020204020204" pitchFamily="34" charset="-122"/>
              </a:rPr>
              <a:t>——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属性规约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40964" name="TextBox 1"/>
          <p:cNvSpPr txBox="1"/>
          <p:nvPr/>
        </p:nvSpPr>
        <p:spPr>
          <a:xfrm>
            <a:off x="527050" y="908050"/>
            <a:ext cx="11137900" cy="5940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下面详细介绍主成分分析计算步骤：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设原始变量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的观测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次数据矩阵为：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将数据矩阵中心标准化。为了方便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将标准化后的数据矩阵仍然记为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求相关系数矩阵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的定义为：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 eaLnBrk="1" hangingPunct="1"/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求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zh-CN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的特征方程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</a:t>
            </a:r>
            <a:r>
              <a:rPr lang="zh-CN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的特征根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zh-CN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</a:t>
            </a:r>
            <a:r>
              <a:rPr lang="zh-CN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确定主成分个数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  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根据实际问题确定，一般取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966" name="对象 3"/>
          <p:cNvGraphicFramePr>
            <a:graphicFrameLocks noChangeAspect="1"/>
          </p:cNvGraphicFramePr>
          <p:nvPr/>
        </p:nvGraphicFramePr>
        <p:xfrm>
          <a:off x="2295525" y="1268413"/>
          <a:ext cx="17287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89000" imgH="241300" progId="Equation.DSMT4">
                  <p:embed/>
                </p:oleObj>
              </mc:Choice>
              <mc:Fallback>
                <p:oleObj r:id="rId3" imgW="889000" imgH="2413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95525" y="1268413"/>
                        <a:ext cx="1728788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969" name="对象 7"/>
          <p:cNvGraphicFramePr>
            <a:graphicFrameLocks noChangeAspect="1"/>
          </p:cNvGraphicFramePr>
          <p:nvPr/>
        </p:nvGraphicFramePr>
        <p:xfrm>
          <a:off x="2757488" y="1700213"/>
          <a:ext cx="4637087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679700" imgH="939800" progId="Equation.DSMT4">
                  <p:embed/>
                </p:oleObj>
              </mc:Choice>
              <mc:Fallback>
                <p:oleObj r:id="rId5" imgW="2679700" imgH="9398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57488" y="1700213"/>
                        <a:ext cx="4637087" cy="1223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971" name="对象 12"/>
          <p:cNvGraphicFramePr>
            <a:graphicFrameLocks noChangeAspect="1"/>
          </p:cNvGraphicFramePr>
          <p:nvPr/>
        </p:nvGraphicFramePr>
        <p:xfrm>
          <a:off x="8609013" y="3116263"/>
          <a:ext cx="38258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77800" imgH="165100" progId="Equation.DSMT4">
                  <p:embed/>
                </p:oleObj>
              </mc:Choice>
              <mc:Fallback>
                <p:oleObj r:id="rId7" imgW="177800" imgH="1651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09013" y="3116263"/>
                        <a:ext cx="382587" cy="33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973" name="对象 14"/>
          <p:cNvGraphicFramePr>
            <a:graphicFrameLocks noChangeAspect="1"/>
          </p:cNvGraphicFramePr>
          <p:nvPr/>
        </p:nvGraphicFramePr>
        <p:xfrm>
          <a:off x="2822575" y="3343275"/>
          <a:ext cx="19129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863600" imgH="304800" progId="Equation.DSMT4">
                  <p:embed/>
                </p:oleObj>
              </mc:Choice>
              <mc:Fallback>
                <p:oleObj r:id="rId9" imgW="863600" imgH="3048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22575" y="3343275"/>
                        <a:ext cx="1912938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975" name="对象 16"/>
          <p:cNvGraphicFramePr>
            <a:graphicFrameLocks noChangeAspect="1"/>
          </p:cNvGraphicFramePr>
          <p:nvPr/>
        </p:nvGraphicFramePr>
        <p:xfrm>
          <a:off x="992188" y="4170363"/>
          <a:ext cx="59642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3352800" imgH="482600" progId="Equation.DSMT4">
                  <p:embed/>
                </p:oleObj>
              </mc:Choice>
              <mc:Fallback>
                <p:oleObj r:id="rId11" imgW="3352800" imgH="4826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2188" y="4170363"/>
                        <a:ext cx="5964237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977" name="对象 18"/>
          <p:cNvGraphicFramePr>
            <a:graphicFrameLocks noChangeAspect="1"/>
          </p:cNvGraphicFramePr>
          <p:nvPr/>
        </p:nvGraphicFramePr>
        <p:xfrm>
          <a:off x="7708900" y="4243388"/>
          <a:ext cx="1804988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812800" imgH="241300" progId="Equation.DSMT4">
                  <p:embed/>
                </p:oleObj>
              </mc:Choice>
              <mc:Fallback>
                <p:oleObj r:id="rId13" imgW="812800" imgH="2413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708900" y="4243388"/>
                        <a:ext cx="1804988" cy="398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979" name="对象 20"/>
          <p:cNvGraphicFramePr>
            <a:graphicFrameLocks noChangeAspect="1"/>
          </p:cNvGraphicFramePr>
          <p:nvPr/>
        </p:nvGraphicFramePr>
        <p:xfrm>
          <a:off x="1271588" y="5207000"/>
          <a:ext cx="3841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52400" imgH="165100" progId="Equation.DSMT4">
                  <p:embed/>
                </p:oleObj>
              </mc:Choice>
              <mc:Fallback>
                <p:oleObj r:id="rId15" imgW="152400" imgH="1651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71588" y="5207000"/>
                        <a:ext cx="38417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981" name="对象 22"/>
          <p:cNvGraphicFramePr>
            <a:graphicFrameLocks noChangeAspect="1"/>
          </p:cNvGraphicFramePr>
          <p:nvPr/>
        </p:nvGraphicFramePr>
        <p:xfrm>
          <a:off x="2835275" y="5168900"/>
          <a:ext cx="23034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1028700" imgH="254000" progId="Equation.DSMT4">
                  <p:embed/>
                </p:oleObj>
              </mc:Choice>
              <mc:Fallback>
                <p:oleObj r:id="rId17" imgW="1028700" imgH="2540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35275" y="5168900"/>
                        <a:ext cx="230346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983" name="对象 24"/>
          <p:cNvGraphicFramePr>
            <a:graphicFrameLocks noChangeAspect="1"/>
          </p:cNvGraphicFramePr>
          <p:nvPr/>
        </p:nvGraphicFramePr>
        <p:xfrm>
          <a:off x="6096000" y="5167313"/>
          <a:ext cx="26828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1270000" imgH="241300" progId="Equation.DSMT4">
                  <p:embed/>
                </p:oleObj>
              </mc:Choice>
              <mc:Fallback>
                <p:oleObj r:id="rId19" imgW="1270000" imgH="2413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096000" y="5167313"/>
                        <a:ext cx="2682875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38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985" name="对象 26"/>
          <p:cNvGraphicFramePr>
            <a:graphicFrameLocks noChangeAspect="1"/>
          </p:cNvGraphicFramePr>
          <p:nvPr/>
        </p:nvGraphicFramePr>
        <p:xfrm>
          <a:off x="3252788" y="5634038"/>
          <a:ext cx="14128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749300" imgH="558800" progId="Equation.DSMT4">
                  <p:embed/>
                </p:oleObj>
              </mc:Choice>
              <mc:Fallback>
                <p:oleObj r:id="rId21" imgW="749300" imgH="5588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252788" y="5634038"/>
                        <a:ext cx="1412875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6" name="对象 27"/>
          <p:cNvGraphicFramePr>
            <a:graphicFrameLocks noChangeAspect="1"/>
          </p:cNvGraphicFramePr>
          <p:nvPr/>
        </p:nvGraphicFramePr>
        <p:xfrm>
          <a:off x="4841875" y="5876925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152400" imgH="139700" progId="Equation.DSMT4">
                  <p:embed/>
                </p:oleObj>
              </mc:Choice>
              <mc:Fallback>
                <p:oleObj r:id="rId23" imgW="152400" imgH="1397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841875" y="5876925"/>
                        <a:ext cx="2921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987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数据规约</a:t>
            </a:r>
            <a:r>
              <a:rPr kumimoji="1"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微软雅黑" panose="020B0503020204020204" pitchFamily="34" charset="-122"/>
              </a:rPr>
              <a:t>——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属性规约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41988" name="TextBox 1"/>
          <p:cNvSpPr txBox="1"/>
          <p:nvPr/>
        </p:nvSpPr>
        <p:spPr>
          <a:xfrm>
            <a:off x="623888" y="981075"/>
            <a:ext cx="11041062" cy="2862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个相应的单位特征向量：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计算主成分：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990" name="对象 3"/>
          <p:cNvGraphicFramePr>
            <a:graphicFrameLocks noChangeAspect="1"/>
          </p:cNvGraphicFramePr>
          <p:nvPr/>
        </p:nvGraphicFramePr>
        <p:xfrm>
          <a:off x="2735263" y="1409700"/>
          <a:ext cx="43561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374900" imgH="939800" progId="Equation.DSMT4">
                  <p:embed/>
                </p:oleObj>
              </mc:Choice>
              <mc:Fallback>
                <p:oleObj r:id="rId3" imgW="2374900" imgH="9398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5263" y="1409700"/>
                        <a:ext cx="4356100" cy="1298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992" name="对象 5"/>
          <p:cNvGraphicFramePr>
            <a:graphicFrameLocks noChangeAspect="1"/>
          </p:cNvGraphicFramePr>
          <p:nvPr/>
        </p:nvGraphicFramePr>
        <p:xfrm>
          <a:off x="2063750" y="3303588"/>
          <a:ext cx="44386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918335" imgH="241300" progId="Equation.DSMT4">
                  <p:embed/>
                </p:oleObj>
              </mc:Choice>
              <mc:Fallback>
                <p:oleObj r:id="rId5" imgW="1918335" imgH="2413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3750" y="3303588"/>
                        <a:ext cx="4438650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994" name="对象 7"/>
          <p:cNvGraphicFramePr>
            <a:graphicFrameLocks noChangeAspect="1"/>
          </p:cNvGraphicFramePr>
          <p:nvPr/>
        </p:nvGraphicFramePr>
        <p:xfrm>
          <a:off x="6510338" y="3313113"/>
          <a:ext cx="21717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901065" imgH="254000" progId="Equation.DSMT4">
                  <p:embed/>
                </p:oleObj>
              </mc:Choice>
              <mc:Fallback>
                <p:oleObj r:id="rId7" imgW="901065" imgH="2540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10338" y="3313113"/>
                        <a:ext cx="2171700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1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数据规约</a:t>
            </a:r>
            <a:r>
              <a:rPr kumimoji="1"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微软雅黑" panose="020B0503020204020204" pitchFamily="34" charset="-122"/>
              </a:rPr>
              <a:t>——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数值规约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43012" name="TextBox 1"/>
          <p:cNvSpPr txBox="1"/>
          <p:nvPr/>
        </p:nvSpPr>
        <p:spPr>
          <a:xfrm>
            <a:off x="527050" y="981075"/>
            <a:ext cx="11042650" cy="1938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1" hangingPunct="1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规约通过选择替代的、较小的数据来减少数据量。数值规约可以是有参的，也可以是无参的。有参方法是使用一个模型来评估数据，只需存放参数，而不需要存放实际数据。有参的数值规约技术主要有两种：回归（线性回归和多元回归）和对数线性模型（近似离散属性集中的多维概率分布）。数值规约常用方法有直方图、用聚类数据表示实际数据、抽样（采样）、参数回归法。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3265488" y="1081088"/>
            <a:ext cx="4763" cy="51927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649538" y="5611813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904947" y="13850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4000531" y="229752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数据集成</a:t>
            </a:r>
          </a:p>
        </p:txBody>
      </p:sp>
      <p:sp>
        <p:nvSpPr>
          <p:cNvPr id="44042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4000531" y="13130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数据清洗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928857" y="231552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4012450" y="33052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数据变换</a:t>
            </a: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28857" y="33232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</a:p>
        </p:txBody>
      </p:sp>
      <p:sp>
        <p:nvSpPr>
          <p:cNvPr id="28" name="AutoShape 17"/>
          <p:cNvSpPr>
            <a:spLocks noChangeArrowheads="1"/>
          </p:cNvSpPr>
          <p:nvPr/>
        </p:nvSpPr>
        <p:spPr bwMode="auto">
          <a:xfrm>
            <a:off x="4012450" y="431544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数据规约</a:t>
            </a:r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2904947" y="433344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4036360" y="5270222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主要数据预处理函数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928857" y="5288222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主要数据处理函数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527050" y="981075"/>
            <a:ext cx="1104265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1" hangingPunct="1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中的插值、数据归一化、主成分分析等与数据预处理相关的函数。</a:t>
            </a:r>
            <a:endParaRPr lang="zh-CN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050" y="1624013"/>
            <a:ext cx="10736263" cy="3098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主要数据处理函数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888" y="981075"/>
            <a:ext cx="10944225" cy="4400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marR="0" indent="-28575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interpolate</a:t>
            </a: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功能：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interpolate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</a:t>
            </a: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scipy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的一个子库，下面包含了大量的插值函数，如拉格朗日插值、样条插值、高维插值等。使用之前需要用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from </a:t>
            </a: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scipy.interpolate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import *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引入相应的插值函数，读者应该根据需要到官网查找对应的函数名。</a:t>
            </a: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使用格式：</a:t>
            </a: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 = </a:t>
            </a: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scipy.interpolate.lagrange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(x, y)   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这里仅仅展示了一维数据的拉格朗日插值的命令，其中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x, y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为对应的自变量和因变量数据。插值完成后，可以通过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f(a)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计算新的插值结果。类似的还有样条插值、多维数据插值等。</a:t>
            </a:r>
          </a:p>
          <a:p>
            <a:pPr marL="285750" marR="0" indent="-28575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unique</a:t>
            </a: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功能：去除数据中的重复元素，得到单值元素列表。它既是</a:t>
            </a: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numpy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库的一个函数（</a:t>
            </a: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np.unique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），也是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Series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对象的一个方法。</a:t>
            </a: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使用格式：</a:t>
            </a: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np.unique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(D)    D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是一维数据，可以是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list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array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Series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；</a:t>
            </a: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D.unique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    D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Pandas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Series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对象。</a:t>
            </a:r>
            <a:endParaRPr kumimoji="0" lang="zh-CN" altLang="zh-CN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主要数据处理函数</a:t>
            </a:r>
            <a:r>
              <a:rPr kumimoji="1"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微软雅黑" panose="020B0503020204020204" pitchFamily="34" charset="-122"/>
              </a:rPr>
              <a:t>——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实例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4238" y="1916113"/>
            <a:ext cx="10298113" cy="17145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/>
          <p:nvPr/>
        </p:nvSpPr>
        <p:spPr>
          <a:xfrm>
            <a:off x="527050" y="981075"/>
            <a:ext cx="1104265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1" hangingPunct="1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实例：求向量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中的单值元素，并返回相关索引。</a:t>
            </a:r>
            <a:endParaRPr lang="zh-CN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主要数据处理函数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888" y="981075"/>
            <a:ext cx="10944225" cy="3786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marR="0" indent="-28575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isnull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 </a:t>
            </a: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notnull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</a:t>
            </a: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功能：判断每个元素是否空值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非空值。</a:t>
            </a: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使用格式：</a:t>
            </a: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D.isnull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()/ </a:t>
            </a: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D.notnull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    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这里的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要求是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Series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对象，返回一个布尔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Series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。可以通过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D[</a:t>
            </a: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D.isnull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()]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或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D[</a:t>
            </a: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D.notnull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()]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找出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中的空值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非空值。</a:t>
            </a:r>
          </a:p>
          <a:p>
            <a:pPr marL="285750" marR="0" indent="-28575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random</a:t>
            </a: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功能：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random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</a:t>
            </a: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Numpy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的一个子库（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本身也自带了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random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，但</a:t>
            </a: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Numpy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的更加强大），可以用该库下的各种函数生成服从特定分布的随机矩阵，抽样时可使用。</a:t>
            </a: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使用格式：</a:t>
            </a: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np.random.rand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(k, m, n, ...)    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生成一个</a:t>
            </a: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k×m×n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×...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随机矩阵，其元素均匀分布在区间（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0,1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）上。</a:t>
            </a: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np.random.randn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(k, m, n, ...)    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生成一个</a:t>
            </a: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k×m×n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×...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随机矩阵，其元素服从标准正态分布。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主要数据处理函数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888" y="981075"/>
            <a:ext cx="10944225" cy="2246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marR="0" indent="-28575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PCA</a:t>
            </a: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功能：对指标变量矩阵进行主成分分析。使用前需要用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from </a:t>
            </a: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sklearn.decomposition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import PCA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引入该函数</a:t>
            </a: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使用格式：</a:t>
            </a: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 = PCA()    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注意，</a:t>
            </a: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Scikit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-Learn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下的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PCA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是一个建模式的对象，也就是说一般的流程是建模，然后是训练</a:t>
            </a: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model.fit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(D)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为要进行主成分分析的数据矩阵，训练结束后获取模型的参数，如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.components_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获取特征向量，以及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explained_variance_ratio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_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获取各个属性的贡献率等。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主要数据处理函数</a:t>
            </a:r>
            <a:r>
              <a:rPr kumimoji="1"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微软雅黑" panose="020B0503020204020204" pitchFamily="34" charset="-122"/>
              </a:rPr>
              <a:t>——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实例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527050" y="981075"/>
            <a:ext cx="1104265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1" hangingPunct="1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实例：使用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PCA()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对一个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10×4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维的随机矩阵进行主成分分析。</a:t>
            </a:r>
            <a:endParaRPr lang="zh-CN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138" y="1828800"/>
            <a:ext cx="10658475" cy="35448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数据清洗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14340" name="TextBox 1"/>
          <p:cNvSpPr txBox="1"/>
          <p:nvPr/>
        </p:nvSpPr>
        <p:spPr>
          <a:xfrm>
            <a:off x="431800" y="908050"/>
            <a:ext cx="11233150" cy="12017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数据清洗主要是删除原始数据集中的无关数据、重复数据，平滑噪声数据，处理缺失值、异常值等。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ChangeArrowheads="1"/>
          </p:cNvSpPr>
          <p:nvPr/>
        </p:nvSpPr>
        <p:spPr bwMode="gray">
          <a:xfrm>
            <a:off x="1524000" y="-319087"/>
            <a:ext cx="184150" cy="2397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</p:spPr>
        <p:txBody>
          <a:bodyPr wrap="none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524000" y="-392112"/>
            <a:ext cx="184150" cy="38576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5D02D9-7AF6-45FA-A4CC-88408DA34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95" y="5661864"/>
            <a:ext cx="3475936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n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相关的实训、课程视频等资源：</a:t>
            </a:r>
            <a:endParaRPr kumimoji="0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https://edu.tipdm.org</a:t>
            </a:r>
            <a:endParaRPr kumimoji="0" lang="en-US" altLang="zh-CN" sz="18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8B73B9-F341-44B1-A441-12612E555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325" y="5661864"/>
            <a:ext cx="4606541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n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相关的培训动态：</a:t>
            </a:r>
            <a:endParaRPr kumimoji="0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http://www.tipdm.com/pxdt/index.jhtml</a:t>
            </a:r>
            <a:endParaRPr kumimoji="0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3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缺失值处理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15364" name="TextBox 1"/>
          <p:cNvSpPr txBox="1"/>
          <p:nvPr/>
        </p:nvSpPr>
        <p:spPr>
          <a:xfrm>
            <a:off x="431800" y="981075"/>
            <a:ext cx="1123315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1" hangingPunct="1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处理缺失值的方法可分为三类：删除记录、数据插补和不处理。其中常用的数据插补方法见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下表。</a:t>
            </a:r>
          </a:p>
        </p:txBody>
      </p:sp>
      <p:pic>
        <p:nvPicPr>
          <p:cNvPr id="20485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1889125"/>
            <a:ext cx="11342688" cy="39449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7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缺失值处理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800" y="990600"/>
            <a:ext cx="11233150" cy="50165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marR="0" indent="-342900" defTabSz="914400">
              <a:buClr>
                <a:srgbClr val="0070C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插值方法有</a:t>
            </a: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Hermite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插值、分段插值、样条插值法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，而最主要的有拉格朗日插值法和牛顿插值法。以下便对这两种进行介绍。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拉格朗日插值法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第一步：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求已知的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个点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次多项式：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   个点的坐标                                              代入多项式函数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第二步：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将缺失的函数值对应的点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代入插值多项式得到缺失值的近似值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6390" name="对象 3"/>
          <p:cNvGraphicFramePr>
            <a:graphicFrameLocks noChangeAspect="1"/>
          </p:cNvGraphicFramePr>
          <p:nvPr/>
        </p:nvGraphicFramePr>
        <p:xfrm>
          <a:off x="2809875" y="2257425"/>
          <a:ext cx="66516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04165" imgH="177800" progId="Equation.DSMT4">
                  <p:embed/>
                </p:oleObj>
              </mc:Choice>
              <mc:Fallback>
                <p:oleObj r:id="rId3" imgW="304165" imgH="1778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9875" y="2257425"/>
                        <a:ext cx="665163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6392" name="对象 5"/>
          <p:cNvGraphicFramePr>
            <a:graphicFrameLocks noChangeAspect="1"/>
          </p:cNvGraphicFramePr>
          <p:nvPr/>
        </p:nvGraphicFramePr>
        <p:xfrm>
          <a:off x="3594100" y="2673350"/>
          <a:ext cx="4087813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981200" imgH="241300" progId="Equation.DSMT4">
                  <p:embed/>
                </p:oleObj>
              </mc:Choice>
              <mc:Fallback>
                <p:oleObj r:id="rId5" imgW="1981200" imgH="2413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94100" y="2673350"/>
                        <a:ext cx="4087813" cy="369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6394" name="对象 8"/>
          <p:cNvGraphicFramePr>
            <a:graphicFrameLocks noChangeAspect="1"/>
          </p:cNvGraphicFramePr>
          <p:nvPr/>
        </p:nvGraphicFramePr>
        <p:xfrm>
          <a:off x="8175625" y="4022725"/>
          <a:ext cx="30226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333500" imgH="469900" progId="Equation.DSMT4">
                  <p:embed/>
                </p:oleObj>
              </mc:Choice>
              <mc:Fallback>
                <p:oleObj r:id="rId7" imgW="1333500" imgH="4699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75625" y="4022725"/>
                        <a:ext cx="3022600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6396" name="对象 10"/>
          <p:cNvGraphicFramePr>
            <a:graphicFrameLocks noChangeAspect="1"/>
          </p:cNvGraphicFramePr>
          <p:nvPr/>
        </p:nvGraphicFramePr>
        <p:xfrm>
          <a:off x="8035925" y="5583238"/>
          <a:ext cx="4270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39700" imgH="165100" progId="Equation.DSMT4">
                  <p:embed/>
                </p:oleObj>
              </mc:Choice>
              <mc:Fallback>
                <p:oleObj r:id="rId9" imgW="139700" imgH="1651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35925" y="5583238"/>
                        <a:ext cx="427038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对象 3"/>
          <p:cNvGraphicFramePr>
            <a:graphicFrameLocks noChangeAspect="1"/>
          </p:cNvGraphicFramePr>
          <p:nvPr/>
        </p:nvGraphicFramePr>
        <p:xfrm>
          <a:off x="3711575" y="5572125"/>
          <a:ext cx="2825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27000" imgH="139700" progId="Equation.DSMT4">
                  <p:embed/>
                </p:oleObj>
              </mc:Choice>
              <mc:Fallback>
                <p:oleObj r:id="rId11" imgW="127000" imgH="1397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11575" y="5572125"/>
                        <a:ext cx="282575" cy="373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对象 5"/>
          <p:cNvGraphicFramePr>
            <a:graphicFrameLocks noChangeAspect="1"/>
          </p:cNvGraphicFramePr>
          <p:nvPr/>
        </p:nvGraphicFramePr>
        <p:xfrm>
          <a:off x="1095375" y="3092450"/>
          <a:ext cx="3683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27000" imgH="139700" progId="Equation.DSMT4">
                  <p:embed/>
                </p:oleObj>
              </mc:Choice>
              <mc:Fallback>
                <p:oleObj r:id="rId13" imgW="127000" imgH="1397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95375" y="3092450"/>
                        <a:ext cx="368300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对象 6"/>
          <p:cNvGraphicFramePr>
            <a:graphicFrameLocks noChangeAspect="1"/>
          </p:cNvGraphicFramePr>
          <p:nvPr/>
        </p:nvGraphicFramePr>
        <p:xfrm>
          <a:off x="2630488" y="3089275"/>
          <a:ext cx="341788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714500" imgH="254000" progId="Equation.DSMT4">
                  <p:embed/>
                </p:oleObj>
              </mc:Choice>
              <mc:Fallback>
                <p:oleObj r:id="rId15" imgW="1714500" imgH="2540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30488" y="3089275"/>
                        <a:ext cx="3417887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0" name="对象 8"/>
          <p:cNvGraphicFramePr>
            <a:graphicFrameLocks noChangeAspect="1"/>
          </p:cNvGraphicFramePr>
          <p:nvPr/>
        </p:nvGraphicFramePr>
        <p:xfrm>
          <a:off x="1082675" y="3605213"/>
          <a:ext cx="3630613" cy="15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2286000" imgH="990600" progId="Equation.DSMT4">
                  <p:embed/>
                </p:oleObj>
              </mc:Choice>
              <mc:Fallback>
                <p:oleObj r:id="rId17" imgW="2286000" imgH="9906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82675" y="3605213"/>
                        <a:ext cx="3630613" cy="1573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1" name="右箭头 10"/>
          <p:cNvSpPr/>
          <p:nvPr/>
        </p:nvSpPr>
        <p:spPr>
          <a:xfrm>
            <a:off x="4897438" y="3948113"/>
            <a:ext cx="3208337" cy="939800"/>
          </a:xfrm>
          <a:prstGeom prst="rightArrow">
            <a:avLst>
              <a:gd name="adj1" fmla="val 50000"/>
              <a:gd name="adj2" fmla="val 50038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/>
            <a:r>
              <a:rPr lang="zh-CN" altLang="zh-CN" dirty="0">
                <a:latin typeface="Calibri" panose="020F0502020204030204" pitchFamily="34" charset="0"/>
              </a:rPr>
              <a:t>解出拉格朗日插值多项式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1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缺失值处理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800" y="908050"/>
            <a:ext cx="11233150" cy="4094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marR="0" indent="-342900" defTabSz="914400"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牛顿插值法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在区间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上，函数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关于一个节点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的零阶差商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R="0" indent="26670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</a:p>
          <a:p>
            <a:pPr marR="0" indent="26670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indent="26670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两个节点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和      </a:t>
            </a: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的一阶差商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indent="26670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indent="26670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indent="26670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般地，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阶差商就是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阶差商的差商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7414" name="对象 3"/>
          <p:cNvGraphicFramePr>
            <a:graphicFrameLocks noChangeAspect="1"/>
          </p:cNvGraphicFramePr>
          <p:nvPr/>
        </p:nvGraphicFramePr>
        <p:xfrm>
          <a:off x="4937125" y="1458913"/>
          <a:ext cx="5048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52400" imgH="228600" progId="Equation.DSMT4">
                  <p:embed/>
                </p:oleObj>
              </mc:Choice>
              <mc:Fallback>
                <p:oleObj r:id="rId3" imgW="152400" imgH="2286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37125" y="1458913"/>
                        <a:ext cx="504825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7416" name="对象 5"/>
          <p:cNvGraphicFramePr>
            <a:graphicFrameLocks noChangeAspect="1"/>
          </p:cNvGraphicFramePr>
          <p:nvPr/>
        </p:nvGraphicFramePr>
        <p:xfrm>
          <a:off x="6858000" y="1530350"/>
          <a:ext cx="18637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838200" imgH="228600" progId="Equation.DSMT4">
                  <p:embed/>
                </p:oleObj>
              </mc:Choice>
              <mc:Fallback>
                <p:oleObj r:id="rId5" imgW="838200" imgH="2286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8000" y="1530350"/>
                        <a:ext cx="1863725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244475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-317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03200" y="396875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48260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7423" name="对象 14"/>
          <p:cNvGraphicFramePr>
            <a:graphicFrameLocks noChangeAspect="1"/>
          </p:cNvGraphicFramePr>
          <p:nvPr/>
        </p:nvGraphicFramePr>
        <p:xfrm>
          <a:off x="2328863" y="4313238"/>
          <a:ext cx="7439025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327400" imgH="431800" progId="Equation.DSMT4">
                  <p:embed/>
                </p:oleObj>
              </mc:Choice>
              <mc:Fallback>
                <p:oleObj r:id="rId7" imgW="3327400" imgH="4318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28863" y="4313238"/>
                        <a:ext cx="7439025" cy="735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0" y="15875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203200" y="-317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7426" name="对象 17"/>
          <p:cNvGraphicFramePr>
            <a:graphicFrameLocks noChangeAspect="1"/>
          </p:cNvGraphicFramePr>
          <p:nvPr/>
        </p:nvGraphicFramePr>
        <p:xfrm>
          <a:off x="1649413" y="3930650"/>
          <a:ext cx="4159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27000" imgH="177165" progId="Equation.DSMT4">
                  <p:embed/>
                </p:oleObj>
              </mc:Choice>
              <mc:Fallback>
                <p:oleObj r:id="rId9" imgW="127000" imgH="177165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49413" y="3930650"/>
                        <a:ext cx="415925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203200" y="63500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0" y="9588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7430" name="对象 3"/>
          <p:cNvGraphicFramePr>
            <a:graphicFrameLocks noChangeAspect="1"/>
          </p:cNvGraphicFramePr>
          <p:nvPr/>
        </p:nvGraphicFramePr>
        <p:xfrm>
          <a:off x="1296988" y="1490663"/>
          <a:ext cx="58102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355600" imgH="254000" progId="Equation.DSMT4">
                  <p:embed/>
                </p:oleObj>
              </mc:Choice>
              <mc:Fallback>
                <p:oleObj r:id="rId11" imgW="355600" imgH="2540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96988" y="1490663"/>
                        <a:ext cx="581025" cy="414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1" name="对象 5"/>
          <p:cNvGraphicFramePr>
            <a:graphicFrameLocks noChangeAspect="1"/>
          </p:cNvGraphicFramePr>
          <p:nvPr/>
        </p:nvGraphicFramePr>
        <p:xfrm>
          <a:off x="2900363" y="1543050"/>
          <a:ext cx="541337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342900" imgH="203200" progId="Equation.DSMT4">
                  <p:embed/>
                </p:oleObj>
              </mc:Choice>
              <mc:Fallback>
                <p:oleObj r:id="rId13" imgW="342900" imgH="2032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00363" y="1543050"/>
                        <a:ext cx="541337" cy="320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2" name="对象 8"/>
          <p:cNvGraphicFramePr>
            <a:graphicFrameLocks noChangeAspect="1"/>
          </p:cNvGraphicFramePr>
          <p:nvPr/>
        </p:nvGraphicFramePr>
        <p:xfrm>
          <a:off x="1782763" y="2682875"/>
          <a:ext cx="5032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52400" imgH="228600" progId="Equation.DSMT4">
                  <p:embed/>
                </p:oleObj>
              </mc:Choice>
              <mc:Fallback>
                <p:oleObj r:id="rId15" imgW="152400" imgH="2286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82763" y="2682875"/>
                        <a:ext cx="503237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3" name="对象 11"/>
          <p:cNvGraphicFramePr>
            <a:graphicFrameLocks noChangeAspect="1"/>
          </p:cNvGraphicFramePr>
          <p:nvPr/>
        </p:nvGraphicFramePr>
        <p:xfrm>
          <a:off x="2393950" y="2668588"/>
          <a:ext cx="544513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165100" imgH="241300" progId="Equation.DSMT4">
                  <p:embed/>
                </p:oleObj>
              </mc:Choice>
              <mc:Fallback>
                <p:oleObj r:id="rId17" imgW="165100" imgH="2413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393950" y="2668588"/>
                        <a:ext cx="544513" cy="573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4" name="对象 14"/>
          <p:cNvGraphicFramePr>
            <a:graphicFrameLocks noChangeAspect="1"/>
          </p:cNvGraphicFramePr>
          <p:nvPr/>
        </p:nvGraphicFramePr>
        <p:xfrm>
          <a:off x="4449763" y="2535238"/>
          <a:ext cx="355917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1600200" imgH="508000" progId="Equation.DSMT4">
                  <p:embed/>
                </p:oleObj>
              </mc:Choice>
              <mc:Fallback>
                <p:oleObj r:id="rId19" imgW="1600200" imgH="5080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449763" y="2535238"/>
                        <a:ext cx="3559175" cy="839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5" name="对象 17"/>
          <p:cNvGraphicFramePr>
            <a:graphicFrameLocks noChangeAspect="1"/>
          </p:cNvGraphicFramePr>
          <p:nvPr/>
        </p:nvGraphicFramePr>
        <p:xfrm>
          <a:off x="3221038" y="3960813"/>
          <a:ext cx="99853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304165" imgH="177800" progId="Equation.DSMT4">
                  <p:embed/>
                </p:oleObj>
              </mc:Choice>
              <mc:Fallback>
                <p:oleObj r:id="rId21" imgW="304165" imgH="1778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221038" y="3960813"/>
                        <a:ext cx="998537" cy="439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缺失值处理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800" y="908050"/>
            <a:ext cx="11233150" cy="4400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marR="0" indent="-342900" defTabSz="914400"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牛顿插值法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根据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差商的定义，牛顿插值多项式可以表示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牛顿插值多项式的余项公式可以表示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其中，                 ，                                                                                                      。对于区间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</a:t>
            </a: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中的任意一点       ，则有                                          。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244475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-317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03200" y="396875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48260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0" y="15875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203200" y="-317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203200" y="63500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0" y="9588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8450" name="对象 22"/>
          <p:cNvGraphicFramePr>
            <a:graphicFrameLocks noChangeAspect="1"/>
          </p:cNvGraphicFramePr>
          <p:nvPr/>
        </p:nvGraphicFramePr>
        <p:xfrm>
          <a:off x="1525588" y="3413125"/>
          <a:ext cx="1306512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84200" imgH="228600" progId="Equation.DSMT4">
                  <p:embed/>
                </p:oleObj>
              </mc:Choice>
              <mc:Fallback>
                <p:oleObj r:id="rId3" imgW="584200" imgH="2286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5588" y="3413125"/>
                        <a:ext cx="1306512" cy="388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1" name="对象 3"/>
          <p:cNvGraphicFramePr>
            <a:graphicFrameLocks noChangeAspect="1"/>
          </p:cNvGraphicFramePr>
          <p:nvPr/>
        </p:nvGraphicFramePr>
        <p:xfrm>
          <a:off x="2882900" y="1639888"/>
          <a:ext cx="621188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403600" imgH="457200" progId="Equation.DSMT4">
                  <p:embed/>
                </p:oleObj>
              </mc:Choice>
              <mc:Fallback>
                <p:oleObj r:id="rId5" imgW="3403600" imgH="4572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82900" y="1639888"/>
                        <a:ext cx="6211888" cy="869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对象 5"/>
          <p:cNvGraphicFramePr>
            <a:graphicFrameLocks noChangeAspect="1"/>
          </p:cNvGraphicFramePr>
          <p:nvPr/>
        </p:nvGraphicFramePr>
        <p:xfrm>
          <a:off x="4960938" y="2760663"/>
          <a:ext cx="451643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905000" imgH="228600" progId="Equation.DSMT4">
                  <p:embed/>
                </p:oleObj>
              </mc:Choice>
              <mc:Fallback>
                <p:oleObj r:id="rId7" imgW="1905000" imgH="228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60938" y="2760663"/>
                        <a:ext cx="4516437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3" name="对象 8"/>
          <p:cNvGraphicFramePr>
            <a:graphicFrameLocks noChangeAspect="1"/>
          </p:cNvGraphicFramePr>
          <p:nvPr/>
        </p:nvGraphicFramePr>
        <p:xfrm>
          <a:off x="3011488" y="3417888"/>
          <a:ext cx="7186612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213100" imgH="228600" progId="Equation.DSMT4">
                  <p:embed/>
                </p:oleObj>
              </mc:Choice>
              <mc:Fallback>
                <p:oleObj r:id="rId9" imgW="3213100" imgH="2286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11488" y="3417888"/>
                        <a:ext cx="7186612" cy="388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4" name="对象 11"/>
          <p:cNvGraphicFramePr>
            <a:graphicFrameLocks noChangeAspect="1"/>
          </p:cNvGraphicFramePr>
          <p:nvPr/>
        </p:nvGraphicFramePr>
        <p:xfrm>
          <a:off x="1035050" y="3892550"/>
          <a:ext cx="79533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355600" imgH="254000" progId="Equation.DSMT4">
                  <p:embed/>
                </p:oleObj>
              </mc:Choice>
              <mc:Fallback>
                <p:oleObj r:id="rId11" imgW="355600" imgH="2540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35050" y="3892550"/>
                        <a:ext cx="795338" cy="433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5" name="对象 14"/>
          <p:cNvGraphicFramePr>
            <a:graphicFrameLocks noChangeAspect="1"/>
          </p:cNvGraphicFramePr>
          <p:nvPr/>
        </p:nvGraphicFramePr>
        <p:xfrm>
          <a:off x="3368675" y="4006850"/>
          <a:ext cx="3889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27000" imgH="139700" progId="Equation.DSMT4">
                  <p:embed/>
                </p:oleObj>
              </mc:Choice>
              <mc:Fallback>
                <p:oleObj r:id="rId13" imgW="127000" imgH="1397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68675" y="4006850"/>
                        <a:ext cx="388938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6" name="对象 17"/>
          <p:cNvGraphicFramePr>
            <a:graphicFrameLocks noChangeAspect="1"/>
          </p:cNvGraphicFramePr>
          <p:nvPr/>
        </p:nvGraphicFramePr>
        <p:xfrm>
          <a:off x="4557713" y="3932238"/>
          <a:ext cx="298132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333500" imgH="228600" progId="Equation.DSMT4">
                  <p:embed/>
                </p:oleObj>
              </mc:Choice>
              <mc:Fallback>
                <p:oleObj r:id="rId15" imgW="1333500" imgH="2286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57713" y="3932238"/>
                        <a:ext cx="2981325" cy="388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缺失值处理</a:t>
            </a:r>
            <a:r>
              <a:rPr kumimoji="1"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微软雅黑" panose="020B0503020204020204" pitchFamily="34" charset="-122"/>
              </a:rPr>
              <a:t>——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实例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19460" name="TextBox 1"/>
          <p:cNvSpPr txBox="1"/>
          <p:nvPr/>
        </p:nvSpPr>
        <p:spPr>
          <a:xfrm>
            <a:off x="431800" y="908050"/>
            <a:ext cx="1123315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1" hangingPunct="1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餐饮系统中的销量数据可能出现缺失值，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表为某餐厅一段时间的销量表，其中有一天的数据缺失，用拉格朗日插值与牛顿插值法对缺失值补缺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1946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63" y="2111375"/>
            <a:ext cx="10445750" cy="2109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2610</Words>
  <Application>Microsoft Office PowerPoint</Application>
  <PresentationFormat>宽屏</PresentationFormat>
  <Paragraphs>294</Paragraphs>
  <Slides>40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等线</vt:lpstr>
      <vt:lpstr>仿宋</vt:lpstr>
      <vt:lpstr>黑体</vt:lpstr>
      <vt:lpstr>微软雅黑</vt:lpstr>
      <vt:lpstr>Arial</vt:lpstr>
      <vt:lpstr>Calibri</vt:lpstr>
      <vt:lpstr>Times New Roman</vt:lpstr>
      <vt:lpstr>Wingdings</vt:lpstr>
      <vt:lpstr>2_Office 主题</vt:lpstr>
      <vt:lpstr>3_Office 主题</vt:lpstr>
      <vt:lpstr>MathType 6.0 Equation</vt:lpstr>
      <vt:lpstr>Microsoft Visio 2003-2010 Drawing</vt:lpstr>
      <vt:lpstr>第4章 数据预处理</vt:lpstr>
      <vt:lpstr>目录</vt:lpstr>
      <vt:lpstr>数据预处理</vt:lpstr>
      <vt:lpstr>数据清洗</vt:lpstr>
      <vt:lpstr>缺失值处理</vt:lpstr>
      <vt:lpstr>缺失值处理</vt:lpstr>
      <vt:lpstr>缺失值处理</vt:lpstr>
      <vt:lpstr>缺失值处理</vt:lpstr>
      <vt:lpstr>缺失值处理——实例</vt:lpstr>
      <vt:lpstr>异常值处理</vt:lpstr>
      <vt:lpstr>目录</vt:lpstr>
      <vt:lpstr>数据集成</vt:lpstr>
      <vt:lpstr>数据集成——实体识别</vt:lpstr>
      <vt:lpstr>数据集成——冗余属性识别</vt:lpstr>
      <vt:lpstr>目录</vt:lpstr>
      <vt:lpstr>数据变换</vt:lpstr>
      <vt:lpstr>数据变换——简单函数变换</vt:lpstr>
      <vt:lpstr>数据变换——规范化</vt:lpstr>
      <vt:lpstr>数据变换——规范化</vt:lpstr>
      <vt:lpstr>数据变换——连续属性离散化</vt:lpstr>
      <vt:lpstr>数据变换——属性构造</vt:lpstr>
      <vt:lpstr>数据变换——小波变换</vt:lpstr>
      <vt:lpstr>数据变换——小波变换</vt:lpstr>
      <vt:lpstr>数据变换——小波变换</vt:lpstr>
      <vt:lpstr>数据变换——小波变换</vt:lpstr>
      <vt:lpstr>目录</vt:lpstr>
      <vt:lpstr>数据规约</vt:lpstr>
      <vt:lpstr>数据规约——属性规约</vt:lpstr>
      <vt:lpstr>数据规约——属性规约</vt:lpstr>
      <vt:lpstr>数据规约——属性规约</vt:lpstr>
      <vt:lpstr>数据规约——属性规约</vt:lpstr>
      <vt:lpstr>数据规约——数值规约</vt:lpstr>
      <vt:lpstr>目录</vt:lpstr>
      <vt:lpstr>Python主要数据处理函数</vt:lpstr>
      <vt:lpstr>Python主要数据处理函数</vt:lpstr>
      <vt:lpstr>Python主要数据处理函数——实例</vt:lpstr>
      <vt:lpstr>Python主要数据处理函数</vt:lpstr>
      <vt:lpstr>Python主要数据处理函数</vt:lpstr>
      <vt:lpstr>Python主要数据处理函数——实例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 Ren</dc:creator>
  <cp:lastModifiedBy>liu xiaoling</cp:lastModifiedBy>
  <cp:revision>302</cp:revision>
  <dcterms:created xsi:type="dcterms:W3CDTF">2017-01-10T15:44:52Z</dcterms:created>
  <dcterms:modified xsi:type="dcterms:W3CDTF">2021-04-30T07:32:44Z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3AE9790611FE43D0955BC04F200E39ED</vt:lpwstr>
  </property>
  <property fmtid="{D5CDD505-2E9C-101B-9397-08002B2CF9AE}" pid="3" name="KSOProductBuildVer">
    <vt:lpwstr>2052-11.1.0.10463</vt:lpwstr>
  </property>
</Properties>
</file>