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69"/>
  </p:notesMasterIdLst>
  <p:sldIdLst>
    <p:sldId id="494" r:id="rId3"/>
    <p:sldId id="501" r:id="rId4"/>
    <p:sldId id="535" r:id="rId5"/>
    <p:sldId id="536" r:id="rId6"/>
    <p:sldId id="537" r:id="rId7"/>
    <p:sldId id="538" r:id="rId8"/>
    <p:sldId id="540"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07" r:id="rId26"/>
    <p:sldId id="557" r:id="rId27"/>
    <p:sldId id="558" r:id="rId28"/>
    <p:sldId id="559" r:id="rId29"/>
    <p:sldId id="560" r:id="rId30"/>
    <p:sldId id="561" r:id="rId31"/>
    <p:sldId id="562" r:id="rId32"/>
    <p:sldId id="563" r:id="rId33"/>
    <p:sldId id="564" r:id="rId34"/>
    <p:sldId id="565" r:id="rId35"/>
    <p:sldId id="566" r:id="rId36"/>
    <p:sldId id="567" r:id="rId37"/>
    <p:sldId id="597" r:id="rId38"/>
    <p:sldId id="598" r:id="rId39"/>
    <p:sldId id="599" r:id="rId40"/>
    <p:sldId id="600" r:id="rId41"/>
    <p:sldId id="568" r:id="rId42"/>
    <p:sldId id="569" r:id="rId43"/>
    <p:sldId id="570" r:id="rId44"/>
    <p:sldId id="575" r:id="rId45"/>
    <p:sldId id="576" r:id="rId46"/>
    <p:sldId id="601" r:id="rId47"/>
    <p:sldId id="577" r:id="rId48"/>
    <p:sldId id="578" r:id="rId49"/>
    <p:sldId id="579" r:id="rId50"/>
    <p:sldId id="580" r:id="rId51"/>
    <p:sldId id="581" r:id="rId52"/>
    <p:sldId id="582" r:id="rId53"/>
    <p:sldId id="583" r:id="rId54"/>
    <p:sldId id="584" r:id="rId55"/>
    <p:sldId id="585" r:id="rId56"/>
    <p:sldId id="586" r:id="rId57"/>
    <p:sldId id="587" r:id="rId58"/>
    <p:sldId id="588" r:id="rId59"/>
    <p:sldId id="589" r:id="rId60"/>
    <p:sldId id="590" r:id="rId61"/>
    <p:sldId id="591" r:id="rId62"/>
    <p:sldId id="592" r:id="rId63"/>
    <p:sldId id="593" r:id="rId64"/>
    <p:sldId id="594" r:id="rId65"/>
    <p:sldId id="595" r:id="rId66"/>
    <p:sldId id="596" r:id="rId67"/>
    <p:sldId id="534" r:id="rId6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4" autoAdjust="0"/>
    <p:restoredTop sz="94660"/>
  </p:normalViewPr>
  <p:slideViewPr>
    <p:cSldViewPr snapToGrid="0">
      <p:cViewPr varScale="1">
        <p:scale>
          <a:sx n="82" d="100"/>
          <a:sy n="82" d="100"/>
        </p:scale>
        <p:origin x="1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29BB1AF-C359-4208-B064-A644B733F5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088983E-0117-4738-983E-252D509785F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86B93C6-27E2-4A10-8674-D8577AD394CB}" type="datetimeFigureOut">
              <a:rPr lang="zh-CN" altLang="en-US"/>
              <a:pPr>
                <a:defRPr/>
              </a:pPr>
              <a:t>2021/4/30</a:t>
            </a:fld>
            <a:endParaRPr lang="zh-CN" altLang="en-US"/>
          </a:p>
        </p:txBody>
      </p:sp>
      <p:sp>
        <p:nvSpPr>
          <p:cNvPr id="4" name="幻灯片图像占位符 3">
            <a:extLst>
              <a:ext uri="{FF2B5EF4-FFF2-40B4-BE49-F238E27FC236}">
                <a16:creationId xmlns:a16="http://schemas.microsoft.com/office/drawing/2014/main" id="{98E88B07-EA47-497F-8CAA-DEF44A74ABF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1B1FA36-51BB-4510-BD16-83874D6A85F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424A046-7A2F-4F01-815D-F502EC468CB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CC39B76E-C7ED-455C-AA35-57E9D3A8A2A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106A2FAC-C305-4A15-94AC-188B7C49987F}"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D9FB74A-09F1-4896-BDCE-69B6670377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CA818289-8405-42AE-A41A-126140B73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33E4B42-A74A-4C99-BC66-E41E59A43EB5}"/>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chemeClr val="bg1"/>
              </a:solidFill>
              <a:latin typeface="Calibri"/>
              <a:ea typeface="宋体"/>
              <a:cs typeface="宋体" charset="0"/>
            </a:endParaRPr>
          </a:p>
        </p:txBody>
      </p:sp>
      <p:pic>
        <p:nvPicPr>
          <p:cNvPr id="4" name="图片 3" descr="AW视觉符号.jpg">
            <a:extLst>
              <a:ext uri="{FF2B5EF4-FFF2-40B4-BE49-F238E27FC236}">
                <a16:creationId xmlns:a16="http://schemas.microsoft.com/office/drawing/2014/main" id="{21B9D39F-1C5D-4BB2-8FF4-9511B2297CC0}"/>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F6D097B5-88B2-4A24-B0AC-7C2F5D0700C4}"/>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88771573-61F4-4F6F-BD98-269DF317879F}"/>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F70DFC-DE43-4EF0-B2B9-9872607BA040}"/>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a:extLst>
              <a:ext uri="{FF2B5EF4-FFF2-40B4-BE49-F238E27FC236}">
                <a16:creationId xmlns:a16="http://schemas.microsoft.com/office/drawing/2014/main" id="{7CA7F6E4-E9D4-46AE-84A3-4C78485CF7C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2088294F-96C0-4E0C-93AC-F72D4E02BF74}"/>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2021/4/30</a:t>
            </a:fld>
            <a:endParaRPr lang="zh-CN" altLang="en-US" dirty="0"/>
          </a:p>
        </p:txBody>
      </p:sp>
    </p:spTree>
    <p:extLst>
      <p:ext uri="{BB962C8B-B14F-4D97-AF65-F5344CB8AC3E}">
        <p14:creationId xmlns:p14="http://schemas.microsoft.com/office/powerpoint/2010/main" val="178895727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895B5C7-14A0-4129-A134-166E412298B9}"/>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3A041DC0-4D5D-4D87-A4B2-0AB007830029}"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A707C747-95A5-4D37-B9D6-7E39E4153ED2}"/>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8800697-F1D0-4C5B-B144-4B65FB8AFE9E}"/>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17A0ED6-4F64-4B8A-A2A0-8A952149DAB0}"/>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D5B323DE-E97F-4F6C-8F4C-4B5070C25869}"/>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6F1FAF11-51A9-4610-8CC4-5699CE654333}"/>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a:extLst>
              <a:ext uri="{FF2B5EF4-FFF2-40B4-BE49-F238E27FC236}">
                <a16:creationId xmlns:a16="http://schemas.microsoft.com/office/drawing/2014/main" id="{E6A4F14A-756B-436E-8617-8BC8E6815394}"/>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B6B3493-9E54-4445-AB33-D5A56FC422F7}"/>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2681752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D2D207C-FC02-4BCE-9925-0F9F61F41E3F}"/>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A2386627-22B1-401D-9A2B-B241D41CF14D}"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7936CE42-DD83-4A6B-BCB4-C7291B1C0871}"/>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C667FF60-9037-43A8-919D-D87690A0D2C9}"/>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D639F5D-B3AA-49D6-97E8-7F2F5FC0384E}"/>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3035CAEC-EAB3-44EC-B0FE-230EE77BB17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77AFD73C-8092-47BE-ADA4-3A3C02E03F6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a:extLst>
              <a:ext uri="{FF2B5EF4-FFF2-40B4-BE49-F238E27FC236}">
                <a16:creationId xmlns:a16="http://schemas.microsoft.com/office/drawing/2014/main" id="{A7C85AD9-48BF-420B-B070-961BD281E006}"/>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55D0F6E4-89C5-4226-A03A-F54298B8A321}"/>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816081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43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8897D5-F12A-4469-B549-DD52BEC0B7B9}"/>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D4110D87-0AFE-4001-9546-897DF29AA0B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19B6F0B-EF1A-42C3-847D-CB399082AE0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D31F0CCF-D9C4-4D9D-B119-5AEE726F193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F1949DF7-9FC8-4574-954B-4262D0CF99F0}"/>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a:extLst>
              <a:ext uri="{FF2B5EF4-FFF2-40B4-BE49-F238E27FC236}">
                <a16:creationId xmlns:a16="http://schemas.microsoft.com/office/drawing/2014/main" id="{D03334F6-6D23-4F02-B6EB-3243E3292E8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D97049FB-5344-429B-BD7F-4175A1CE97EA}"/>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D834AB13-D593-4D50-B8F0-882FC7D81D04}" type="datetimeFigureOut">
              <a:rPr lang="zh-CN" altLang="en-US"/>
              <a:pPr>
                <a:defRPr/>
              </a:pPr>
              <a:t>2021/4/30</a:t>
            </a:fld>
            <a:endParaRPr lang="zh-CN" altLang="en-US"/>
          </a:p>
        </p:txBody>
      </p:sp>
    </p:spTree>
    <p:extLst>
      <p:ext uri="{BB962C8B-B14F-4D97-AF65-F5344CB8AC3E}">
        <p14:creationId xmlns:p14="http://schemas.microsoft.com/office/powerpoint/2010/main" val="1676426702"/>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5B23F020-81D3-4332-AF46-DF2AD28418C4}"/>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21826764-3001-4B3B-8082-C4E1F3CFA8DE}"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6A52E913-38BC-4B49-BF61-75C500CCA580}"/>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DE685D04-D6DA-431C-A35E-80C9101BF179}"/>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959502A6-C855-4ED7-A32E-60CBF037890F}"/>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2EA3C5B3-9C91-4468-9227-91BB876A926B}"/>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0B9D21DF-C2C7-4C2A-9C14-CE17763DA1C9}"/>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a:extLst>
              <a:ext uri="{FF2B5EF4-FFF2-40B4-BE49-F238E27FC236}">
                <a16:creationId xmlns:a16="http://schemas.microsoft.com/office/drawing/2014/main" id="{3244C575-ECB9-41DB-AD08-079FDEC0CFC9}"/>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E91B21E7-07F7-4AFD-8758-9B6058CF9FE6}"/>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14058465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程序页">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3AEFB621-D82D-4A2D-A51F-DE4AC9CF5D96}"/>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28FEB60D-6B47-489B-BA43-ED7D818BDFF4}"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3" name="直接连接符 19">
            <a:extLst>
              <a:ext uri="{FF2B5EF4-FFF2-40B4-BE49-F238E27FC236}">
                <a16:creationId xmlns:a16="http://schemas.microsoft.com/office/drawing/2014/main" id="{2C71AB43-6361-408E-AB81-E50EA2C1559F}"/>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4" name="直接连接符 14">
            <a:extLst>
              <a:ext uri="{FF2B5EF4-FFF2-40B4-BE49-F238E27FC236}">
                <a16:creationId xmlns:a16="http://schemas.microsoft.com/office/drawing/2014/main" id="{699BCEB6-5761-45AC-A8FB-36EF4BFD9611}"/>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5" name="AutoShape 23">
            <a:extLst>
              <a:ext uri="{FF2B5EF4-FFF2-40B4-BE49-F238E27FC236}">
                <a16:creationId xmlns:a16="http://schemas.microsoft.com/office/drawing/2014/main" id="{B3243ED6-7E79-4B42-A1C2-81A9E5B4C481}"/>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6" name="AutoShape 23">
            <a:extLst>
              <a:ext uri="{FF2B5EF4-FFF2-40B4-BE49-F238E27FC236}">
                <a16:creationId xmlns:a16="http://schemas.microsoft.com/office/drawing/2014/main" id="{BB504385-5044-418F-A24B-8792425AE6DF}"/>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7" name="矩形 6">
            <a:extLst>
              <a:ext uri="{FF2B5EF4-FFF2-40B4-BE49-F238E27FC236}">
                <a16:creationId xmlns:a16="http://schemas.microsoft.com/office/drawing/2014/main" id="{CEDC6A05-B49A-412D-A8E1-5520345BCC4C}"/>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8" name="图片 12">
            <a:extLst>
              <a:ext uri="{FF2B5EF4-FFF2-40B4-BE49-F238E27FC236}">
                <a16:creationId xmlns:a16="http://schemas.microsoft.com/office/drawing/2014/main" id="{A17B61EE-4A2E-4F27-9C66-6A8C4FCB111F}"/>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a:extLst>
              <a:ext uri="{FF2B5EF4-FFF2-40B4-BE49-F238E27FC236}">
                <a16:creationId xmlns:a16="http://schemas.microsoft.com/office/drawing/2014/main" id="{441AC5CE-A3B1-4947-BB00-DC1C8A851B5F}"/>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6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0FAD5895-2BF3-4028-B8A9-3568F78C2A7D}"/>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4421C3FA-74DB-41AF-ACA1-2FCAEEA9BB0D}"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4" name="直接连接符 19">
            <a:extLst>
              <a:ext uri="{FF2B5EF4-FFF2-40B4-BE49-F238E27FC236}">
                <a16:creationId xmlns:a16="http://schemas.microsoft.com/office/drawing/2014/main" id="{ED7BB943-6E9A-4CB0-A8DE-A8856A3B147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5" name="直接连接符 14">
            <a:extLst>
              <a:ext uri="{FF2B5EF4-FFF2-40B4-BE49-F238E27FC236}">
                <a16:creationId xmlns:a16="http://schemas.microsoft.com/office/drawing/2014/main" id="{60604A55-0B52-4EE0-9AF1-868DFAF52B82}"/>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6" name="AutoShape 23">
            <a:extLst>
              <a:ext uri="{FF2B5EF4-FFF2-40B4-BE49-F238E27FC236}">
                <a16:creationId xmlns:a16="http://schemas.microsoft.com/office/drawing/2014/main" id="{BC9ECDBB-1B7F-4BD2-AF16-F8BED078864C}"/>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7" name="AutoShape 23">
            <a:extLst>
              <a:ext uri="{FF2B5EF4-FFF2-40B4-BE49-F238E27FC236}">
                <a16:creationId xmlns:a16="http://schemas.microsoft.com/office/drawing/2014/main" id="{2E1B3CC9-B3A8-4F38-A20E-4801EAF27264}"/>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8" name="矩形 7">
            <a:extLst>
              <a:ext uri="{FF2B5EF4-FFF2-40B4-BE49-F238E27FC236}">
                <a16:creationId xmlns:a16="http://schemas.microsoft.com/office/drawing/2014/main" id="{9C71F345-A512-4ADA-9543-17983B67E89B}"/>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9" name="图片 12">
            <a:extLst>
              <a:ext uri="{FF2B5EF4-FFF2-40B4-BE49-F238E27FC236}">
                <a16:creationId xmlns:a16="http://schemas.microsoft.com/office/drawing/2014/main" id="{C109F652-4788-4EE9-B924-D2FC704ABA47}"/>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a:extLst>
              <a:ext uri="{FF2B5EF4-FFF2-40B4-BE49-F238E27FC236}">
                <a16:creationId xmlns:a16="http://schemas.microsoft.com/office/drawing/2014/main" id="{E60815F9-7073-44CD-98D3-C98E67A8EAC3}"/>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1141292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662A38-38CE-48B9-822B-56326CC5DDDF}"/>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5FB297E2-CC95-4AE8-B68A-6DCCCDE65290}"/>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59A118EC-BCBA-47C8-9BA4-30ADB3D18EC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0CA9D505-0B7F-4059-9C45-3584441540A3}"/>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008F27B4-2D7A-47A0-93DC-DFC85BF5BC21}"/>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45E6A653-910C-476E-BDBC-B9D89F8E2BBA}"/>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a:extLst>
              <a:ext uri="{FF2B5EF4-FFF2-40B4-BE49-F238E27FC236}">
                <a16:creationId xmlns:a16="http://schemas.microsoft.com/office/drawing/2014/main" id="{D271D330-9602-428E-A531-28A082ECF52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6DD79937-4CFC-4A77-86F2-8940E226F69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096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9B4131-704B-4074-8272-571BA74EF55C}"/>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F71DBCF-EA95-4249-B488-DD8D3D24B183}"/>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35D9188-AA97-4383-B9CC-36BDCEFBA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1B07E8A-0555-47E5-910C-CB34B50C8B33}" type="datetimeFigureOut">
              <a:rPr lang="zh-CN" altLang="en-US"/>
              <a:pPr>
                <a:defRPr/>
              </a:pPr>
              <a:t>2021/4/30</a:t>
            </a:fld>
            <a:endParaRPr lang="zh-CN" altLang="en-US"/>
          </a:p>
        </p:txBody>
      </p:sp>
      <p:sp>
        <p:nvSpPr>
          <p:cNvPr id="13" name="页脚占位符 12">
            <a:extLst>
              <a:ext uri="{FF2B5EF4-FFF2-40B4-BE49-F238E27FC236}">
                <a16:creationId xmlns:a16="http://schemas.microsoft.com/office/drawing/2014/main" id="{B1C35AAA-0893-433B-BFF5-B749E397D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717F3B3C-A5A2-4A8A-A1A8-A00EEB68FC7D}"/>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04729F1-4D1B-4033-A06E-C640F1B38BB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35037F62-8AAA-429A-8456-B6B26A2555CA}"/>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102229AC-EF5C-470C-8F6A-2E653229C7F2}"/>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879DB284-1A58-48F1-951D-EF0F6EF8B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F9EA6A1E-0429-4A4F-BB66-1DF82215E219}" type="datetimeFigureOut">
              <a:rPr lang="zh-CN" altLang="en-US"/>
              <a:pPr>
                <a:defRPr/>
              </a:pPr>
              <a:t>2021/4/30</a:t>
            </a:fld>
            <a:endParaRPr lang="zh-CN" altLang="en-US"/>
          </a:p>
        </p:txBody>
      </p:sp>
      <p:sp>
        <p:nvSpPr>
          <p:cNvPr id="13" name="页脚占位符 12">
            <a:extLst>
              <a:ext uri="{FF2B5EF4-FFF2-40B4-BE49-F238E27FC236}">
                <a16:creationId xmlns:a16="http://schemas.microsoft.com/office/drawing/2014/main" id="{96121C04-6A83-4BF5-9F32-4F9AA2E24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BB9ED2D-83B0-4D26-85AE-96A79C13A1D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8930AA7-6871-417A-8E0D-BABAA57271E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8.xml"/><Relationship Id="rId6" Type="http://schemas.openxmlformats.org/officeDocument/2006/relationships/oleObject" Target="../embeddings/oleObject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media/image16.wmf"/><Relationship Id="rId21" Type="http://schemas.openxmlformats.org/officeDocument/2006/relationships/image" Target="../media/image23.wmf"/><Relationship Id="rId7" Type="http://schemas.openxmlformats.org/officeDocument/2006/relationships/image" Target="../media/image18.wmf"/><Relationship Id="rId12" Type="http://schemas.openxmlformats.org/officeDocument/2006/relationships/oleObject" Target="../embeddings/oleObject18.bin"/><Relationship Id="rId17" Type="http://schemas.openxmlformats.org/officeDocument/2006/relationships/image" Target="../media/image21.wmf"/><Relationship Id="rId2" Type="http://schemas.openxmlformats.org/officeDocument/2006/relationships/oleObject" Target="../embeddings/oleObject12.bin"/><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slideLayout" Target="../slideLayouts/slideLayout8.xml"/><Relationship Id="rId6" Type="http://schemas.openxmlformats.org/officeDocument/2006/relationships/oleObject" Target="../embeddings/oleObject14.bin"/><Relationship Id="rId11" Type="http://schemas.openxmlformats.org/officeDocument/2006/relationships/oleObject" Target="../embeddings/oleObject17.bin"/><Relationship Id="rId5" Type="http://schemas.openxmlformats.org/officeDocument/2006/relationships/image" Target="../media/image17.wmf"/><Relationship Id="rId15" Type="http://schemas.openxmlformats.org/officeDocument/2006/relationships/oleObject" Target="../embeddings/oleObject20.bin"/><Relationship Id="rId10" Type="http://schemas.openxmlformats.org/officeDocument/2006/relationships/image" Target="../media/image19.wmf"/><Relationship Id="rId19" Type="http://schemas.openxmlformats.org/officeDocument/2006/relationships/image" Target="../media/image22.wmf"/><Relationship Id="rId4" Type="http://schemas.openxmlformats.org/officeDocument/2006/relationships/oleObject" Target="../embeddings/oleObject13.bin"/><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8.x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 Id="rId9"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9.bin"/><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3.wmf"/><Relationship Id="rId18" Type="http://schemas.openxmlformats.org/officeDocument/2006/relationships/oleObject" Target="../embeddings/oleObject39.bin"/><Relationship Id="rId26" Type="http://schemas.openxmlformats.org/officeDocument/2006/relationships/oleObject" Target="../embeddings/oleObject44.bin"/><Relationship Id="rId3" Type="http://schemas.openxmlformats.org/officeDocument/2006/relationships/image" Target="../media/image28.wmf"/><Relationship Id="rId21" Type="http://schemas.openxmlformats.org/officeDocument/2006/relationships/image" Target="../media/image36.wmf"/><Relationship Id="rId7" Type="http://schemas.openxmlformats.org/officeDocument/2006/relationships/image" Target="../media/image30.wmf"/><Relationship Id="rId12" Type="http://schemas.openxmlformats.org/officeDocument/2006/relationships/oleObject" Target="../embeddings/oleObject35.bin"/><Relationship Id="rId17" Type="http://schemas.openxmlformats.org/officeDocument/2006/relationships/image" Target="../media/image34.wmf"/><Relationship Id="rId25" Type="http://schemas.openxmlformats.org/officeDocument/2006/relationships/oleObject" Target="../embeddings/oleObject43.bin"/><Relationship Id="rId2" Type="http://schemas.openxmlformats.org/officeDocument/2006/relationships/oleObject" Target="../embeddings/oleObject30.bin"/><Relationship Id="rId16" Type="http://schemas.openxmlformats.org/officeDocument/2006/relationships/oleObject" Target="../embeddings/oleObject38.bin"/><Relationship Id="rId20" Type="http://schemas.openxmlformats.org/officeDocument/2006/relationships/oleObject" Target="../embeddings/oleObject40.bin"/><Relationship Id="rId1" Type="http://schemas.openxmlformats.org/officeDocument/2006/relationships/slideLayout" Target="../slideLayouts/slideLayout8.xml"/><Relationship Id="rId6" Type="http://schemas.openxmlformats.org/officeDocument/2006/relationships/oleObject" Target="../embeddings/oleObject32.bin"/><Relationship Id="rId11" Type="http://schemas.openxmlformats.org/officeDocument/2006/relationships/image" Target="../media/image32.wmf"/><Relationship Id="rId24" Type="http://schemas.openxmlformats.org/officeDocument/2006/relationships/oleObject" Target="../embeddings/oleObject42.bin"/><Relationship Id="rId5" Type="http://schemas.openxmlformats.org/officeDocument/2006/relationships/image" Target="../media/image29.wmf"/><Relationship Id="rId15" Type="http://schemas.openxmlformats.org/officeDocument/2006/relationships/oleObject" Target="../embeddings/oleObject37.bin"/><Relationship Id="rId23" Type="http://schemas.openxmlformats.org/officeDocument/2006/relationships/image" Target="../media/image37.wmf"/><Relationship Id="rId10" Type="http://schemas.openxmlformats.org/officeDocument/2006/relationships/oleObject" Target="../embeddings/oleObject34.bin"/><Relationship Id="rId19" Type="http://schemas.openxmlformats.org/officeDocument/2006/relationships/image" Target="../media/image35.wmf"/><Relationship Id="rId4" Type="http://schemas.openxmlformats.org/officeDocument/2006/relationships/oleObject" Target="../embeddings/oleObject31.bin"/><Relationship Id="rId9" Type="http://schemas.openxmlformats.org/officeDocument/2006/relationships/image" Target="../media/image31.wmf"/><Relationship Id="rId14" Type="http://schemas.openxmlformats.org/officeDocument/2006/relationships/oleObject" Target="../embeddings/oleObject36.bin"/><Relationship Id="rId22"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51.bin"/><Relationship Id="rId18" Type="http://schemas.openxmlformats.org/officeDocument/2006/relationships/oleObject" Target="../embeddings/oleObject54.bin"/><Relationship Id="rId3" Type="http://schemas.openxmlformats.org/officeDocument/2006/relationships/image" Target="../media/image38.wmf"/><Relationship Id="rId7" Type="http://schemas.openxmlformats.org/officeDocument/2006/relationships/oleObject" Target="../embeddings/oleObject48.bin"/><Relationship Id="rId12" Type="http://schemas.openxmlformats.org/officeDocument/2006/relationships/image" Target="../media/image41.wmf"/><Relationship Id="rId17" Type="http://schemas.openxmlformats.org/officeDocument/2006/relationships/oleObject" Target="../embeddings/oleObject53.bin"/><Relationship Id="rId2" Type="http://schemas.openxmlformats.org/officeDocument/2006/relationships/oleObject" Target="../embeddings/oleObject45.bin"/><Relationship Id="rId16" Type="http://schemas.openxmlformats.org/officeDocument/2006/relationships/image" Target="../media/image43.wmf"/><Relationship Id="rId20" Type="http://schemas.openxmlformats.org/officeDocument/2006/relationships/oleObject" Target="../embeddings/oleObject56.bin"/><Relationship Id="rId1" Type="http://schemas.openxmlformats.org/officeDocument/2006/relationships/slideLayout" Target="../slideLayouts/slideLayout8.xml"/><Relationship Id="rId6" Type="http://schemas.openxmlformats.org/officeDocument/2006/relationships/oleObject" Target="../embeddings/oleObject47.bin"/><Relationship Id="rId11" Type="http://schemas.openxmlformats.org/officeDocument/2006/relationships/oleObject" Target="../embeddings/oleObject50.bin"/><Relationship Id="rId5" Type="http://schemas.openxmlformats.org/officeDocument/2006/relationships/image" Target="../media/image39.wmf"/><Relationship Id="rId15" Type="http://schemas.openxmlformats.org/officeDocument/2006/relationships/oleObject" Target="../embeddings/oleObject52.bin"/><Relationship Id="rId10" Type="http://schemas.openxmlformats.org/officeDocument/2006/relationships/image" Target="../media/image40.wmf"/><Relationship Id="rId19" Type="http://schemas.openxmlformats.org/officeDocument/2006/relationships/oleObject" Target="../embeddings/oleObject55.bin"/><Relationship Id="rId4" Type="http://schemas.openxmlformats.org/officeDocument/2006/relationships/oleObject" Target="../embeddings/oleObject46.bin"/><Relationship Id="rId9" Type="http://schemas.openxmlformats.org/officeDocument/2006/relationships/oleObject" Target="../embeddings/oleObject49.bin"/><Relationship Id="rId14" Type="http://schemas.openxmlformats.org/officeDocument/2006/relationships/image" Target="../media/image42.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44.wmf"/><Relationship Id="rId7" Type="http://schemas.openxmlformats.org/officeDocument/2006/relationships/oleObject" Target="../embeddings/oleObject60.bin"/><Relationship Id="rId12" Type="http://schemas.openxmlformats.org/officeDocument/2006/relationships/image" Target="../media/image47.wmf"/><Relationship Id="rId2" Type="http://schemas.openxmlformats.org/officeDocument/2006/relationships/oleObject" Target="../embeddings/oleObject57.bin"/><Relationship Id="rId1" Type="http://schemas.openxmlformats.org/officeDocument/2006/relationships/slideLayout" Target="../slideLayouts/slideLayout8.xml"/><Relationship Id="rId6" Type="http://schemas.openxmlformats.org/officeDocument/2006/relationships/oleObject" Target="../embeddings/oleObject59.bin"/><Relationship Id="rId11" Type="http://schemas.openxmlformats.org/officeDocument/2006/relationships/oleObject" Target="../embeddings/oleObject62.bin"/><Relationship Id="rId5" Type="http://schemas.openxmlformats.org/officeDocument/2006/relationships/image" Target="../media/image45.wmf"/><Relationship Id="rId10" Type="http://schemas.openxmlformats.org/officeDocument/2006/relationships/image" Target="../media/image46.wmf"/><Relationship Id="rId4" Type="http://schemas.openxmlformats.org/officeDocument/2006/relationships/oleObject" Target="../embeddings/oleObject58.bin"/><Relationship Id="rId9" Type="http://schemas.openxmlformats.org/officeDocument/2006/relationships/oleObject" Target="../embeddings/oleObject61.bin"/></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3.bin"/><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image" Target="../media/image50.wmf"/><Relationship Id="rId7" Type="http://schemas.openxmlformats.org/officeDocument/2006/relationships/image" Target="../media/image52.emf"/><Relationship Id="rId12" Type="http://schemas.openxmlformats.org/officeDocument/2006/relationships/oleObject" Target="../embeddings/oleObject69.bin"/><Relationship Id="rId2" Type="http://schemas.openxmlformats.org/officeDocument/2006/relationships/oleObject" Target="../embeddings/oleObject64.bin"/><Relationship Id="rId1" Type="http://schemas.openxmlformats.org/officeDocument/2006/relationships/slideLayout" Target="../slideLayouts/slideLayout8.xml"/><Relationship Id="rId6" Type="http://schemas.openxmlformats.org/officeDocument/2006/relationships/oleObject" Target="../embeddings/oleObject66.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53.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75.bin"/><Relationship Id="rId2" Type="http://schemas.openxmlformats.org/officeDocument/2006/relationships/oleObject" Target="../embeddings/oleObject70.bin"/><Relationship Id="rId1" Type="http://schemas.openxmlformats.org/officeDocument/2006/relationships/slideLayout" Target="../slideLayouts/slideLayout8.xml"/><Relationship Id="rId6" Type="http://schemas.openxmlformats.org/officeDocument/2006/relationships/oleObject" Target="../embeddings/oleObject72.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5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66.wmf"/><Relationship Id="rId18" Type="http://schemas.openxmlformats.org/officeDocument/2006/relationships/image" Target="../media/image68.wmf"/><Relationship Id="rId26" Type="http://schemas.openxmlformats.org/officeDocument/2006/relationships/oleObject" Target="../embeddings/oleObject90.bin"/><Relationship Id="rId3" Type="http://schemas.openxmlformats.org/officeDocument/2006/relationships/image" Target="../media/image61.wmf"/><Relationship Id="rId21" Type="http://schemas.openxmlformats.org/officeDocument/2006/relationships/oleObject" Target="../embeddings/oleObject86.bin"/><Relationship Id="rId7" Type="http://schemas.openxmlformats.org/officeDocument/2006/relationships/image" Target="../media/image63.wmf"/><Relationship Id="rId12" Type="http://schemas.openxmlformats.org/officeDocument/2006/relationships/oleObject" Target="../embeddings/oleObject81.bin"/><Relationship Id="rId17" Type="http://schemas.openxmlformats.org/officeDocument/2006/relationships/oleObject" Target="../embeddings/oleObject84.bin"/><Relationship Id="rId25" Type="http://schemas.openxmlformats.org/officeDocument/2006/relationships/oleObject" Target="../embeddings/oleObject89.bin"/><Relationship Id="rId2" Type="http://schemas.openxmlformats.org/officeDocument/2006/relationships/oleObject" Target="../embeddings/oleObject76.bin"/><Relationship Id="rId16" Type="http://schemas.openxmlformats.org/officeDocument/2006/relationships/oleObject" Target="../embeddings/oleObject83.bin"/><Relationship Id="rId20" Type="http://schemas.openxmlformats.org/officeDocument/2006/relationships/image" Target="../media/image69.wmf"/><Relationship Id="rId1" Type="http://schemas.openxmlformats.org/officeDocument/2006/relationships/slideLayout" Target="../slideLayouts/slideLayout8.xml"/><Relationship Id="rId6" Type="http://schemas.openxmlformats.org/officeDocument/2006/relationships/oleObject" Target="../embeddings/oleObject78.bin"/><Relationship Id="rId11" Type="http://schemas.openxmlformats.org/officeDocument/2006/relationships/image" Target="../media/image65.wmf"/><Relationship Id="rId24" Type="http://schemas.openxmlformats.org/officeDocument/2006/relationships/oleObject" Target="../embeddings/oleObject88.bin"/><Relationship Id="rId5" Type="http://schemas.openxmlformats.org/officeDocument/2006/relationships/image" Target="../media/image62.wmf"/><Relationship Id="rId15" Type="http://schemas.openxmlformats.org/officeDocument/2006/relationships/image" Target="../media/image67.wmf"/><Relationship Id="rId23" Type="http://schemas.openxmlformats.org/officeDocument/2006/relationships/oleObject" Target="../embeddings/oleObject87.bin"/><Relationship Id="rId10" Type="http://schemas.openxmlformats.org/officeDocument/2006/relationships/oleObject" Target="../embeddings/oleObject80.bin"/><Relationship Id="rId19" Type="http://schemas.openxmlformats.org/officeDocument/2006/relationships/oleObject" Target="../embeddings/oleObject85.bin"/><Relationship Id="rId4" Type="http://schemas.openxmlformats.org/officeDocument/2006/relationships/oleObject" Target="../embeddings/oleObject77.bin"/><Relationship Id="rId9" Type="http://schemas.openxmlformats.org/officeDocument/2006/relationships/image" Target="../media/image64.wmf"/><Relationship Id="rId14" Type="http://schemas.openxmlformats.org/officeDocument/2006/relationships/oleObject" Target="../embeddings/oleObject82.bin"/><Relationship Id="rId22" Type="http://schemas.openxmlformats.org/officeDocument/2006/relationships/image" Target="../media/image7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91.bin"/><Relationship Id="rId1" Type="http://schemas.openxmlformats.org/officeDocument/2006/relationships/slideLayout" Target="../slideLayouts/slideLayout8.xml"/><Relationship Id="rId6" Type="http://schemas.openxmlformats.org/officeDocument/2006/relationships/oleObject" Target="../embeddings/oleObject93.bin"/><Relationship Id="rId5" Type="http://schemas.openxmlformats.org/officeDocument/2006/relationships/image" Target="../media/image72.wmf"/><Relationship Id="rId4" Type="http://schemas.openxmlformats.org/officeDocument/2006/relationships/oleObject" Target="../embeddings/oleObject92.bin"/></Relationships>
</file>

<file path=ppt/slides/_rels/slide32.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94.bin"/><Relationship Id="rId1" Type="http://schemas.openxmlformats.org/officeDocument/2006/relationships/slideLayout" Target="../slideLayouts/slideLayout8.xml"/><Relationship Id="rId6" Type="http://schemas.openxmlformats.org/officeDocument/2006/relationships/image" Target="../media/image74.wmf"/><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5.wmf"/><Relationship Id="rId7" Type="http://schemas.openxmlformats.org/officeDocument/2006/relationships/oleObject" Target="../embeddings/oleObject100.bin"/><Relationship Id="rId2" Type="http://schemas.openxmlformats.org/officeDocument/2006/relationships/oleObject" Target="../embeddings/oleObject97.bin"/><Relationship Id="rId1" Type="http://schemas.openxmlformats.org/officeDocument/2006/relationships/slideLayout" Target="../slideLayouts/slideLayout8.xml"/><Relationship Id="rId6" Type="http://schemas.openxmlformats.org/officeDocument/2006/relationships/oleObject" Target="../embeddings/oleObject99.bin"/><Relationship Id="rId5" Type="http://schemas.openxmlformats.org/officeDocument/2006/relationships/image" Target="../media/image76.wmf"/><Relationship Id="rId4" Type="http://schemas.openxmlformats.org/officeDocument/2006/relationships/oleObject" Target="../embeddings/oleObject9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83.emf"/><Relationship Id="rId18" Type="http://schemas.openxmlformats.org/officeDocument/2006/relationships/oleObject" Target="../embeddings/oleObject110.bin"/><Relationship Id="rId3" Type="http://schemas.openxmlformats.org/officeDocument/2006/relationships/image" Target="../media/image78.wmf"/><Relationship Id="rId7" Type="http://schemas.openxmlformats.org/officeDocument/2006/relationships/image" Target="../media/image80.wmf"/><Relationship Id="rId12" Type="http://schemas.openxmlformats.org/officeDocument/2006/relationships/oleObject" Target="../embeddings/oleObject106.bin"/><Relationship Id="rId17" Type="http://schemas.openxmlformats.org/officeDocument/2006/relationships/oleObject" Target="../embeddings/oleObject109.bin"/><Relationship Id="rId2" Type="http://schemas.openxmlformats.org/officeDocument/2006/relationships/oleObject" Target="../embeddings/oleObject101.bin"/><Relationship Id="rId16" Type="http://schemas.openxmlformats.org/officeDocument/2006/relationships/oleObject" Target="../embeddings/oleObject108.bin"/><Relationship Id="rId20" Type="http://schemas.openxmlformats.org/officeDocument/2006/relationships/oleObject" Target="../embeddings/oleObject111.bin"/><Relationship Id="rId1" Type="http://schemas.openxmlformats.org/officeDocument/2006/relationships/slideLayout" Target="../slideLayouts/slideLayout8.xml"/><Relationship Id="rId6" Type="http://schemas.openxmlformats.org/officeDocument/2006/relationships/oleObject" Target="../embeddings/oleObject103.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105.bin"/><Relationship Id="rId19" Type="http://schemas.openxmlformats.org/officeDocument/2006/relationships/image" Target="../media/image85.wmf"/><Relationship Id="rId4" Type="http://schemas.openxmlformats.org/officeDocument/2006/relationships/oleObject" Target="../embeddings/oleObject102.bin"/><Relationship Id="rId9" Type="http://schemas.openxmlformats.org/officeDocument/2006/relationships/image" Target="../media/image81.wmf"/><Relationship Id="rId14" Type="http://schemas.openxmlformats.org/officeDocument/2006/relationships/oleObject" Target="../embeddings/oleObject10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82.wmf"/><Relationship Id="rId18" Type="http://schemas.openxmlformats.org/officeDocument/2006/relationships/oleObject" Target="../embeddings/oleObject120.bin"/><Relationship Id="rId3" Type="http://schemas.openxmlformats.org/officeDocument/2006/relationships/image" Target="../media/image86.wmf"/><Relationship Id="rId21" Type="http://schemas.openxmlformats.org/officeDocument/2006/relationships/oleObject" Target="../embeddings/oleObject122.bin"/><Relationship Id="rId7" Type="http://schemas.openxmlformats.org/officeDocument/2006/relationships/image" Target="../media/image88.wmf"/><Relationship Id="rId12" Type="http://schemas.openxmlformats.org/officeDocument/2006/relationships/oleObject" Target="../embeddings/oleObject117.bin"/><Relationship Id="rId17" Type="http://schemas.openxmlformats.org/officeDocument/2006/relationships/image" Target="../media/image90.wmf"/><Relationship Id="rId2" Type="http://schemas.openxmlformats.org/officeDocument/2006/relationships/oleObject" Target="../embeddings/oleObject112.bin"/><Relationship Id="rId16" Type="http://schemas.openxmlformats.org/officeDocument/2006/relationships/oleObject" Target="../embeddings/oleObject119.bin"/><Relationship Id="rId20" Type="http://schemas.openxmlformats.org/officeDocument/2006/relationships/oleObject" Target="../embeddings/oleObject121.bin"/><Relationship Id="rId1" Type="http://schemas.openxmlformats.org/officeDocument/2006/relationships/slideLayout" Target="../slideLayouts/slideLayout8.xml"/><Relationship Id="rId6" Type="http://schemas.openxmlformats.org/officeDocument/2006/relationships/oleObject" Target="../embeddings/oleObject114.bin"/><Relationship Id="rId11" Type="http://schemas.openxmlformats.org/officeDocument/2006/relationships/image" Target="../media/image81.wmf"/><Relationship Id="rId24" Type="http://schemas.openxmlformats.org/officeDocument/2006/relationships/oleObject" Target="../embeddings/oleObject124.bin"/><Relationship Id="rId5" Type="http://schemas.openxmlformats.org/officeDocument/2006/relationships/image" Target="../media/image87.wmf"/><Relationship Id="rId15" Type="http://schemas.openxmlformats.org/officeDocument/2006/relationships/image" Target="../media/image85.wmf"/><Relationship Id="rId23" Type="http://schemas.openxmlformats.org/officeDocument/2006/relationships/oleObject" Target="../embeddings/oleObject123.bin"/><Relationship Id="rId10" Type="http://schemas.openxmlformats.org/officeDocument/2006/relationships/oleObject" Target="../embeddings/oleObject116.bin"/><Relationship Id="rId19" Type="http://schemas.openxmlformats.org/officeDocument/2006/relationships/image" Target="../media/image91.wmf"/><Relationship Id="rId4" Type="http://schemas.openxmlformats.org/officeDocument/2006/relationships/oleObject" Target="../embeddings/oleObject113.bin"/><Relationship Id="rId9" Type="http://schemas.openxmlformats.org/officeDocument/2006/relationships/image" Target="../media/image89.wmf"/><Relationship Id="rId14" Type="http://schemas.openxmlformats.org/officeDocument/2006/relationships/oleObject" Target="../embeddings/oleObject118.bin"/><Relationship Id="rId22" Type="http://schemas.openxmlformats.org/officeDocument/2006/relationships/image" Target="../media/image92.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95.wmf"/><Relationship Id="rId18" Type="http://schemas.openxmlformats.org/officeDocument/2006/relationships/oleObject" Target="../embeddings/oleObject133.bin"/><Relationship Id="rId26" Type="http://schemas.openxmlformats.org/officeDocument/2006/relationships/image" Target="../media/image99.wmf"/><Relationship Id="rId3" Type="http://schemas.openxmlformats.org/officeDocument/2006/relationships/image" Target="../media/image93.wmf"/><Relationship Id="rId21" Type="http://schemas.openxmlformats.org/officeDocument/2006/relationships/oleObject" Target="../embeddings/oleObject135.bin"/><Relationship Id="rId7" Type="http://schemas.openxmlformats.org/officeDocument/2006/relationships/image" Target="../media/image81.wmf"/><Relationship Id="rId12" Type="http://schemas.openxmlformats.org/officeDocument/2006/relationships/oleObject" Target="../embeddings/oleObject130.bin"/><Relationship Id="rId17" Type="http://schemas.openxmlformats.org/officeDocument/2006/relationships/image" Target="../media/image97.wmf"/><Relationship Id="rId25" Type="http://schemas.openxmlformats.org/officeDocument/2006/relationships/oleObject" Target="../embeddings/oleObject138.bin"/><Relationship Id="rId33" Type="http://schemas.openxmlformats.org/officeDocument/2006/relationships/oleObject" Target="../embeddings/oleObject142.bin"/><Relationship Id="rId2" Type="http://schemas.openxmlformats.org/officeDocument/2006/relationships/oleObject" Target="../embeddings/oleObject125.bin"/><Relationship Id="rId16" Type="http://schemas.openxmlformats.org/officeDocument/2006/relationships/oleObject" Target="../embeddings/oleObject132.bin"/><Relationship Id="rId20" Type="http://schemas.openxmlformats.org/officeDocument/2006/relationships/oleObject" Target="../embeddings/oleObject134.bin"/><Relationship Id="rId29" Type="http://schemas.openxmlformats.org/officeDocument/2006/relationships/oleObject" Target="../embeddings/oleObject140.bin"/><Relationship Id="rId1" Type="http://schemas.openxmlformats.org/officeDocument/2006/relationships/slideLayout" Target="../slideLayouts/slideLayout8.xml"/><Relationship Id="rId6" Type="http://schemas.openxmlformats.org/officeDocument/2006/relationships/oleObject" Target="../embeddings/oleObject127.bin"/><Relationship Id="rId11" Type="http://schemas.openxmlformats.org/officeDocument/2006/relationships/image" Target="../media/image89.wmf"/><Relationship Id="rId24" Type="http://schemas.openxmlformats.org/officeDocument/2006/relationships/image" Target="../media/image98.wmf"/><Relationship Id="rId32" Type="http://schemas.openxmlformats.org/officeDocument/2006/relationships/image" Target="../media/image102.wmf"/><Relationship Id="rId5" Type="http://schemas.openxmlformats.org/officeDocument/2006/relationships/image" Target="../media/image94.wmf"/><Relationship Id="rId15" Type="http://schemas.openxmlformats.org/officeDocument/2006/relationships/image" Target="../media/image96.wmf"/><Relationship Id="rId23" Type="http://schemas.openxmlformats.org/officeDocument/2006/relationships/oleObject" Target="../embeddings/oleObject137.bin"/><Relationship Id="rId28" Type="http://schemas.openxmlformats.org/officeDocument/2006/relationships/image" Target="../media/image100.wmf"/><Relationship Id="rId10" Type="http://schemas.openxmlformats.org/officeDocument/2006/relationships/oleObject" Target="../embeddings/oleObject129.bin"/><Relationship Id="rId19" Type="http://schemas.openxmlformats.org/officeDocument/2006/relationships/image" Target="../media/image85.wmf"/><Relationship Id="rId31" Type="http://schemas.openxmlformats.org/officeDocument/2006/relationships/oleObject" Target="../embeddings/oleObject141.bin"/><Relationship Id="rId4" Type="http://schemas.openxmlformats.org/officeDocument/2006/relationships/oleObject" Target="../embeddings/oleObject126.bin"/><Relationship Id="rId9" Type="http://schemas.openxmlformats.org/officeDocument/2006/relationships/image" Target="../media/image82.wmf"/><Relationship Id="rId14" Type="http://schemas.openxmlformats.org/officeDocument/2006/relationships/oleObject" Target="../embeddings/oleObject131.bin"/><Relationship Id="rId22" Type="http://schemas.openxmlformats.org/officeDocument/2006/relationships/oleObject" Target="../embeddings/oleObject136.bin"/><Relationship Id="rId27" Type="http://schemas.openxmlformats.org/officeDocument/2006/relationships/oleObject" Target="../embeddings/oleObject139.bin"/><Relationship Id="rId30" Type="http://schemas.openxmlformats.org/officeDocument/2006/relationships/image" Target="../media/image101.wmf"/></Relationships>
</file>

<file path=ppt/slides/_rels/slide39.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143.bin"/><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44.bin"/><Relationship Id="rId1" Type="http://schemas.openxmlformats.org/officeDocument/2006/relationships/slideLayout" Target="../slideLayouts/slideLayout8.xml"/><Relationship Id="rId6" Type="http://schemas.openxmlformats.org/officeDocument/2006/relationships/oleObject" Target="../embeddings/oleObject146.bin"/><Relationship Id="rId5" Type="http://schemas.openxmlformats.org/officeDocument/2006/relationships/image" Target="../media/image104.wmf"/><Relationship Id="rId4" Type="http://schemas.openxmlformats.org/officeDocument/2006/relationships/oleObject" Target="../embeddings/oleObject145.bin"/></Relationships>
</file>

<file path=ppt/slides/_rels/slide41.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147.bin"/><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oleObject" Target="../embeddings/oleObject151.bin"/><Relationship Id="rId2" Type="http://schemas.openxmlformats.org/officeDocument/2006/relationships/oleObject" Target="../embeddings/oleObject148.bin"/><Relationship Id="rId1" Type="http://schemas.openxmlformats.org/officeDocument/2006/relationships/slideLayout" Target="../slideLayouts/slideLayout8.xml"/><Relationship Id="rId6" Type="http://schemas.openxmlformats.org/officeDocument/2006/relationships/oleObject" Target="../embeddings/oleObject150.bin"/><Relationship Id="rId5" Type="http://schemas.openxmlformats.org/officeDocument/2006/relationships/image" Target="../media/image108.wmf"/><Relationship Id="rId4" Type="http://schemas.openxmlformats.org/officeDocument/2006/relationships/oleObject" Target="../embeddings/oleObject149.bin"/></Relationships>
</file>

<file path=ppt/slides/_rels/slide45.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oleObject" Target="../embeddings/oleObject152.bin"/><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153.bin"/><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8.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4">
            <a:extLst>
              <a:ext uri="{FF2B5EF4-FFF2-40B4-BE49-F238E27FC236}">
                <a16:creationId xmlns:a16="http://schemas.microsoft.com/office/drawing/2014/main" id="{86D9132D-5B68-4E33-85DE-1A07A61421FC}"/>
              </a:ext>
            </a:extLst>
          </p:cNvPr>
          <p:cNvSpPr>
            <a:spLocks noGrp="1"/>
          </p:cNvSpPr>
          <p:nvPr>
            <p:ph type="title"/>
          </p:nvPr>
        </p:nvSpPr>
        <p:spPr>
          <a:xfrm>
            <a:off x="5272088" y="2706688"/>
            <a:ext cx="6543675" cy="692150"/>
          </a:xfrm>
        </p:spPr>
        <p:txBody>
          <a:bodyPr/>
          <a:lstStyle/>
          <a:p>
            <a:r>
              <a:rPr lang="zh-CN" altLang="en-US" b="0">
                <a:cs typeface="Times New Roman" panose="02020603050405020304" pitchFamily="18" charset="0"/>
              </a:rPr>
              <a:t>第</a:t>
            </a:r>
            <a:r>
              <a:rPr lang="en-US" altLang="zh-CN" b="0">
                <a:cs typeface="Times New Roman" panose="02020603050405020304" pitchFamily="18" charset="0"/>
              </a:rPr>
              <a:t>5</a:t>
            </a:r>
            <a:r>
              <a:rPr lang="zh-CN" altLang="en-US" b="0">
                <a:cs typeface="Times New Roman" panose="02020603050405020304" pitchFamily="18" charset="0"/>
              </a:rPr>
              <a:t>章 挖掘建模之关联分析和时序模式</a:t>
            </a:r>
          </a:p>
        </p:txBody>
      </p:sp>
      <p:sp>
        <p:nvSpPr>
          <p:cNvPr id="12291" name="文本框 2">
            <a:extLst>
              <a:ext uri="{FF2B5EF4-FFF2-40B4-BE49-F238E27FC236}">
                <a16:creationId xmlns:a16="http://schemas.microsoft.com/office/drawing/2014/main" id="{D659A947-C9CF-48C9-BB2A-695069C01111}"/>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fld id="{42EF099C-8D2D-479C-867F-425F17469C34}" type="datetime5">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t>2021/4/30</a:t>
            </a:fld>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0B855098-EA66-4297-B31D-C9F8399879C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07" name="Text Box 6">
            <a:extLst>
              <a:ext uri="{FF2B5EF4-FFF2-40B4-BE49-F238E27FC236}">
                <a16:creationId xmlns:a16="http://schemas.microsoft.com/office/drawing/2014/main" id="{98CC52AB-0F95-45B5-9A77-5729A3123BCE}"/>
              </a:ext>
            </a:extLst>
          </p:cNvPr>
          <p:cNvSpPr txBox="1">
            <a:spLocks noChangeArrowheads="1"/>
          </p:cNvSpPr>
          <p:nvPr/>
        </p:nvSpPr>
        <p:spPr bwMode="auto">
          <a:xfrm>
            <a:off x="381000" y="1358900"/>
            <a:ext cx="11476038"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20000"/>
              </a:spcBef>
              <a:buClr>
                <a:schemeClr val="hlink"/>
              </a:buClr>
              <a:buFont typeface="Wingdings" pitchFamily="2" charset="2"/>
              <a:buNone/>
              <a:defRPr/>
            </a:pPr>
            <a:r>
              <a:rPr lang="zh-CN" altLang="en-US" sz="2400" dirty="0">
                <a:solidFill>
                  <a:srgbClr val="000000"/>
                </a:solidFill>
                <a:latin typeface="微软雅黑" pitchFamily="34" charset="-122"/>
                <a:ea typeface="微软雅黑" pitchFamily="34" charset="-122"/>
              </a:rPr>
              <a:t>（4）支持度计数</a:t>
            </a:r>
          </a:p>
          <a:p>
            <a:pPr>
              <a:lnSpc>
                <a:spcPct val="150000"/>
              </a:lnSpc>
              <a:spcBef>
                <a:spcPct val="20000"/>
              </a:spcBef>
              <a:spcAft>
                <a:spcPct val="20000"/>
              </a:spcAft>
              <a:buClr>
                <a:schemeClr val="hlink"/>
              </a:buClr>
              <a:buFont typeface="Wingdings" pitchFamily="2" charset="2"/>
              <a:buChar char="l"/>
              <a:defRPr/>
            </a:pPr>
            <a:r>
              <a:rPr lang="zh-CN" altLang="en-US" sz="2400" dirty="0">
                <a:solidFill>
                  <a:srgbClr val="000000"/>
                </a:solidFill>
                <a:latin typeface="微软雅黑" pitchFamily="34" charset="-122"/>
                <a:ea typeface="微软雅黑" pitchFamily="34" charset="-122"/>
              </a:rPr>
              <a:t>项集A的支持度计数是事务数据集中包含项集 A 的事务个数。</a:t>
            </a:r>
          </a:p>
          <a:p>
            <a:pPr>
              <a:lnSpc>
                <a:spcPct val="150000"/>
              </a:lnSpc>
              <a:spcBef>
                <a:spcPct val="20000"/>
              </a:spcBef>
              <a:spcAft>
                <a:spcPct val="20000"/>
              </a:spcAft>
              <a:buClr>
                <a:schemeClr val="hlink"/>
              </a:buClr>
              <a:buFont typeface="Wingdings" pitchFamily="2" charset="2"/>
              <a:buChar char="l"/>
              <a:defRPr/>
            </a:pPr>
            <a:r>
              <a:rPr lang="zh-CN" altLang="en-US" sz="2400" dirty="0">
                <a:solidFill>
                  <a:srgbClr val="000000"/>
                </a:solidFill>
                <a:latin typeface="微软雅黑" pitchFamily="34" charset="-122"/>
                <a:ea typeface="微软雅黑" pitchFamily="34" charset="-122"/>
              </a:rPr>
              <a:t>已知项集的支持度计数，则规则          的支持度和置信度很容易从所有事务计数、项集A和项集          的支持度计数推出：</a:t>
            </a: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a:p>
            <a:pPr marL="0" indent="0">
              <a:lnSpc>
                <a:spcPct val="150000"/>
              </a:lnSpc>
              <a:spcBef>
                <a:spcPct val="20000"/>
              </a:spcBef>
              <a:spcAft>
                <a:spcPct val="20000"/>
              </a:spcAft>
              <a:buClr>
                <a:schemeClr val="hlink"/>
              </a:buClr>
              <a:defRPr/>
            </a:pP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其中</a:t>
            </a: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表示总事务个数，</a:t>
            </a:r>
            <a:r>
              <a:rPr lang="en-US" altLang="zh-CN" sz="2400" dirty="0">
                <a:solidFill>
                  <a:srgbClr val="000000"/>
                </a:solidFill>
                <a:latin typeface="微软雅黑" pitchFamily="34" charset="-122"/>
                <a:ea typeface="微软雅黑" pitchFamily="34" charset="-122"/>
              </a:rPr>
              <a:t>   </a:t>
            </a:r>
            <a:r>
              <a:rPr lang="zh-CN" altLang="zh-CN" sz="2400" dirty="0">
                <a:solidFill>
                  <a:srgbClr val="000000"/>
                </a:solidFill>
                <a:latin typeface="微软雅黑" pitchFamily="34" charset="-122"/>
                <a:ea typeface="微软雅黑" pitchFamily="34" charset="-122"/>
              </a:rPr>
              <a:t>表示计数。</a:t>
            </a:r>
            <a:endParaRPr lang="en-US" altLang="zh-CN" sz="2400" dirty="0">
              <a:solidFill>
                <a:srgbClr val="000000"/>
              </a:solidFill>
              <a:latin typeface="微软雅黑" pitchFamily="34" charset="-122"/>
              <a:ea typeface="微软雅黑" pitchFamily="34" charset="-122"/>
            </a:endParaRPr>
          </a:p>
          <a:p>
            <a:pPr>
              <a:lnSpc>
                <a:spcPct val="150000"/>
              </a:lnSpc>
              <a:spcBef>
                <a:spcPct val="20000"/>
              </a:spcBef>
              <a:spcAft>
                <a:spcPct val="20000"/>
              </a:spcAft>
              <a:buClr>
                <a:schemeClr val="hlink"/>
              </a:buClr>
              <a:buFont typeface="Wingdings" pitchFamily="2" charset="2"/>
              <a:buChar char="l"/>
              <a:defRPr/>
            </a:pPr>
            <a:endParaRPr lang="en-US" altLang="zh-CN" sz="2400" dirty="0">
              <a:solidFill>
                <a:srgbClr val="000000"/>
              </a:solidFill>
              <a:latin typeface="微软雅黑" pitchFamily="34" charset="-122"/>
              <a:ea typeface="微软雅黑" pitchFamily="34" charset="-122"/>
            </a:endParaRPr>
          </a:p>
        </p:txBody>
      </p:sp>
      <p:sp>
        <p:nvSpPr>
          <p:cNvPr id="21508" name="标题 3">
            <a:extLst>
              <a:ext uri="{FF2B5EF4-FFF2-40B4-BE49-F238E27FC236}">
                <a16:creationId xmlns:a16="http://schemas.microsoft.com/office/drawing/2014/main" id="{A4058288-69C6-4924-9F0F-6DADE918747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21509" name="Text Box 5">
            <a:extLst>
              <a:ext uri="{FF2B5EF4-FFF2-40B4-BE49-F238E27FC236}">
                <a16:creationId xmlns:a16="http://schemas.microsoft.com/office/drawing/2014/main" id="{50E80579-6D20-48FF-AD1D-BEEBE18394F8}"/>
              </a:ext>
            </a:extLst>
          </p:cNvPr>
          <p:cNvSpPr txBox="1">
            <a:spLocks noChangeArrowheads="1"/>
          </p:cNvSpPr>
          <p:nvPr/>
        </p:nvSpPr>
        <p:spPr bwMode="auto">
          <a:xfrm>
            <a:off x="184150" y="928688"/>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21510" name="Object 6">
            <a:extLst>
              <a:ext uri="{FF2B5EF4-FFF2-40B4-BE49-F238E27FC236}">
                <a16:creationId xmlns:a16="http://schemas.microsoft.com/office/drawing/2014/main" id="{413FA720-12CC-4909-B98C-09C46821117D}"/>
              </a:ext>
            </a:extLst>
          </p:cNvPr>
          <p:cNvGraphicFramePr>
            <a:graphicFrameLocks/>
          </p:cNvGraphicFramePr>
          <p:nvPr/>
        </p:nvGraphicFramePr>
        <p:xfrm>
          <a:off x="4935538" y="2814638"/>
          <a:ext cx="1055687" cy="360362"/>
        </p:xfrm>
        <a:graphic>
          <a:graphicData uri="http://schemas.openxmlformats.org/presentationml/2006/ole">
            <mc:AlternateContent xmlns:mc="http://schemas.openxmlformats.org/markup-compatibility/2006">
              <mc:Choice xmlns:v="urn:schemas-microsoft-com:vml" Requires="v">
                <p:oleObj r:id="rId2" imgW="472778" imgH="178605" progId="Equation.DSMT4">
                  <p:embed/>
                </p:oleObj>
              </mc:Choice>
              <mc:Fallback>
                <p:oleObj r:id="rId2" imgW="472778" imgH="178605"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538" y="2814638"/>
                        <a:ext cx="10556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7">
            <a:extLst>
              <a:ext uri="{FF2B5EF4-FFF2-40B4-BE49-F238E27FC236}">
                <a16:creationId xmlns:a16="http://schemas.microsoft.com/office/drawing/2014/main" id="{8503B8B1-EA26-4FE3-A3D5-F43F6067685D}"/>
              </a:ext>
            </a:extLst>
          </p:cNvPr>
          <p:cNvGraphicFramePr>
            <a:graphicFrameLocks/>
          </p:cNvGraphicFramePr>
          <p:nvPr/>
        </p:nvGraphicFramePr>
        <p:xfrm>
          <a:off x="2351088" y="3308350"/>
          <a:ext cx="947737" cy="376238"/>
        </p:xfrm>
        <a:graphic>
          <a:graphicData uri="http://schemas.openxmlformats.org/presentationml/2006/ole">
            <mc:AlternateContent xmlns:mc="http://schemas.openxmlformats.org/markup-compatibility/2006">
              <mc:Choice xmlns:v="urn:schemas-microsoft-com:vml" Requires="v">
                <p:oleObj r:id="rId4" imgW="421863" imgH="165991" progId="Equation.DSMT4">
                  <p:embed/>
                </p:oleObj>
              </mc:Choice>
              <mc:Fallback>
                <p:oleObj r:id="rId4" imgW="421863" imgH="165991"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3308350"/>
                        <a:ext cx="9477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8">
            <a:extLst>
              <a:ext uri="{FF2B5EF4-FFF2-40B4-BE49-F238E27FC236}">
                <a16:creationId xmlns:a16="http://schemas.microsoft.com/office/drawing/2014/main" id="{D1E41FF3-6F57-43CC-8866-13F079CE21E3}"/>
              </a:ext>
            </a:extLst>
          </p:cNvPr>
          <p:cNvGraphicFramePr>
            <a:graphicFrameLocks/>
          </p:cNvGraphicFramePr>
          <p:nvPr/>
        </p:nvGraphicFramePr>
        <p:xfrm>
          <a:off x="2109788" y="3751263"/>
          <a:ext cx="8016875" cy="768350"/>
        </p:xfrm>
        <a:graphic>
          <a:graphicData uri="http://schemas.openxmlformats.org/presentationml/2006/ole">
            <mc:AlternateContent xmlns:mc="http://schemas.openxmlformats.org/markup-compatibility/2006">
              <mc:Choice xmlns:v="urn:schemas-microsoft-com:vml" Requires="v">
                <p:oleObj name="Equation" r:id="rId6" imgW="3568680" imgH="419040" progId="Equation.DSMT4">
                  <p:embed/>
                </p:oleObj>
              </mc:Choice>
              <mc:Fallback>
                <p:oleObj name="Equation" r:id="rId6" imgW="3568680" imgH="419040" progId="Equation.DSMT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788" y="3751263"/>
                        <a:ext cx="80168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9">
            <a:extLst>
              <a:ext uri="{FF2B5EF4-FFF2-40B4-BE49-F238E27FC236}">
                <a16:creationId xmlns:a16="http://schemas.microsoft.com/office/drawing/2014/main" id="{EED4CD0E-7845-4B9E-9CCC-37DB2EF9D5BE}"/>
              </a:ext>
            </a:extLst>
          </p:cNvPr>
          <p:cNvGraphicFramePr>
            <a:graphicFrameLocks/>
          </p:cNvGraphicFramePr>
          <p:nvPr/>
        </p:nvGraphicFramePr>
        <p:xfrm>
          <a:off x="2903538" y="4497388"/>
          <a:ext cx="6429375" cy="863600"/>
        </p:xfrm>
        <a:graphic>
          <a:graphicData uri="http://schemas.openxmlformats.org/presentationml/2006/ole">
            <mc:AlternateContent xmlns:mc="http://schemas.openxmlformats.org/markup-compatibility/2006">
              <mc:Choice xmlns:v="urn:schemas-microsoft-com:vml" Requires="v">
                <p:oleObj name="Equation" r:id="rId8" imgW="2616120" imgH="419040" progId="Equation.DSMT4">
                  <p:embed/>
                </p:oleObj>
              </mc:Choice>
              <mc:Fallback>
                <p:oleObj name="Equation" r:id="rId8" imgW="2616120" imgH="419040" progId="Equation.DSMT4">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3538" y="4497388"/>
                        <a:ext cx="642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对象 1">
            <a:extLst>
              <a:ext uri="{FF2B5EF4-FFF2-40B4-BE49-F238E27FC236}">
                <a16:creationId xmlns:a16="http://schemas.microsoft.com/office/drawing/2014/main" id="{28461090-50AB-458C-A16A-55E7302C4178}"/>
              </a:ext>
            </a:extLst>
          </p:cNvPr>
          <p:cNvGraphicFramePr>
            <a:graphicFrameLocks/>
          </p:cNvGraphicFramePr>
          <p:nvPr/>
        </p:nvGraphicFramePr>
        <p:xfrm>
          <a:off x="1409700" y="5445125"/>
          <a:ext cx="436563" cy="366713"/>
        </p:xfrm>
        <a:graphic>
          <a:graphicData uri="http://schemas.openxmlformats.org/presentationml/2006/ole">
            <mc:AlternateContent xmlns:mc="http://schemas.openxmlformats.org/markup-compatibility/2006">
              <mc:Choice xmlns:v="urn:schemas-microsoft-com:vml" Requires="v">
                <p:oleObj name="Equation" r:id="rId10" imgW="177480" imgH="177480" progId="Equation.DSMT4">
                  <p:embed/>
                </p:oleObj>
              </mc:Choice>
              <mc:Fallback>
                <p:oleObj name="Equation" r:id="rId10" imgW="177480" imgH="177480" progId="Equation.DSMT4">
                  <p:embed/>
                  <p:pic>
                    <p:nvPicPr>
                      <p:cNvPr id="0" name="对象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9700" y="5445125"/>
                        <a:ext cx="43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对象 2">
            <a:extLst>
              <a:ext uri="{FF2B5EF4-FFF2-40B4-BE49-F238E27FC236}">
                <a16:creationId xmlns:a16="http://schemas.microsoft.com/office/drawing/2014/main" id="{251A25D9-B4C3-4428-ADDC-598BDE9CDA69}"/>
              </a:ext>
            </a:extLst>
          </p:cNvPr>
          <p:cNvGraphicFramePr>
            <a:graphicFrameLocks/>
          </p:cNvGraphicFramePr>
          <p:nvPr/>
        </p:nvGraphicFramePr>
        <p:xfrm>
          <a:off x="4040188" y="5453063"/>
          <a:ext cx="374650" cy="288925"/>
        </p:xfrm>
        <a:graphic>
          <a:graphicData uri="http://schemas.openxmlformats.org/presentationml/2006/ole">
            <mc:AlternateContent xmlns:mc="http://schemas.openxmlformats.org/markup-compatibility/2006">
              <mc:Choice xmlns:v="urn:schemas-microsoft-com:vml" Requires="v">
                <p:oleObj name="Equation" r:id="rId12" imgW="152280" imgH="139680" progId="Equation.DSMT4">
                  <p:embed/>
                </p:oleObj>
              </mc:Choice>
              <mc:Fallback>
                <p:oleObj name="Equation" r:id="rId12" imgW="152280" imgH="139680" progId="Equation.DSMT4">
                  <p:embed/>
                  <p:pic>
                    <p:nvPicPr>
                      <p:cNvPr id="0" name="对象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0188" y="5453063"/>
                        <a:ext cx="374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1382D8E1-A378-4F3D-95A5-72B3E0AB514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2531" name="Text Box 6">
            <a:extLst>
              <a:ext uri="{FF2B5EF4-FFF2-40B4-BE49-F238E27FC236}">
                <a16:creationId xmlns:a16="http://schemas.microsoft.com/office/drawing/2014/main" id="{C5B649AD-425E-4F97-9141-9FF935935750}"/>
              </a:ext>
            </a:extLst>
          </p:cNvPr>
          <p:cNvSpPr txBox="1">
            <a:spLocks noChangeArrowheads="1"/>
          </p:cNvSpPr>
          <p:nvPr/>
        </p:nvSpPr>
        <p:spPr bwMode="auto">
          <a:xfrm>
            <a:off x="381000" y="1001713"/>
            <a:ext cx="117649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Apriori算法的思想</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Apriori算法的主要思想是找出存在于事务数据集中的最大的频繁项集，在利用得到的最大频繁项集与预先设定的最小置信度阈值生成强关联规则。</a:t>
            </a:r>
          </a:p>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Apriori算法的性质</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频繁项集的所有非空子集也必须是频繁项集。</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根据该性质可以得出：向不是频繁项集 I 的项集中添加事务A，新的项集          一定也不是频繁项集。</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22532" name="标题 3">
            <a:extLst>
              <a:ext uri="{FF2B5EF4-FFF2-40B4-BE49-F238E27FC236}">
                <a16:creationId xmlns:a16="http://schemas.microsoft.com/office/drawing/2014/main" id="{451C0D72-4333-4F7D-A0CC-57F11C0C9F8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2533" name="Object 5">
            <a:extLst>
              <a:ext uri="{FF2B5EF4-FFF2-40B4-BE49-F238E27FC236}">
                <a16:creationId xmlns:a16="http://schemas.microsoft.com/office/drawing/2014/main" id="{A5A8F646-F6C4-4244-B963-7EDFB70B2E25}"/>
              </a:ext>
            </a:extLst>
          </p:cNvPr>
          <p:cNvGraphicFramePr>
            <a:graphicFrameLocks/>
          </p:cNvGraphicFramePr>
          <p:nvPr/>
        </p:nvGraphicFramePr>
        <p:xfrm>
          <a:off x="10374313" y="4098925"/>
          <a:ext cx="958850" cy="431800"/>
        </p:xfrm>
        <a:graphic>
          <a:graphicData uri="http://schemas.openxmlformats.org/presentationml/2006/ole">
            <mc:AlternateContent xmlns:mc="http://schemas.openxmlformats.org/markup-compatibility/2006">
              <mc:Choice xmlns:v="urn:schemas-microsoft-com:vml" Requires="v">
                <p:oleObj r:id="rId2" imgW="383446" imgH="165991" progId="Equation.DSMT4">
                  <p:embed/>
                </p:oleObj>
              </mc:Choice>
              <mc:Fallback>
                <p:oleObj r:id="rId2" imgW="383446" imgH="165991"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4313" y="4098925"/>
                        <a:ext cx="958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F7808F5B-59D8-49CA-8BA2-71BE9C62193B}"/>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55" name="Text Box 6">
            <a:extLst>
              <a:ext uri="{FF2B5EF4-FFF2-40B4-BE49-F238E27FC236}">
                <a16:creationId xmlns:a16="http://schemas.microsoft.com/office/drawing/2014/main" id="{3A5096F8-0FA3-476D-999F-101572AB8CEB}"/>
              </a:ext>
            </a:extLst>
          </p:cNvPr>
          <p:cNvSpPr txBox="1">
            <a:spLocks noChangeArrowheads="1"/>
          </p:cNvSpPr>
          <p:nvPr/>
        </p:nvSpPr>
        <p:spPr bwMode="auto">
          <a:xfrm>
            <a:off x="381000" y="1001713"/>
            <a:ext cx="112839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Apriori算法的实现的两个过程</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过程一：找出所有的频繁项集。</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在这个过程中</a:t>
            </a:r>
            <a:r>
              <a:rPr lang="zh-CN" altLang="en-US" sz="2400" b="1">
                <a:solidFill>
                  <a:srgbClr val="FF0000"/>
                </a:solidFill>
                <a:latin typeface="微软雅黑" panose="020B0503020204020204" pitchFamily="34" charset="-122"/>
                <a:ea typeface="微软雅黑" panose="020B0503020204020204" pitchFamily="34" charset="-122"/>
              </a:rPr>
              <a:t>连接步</a:t>
            </a:r>
            <a:r>
              <a:rPr lang="zh-CN" altLang="en-US" sz="2400">
                <a:solidFill>
                  <a:srgbClr val="000000"/>
                </a:solidFill>
                <a:latin typeface="微软雅黑" panose="020B0503020204020204" pitchFamily="34" charset="-122"/>
                <a:ea typeface="微软雅黑" panose="020B0503020204020204" pitchFamily="34" charset="-122"/>
              </a:rPr>
              <a:t>和</a:t>
            </a:r>
            <a:r>
              <a:rPr lang="zh-CN" altLang="en-US" sz="2400" b="1">
                <a:solidFill>
                  <a:srgbClr val="FF0000"/>
                </a:solidFill>
                <a:latin typeface="微软雅黑" panose="020B0503020204020204" pitchFamily="34" charset="-122"/>
                <a:ea typeface="微软雅黑" panose="020B0503020204020204" pitchFamily="34" charset="-122"/>
              </a:rPr>
              <a:t>剪枝步</a:t>
            </a:r>
            <a:r>
              <a:rPr lang="zh-CN" altLang="en-US" sz="2400">
                <a:solidFill>
                  <a:srgbClr val="000000"/>
                </a:solidFill>
                <a:latin typeface="微软雅黑" panose="020B0503020204020204" pitchFamily="34" charset="-122"/>
                <a:ea typeface="微软雅黑" panose="020B0503020204020204" pitchFamily="34" charset="-122"/>
              </a:rPr>
              <a:t>互相融合，最终得到最大频繁项集 。</a:t>
            </a:r>
          </a:p>
          <a:p>
            <a:pPr>
              <a:lnSpc>
                <a:spcPct val="150000"/>
              </a:lnSpc>
              <a:spcBef>
                <a:spcPct val="20000"/>
              </a:spcBef>
              <a:buClr>
                <a:schemeClr val="hlink"/>
              </a:buClr>
              <a:buFont typeface="Wingdings" panose="05000000000000000000" pitchFamily="2" charset="2"/>
              <a:buChar char="Ø"/>
            </a:pPr>
            <a:r>
              <a:rPr lang="zh-CN" altLang="en-US" sz="2400">
                <a:solidFill>
                  <a:srgbClr val="000000"/>
                </a:solidFill>
                <a:latin typeface="微软雅黑" panose="020B0503020204020204" pitchFamily="34" charset="-122"/>
                <a:ea typeface="微软雅黑" panose="020B0503020204020204" pitchFamily="34" charset="-122"/>
              </a:rPr>
              <a:t>连接步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连接步的目的是找到K项集。</a:t>
            </a:r>
          </a:p>
          <a:p>
            <a:pPr>
              <a:lnSpc>
                <a:spcPct val="150000"/>
              </a:lnSpc>
              <a:spcBef>
                <a:spcPct val="20000"/>
              </a:spcBef>
              <a:buClr>
                <a:schemeClr val="hlink"/>
              </a:buClr>
              <a:buFont typeface="Wingdings" panose="05000000000000000000" pitchFamily="2" charset="2"/>
              <a:buChar char="Ø"/>
            </a:pPr>
            <a:r>
              <a:rPr lang="zh-CN" altLang="en-US" sz="2400">
                <a:solidFill>
                  <a:srgbClr val="000000"/>
                </a:solidFill>
                <a:latin typeface="微软雅黑" panose="020B0503020204020204" pitchFamily="34" charset="-122"/>
                <a:ea typeface="微软雅黑" panose="020B0503020204020204" pitchFamily="34" charset="-122"/>
              </a:rPr>
              <a:t>剪枝步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剪枝步紧接着连接步，在产生候选项      的过程中起到减小搜索空间的目的。</a:t>
            </a:r>
          </a:p>
        </p:txBody>
      </p:sp>
      <p:sp>
        <p:nvSpPr>
          <p:cNvPr id="23556" name="标题 3">
            <a:extLst>
              <a:ext uri="{FF2B5EF4-FFF2-40B4-BE49-F238E27FC236}">
                <a16:creationId xmlns:a16="http://schemas.microsoft.com/office/drawing/2014/main" id="{7DA994DE-2542-4203-959B-07E440C4C78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3557" name="Object 5">
            <a:extLst>
              <a:ext uri="{FF2B5EF4-FFF2-40B4-BE49-F238E27FC236}">
                <a16:creationId xmlns:a16="http://schemas.microsoft.com/office/drawing/2014/main" id="{375DEF7A-1F8B-429B-859C-00C83083F9B4}"/>
              </a:ext>
            </a:extLst>
          </p:cNvPr>
          <p:cNvGraphicFramePr>
            <a:graphicFrameLocks/>
          </p:cNvGraphicFramePr>
          <p:nvPr/>
        </p:nvGraphicFramePr>
        <p:xfrm>
          <a:off x="5251450" y="4840288"/>
          <a:ext cx="477838" cy="482600"/>
        </p:xfrm>
        <a:graphic>
          <a:graphicData uri="http://schemas.openxmlformats.org/presentationml/2006/ole">
            <mc:AlternateContent xmlns:mc="http://schemas.openxmlformats.org/markup-compatibility/2006">
              <mc:Choice xmlns:v="urn:schemas-microsoft-com:vml" Requires="v">
                <p:oleObj r:id="rId2" imgW="192257" imgH="230781" progId="Equation.DSMT4">
                  <p:embed/>
                </p:oleObj>
              </mc:Choice>
              <mc:Fallback>
                <p:oleObj r:id="rId2" imgW="192257" imgH="230781"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4840288"/>
                        <a:ext cx="4778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241757E-CA2E-4B08-AD16-6C95A9E768C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4579" name="Text Box 6">
            <a:extLst>
              <a:ext uri="{FF2B5EF4-FFF2-40B4-BE49-F238E27FC236}">
                <a16:creationId xmlns:a16="http://schemas.microsoft.com/office/drawing/2014/main" id="{2D02E8D8-3F76-4451-BD01-5F34CDF35D45}"/>
              </a:ext>
            </a:extLst>
          </p:cNvPr>
          <p:cNvSpPr txBox="1">
            <a:spLocks noChangeArrowheads="1"/>
          </p:cNvSpPr>
          <p:nvPr/>
        </p:nvSpPr>
        <p:spPr bwMode="auto">
          <a:xfrm>
            <a:off x="381000" y="1001713"/>
            <a:ext cx="1128395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连接步：</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（1）对给定的最小支持度阈值，分别对 1 项候选集     ，剔除小于该阈值的的项集得到 1 项频繁集     ；  </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（2）下一步由自身连接产生 2 项候选集     ，保留     中满足约束条件的项集得到 2 项频繁集，记为     ；</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（3）再下一步由    与    连接产生 3 项候选集    ，保留    中满足约束条件的项集得到 3 项频繁集，记为      。</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这样循环下去，得到最大频繁项集     。</a:t>
            </a:r>
          </a:p>
        </p:txBody>
      </p:sp>
      <p:sp>
        <p:nvSpPr>
          <p:cNvPr id="24580" name="标题 3">
            <a:extLst>
              <a:ext uri="{FF2B5EF4-FFF2-40B4-BE49-F238E27FC236}">
                <a16:creationId xmlns:a16="http://schemas.microsoft.com/office/drawing/2014/main" id="{3C9D9191-43E1-4D0E-A2EF-F4618561ABC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4581" name="Object 5">
            <a:extLst>
              <a:ext uri="{FF2B5EF4-FFF2-40B4-BE49-F238E27FC236}">
                <a16:creationId xmlns:a16="http://schemas.microsoft.com/office/drawing/2014/main" id="{6EBA7DAB-FF03-4952-8295-69D54B20F472}"/>
              </a:ext>
            </a:extLst>
          </p:cNvPr>
          <p:cNvGraphicFramePr>
            <a:graphicFrameLocks/>
          </p:cNvGraphicFramePr>
          <p:nvPr/>
        </p:nvGraphicFramePr>
        <p:xfrm>
          <a:off x="7219950" y="1700213"/>
          <a:ext cx="576263" cy="479425"/>
        </p:xfrm>
        <a:graphic>
          <a:graphicData uri="http://schemas.openxmlformats.org/presentationml/2006/ole">
            <mc:AlternateContent xmlns:mc="http://schemas.openxmlformats.org/markup-compatibility/2006">
              <mc:Choice xmlns:v="urn:schemas-microsoft-com:vml" Requires="v">
                <p:oleObj r:id="rId2" imgW="179387" imgH="231056" progId="Equation.DSMT4">
                  <p:embed/>
                </p:oleObj>
              </mc:Choice>
              <mc:Fallback>
                <p:oleObj r:id="rId2" imgW="179387" imgH="231056"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950" y="1700213"/>
                        <a:ext cx="576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6">
            <a:extLst>
              <a:ext uri="{FF2B5EF4-FFF2-40B4-BE49-F238E27FC236}">
                <a16:creationId xmlns:a16="http://schemas.microsoft.com/office/drawing/2014/main" id="{CE2E9964-4602-4533-AF1D-F763B59DCB80}"/>
              </a:ext>
            </a:extLst>
          </p:cNvPr>
          <p:cNvGraphicFramePr>
            <a:graphicFrameLocks/>
          </p:cNvGraphicFramePr>
          <p:nvPr/>
        </p:nvGraphicFramePr>
        <p:xfrm>
          <a:off x="2886075" y="2287588"/>
          <a:ext cx="573088" cy="431800"/>
        </p:xfrm>
        <a:graphic>
          <a:graphicData uri="http://schemas.openxmlformats.org/presentationml/2006/ole">
            <mc:AlternateContent xmlns:mc="http://schemas.openxmlformats.org/markup-compatibility/2006">
              <mc:Choice xmlns:v="urn:schemas-microsoft-com:vml" Requires="v">
                <p:oleObj r:id="rId4" imgW="166651" imgH="231056" progId="Equation.DSMT4">
                  <p:embed/>
                </p:oleObj>
              </mc:Choice>
              <mc:Fallback>
                <p:oleObj r:id="rId4" imgW="166651" imgH="231056"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075" y="2287588"/>
                        <a:ext cx="5730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7">
            <a:extLst>
              <a:ext uri="{FF2B5EF4-FFF2-40B4-BE49-F238E27FC236}">
                <a16:creationId xmlns:a16="http://schemas.microsoft.com/office/drawing/2014/main" id="{28D354F7-402B-4CA6-B01C-C1CC20BB2D85}"/>
              </a:ext>
            </a:extLst>
          </p:cNvPr>
          <p:cNvGraphicFramePr>
            <a:graphicFrameLocks/>
          </p:cNvGraphicFramePr>
          <p:nvPr/>
        </p:nvGraphicFramePr>
        <p:xfrm>
          <a:off x="5783263" y="2911475"/>
          <a:ext cx="479425" cy="431800"/>
        </p:xfrm>
        <a:graphic>
          <a:graphicData uri="http://schemas.openxmlformats.org/presentationml/2006/ole">
            <mc:AlternateContent xmlns:mc="http://schemas.openxmlformats.org/markup-compatibility/2006">
              <mc:Choice xmlns:v="urn:schemas-microsoft-com:vml" Requires="v">
                <p:oleObj r:id="rId6" imgW="192257" imgH="230781" progId="Equation.DSMT4">
                  <p:embed/>
                </p:oleObj>
              </mc:Choice>
              <mc:Fallback>
                <p:oleObj r:id="rId6" imgW="192257" imgH="230781"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3263" y="2911475"/>
                        <a:ext cx="479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4" name="Object 8">
            <a:extLst>
              <a:ext uri="{FF2B5EF4-FFF2-40B4-BE49-F238E27FC236}">
                <a16:creationId xmlns:a16="http://schemas.microsoft.com/office/drawing/2014/main" id="{9CB86B22-3A10-45E5-BEA9-388C4EF6CFB2}"/>
              </a:ext>
            </a:extLst>
          </p:cNvPr>
          <p:cNvGraphicFramePr>
            <a:graphicFrameLocks/>
          </p:cNvGraphicFramePr>
          <p:nvPr/>
        </p:nvGraphicFramePr>
        <p:xfrm>
          <a:off x="7210425" y="2878138"/>
          <a:ext cx="477838" cy="431800"/>
        </p:xfrm>
        <a:graphic>
          <a:graphicData uri="http://schemas.openxmlformats.org/presentationml/2006/ole">
            <mc:AlternateContent xmlns:mc="http://schemas.openxmlformats.org/markup-compatibility/2006">
              <mc:Choice xmlns:v="urn:schemas-microsoft-com:vml" Requires="v">
                <p:oleObj r:id="rId8" imgW="192257" imgH="230781" progId="Equation.DSMT4">
                  <p:embed/>
                </p:oleObj>
              </mc:Choice>
              <mc:Fallback>
                <p:oleObj r:id="rId8" imgW="192257" imgH="230781" progId="Equation.DSMT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0425" y="2878138"/>
                        <a:ext cx="4778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a:extLst>
              <a:ext uri="{FF2B5EF4-FFF2-40B4-BE49-F238E27FC236}">
                <a16:creationId xmlns:a16="http://schemas.microsoft.com/office/drawing/2014/main" id="{73B8F29E-7E86-43C5-A11A-5E708439FAFD}"/>
              </a:ext>
            </a:extLst>
          </p:cNvPr>
          <p:cNvGraphicFramePr>
            <a:graphicFrameLocks/>
          </p:cNvGraphicFramePr>
          <p:nvPr/>
        </p:nvGraphicFramePr>
        <p:xfrm>
          <a:off x="2828925" y="3413125"/>
          <a:ext cx="481013" cy="482600"/>
        </p:xfrm>
        <a:graphic>
          <a:graphicData uri="http://schemas.openxmlformats.org/presentationml/2006/ole">
            <mc:AlternateContent xmlns:mc="http://schemas.openxmlformats.org/markup-compatibility/2006">
              <mc:Choice xmlns:v="urn:schemas-microsoft-com:vml" Requires="v">
                <p:oleObj name="Equation" r:id="rId9" imgW="179173" imgH="230781" progId="Equation.DSMT4">
                  <p:embed/>
                </p:oleObj>
              </mc:Choice>
              <mc:Fallback>
                <p:oleObj name="Equation" r:id="rId9" imgW="179173" imgH="230781" progId="Equation.DSMT4">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8925" y="3413125"/>
                        <a:ext cx="4810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10">
            <a:extLst>
              <a:ext uri="{FF2B5EF4-FFF2-40B4-BE49-F238E27FC236}">
                <a16:creationId xmlns:a16="http://schemas.microsoft.com/office/drawing/2014/main" id="{FA27D8D1-42F6-42FF-ABE1-775E69EBDF56}"/>
              </a:ext>
            </a:extLst>
          </p:cNvPr>
          <p:cNvGraphicFramePr>
            <a:graphicFrameLocks/>
          </p:cNvGraphicFramePr>
          <p:nvPr/>
        </p:nvGraphicFramePr>
        <p:xfrm>
          <a:off x="3292475" y="4033838"/>
          <a:ext cx="481013" cy="481012"/>
        </p:xfrm>
        <a:graphic>
          <a:graphicData uri="http://schemas.openxmlformats.org/presentationml/2006/ole">
            <mc:AlternateContent xmlns:mc="http://schemas.openxmlformats.org/markup-compatibility/2006">
              <mc:Choice xmlns:v="urn:schemas-microsoft-com:vml" Requires="v">
                <p:oleObj r:id="rId11" imgW="179173" imgH="230781" progId="Equation.DSMT4">
                  <p:embed/>
                </p:oleObj>
              </mc:Choice>
              <mc:Fallback>
                <p:oleObj r:id="rId11" imgW="179173" imgH="230781" progId="Equation.DSMT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2475" y="4033838"/>
                        <a:ext cx="481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a:extLst>
              <a:ext uri="{FF2B5EF4-FFF2-40B4-BE49-F238E27FC236}">
                <a16:creationId xmlns:a16="http://schemas.microsoft.com/office/drawing/2014/main" id="{B3FC5763-E548-4C94-A7C7-D57BEB221D92}"/>
              </a:ext>
            </a:extLst>
          </p:cNvPr>
          <p:cNvGraphicFramePr>
            <a:graphicFrameLocks/>
          </p:cNvGraphicFramePr>
          <p:nvPr/>
        </p:nvGraphicFramePr>
        <p:xfrm>
          <a:off x="2609850" y="4070350"/>
          <a:ext cx="574675" cy="431800"/>
        </p:xfrm>
        <a:graphic>
          <a:graphicData uri="http://schemas.openxmlformats.org/presentationml/2006/ole">
            <mc:AlternateContent xmlns:mc="http://schemas.openxmlformats.org/markup-compatibility/2006">
              <mc:Choice xmlns:v="urn:schemas-microsoft-com:vml" Requires="v">
                <p:oleObj r:id="rId12" imgW="166651" imgH="231056" progId="Equation.DSMT4">
                  <p:embed/>
                </p:oleObj>
              </mc:Choice>
              <mc:Fallback>
                <p:oleObj r:id="rId12" imgW="166651" imgH="231056" progId="Equation.DSMT4">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50" y="4070350"/>
                        <a:ext cx="57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12">
            <a:extLst>
              <a:ext uri="{FF2B5EF4-FFF2-40B4-BE49-F238E27FC236}">
                <a16:creationId xmlns:a16="http://schemas.microsoft.com/office/drawing/2014/main" id="{FB4BBF14-4F7C-460C-9A53-81D9B487870A}"/>
              </a:ext>
            </a:extLst>
          </p:cNvPr>
          <p:cNvGraphicFramePr>
            <a:graphicFrameLocks/>
          </p:cNvGraphicFramePr>
          <p:nvPr/>
        </p:nvGraphicFramePr>
        <p:xfrm>
          <a:off x="6481763" y="4043363"/>
          <a:ext cx="481012" cy="482600"/>
        </p:xfrm>
        <a:graphic>
          <a:graphicData uri="http://schemas.openxmlformats.org/presentationml/2006/ole">
            <mc:AlternateContent xmlns:mc="http://schemas.openxmlformats.org/markup-compatibility/2006">
              <mc:Choice xmlns:v="urn:schemas-microsoft-com:vml" Requires="v">
                <p:oleObj r:id="rId13" imgW="192257" imgH="230781" progId="Equation.DSMT4">
                  <p:embed/>
                </p:oleObj>
              </mc:Choice>
              <mc:Fallback>
                <p:oleObj r:id="rId13" imgW="192257" imgH="230781" progId="Equation.DSMT4">
                  <p:embed/>
                  <p:pic>
                    <p:nvPicPr>
                      <p:cNvPr id="0"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1763" y="4043363"/>
                        <a:ext cx="481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13">
            <a:extLst>
              <a:ext uri="{FF2B5EF4-FFF2-40B4-BE49-F238E27FC236}">
                <a16:creationId xmlns:a16="http://schemas.microsoft.com/office/drawing/2014/main" id="{C44346DD-13ED-475C-B91D-66D4C23D8725}"/>
              </a:ext>
            </a:extLst>
          </p:cNvPr>
          <p:cNvGraphicFramePr>
            <a:graphicFrameLocks/>
          </p:cNvGraphicFramePr>
          <p:nvPr/>
        </p:nvGraphicFramePr>
        <p:xfrm>
          <a:off x="7843838" y="4059238"/>
          <a:ext cx="481012" cy="482600"/>
        </p:xfrm>
        <a:graphic>
          <a:graphicData uri="http://schemas.openxmlformats.org/presentationml/2006/ole">
            <mc:AlternateContent xmlns:mc="http://schemas.openxmlformats.org/markup-compatibility/2006">
              <mc:Choice xmlns:v="urn:schemas-microsoft-com:vml" Requires="v">
                <p:oleObj r:id="rId15" imgW="192257" imgH="230781" progId="Equation.DSMT4">
                  <p:embed/>
                </p:oleObj>
              </mc:Choice>
              <mc:Fallback>
                <p:oleObj r:id="rId15" imgW="192257" imgH="230781" progId="Equation.DSMT4">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3838" y="4059238"/>
                        <a:ext cx="4810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14">
            <a:extLst>
              <a:ext uri="{FF2B5EF4-FFF2-40B4-BE49-F238E27FC236}">
                <a16:creationId xmlns:a16="http://schemas.microsoft.com/office/drawing/2014/main" id="{AEDD7662-E4E3-4B4C-ADC6-A2EB140752D4}"/>
              </a:ext>
            </a:extLst>
          </p:cNvPr>
          <p:cNvGraphicFramePr>
            <a:graphicFrameLocks/>
          </p:cNvGraphicFramePr>
          <p:nvPr/>
        </p:nvGraphicFramePr>
        <p:xfrm>
          <a:off x="4897438" y="5802313"/>
          <a:ext cx="481012" cy="503237"/>
        </p:xfrm>
        <a:graphic>
          <a:graphicData uri="http://schemas.openxmlformats.org/presentationml/2006/ole">
            <mc:AlternateContent xmlns:mc="http://schemas.openxmlformats.org/markup-compatibility/2006">
              <mc:Choice xmlns:v="urn:schemas-microsoft-com:vml" Requires="v">
                <p:oleObj name="Equation" r:id="rId16" imgW="179173" imgH="230781" progId="Equation.DSMT4">
                  <p:embed/>
                </p:oleObj>
              </mc:Choice>
              <mc:Fallback>
                <p:oleObj name="Equation" r:id="rId16" imgW="179173" imgH="230781" progId="Equation.DSMT4">
                  <p:embed/>
                  <p:pic>
                    <p:nvPicPr>
                      <p:cNvPr id="0" name="Object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7438" y="5802313"/>
                        <a:ext cx="4810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15">
            <a:extLst>
              <a:ext uri="{FF2B5EF4-FFF2-40B4-BE49-F238E27FC236}">
                <a16:creationId xmlns:a16="http://schemas.microsoft.com/office/drawing/2014/main" id="{AA096FE4-90A5-4723-80D4-1B3CDBC3EB5C}"/>
              </a:ext>
            </a:extLst>
          </p:cNvPr>
          <p:cNvGraphicFramePr>
            <a:graphicFrameLocks/>
          </p:cNvGraphicFramePr>
          <p:nvPr/>
        </p:nvGraphicFramePr>
        <p:xfrm>
          <a:off x="3430588" y="4614863"/>
          <a:ext cx="577850" cy="503237"/>
        </p:xfrm>
        <a:graphic>
          <a:graphicData uri="http://schemas.openxmlformats.org/presentationml/2006/ole">
            <mc:AlternateContent xmlns:mc="http://schemas.openxmlformats.org/markup-compatibility/2006">
              <mc:Choice xmlns:v="urn:schemas-microsoft-com:vml" Requires="v">
                <p:oleObj r:id="rId18" imgW="179173" imgH="230781" progId="Equation.DSMT4">
                  <p:embed/>
                </p:oleObj>
              </mc:Choice>
              <mc:Fallback>
                <p:oleObj r:id="rId18" imgW="179173" imgH="230781" progId="Equation.DSMT4">
                  <p:embed/>
                  <p:pic>
                    <p:nvPicPr>
                      <p:cNvPr id="0" name="Object 1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0588" y="4614863"/>
                        <a:ext cx="5778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16">
            <a:extLst>
              <a:ext uri="{FF2B5EF4-FFF2-40B4-BE49-F238E27FC236}">
                <a16:creationId xmlns:a16="http://schemas.microsoft.com/office/drawing/2014/main" id="{48FD7C80-124E-4C3F-9ECC-84C0E66B07CF}"/>
              </a:ext>
            </a:extLst>
          </p:cNvPr>
          <p:cNvGraphicFramePr>
            <a:graphicFrameLocks/>
          </p:cNvGraphicFramePr>
          <p:nvPr/>
        </p:nvGraphicFramePr>
        <p:xfrm>
          <a:off x="2735263" y="5229225"/>
          <a:ext cx="2016125" cy="287338"/>
        </p:xfrm>
        <a:graphic>
          <a:graphicData uri="http://schemas.openxmlformats.org/presentationml/2006/ole">
            <mc:AlternateContent xmlns:mc="http://schemas.openxmlformats.org/markup-compatibility/2006">
              <mc:Choice xmlns:v="urn:schemas-microsoft-com:vml" Requires="v">
                <p:oleObj r:id="rId20" imgW="319931" imgH="76624" progId="Equation.DSMT4">
                  <p:embed/>
                </p:oleObj>
              </mc:Choice>
              <mc:Fallback>
                <p:oleObj r:id="rId20" imgW="319931" imgH="76624" progId="Equation.DSMT4">
                  <p:embed/>
                  <p:pic>
                    <p:nvPicPr>
                      <p:cNvPr id="0" name="Object 1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35263" y="5229225"/>
                        <a:ext cx="20161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DCBD394D-A0F8-40E5-ABCE-E4B068B7944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5603" name="Text Box 6">
            <a:extLst>
              <a:ext uri="{FF2B5EF4-FFF2-40B4-BE49-F238E27FC236}">
                <a16:creationId xmlns:a16="http://schemas.microsoft.com/office/drawing/2014/main" id="{7B74650A-13D2-40C6-9935-7FC3DF93503B}"/>
              </a:ext>
            </a:extLst>
          </p:cNvPr>
          <p:cNvSpPr txBox="1">
            <a:spLocks noChangeArrowheads="1"/>
          </p:cNvSpPr>
          <p:nvPr/>
        </p:nvSpPr>
        <p:spPr bwMode="auto">
          <a:xfrm>
            <a:off x="381000" y="1001713"/>
            <a:ext cx="112839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剪枝步：</a:t>
            </a:r>
          </a:p>
          <a:p>
            <a:pPr>
              <a:lnSpc>
                <a:spcPct val="150000"/>
              </a:lnSpc>
              <a:spcBef>
                <a:spcPct val="20000"/>
              </a:spcBef>
              <a:spcAft>
                <a:spcPct val="20000"/>
              </a:spcAft>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剪枝步紧接着连接步，在产生候选项      的过程中起到减小搜索空间的目的。</a:t>
            </a:r>
          </a:p>
          <a:p>
            <a:pPr>
              <a:lnSpc>
                <a:spcPct val="150000"/>
              </a:lnSpc>
              <a:spcBef>
                <a:spcPct val="20000"/>
              </a:spcBef>
              <a:spcAft>
                <a:spcPct val="20000"/>
              </a:spcAft>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由于     是        与      连接产生的，根据Apriori 的性质频繁项集的所有非空子集也必须是频繁项集，所以不满足该性质的项集将不会存在于     ，该过程就是剪枝。</a:t>
            </a:r>
          </a:p>
        </p:txBody>
      </p:sp>
      <p:sp>
        <p:nvSpPr>
          <p:cNvPr id="25604" name="标题 3">
            <a:extLst>
              <a:ext uri="{FF2B5EF4-FFF2-40B4-BE49-F238E27FC236}">
                <a16:creationId xmlns:a16="http://schemas.microsoft.com/office/drawing/2014/main" id="{0E81F19F-781F-4F1A-A763-EF284B7E69E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graphicFrame>
        <p:nvGraphicFramePr>
          <p:cNvPr id="25605" name="Object 5">
            <a:extLst>
              <a:ext uri="{FF2B5EF4-FFF2-40B4-BE49-F238E27FC236}">
                <a16:creationId xmlns:a16="http://schemas.microsoft.com/office/drawing/2014/main" id="{6A021047-D992-47E2-B658-1507B175B94B}"/>
              </a:ext>
            </a:extLst>
          </p:cNvPr>
          <p:cNvGraphicFramePr>
            <a:graphicFrameLocks/>
          </p:cNvGraphicFramePr>
          <p:nvPr/>
        </p:nvGraphicFramePr>
        <p:xfrm>
          <a:off x="5643563" y="1685925"/>
          <a:ext cx="477837" cy="481013"/>
        </p:xfrm>
        <a:graphic>
          <a:graphicData uri="http://schemas.openxmlformats.org/presentationml/2006/ole">
            <mc:AlternateContent xmlns:mc="http://schemas.openxmlformats.org/markup-compatibility/2006">
              <mc:Choice xmlns:v="urn:schemas-microsoft-com:vml" Requires="v">
                <p:oleObj r:id="rId2" imgW="192257" imgH="230781" progId="Equation.DSMT4">
                  <p:embed/>
                </p:oleObj>
              </mc:Choice>
              <mc:Fallback>
                <p:oleObj r:id="rId2" imgW="192257" imgH="230781"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1685925"/>
                        <a:ext cx="4778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a:extLst>
              <a:ext uri="{FF2B5EF4-FFF2-40B4-BE49-F238E27FC236}">
                <a16:creationId xmlns:a16="http://schemas.microsoft.com/office/drawing/2014/main" id="{BCFDEC3D-66D4-4DA5-A074-D2AD962F2C21}"/>
              </a:ext>
            </a:extLst>
          </p:cNvPr>
          <p:cNvGraphicFramePr>
            <a:graphicFrameLocks/>
          </p:cNvGraphicFramePr>
          <p:nvPr/>
        </p:nvGraphicFramePr>
        <p:xfrm>
          <a:off x="2173288" y="2384425"/>
          <a:ext cx="723900" cy="457200"/>
        </p:xfrm>
        <a:graphic>
          <a:graphicData uri="http://schemas.openxmlformats.org/presentationml/2006/ole">
            <mc:AlternateContent xmlns:mc="http://schemas.openxmlformats.org/markup-compatibility/2006">
              <mc:Choice xmlns:v="urn:schemas-microsoft-com:vml" Requires="v">
                <p:oleObj r:id="rId4" imgW="268621" imgH="230506" progId="Equation.DSMT4">
                  <p:embed/>
                </p:oleObj>
              </mc:Choice>
              <mc:Fallback>
                <p:oleObj r:id="rId4" imgW="268621" imgH="230506"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288" y="2384425"/>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7">
            <a:extLst>
              <a:ext uri="{FF2B5EF4-FFF2-40B4-BE49-F238E27FC236}">
                <a16:creationId xmlns:a16="http://schemas.microsoft.com/office/drawing/2014/main" id="{531612CF-1873-4763-AB10-AD22C72D3ADE}"/>
              </a:ext>
            </a:extLst>
          </p:cNvPr>
          <p:cNvGraphicFramePr>
            <a:graphicFrameLocks/>
          </p:cNvGraphicFramePr>
          <p:nvPr/>
        </p:nvGraphicFramePr>
        <p:xfrm>
          <a:off x="3225800" y="2401888"/>
          <a:ext cx="481013" cy="431800"/>
        </p:xfrm>
        <a:graphic>
          <a:graphicData uri="http://schemas.openxmlformats.org/presentationml/2006/ole">
            <mc:AlternateContent xmlns:mc="http://schemas.openxmlformats.org/markup-compatibility/2006">
              <mc:Choice xmlns:v="urn:schemas-microsoft-com:vml" Requires="v">
                <p:oleObj r:id="rId6" imgW="166453" imgH="230781" progId="Equation.DSMT4">
                  <p:embed/>
                </p:oleObj>
              </mc:Choice>
              <mc:Fallback>
                <p:oleObj r:id="rId6" imgW="166453" imgH="230781"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5800" y="2401888"/>
                        <a:ext cx="481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8">
            <a:extLst>
              <a:ext uri="{FF2B5EF4-FFF2-40B4-BE49-F238E27FC236}">
                <a16:creationId xmlns:a16="http://schemas.microsoft.com/office/drawing/2014/main" id="{5D73F654-2336-4245-9DD1-72C5EF23419F}"/>
              </a:ext>
            </a:extLst>
          </p:cNvPr>
          <p:cNvGraphicFramePr>
            <a:graphicFrameLocks/>
          </p:cNvGraphicFramePr>
          <p:nvPr/>
        </p:nvGraphicFramePr>
        <p:xfrm>
          <a:off x="1362075" y="2373313"/>
          <a:ext cx="481013" cy="481012"/>
        </p:xfrm>
        <a:graphic>
          <a:graphicData uri="http://schemas.openxmlformats.org/presentationml/2006/ole">
            <mc:AlternateContent xmlns:mc="http://schemas.openxmlformats.org/markup-compatibility/2006">
              <mc:Choice xmlns:v="urn:schemas-microsoft-com:vml" Requires="v">
                <p:oleObj r:id="rId8" imgW="192257" imgH="230781" progId="Equation.DSMT4">
                  <p:embed/>
                </p:oleObj>
              </mc:Choice>
              <mc:Fallback>
                <p:oleObj r:id="rId8" imgW="192257" imgH="230781" progId="Equation.DSMT4">
                  <p:embed/>
                  <p:pic>
                    <p:nvPicPr>
                      <p:cNvPr id="0" name="Object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2373313"/>
                        <a:ext cx="4810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9">
            <a:extLst>
              <a:ext uri="{FF2B5EF4-FFF2-40B4-BE49-F238E27FC236}">
                <a16:creationId xmlns:a16="http://schemas.microsoft.com/office/drawing/2014/main" id="{3FC3278B-8685-4287-B3DD-C539C097BB97}"/>
              </a:ext>
            </a:extLst>
          </p:cNvPr>
          <p:cNvGraphicFramePr>
            <a:graphicFrameLocks/>
          </p:cNvGraphicFramePr>
          <p:nvPr/>
        </p:nvGraphicFramePr>
        <p:xfrm>
          <a:off x="8631238" y="2946400"/>
          <a:ext cx="479425" cy="482600"/>
        </p:xfrm>
        <a:graphic>
          <a:graphicData uri="http://schemas.openxmlformats.org/presentationml/2006/ole">
            <mc:AlternateContent xmlns:mc="http://schemas.openxmlformats.org/markup-compatibility/2006">
              <mc:Choice xmlns:v="urn:schemas-microsoft-com:vml" Requires="v">
                <p:oleObj r:id="rId9" imgW="192257" imgH="230781" progId="Equation.DSMT4">
                  <p:embed/>
                </p:oleObj>
              </mc:Choice>
              <mc:Fallback>
                <p:oleObj r:id="rId9" imgW="192257" imgH="230781" progId="Equation.DSMT4">
                  <p:embed/>
                  <p:pic>
                    <p:nvPicPr>
                      <p:cNvPr id="0" name="Object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1238" y="2946400"/>
                        <a:ext cx="4794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BCA38E71-7C93-44B6-AA46-CFADC3E4462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6627" name="Text Box 6">
            <a:extLst>
              <a:ext uri="{FF2B5EF4-FFF2-40B4-BE49-F238E27FC236}">
                <a16:creationId xmlns:a16="http://schemas.microsoft.com/office/drawing/2014/main" id="{888381A3-D3A5-46FC-BD88-ADD241E805FA}"/>
              </a:ext>
            </a:extLst>
          </p:cNvPr>
          <p:cNvSpPr txBox="1">
            <a:spLocks noChangeArrowheads="1"/>
          </p:cNvSpPr>
          <p:nvPr/>
        </p:nvSpPr>
        <p:spPr bwMode="auto">
          <a:xfrm>
            <a:off x="381000" y="1074738"/>
            <a:ext cx="1166971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Apriori算法的实现的两个过程</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过程一：找出所有的频繁项集。</a:t>
            </a:r>
          </a:p>
          <a:p>
            <a:pPr>
              <a:lnSpc>
                <a:spcPct val="150000"/>
              </a:lnSpc>
              <a:spcBef>
                <a:spcPct val="20000"/>
              </a:spcBef>
              <a:buClr>
                <a:schemeClr val="hlink"/>
              </a:buClr>
              <a:buFont typeface="Wingdings" panose="05000000000000000000" pitchFamily="2" charset="2"/>
              <a:buChar char="v"/>
            </a:pPr>
            <a:r>
              <a:rPr lang="zh-CN" altLang="en-US" sz="2400">
                <a:solidFill>
                  <a:srgbClr val="000000"/>
                </a:solidFill>
                <a:latin typeface="微软雅黑" panose="020B0503020204020204" pitchFamily="34" charset="-122"/>
                <a:ea typeface="微软雅黑" panose="020B0503020204020204" pitchFamily="34" charset="-122"/>
              </a:rPr>
              <a:t>过程二：由频繁项集产生强关联规则</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    由过程一可知未超过预定的最小支持度阈值的项集已被剔除，如果剩下这些规则又满足了预定的最小置信度阈值，那么就挖掘出了强关联规则。</a:t>
            </a:r>
            <a:endParaRPr lang="zh-CN" altLang="en-US" sz="900">
              <a:solidFill>
                <a:srgbClr val="000000"/>
              </a:solidFill>
              <a:latin typeface="Arial" panose="020B0604020202020204" pitchFamily="34" charset="0"/>
            </a:endParaRPr>
          </a:p>
        </p:txBody>
      </p:sp>
      <p:sp>
        <p:nvSpPr>
          <p:cNvPr id="26628" name="标题 3">
            <a:extLst>
              <a:ext uri="{FF2B5EF4-FFF2-40B4-BE49-F238E27FC236}">
                <a16:creationId xmlns:a16="http://schemas.microsoft.com/office/drawing/2014/main" id="{2E59D462-3A4E-4CFC-BD49-6C78B23BDAD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Apriori算法实现</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44CCEC62-88A0-4D2C-A416-EB3F454BAD4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651" name="Text Box 6">
            <a:extLst>
              <a:ext uri="{FF2B5EF4-FFF2-40B4-BE49-F238E27FC236}">
                <a16:creationId xmlns:a16="http://schemas.microsoft.com/office/drawing/2014/main" id="{91B1D1CD-F7AE-4546-950F-CAA08FDE1992}"/>
              </a:ext>
            </a:extLst>
          </p:cNvPr>
          <p:cNvSpPr txBox="1">
            <a:spLocks noChangeArrowheads="1"/>
          </p:cNvSpPr>
          <p:nvPr/>
        </p:nvSpPr>
        <p:spPr bwMode="auto">
          <a:xfrm>
            <a:off x="381000" y="939800"/>
            <a:ext cx="11669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下面将结合餐饮行业的实例来讲解Apriori关联规则算法挖掘的实现过程。数据库中部分点餐数据下表：</a:t>
            </a:r>
          </a:p>
        </p:txBody>
      </p:sp>
      <p:sp>
        <p:nvSpPr>
          <p:cNvPr id="27652" name="标题 3">
            <a:extLst>
              <a:ext uri="{FF2B5EF4-FFF2-40B4-BE49-F238E27FC236}">
                <a16:creationId xmlns:a16="http://schemas.microsoft.com/office/drawing/2014/main" id="{2C29F9BC-10A1-41BC-9E00-C401CB18477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33797" name="Group 5">
            <a:extLst>
              <a:ext uri="{FF2B5EF4-FFF2-40B4-BE49-F238E27FC236}">
                <a16:creationId xmlns:a16="http://schemas.microsoft.com/office/drawing/2014/main" id="{2E7F93F1-7287-44F3-9C2D-981C298DC471}"/>
              </a:ext>
            </a:extLst>
          </p:cNvPr>
          <p:cNvGraphicFramePr>
            <a:graphicFrameLocks noGrp="1"/>
          </p:cNvGraphicFramePr>
          <p:nvPr/>
        </p:nvGraphicFramePr>
        <p:xfrm>
          <a:off x="1104900" y="2133600"/>
          <a:ext cx="10274300" cy="3657600"/>
        </p:xfrm>
        <a:graphic>
          <a:graphicData uri="http://schemas.openxmlformats.org/drawingml/2006/table">
            <a:tbl>
              <a:tblPr/>
              <a:tblGrid>
                <a:gridCol w="1301751">
                  <a:extLst>
                    <a:ext uri="{9D8B030D-6E8A-4147-A177-3AD203B41FA5}">
                      <a16:colId xmlns:a16="http://schemas.microsoft.com/office/drawing/2014/main" val="20000"/>
                    </a:ext>
                  </a:extLst>
                </a:gridCol>
                <a:gridCol w="2381249">
                  <a:extLst>
                    <a:ext uri="{9D8B030D-6E8A-4147-A177-3AD203B41FA5}">
                      <a16:colId xmlns:a16="http://schemas.microsoft.com/office/drawing/2014/main" val="20001"/>
                    </a:ext>
                  </a:extLst>
                </a:gridCol>
                <a:gridCol w="1767417">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gridCol w="3160183">
                  <a:extLst>
                    <a:ext uri="{9D8B030D-6E8A-4147-A177-3AD203B41FA5}">
                      <a16:colId xmlns:a16="http://schemas.microsoft.com/office/drawing/2014/main" val="20004"/>
                    </a:ext>
                  </a:extLst>
                </a:gridCol>
              </a:tblGrid>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序列</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时间</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订单号</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菜品名称</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健康麦香包</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香煎葱油饼</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8705</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翡翠蒸香茜饺</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菜心粒咸骨粥</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7794</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养颜红枣糕</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金丝燕麦包</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2014/8/21</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三丝炒河粉</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B66F7735-2A62-485C-A3F1-6F4353C90ABB}"/>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8675" name="Text Box 6">
            <a:extLst>
              <a:ext uri="{FF2B5EF4-FFF2-40B4-BE49-F238E27FC236}">
                <a16:creationId xmlns:a16="http://schemas.microsoft.com/office/drawing/2014/main" id="{B4AB6221-AA7B-423A-833D-854D1F054827}"/>
              </a:ext>
            </a:extLst>
          </p:cNvPr>
          <p:cNvSpPr txBox="1">
            <a:spLocks noChangeArrowheads="1"/>
          </p:cNvSpPr>
          <p:nvPr/>
        </p:nvSpPr>
        <p:spPr bwMode="auto">
          <a:xfrm>
            <a:off x="144463" y="885825"/>
            <a:ext cx="119078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首先将上表中的事务数据（一种特殊类型的记录数据）整理成关联规则模型所需的数据结构。从中抽取10个点餐订单作为事务数据集为方便起见将菜品{18491，8842，8693，7794，8705}分别简记为{a，b，c，d，e}），如：</a:t>
            </a:r>
          </a:p>
        </p:txBody>
      </p:sp>
      <p:sp>
        <p:nvSpPr>
          <p:cNvPr id="28676" name="标题 3">
            <a:extLst>
              <a:ext uri="{FF2B5EF4-FFF2-40B4-BE49-F238E27FC236}">
                <a16:creationId xmlns:a16="http://schemas.microsoft.com/office/drawing/2014/main" id="{A1621EF8-2261-407D-83B6-AC38617EA86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34821" name="Group 5">
            <a:extLst>
              <a:ext uri="{FF2B5EF4-FFF2-40B4-BE49-F238E27FC236}">
                <a16:creationId xmlns:a16="http://schemas.microsoft.com/office/drawing/2014/main" id="{59FE34E1-1942-4F01-B532-DBED72D305EA}"/>
              </a:ext>
            </a:extLst>
          </p:cNvPr>
          <p:cNvGraphicFramePr>
            <a:graphicFrameLocks noGrp="1"/>
          </p:cNvGraphicFramePr>
          <p:nvPr/>
        </p:nvGraphicFramePr>
        <p:xfrm>
          <a:off x="1392238" y="2352675"/>
          <a:ext cx="9601200" cy="4035425"/>
        </p:xfrm>
        <a:graphic>
          <a:graphicData uri="http://schemas.openxmlformats.org/drawingml/2006/table">
            <a:tbl>
              <a:tblPr/>
              <a:tblGrid>
                <a:gridCol w="1661584">
                  <a:extLst>
                    <a:ext uri="{9D8B030D-6E8A-4147-A177-3AD203B41FA5}">
                      <a16:colId xmlns:a16="http://schemas.microsoft.com/office/drawing/2014/main" val="20000"/>
                    </a:ext>
                  </a:extLst>
                </a:gridCol>
                <a:gridCol w="5422900">
                  <a:extLst>
                    <a:ext uri="{9D8B030D-6E8A-4147-A177-3AD203B41FA5}">
                      <a16:colId xmlns:a16="http://schemas.microsoft.com/office/drawing/2014/main" val="20001"/>
                    </a:ext>
                  </a:extLst>
                </a:gridCol>
                <a:gridCol w="2516716">
                  <a:extLst>
                    <a:ext uri="{9D8B030D-6E8A-4147-A177-3AD203B41FA5}">
                      <a16:colId xmlns:a16="http://schemas.microsoft.com/office/drawing/2014/main" val="20002"/>
                    </a:ext>
                  </a:extLst>
                </a:gridCol>
              </a:tblGrid>
              <a:tr h="3657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订单号</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菜品</a:t>
                      </a:r>
                      <a:r>
                        <a:rPr kumimoji="0" lang="zh-CN" altLang="zh-CN" sz="1800" b="1" i="0" u="none" strike="noStrike" cap="none" normalizeH="0" baseline="0">
                          <a:ln>
                            <a:noFill/>
                          </a:ln>
                          <a:solidFill>
                            <a:srgbClr val="FFFFFF"/>
                          </a:solidFill>
                          <a:effectLst/>
                          <a:latin typeface="Calibri" pitchFamily="34" charset="0"/>
                          <a:ea typeface="宋体" pitchFamily="2" charset="-122"/>
                        </a:rPr>
                        <a:t>id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832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18491, 8693</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8705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832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8842,7794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7794</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d</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6</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7</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8</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8842,8693,8705</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657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9</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8842,8693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b</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667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10</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18491</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8693</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c</a:t>
                      </a:r>
                      <a:r>
                        <a:rPr kumimoji="0" lang="zh-CN" sz="1800" b="0" i="0" u="none" strike="noStrike" cap="none" normalizeH="0" baseline="0">
                          <a:ln>
                            <a:noFill/>
                          </a:ln>
                          <a:solidFill>
                            <a:srgbClr val="000000"/>
                          </a:solidFill>
                          <a:effectLst/>
                          <a:latin typeface="Calibri" pitchFamily="34" charset="0"/>
                          <a:ea typeface="宋体" pitchFamily="2" charset="-122"/>
                        </a:rPr>
                        <a:t>，</a:t>
                      </a:r>
                      <a:r>
                        <a:rPr kumimoji="0" lang="zh-CN" altLang="zh-CN" sz="1800" b="0" i="0" u="none" strike="noStrike" cap="none" normalizeH="0" baseline="0">
                          <a:ln>
                            <a:noFill/>
                          </a:ln>
                          <a:solidFill>
                            <a:srgbClr val="000000"/>
                          </a:solidFill>
                          <a:effectLst/>
                          <a:latin typeface="Calibri" pitchFamily="34" charset="0"/>
                          <a:ea typeface="宋体" pitchFamily="2" charset="-122"/>
                        </a:rPr>
                        <a:t>e</a:t>
                      </a:r>
                    </a:p>
                  </a:txBody>
                  <a:tcPr marL="121920" marR="121920" marT="45724" marB="4572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492FD9D3-6C12-406D-BA91-42600087628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9699" name="Text Box 6">
            <a:extLst>
              <a:ext uri="{FF2B5EF4-FFF2-40B4-BE49-F238E27FC236}">
                <a16:creationId xmlns:a16="http://schemas.microsoft.com/office/drawing/2014/main" id="{744226EB-3060-4E89-B961-C695A570872C}"/>
              </a:ext>
            </a:extLst>
          </p:cNvPr>
          <p:cNvSpPr txBox="1">
            <a:spLocks noChangeArrowheads="1"/>
          </p:cNvSpPr>
          <p:nvPr/>
        </p:nvSpPr>
        <p:spPr bwMode="auto">
          <a:xfrm>
            <a:off x="184150" y="911225"/>
            <a:ext cx="1190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设支持度为0.2，即支持度计数为2，算法过程如下图：</a:t>
            </a:r>
          </a:p>
        </p:txBody>
      </p:sp>
      <p:sp>
        <p:nvSpPr>
          <p:cNvPr id="29700" name="标题 3">
            <a:extLst>
              <a:ext uri="{FF2B5EF4-FFF2-40B4-BE49-F238E27FC236}">
                <a16:creationId xmlns:a16="http://schemas.microsoft.com/office/drawing/2014/main" id="{88EB81C7-6C16-433E-8BB8-3FB68C283B9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graphicFrame>
        <p:nvGraphicFramePr>
          <p:cNvPr id="29701" name="Object 5">
            <a:extLst>
              <a:ext uri="{FF2B5EF4-FFF2-40B4-BE49-F238E27FC236}">
                <a16:creationId xmlns:a16="http://schemas.microsoft.com/office/drawing/2014/main" id="{E1A6BC4B-DE18-43F3-8E41-C7099E6D37CF}"/>
              </a:ext>
            </a:extLst>
          </p:cNvPr>
          <p:cNvGraphicFramePr>
            <a:graphicFrameLocks/>
          </p:cNvGraphicFramePr>
          <p:nvPr/>
        </p:nvGraphicFramePr>
        <p:xfrm>
          <a:off x="2767013" y="1368425"/>
          <a:ext cx="6743700" cy="27063700"/>
        </p:xfrm>
        <a:graphic>
          <a:graphicData uri="http://schemas.openxmlformats.org/presentationml/2006/ole">
            <mc:AlternateContent xmlns:mc="http://schemas.openxmlformats.org/markup-compatibility/2006">
              <mc:Choice xmlns:v="urn:schemas-microsoft-com:vml" Requires="v">
                <p:oleObj r:id="rId2" imgW="117624225" imgH="112690275" progId="Word.Document.12">
                  <p:embed/>
                </p:oleObj>
              </mc:Choice>
              <mc:Fallback>
                <p:oleObj r:id="rId2" imgW="117624225" imgH="112690275" progId="Word.Document.12">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3" y="1368425"/>
                        <a:ext cx="6743700" cy="270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87583E9D-9ABE-494C-8F82-5C6DA10026D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23" name="Text Box 6">
            <a:extLst>
              <a:ext uri="{FF2B5EF4-FFF2-40B4-BE49-F238E27FC236}">
                <a16:creationId xmlns:a16="http://schemas.microsoft.com/office/drawing/2014/main" id="{1E835E86-D396-44F3-A3D9-7B14A3FB9CCF}"/>
              </a:ext>
            </a:extLst>
          </p:cNvPr>
          <p:cNvSpPr txBox="1">
            <a:spLocks noChangeArrowheads="1"/>
          </p:cNvSpPr>
          <p:nvPr/>
        </p:nvSpPr>
        <p:spPr bwMode="auto">
          <a:xfrm>
            <a:off x="144463" y="963613"/>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0724" name="标题 3">
            <a:extLst>
              <a:ext uri="{FF2B5EF4-FFF2-40B4-BE49-F238E27FC236}">
                <a16:creationId xmlns:a16="http://schemas.microsoft.com/office/drawing/2014/main" id="{2A4CCE77-77D9-48AD-BC22-54538A9D3E2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6869" name="Text Box 5">
            <a:extLst>
              <a:ext uri="{FF2B5EF4-FFF2-40B4-BE49-F238E27FC236}">
                <a16:creationId xmlns:a16="http://schemas.microsoft.com/office/drawing/2014/main" id="{F30EF82A-6968-4785-BDDD-EE9F620C520D}"/>
              </a:ext>
            </a:extLst>
          </p:cNvPr>
          <p:cNvSpPr txBox="1">
            <a:spLocks noChangeArrowheads="1"/>
          </p:cNvSpPr>
          <p:nvPr/>
        </p:nvSpPr>
        <p:spPr bwMode="auto">
          <a:xfrm>
            <a:off x="146050" y="1414463"/>
            <a:ext cx="1190466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SzPct val="100000"/>
              <a:buFont typeface="Arial" charset="0"/>
              <a:buAutoNum type="arabicPeriod"/>
              <a:defRPr/>
            </a:pPr>
            <a:r>
              <a:rPr lang="zh-CN" altLang="en-US" sz="2000" dirty="0">
                <a:latin typeface="微软雅黑" pitchFamily="34" charset="-122"/>
                <a:ea typeface="微软雅黑" pitchFamily="34" charset="-122"/>
              </a:rPr>
              <a:t>算法简单扫描所有的事务，事务中的每一项都是候选 1 项集的集合     的成员，计算每一项的支持度。比如   </a:t>
            </a: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lnSpc>
                <a:spcPct val="140000"/>
              </a:lnSpc>
              <a:spcBef>
                <a:spcPct val="20000"/>
              </a:spcBef>
              <a:spcAft>
                <a:spcPct val="20000"/>
              </a:spcAft>
              <a:buSzPct val="100000"/>
              <a:buFont typeface="Arial" charset="0"/>
              <a:buAutoNum type="arabicPeriod"/>
              <a:defRPr/>
            </a:pPr>
            <a:r>
              <a:rPr lang="zh-CN" altLang="en-US" sz="2000" dirty="0">
                <a:latin typeface="微软雅黑" pitchFamily="34" charset="-122"/>
                <a:ea typeface="微软雅黑" pitchFamily="34" charset="-122"/>
              </a:rPr>
              <a:t>对      中各项集的支持度与预先设定的最小支持度阈值作比较，保留大于或等于该阈值的项，得1项频繁集     ；</a:t>
            </a:r>
          </a:p>
          <a:p>
            <a:pPr marL="457200" indent="-457200">
              <a:spcBef>
                <a:spcPct val="20000"/>
              </a:spcBef>
              <a:spcAft>
                <a:spcPct val="20000"/>
              </a:spcAft>
              <a:buSzPct val="100000"/>
              <a:buFont typeface="Arial" charset="0"/>
              <a:buAutoNum type="arabicPeriod"/>
              <a:defRPr/>
            </a:pPr>
            <a:r>
              <a:rPr lang="zh-CN" altLang="en-US" sz="2000" dirty="0">
                <a:latin typeface="微软雅黑" pitchFamily="34" charset="-122"/>
                <a:ea typeface="微软雅黑" pitchFamily="34" charset="-122"/>
              </a:rPr>
              <a:t>扫面所有事务，   与     连接得候选2项集    ，并计算每一项的支持度。如</a:t>
            </a:r>
          </a:p>
          <a:p>
            <a:pPr marL="457200" indent="-457200">
              <a:spcBef>
                <a:spcPct val="20000"/>
              </a:spcBef>
              <a:spcAft>
                <a:spcPct val="20000"/>
              </a:spcAft>
              <a:buSzPct val="100000"/>
              <a:buFont typeface="Arial" charset="0"/>
              <a:buAutoNum type="arabicPeriod"/>
              <a:defRPr/>
            </a:pPr>
            <a:endParaRPr lang="zh-CN" altLang="en-US" sz="2000" dirty="0">
              <a:latin typeface="微软雅黑" pitchFamily="34" charset="-122"/>
              <a:ea typeface="微软雅黑" pitchFamily="34" charset="-122"/>
            </a:endParaRPr>
          </a:p>
          <a:p>
            <a:pPr marL="457200" indent="-457200">
              <a:spcBef>
                <a:spcPct val="20000"/>
              </a:spcBef>
              <a:spcAft>
                <a:spcPct val="20000"/>
              </a:spcAft>
              <a:buSzPct val="100000"/>
              <a:buFont typeface="Arial" charset="0"/>
              <a:buAutoNum type="arabicPeriod"/>
              <a:defRPr/>
            </a:pPr>
            <a:endParaRPr lang="zh-CN" altLang="en-US" sz="2000" dirty="0">
              <a:latin typeface="微软雅黑" pitchFamily="34" charset="-122"/>
              <a:ea typeface="微软雅黑" pitchFamily="34" charset="-122"/>
            </a:endParaRPr>
          </a:p>
          <a:p>
            <a:pPr>
              <a:lnSpc>
                <a:spcPct val="13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      接下来是剪枝步，由于     的每个子集（即      ）都是频繁集，所以没有项集从     中剔除；</a:t>
            </a:r>
          </a:p>
        </p:txBody>
      </p:sp>
      <p:graphicFrame>
        <p:nvGraphicFramePr>
          <p:cNvPr id="30726" name="Object 6">
            <a:extLst>
              <a:ext uri="{FF2B5EF4-FFF2-40B4-BE49-F238E27FC236}">
                <a16:creationId xmlns:a16="http://schemas.microsoft.com/office/drawing/2014/main" id="{DB7F959B-57F5-4F35-8971-9F8830D55D0D}"/>
              </a:ext>
            </a:extLst>
          </p:cNvPr>
          <p:cNvGraphicFramePr>
            <a:graphicFrameLocks/>
          </p:cNvGraphicFramePr>
          <p:nvPr/>
        </p:nvGraphicFramePr>
        <p:xfrm>
          <a:off x="8043863" y="1414463"/>
          <a:ext cx="481012" cy="431800"/>
        </p:xfrm>
        <a:graphic>
          <a:graphicData uri="http://schemas.openxmlformats.org/presentationml/2006/ole">
            <mc:AlternateContent xmlns:mc="http://schemas.openxmlformats.org/markup-compatibility/2006">
              <mc:Choice xmlns:v="urn:schemas-microsoft-com:vml" Requires="v">
                <p:oleObj r:id="rId2" imgW="178747" imgH="230232" progId="Equation.DSMT4">
                  <p:embed/>
                </p:oleObj>
              </mc:Choice>
              <mc:Fallback>
                <p:oleObj r:id="rId2" imgW="178747" imgH="230232"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863" y="1414463"/>
                        <a:ext cx="481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7">
            <a:extLst>
              <a:ext uri="{FF2B5EF4-FFF2-40B4-BE49-F238E27FC236}">
                <a16:creationId xmlns:a16="http://schemas.microsoft.com/office/drawing/2014/main" id="{FFE0EE0D-65D3-47AE-AD9E-E72BFAD31280}"/>
              </a:ext>
            </a:extLst>
          </p:cNvPr>
          <p:cNvGraphicFramePr>
            <a:graphicFrameLocks/>
          </p:cNvGraphicFramePr>
          <p:nvPr/>
        </p:nvGraphicFramePr>
        <p:xfrm>
          <a:off x="2354263" y="2492375"/>
          <a:ext cx="1727200" cy="469900"/>
        </p:xfrm>
        <a:graphic>
          <a:graphicData uri="http://schemas.openxmlformats.org/presentationml/2006/ole">
            <mc:AlternateContent xmlns:mc="http://schemas.openxmlformats.org/markup-compatibility/2006">
              <mc:Choice xmlns:v="urn:schemas-microsoft-com:vml" Requires="v">
                <p:oleObj r:id="rId4" imgW="585303" imgH="203521" progId="Equation.DSMT4">
                  <p:embed/>
                </p:oleObj>
              </mc:Choice>
              <mc:Fallback>
                <p:oleObj r:id="rId4" imgW="585303" imgH="203521"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263" y="2492375"/>
                        <a:ext cx="172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8">
            <a:extLst>
              <a:ext uri="{FF2B5EF4-FFF2-40B4-BE49-F238E27FC236}">
                <a16:creationId xmlns:a16="http://schemas.microsoft.com/office/drawing/2014/main" id="{F09DCFC8-4523-44E5-923B-8134358DF0CD}"/>
              </a:ext>
            </a:extLst>
          </p:cNvPr>
          <p:cNvGraphicFramePr>
            <a:graphicFrameLocks/>
          </p:cNvGraphicFramePr>
          <p:nvPr/>
        </p:nvGraphicFramePr>
        <p:xfrm>
          <a:off x="4176713" y="2349500"/>
          <a:ext cx="3359150" cy="720725"/>
        </p:xfrm>
        <a:graphic>
          <a:graphicData uri="http://schemas.openxmlformats.org/presentationml/2006/ole">
            <mc:AlternateContent xmlns:mc="http://schemas.openxmlformats.org/markup-compatibility/2006">
              <mc:Choice xmlns:v="urn:schemas-microsoft-com:vml" Requires="v">
                <p:oleObj r:id="rId6" imgW="1463040" imgH="419867" progId="Equation.DSMT4">
                  <p:embed/>
                </p:oleObj>
              </mc:Choice>
              <mc:Fallback>
                <p:oleObj r:id="rId6" imgW="1463040" imgH="419867" progId="Equation.DSMT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713" y="2349500"/>
                        <a:ext cx="3359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9">
            <a:extLst>
              <a:ext uri="{FF2B5EF4-FFF2-40B4-BE49-F238E27FC236}">
                <a16:creationId xmlns:a16="http://schemas.microsoft.com/office/drawing/2014/main" id="{8401653A-7D60-42F5-BFF7-13D1E944CE21}"/>
              </a:ext>
            </a:extLst>
          </p:cNvPr>
          <p:cNvGraphicFramePr>
            <a:graphicFrameLocks/>
          </p:cNvGraphicFramePr>
          <p:nvPr/>
        </p:nvGraphicFramePr>
        <p:xfrm>
          <a:off x="7729538" y="2349500"/>
          <a:ext cx="1535112" cy="723900"/>
        </p:xfrm>
        <a:graphic>
          <a:graphicData uri="http://schemas.openxmlformats.org/presentationml/2006/ole">
            <mc:AlternateContent xmlns:mc="http://schemas.openxmlformats.org/markup-compatibility/2006">
              <mc:Choice xmlns:v="urn:schemas-microsoft-com:vml" Requires="v">
                <p:oleObj r:id="rId8" imgW="661803" imgH="394412" progId="Equation.DSMT4">
                  <p:embed/>
                </p:oleObj>
              </mc:Choice>
              <mc:Fallback>
                <p:oleObj r:id="rId8" imgW="661803" imgH="394412" progId="Equation.DSMT4">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9538" y="2349500"/>
                        <a:ext cx="15351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10">
            <a:extLst>
              <a:ext uri="{FF2B5EF4-FFF2-40B4-BE49-F238E27FC236}">
                <a16:creationId xmlns:a16="http://schemas.microsoft.com/office/drawing/2014/main" id="{9E1F09DA-254C-4DE3-90F4-862BE927AE6D}"/>
              </a:ext>
            </a:extLst>
          </p:cNvPr>
          <p:cNvGraphicFramePr>
            <a:graphicFrameLocks/>
          </p:cNvGraphicFramePr>
          <p:nvPr/>
        </p:nvGraphicFramePr>
        <p:xfrm>
          <a:off x="933450" y="3343275"/>
          <a:ext cx="576263" cy="409575"/>
        </p:xfrm>
        <a:graphic>
          <a:graphicData uri="http://schemas.openxmlformats.org/presentationml/2006/ole">
            <mc:AlternateContent xmlns:mc="http://schemas.openxmlformats.org/markup-compatibility/2006">
              <mc:Choice xmlns:v="urn:schemas-microsoft-com:vml" Requires="v">
                <p:oleObj r:id="rId10" imgW="178747" imgH="230232" progId="Equation.DSMT4">
                  <p:embed/>
                </p:oleObj>
              </mc:Choice>
              <mc:Fallback>
                <p:oleObj r:id="rId10" imgW="178747" imgH="230232" progId="Equation.DSMT4">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450" y="3343275"/>
                        <a:ext cx="576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11">
            <a:extLst>
              <a:ext uri="{FF2B5EF4-FFF2-40B4-BE49-F238E27FC236}">
                <a16:creationId xmlns:a16="http://schemas.microsoft.com/office/drawing/2014/main" id="{611F82D7-38D2-4802-BF10-226EEF8C6419}"/>
              </a:ext>
            </a:extLst>
          </p:cNvPr>
          <p:cNvGraphicFramePr>
            <a:graphicFrameLocks/>
          </p:cNvGraphicFramePr>
          <p:nvPr/>
        </p:nvGraphicFramePr>
        <p:xfrm>
          <a:off x="1468438" y="3752850"/>
          <a:ext cx="476250" cy="455613"/>
        </p:xfrm>
        <a:graphic>
          <a:graphicData uri="http://schemas.openxmlformats.org/presentationml/2006/ole">
            <mc:AlternateContent xmlns:mc="http://schemas.openxmlformats.org/markup-compatibility/2006">
              <mc:Choice xmlns:v="urn:schemas-microsoft-com:vml" Requires="v">
                <p:oleObj r:id="rId12" imgW="166057" imgH="230232" progId="Equation.DSMT4">
                  <p:embed/>
                </p:oleObj>
              </mc:Choice>
              <mc:Fallback>
                <p:oleObj r:id="rId12" imgW="166057" imgH="230232" progId="Equation.DSMT4">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68438" y="3752850"/>
                        <a:ext cx="4762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12">
            <a:extLst>
              <a:ext uri="{FF2B5EF4-FFF2-40B4-BE49-F238E27FC236}">
                <a16:creationId xmlns:a16="http://schemas.microsoft.com/office/drawing/2014/main" id="{B55325B9-FEDE-4CEC-9DCD-343B4727CD2D}"/>
              </a:ext>
            </a:extLst>
          </p:cNvPr>
          <p:cNvGraphicFramePr>
            <a:graphicFrameLocks/>
          </p:cNvGraphicFramePr>
          <p:nvPr/>
        </p:nvGraphicFramePr>
        <p:xfrm>
          <a:off x="2873375" y="4240213"/>
          <a:ext cx="479425" cy="455612"/>
        </p:xfrm>
        <a:graphic>
          <a:graphicData uri="http://schemas.openxmlformats.org/presentationml/2006/ole">
            <mc:AlternateContent xmlns:mc="http://schemas.openxmlformats.org/markup-compatibility/2006">
              <mc:Choice xmlns:v="urn:schemas-microsoft-com:vml" Requires="v">
                <p:oleObj r:id="rId14" imgW="166057" imgH="230232" progId="Equation.DSMT4">
                  <p:embed/>
                </p:oleObj>
              </mc:Choice>
              <mc:Fallback>
                <p:oleObj r:id="rId14" imgW="166057" imgH="230232" progId="Equation.DSMT4">
                  <p:embed/>
                  <p:pic>
                    <p:nvPicPr>
                      <p:cNvPr id="0" name="Object 1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3375" y="4240213"/>
                        <a:ext cx="4794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13">
            <a:extLst>
              <a:ext uri="{FF2B5EF4-FFF2-40B4-BE49-F238E27FC236}">
                <a16:creationId xmlns:a16="http://schemas.microsoft.com/office/drawing/2014/main" id="{30792B21-C1DB-4515-961A-52535ED6CF40}"/>
              </a:ext>
            </a:extLst>
          </p:cNvPr>
          <p:cNvGraphicFramePr>
            <a:graphicFrameLocks/>
          </p:cNvGraphicFramePr>
          <p:nvPr/>
        </p:nvGraphicFramePr>
        <p:xfrm>
          <a:off x="2352675" y="4257675"/>
          <a:ext cx="477838" cy="455613"/>
        </p:xfrm>
        <a:graphic>
          <a:graphicData uri="http://schemas.openxmlformats.org/presentationml/2006/ole">
            <mc:AlternateContent xmlns:mc="http://schemas.openxmlformats.org/markup-compatibility/2006">
              <mc:Choice xmlns:v="urn:schemas-microsoft-com:vml" Requires="v">
                <p:oleObj r:id="rId15" imgW="166057" imgH="230232" progId="Equation.DSMT4">
                  <p:embed/>
                </p:oleObj>
              </mc:Choice>
              <mc:Fallback>
                <p:oleObj r:id="rId15" imgW="166057" imgH="230232" progId="Equation.DSMT4">
                  <p:embed/>
                  <p:pic>
                    <p:nvPicPr>
                      <p:cNvPr id="0" name="Object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675" y="4257675"/>
                        <a:ext cx="4778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4" name="Object 14">
            <a:extLst>
              <a:ext uri="{FF2B5EF4-FFF2-40B4-BE49-F238E27FC236}">
                <a16:creationId xmlns:a16="http://schemas.microsoft.com/office/drawing/2014/main" id="{F95E4F79-0D0C-4052-917C-D6DF894E8AC1}"/>
              </a:ext>
            </a:extLst>
          </p:cNvPr>
          <p:cNvGraphicFramePr>
            <a:graphicFrameLocks/>
          </p:cNvGraphicFramePr>
          <p:nvPr/>
        </p:nvGraphicFramePr>
        <p:xfrm>
          <a:off x="5130800" y="4267200"/>
          <a:ext cx="495300" cy="457200"/>
        </p:xfrm>
        <a:graphic>
          <a:graphicData uri="http://schemas.openxmlformats.org/presentationml/2006/ole">
            <mc:AlternateContent xmlns:mc="http://schemas.openxmlformats.org/markup-compatibility/2006">
              <mc:Choice xmlns:v="urn:schemas-microsoft-com:vml" Requires="v">
                <p:oleObj r:id="rId16" imgW="191799" imgH="230232" progId="Equation.DSMT4">
                  <p:embed/>
                </p:oleObj>
              </mc:Choice>
              <mc:Fallback>
                <p:oleObj r:id="rId16" imgW="191799" imgH="230232" progId="Equation.DSMT4">
                  <p:embed/>
                  <p:pic>
                    <p:nvPicPr>
                      <p:cNvPr id="0" name="Object 1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0800" y="4267200"/>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5" name="Object 15">
            <a:extLst>
              <a:ext uri="{FF2B5EF4-FFF2-40B4-BE49-F238E27FC236}">
                <a16:creationId xmlns:a16="http://schemas.microsoft.com/office/drawing/2014/main" id="{07217EE7-3730-452F-A3ED-EFFF9639F162}"/>
              </a:ext>
            </a:extLst>
          </p:cNvPr>
          <p:cNvGraphicFramePr>
            <a:graphicFrameLocks/>
          </p:cNvGraphicFramePr>
          <p:nvPr/>
        </p:nvGraphicFramePr>
        <p:xfrm>
          <a:off x="2063750" y="4941888"/>
          <a:ext cx="2017713" cy="396875"/>
        </p:xfrm>
        <a:graphic>
          <a:graphicData uri="http://schemas.openxmlformats.org/presentationml/2006/ole">
            <mc:AlternateContent xmlns:mc="http://schemas.openxmlformats.org/markup-compatibility/2006">
              <mc:Choice xmlns:v="urn:schemas-microsoft-com:vml" Requires="v">
                <p:oleObj r:id="rId18" imgW="712684" imgH="203521" progId="Equation.DSMT4">
                  <p:embed/>
                </p:oleObj>
              </mc:Choice>
              <mc:Fallback>
                <p:oleObj r:id="rId18" imgW="712684" imgH="203521" progId="Equation.DSMT4">
                  <p:embed/>
                  <p:pic>
                    <p:nvPicPr>
                      <p:cNvPr id="0" name="Object 15"/>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63750" y="4941888"/>
                        <a:ext cx="2017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6" name="Object 16">
            <a:extLst>
              <a:ext uri="{FF2B5EF4-FFF2-40B4-BE49-F238E27FC236}">
                <a16:creationId xmlns:a16="http://schemas.microsoft.com/office/drawing/2014/main" id="{40E4C534-EB68-4C1B-B482-57FAC7D11382}"/>
              </a:ext>
            </a:extLst>
          </p:cNvPr>
          <p:cNvGraphicFramePr>
            <a:graphicFrameLocks/>
          </p:cNvGraphicFramePr>
          <p:nvPr/>
        </p:nvGraphicFramePr>
        <p:xfrm>
          <a:off x="4052888" y="4806950"/>
          <a:ext cx="3455987" cy="696913"/>
        </p:xfrm>
        <a:graphic>
          <a:graphicData uri="http://schemas.openxmlformats.org/presentationml/2006/ole">
            <mc:AlternateContent xmlns:mc="http://schemas.openxmlformats.org/markup-compatibility/2006">
              <mc:Choice xmlns:v="urn:schemas-microsoft-com:vml" Requires="v">
                <p:oleObj r:id="rId20" imgW="1603356" imgH="419867" progId="Equation.DSMT4">
                  <p:embed/>
                </p:oleObj>
              </mc:Choice>
              <mc:Fallback>
                <p:oleObj r:id="rId20" imgW="1603356" imgH="419867" progId="Equation.DSMT4">
                  <p:embed/>
                  <p:pic>
                    <p:nvPicPr>
                      <p:cNvPr id="0" name="Object 1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52888" y="4806950"/>
                        <a:ext cx="3455987"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7" name="Object 17">
            <a:extLst>
              <a:ext uri="{FF2B5EF4-FFF2-40B4-BE49-F238E27FC236}">
                <a16:creationId xmlns:a16="http://schemas.microsoft.com/office/drawing/2014/main" id="{18BCA9E6-A947-4421-AC72-4B27752A0D5E}"/>
              </a:ext>
            </a:extLst>
          </p:cNvPr>
          <p:cNvGraphicFramePr>
            <a:graphicFrameLocks/>
          </p:cNvGraphicFramePr>
          <p:nvPr/>
        </p:nvGraphicFramePr>
        <p:xfrm>
          <a:off x="7632700" y="4797425"/>
          <a:ext cx="1439863" cy="725488"/>
        </p:xfrm>
        <a:graphic>
          <a:graphicData uri="http://schemas.openxmlformats.org/presentationml/2006/ole">
            <mc:AlternateContent xmlns:mc="http://schemas.openxmlformats.org/markup-compatibility/2006">
              <mc:Choice xmlns:v="urn:schemas-microsoft-com:vml" Requires="v">
                <p:oleObj r:id="rId22" imgW="661803" imgH="394412" progId="Equation.DSMT4">
                  <p:embed/>
                </p:oleObj>
              </mc:Choice>
              <mc:Fallback>
                <p:oleObj r:id="rId22" imgW="661803" imgH="394412" progId="Equation.DSMT4">
                  <p:embed/>
                  <p:pic>
                    <p:nvPicPr>
                      <p:cNvPr id="0" name="Object 1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32700" y="4797425"/>
                        <a:ext cx="143986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8" name="Object 18">
            <a:extLst>
              <a:ext uri="{FF2B5EF4-FFF2-40B4-BE49-F238E27FC236}">
                <a16:creationId xmlns:a16="http://schemas.microsoft.com/office/drawing/2014/main" id="{A9ECE241-E881-4A08-AABF-FD6BAD2F8271}"/>
              </a:ext>
            </a:extLst>
          </p:cNvPr>
          <p:cNvGraphicFramePr>
            <a:graphicFrameLocks/>
          </p:cNvGraphicFramePr>
          <p:nvPr/>
        </p:nvGraphicFramePr>
        <p:xfrm>
          <a:off x="3092450" y="5638800"/>
          <a:ext cx="495300" cy="454025"/>
        </p:xfrm>
        <a:graphic>
          <a:graphicData uri="http://schemas.openxmlformats.org/presentationml/2006/ole">
            <mc:AlternateContent xmlns:mc="http://schemas.openxmlformats.org/markup-compatibility/2006">
              <mc:Choice xmlns:v="urn:schemas-microsoft-com:vml" Requires="v">
                <p:oleObj r:id="rId24" imgW="191799" imgH="230232" progId="Equation.DSMT4">
                  <p:embed/>
                </p:oleObj>
              </mc:Choice>
              <mc:Fallback>
                <p:oleObj r:id="rId24" imgW="191799" imgH="230232" progId="Equation.DSMT4">
                  <p:embed/>
                  <p:pic>
                    <p:nvPicPr>
                      <p:cNvPr id="0" name="Object 1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92450" y="5638800"/>
                        <a:ext cx="4953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19">
            <a:extLst>
              <a:ext uri="{FF2B5EF4-FFF2-40B4-BE49-F238E27FC236}">
                <a16:creationId xmlns:a16="http://schemas.microsoft.com/office/drawing/2014/main" id="{0C3FA428-42AA-4C93-99CC-4F1F458A4DE4}"/>
              </a:ext>
            </a:extLst>
          </p:cNvPr>
          <p:cNvGraphicFramePr>
            <a:graphicFrameLocks/>
          </p:cNvGraphicFramePr>
          <p:nvPr/>
        </p:nvGraphicFramePr>
        <p:xfrm>
          <a:off x="5440363" y="5638800"/>
          <a:ext cx="477837" cy="454025"/>
        </p:xfrm>
        <a:graphic>
          <a:graphicData uri="http://schemas.openxmlformats.org/presentationml/2006/ole">
            <mc:AlternateContent xmlns:mc="http://schemas.openxmlformats.org/markup-compatibility/2006">
              <mc:Choice xmlns:v="urn:schemas-microsoft-com:vml" Requires="v">
                <p:oleObj r:id="rId25" imgW="166057" imgH="230232" progId="Equation.DSMT4">
                  <p:embed/>
                </p:oleObj>
              </mc:Choice>
              <mc:Fallback>
                <p:oleObj r:id="rId25" imgW="166057" imgH="230232" progId="Equation.DSMT4">
                  <p:embed/>
                  <p:pic>
                    <p:nvPicPr>
                      <p:cNvPr id="0" name="Object 1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0363" y="5638800"/>
                        <a:ext cx="4778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0" name="Object 20">
            <a:extLst>
              <a:ext uri="{FF2B5EF4-FFF2-40B4-BE49-F238E27FC236}">
                <a16:creationId xmlns:a16="http://schemas.microsoft.com/office/drawing/2014/main" id="{9F907061-8726-4E5F-A6A0-C954FA770B8F}"/>
              </a:ext>
            </a:extLst>
          </p:cNvPr>
          <p:cNvGraphicFramePr>
            <a:graphicFrameLocks/>
          </p:cNvGraphicFramePr>
          <p:nvPr/>
        </p:nvGraphicFramePr>
        <p:xfrm>
          <a:off x="9313863" y="5638800"/>
          <a:ext cx="492125" cy="454025"/>
        </p:xfrm>
        <a:graphic>
          <a:graphicData uri="http://schemas.openxmlformats.org/presentationml/2006/ole">
            <mc:AlternateContent xmlns:mc="http://schemas.openxmlformats.org/markup-compatibility/2006">
              <mc:Choice xmlns:v="urn:schemas-microsoft-com:vml" Requires="v">
                <p:oleObj r:id="rId26" imgW="191799" imgH="230232" progId="Equation.DSMT4">
                  <p:embed/>
                </p:oleObj>
              </mc:Choice>
              <mc:Fallback>
                <p:oleObj r:id="rId26" imgW="191799" imgH="230232" progId="Equation.DSMT4">
                  <p:embed/>
                  <p:pic>
                    <p:nvPicPr>
                      <p:cNvPr id="0" name="Object 2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13863" y="5638800"/>
                        <a:ext cx="4921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3210B6E-212A-43A6-B875-4F9DCAE4BD6F}"/>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74B8123-B07B-48BC-AB72-4F8CC65E5F9E}"/>
              </a:ext>
            </a:extLst>
          </p:cNvPr>
          <p:cNvSpPr>
            <a:spLocks noChangeShapeType="1"/>
          </p:cNvSpPr>
          <p:nvPr/>
        </p:nvSpPr>
        <p:spPr bwMode="auto">
          <a:xfrm>
            <a:off x="2649538" y="27908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012D68C-911A-4FC8-BB8B-C9E391155653}"/>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hlinkClick r:id="rId2" action="ppaction://hlinksldjump"/>
            <a:extLst>
              <a:ext uri="{FF2B5EF4-FFF2-40B4-BE49-F238E27FC236}">
                <a16:creationId xmlns:a16="http://schemas.microsoft.com/office/drawing/2014/main" id="{707A487C-797E-4454-8E2F-90B6D5A01909}"/>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时序模式</a:t>
            </a:r>
          </a:p>
        </p:txBody>
      </p:sp>
      <p:sp>
        <p:nvSpPr>
          <p:cNvPr id="13322" name="标题 3">
            <a:extLst>
              <a:ext uri="{FF2B5EF4-FFF2-40B4-BE49-F238E27FC236}">
                <a16:creationId xmlns:a16="http://schemas.microsoft.com/office/drawing/2014/main" id="{0D205085-68B9-4D3C-AE54-E0D48E9C96C4}"/>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95880903-E79C-488D-89EA-BE9BAC9BDF9E}"/>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关联规则</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695FF85E-F2E9-451F-BCD3-F606113AB945}"/>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2DD46F8-7436-4060-9CDA-75CF1FF233C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1747" name="Text Box 6">
            <a:extLst>
              <a:ext uri="{FF2B5EF4-FFF2-40B4-BE49-F238E27FC236}">
                <a16:creationId xmlns:a16="http://schemas.microsoft.com/office/drawing/2014/main" id="{C9AFD025-52D4-4168-BFBE-FC025DB6191C}"/>
              </a:ext>
            </a:extLst>
          </p:cNvPr>
          <p:cNvSpPr txBox="1">
            <a:spLocks noChangeArrowheads="1"/>
          </p:cNvSpPr>
          <p:nvPr/>
        </p:nvSpPr>
        <p:spPr bwMode="auto">
          <a:xfrm>
            <a:off x="144463" y="957263"/>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1748" name="标题 3">
            <a:extLst>
              <a:ext uri="{FF2B5EF4-FFF2-40B4-BE49-F238E27FC236}">
                <a16:creationId xmlns:a16="http://schemas.microsoft.com/office/drawing/2014/main" id="{746C6F28-8EE3-4E81-8624-3C55D12DE1A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7893" name="Text Box 5">
            <a:extLst>
              <a:ext uri="{FF2B5EF4-FFF2-40B4-BE49-F238E27FC236}">
                <a16:creationId xmlns:a16="http://schemas.microsoft.com/office/drawing/2014/main" id="{09575F11-CA09-4149-B960-03280604625F}"/>
              </a:ext>
            </a:extLst>
          </p:cNvPr>
          <p:cNvSpPr txBox="1">
            <a:spLocks noChangeArrowheads="1"/>
          </p:cNvSpPr>
          <p:nvPr/>
        </p:nvSpPr>
        <p:spPr bwMode="auto">
          <a:xfrm>
            <a:off x="146050" y="1414463"/>
            <a:ext cx="119046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20000"/>
              </a:lnSpc>
              <a:spcBef>
                <a:spcPct val="20000"/>
              </a:spcBef>
              <a:spcAft>
                <a:spcPct val="20000"/>
              </a:spcAft>
              <a:buSzPct val="100000"/>
              <a:buFont typeface="Arial" charset="0"/>
              <a:buAutoNum type="arabicPeriod" startAt="4"/>
              <a:defRPr/>
            </a:pPr>
            <a:r>
              <a:rPr lang="zh-CN" altLang="en-US" sz="2000" dirty="0">
                <a:latin typeface="微软雅黑" pitchFamily="34" charset="-122"/>
                <a:ea typeface="微软雅黑" pitchFamily="34" charset="-122"/>
              </a:rPr>
              <a:t>对     中各项集的支持度与预先设定的最小支持度阈值作比较，保留大于或等于该阈值的项，得 2 项频繁集      ；</a:t>
            </a:r>
          </a:p>
          <a:p>
            <a:pPr marL="457200" indent="-457200">
              <a:lnSpc>
                <a:spcPct val="120000"/>
              </a:lnSpc>
              <a:spcBef>
                <a:spcPct val="20000"/>
              </a:spcBef>
              <a:spcAft>
                <a:spcPct val="20000"/>
              </a:spcAft>
              <a:buSzPct val="100000"/>
              <a:buFont typeface="Arial" charset="0"/>
              <a:buAutoNum type="arabicPeriod" startAt="4"/>
              <a:defRPr/>
            </a:pPr>
            <a:r>
              <a:rPr lang="zh-CN" altLang="en-US" sz="2000" dirty="0">
                <a:latin typeface="微软雅黑" pitchFamily="34" charset="-122"/>
                <a:ea typeface="微软雅黑" pitchFamily="34" charset="-122"/>
              </a:rPr>
              <a:t>扫描所有事务，    与      连接得候选 3 项集     ，并计算每一项的支持度，如：</a:t>
            </a:r>
          </a:p>
          <a:p>
            <a:pPr>
              <a:lnSpc>
                <a:spcPct val="120000"/>
              </a:lnSpc>
              <a:spcBef>
                <a:spcPct val="20000"/>
              </a:spcBef>
              <a:spcAft>
                <a:spcPct val="20000"/>
              </a:spcAft>
              <a:buSzPct val="100000"/>
              <a:buFont typeface="Arial" charset="0"/>
              <a:buNone/>
              <a:defRPr/>
            </a:pPr>
            <a:endParaRPr lang="zh-CN" altLang="en-US" sz="2000" dirty="0">
              <a:latin typeface="微软雅黑" pitchFamily="34" charset="-122"/>
              <a:ea typeface="微软雅黑" pitchFamily="34" charset="-122"/>
            </a:endParaRPr>
          </a:p>
          <a:p>
            <a:pPr>
              <a:lnSpc>
                <a:spcPct val="14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     接下来是剪枝步，     与      连接的所有项集为：{ a，b，c}，{ a，b，d}，{ a，b，e}，{ a，c，d}，{ a，c，e}，{ b，c，d}，{ b，c，e}。</a:t>
            </a:r>
          </a:p>
          <a:p>
            <a:pPr>
              <a:lnSpc>
                <a:spcPct val="140000"/>
              </a:lnSpc>
              <a:spcBef>
                <a:spcPct val="20000"/>
              </a:spcBef>
              <a:spcAft>
                <a:spcPct val="20000"/>
              </a:spcAft>
              <a:buSzPct val="100000"/>
              <a:buFont typeface="Arial" charset="0"/>
              <a:buNone/>
              <a:defRPr/>
            </a:pPr>
            <a:r>
              <a:rPr lang="zh-CN" altLang="en-US" sz="2000" dirty="0">
                <a:latin typeface="微软雅黑" pitchFamily="34" charset="-122"/>
                <a:ea typeface="微软雅黑" pitchFamily="34" charset="-122"/>
              </a:rPr>
              <a:t>根据Apriori算法，频繁集的所有非空子集也必须是频繁集，因为{b，d}，{b，e}，{c，d}不包含在b项频繁集     中，即不是频繁集，应剔除，最后的      中的项集只有{ a，b，c}和{ a，c，e}；</a:t>
            </a:r>
          </a:p>
        </p:txBody>
      </p:sp>
      <p:graphicFrame>
        <p:nvGraphicFramePr>
          <p:cNvPr id="31750" name="Object 6">
            <a:extLst>
              <a:ext uri="{FF2B5EF4-FFF2-40B4-BE49-F238E27FC236}">
                <a16:creationId xmlns:a16="http://schemas.microsoft.com/office/drawing/2014/main" id="{1952B9FA-5940-45B4-B169-63EDAE682C19}"/>
              </a:ext>
            </a:extLst>
          </p:cNvPr>
          <p:cNvGraphicFramePr>
            <a:graphicFrameLocks/>
          </p:cNvGraphicFramePr>
          <p:nvPr/>
        </p:nvGraphicFramePr>
        <p:xfrm>
          <a:off x="900113" y="1530350"/>
          <a:ext cx="493712" cy="384175"/>
        </p:xfrm>
        <a:graphic>
          <a:graphicData uri="http://schemas.openxmlformats.org/presentationml/2006/ole">
            <mc:AlternateContent xmlns:mc="http://schemas.openxmlformats.org/markup-compatibility/2006">
              <mc:Choice xmlns:v="urn:schemas-microsoft-com:vml" Requires="v">
                <p:oleObj r:id="rId2" imgW="191799" imgH="230232" progId="Equation.DSMT4">
                  <p:embed/>
                </p:oleObj>
              </mc:Choice>
              <mc:Fallback>
                <p:oleObj r:id="rId2" imgW="191799" imgH="230232"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30350"/>
                        <a:ext cx="4937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7">
            <a:extLst>
              <a:ext uri="{FF2B5EF4-FFF2-40B4-BE49-F238E27FC236}">
                <a16:creationId xmlns:a16="http://schemas.microsoft.com/office/drawing/2014/main" id="{352E3CAB-19F5-499B-BED0-9FB715B22CF4}"/>
              </a:ext>
            </a:extLst>
          </p:cNvPr>
          <p:cNvGraphicFramePr>
            <a:graphicFrameLocks/>
          </p:cNvGraphicFramePr>
          <p:nvPr/>
        </p:nvGraphicFramePr>
        <p:xfrm>
          <a:off x="1390650" y="1806575"/>
          <a:ext cx="574675" cy="455613"/>
        </p:xfrm>
        <a:graphic>
          <a:graphicData uri="http://schemas.openxmlformats.org/presentationml/2006/ole">
            <mc:AlternateContent xmlns:mc="http://schemas.openxmlformats.org/markup-compatibility/2006">
              <mc:Choice xmlns:v="urn:schemas-microsoft-com:vml" Requires="v">
                <p:oleObj r:id="rId4" imgW="178534" imgH="229958" progId="Equation.DSMT4">
                  <p:embed/>
                </p:oleObj>
              </mc:Choice>
              <mc:Fallback>
                <p:oleObj r:id="rId4" imgW="178534" imgH="229958"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650" y="1806575"/>
                        <a:ext cx="5746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2" name="Object 8">
            <a:extLst>
              <a:ext uri="{FF2B5EF4-FFF2-40B4-BE49-F238E27FC236}">
                <a16:creationId xmlns:a16="http://schemas.microsoft.com/office/drawing/2014/main" id="{2550C787-557D-4319-BD45-6C0CCE7C9CD5}"/>
              </a:ext>
            </a:extLst>
          </p:cNvPr>
          <p:cNvGraphicFramePr>
            <a:graphicFrameLocks/>
          </p:cNvGraphicFramePr>
          <p:nvPr/>
        </p:nvGraphicFramePr>
        <p:xfrm>
          <a:off x="2509838" y="3306763"/>
          <a:ext cx="576262" cy="455612"/>
        </p:xfrm>
        <a:graphic>
          <a:graphicData uri="http://schemas.openxmlformats.org/presentationml/2006/ole">
            <mc:AlternateContent xmlns:mc="http://schemas.openxmlformats.org/markup-compatibility/2006">
              <mc:Choice xmlns:v="urn:schemas-microsoft-com:vml" Requires="v">
                <p:oleObj r:id="rId6" imgW="178534" imgH="229958" progId="Equation.DSMT4">
                  <p:embed/>
                </p:oleObj>
              </mc:Choice>
              <mc:Fallback>
                <p:oleObj r:id="rId6" imgW="178534" imgH="229958"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3306763"/>
                        <a:ext cx="5762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3" name="Object 9">
            <a:extLst>
              <a:ext uri="{FF2B5EF4-FFF2-40B4-BE49-F238E27FC236}">
                <a16:creationId xmlns:a16="http://schemas.microsoft.com/office/drawing/2014/main" id="{EB106E00-5064-4DB6-A53F-928B8D6298A1}"/>
              </a:ext>
            </a:extLst>
          </p:cNvPr>
          <p:cNvGraphicFramePr>
            <a:graphicFrameLocks/>
          </p:cNvGraphicFramePr>
          <p:nvPr/>
        </p:nvGraphicFramePr>
        <p:xfrm>
          <a:off x="3254375" y="3306763"/>
          <a:ext cx="479425" cy="455612"/>
        </p:xfrm>
        <a:graphic>
          <a:graphicData uri="http://schemas.openxmlformats.org/presentationml/2006/ole">
            <mc:AlternateContent xmlns:mc="http://schemas.openxmlformats.org/markup-compatibility/2006">
              <mc:Choice xmlns:v="urn:schemas-microsoft-com:vml" Requires="v">
                <p:oleObj r:id="rId7" imgW="166057" imgH="230232" progId="Equation.DSMT4">
                  <p:embed/>
                </p:oleObj>
              </mc:Choice>
              <mc:Fallback>
                <p:oleObj r:id="rId7" imgW="166057" imgH="230232" progId="Equation.DSMT4">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4375" y="3306763"/>
                        <a:ext cx="4794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10">
            <a:extLst>
              <a:ext uri="{FF2B5EF4-FFF2-40B4-BE49-F238E27FC236}">
                <a16:creationId xmlns:a16="http://schemas.microsoft.com/office/drawing/2014/main" id="{C1E39CF8-A11F-4C29-A425-0597CC238F5E}"/>
              </a:ext>
            </a:extLst>
          </p:cNvPr>
          <p:cNvGraphicFramePr>
            <a:graphicFrameLocks/>
          </p:cNvGraphicFramePr>
          <p:nvPr/>
        </p:nvGraphicFramePr>
        <p:xfrm>
          <a:off x="5491163" y="2325688"/>
          <a:ext cx="479425" cy="409575"/>
        </p:xfrm>
        <a:graphic>
          <a:graphicData uri="http://schemas.openxmlformats.org/presentationml/2006/ole">
            <mc:AlternateContent xmlns:mc="http://schemas.openxmlformats.org/markup-compatibility/2006">
              <mc:Choice xmlns:v="urn:schemas-microsoft-com:vml" Requires="v">
                <p:oleObj r:id="rId9" imgW="191571" imgH="229958" progId="Equation.DSMT4">
                  <p:embed/>
                </p:oleObj>
              </mc:Choice>
              <mc:Fallback>
                <p:oleObj r:id="rId9" imgW="191571" imgH="229958" progId="Equation.DSMT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1163" y="2325688"/>
                        <a:ext cx="479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Object 11">
            <a:extLst>
              <a:ext uri="{FF2B5EF4-FFF2-40B4-BE49-F238E27FC236}">
                <a16:creationId xmlns:a16="http://schemas.microsoft.com/office/drawing/2014/main" id="{B8863447-D339-4D9A-9ACC-58D0841828B6}"/>
              </a:ext>
            </a:extLst>
          </p:cNvPr>
          <p:cNvGraphicFramePr>
            <a:graphicFrameLocks/>
          </p:cNvGraphicFramePr>
          <p:nvPr/>
        </p:nvGraphicFramePr>
        <p:xfrm>
          <a:off x="2024063" y="2794000"/>
          <a:ext cx="2014537" cy="396875"/>
        </p:xfrm>
        <a:graphic>
          <a:graphicData uri="http://schemas.openxmlformats.org/presentationml/2006/ole">
            <mc:AlternateContent xmlns:mc="http://schemas.openxmlformats.org/markup-compatibility/2006">
              <mc:Choice xmlns:v="urn:schemas-microsoft-com:vml" Requires="v">
                <p:oleObj r:id="rId11" imgW="839733" imgH="203440" progId="Equation.DSMT4">
                  <p:embed/>
                </p:oleObj>
              </mc:Choice>
              <mc:Fallback>
                <p:oleObj r:id="rId11" imgW="839733" imgH="203440" progId="Equation.DSMT4">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4063" y="2794000"/>
                        <a:ext cx="2014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12">
            <a:extLst>
              <a:ext uri="{FF2B5EF4-FFF2-40B4-BE49-F238E27FC236}">
                <a16:creationId xmlns:a16="http://schemas.microsoft.com/office/drawing/2014/main" id="{5360C90C-5995-45BB-AC45-3612E8F15FDB}"/>
              </a:ext>
            </a:extLst>
          </p:cNvPr>
          <p:cNvGraphicFramePr>
            <a:graphicFrameLocks/>
          </p:cNvGraphicFramePr>
          <p:nvPr/>
        </p:nvGraphicFramePr>
        <p:xfrm>
          <a:off x="3989388" y="2608263"/>
          <a:ext cx="3652837" cy="698500"/>
        </p:xfrm>
        <a:graphic>
          <a:graphicData uri="http://schemas.openxmlformats.org/presentationml/2006/ole">
            <mc:AlternateContent xmlns:mc="http://schemas.openxmlformats.org/markup-compatibility/2006">
              <mc:Choice xmlns:v="urn:schemas-microsoft-com:vml" Requires="v">
                <p:oleObj r:id="rId13" imgW="1714995" imgH="419205" progId="Equation.DSMT4">
                  <p:embed/>
                </p:oleObj>
              </mc:Choice>
              <mc:Fallback>
                <p:oleObj r:id="rId13" imgW="1714995" imgH="419205" progId="Equation.DSMT4">
                  <p:embed/>
                  <p:pic>
                    <p:nvPicPr>
                      <p:cNvPr id="0" name="Object 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9388" y="2608263"/>
                        <a:ext cx="36528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3">
            <a:extLst>
              <a:ext uri="{FF2B5EF4-FFF2-40B4-BE49-F238E27FC236}">
                <a16:creationId xmlns:a16="http://schemas.microsoft.com/office/drawing/2014/main" id="{B2ACED6C-66F8-480F-AC65-90DD1BDAEA2C}"/>
              </a:ext>
            </a:extLst>
          </p:cNvPr>
          <p:cNvGraphicFramePr>
            <a:graphicFrameLocks/>
          </p:cNvGraphicFramePr>
          <p:nvPr/>
        </p:nvGraphicFramePr>
        <p:xfrm>
          <a:off x="7793038" y="2654300"/>
          <a:ext cx="1631950" cy="652463"/>
        </p:xfrm>
        <a:graphic>
          <a:graphicData uri="http://schemas.openxmlformats.org/presentationml/2006/ole">
            <mc:AlternateContent xmlns:mc="http://schemas.openxmlformats.org/markup-compatibility/2006">
              <mc:Choice xmlns:v="urn:schemas-microsoft-com:vml" Requires="v">
                <p:oleObj r:id="rId15" imgW="648917" imgH="394256" progId="Equation.DSMT4">
                  <p:embed/>
                </p:oleObj>
              </mc:Choice>
              <mc:Fallback>
                <p:oleObj r:id="rId15" imgW="648917" imgH="394256" progId="Equation.DSMT4">
                  <p:embed/>
                  <p:pic>
                    <p:nvPicPr>
                      <p:cNvPr id="0" name="Object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3038" y="2654300"/>
                        <a:ext cx="16319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8" name="Object 14">
            <a:extLst>
              <a:ext uri="{FF2B5EF4-FFF2-40B4-BE49-F238E27FC236}">
                <a16:creationId xmlns:a16="http://schemas.microsoft.com/office/drawing/2014/main" id="{0CC7661E-F828-429F-9A9F-7D3EC2A56E8F}"/>
              </a:ext>
            </a:extLst>
          </p:cNvPr>
          <p:cNvGraphicFramePr>
            <a:graphicFrameLocks/>
          </p:cNvGraphicFramePr>
          <p:nvPr/>
        </p:nvGraphicFramePr>
        <p:xfrm>
          <a:off x="2322513" y="2276475"/>
          <a:ext cx="574675" cy="455613"/>
        </p:xfrm>
        <a:graphic>
          <a:graphicData uri="http://schemas.openxmlformats.org/presentationml/2006/ole">
            <mc:AlternateContent xmlns:mc="http://schemas.openxmlformats.org/markup-compatibility/2006">
              <mc:Choice xmlns:v="urn:schemas-microsoft-com:vml" Requires="v">
                <p:oleObj r:id="rId17" imgW="178534" imgH="229958" progId="Equation.DSMT4">
                  <p:embed/>
                </p:oleObj>
              </mc:Choice>
              <mc:Fallback>
                <p:oleObj r:id="rId17" imgW="178534" imgH="229958" progId="Equation.DSMT4">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513" y="2276475"/>
                        <a:ext cx="5746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15">
            <a:extLst>
              <a:ext uri="{FF2B5EF4-FFF2-40B4-BE49-F238E27FC236}">
                <a16:creationId xmlns:a16="http://schemas.microsoft.com/office/drawing/2014/main" id="{85595C59-D8A4-41D8-B4A0-AAD9B8EAD569}"/>
              </a:ext>
            </a:extLst>
          </p:cNvPr>
          <p:cNvGraphicFramePr>
            <a:graphicFrameLocks/>
          </p:cNvGraphicFramePr>
          <p:nvPr/>
        </p:nvGraphicFramePr>
        <p:xfrm>
          <a:off x="3073400" y="2276475"/>
          <a:ext cx="479425" cy="454025"/>
        </p:xfrm>
        <a:graphic>
          <a:graphicData uri="http://schemas.openxmlformats.org/presentationml/2006/ole">
            <mc:AlternateContent xmlns:mc="http://schemas.openxmlformats.org/markup-compatibility/2006">
              <mc:Choice xmlns:v="urn:schemas-microsoft-com:vml" Requires="v">
                <p:oleObj r:id="rId18" imgW="166057" imgH="230232" progId="Equation.DSMT4">
                  <p:embed/>
                </p:oleObj>
              </mc:Choice>
              <mc:Fallback>
                <p:oleObj r:id="rId18" imgW="166057" imgH="230232" progId="Equation.DSMT4">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2276475"/>
                        <a:ext cx="479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0" name="Object 16">
            <a:extLst>
              <a:ext uri="{FF2B5EF4-FFF2-40B4-BE49-F238E27FC236}">
                <a16:creationId xmlns:a16="http://schemas.microsoft.com/office/drawing/2014/main" id="{FC9EA931-9B81-47B8-8022-63D2775DFAF3}"/>
              </a:ext>
            </a:extLst>
          </p:cNvPr>
          <p:cNvGraphicFramePr>
            <a:graphicFrameLocks/>
          </p:cNvGraphicFramePr>
          <p:nvPr/>
        </p:nvGraphicFramePr>
        <p:xfrm>
          <a:off x="5162550" y="4657725"/>
          <a:ext cx="576263" cy="455613"/>
        </p:xfrm>
        <a:graphic>
          <a:graphicData uri="http://schemas.openxmlformats.org/presentationml/2006/ole">
            <mc:AlternateContent xmlns:mc="http://schemas.openxmlformats.org/markup-compatibility/2006">
              <mc:Choice xmlns:v="urn:schemas-microsoft-com:vml" Requires="v">
                <p:oleObj r:id="rId19" imgW="178534" imgH="229958" progId="Equation.DSMT4">
                  <p:embed/>
                </p:oleObj>
              </mc:Choice>
              <mc:Fallback>
                <p:oleObj r:id="rId19" imgW="178534" imgH="229958" progId="Equation.DSMT4">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550" y="4657725"/>
                        <a:ext cx="5762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1" name="Object 17">
            <a:extLst>
              <a:ext uri="{FF2B5EF4-FFF2-40B4-BE49-F238E27FC236}">
                <a16:creationId xmlns:a16="http://schemas.microsoft.com/office/drawing/2014/main" id="{35E3CD97-A0C5-4707-B010-C0A18C0E9409}"/>
              </a:ext>
            </a:extLst>
          </p:cNvPr>
          <p:cNvGraphicFramePr>
            <a:graphicFrameLocks/>
          </p:cNvGraphicFramePr>
          <p:nvPr/>
        </p:nvGraphicFramePr>
        <p:xfrm>
          <a:off x="10801350" y="5084763"/>
          <a:ext cx="477838" cy="409575"/>
        </p:xfrm>
        <a:graphic>
          <a:graphicData uri="http://schemas.openxmlformats.org/presentationml/2006/ole">
            <mc:AlternateContent xmlns:mc="http://schemas.openxmlformats.org/markup-compatibility/2006">
              <mc:Choice xmlns:v="urn:schemas-microsoft-com:vml" Requires="v">
                <p:oleObj r:id="rId20" imgW="191571" imgH="229958" progId="Equation.DSMT4">
                  <p:embed/>
                </p:oleObj>
              </mc:Choice>
              <mc:Fallback>
                <p:oleObj r:id="rId20" imgW="191571" imgH="229958" progId="Equation.DSMT4">
                  <p:embed/>
                  <p:pic>
                    <p:nvPicPr>
                      <p:cNvPr id="0" name="Object 1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01350" y="5084763"/>
                        <a:ext cx="4778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BD0193B8-6C71-4029-86E6-09D5486913B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2771" name="Text Box 6">
            <a:extLst>
              <a:ext uri="{FF2B5EF4-FFF2-40B4-BE49-F238E27FC236}">
                <a16:creationId xmlns:a16="http://schemas.microsoft.com/office/drawing/2014/main" id="{F90F8031-7E4E-4D03-9F64-F93971E9E599}"/>
              </a:ext>
            </a:extLst>
          </p:cNvPr>
          <p:cNvSpPr txBox="1">
            <a:spLocks noChangeArrowheads="1"/>
          </p:cNvSpPr>
          <p:nvPr/>
        </p:nvSpPr>
        <p:spPr bwMode="auto">
          <a:xfrm>
            <a:off x="141288" y="957263"/>
            <a:ext cx="1190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过程一：找最大k项频繁集</a:t>
            </a:r>
          </a:p>
        </p:txBody>
      </p:sp>
      <p:sp>
        <p:nvSpPr>
          <p:cNvPr id="32772" name="标题 3">
            <a:extLst>
              <a:ext uri="{FF2B5EF4-FFF2-40B4-BE49-F238E27FC236}">
                <a16:creationId xmlns:a16="http://schemas.microsoft.com/office/drawing/2014/main" id="{D7115238-3B1A-46F9-BAD8-DD4EABD5B3D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2773" name="Text Box 5">
            <a:extLst>
              <a:ext uri="{FF2B5EF4-FFF2-40B4-BE49-F238E27FC236}">
                <a16:creationId xmlns:a16="http://schemas.microsoft.com/office/drawing/2014/main" id="{C7B5651C-D312-433F-B8DF-D60786E589C0}"/>
              </a:ext>
            </a:extLst>
          </p:cNvPr>
          <p:cNvSpPr txBox="1">
            <a:spLocks noChangeArrowheads="1"/>
          </p:cNvSpPr>
          <p:nvPr/>
        </p:nvSpPr>
        <p:spPr bwMode="auto">
          <a:xfrm>
            <a:off x="146050" y="1414463"/>
            <a:ext cx="11904663"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20000"/>
              </a:spcBef>
              <a:spcAft>
                <a:spcPct val="20000"/>
              </a:spcAft>
              <a:buFont typeface="Arial" panose="020B0604020202020204" pitchFamily="34" charset="0"/>
              <a:buAutoNum type="arabicPeriod" startAt="6"/>
            </a:pPr>
            <a:r>
              <a:rPr lang="zh-CN" altLang="en-US" sz="2000">
                <a:solidFill>
                  <a:srgbClr val="000000"/>
                </a:solidFill>
                <a:latin typeface="微软雅黑" panose="020B0503020204020204" pitchFamily="34" charset="-122"/>
                <a:ea typeface="微软雅黑" panose="020B0503020204020204" pitchFamily="34" charset="-122"/>
              </a:rPr>
              <a:t>对      中各项集的支持度与预先设定的最小支持度阈值作比较，保留大于或等于该阈值的项，得3项频繁集   ；</a:t>
            </a:r>
          </a:p>
          <a:p>
            <a:pPr eaLnBrk="1" hangingPunct="1">
              <a:lnSpc>
                <a:spcPct val="150000"/>
              </a:lnSpc>
              <a:spcBef>
                <a:spcPct val="20000"/>
              </a:spcBef>
              <a:spcAft>
                <a:spcPct val="20000"/>
              </a:spcAft>
              <a:buFont typeface="Arial" panose="020B0604020202020204" pitchFamily="34" charset="0"/>
              <a:buAutoNum type="arabicPeriod" startAt="6"/>
            </a:pPr>
            <a:r>
              <a:rPr lang="zh-CN" altLang="en-US" sz="2000">
                <a:solidFill>
                  <a:srgbClr val="000000"/>
                </a:solidFill>
                <a:latin typeface="微软雅黑" panose="020B0503020204020204" pitchFamily="34" charset="-122"/>
                <a:ea typeface="微软雅黑" panose="020B0503020204020204" pitchFamily="34" charset="-122"/>
              </a:rPr>
              <a:t>   与    连接得候选 4 项集 ，易得剪枝后为空集。最后得到最大3项频繁集{ a，b，c}和{ a，c，e}。</a:t>
            </a:r>
          </a:p>
          <a:p>
            <a:pPr eaLnBrk="1" hangingPunct="1">
              <a:buFont typeface="Arial" panose="020B0604020202020204" pitchFamily="34" charset="0"/>
              <a:buAutoNum type="arabicPeriod" startAt="6"/>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32774" name="Text Box 6">
            <a:extLst>
              <a:ext uri="{FF2B5EF4-FFF2-40B4-BE49-F238E27FC236}">
                <a16:creationId xmlns:a16="http://schemas.microsoft.com/office/drawing/2014/main" id="{25639DDC-F0A6-4E75-827C-494902B7A802}"/>
              </a:ext>
            </a:extLst>
          </p:cNvPr>
          <p:cNvSpPr txBox="1">
            <a:spLocks noChangeArrowheads="1"/>
          </p:cNvSpPr>
          <p:nvPr/>
        </p:nvSpPr>
        <p:spPr bwMode="auto">
          <a:xfrm>
            <a:off x="239713" y="3933825"/>
            <a:ext cx="11907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由以上过程可知                  都是频繁项集，    是最大频繁项集。</a:t>
            </a:r>
          </a:p>
        </p:txBody>
      </p:sp>
      <p:graphicFrame>
        <p:nvGraphicFramePr>
          <p:cNvPr id="32775" name="Object 7">
            <a:extLst>
              <a:ext uri="{FF2B5EF4-FFF2-40B4-BE49-F238E27FC236}">
                <a16:creationId xmlns:a16="http://schemas.microsoft.com/office/drawing/2014/main" id="{8308996B-0C49-4DA6-B505-7FFF6104F28C}"/>
              </a:ext>
            </a:extLst>
          </p:cNvPr>
          <p:cNvGraphicFramePr>
            <a:graphicFrameLocks/>
          </p:cNvGraphicFramePr>
          <p:nvPr/>
        </p:nvGraphicFramePr>
        <p:xfrm>
          <a:off x="963613" y="1541463"/>
          <a:ext cx="396875" cy="455612"/>
        </p:xfrm>
        <a:graphic>
          <a:graphicData uri="http://schemas.openxmlformats.org/presentationml/2006/ole">
            <mc:AlternateContent xmlns:mc="http://schemas.openxmlformats.org/markup-compatibility/2006">
              <mc:Choice xmlns:v="urn:schemas-microsoft-com:vml" Requires="v">
                <p:oleObj r:id="rId2" imgW="191571" imgH="229958" progId="Equation.DSMT4">
                  <p:embed/>
                </p:oleObj>
              </mc:Choice>
              <mc:Fallback>
                <p:oleObj r:id="rId2" imgW="191571" imgH="229958" progId="Equation.DSMT4">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1541463"/>
                        <a:ext cx="3968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8">
            <a:extLst>
              <a:ext uri="{FF2B5EF4-FFF2-40B4-BE49-F238E27FC236}">
                <a16:creationId xmlns:a16="http://schemas.microsoft.com/office/drawing/2014/main" id="{5129E76A-7787-447B-BCDD-B87E8C629C3F}"/>
              </a:ext>
            </a:extLst>
          </p:cNvPr>
          <p:cNvGraphicFramePr>
            <a:graphicFrameLocks/>
          </p:cNvGraphicFramePr>
          <p:nvPr/>
        </p:nvGraphicFramePr>
        <p:xfrm>
          <a:off x="1393825" y="1943100"/>
          <a:ext cx="388938" cy="455613"/>
        </p:xfrm>
        <a:graphic>
          <a:graphicData uri="http://schemas.openxmlformats.org/presentationml/2006/ole">
            <mc:AlternateContent xmlns:mc="http://schemas.openxmlformats.org/markup-compatibility/2006">
              <mc:Choice xmlns:v="urn:schemas-microsoft-com:vml" Requires="v">
                <p:oleObj r:id="rId4" imgW="178534" imgH="229958" progId="Equation.DSMT4">
                  <p:embed/>
                </p:oleObj>
              </mc:Choice>
              <mc:Fallback>
                <p:oleObj r:id="rId4" imgW="178534" imgH="229958"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825" y="1943100"/>
                        <a:ext cx="38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9">
            <a:extLst>
              <a:ext uri="{FF2B5EF4-FFF2-40B4-BE49-F238E27FC236}">
                <a16:creationId xmlns:a16="http://schemas.microsoft.com/office/drawing/2014/main" id="{DE9D5DF4-5641-424A-8B22-AFB469B07BA1}"/>
              </a:ext>
            </a:extLst>
          </p:cNvPr>
          <p:cNvGraphicFramePr>
            <a:graphicFrameLocks/>
          </p:cNvGraphicFramePr>
          <p:nvPr/>
        </p:nvGraphicFramePr>
        <p:xfrm>
          <a:off x="554038" y="2532063"/>
          <a:ext cx="388937" cy="455612"/>
        </p:xfrm>
        <a:graphic>
          <a:graphicData uri="http://schemas.openxmlformats.org/presentationml/2006/ole">
            <mc:AlternateContent xmlns:mc="http://schemas.openxmlformats.org/markup-compatibility/2006">
              <mc:Choice xmlns:v="urn:schemas-microsoft-com:vml" Requires="v">
                <p:oleObj r:id="rId6" imgW="178534" imgH="229958" progId="Equation.DSMT4">
                  <p:embed/>
                </p:oleObj>
              </mc:Choice>
              <mc:Fallback>
                <p:oleObj r:id="rId6" imgW="178534" imgH="229958" progId="Equation.DSMT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8" y="2532063"/>
                        <a:ext cx="3889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a:extLst>
              <a:ext uri="{FF2B5EF4-FFF2-40B4-BE49-F238E27FC236}">
                <a16:creationId xmlns:a16="http://schemas.microsoft.com/office/drawing/2014/main" id="{CAE5E5EF-5B6F-4D48-85EA-376B7D4B4743}"/>
              </a:ext>
            </a:extLst>
          </p:cNvPr>
          <p:cNvGraphicFramePr>
            <a:graphicFrameLocks/>
          </p:cNvGraphicFramePr>
          <p:nvPr/>
        </p:nvGraphicFramePr>
        <p:xfrm>
          <a:off x="1122363" y="2549525"/>
          <a:ext cx="477837" cy="455613"/>
        </p:xfrm>
        <a:graphic>
          <a:graphicData uri="http://schemas.openxmlformats.org/presentationml/2006/ole">
            <mc:AlternateContent xmlns:mc="http://schemas.openxmlformats.org/markup-compatibility/2006">
              <mc:Choice xmlns:v="urn:schemas-microsoft-com:vml" Requires="v">
                <p:oleObj r:id="rId7" imgW="166057" imgH="230232" progId="Equation.DSMT4">
                  <p:embed/>
                </p:oleObj>
              </mc:Choice>
              <mc:Fallback>
                <p:oleObj r:id="rId7" imgW="166057" imgH="230232" progId="Equation.DSMT4">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2363" y="2549525"/>
                        <a:ext cx="47783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1">
            <a:extLst>
              <a:ext uri="{FF2B5EF4-FFF2-40B4-BE49-F238E27FC236}">
                <a16:creationId xmlns:a16="http://schemas.microsoft.com/office/drawing/2014/main" id="{62A5154B-36A7-4682-9974-BC70D8D03056}"/>
              </a:ext>
            </a:extLst>
          </p:cNvPr>
          <p:cNvGraphicFramePr>
            <a:graphicFrameLocks/>
          </p:cNvGraphicFramePr>
          <p:nvPr/>
        </p:nvGraphicFramePr>
        <p:xfrm>
          <a:off x="2305050" y="3935413"/>
          <a:ext cx="1412875" cy="455612"/>
        </p:xfrm>
        <a:graphic>
          <a:graphicData uri="http://schemas.openxmlformats.org/presentationml/2006/ole">
            <mc:AlternateContent xmlns:mc="http://schemas.openxmlformats.org/markup-compatibility/2006">
              <mc:Choice xmlns:v="urn:schemas-microsoft-com:vml" Requires="v">
                <p:oleObj r:id="rId9" imgW="559160" imgH="228780" progId="Equation.DSMT4">
                  <p:embed/>
                </p:oleObj>
              </mc:Choice>
              <mc:Fallback>
                <p:oleObj r:id="rId9" imgW="559160" imgH="228780" progId="Equation.DSMT4">
                  <p:embed/>
                  <p:pic>
                    <p:nvPicPr>
                      <p:cNvPr id="0"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5050" y="3935413"/>
                        <a:ext cx="14128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80" name="Object 12">
            <a:extLst>
              <a:ext uri="{FF2B5EF4-FFF2-40B4-BE49-F238E27FC236}">
                <a16:creationId xmlns:a16="http://schemas.microsoft.com/office/drawing/2014/main" id="{ABF012CE-5B48-4B89-9538-9BFAB87D3968}"/>
              </a:ext>
            </a:extLst>
          </p:cNvPr>
          <p:cNvGraphicFramePr>
            <a:graphicFrameLocks/>
          </p:cNvGraphicFramePr>
          <p:nvPr/>
        </p:nvGraphicFramePr>
        <p:xfrm>
          <a:off x="5337175" y="3933825"/>
          <a:ext cx="477838" cy="503238"/>
        </p:xfrm>
        <a:graphic>
          <a:graphicData uri="http://schemas.openxmlformats.org/presentationml/2006/ole">
            <mc:AlternateContent xmlns:mc="http://schemas.openxmlformats.org/markup-compatibility/2006">
              <mc:Choice xmlns:v="urn:schemas-microsoft-com:vml" Requires="v">
                <p:oleObj r:id="rId11" imgW="177760" imgH="228961" progId="Equation.DSMT4">
                  <p:embed/>
                </p:oleObj>
              </mc:Choice>
              <mc:Fallback>
                <p:oleObj r:id="rId11" imgW="177760" imgH="228961" progId="Equation.DSMT4">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7175" y="3933825"/>
                        <a:ext cx="4778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40410FAC-4A25-41C9-9C7F-BEEBFBA940E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3795" name="Text Box 6">
            <a:extLst>
              <a:ext uri="{FF2B5EF4-FFF2-40B4-BE49-F238E27FC236}">
                <a16:creationId xmlns:a16="http://schemas.microsoft.com/office/drawing/2014/main" id="{C10C56CE-8955-4CC6-BDD4-7A65E6559EE5}"/>
              </a:ext>
            </a:extLst>
          </p:cNvPr>
          <p:cNvSpPr txBox="1">
            <a:spLocks noChangeArrowheads="1"/>
          </p:cNvSpPr>
          <p:nvPr/>
        </p:nvSpPr>
        <p:spPr bwMode="auto">
          <a:xfrm>
            <a:off x="144463" y="920750"/>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过程二：由频繁集产生关联规则</a:t>
            </a:r>
          </a:p>
        </p:txBody>
      </p:sp>
      <p:sp>
        <p:nvSpPr>
          <p:cNvPr id="33796" name="标题 3">
            <a:extLst>
              <a:ext uri="{FF2B5EF4-FFF2-40B4-BE49-F238E27FC236}">
                <a16:creationId xmlns:a16="http://schemas.microsoft.com/office/drawing/2014/main" id="{4CF380D2-DDFE-49F3-B990-30BDE445C31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3797" name="Text Box 6">
            <a:extLst>
              <a:ext uri="{FF2B5EF4-FFF2-40B4-BE49-F238E27FC236}">
                <a16:creationId xmlns:a16="http://schemas.microsoft.com/office/drawing/2014/main" id="{17C9C326-8D41-435A-BE36-D9EB67F791AA}"/>
              </a:ext>
            </a:extLst>
          </p:cNvPr>
          <p:cNvSpPr txBox="1">
            <a:spLocks noChangeArrowheads="1"/>
          </p:cNvSpPr>
          <p:nvPr/>
        </p:nvSpPr>
        <p:spPr bwMode="auto">
          <a:xfrm>
            <a:off x="239713" y="1485900"/>
            <a:ext cx="11907837"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根据公式：</a:t>
            </a: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尝试产生关联规则。</a:t>
            </a:r>
          </a:p>
          <a:p>
            <a:pPr>
              <a:lnSpc>
                <a:spcPct val="15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Python</a:t>
            </a:r>
            <a:r>
              <a:rPr lang="zh-CN" altLang="en-US" sz="2000">
                <a:solidFill>
                  <a:srgbClr val="000000"/>
                </a:solidFill>
                <a:latin typeface="微软雅黑" panose="020B0503020204020204" pitchFamily="34" charset="-122"/>
                <a:ea typeface="微软雅黑" panose="020B0503020204020204" pitchFamily="34" charset="-122"/>
              </a:rPr>
              <a:t>程序输出的关联规则如下：</a:t>
            </a: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graphicFrame>
        <p:nvGraphicFramePr>
          <p:cNvPr id="33798" name="对象 1">
            <a:extLst>
              <a:ext uri="{FF2B5EF4-FFF2-40B4-BE49-F238E27FC236}">
                <a16:creationId xmlns:a16="http://schemas.microsoft.com/office/drawing/2014/main" id="{1EC80884-A659-4DB9-83C0-565140DE0938}"/>
              </a:ext>
            </a:extLst>
          </p:cNvPr>
          <p:cNvGraphicFramePr>
            <a:graphicFrameLocks/>
          </p:cNvGraphicFramePr>
          <p:nvPr/>
        </p:nvGraphicFramePr>
        <p:xfrm>
          <a:off x="1930400" y="1962150"/>
          <a:ext cx="6429375" cy="863600"/>
        </p:xfrm>
        <a:graphic>
          <a:graphicData uri="http://schemas.openxmlformats.org/presentationml/2006/ole">
            <mc:AlternateContent xmlns:mc="http://schemas.openxmlformats.org/markup-compatibility/2006">
              <mc:Choice xmlns:v="urn:schemas-microsoft-com:vml" Requires="v">
                <p:oleObj name="Equation" r:id="rId2" imgW="2616200" imgH="419100" progId="Equation.DSMT4">
                  <p:embed/>
                </p:oleObj>
              </mc:Choice>
              <mc:Fallback>
                <p:oleObj name="Equation" r:id="rId2" imgW="2616200" imgH="419100" progId="Equation.DSMT4">
                  <p:embed/>
                  <p:pic>
                    <p:nvPicPr>
                      <p:cNvPr id="0" name="对象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962150"/>
                        <a:ext cx="642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23F608FA-FF30-430F-8126-012C98315D5E}"/>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4819" name="Text Box 6">
            <a:extLst>
              <a:ext uri="{FF2B5EF4-FFF2-40B4-BE49-F238E27FC236}">
                <a16:creationId xmlns:a16="http://schemas.microsoft.com/office/drawing/2014/main" id="{EB5C7BBE-8F27-45FF-A5F3-8541CA8049AE}"/>
              </a:ext>
            </a:extLst>
          </p:cNvPr>
          <p:cNvSpPr txBox="1">
            <a:spLocks noChangeArrowheads="1"/>
          </p:cNvSpPr>
          <p:nvPr/>
        </p:nvSpPr>
        <p:spPr bwMode="auto">
          <a:xfrm>
            <a:off x="144463" y="968375"/>
            <a:ext cx="1190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过程二：由频繁集产生关联规则</a:t>
            </a:r>
          </a:p>
        </p:txBody>
      </p:sp>
      <p:sp>
        <p:nvSpPr>
          <p:cNvPr id="34820" name="标题 3">
            <a:extLst>
              <a:ext uri="{FF2B5EF4-FFF2-40B4-BE49-F238E27FC236}">
                <a16:creationId xmlns:a16="http://schemas.microsoft.com/office/drawing/2014/main" id="{0F4B8230-8B4C-4287-AEB5-D21D94E203B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Apriori算法案例</a:t>
            </a:r>
          </a:p>
        </p:txBody>
      </p:sp>
      <p:sp>
        <p:nvSpPr>
          <p:cNvPr id="34821" name="Text Box 6">
            <a:extLst>
              <a:ext uri="{FF2B5EF4-FFF2-40B4-BE49-F238E27FC236}">
                <a16:creationId xmlns:a16="http://schemas.microsoft.com/office/drawing/2014/main" id="{DE973CD7-A2B5-4BE2-A86F-CFC3BB59FBE8}"/>
              </a:ext>
            </a:extLst>
          </p:cNvPr>
          <p:cNvSpPr txBox="1">
            <a:spLocks noChangeArrowheads="1"/>
          </p:cNvSpPr>
          <p:nvPr/>
        </p:nvSpPr>
        <p:spPr bwMode="auto">
          <a:xfrm>
            <a:off x="144463" y="5229225"/>
            <a:ext cx="120475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就第一条输出结果进行解释：客户同时点菜品</a:t>
            </a:r>
            <a:r>
              <a:rPr lang="en-US" altLang="zh-CN" sz="2000">
                <a:solidFill>
                  <a:srgbClr val="000000"/>
                </a:solidFill>
                <a:latin typeface="微软雅黑" panose="020B0503020204020204" pitchFamily="34" charset="-122"/>
                <a:ea typeface="微软雅黑" panose="020B0503020204020204" pitchFamily="34" charset="-122"/>
              </a:rPr>
              <a:t>e</a:t>
            </a:r>
            <a:r>
              <a:rPr lang="zh-CN" altLang="en-US" sz="2000">
                <a:solidFill>
                  <a:srgbClr val="000000"/>
                </a:solidFill>
                <a:latin typeface="微软雅黑" panose="020B0503020204020204" pitchFamily="34" charset="-122"/>
                <a:ea typeface="微软雅黑" panose="020B0503020204020204" pitchFamily="34" charset="-122"/>
              </a:rPr>
              <a:t>和</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的概率是</a:t>
            </a:r>
            <a:r>
              <a:rPr lang="en-US" altLang="zh-CN" sz="2000">
                <a:solidFill>
                  <a:srgbClr val="000000"/>
                </a:solidFill>
                <a:latin typeface="微软雅黑" panose="020B0503020204020204" pitchFamily="34" charset="-122"/>
                <a:ea typeface="微软雅黑" panose="020B0503020204020204" pitchFamily="34" charset="-122"/>
              </a:rPr>
              <a:t>50%</a:t>
            </a:r>
            <a:r>
              <a:rPr lang="zh-CN" altLang="en-US" sz="2000">
                <a:solidFill>
                  <a:srgbClr val="000000"/>
                </a:solidFill>
                <a:latin typeface="微软雅黑" panose="020B0503020204020204" pitchFamily="34" charset="-122"/>
                <a:ea typeface="微软雅黑" panose="020B0503020204020204" pitchFamily="34" charset="-122"/>
              </a:rPr>
              <a:t>，点了菜品</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，再点菜品</a:t>
            </a:r>
            <a:r>
              <a:rPr lang="en-US" altLang="zh-CN" sz="2000">
                <a:solidFill>
                  <a:srgbClr val="000000"/>
                </a:solidFill>
                <a:latin typeface="微软雅黑" panose="020B0503020204020204" pitchFamily="34" charset="-122"/>
                <a:ea typeface="微软雅黑" panose="020B0503020204020204" pitchFamily="34" charset="-122"/>
              </a:rPr>
              <a:t>b</a:t>
            </a:r>
            <a:r>
              <a:rPr lang="zh-CN" altLang="en-US" sz="2000">
                <a:solidFill>
                  <a:srgbClr val="000000"/>
                </a:solidFill>
                <a:latin typeface="微软雅黑" panose="020B0503020204020204" pitchFamily="34" charset="-122"/>
                <a:ea typeface="微软雅黑" panose="020B0503020204020204" pitchFamily="34" charset="-122"/>
              </a:rPr>
              <a:t>的概率是</a:t>
            </a:r>
            <a:r>
              <a:rPr lang="en-US" altLang="zh-CN" sz="2000">
                <a:solidFill>
                  <a:srgbClr val="000000"/>
                </a:solidFill>
                <a:latin typeface="微软雅黑" panose="020B0503020204020204" pitchFamily="34" charset="-122"/>
                <a:ea typeface="微软雅黑" panose="020B0503020204020204" pitchFamily="34" charset="-122"/>
              </a:rPr>
              <a:t>100%</a:t>
            </a:r>
            <a:r>
              <a:rPr lang="zh-CN" altLang="en-US" sz="2000">
                <a:solidFill>
                  <a:srgbClr val="000000"/>
                </a:solidFill>
                <a:latin typeface="微软雅黑" panose="020B0503020204020204" pitchFamily="34" charset="-122"/>
                <a:ea typeface="微软雅黑" panose="020B0503020204020204" pitchFamily="34" charset="-122"/>
              </a:rPr>
              <a:t>。知道了这些，就可以对顾客进行智能推荐，增加销量同时满足客户需求。</a:t>
            </a:r>
          </a:p>
        </p:txBody>
      </p:sp>
      <p:pic>
        <p:nvPicPr>
          <p:cNvPr id="34824" name="Picture 8">
            <a:extLst>
              <a:ext uri="{FF2B5EF4-FFF2-40B4-BE49-F238E27FC236}">
                <a16:creationId xmlns:a16="http://schemas.microsoft.com/office/drawing/2014/main" id="{AC305F90-6AFB-49A3-9965-F56260EB2274}"/>
              </a:ext>
            </a:extLst>
          </p:cNvPr>
          <p:cNvPicPr>
            <a:picLocks noChangeAspect="1" noChangeArrowheads="1"/>
          </p:cNvPicPr>
          <p:nvPr/>
        </p:nvPicPr>
        <p:blipFill>
          <a:blip r:embed="rId2"/>
          <a:srcRect/>
          <a:stretch>
            <a:fillRect/>
          </a:stretch>
        </p:blipFill>
        <p:spPr bwMode="auto">
          <a:xfrm>
            <a:off x="1222375" y="1644650"/>
            <a:ext cx="4294188" cy="31813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5" name="Picture 9">
            <a:extLst>
              <a:ext uri="{FF2B5EF4-FFF2-40B4-BE49-F238E27FC236}">
                <a16:creationId xmlns:a16="http://schemas.microsoft.com/office/drawing/2014/main" id="{EA022006-0B3B-4B39-9CC4-C914199625CB}"/>
              </a:ext>
            </a:extLst>
          </p:cNvPr>
          <p:cNvPicPr>
            <a:picLocks noChangeAspect="1" noChangeArrowheads="1"/>
          </p:cNvPicPr>
          <p:nvPr/>
        </p:nvPicPr>
        <p:blipFill>
          <a:blip r:embed="rId3"/>
          <a:srcRect/>
          <a:stretch>
            <a:fillRect/>
          </a:stretch>
        </p:blipFill>
        <p:spPr bwMode="auto">
          <a:xfrm>
            <a:off x="6313488" y="1701800"/>
            <a:ext cx="4446587" cy="32496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62F3211A-07A8-435F-B229-462ACE4EB5EE}"/>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74301085-09B9-4991-9950-A920AF0BA400}"/>
              </a:ext>
            </a:extLst>
          </p:cNvPr>
          <p:cNvSpPr>
            <a:spLocks noChangeShapeType="1"/>
          </p:cNvSpPr>
          <p:nvPr/>
        </p:nvSpPr>
        <p:spPr bwMode="auto">
          <a:xfrm>
            <a:off x="2687638" y="37988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91980623-4670-4CFA-89BB-FA6200DE30BD}"/>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extLst>
              <a:ext uri="{FF2B5EF4-FFF2-40B4-BE49-F238E27FC236}">
                <a16:creationId xmlns:a16="http://schemas.microsoft.com/office/drawing/2014/main" id="{96CB75B8-1601-48B9-8113-02AE1A1DBB61}"/>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时序模式</a:t>
            </a:r>
          </a:p>
        </p:txBody>
      </p:sp>
      <p:sp>
        <p:nvSpPr>
          <p:cNvPr id="35850" name="标题 3">
            <a:extLst>
              <a:ext uri="{FF2B5EF4-FFF2-40B4-BE49-F238E27FC236}">
                <a16:creationId xmlns:a16="http://schemas.microsoft.com/office/drawing/2014/main" id="{0288D0F7-1AB5-4CA3-A6CD-0F2BD9243E0B}"/>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ABEC3F21-B5E6-462B-9201-72F9D712CD4A}"/>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rPr>
              <a:t>关联规则</a:t>
            </a:r>
          </a:p>
        </p:txBody>
      </p:sp>
      <p:sp>
        <p:nvSpPr>
          <p:cNvPr id="15" name="Oval 15">
            <a:extLst>
              <a:ext uri="{FF2B5EF4-FFF2-40B4-BE49-F238E27FC236}">
                <a16:creationId xmlns:a16="http://schemas.microsoft.com/office/drawing/2014/main" id="{44EA5345-18A8-450D-B8AA-FDD9A25735B8}"/>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999B3B12-3E6F-46DC-AEF7-8E8F112413E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867" name="Text Box 6">
            <a:extLst>
              <a:ext uri="{FF2B5EF4-FFF2-40B4-BE49-F238E27FC236}">
                <a16:creationId xmlns:a16="http://schemas.microsoft.com/office/drawing/2014/main" id="{61E6D520-B360-4F0C-B92E-0F43CED91A19}"/>
              </a:ext>
            </a:extLst>
          </p:cNvPr>
          <p:cNvSpPr txBox="1">
            <a:spLocks noChangeArrowheads="1"/>
          </p:cNvSpPr>
          <p:nvPr/>
        </p:nvSpPr>
        <p:spPr bwMode="auto">
          <a:xfrm>
            <a:off x="190500" y="1000125"/>
            <a:ext cx="118602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就餐饮企业而言，经常会碰到这样的问题：</a:t>
            </a:r>
          </a:p>
          <a:p>
            <a:pPr>
              <a:lnSpc>
                <a:spcPct val="150000"/>
              </a:lnSpc>
              <a:spcBef>
                <a:spcPct val="20000"/>
              </a:spcBef>
              <a:spcAft>
                <a:spcPct val="20000"/>
              </a:spcAft>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由于餐饮行业是生产和销售同时进行的，因此销售预测对于餐饮企业十分必要。如何基于菜品历史销售数据，做好餐饮销售预测？以便减少菜品脱销现象和避免因备料不足而造成的生产延误，从而减少菜品生产等待时间，提供给客户更优质的服务，同时可以减少安全库存量，做到生产准时制，降低物流成本。</a:t>
            </a:r>
          </a:p>
          <a:p>
            <a:pPr>
              <a:lnSpc>
                <a:spcPct val="15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餐饮销售预测可以看作是基于时间序列的短期数据预测，预测对象为具体菜品销售量。</a:t>
            </a:r>
          </a:p>
        </p:txBody>
      </p:sp>
      <p:sp>
        <p:nvSpPr>
          <p:cNvPr id="36868" name="标题 3">
            <a:extLst>
              <a:ext uri="{FF2B5EF4-FFF2-40B4-BE49-F238E27FC236}">
                <a16:creationId xmlns:a16="http://schemas.microsoft.com/office/drawing/2014/main" id="{B5653FDB-DF9A-4385-9337-308C3F6EAC83}"/>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时序模式</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3376940B-BACE-4FF2-82BA-45D563BD0B1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7891" name="Text Box 6">
            <a:extLst>
              <a:ext uri="{FF2B5EF4-FFF2-40B4-BE49-F238E27FC236}">
                <a16:creationId xmlns:a16="http://schemas.microsoft.com/office/drawing/2014/main" id="{30279116-C390-496B-B522-6C0D4079D7D1}"/>
              </a:ext>
            </a:extLst>
          </p:cNvPr>
          <p:cNvSpPr txBox="1">
            <a:spLocks noChangeArrowheads="1"/>
          </p:cNvSpPr>
          <p:nvPr/>
        </p:nvSpPr>
        <p:spPr bwMode="auto">
          <a:xfrm>
            <a:off x="144463" y="981075"/>
            <a:ext cx="1185862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常用按时间顺序排列的一组随机变量                                来表示一个随机事件的时间序列，简记为                                      </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；用                                       或                                           表示该随机序列的     个有序观察值，称之为序列长度为    的观察值序列。</a:t>
            </a:r>
          </a:p>
          <a:p>
            <a:pPr>
              <a:lnSpc>
                <a:spcPct val="200000"/>
              </a:lnSpc>
              <a:spcBef>
                <a:spcPct val="20000"/>
              </a:spcBef>
              <a:spcAft>
                <a:spcPct val="20000"/>
              </a:spcAft>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本节应用时间序列分析的目的就是给定一个已被观测了的时间序列，预测该序列的未来值。</a:t>
            </a:r>
          </a:p>
        </p:txBody>
      </p:sp>
      <p:sp>
        <p:nvSpPr>
          <p:cNvPr id="37892" name="标题 3">
            <a:extLst>
              <a:ext uri="{FF2B5EF4-FFF2-40B4-BE49-F238E27FC236}">
                <a16:creationId xmlns:a16="http://schemas.microsoft.com/office/drawing/2014/main" id="{59BE2892-49C7-4C6F-B791-8F3D9AB4E14D}"/>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时序模式</a:t>
            </a:r>
          </a:p>
        </p:txBody>
      </p:sp>
      <p:graphicFrame>
        <p:nvGraphicFramePr>
          <p:cNvPr id="37893" name="Object 5">
            <a:extLst>
              <a:ext uri="{FF2B5EF4-FFF2-40B4-BE49-F238E27FC236}">
                <a16:creationId xmlns:a16="http://schemas.microsoft.com/office/drawing/2014/main" id="{88D9A050-BA5B-48D9-9D31-ABC10D562DE3}"/>
              </a:ext>
            </a:extLst>
          </p:cNvPr>
          <p:cNvGraphicFramePr>
            <a:graphicFrameLocks/>
          </p:cNvGraphicFramePr>
          <p:nvPr/>
        </p:nvGraphicFramePr>
        <p:xfrm>
          <a:off x="4467225" y="1181100"/>
          <a:ext cx="2490788" cy="12263438"/>
        </p:xfrm>
        <a:graphic>
          <a:graphicData uri="http://schemas.openxmlformats.org/presentationml/2006/ole">
            <mc:AlternateContent xmlns:mc="http://schemas.openxmlformats.org/markup-compatibility/2006">
              <mc:Choice xmlns:v="urn:schemas-microsoft-com:vml" Requires="v">
                <p:oleObj r:id="rId2" imgW="859320" imgH="6300360" progId="Word.Document.12">
                  <p:embed/>
                </p:oleObj>
              </mc:Choice>
              <mc:Fallback>
                <p:oleObj r:id="rId2" imgW="859320" imgH="6300360" progId="Word.Document.12">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1181100"/>
                        <a:ext cx="2490788" cy="1226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6">
            <a:extLst>
              <a:ext uri="{FF2B5EF4-FFF2-40B4-BE49-F238E27FC236}">
                <a16:creationId xmlns:a16="http://schemas.microsoft.com/office/drawing/2014/main" id="{CC409154-FB0D-4A23-9A06-137E01CDEEF3}"/>
              </a:ext>
            </a:extLst>
          </p:cNvPr>
          <p:cNvGraphicFramePr>
            <a:graphicFrameLocks/>
          </p:cNvGraphicFramePr>
          <p:nvPr/>
        </p:nvGraphicFramePr>
        <p:xfrm>
          <a:off x="11423650" y="1117600"/>
          <a:ext cx="768350" cy="482600"/>
        </p:xfrm>
        <a:graphic>
          <a:graphicData uri="http://schemas.openxmlformats.org/presentationml/2006/ole">
            <mc:AlternateContent xmlns:mc="http://schemas.openxmlformats.org/markup-compatibility/2006">
              <mc:Choice xmlns:v="urn:schemas-microsoft-com:vml" Requires="v">
                <p:oleObj r:id="rId4" imgW="319044" imgH="229958" progId="Equation.DSMT4">
                  <p:embed/>
                </p:oleObj>
              </mc:Choice>
              <mc:Fallback>
                <p:oleObj r:id="rId4" imgW="319044" imgH="229958"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3650" y="1117600"/>
                        <a:ext cx="768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7">
            <a:extLst>
              <a:ext uri="{FF2B5EF4-FFF2-40B4-BE49-F238E27FC236}">
                <a16:creationId xmlns:a16="http://schemas.microsoft.com/office/drawing/2014/main" id="{7651332A-AA0D-4E4B-8D7C-125DA8EB2F04}"/>
              </a:ext>
            </a:extLst>
          </p:cNvPr>
          <p:cNvGraphicFramePr>
            <a:graphicFrameLocks/>
          </p:cNvGraphicFramePr>
          <p:nvPr/>
        </p:nvGraphicFramePr>
        <p:xfrm>
          <a:off x="982663" y="1706563"/>
          <a:ext cx="2982912" cy="16784637"/>
        </p:xfrm>
        <a:graphic>
          <a:graphicData uri="http://schemas.openxmlformats.org/presentationml/2006/ole">
            <mc:AlternateContent xmlns:mc="http://schemas.openxmlformats.org/markup-compatibility/2006">
              <mc:Choice xmlns:v="urn:schemas-microsoft-com:vml" Requires="v">
                <p:oleObj r:id="rId6" imgW="723960" imgH="7837920" progId="Word.Document.12">
                  <p:embed/>
                </p:oleObj>
              </mc:Choice>
              <mc:Fallback>
                <p:oleObj r:id="rId6" imgW="723960" imgH="7837920" progId="Word.Document.1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663" y="1706563"/>
                        <a:ext cx="2982912" cy="167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8">
            <a:extLst>
              <a:ext uri="{FF2B5EF4-FFF2-40B4-BE49-F238E27FC236}">
                <a16:creationId xmlns:a16="http://schemas.microsoft.com/office/drawing/2014/main" id="{70395E2A-BF99-4B46-BD94-02E2DE75F272}"/>
              </a:ext>
            </a:extLst>
          </p:cNvPr>
          <p:cNvGraphicFramePr>
            <a:graphicFrameLocks/>
          </p:cNvGraphicFramePr>
          <p:nvPr/>
        </p:nvGraphicFramePr>
        <p:xfrm>
          <a:off x="4173538" y="1738313"/>
          <a:ext cx="3171825" cy="4598987"/>
        </p:xfrm>
        <a:graphic>
          <a:graphicData uri="http://schemas.openxmlformats.org/presentationml/2006/ole">
            <mc:AlternateContent xmlns:mc="http://schemas.openxmlformats.org/markup-compatibility/2006">
              <mc:Choice xmlns:v="urn:schemas-microsoft-com:vml" Requires="v">
                <p:oleObj r:id="rId8" imgW="1066320" imgH="2033280" progId="Word.Document.12">
                  <p:embed/>
                </p:oleObj>
              </mc:Choice>
              <mc:Fallback>
                <p:oleObj r:id="rId8" imgW="1066320" imgH="2033280" progId="Word.Document.12">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3538" y="1738313"/>
                        <a:ext cx="3171825"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9">
            <a:extLst>
              <a:ext uri="{FF2B5EF4-FFF2-40B4-BE49-F238E27FC236}">
                <a16:creationId xmlns:a16="http://schemas.microsoft.com/office/drawing/2014/main" id="{F18B4A11-06FD-4A07-9FDE-B9001DC1F330}"/>
              </a:ext>
            </a:extLst>
          </p:cNvPr>
          <p:cNvGraphicFramePr>
            <a:graphicFrameLocks/>
          </p:cNvGraphicFramePr>
          <p:nvPr/>
        </p:nvGraphicFramePr>
        <p:xfrm>
          <a:off x="2209800" y="2389188"/>
          <a:ext cx="285750" cy="450850"/>
        </p:xfrm>
        <a:graphic>
          <a:graphicData uri="http://schemas.openxmlformats.org/presentationml/2006/ole">
            <mc:AlternateContent xmlns:mc="http://schemas.openxmlformats.org/markup-compatibility/2006">
              <mc:Choice xmlns:v="urn:schemas-microsoft-com:vml" Requires="v">
                <p:oleObj r:id="rId10" imgW="166519" imgH="166519" progId="Equation.DSMT4">
                  <p:embed/>
                </p:oleObj>
              </mc:Choice>
              <mc:Fallback>
                <p:oleObj r:id="rId10" imgW="166519" imgH="166519" progId="Equation.DSMT4">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389188"/>
                        <a:ext cx="2857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0">
            <a:extLst>
              <a:ext uri="{FF2B5EF4-FFF2-40B4-BE49-F238E27FC236}">
                <a16:creationId xmlns:a16="http://schemas.microsoft.com/office/drawing/2014/main" id="{1F4F569F-3B54-429F-A3C1-5016F0B4BCAB}"/>
              </a:ext>
            </a:extLst>
          </p:cNvPr>
          <p:cNvGraphicFramePr>
            <a:graphicFrameLocks/>
          </p:cNvGraphicFramePr>
          <p:nvPr/>
        </p:nvGraphicFramePr>
        <p:xfrm>
          <a:off x="9426575" y="1822450"/>
          <a:ext cx="284163" cy="450850"/>
        </p:xfrm>
        <a:graphic>
          <a:graphicData uri="http://schemas.openxmlformats.org/presentationml/2006/ole">
            <mc:AlternateContent xmlns:mc="http://schemas.openxmlformats.org/markup-compatibility/2006">
              <mc:Choice xmlns:v="urn:schemas-microsoft-com:vml" Requires="v">
                <p:oleObj r:id="rId12" imgW="166519" imgH="166519" progId="Equation.DSMT4">
                  <p:embed/>
                </p:oleObj>
              </mc:Choice>
              <mc:Fallback>
                <p:oleObj r:id="rId12" imgW="166519" imgH="166519" progId="Equation.DSMT4">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26575" y="1822450"/>
                        <a:ext cx="2841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4124219F-ECFF-43BF-B2CC-9EF02A88C0A3}"/>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8915" name="Text Box 6">
            <a:extLst>
              <a:ext uri="{FF2B5EF4-FFF2-40B4-BE49-F238E27FC236}">
                <a16:creationId xmlns:a16="http://schemas.microsoft.com/office/drawing/2014/main" id="{89FD0BE6-2421-408D-B040-D80DB76F9CD1}"/>
              </a:ext>
            </a:extLst>
          </p:cNvPr>
          <p:cNvSpPr txBox="1">
            <a:spLocks noChangeArrowheads="1"/>
          </p:cNvSpPr>
          <p:nvPr/>
        </p:nvSpPr>
        <p:spPr bwMode="auto">
          <a:xfrm>
            <a:off x="382588" y="857250"/>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38916" name="标题 3">
            <a:extLst>
              <a:ext uri="{FF2B5EF4-FFF2-40B4-BE49-F238E27FC236}">
                <a16:creationId xmlns:a16="http://schemas.microsoft.com/office/drawing/2014/main" id="{89E0FD5F-C952-419C-B041-BBA0B89FA32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1509" name="Group 5">
            <a:extLst>
              <a:ext uri="{FF2B5EF4-FFF2-40B4-BE49-F238E27FC236}">
                <a16:creationId xmlns:a16="http://schemas.microsoft.com/office/drawing/2014/main" id="{7D5A7586-CD83-4A3A-B895-756FF1338E04}"/>
              </a:ext>
            </a:extLst>
          </p:cNvPr>
          <p:cNvGraphicFramePr>
            <a:graphicFrameLocks noGrp="1"/>
          </p:cNvGraphicFramePr>
          <p:nvPr/>
        </p:nvGraphicFramePr>
        <p:xfrm>
          <a:off x="528638" y="1489075"/>
          <a:ext cx="11204575" cy="4583113"/>
        </p:xfrm>
        <a:graphic>
          <a:graphicData uri="http://schemas.openxmlformats.org/drawingml/2006/table">
            <a:tbl>
              <a:tblPr/>
              <a:tblGrid>
                <a:gridCol w="1553485">
                  <a:extLst>
                    <a:ext uri="{9D8B030D-6E8A-4147-A177-3AD203B41FA5}">
                      <a16:colId xmlns:a16="http://schemas.microsoft.com/office/drawing/2014/main" val="20000"/>
                    </a:ext>
                  </a:extLst>
                </a:gridCol>
                <a:gridCol w="9651090">
                  <a:extLst>
                    <a:ext uri="{9D8B030D-6E8A-4147-A177-3AD203B41FA5}">
                      <a16:colId xmlns:a16="http://schemas.microsoft.com/office/drawing/2014/main" val="20001"/>
                    </a:ext>
                  </a:extLst>
                </a:gridCol>
              </a:tblGrid>
              <a:tr h="448109">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模型名称</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描述</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834202">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平滑法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平滑法常用于趋势分析和预测，利用修匀技术，削弱短期随机波动对序列的影响，使序列平滑化。根据所用平滑技术的不同，可具体分为移动平均法和指数平滑法。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890693">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趋势拟合法</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趋势拟合法把时间作为自变量，相应的序列观察值作为因变量，建立回归模型。根据序列的特征，可具体分为线性拟合和曲线拟合。</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62187">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组合模型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时间序列的变化主要受到长期趋势（     ）、季节变动（     ）、周期变动（      ）和不规则变动（     ）这四个因素的影响。根据序列的特点，可以构建加法模型和乘法模型。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3961">
                <a:tc rowSpan="2">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组合模型 </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加法模型：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23961">
                <a:tc vMerge="1">
                  <a:txBody>
                    <a:bodyPr/>
                    <a:lstStyle/>
                    <a:p>
                      <a:endParaRPr lang="zh-CN" altLang="en-US"/>
                    </a:p>
                  </a:txBody>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乘法模型：</a:t>
                      </a:r>
                    </a:p>
                  </a:txBody>
                  <a:tcPr marL="121939" marR="121939" marT="45726" marB="457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graphicFrame>
        <p:nvGraphicFramePr>
          <p:cNvPr id="38939" name="Object 47">
            <a:extLst>
              <a:ext uri="{FF2B5EF4-FFF2-40B4-BE49-F238E27FC236}">
                <a16:creationId xmlns:a16="http://schemas.microsoft.com/office/drawing/2014/main" id="{D8442783-8F71-4AF3-A99A-114485518086}"/>
              </a:ext>
            </a:extLst>
          </p:cNvPr>
          <p:cNvGraphicFramePr>
            <a:graphicFrameLocks/>
          </p:cNvGraphicFramePr>
          <p:nvPr/>
        </p:nvGraphicFramePr>
        <p:xfrm>
          <a:off x="5811838" y="3748088"/>
          <a:ext cx="382587" cy="285750"/>
        </p:xfrm>
        <a:graphic>
          <a:graphicData uri="http://schemas.openxmlformats.org/presentationml/2006/ole">
            <mc:AlternateContent xmlns:mc="http://schemas.openxmlformats.org/markup-compatibility/2006">
              <mc:Choice xmlns:v="urn:schemas-microsoft-com:vml" Requires="v">
                <p:oleObj r:id="rId2" imgW="141068" imgH="166519" progId="Equation.DSMT4">
                  <p:embed/>
                </p:oleObj>
              </mc:Choice>
              <mc:Fallback>
                <p:oleObj r:id="rId2" imgW="141068" imgH="166519" progId="Equation.DSMT4">
                  <p:embed/>
                  <p:pic>
                    <p:nvPicPr>
                      <p:cNvPr id="0" name="Object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838" y="3748088"/>
                        <a:ext cx="38258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0" name="Object 48">
            <a:extLst>
              <a:ext uri="{FF2B5EF4-FFF2-40B4-BE49-F238E27FC236}">
                <a16:creationId xmlns:a16="http://schemas.microsoft.com/office/drawing/2014/main" id="{4B280E4F-B22F-45EC-B1EF-DA07D9C52FFC}"/>
              </a:ext>
            </a:extLst>
          </p:cNvPr>
          <p:cNvGraphicFramePr>
            <a:graphicFrameLocks/>
          </p:cNvGraphicFramePr>
          <p:nvPr/>
        </p:nvGraphicFramePr>
        <p:xfrm>
          <a:off x="7694613" y="3702050"/>
          <a:ext cx="366712" cy="365125"/>
        </p:xfrm>
        <a:graphic>
          <a:graphicData uri="http://schemas.openxmlformats.org/presentationml/2006/ole">
            <mc:AlternateContent xmlns:mc="http://schemas.openxmlformats.org/markup-compatibility/2006">
              <mc:Choice xmlns:v="urn:schemas-microsoft-com:vml" Requires="v">
                <p:oleObj r:id="rId4" imgW="141012" imgH="179173" progId="Equation.DSMT4">
                  <p:embed/>
                </p:oleObj>
              </mc:Choice>
              <mc:Fallback>
                <p:oleObj r:id="rId4" imgW="141012" imgH="179173" progId="Equation.DSMT4">
                  <p:embed/>
                  <p:pic>
                    <p:nvPicPr>
                      <p:cNvPr id="0" name="Object 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4613" y="3702050"/>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1" name="Object 49">
            <a:extLst>
              <a:ext uri="{FF2B5EF4-FFF2-40B4-BE49-F238E27FC236}">
                <a16:creationId xmlns:a16="http://schemas.microsoft.com/office/drawing/2014/main" id="{3B93BB41-5EC6-4A78-8368-CF0083639404}"/>
              </a:ext>
            </a:extLst>
          </p:cNvPr>
          <p:cNvGraphicFramePr>
            <a:graphicFrameLocks/>
          </p:cNvGraphicFramePr>
          <p:nvPr/>
        </p:nvGraphicFramePr>
        <p:xfrm>
          <a:off x="9542463" y="3738563"/>
          <a:ext cx="381000" cy="363537"/>
        </p:xfrm>
        <a:graphic>
          <a:graphicData uri="http://schemas.openxmlformats.org/presentationml/2006/ole">
            <mc:AlternateContent xmlns:mc="http://schemas.openxmlformats.org/markup-compatibility/2006">
              <mc:Choice xmlns:v="urn:schemas-microsoft-com:vml" Requires="v">
                <p:oleObj r:id="rId6" imgW="153733" imgH="179173" progId="Equation.DSMT4">
                  <p:embed/>
                </p:oleObj>
              </mc:Choice>
              <mc:Fallback>
                <p:oleObj r:id="rId6" imgW="153733" imgH="179173" progId="Equation.DSMT4">
                  <p:embed/>
                  <p:pic>
                    <p:nvPicPr>
                      <p:cNvPr id="0" name="Object 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2463" y="3738563"/>
                        <a:ext cx="3810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2" name="Object 50">
            <a:extLst>
              <a:ext uri="{FF2B5EF4-FFF2-40B4-BE49-F238E27FC236}">
                <a16:creationId xmlns:a16="http://schemas.microsoft.com/office/drawing/2014/main" id="{0EC42C2C-3233-4212-AC4C-E6402ED858BE}"/>
              </a:ext>
            </a:extLst>
          </p:cNvPr>
          <p:cNvGraphicFramePr>
            <a:graphicFrameLocks/>
          </p:cNvGraphicFramePr>
          <p:nvPr/>
        </p:nvGraphicFramePr>
        <p:xfrm>
          <a:off x="2400300" y="4105275"/>
          <a:ext cx="450850" cy="293688"/>
        </p:xfrm>
        <a:graphic>
          <a:graphicData uri="http://schemas.openxmlformats.org/presentationml/2006/ole">
            <mc:AlternateContent xmlns:mc="http://schemas.openxmlformats.org/markup-compatibility/2006">
              <mc:Choice xmlns:v="urn:schemas-microsoft-com:vml" Requires="v">
                <p:oleObj r:id="rId8" imgW="128235" imgH="141349" progId="Equation.DSMT4">
                  <p:embed/>
                </p:oleObj>
              </mc:Choice>
              <mc:Fallback>
                <p:oleObj r:id="rId8" imgW="128235" imgH="141349" progId="Equation.DSMT4">
                  <p:embed/>
                  <p:pic>
                    <p:nvPicPr>
                      <p:cNvPr id="0" name="Object 5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300" y="4105275"/>
                        <a:ext cx="4508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3" name="Object 51">
            <a:extLst>
              <a:ext uri="{FF2B5EF4-FFF2-40B4-BE49-F238E27FC236}">
                <a16:creationId xmlns:a16="http://schemas.microsoft.com/office/drawing/2014/main" id="{B1F819C7-3903-4592-A32A-7392BDA75955}"/>
              </a:ext>
            </a:extLst>
          </p:cNvPr>
          <p:cNvGraphicFramePr>
            <a:graphicFrameLocks/>
          </p:cNvGraphicFramePr>
          <p:nvPr/>
        </p:nvGraphicFramePr>
        <p:xfrm>
          <a:off x="3251200" y="4838700"/>
          <a:ext cx="3646488" cy="481013"/>
        </p:xfrm>
        <a:graphic>
          <a:graphicData uri="http://schemas.openxmlformats.org/presentationml/2006/ole">
            <mc:AlternateContent xmlns:mc="http://schemas.openxmlformats.org/markup-compatibility/2006">
              <mc:Choice xmlns:v="urn:schemas-microsoft-com:vml" Requires="v">
                <p:oleObj r:id="rId10" imgW="1208739" imgH="229051" progId="Equation.DSMT4">
                  <p:embed/>
                </p:oleObj>
              </mc:Choice>
              <mc:Fallback>
                <p:oleObj r:id="rId10" imgW="1208739" imgH="229051" progId="Equation.DSMT4">
                  <p:embed/>
                  <p:pic>
                    <p:nvPicPr>
                      <p:cNvPr id="0" name="Object 5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1200" y="4838700"/>
                        <a:ext cx="36464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4" name="Object 52">
            <a:extLst>
              <a:ext uri="{FF2B5EF4-FFF2-40B4-BE49-F238E27FC236}">
                <a16:creationId xmlns:a16="http://schemas.microsoft.com/office/drawing/2014/main" id="{73DF854C-52BE-4AE6-9FD7-08B23E4EDC00}"/>
              </a:ext>
            </a:extLst>
          </p:cNvPr>
          <p:cNvGraphicFramePr>
            <a:graphicFrameLocks/>
          </p:cNvGraphicFramePr>
          <p:nvPr/>
        </p:nvGraphicFramePr>
        <p:xfrm>
          <a:off x="3252788" y="5424488"/>
          <a:ext cx="3554412" cy="528637"/>
        </p:xfrm>
        <a:graphic>
          <a:graphicData uri="http://schemas.openxmlformats.org/presentationml/2006/ole">
            <mc:AlternateContent xmlns:mc="http://schemas.openxmlformats.org/markup-compatibility/2006">
              <mc:Choice xmlns:v="urn:schemas-microsoft-com:vml" Requires="v">
                <p:oleObj r:id="rId12" imgW="1157879" imgH="229051" progId="Equation.DSMT4">
                  <p:embed/>
                </p:oleObj>
              </mc:Choice>
              <mc:Fallback>
                <p:oleObj r:id="rId12" imgW="1157879" imgH="229051" progId="Equation.DSMT4">
                  <p:embed/>
                  <p:pic>
                    <p:nvPicPr>
                      <p:cNvPr id="0" name="Object 5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2788" y="5424488"/>
                        <a:ext cx="35544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D4CD971B-C710-48AF-BC1A-914A9120EF5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9939" name="Text Box 6">
            <a:extLst>
              <a:ext uri="{FF2B5EF4-FFF2-40B4-BE49-F238E27FC236}">
                <a16:creationId xmlns:a16="http://schemas.microsoft.com/office/drawing/2014/main" id="{2FC23706-6026-404D-B549-300905A0CA35}"/>
              </a:ext>
            </a:extLst>
          </p:cNvPr>
          <p:cNvSpPr txBox="1">
            <a:spLocks noChangeArrowheads="1"/>
          </p:cNvSpPr>
          <p:nvPr/>
        </p:nvSpPr>
        <p:spPr bwMode="auto">
          <a:xfrm>
            <a:off x="382588" y="958850"/>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39940" name="标题 3">
            <a:extLst>
              <a:ext uri="{FF2B5EF4-FFF2-40B4-BE49-F238E27FC236}">
                <a16:creationId xmlns:a16="http://schemas.microsoft.com/office/drawing/2014/main" id="{4484744B-65A2-4B08-8112-9C70B832626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2533" name="Group 5">
            <a:extLst>
              <a:ext uri="{FF2B5EF4-FFF2-40B4-BE49-F238E27FC236}">
                <a16:creationId xmlns:a16="http://schemas.microsoft.com/office/drawing/2014/main" id="{DB29B211-9787-42FB-AD8D-4B617F6D4132}"/>
              </a:ext>
            </a:extLst>
          </p:cNvPr>
          <p:cNvGraphicFramePr>
            <a:graphicFrameLocks noGrp="1"/>
          </p:cNvGraphicFramePr>
          <p:nvPr/>
        </p:nvGraphicFramePr>
        <p:xfrm>
          <a:off x="500063" y="1544638"/>
          <a:ext cx="11272837" cy="5029200"/>
        </p:xfrm>
        <a:graphic>
          <a:graphicData uri="http://schemas.openxmlformats.org/drawingml/2006/table">
            <a:tbl>
              <a:tblPr/>
              <a:tblGrid>
                <a:gridCol w="1373341">
                  <a:extLst>
                    <a:ext uri="{9D8B030D-6E8A-4147-A177-3AD203B41FA5}">
                      <a16:colId xmlns:a16="http://schemas.microsoft.com/office/drawing/2014/main" val="20000"/>
                    </a:ext>
                  </a:extLst>
                </a:gridCol>
                <a:gridCol w="9899496">
                  <a:extLst>
                    <a:ext uri="{9D8B030D-6E8A-4147-A177-3AD203B41FA5}">
                      <a16:colId xmlns:a16="http://schemas.microsoft.com/office/drawing/2014/main" val="20001"/>
                    </a:ext>
                  </a:extLst>
                </a:gridCol>
              </a:tblGrid>
              <a:tr h="404437">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模型名称</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描述</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368379">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AR</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a:t>
                      </a: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以前      期的序列值                                                             为自变量、随机变量         的取值          为因变量建立线性回归模型。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810609">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MA</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随机变量        的取值         与以前各期的序列值无关，建立与前      期的随机扰动                                                                     </a:t>
                      </a:r>
                      <a:endParaRPr kumimoji="0" lang="en-US" altLang="zh-CN"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                                                          </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的线性回归模型。</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445775">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ARMA</a:t>
                      </a:r>
                      <a:r>
                        <a:rPr kumimoji="0" lang="zh-CN" sz="1800" b="0" i="0" u="none" strike="noStrike" cap="none" normalizeH="0" baseline="0" dirty="0">
                          <a:ln>
                            <a:noFill/>
                          </a:ln>
                          <a:solidFill>
                            <a:srgbClr val="000000"/>
                          </a:solidFill>
                          <a:effectLst/>
                          <a:latin typeface="Calibri" pitchFamily="34" charset="0"/>
                          <a:ea typeface="宋体" pitchFamily="2" charset="-122"/>
                        </a:rPr>
                        <a:t>模型</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 </a:t>
                      </a:r>
                    </a:p>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p>
                      <a:pPr marL="0" marR="0" lvl="0" indent="0" algn="l" defTabSz="914400" rtl="0" eaLnBrk="0" fontAlgn="base" latinLnBrk="0" hangingPunct="0">
                        <a:lnSpc>
                          <a:spcPct val="16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随机变量        的取值        不仅与以前       期的序列值有关，还与前      期的随机扰动有关。</a:t>
                      </a:r>
                    </a:p>
                  </a:txBody>
                  <a:tcPr marL="121920" marR="121920" marT="46904" marB="46904"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graphicFrame>
        <p:nvGraphicFramePr>
          <p:cNvPr id="39958" name="Object 36">
            <a:extLst>
              <a:ext uri="{FF2B5EF4-FFF2-40B4-BE49-F238E27FC236}">
                <a16:creationId xmlns:a16="http://schemas.microsoft.com/office/drawing/2014/main" id="{F77F5DC6-F4FC-437B-A5A4-A8CF8396EA5B}"/>
              </a:ext>
            </a:extLst>
          </p:cNvPr>
          <p:cNvGraphicFramePr>
            <a:graphicFrameLocks/>
          </p:cNvGraphicFramePr>
          <p:nvPr/>
        </p:nvGraphicFramePr>
        <p:xfrm>
          <a:off x="1968500" y="1939925"/>
          <a:ext cx="7005638" cy="1917700"/>
        </p:xfrm>
        <a:graphic>
          <a:graphicData uri="http://schemas.openxmlformats.org/presentationml/2006/ole">
            <mc:AlternateContent xmlns:mc="http://schemas.openxmlformats.org/markup-compatibility/2006">
              <mc:Choice xmlns:v="urn:schemas-microsoft-com:vml" Requires="v">
                <p:oleObj r:id="rId2" imgW="2354040" imgH="875160" progId="Word.Document.12">
                  <p:embed/>
                </p:oleObj>
              </mc:Choice>
              <mc:Fallback>
                <p:oleObj r:id="rId2" imgW="2354040" imgH="875160" progId="Word.Document.12">
                  <p:embed/>
                  <p:pic>
                    <p:nvPicPr>
                      <p:cNvPr id="0" name="Object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939925"/>
                        <a:ext cx="70056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9" name="Object 37">
            <a:extLst>
              <a:ext uri="{FF2B5EF4-FFF2-40B4-BE49-F238E27FC236}">
                <a16:creationId xmlns:a16="http://schemas.microsoft.com/office/drawing/2014/main" id="{CE224E8C-31A7-457D-8607-238F7DED3BBA}"/>
              </a:ext>
            </a:extLst>
          </p:cNvPr>
          <p:cNvGraphicFramePr>
            <a:graphicFrameLocks/>
          </p:cNvGraphicFramePr>
          <p:nvPr/>
        </p:nvGraphicFramePr>
        <p:xfrm>
          <a:off x="2505075" y="2525713"/>
          <a:ext cx="288925" cy="304800"/>
        </p:xfrm>
        <a:graphic>
          <a:graphicData uri="http://schemas.openxmlformats.org/presentationml/2006/ole">
            <mc:AlternateContent xmlns:mc="http://schemas.openxmlformats.org/markup-compatibility/2006">
              <mc:Choice xmlns:v="urn:schemas-microsoft-com:vml" Requires="v">
                <p:oleObj r:id="rId4" imgW="153794" imgH="166519" progId="Equation.DSMT4">
                  <p:embed/>
                </p:oleObj>
              </mc:Choice>
              <mc:Fallback>
                <p:oleObj r:id="rId4" imgW="153794" imgH="166519" progId="Equation.DSMT4">
                  <p:embed/>
                  <p:pic>
                    <p:nvPicPr>
                      <p:cNvPr id="0" name="Object 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075" y="2525713"/>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0" name="Object 38">
            <a:extLst>
              <a:ext uri="{FF2B5EF4-FFF2-40B4-BE49-F238E27FC236}">
                <a16:creationId xmlns:a16="http://schemas.microsoft.com/office/drawing/2014/main" id="{A1DC104E-17B6-40A6-B285-A181E253828B}"/>
              </a:ext>
            </a:extLst>
          </p:cNvPr>
          <p:cNvGraphicFramePr>
            <a:graphicFrameLocks/>
          </p:cNvGraphicFramePr>
          <p:nvPr/>
        </p:nvGraphicFramePr>
        <p:xfrm>
          <a:off x="3937000" y="2398713"/>
          <a:ext cx="3132138" cy="1993900"/>
        </p:xfrm>
        <a:graphic>
          <a:graphicData uri="http://schemas.openxmlformats.org/presentationml/2006/ole">
            <mc:AlternateContent xmlns:mc="http://schemas.openxmlformats.org/markup-compatibility/2006">
              <mc:Choice xmlns:v="urn:schemas-microsoft-com:vml" Requires="v">
                <p:oleObj r:id="rId6" imgW="996281" imgH="893840" progId="Word.Document.12">
                  <p:embed/>
                </p:oleObj>
              </mc:Choice>
              <mc:Fallback>
                <p:oleObj r:id="rId6" imgW="996281" imgH="893840" progId="Word.Document.12">
                  <p:embed/>
                  <p:pic>
                    <p:nvPicPr>
                      <p:cNvPr id="0" name="Object 3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7000" y="2398713"/>
                        <a:ext cx="3132138"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1" name="Object 39">
            <a:extLst>
              <a:ext uri="{FF2B5EF4-FFF2-40B4-BE49-F238E27FC236}">
                <a16:creationId xmlns:a16="http://schemas.microsoft.com/office/drawing/2014/main" id="{933ED61E-4255-4B97-A466-0FA9574D1C54}"/>
              </a:ext>
            </a:extLst>
          </p:cNvPr>
          <p:cNvGraphicFramePr>
            <a:graphicFrameLocks/>
          </p:cNvGraphicFramePr>
          <p:nvPr/>
        </p:nvGraphicFramePr>
        <p:xfrm>
          <a:off x="10318750" y="2482850"/>
          <a:ext cx="501650" cy="384175"/>
        </p:xfrm>
        <a:graphic>
          <a:graphicData uri="http://schemas.openxmlformats.org/presentationml/2006/ole">
            <mc:AlternateContent xmlns:mc="http://schemas.openxmlformats.org/markup-compatibility/2006">
              <mc:Choice xmlns:v="urn:schemas-microsoft-com:vml" Requires="v">
                <p:oleObj r:id="rId8" imgW="204489" imgH="230232" progId="Equation.DSMT4">
                  <p:embed/>
                </p:oleObj>
              </mc:Choice>
              <mc:Fallback>
                <p:oleObj r:id="rId8" imgW="204489" imgH="230232" progId="Equation.DSMT4">
                  <p:embed/>
                  <p:pic>
                    <p:nvPicPr>
                      <p:cNvPr id="0" name="Object 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18750" y="2482850"/>
                        <a:ext cx="5016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2" name="Object 40">
            <a:extLst>
              <a:ext uri="{FF2B5EF4-FFF2-40B4-BE49-F238E27FC236}">
                <a16:creationId xmlns:a16="http://schemas.microsoft.com/office/drawing/2014/main" id="{9FA8FB5E-9C30-4ADE-AC95-A88D21E65034}"/>
              </a:ext>
            </a:extLst>
          </p:cNvPr>
          <p:cNvGraphicFramePr>
            <a:graphicFrameLocks/>
          </p:cNvGraphicFramePr>
          <p:nvPr/>
        </p:nvGraphicFramePr>
        <p:xfrm>
          <a:off x="9172575" y="2460625"/>
          <a:ext cx="479425" cy="457200"/>
        </p:xfrm>
        <a:graphic>
          <a:graphicData uri="http://schemas.openxmlformats.org/presentationml/2006/ole">
            <mc:AlternateContent xmlns:mc="http://schemas.openxmlformats.org/markup-compatibility/2006">
              <mc:Choice xmlns:v="urn:schemas-microsoft-com:vml" Requires="v">
                <p:oleObj r:id="rId10" imgW="153185" imgH="229958" progId="Equation.DSMT4">
                  <p:embed/>
                </p:oleObj>
              </mc:Choice>
              <mc:Fallback>
                <p:oleObj r:id="rId10" imgW="153185" imgH="229958" progId="Equation.DSMT4">
                  <p:embed/>
                  <p:pic>
                    <p:nvPicPr>
                      <p:cNvPr id="0" name="Object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2575" y="2460625"/>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3" name="Object 41">
            <a:extLst>
              <a:ext uri="{FF2B5EF4-FFF2-40B4-BE49-F238E27FC236}">
                <a16:creationId xmlns:a16="http://schemas.microsoft.com/office/drawing/2014/main" id="{02876ECE-93DB-4C2D-B939-769A946EEB6D}"/>
              </a:ext>
            </a:extLst>
          </p:cNvPr>
          <p:cNvGraphicFramePr>
            <a:graphicFrameLocks/>
          </p:cNvGraphicFramePr>
          <p:nvPr/>
        </p:nvGraphicFramePr>
        <p:xfrm>
          <a:off x="1979613" y="3284538"/>
          <a:ext cx="6910387" cy="10006012"/>
        </p:xfrm>
        <a:graphic>
          <a:graphicData uri="http://schemas.openxmlformats.org/presentationml/2006/ole">
            <mc:AlternateContent xmlns:mc="http://schemas.openxmlformats.org/markup-compatibility/2006">
              <mc:Choice xmlns:v="urn:schemas-microsoft-com:vml" Requires="v">
                <p:oleObj r:id="rId12" imgW="2314440" imgH="4478040" progId="Word.Document.12">
                  <p:embed/>
                </p:oleObj>
              </mc:Choice>
              <mc:Fallback>
                <p:oleObj r:id="rId12" imgW="2314440" imgH="4478040" progId="Word.Document.12">
                  <p:embed/>
                  <p:pic>
                    <p:nvPicPr>
                      <p:cNvPr id="0" name="Object 4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613" y="3284538"/>
                        <a:ext cx="6910387" cy="1000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4" name="Object 42">
            <a:extLst>
              <a:ext uri="{FF2B5EF4-FFF2-40B4-BE49-F238E27FC236}">
                <a16:creationId xmlns:a16="http://schemas.microsoft.com/office/drawing/2014/main" id="{021DCA4B-5566-445A-901D-23EB6528E1A7}"/>
              </a:ext>
            </a:extLst>
          </p:cNvPr>
          <p:cNvGraphicFramePr>
            <a:graphicFrameLocks/>
          </p:cNvGraphicFramePr>
          <p:nvPr/>
        </p:nvGraphicFramePr>
        <p:xfrm>
          <a:off x="1962150" y="5130800"/>
          <a:ext cx="7100888" cy="9791700"/>
        </p:xfrm>
        <a:graphic>
          <a:graphicData uri="http://schemas.openxmlformats.org/presentationml/2006/ole">
            <mc:AlternateContent xmlns:mc="http://schemas.openxmlformats.org/markup-compatibility/2006">
              <mc:Choice xmlns:v="urn:schemas-microsoft-com:vml" Requires="v">
                <p:oleObj r:id="rId14" imgW="2354040" imgH="5091480" progId="Word.Document.12">
                  <p:embed/>
                </p:oleObj>
              </mc:Choice>
              <mc:Fallback>
                <p:oleObj r:id="rId14" imgW="2354040" imgH="5091480" progId="Word.Document.12">
                  <p:embed/>
                  <p:pic>
                    <p:nvPicPr>
                      <p:cNvPr id="0" name="Object 4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2150" y="5130800"/>
                        <a:ext cx="7100888" cy="979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5" name="Object 43">
            <a:extLst>
              <a:ext uri="{FF2B5EF4-FFF2-40B4-BE49-F238E27FC236}">
                <a16:creationId xmlns:a16="http://schemas.microsoft.com/office/drawing/2014/main" id="{2D6BF3E0-50D9-4C39-A2F5-08AED5D2231A}"/>
              </a:ext>
            </a:extLst>
          </p:cNvPr>
          <p:cNvGraphicFramePr>
            <a:graphicFrameLocks/>
          </p:cNvGraphicFramePr>
          <p:nvPr/>
        </p:nvGraphicFramePr>
        <p:xfrm>
          <a:off x="2944813" y="3838575"/>
          <a:ext cx="501650" cy="384175"/>
        </p:xfrm>
        <a:graphic>
          <a:graphicData uri="http://schemas.openxmlformats.org/presentationml/2006/ole">
            <mc:AlternateContent xmlns:mc="http://schemas.openxmlformats.org/markup-compatibility/2006">
              <mc:Choice xmlns:v="urn:schemas-microsoft-com:vml" Requires="v">
                <p:oleObj r:id="rId16" imgW="204489" imgH="230232" progId="Equation.DSMT4">
                  <p:embed/>
                </p:oleObj>
              </mc:Choice>
              <mc:Fallback>
                <p:oleObj r:id="rId16" imgW="204489" imgH="230232" progId="Equation.DSMT4">
                  <p:embed/>
                  <p:pic>
                    <p:nvPicPr>
                      <p:cNvPr id="0" name="Object 4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4813" y="3838575"/>
                        <a:ext cx="5016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44">
            <a:extLst>
              <a:ext uri="{FF2B5EF4-FFF2-40B4-BE49-F238E27FC236}">
                <a16:creationId xmlns:a16="http://schemas.microsoft.com/office/drawing/2014/main" id="{EC7AD607-5FB5-4689-90E7-826B38E41308}"/>
              </a:ext>
            </a:extLst>
          </p:cNvPr>
          <p:cNvGraphicFramePr>
            <a:graphicFrameLocks/>
          </p:cNvGraphicFramePr>
          <p:nvPr/>
        </p:nvGraphicFramePr>
        <p:xfrm>
          <a:off x="4070350" y="3754438"/>
          <a:ext cx="477838" cy="455612"/>
        </p:xfrm>
        <a:graphic>
          <a:graphicData uri="http://schemas.openxmlformats.org/presentationml/2006/ole">
            <mc:AlternateContent xmlns:mc="http://schemas.openxmlformats.org/markup-compatibility/2006">
              <mc:Choice xmlns:v="urn:schemas-microsoft-com:vml" Requires="v">
                <p:oleObj r:id="rId17" imgW="153185" imgH="229958" progId="Equation.DSMT4">
                  <p:embed/>
                </p:oleObj>
              </mc:Choice>
              <mc:Fallback>
                <p:oleObj r:id="rId17" imgW="153185" imgH="229958" progId="Equation.DSMT4">
                  <p:embed/>
                  <p:pic>
                    <p:nvPicPr>
                      <p:cNvPr id="0" name="Object 4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70350" y="3754438"/>
                        <a:ext cx="47783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45">
            <a:extLst>
              <a:ext uri="{FF2B5EF4-FFF2-40B4-BE49-F238E27FC236}">
                <a16:creationId xmlns:a16="http://schemas.microsoft.com/office/drawing/2014/main" id="{A5AF58E7-2E71-479A-A3F4-F9AEE3BF10F7}"/>
              </a:ext>
            </a:extLst>
          </p:cNvPr>
          <p:cNvGraphicFramePr>
            <a:graphicFrameLocks/>
          </p:cNvGraphicFramePr>
          <p:nvPr/>
        </p:nvGraphicFramePr>
        <p:xfrm>
          <a:off x="1970088" y="4230688"/>
          <a:ext cx="3071812" cy="23228300"/>
        </p:xfrm>
        <a:graphic>
          <a:graphicData uri="http://schemas.openxmlformats.org/presentationml/2006/ole">
            <mc:AlternateContent xmlns:mc="http://schemas.openxmlformats.org/markup-compatibility/2006">
              <mc:Choice xmlns:v="urn:schemas-microsoft-com:vml" Requires="v">
                <p:oleObj r:id="rId19" imgW="986760" imgH="10282680" progId="Word.Document.12">
                  <p:embed/>
                </p:oleObj>
              </mc:Choice>
              <mc:Fallback>
                <p:oleObj r:id="rId19" imgW="986760" imgH="10282680" progId="Word.Document.12">
                  <p:embed/>
                  <p:pic>
                    <p:nvPicPr>
                      <p:cNvPr id="0" name="Object 4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0088" y="4230688"/>
                        <a:ext cx="3071812" cy="2322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8" name="Object 46">
            <a:extLst>
              <a:ext uri="{FF2B5EF4-FFF2-40B4-BE49-F238E27FC236}">
                <a16:creationId xmlns:a16="http://schemas.microsoft.com/office/drawing/2014/main" id="{D946A21D-37ED-43A2-BAF3-F0C4F2956A01}"/>
              </a:ext>
            </a:extLst>
          </p:cNvPr>
          <p:cNvGraphicFramePr>
            <a:graphicFrameLocks/>
          </p:cNvGraphicFramePr>
          <p:nvPr/>
        </p:nvGraphicFramePr>
        <p:xfrm>
          <a:off x="8262938" y="3844925"/>
          <a:ext cx="233362" cy="306388"/>
        </p:xfrm>
        <a:graphic>
          <a:graphicData uri="http://schemas.openxmlformats.org/presentationml/2006/ole">
            <mc:AlternateContent xmlns:mc="http://schemas.openxmlformats.org/markup-compatibility/2006">
              <mc:Choice xmlns:v="urn:schemas-microsoft-com:vml" Requires="v">
                <p:oleObj r:id="rId21" imgW="127726" imgH="166189" progId="Equation.DSMT4">
                  <p:embed/>
                </p:oleObj>
              </mc:Choice>
              <mc:Fallback>
                <p:oleObj r:id="rId21" imgW="127726" imgH="166189" progId="Equation.DSMT4">
                  <p:embed/>
                  <p:pic>
                    <p:nvPicPr>
                      <p:cNvPr id="0" name="Object 4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62938" y="3844925"/>
                        <a:ext cx="2333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9" name="Object 47">
            <a:extLst>
              <a:ext uri="{FF2B5EF4-FFF2-40B4-BE49-F238E27FC236}">
                <a16:creationId xmlns:a16="http://schemas.microsoft.com/office/drawing/2014/main" id="{F7097BFF-615A-4DC1-B3F8-47A6975ECAB2}"/>
              </a:ext>
            </a:extLst>
          </p:cNvPr>
          <p:cNvGraphicFramePr>
            <a:graphicFrameLocks/>
          </p:cNvGraphicFramePr>
          <p:nvPr/>
        </p:nvGraphicFramePr>
        <p:xfrm>
          <a:off x="2871788" y="6105525"/>
          <a:ext cx="501650" cy="384175"/>
        </p:xfrm>
        <a:graphic>
          <a:graphicData uri="http://schemas.openxmlformats.org/presentationml/2006/ole">
            <mc:AlternateContent xmlns:mc="http://schemas.openxmlformats.org/markup-compatibility/2006">
              <mc:Choice xmlns:v="urn:schemas-microsoft-com:vml" Requires="v">
                <p:oleObj r:id="rId23" imgW="204489" imgH="230232" progId="Equation.DSMT4">
                  <p:embed/>
                </p:oleObj>
              </mc:Choice>
              <mc:Fallback>
                <p:oleObj r:id="rId23" imgW="204489" imgH="230232" progId="Equation.DSMT4">
                  <p:embed/>
                  <p:pic>
                    <p:nvPicPr>
                      <p:cNvPr id="0" name="Object 4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1788" y="6105525"/>
                        <a:ext cx="5016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48">
            <a:extLst>
              <a:ext uri="{FF2B5EF4-FFF2-40B4-BE49-F238E27FC236}">
                <a16:creationId xmlns:a16="http://schemas.microsoft.com/office/drawing/2014/main" id="{4AACD811-76F4-47D6-A65E-8F8324934BE7}"/>
              </a:ext>
            </a:extLst>
          </p:cNvPr>
          <p:cNvGraphicFramePr>
            <a:graphicFrameLocks/>
          </p:cNvGraphicFramePr>
          <p:nvPr/>
        </p:nvGraphicFramePr>
        <p:xfrm>
          <a:off x="3987800" y="6026150"/>
          <a:ext cx="479425" cy="457200"/>
        </p:xfrm>
        <a:graphic>
          <a:graphicData uri="http://schemas.openxmlformats.org/presentationml/2006/ole">
            <mc:AlternateContent xmlns:mc="http://schemas.openxmlformats.org/markup-compatibility/2006">
              <mc:Choice xmlns:v="urn:schemas-microsoft-com:vml" Requires="v">
                <p:oleObj r:id="rId24" imgW="153185" imgH="229958" progId="Equation.DSMT4">
                  <p:embed/>
                </p:oleObj>
              </mc:Choice>
              <mc:Fallback>
                <p:oleObj r:id="rId24" imgW="153185" imgH="229958" progId="Equation.DSMT4">
                  <p:embed/>
                  <p:pic>
                    <p:nvPicPr>
                      <p:cNvPr id="0" name="Object 4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7800" y="6026150"/>
                        <a:ext cx="479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1" name="Object 49">
            <a:extLst>
              <a:ext uri="{FF2B5EF4-FFF2-40B4-BE49-F238E27FC236}">
                <a16:creationId xmlns:a16="http://schemas.microsoft.com/office/drawing/2014/main" id="{8B06B534-65A6-4DAC-A024-8FAF6F84BBC2}"/>
              </a:ext>
            </a:extLst>
          </p:cNvPr>
          <p:cNvGraphicFramePr>
            <a:graphicFrameLocks/>
          </p:cNvGraphicFramePr>
          <p:nvPr/>
        </p:nvGraphicFramePr>
        <p:xfrm>
          <a:off x="5611813" y="6103938"/>
          <a:ext cx="287337" cy="306387"/>
        </p:xfrm>
        <a:graphic>
          <a:graphicData uri="http://schemas.openxmlformats.org/presentationml/2006/ole">
            <mc:AlternateContent xmlns:mc="http://schemas.openxmlformats.org/markup-compatibility/2006">
              <mc:Choice xmlns:v="urn:schemas-microsoft-com:vml" Requires="v">
                <p:oleObj r:id="rId25" imgW="153794" imgH="166519" progId="Equation.DSMT4">
                  <p:embed/>
                </p:oleObj>
              </mc:Choice>
              <mc:Fallback>
                <p:oleObj r:id="rId25" imgW="153794" imgH="166519" progId="Equation.DSMT4">
                  <p:embed/>
                  <p:pic>
                    <p:nvPicPr>
                      <p:cNvPr id="0" name="Object 4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813" y="6103938"/>
                        <a:ext cx="28733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2" name="Object 50">
            <a:extLst>
              <a:ext uri="{FF2B5EF4-FFF2-40B4-BE49-F238E27FC236}">
                <a16:creationId xmlns:a16="http://schemas.microsoft.com/office/drawing/2014/main" id="{C5D5D795-5B3E-45EF-8C63-4B963CF736FA}"/>
              </a:ext>
            </a:extLst>
          </p:cNvPr>
          <p:cNvGraphicFramePr>
            <a:graphicFrameLocks/>
          </p:cNvGraphicFramePr>
          <p:nvPr/>
        </p:nvGraphicFramePr>
        <p:xfrm>
          <a:off x="8480425" y="6094413"/>
          <a:ext cx="192088" cy="306387"/>
        </p:xfrm>
        <a:graphic>
          <a:graphicData uri="http://schemas.openxmlformats.org/presentationml/2006/ole">
            <mc:AlternateContent xmlns:mc="http://schemas.openxmlformats.org/markup-compatibility/2006">
              <mc:Choice xmlns:v="urn:schemas-microsoft-com:vml" Requires="v">
                <p:oleObj r:id="rId26" imgW="127726" imgH="166189" progId="Equation.DSMT4">
                  <p:embed/>
                </p:oleObj>
              </mc:Choice>
              <mc:Fallback>
                <p:oleObj r:id="rId26" imgW="127726" imgH="166189" progId="Equation.DSMT4">
                  <p:embed/>
                  <p:pic>
                    <p:nvPicPr>
                      <p:cNvPr id="0" name="Object 5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80425" y="6094413"/>
                        <a:ext cx="1920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482AA6D2-6B34-4533-BD4A-B27074D3D194}"/>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0963" name="Text Box 6">
            <a:extLst>
              <a:ext uri="{FF2B5EF4-FFF2-40B4-BE49-F238E27FC236}">
                <a16:creationId xmlns:a16="http://schemas.microsoft.com/office/drawing/2014/main" id="{F7595F68-0E2C-4083-B7C3-B5E6F20747B9}"/>
              </a:ext>
            </a:extLst>
          </p:cNvPr>
          <p:cNvSpPr txBox="1">
            <a:spLocks noChangeArrowheads="1"/>
          </p:cNvSpPr>
          <p:nvPr/>
        </p:nvSpPr>
        <p:spPr bwMode="auto">
          <a:xfrm>
            <a:off x="431800" y="915988"/>
            <a:ext cx="1123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常用的时间序列模型见下表：</a:t>
            </a:r>
          </a:p>
        </p:txBody>
      </p:sp>
      <p:sp>
        <p:nvSpPr>
          <p:cNvPr id="40964" name="标题 3">
            <a:extLst>
              <a:ext uri="{FF2B5EF4-FFF2-40B4-BE49-F238E27FC236}">
                <a16:creationId xmlns:a16="http://schemas.microsoft.com/office/drawing/2014/main" id="{46DF1201-5C07-4D3D-A498-9AA15A1FA28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时间序列模型</a:t>
            </a:r>
            <a:endParaRPr lang="zh-CN" altLang="en-US" sz="2200">
              <a:latin typeface="Arial" panose="020B0604020202020204" pitchFamily="34" charset="0"/>
            </a:endParaRPr>
          </a:p>
        </p:txBody>
      </p:sp>
      <p:graphicFrame>
        <p:nvGraphicFramePr>
          <p:cNvPr id="23557" name="Group 5">
            <a:extLst>
              <a:ext uri="{FF2B5EF4-FFF2-40B4-BE49-F238E27FC236}">
                <a16:creationId xmlns:a16="http://schemas.microsoft.com/office/drawing/2014/main" id="{FF8632DB-2B37-457F-8E70-0FFBBB533E3A}"/>
              </a:ext>
            </a:extLst>
          </p:cNvPr>
          <p:cNvGraphicFramePr>
            <a:graphicFrameLocks noGrp="1"/>
          </p:cNvGraphicFramePr>
          <p:nvPr/>
        </p:nvGraphicFramePr>
        <p:xfrm>
          <a:off x="431800" y="1778000"/>
          <a:ext cx="10753725" cy="3498850"/>
        </p:xfrm>
        <a:graphic>
          <a:graphicData uri="http://schemas.openxmlformats.org/drawingml/2006/table">
            <a:tbl>
              <a:tblPr/>
              <a:tblGrid>
                <a:gridCol w="2574120">
                  <a:extLst>
                    <a:ext uri="{9D8B030D-6E8A-4147-A177-3AD203B41FA5}">
                      <a16:colId xmlns:a16="http://schemas.microsoft.com/office/drawing/2014/main" val="20000"/>
                    </a:ext>
                  </a:extLst>
                </a:gridCol>
                <a:gridCol w="8179605">
                  <a:extLst>
                    <a:ext uri="{9D8B030D-6E8A-4147-A177-3AD203B41FA5}">
                      <a16:colId xmlns:a16="http://schemas.microsoft.com/office/drawing/2014/main" val="20001"/>
                    </a:ext>
                  </a:extLst>
                </a:gridCol>
              </a:tblGrid>
              <a:tr h="533831">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模型名称</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描述</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894526">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ARIMA</a:t>
                      </a:r>
                      <a:r>
                        <a:rPr kumimoji="0" lang="zh-CN" sz="1800" b="0" i="0" u="none" strike="noStrike" cap="none" normalizeH="0" baseline="0">
                          <a:ln>
                            <a:noFill/>
                          </a:ln>
                          <a:solidFill>
                            <a:srgbClr val="000000"/>
                          </a:solidFill>
                          <a:effectLst/>
                          <a:latin typeface="Calibri" pitchFamily="34" charset="0"/>
                          <a:ea typeface="宋体" pitchFamily="2" charset="-122"/>
                        </a:rPr>
                        <a:t>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许多非平稳序列差分后会显示出平稳序列的性质，称这个非平稳序列为差分平稳序列。对差分平稳序列可以使用</a:t>
                      </a:r>
                      <a:r>
                        <a:rPr kumimoji="0" lang="zh-CN" altLang="zh-CN" sz="1800" b="0" i="0" u="none" strike="noStrike" cap="none" normalizeH="0" baseline="0">
                          <a:ln>
                            <a:noFill/>
                          </a:ln>
                          <a:solidFill>
                            <a:srgbClr val="000000"/>
                          </a:solidFill>
                          <a:effectLst/>
                          <a:latin typeface="Calibri" pitchFamily="34" charset="0"/>
                          <a:ea typeface="宋体" pitchFamily="2" charset="-122"/>
                        </a:rPr>
                        <a:t>ARIMA</a:t>
                      </a:r>
                      <a:r>
                        <a:rPr kumimoji="0" lang="zh-CN" sz="1800" b="0" i="0" u="none" strike="noStrike" cap="none" normalizeH="0" baseline="0">
                          <a:ln>
                            <a:noFill/>
                          </a:ln>
                          <a:solidFill>
                            <a:srgbClr val="000000"/>
                          </a:solidFill>
                          <a:effectLst/>
                          <a:latin typeface="Calibri" pitchFamily="34" charset="0"/>
                          <a:ea typeface="宋体" pitchFamily="2" charset="-122"/>
                        </a:rPr>
                        <a:t>模型进行拟合。</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31398">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ARCH</a:t>
                      </a:r>
                      <a:r>
                        <a:rPr kumimoji="0" lang="zh-CN" sz="1800" b="0" i="0" u="none" strike="noStrike" cap="none" normalizeH="0" baseline="0">
                          <a:ln>
                            <a:noFill/>
                          </a:ln>
                          <a:solidFill>
                            <a:srgbClr val="000000"/>
                          </a:solidFill>
                          <a:effectLst/>
                          <a:latin typeface="Calibri" pitchFamily="34" charset="0"/>
                          <a:ea typeface="宋体" pitchFamily="2" charset="-122"/>
                        </a:rPr>
                        <a:t>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ARCH</a:t>
                      </a:r>
                      <a:r>
                        <a:rPr kumimoji="0" lang="zh-CN" sz="1800" b="0" i="0" u="none" strike="noStrike" cap="none" normalizeH="0" baseline="0">
                          <a:ln>
                            <a:noFill/>
                          </a:ln>
                          <a:solidFill>
                            <a:srgbClr val="000000"/>
                          </a:solidFill>
                          <a:effectLst/>
                          <a:latin typeface="Calibri" pitchFamily="34" charset="0"/>
                          <a:ea typeface="宋体" pitchFamily="2" charset="-122"/>
                        </a:rPr>
                        <a:t>模型能准确地模拟时间序列变量的波动性的变化，适用于序列具有异方差性并且异方差函数短期自相关。</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39095">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GARCH模型及其衍生模型</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GARCH模型称为广义ARCH模型，是ARCH模型的拓展。相比于ARCH模型，GARCH模型及其衍生模型更能反映实际数据中的长期记忆性、信息的非对称性等性质。</a:t>
                      </a:r>
                    </a:p>
                  </a:txBody>
                  <a:tcPr marL="121932" marR="121932" marT="46169" marB="4616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40982" name="Text Box 6">
            <a:extLst>
              <a:ext uri="{FF2B5EF4-FFF2-40B4-BE49-F238E27FC236}">
                <a16:creationId xmlns:a16="http://schemas.microsoft.com/office/drawing/2014/main" id="{815ED491-176A-4B26-A850-0B255604249C}"/>
              </a:ext>
            </a:extLst>
          </p:cNvPr>
          <p:cNvSpPr txBox="1">
            <a:spLocks noChangeArrowheads="1"/>
          </p:cNvSpPr>
          <p:nvPr/>
        </p:nvSpPr>
        <p:spPr bwMode="auto">
          <a:xfrm>
            <a:off x="431800" y="5661025"/>
            <a:ext cx="1123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本节将重点介绍AR模型、MA模型、ARMA模型和ARIMA模型。</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021FB998-4A1A-4139-AC44-1C94B9E168F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4339" name="Text Box 6">
            <a:extLst>
              <a:ext uri="{FF2B5EF4-FFF2-40B4-BE49-F238E27FC236}">
                <a16:creationId xmlns:a16="http://schemas.microsoft.com/office/drawing/2014/main" id="{36ED5649-A546-4458-A996-23DED217FBDA}"/>
              </a:ext>
            </a:extLst>
          </p:cNvPr>
          <p:cNvSpPr txBox="1">
            <a:spLocks noChangeArrowheads="1"/>
          </p:cNvSpPr>
          <p:nvPr/>
        </p:nvSpPr>
        <p:spPr bwMode="auto">
          <a:xfrm>
            <a:off x="381000" y="1000125"/>
            <a:ext cx="11571288"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就餐饮企业而言，经常会碰到这样的问题：</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客户在餐厅点餐时，面对菜单中大量的菜品信息，往往无法迅速找到满意的菜品，既增加了点菜的时间，也降低了客户的就餐体验。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实际上，菜品的合理搭配是有规律可循的：顾客的饮食习惯、菜品的荤素和口味，有些菜品之间是相互关联的，而有些菜品之间是对立或竞争关系（负关联）。这些规律都隐藏在大量的历史菜单数据中，如果能够通过数据挖掘发现客户点餐的规则，就可以快速识别客户的口味，当他下了某个菜品的订单时推荐相关联的菜品，引导客户消费，提高顾客的就餐体验和餐饮企业的业绩水平。</a:t>
            </a:r>
          </a:p>
        </p:txBody>
      </p:sp>
      <p:sp>
        <p:nvSpPr>
          <p:cNvPr id="14340" name="标题 3">
            <a:extLst>
              <a:ext uri="{FF2B5EF4-FFF2-40B4-BE49-F238E27FC236}">
                <a16:creationId xmlns:a16="http://schemas.microsoft.com/office/drawing/2014/main" id="{74645633-2B4A-4587-A9DF-BCFAB4926565}"/>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关联规则</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05DEEC3-18E5-442F-89F2-33FBF0BAC85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1987" name="Text Box 6">
            <a:extLst>
              <a:ext uri="{FF2B5EF4-FFF2-40B4-BE49-F238E27FC236}">
                <a16:creationId xmlns:a16="http://schemas.microsoft.com/office/drawing/2014/main" id="{DF6B50C1-A60F-42EB-8B3F-B98A94D62D12}"/>
              </a:ext>
            </a:extLst>
          </p:cNvPr>
          <p:cNvSpPr txBox="1">
            <a:spLocks noChangeArrowheads="1"/>
          </p:cNvSpPr>
          <p:nvPr/>
        </p:nvSpPr>
        <p:spPr bwMode="auto">
          <a:xfrm>
            <a:off x="431800" y="942975"/>
            <a:ext cx="11618913"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拿到一个观察值序列后，首先要对它的</a:t>
            </a:r>
            <a:r>
              <a:rPr lang="zh-CN" altLang="en-US" sz="2000" b="1">
                <a:solidFill>
                  <a:srgbClr val="FF0000"/>
                </a:solidFill>
                <a:latin typeface="微软雅黑" panose="020B0503020204020204" pitchFamily="34" charset="-122"/>
                <a:ea typeface="微软雅黑" panose="020B0503020204020204" pitchFamily="34" charset="-122"/>
              </a:rPr>
              <a:t>纯随机性</a:t>
            </a:r>
            <a:r>
              <a:rPr lang="zh-CN" altLang="en-US" sz="2000">
                <a:solidFill>
                  <a:srgbClr val="000000"/>
                </a:solidFill>
                <a:latin typeface="微软雅黑" panose="020B0503020204020204" pitchFamily="34" charset="-122"/>
                <a:ea typeface="微软雅黑" panose="020B0503020204020204" pitchFamily="34" charset="-122"/>
              </a:rPr>
              <a:t>和</a:t>
            </a:r>
            <a:r>
              <a:rPr lang="zh-CN" altLang="en-US" sz="2000" b="1">
                <a:solidFill>
                  <a:srgbClr val="FF0000"/>
                </a:solidFill>
                <a:latin typeface="微软雅黑" panose="020B0503020204020204" pitchFamily="34" charset="-122"/>
                <a:ea typeface="微软雅黑" panose="020B0503020204020204" pitchFamily="34" charset="-122"/>
              </a:rPr>
              <a:t>平稳性</a:t>
            </a:r>
            <a:r>
              <a:rPr lang="zh-CN" altLang="en-US" sz="2000">
                <a:solidFill>
                  <a:srgbClr val="000000"/>
                </a:solidFill>
                <a:latin typeface="微软雅黑" panose="020B0503020204020204" pitchFamily="34" charset="-122"/>
                <a:ea typeface="微软雅黑" panose="020B0503020204020204" pitchFamily="34" charset="-122"/>
              </a:rPr>
              <a:t>进行检验，这两个重要的检验称为序列的预处理。根据检验结果可以将序列分为不同的类型，对不同类型的序列会采取不同的分析方法。</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对于纯随机序列</a:t>
            </a:r>
            <a:r>
              <a:rPr lang="zh-CN" altLang="en-US" sz="2000">
                <a:solidFill>
                  <a:srgbClr val="000000"/>
                </a:solidFill>
                <a:latin typeface="微软雅黑" panose="020B0503020204020204" pitchFamily="34" charset="-122"/>
                <a:ea typeface="微软雅黑" panose="020B0503020204020204" pitchFamily="34" charset="-122"/>
              </a:rPr>
              <a:t>，又叫白噪声序列，就意味着序列的各项之间没有任何相关关系，序列在进行完全无序的随机波动，可以终止对该序列的分析。</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对于平稳非白噪声序列</a:t>
            </a:r>
            <a:r>
              <a:rPr lang="zh-CN" altLang="en-US" sz="2000">
                <a:solidFill>
                  <a:srgbClr val="000000"/>
                </a:solidFill>
                <a:latin typeface="微软雅黑" panose="020B0503020204020204" pitchFamily="34" charset="-122"/>
                <a:ea typeface="微软雅黑" panose="020B0503020204020204" pitchFamily="34" charset="-122"/>
              </a:rPr>
              <a:t>，它的均值和方差是常数，现已有一套非常成熟的平稳序列的建模方法。通常是建立一个线性模型来拟合该序列的发展，借此提取该序列的有用信息。ARMA模型是最常用的平稳序列拟合模型；</a:t>
            </a:r>
          </a:p>
          <a:p>
            <a:pPr>
              <a:lnSpc>
                <a:spcPct val="150000"/>
              </a:lnSpc>
              <a:spcBef>
                <a:spcPct val="20000"/>
              </a:spcBef>
              <a:buClr>
                <a:schemeClr val="hlink"/>
              </a:buClr>
              <a:buFont typeface="Wingdings" panose="05000000000000000000" pitchFamily="2" charset="2"/>
              <a:buChar char="l"/>
            </a:pPr>
            <a:r>
              <a:rPr lang="zh-CN" altLang="en-US" sz="2000" b="1">
                <a:solidFill>
                  <a:srgbClr val="FF0000"/>
                </a:solidFill>
                <a:latin typeface="微软雅黑" panose="020B0503020204020204" pitchFamily="34" charset="-122"/>
                <a:ea typeface="微软雅黑" panose="020B0503020204020204" pitchFamily="34" charset="-122"/>
              </a:rPr>
              <a:t>对于非平稳序列</a:t>
            </a:r>
            <a:r>
              <a:rPr lang="zh-CN" altLang="en-US" sz="2000">
                <a:solidFill>
                  <a:srgbClr val="000000"/>
                </a:solidFill>
                <a:latin typeface="微软雅黑" panose="020B0503020204020204" pitchFamily="34" charset="-122"/>
                <a:ea typeface="微软雅黑" panose="020B0503020204020204" pitchFamily="34" charset="-122"/>
              </a:rPr>
              <a:t>，由于它的均值和方差不稳定，处理方法一般是将其转变为平稳序列，这样就可以应用有关平稳时间序列的分析方法，如建立ARMA模型来进行相应得研究。如果一个时间序列经差分运算后具有平稳性，成该序列为差分平稳序列，可以使用ARIMA模型进行分析。</a:t>
            </a:r>
          </a:p>
        </p:txBody>
      </p:sp>
      <p:sp>
        <p:nvSpPr>
          <p:cNvPr id="41988" name="标题 3">
            <a:extLst>
              <a:ext uri="{FF2B5EF4-FFF2-40B4-BE49-F238E27FC236}">
                <a16:creationId xmlns:a16="http://schemas.microsoft.com/office/drawing/2014/main" id="{E252A3AE-0467-4E43-88C8-E5796B30619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F744A764-D1C4-4859-B1EA-CBC03E26BBC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3011" name="Text Box 6">
            <a:extLst>
              <a:ext uri="{FF2B5EF4-FFF2-40B4-BE49-F238E27FC236}">
                <a16:creationId xmlns:a16="http://schemas.microsoft.com/office/drawing/2014/main" id="{D27E91E1-D54A-45A8-A81E-8063458FB784}"/>
              </a:ext>
            </a:extLst>
          </p:cNvPr>
          <p:cNvSpPr txBox="1">
            <a:spLocks noChangeArrowheads="1"/>
          </p:cNvSpPr>
          <p:nvPr/>
        </p:nvSpPr>
        <p:spPr bwMode="auto">
          <a:xfrm>
            <a:off x="431800" y="962025"/>
            <a:ext cx="11618913"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8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如果时间序列                       在某一常数附近波动且波动范围有限，即有常数均值和常数方差，并且相距     期的序列变量之间的影响程度是一样的，则称                      为平稳序列。</a:t>
            </a:r>
          </a:p>
          <a:p>
            <a:pPr>
              <a:lnSpc>
                <a:spcPct val="180000"/>
              </a:lnSpc>
              <a:spcBef>
                <a:spcPct val="4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对序列的平稳性的检验有</a:t>
            </a:r>
            <a:r>
              <a:rPr lang="zh-CN" altLang="en-US" sz="2000">
                <a:solidFill>
                  <a:srgbClr val="FF0000"/>
                </a:solidFill>
                <a:latin typeface="微软雅黑" panose="020B0503020204020204" pitchFamily="34" charset="-122"/>
                <a:ea typeface="微软雅黑" panose="020B0503020204020204" pitchFamily="34" charset="-122"/>
              </a:rPr>
              <a:t>两种检验方法</a:t>
            </a:r>
            <a:r>
              <a:rPr lang="zh-CN" altLang="en-US" sz="2000">
                <a:solidFill>
                  <a:srgbClr val="000000"/>
                </a:solidFill>
                <a:latin typeface="微软雅黑" panose="020B0503020204020204" pitchFamily="34" charset="-122"/>
                <a:ea typeface="微软雅黑" panose="020B0503020204020204" pitchFamily="34" charset="-122"/>
              </a:rPr>
              <a:t>，一种是根据时序图和自相关图的特征做出判断的</a:t>
            </a:r>
            <a:r>
              <a:rPr lang="zh-CN" altLang="en-US" sz="2000">
                <a:solidFill>
                  <a:srgbClr val="FF0000"/>
                </a:solidFill>
                <a:latin typeface="微软雅黑" panose="020B0503020204020204" pitchFamily="34" charset="-122"/>
                <a:ea typeface="微软雅黑" panose="020B0503020204020204" pitchFamily="34" charset="-122"/>
              </a:rPr>
              <a:t>图检验</a:t>
            </a:r>
            <a:r>
              <a:rPr lang="zh-CN" altLang="en-US" sz="2000">
                <a:solidFill>
                  <a:srgbClr val="000000"/>
                </a:solidFill>
                <a:latin typeface="微软雅黑" panose="020B0503020204020204" pitchFamily="34" charset="-122"/>
                <a:ea typeface="微软雅黑" panose="020B0503020204020204" pitchFamily="34" charset="-122"/>
              </a:rPr>
              <a:t>，该方法操作简单、应用广泛，缺点是带有主观性；另一种是构造检验统计量进行的方法，目前最常用的方法是</a:t>
            </a:r>
            <a:r>
              <a:rPr lang="zh-CN" altLang="en-US" sz="2000">
                <a:solidFill>
                  <a:srgbClr val="FF0000"/>
                </a:solidFill>
                <a:latin typeface="微软雅黑" panose="020B0503020204020204" pitchFamily="34" charset="-122"/>
                <a:ea typeface="微软雅黑" panose="020B0503020204020204" pitchFamily="34" charset="-122"/>
              </a:rPr>
              <a:t>单位根检验</a:t>
            </a:r>
            <a:r>
              <a:rPr lang="zh-CN" altLang="en-US" sz="2000">
                <a:solidFill>
                  <a:srgbClr val="000000"/>
                </a:solidFill>
                <a:latin typeface="微软雅黑" panose="020B0503020204020204" pitchFamily="34" charset="-122"/>
                <a:ea typeface="微软雅黑" panose="020B0503020204020204" pitchFamily="34" charset="-122"/>
              </a:rPr>
              <a:t>。</a:t>
            </a: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p:txBody>
      </p:sp>
      <p:sp>
        <p:nvSpPr>
          <p:cNvPr id="43012" name="标题 3">
            <a:extLst>
              <a:ext uri="{FF2B5EF4-FFF2-40B4-BE49-F238E27FC236}">
                <a16:creationId xmlns:a16="http://schemas.microsoft.com/office/drawing/2014/main" id="{A95D2B68-36E6-478A-92A7-AB0CF7A63AD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3013" name="Object 5">
            <a:extLst>
              <a:ext uri="{FF2B5EF4-FFF2-40B4-BE49-F238E27FC236}">
                <a16:creationId xmlns:a16="http://schemas.microsoft.com/office/drawing/2014/main" id="{45F04D0A-38ED-4524-A6C5-59D58C2FFD68}"/>
              </a:ext>
            </a:extLst>
          </p:cNvPr>
          <p:cNvGraphicFramePr>
            <a:graphicFrameLocks/>
          </p:cNvGraphicFramePr>
          <p:nvPr/>
        </p:nvGraphicFramePr>
        <p:xfrm>
          <a:off x="2413000" y="1633538"/>
          <a:ext cx="1766888" cy="384175"/>
        </p:xfrm>
        <a:graphic>
          <a:graphicData uri="http://schemas.openxmlformats.org/presentationml/2006/ole">
            <mc:AlternateContent xmlns:mc="http://schemas.openxmlformats.org/markup-compatibility/2006">
              <mc:Choice xmlns:v="urn:schemas-microsoft-com:vml" Requires="v">
                <p:oleObj r:id="rId2" imgW="661542" imgH="229051" progId="Equation.DSMT4">
                  <p:embed/>
                </p:oleObj>
              </mc:Choice>
              <mc:Fallback>
                <p:oleObj r:id="rId2" imgW="661542" imgH="229051"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1633538"/>
                        <a:ext cx="17668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6">
            <a:extLst>
              <a:ext uri="{FF2B5EF4-FFF2-40B4-BE49-F238E27FC236}">
                <a16:creationId xmlns:a16="http://schemas.microsoft.com/office/drawing/2014/main" id="{5B77FED3-820A-4EAF-B005-1DB6BC89BA85}"/>
              </a:ext>
            </a:extLst>
          </p:cNvPr>
          <p:cNvGraphicFramePr>
            <a:graphicFrameLocks/>
          </p:cNvGraphicFramePr>
          <p:nvPr/>
        </p:nvGraphicFramePr>
        <p:xfrm>
          <a:off x="1430338" y="2105025"/>
          <a:ext cx="355600" cy="436563"/>
        </p:xfrm>
        <a:graphic>
          <a:graphicData uri="http://schemas.openxmlformats.org/presentationml/2006/ole">
            <mc:AlternateContent xmlns:mc="http://schemas.openxmlformats.org/markup-compatibility/2006">
              <mc:Choice xmlns:v="urn:schemas-microsoft-com:vml" Requires="v">
                <p:oleObj r:id="rId4" imgW="127726" imgH="178889" progId="Equation.DSMT4">
                  <p:embed/>
                </p:oleObj>
              </mc:Choice>
              <mc:Fallback>
                <p:oleObj r:id="rId4" imgW="127726" imgH="178889"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105025"/>
                        <a:ext cx="355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7">
            <a:extLst>
              <a:ext uri="{FF2B5EF4-FFF2-40B4-BE49-F238E27FC236}">
                <a16:creationId xmlns:a16="http://schemas.microsoft.com/office/drawing/2014/main" id="{6567820D-C2EE-41D8-9B27-32C3491C83B2}"/>
              </a:ext>
            </a:extLst>
          </p:cNvPr>
          <p:cNvGraphicFramePr>
            <a:graphicFrameLocks/>
          </p:cNvGraphicFramePr>
          <p:nvPr/>
        </p:nvGraphicFramePr>
        <p:xfrm>
          <a:off x="6875463" y="2168525"/>
          <a:ext cx="1766887" cy="384175"/>
        </p:xfrm>
        <a:graphic>
          <a:graphicData uri="http://schemas.openxmlformats.org/presentationml/2006/ole">
            <mc:AlternateContent xmlns:mc="http://schemas.openxmlformats.org/markup-compatibility/2006">
              <mc:Choice xmlns:v="urn:schemas-microsoft-com:vml" Requires="v">
                <p:oleObj r:id="rId6" imgW="661542" imgH="229051" progId="Equation.DSMT4">
                  <p:embed/>
                </p:oleObj>
              </mc:Choice>
              <mc:Fallback>
                <p:oleObj r:id="rId6" imgW="661542" imgH="229051" progId="Equation.DSMT4">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2168525"/>
                        <a:ext cx="17668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79D175E8-3408-42C6-973D-6FDA0A4D190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4035" name="Text Box 6">
            <a:extLst>
              <a:ext uri="{FF2B5EF4-FFF2-40B4-BE49-F238E27FC236}">
                <a16:creationId xmlns:a16="http://schemas.microsoft.com/office/drawing/2014/main" id="{12B7D08B-70FE-44C9-9DF6-3377011AA593}"/>
              </a:ext>
            </a:extLst>
          </p:cNvPr>
          <p:cNvSpPr txBox="1">
            <a:spLocks noChangeArrowheads="1"/>
          </p:cNvSpPr>
          <p:nvPr/>
        </p:nvSpPr>
        <p:spPr bwMode="auto">
          <a:xfrm>
            <a:off x="431800" y="920750"/>
            <a:ext cx="11618913"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时序图检验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根据平稳时间序列的均值和方差都为常数的性质，平稳序列的时序图显示该序列值始终在一个常数附近随机波动，而且波动的范围有界；如果有明显的趋势性或者周期性那它通常不是平稳序列。</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自相关图检验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平稳序列具有短期相关性，这个性质表明对平稳序列而言通常只有近期的序列值对现时值得影响比较明显，间隔越远的过去值对现时值得影响越小。</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随着延迟期数    的增加，平稳序列的自相关系数     （延迟     期）会比较快的衰减趋向于零，并在零附近随机波动，而非平稳序列的自相关系数衰减的速度比较慢，这就是利用自相关图进行平稳性检验的标准。</a:t>
            </a:r>
            <a:endParaRPr lang="zh-CN" altLang="en-US" sz="900">
              <a:solidFill>
                <a:srgbClr val="000000"/>
              </a:solidFill>
              <a:latin typeface="Arial" panose="020B0604020202020204" pitchFamily="34" charset="0"/>
            </a:endParaRPr>
          </a:p>
          <a:p>
            <a:pPr>
              <a:lnSpc>
                <a:spcPct val="150000"/>
              </a:lnSpc>
              <a:spcBef>
                <a:spcPct val="20000"/>
              </a:spcBef>
              <a:buClr>
                <a:schemeClr val="hlink"/>
              </a:buClr>
              <a:buFont typeface="Wingdings" panose="05000000000000000000" pitchFamily="2" charset="2"/>
              <a:buAutoNum type="arabicPeriod"/>
            </a:pPr>
            <a:endParaRPr lang="zh-CN" altLang="en-US" sz="900">
              <a:solidFill>
                <a:srgbClr val="000000"/>
              </a:solidFill>
              <a:latin typeface="Arial" panose="020B0604020202020204" pitchFamily="34" charset="0"/>
            </a:endParaRPr>
          </a:p>
        </p:txBody>
      </p:sp>
      <p:sp>
        <p:nvSpPr>
          <p:cNvPr id="44036" name="标题 3">
            <a:extLst>
              <a:ext uri="{FF2B5EF4-FFF2-40B4-BE49-F238E27FC236}">
                <a16:creationId xmlns:a16="http://schemas.microsoft.com/office/drawing/2014/main" id="{96CC5BB9-51B8-4F0A-8405-CB01D023F5F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4037" name="Object 5">
            <a:extLst>
              <a:ext uri="{FF2B5EF4-FFF2-40B4-BE49-F238E27FC236}">
                <a16:creationId xmlns:a16="http://schemas.microsoft.com/office/drawing/2014/main" id="{4C947497-E5A4-42AA-BBF7-302EAD1C1C5D}"/>
              </a:ext>
            </a:extLst>
          </p:cNvPr>
          <p:cNvGraphicFramePr>
            <a:graphicFrameLocks/>
          </p:cNvGraphicFramePr>
          <p:nvPr/>
        </p:nvGraphicFramePr>
        <p:xfrm>
          <a:off x="2343150" y="4419600"/>
          <a:ext cx="477838" cy="441325"/>
        </p:xfrm>
        <a:graphic>
          <a:graphicData uri="http://schemas.openxmlformats.org/presentationml/2006/ole">
            <mc:AlternateContent xmlns:mc="http://schemas.openxmlformats.org/markup-compatibility/2006">
              <mc:Choice xmlns:v="urn:schemas-microsoft-com:vml" Requires="v">
                <p:oleObj r:id="rId2" imgW="127726" imgH="178889" progId="Equation.DSMT4">
                  <p:embed/>
                </p:oleObj>
              </mc:Choice>
              <mc:Fallback>
                <p:oleObj r:id="rId2" imgW="127726" imgH="178889"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4419600"/>
                        <a:ext cx="4778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6">
            <a:extLst>
              <a:ext uri="{FF2B5EF4-FFF2-40B4-BE49-F238E27FC236}">
                <a16:creationId xmlns:a16="http://schemas.microsoft.com/office/drawing/2014/main" id="{B1F9E47F-CEE8-4F3C-BEC2-DE4A514734FF}"/>
              </a:ext>
            </a:extLst>
          </p:cNvPr>
          <p:cNvGraphicFramePr>
            <a:graphicFrameLocks/>
          </p:cNvGraphicFramePr>
          <p:nvPr/>
        </p:nvGraphicFramePr>
        <p:xfrm>
          <a:off x="7434263" y="4443413"/>
          <a:ext cx="481012" cy="441325"/>
        </p:xfrm>
        <a:graphic>
          <a:graphicData uri="http://schemas.openxmlformats.org/presentationml/2006/ole">
            <mc:AlternateContent xmlns:mc="http://schemas.openxmlformats.org/markup-compatibility/2006">
              <mc:Choice xmlns:v="urn:schemas-microsoft-com:vml" Requires="v">
                <p:oleObj r:id="rId4" imgW="127726" imgH="178889" progId="Equation.DSMT4">
                  <p:embed/>
                </p:oleObj>
              </mc:Choice>
              <mc:Fallback>
                <p:oleObj r:id="rId4" imgW="127726" imgH="178889"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263" y="4443413"/>
                        <a:ext cx="48101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B1D51ADA-5211-4737-85C9-6F47FC8FB6EE}"/>
              </a:ext>
            </a:extLst>
          </p:cNvPr>
          <p:cNvGraphicFramePr>
            <a:graphicFrameLocks/>
          </p:cNvGraphicFramePr>
          <p:nvPr/>
        </p:nvGraphicFramePr>
        <p:xfrm>
          <a:off x="6240463" y="4373563"/>
          <a:ext cx="576262" cy="527050"/>
        </p:xfrm>
        <a:graphic>
          <a:graphicData uri="http://schemas.openxmlformats.org/presentationml/2006/ole">
            <mc:AlternateContent xmlns:mc="http://schemas.openxmlformats.org/markup-compatibility/2006">
              <mc:Choice xmlns:v="urn:schemas-microsoft-com:vml" Requires="v">
                <p:oleObj r:id="rId5" imgW="191571" imgH="229958" progId="Equation.DSMT4">
                  <p:embed/>
                </p:oleObj>
              </mc:Choice>
              <mc:Fallback>
                <p:oleObj r:id="rId5" imgW="191571" imgH="229958"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3" y="4373563"/>
                        <a:ext cx="5762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5EC0E2DD-909F-478C-A165-1282AF8F7A6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5059" name="Text Box 6">
            <a:extLst>
              <a:ext uri="{FF2B5EF4-FFF2-40B4-BE49-F238E27FC236}">
                <a16:creationId xmlns:a16="http://schemas.microsoft.com/office/drawing/2014/main" id="{B3AE96B9-0903-4E86-8DDA-EBFD9263B156}"/>
              </a:ext>
            </a:extLst>
          </p:cNvPr>
          <p:cNvSpPr txBox="1">
            <a:spLocks noChangeArrowheads="1"/>
          </p:cNvSpPr>
          <p:nvPr/>
        </p:nvSpPr>
        <p:spPr bwMode="auto">
          <a:xfrm>
            <a:off x="431800" y="981075"/>
            <a:ext cx="116189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平稳性检验</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单位根检验</a:t>
            </a:r>
          </a:p>
          <a:p>
            <a:pPr>
              <a:lnSpc>
                <a:spcPct val="15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单位根检验是指检验序列中是否存在单位根，因为存在单位根就是非平稳时间序列了。</a:t>
            </a:r>
          </a:p>
        </p:txBody>
      </p:sp>
      <p:sp>
        <p:nvSpPr>
          <p:cNvPr id="45060" name="标题 3">
            <a:extLst>
              <a:ext uri="{FF2B5EF4-FFF2-40B4-BE49-F238E27FC236}">
                <a16:creationId xmlns:a16="http://schemas.microsoft.com/office/drawing/2014/main" id="{41BCA517-C9ED-4BD5-8148-DC1C915B50D4}"/>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398794C6-EA06-4518-B29A-477475BD9F4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6083" name="Text Box 6">
            <a:extLst>
              <a:ext uri="{FF2B5EF4-FFF2-40B4-BE49-F238E27FC236}">
                <a16:creationId xmlns:a16="http://schemas.microsoft.com/office/drawing/2014/main" id="{FEE80A80-F456-415C-931E-25DEF5B655C2}"/>
              </a:ext>
            </a:extLst>
          </p:cNvPr>
          <p:cNvSpPr txBox="1">
            <a:spLocks noChangeArrowheads="1"/>
          </p:cNvSpPr>
          <p:nvPr/>
        </p:nvSpPr>
        <p:spPr bwMode="auto">
          <a:xfrm>
            <a:off x="184150" y="965200"/>
            <a:ext cx="116459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纯随机性检验</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如果一个序列式纯随机序列，那么它的序列值之间应该没有任何关系，即                               满足                         ，这是一种理论上才会出现的理想状态，实际上纯随机序列的样本自相关系数不会绝对为零，但是很接近零，并在零附近随机波动。</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纯随机性检验也称白噪声检验，一般是构造检验统计量来检验序列的纯随机性，常用的检验统计量有 Q 统计量、LB 统计量，由样本各延迟期数的自相关系数可以计算得到检验统计量，然后计算出对应的    值，如果    值显著大于显著性水平    ，则表示该序列不能拒绝纯随机的原假设，可以停止对该序列的分析。</a:t>
            </a:r>
            <a:endParaRPr lang="zh-CN" altLang="en-US" sz="900">
              <a:solidFill>
                <a:srgbClr val="000000"/>
              </a:solidFill>
              <a:latin typeface="Arial" panose="020B0604020202020204" pitchFamily="34" charset="0"/>
            </a:endParaRPr>
          </a:p>
        </p:txBody>
      </p:sp>
      <p:sp>
        <p:nvSpPr>
          <p:cNvPr id="46084" name="标题 3">
            <a:extLst>
              <a:ext uri="{FF2B5EF4-FFF2-40B4-BE49-F238E27FC236}">
                <a16:creationId xmlns:a16="http://schemas.microsoft.com/office/drawing/2014/main" id="{4DF22E18-080E-4AA9-9758-709FF00D009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时间序列的预处理</a:t>
            </a:r>
            <a:endParaRPr lang="zh-CN" altLang="en-US" sz="2200">
              <a:latin typeface="Arial" panose="020B0604020202020204" pitchFamily="34" charset="0"/>
            </a:endParaRPr>
          </a:p>
        </p:txBody>
      </p:sp>
      <p:graphicFrame>
        <p:nvGraphicFramePr>
          <p:cNvPr id="46085" name="Object 5">
            <a:extLst>
              <a:ext uri="{FF2B5EF4-FFF2-40B4-BE49-F238E27FC236}">
                <a16:creationId xmlns:a16="http://schemas.microsoft.com/office/drawing/2014/main" id="{1E365956-A579-4A8A-8A90-3F2C4E1BF6E7}"/>
              </a:ext>
            </a:extLst>
          </p:cNvPr>
          <p:cNvGraphicFramePr>
            <a:graphicFrameLocks/>
          </p:cNvGraphicFramePr>
          <p:nvPr/>
        </p:nvGraphicFramePr>
        <p:xfrm>
          <a:off x="8848725" y="1731963"/>
          <a:ext cx="2416175" cy="377825"/>
        </p:xfrm>
        <a:graphic>
          <a:graphicData uri="http://schemas.openxmlformats.org/presentationml/2006/ole">
            <mc:AlternateContent xmlns:mc="http://schemas.openxmlformats.org/markup-compatibility/2006">
              <mc:Choice xmlns:v="urn:schemas-microsoft-com:vml" Requires="v">
                <p:oleObj r:id="rId2" imgW="915842" imgH="203360" progId="Equation.DSMT4">
                  <p:embed/>
                </p:oleObj>
              </mc:Choice>
              <mc:Fallback>
                <p:oleObj r:id="rId2" imgW="915842" imgH="203360"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725" y="1731963"/>
                        <a:ext cx="24161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id="{4BCC8F58-4131-4940-946A-93EBCE64DD9F}"/>
              </a:ext>
            </a:extLst>
          </p:cNvPr>
          <p:cNvGraphicFramePr>
            <a:graphicFrameLocks/>
          </p:cNvGraphicFramePr>
          <p:nvPr/>
        </p:nvGraphicFramePr>
        <p:xfrm>
          <a:off x="882650" y="4548188"/>
          <a:ext cx="466725" cy="377825"/>
        </p:xfrm>
        <a:graphic>
          <a:graphicData uri="http://schemas.openxmlformats.org/presentationml/2006/ole">
            <mc:AlternateContent xmlns:mc="http://schemas.openxmlformats.org/markup-compatibility/2006">
              <mc:Choice xmlns:v="urn:schemas-microsoft-com:vml" Requires="v">
                <p:oleObj r:id="rId4" imgW="153489" imgH="166189" progId="Equation.DSMT4">
                  <p:embed/>
                </p:oleObj>
              </mc:Choice>
              <mc:Fallback>
                <p:oleObj r:id="rId4" imgW="153489" imgH="166189"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4548188"/>
                        <a:ext cx="466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7">
            <a:extLst>
              <a:ext uri="{FF2B5EF4-FFF2-40B4-BE49-F238E27FC236}">
                <a16:creationId xmlns:a16="http://schemas.microsoft.com/office/drawing/2014/main" id="{A8A64D5D-A033-4D86-B633-FB1F7F058ADD}"/>
              </a:ext>
            </a:extLst>
          </p:cNvPr>
          <p:cNvGraphicFramePr>
            <a:graphicFrameLocks/>
          </p:cNvGraphicFramePr>
          <p:nvPr/>
        </p:nvGraphicFramePr>
        <p:xfrm>
          <a:off x="2143125" y="4540250"/>
          <a:ext cx="469900" cy="377825"/>
        </p:xfrm>
        <a:graphic>
          <a:graphicData uri="http://schemas.openxmlformats.org/presentationml/2006/ole">
            <mc:AlternateContent xmlns:mc="http://schemas.openxmlformats.org/markup-compatibility/2006">
              <mc:Choice xmlns:v="urn:schemas-microsoft-com:vml" Requires="v">
                <p:oleObj r:id="rId6" imgW="153489" imgH="166189" progId="Equation.DSMT4">
                  <p:embed/>
                </p:oleObj>
              </mc:Choice>
              <mc:Fallback>
                <p:oleObj r:id="rId6" imgW="153489" imgH="166189"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4540250"/>
                        <a:ext cx="4699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a:extLst>
              <a:ext uri="{FF2B5EF4-FFF2-40B4-BE49-F238E27FC236}">
                <a16:creationId xmlns:a16="http://schemas.microsoft.com/office/drawing/2014/main" id="{B630C509-8BD4-4243-B4E9-32FA76AC85FE}"/>
              </a:ext>
            </a:extLst>
          </p:cNvPr>
          <p:cNvGraphicFramePr>
            <a:graphicFrameLocks/>
          </p:cNvGraphicFramePr>
          <p:nvPr/>
        </p:nvGraphicFramePr>
        <p:xfrm>
          <a:off x="5022850" y="4554538"/>
          <a:ext cx="563563" cy="371475"/>
        </p:xfrm>
        <a:graphic>
          <a:graphicData uri="http://schemas.openxmlformats.org/presentationml/2006/ole">
            <mc:AlternateContent xmlns:mc="http://schemas.openxmlformats.org/markup-compatibility/2006">
              <mc:Choice xmlns:v="urn:schemas-microsoft-com:vml" Requires="v">
                <p:oleObj r:id="rId7" imgW="153489" imgH="140789" progId="Equation.DSMT4">
                  <p:embed/>
                </p:oleObj>
              </mc:Choice>
              <mc:Fallback>
                <p:oleObj r:id="rId7" imgW="153489" imgH="140789"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2850" y="4554538"/>
                        <a:ext cx="5635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227F84BE-7B92-439C-B93A-2C63013049F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7107" name="Text Box 6">
            <a:extLst>
              <a:ext uri="{FF2B5EF4-FFF2-40B4-BE49-F238E27FC236}">
                <a16:creationId xmlns:a16="http://schemas.microsoft.com/office/drawing/2014/main" id="{AD920983-DDD9-4388-960A-7BA195765647}"/>
              </a:ext>
            </a:extLst>
          </p:cNvPr>
          <p:cNvSpPr txBox="1">
            <a:spLocks noChangeArrowheads="1"/>
          </p:cNvSpPr>
          <p:nvPr/>
        </p:nvSpPr>
        <p:spPr bwMode="auto">
          <a:xfrm>
            <a:off x="184150" y="981075"/>
            <a:ext cx="11618913"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ARMA模型的全称是自回归移动平均模型，它是目前最常用的拟合平稳序列的模型。</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ARMA模型又可以细分为AR模型、MA模型和ARMA模型三大类。都可以看作是多元线性回归模型。</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下面将分别介绍AR模型、MA模型和ARMA模型三大模型。</a:t>
            </a:r>
          </a:p>
        </p:txBody>
      </p:sp>
      <p:sp>
        <p:nvSpPr>
          <p:cNvPr id="47108" name="标题 3">
            <a:extLst>
              <a:ext uri="{FF2B5EF4-FFF2-40B4-BE49-F238E27FC236}">
                <a16:creationId xmlns:a16="http://schemas.microsoft.com/office/drawing/2014/main" id="{796BB3B1-5F36-4CAA-BC16-648F1F938133}"/>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3DBD6276-CD4D-4240-BA32-69DA9CAA77E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8131" name="Text Box 6">
            <a:extLst>
              <a:ext uri="{FF2B5EF4-FFF2-40B4-BE49-F238E27FC236}">
                <a16:creationId xmlns:a16="http://schemas.microsoft.com/office/drawing/2014/main" id="{C79E80A3-9ED1-4B62-9448-9D350E8798A0}"/>
              </a:ext>
            </a:extLst>
          </p:cNvPr>
          <p:cNvSpPr txBox="1">
            <a:spLocks noChangeArrowheads="1"/>
          </p:cNvSpPr>
          <p:nvPr/>
        </p:nvSpPr>
        <p:spPr bwMode="auto">
          <a:xfrm>
            <a:off x="431800" y="931863"/>
            <a:ext cx="11618913"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AR模型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    阶自回归模型，简记为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                                            的多元线性回归，认为     主要是受过去    期的序列值的影响。误差项是当期的随机干扰     ，为零均值白噪声序列。</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模型的性质见下表：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48132" name="标题 3">
            <a:extLst>
              <a:ext uri="{FF2B5EF4-FFF2-40B4-BE49-F238E27FC236}">
                <a16:creationId xmlns:a16="http://schemas.microsoft.com/office/drawing/2014/main" id="{8429DAAF-619D-4A8B-B9D6-B874FF492D4A}"/>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48133" name="Object 5">
            <a:extLst>
              <a:ext uri="{FF2B5EF4-FFF2-40B4-BE49-F238E27FC236}">
                <a16:creationId xmlns:a16="http://schemas.microsoft.com/office/drawing/2014/main" id="{40AC1204-2197-4315-B42F-B7D449B403FF}"/>
              </a:ext>
            </a:extLst>
          </p:cNvPr>
          <p:cNvGraphicFramePr>
            <a:graphicFrameLocks/>
          </p:cNvGraphicFramePr>
          <p:nvPr/>
        </p:nvGraphicFramePr>
        <p:xfrm>
          <a:off x="3509963" y="1601788"/>
          <a:ext cx="371475" cy="304800"/>
        </p:xfrm>
        <a:graphic>
          <a:graphicData uri="http://schemas.openxmlformats.org/presentationml/2006/ole">
            <mc:AlternateContent xmlns:mc="http://schemas.openxmlformats.org/markup-compatibility/2006">
              <mc:Choice xmlns:v="urn:schemas-microsoft-com:vml" Requires="v">
                <p:oleObj r:id="rId2" imgW="153489" imgH="166189" progId="Equation.DSMT4">
                  <p:embed/>
                </p:oleObj>
              </mc:Choice>
              <mc:Fallback>
                <p:oleObj r:id="rId2" imgW="153489" imgH="166189"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1601788"/>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ct 6">
            <a:extLst>
              <a:ext uri="{FF2B5EF4-FFF2-40B4-BE49-F238E27FC236}">
                <a16:creationId xmlns:a16="http://schemas.microsoft.com/office/drawing/2014/main" id="{B52724BB-3E68-4107-919F-F49601ADE50C}"/>
              </a:ext>
            </a:extLst>
          </p:cNvPr>
          <p:cNvGraphicFramePr>
            <a:graphicFrameLocks/>
          </p:cNvGraphicFramePr>
          <p:nvPr/>
        </p:nvGraphicFramePr>
        <p:xfrm>
          <a:off x="6372225" y="1600200"/>
          <a:ext cx="1152525" cy="396875"/>
        </p:xfrm>
        <a:graphic>
          <a:graphicData uri="http://schemas.openxmlformats.org/presentationml/2006/ole">
            <mc:AlternateContent xmlns:mc="http://schemas.openxmlformats.org/markup-compatibility/2006">
              <mc:Choice xmlns:v="urn:schemas-microsoft-com:vml" Requires="v">
                <p:oleObj r:id="rId4" imgW="458645" imgH="203682" progId="Equation.DSMT4">
                  <p:embed/>
                </p:oleObj>
              </mc:Choice>
              <mc:Fallback>
                <p:oleObj r:id="rId4" imgW="458645" imgH="203682" progId="Equation.DSMT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16002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7">
            <a:extLst>
              <a:ext uri="{FF2B5EF4-FFF2-40B4-BE49-F238E27FC236}">
                <a16:creationId xmlns:a16="http://schemas.microsoft.com/office/drawing/2014/main" id="{4C881261-B694-45E3-8AE7-9022A334F9E9}"/>
              </a:ext>
            </a:extLst>
          </p:cNvPr>
          <p:cNvGraphicFramePr>
            <a:graphicFrameLocks/>
          </p:cNvGraphicFramePr>
          <p:nvPr/>
        </p:nvGraphicFramePr>
        <p:xfrm>
          <a:off x="1968500" y="1893888"/>
          <a:ext cx="7932738" cy="2327275"/>
        </p:xfrm>
        <a:graphic>
          <a:graphicData uri="http://schemas.openxmlformats.org/presentationml/2006/ole">
            <mc:AlternateContent xmlns:mc="http://schemas.openxmlformats.org/markup-compatibility/2006">
              <mc:Choice xmlns:v="urn:schemas-microsoft-com:vml" Requires="v">
                <p:oleObj r:id="rId6" imgW="2354040" imgH="964080" progId="Word.Document.12">
                  <p:embed/>
                </p:oleObj>
              </mc:Choice>
              <mc:Fallback>
                <p:oleObj r:id="rId6" imgW="2354040" imgH="964080" progId="Word.Document.1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500" y="1893888"/>
                        <a:ext cx="7932738"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8">
            <a:extLst>
              <a:ext uri="{FF2B5EF4-FFF2-40B4-BE49-F238E27FC236}">
                <a16:creationId xmlns:a16="http://schemas.microsoft.com/office/drawing/2014/main" id="{2D0B2800-FC46-4E85-89BC-6257D122D127}"/>
              </a:ext>
            </a:extLst>
          </p:cNvPr>
          <p:cNvGraphicFramePr>
            <a:graphicFrameLocks/>
          </p:cNvGraphicFramePr>
          <p:nvPr/>
        </p:nvGraphicFramePr>
        <p:xfrm>
          <a:off x="3357563" y="2579688"/>
          <a:ext cx="503237" cy="457200"/>
        </p:xfrm>
        <a:graphic>
          <a:graphicData uri="http://schemas.openxmlformats.org/presentationml/2006/ole">
            <mc:AlternateContent xmlns:mc="http://schemas.openxmlformats.org/markup-compatibility/2006">
              <mc:Choice xmlns:v="urn:schemas-microsoft-com:vml" Requires="v">
                <p:oleObj r:id="rId8" imgW="204004" imgH="229685" progId="Equation.DSMT4">
                  <p:embed/>
                </p:oleObj>
              </mc:Choice>
              <mc:Fallback>
                <p:oleObj r:id="rId8" imgW="204004" imgH="229685" progId="Equation.DSMT4">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7563" y="257968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9">
            <a:extLst>
              <a:ext uri="{FF2B5EF4-FFF2-40B4-BE49-F238E27FC236}">
                <a16:creationId xmlns:a16="http://schemas.microsoft.com/office/drawing/2014/main" id="{0F37AAD2-F3BA-4971-8EAB-974DCCDFEECC}"/>
              </a:ext>
            </a:extLst>
          </p:cNvPr>
          <p:cNvGraphicFramePr>
            <a:graphicFrameLocks/>
          </p:cNvGraphicFramePr>
          <p:nvPr/>
        </p:nvGraphicFramePr>
        <p:xfrm>
          <a:off x="4492625" y="2532063"/>
          <a:ext cx="479425" cy="552450"/>
        </p:xfrm>
        <a:graphic>
          <a:graphicData uri="http://schemas.openxmlformats.org/presentationml/2006/ole">
            <mc:AlternateContent xmlns:mc="http://schemas.openxmlformats.org/markup-compatibility/2006">
              <mc:Choice xmlns:v="urn:schemas-microsoft-com:vml" Requires="v">
                <p:oleObj r:id="rId10" imgW="153003" imgH="229685" progId="Equation.DSMT4">
                  <p:embed/>
                </p:oleObj>
              </mc:Choice>
              <mc:Fallback>
                <p:oleObj r:id="rId10" imgW="153003" imgH="229685" progId="Equation.DSMT4">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2625" y="2532063"/>
                        <a:ext cx="479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8" name="Object 11">
            <a:extLst>
              <a:ext uri="{FF2B5EF4-FFF2-40B4-BE49-F238E27FC236}">
                <a16:creationId xmlns:a16="http://schemas.microsoft.com/office/drawing/2014/main" id="{F7505093-D224-47DA-9101-DA1D9A7E457E}"/>
              </a:ext>
            </a:extLst>
          </p:cNvPr>
          <p:cNvGraphicFramePr>
            <a:graphicFrameLocks/>
          </p:cNvGraphicFramePr>
          <p:nvPr/>
        </p:nvGraphicFramePr>
        <p:xfrm>
          <a:off x="5946775" y="2538413"/>
          <a:ext cx="3351213" cy="6632575"/>
        </p:xfrm>
        <a:graphic>
          <a:graphicData uri="http://schemas.openxmlformats.org/presentationml/2006/ole">
            <mc:AlternateContent xmlns:mc="http://schemas.openxmlformats.org/markup-compatibility/2006">
              <mc:Choice xmlns:v="urn:schemas-microsoft-com:vml" Requires="v">
                <p:oleObj name="文档" r:id="rId12" imgW="992027" imgH="2622081" progId="Word.Document.12">
                  <p:embed/>
                </p:oleObj>
              </mc:Choice>
              <mc:Fallback>
                <p:oleObj name="文档" r:id="rId12" imgW="992027" imgH="2622081" progId="Word.Document.12">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6775" y="2538413"/>
                        <a:ext cx="3351213"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10">
            <a:extLst>
              <a:ext uri="{FF2B5EF4-FFF2-40B4-BE49-F238E27FC236}">
                <a16:creationId xmlns:a16="http://schemas.microsoft.com/office/drawing/2014/main" id="{06D3C9C9-36F8-4ECB-8DDF-BE5AC16F70DB}"/>
              </a:ext>
            </a:extLst>
          </p:cNvPr>
          <p:cNvGraphicFramePr>
            <a:graphicFrameLocks/>
          </p:cNvGraphicFramePr>
          <p:nvPr/>
        </p:nvGraphicFramePr>
        <p:xfrm>
          <a:off x="2352675" y="3179763"/>
          <a:ext cx="469900" cy="377825"/>
        </p:xfrm>
        <a:graphic>
          <a:graphicData uri="http://schemas.openxmlformats.org/presentationml/2006/ole">
            <mc:AlternateContent xmlns:mc="http://schemas.openxmlformats.org/markup-compatibility/2006">
              <mc:Choice xmlns:v="urn:schemas-microsoft-com:vml" Requires="v">
                <p:oleObj r:id="rId14" imgW="153185" imgH="165859" progId="Equation.DSMT4">
                  <p:embed/>
                </p:oleObj>
              </mc:Choice>
              <mc:Fallback>
                <p:oleObj r:id="rId14" imgW="153185" imgH="165859" progId="Equation.DSMT4">
                  <p:embed/>
                  <p:pic>
                    <p:nvPicPr>
                      <p:cNvPr id="0" name="Object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2675" y="3179763"/>
                        <a:ext cx="4699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0" name="Object 12">
            <a:extLst>
              <a:ext uri="{FF2B5EF4-FFF2-40B4-BE49-F238E27FC236}">
                <a16:creationId xmlns:a16="http://schemas.microsoft.com/office/drawing/2014/main" id="{44C9B47E-CBD2-4810-A9DB-DDBDF47EC3D2}"/>
              </a:ext>
            </a:extLst>
          </p:cNvPr>
          <p:cNvGraphicFramePr>
            <a:graphicFrameLocks/>
          </p:cNvGraphicFramePr>
          <p:nvPr/>
        </p:nvGraphicFramePr>
        <p:xfrm>
          <a:off x="3790950" y="2925763"/>
          <a:ext cx="481013" cy="552450"/>
        </p:xfrm>
        <a:graphic>
          <a:graphicData uri="http://schemas.openxmlformats.org/presentationml/2006/ole">
            <mc:AlternateContent xmlns:mc="http://schemas.openxmlformats.org/markup-compatibility/2006">
              <mc:Choice xmlns:v="urn:schemas-microsoft-com:vml" Requires="v">
                <p:oleObj r:id="rId16" imgW="153003" imgH="229685" progId="Equation.DSMT4">
                  <p:embed/>
                </p:oleObj>
              </mc:Choice>
              <mc:Fallback>
                <p:oleObj r:id="rId16" imgW="153003" imgH="229685" progId="Equation.DSMT4">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0950" y="2925763"/>
                        <a:ext cx="4810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13">
            <a:extLst>
              <a:ext uri="{FF2B5EF4-FFF2-40B4-BE49-F238E27FC236}">
                <a16:creationId xmlns:a16="http://schemas.microsoft.com/office/drawing/2014/main" id="{2E9E6EBA-0B57-405C-BBDF-6DDF394126A3}"/>
              </a:ext>
            </a:extLst>
          </p:cNvPr>
          <p:cNvGraphicFramePr>
            <a:graphicFrameLocks/>
          </p:cNvGraphicFramePr>
          <p:nvPr/>
        </p:nvGraphicFramePr>
        <p:xfrm>
          <a:off x="5384800" y="2619375"/>
          <a:ext cx="469900" cy="377825"/>
        </p:xfrm>
        <a:graphic>
          <a:graphicData uri="http://schemas.openxmlformats.org/presentationml/2006/ole">
            <mc:AlternateContent xmlns:mc="http://schemas.openxmlformats.org/markup-compatibility/2006">
              <mc:Choice xmlns:v="urn:schemas-microsoft-com:vml" Requires="v">
                <p:oleObj r:id="rId17" imgW="153185" imgH="165859" progId="Equation.DSMT4">
                  <p:embed/>
                </p:oleObj>
              </mc:Choice>
              <mc:Fallback>
                <p:oleObj r:id="rId17" imgW="153185" imgH="165859" progId="Equation.DSMT4">
                  <p:embed/>
                  <p:pic>
                    <p:nvPicPr>
                      <p:cNvPr id="0" name="Object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4800" y="2619375"/>
                        <a:ext cx="4699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2" name="Object 14">
            <a:extLst>
              <a:ext uri="{FF2B5EF4-FFF2-40B4-BE49-F238E27FC236}">
                <a16:creationId xmlns:a16="http://schemas.microsoft.com/office/drawing/2014/main" id="{B698368C-AAA9-42F5-AD1F-3B639D5D63C8}"/>
              </a:ext>
            </a:extLst>
          </p:cNvPr>
          <p:cNvGraphicFramePr>
            <a:graphicFrameLocks/>
          </p:cNvGraphicFramePr>
          <p:nvPr/>
        </p:nvGraphicFramePr>
        <p:xfrm>
          <a:off x="7670800" y="3041650"/>
          <a:ext cx="574675" cy="534988"/>
        </p:xfrm>
        <a:graphic>
          <a:graphicData uri="http://schemas.openxmlformats.org/presentationml/2006/ole">
            <mc:AlternateContent xmlns:mc="http://schemas.openxmlformats.org/markup-compatibility/2006">
              <mc:Choice xmlns:v="urn:schemas-microsoft-com:vml" Requires="v">
                <p:oleObj r:id="rId18" imgW="152882" imgH="242153" progId="Equation.DSMT4">
                  <p:embed/>
                </p:oleObj>
              </mc:Choice>
              <mc:Fallback>
                <p:oleObj r:id="rId18" imgW="152882" imgH="242153" progId="Equation.DSMT4">
                  <p:embed/>
                  <p:pic>
                    <p:nvPicPr>
                      <p:cNvPr id="0"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70800" y="3041650"/>
                        <a:ext cx="5746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3" name="Object 15">
            <a:extLst>
              <a:ext uri="{FF2B5EF4-FFF2-40B4-BE49-F238E27FC236}">
                <a16:creationId xmlns:a16="http://schemas.microsoft.com/office/drawing/2014/main" id="{58E8E653-3CF2-417F-A76A-A05FFF3D24D7}"/>
              </a:ext>
            </a:extLst>
          </p:cNvPr>
          <p:cNvGraphicFramePr>
            <a:graphicFrameLocks/>
          </p:cNvGraphicFramePr>
          <p:nvPr/>
        </p:nvGraphicFramePr>
        <p:xfrm>
          <a:off x="1360488" y="3656013"/>
          <a:ext cx="1150937" cy="396875"/>
        </p:xfrm>
        <a:graphic>
          <a:graphicData uri="http://schemas.openxmlformats.org/presentationml/2006/ole">
            <mc:AlternateContent xmlns:mc="http://schemas.openxmlformats.org/markup-compatibility/2006">
              <mc:Choice xmlns:v="urn:schemas-microsoft-com:vml" Requires="v">
                <p:oleObj r:id="rId20" imgW="458645" imgH="203682" progId="Equation.DSMT4">
                  <p:embed/>
                </p:oleObj>
              </mc:Choice>
              <mc:Fallback>
                <p:oleObj r:id="rId20" imgW="458645" imgH="203682" progId="Equation.DSMT4">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88" y="3656013"/>
                        <a:ext cx="11509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Group 16">
            <a:extLst>
              <a:ext uri="{FF2B5EF4-FFF2-40B4-BE49-F238E27FC236}">
                <a16:creationId xmlns:a16="http://schemas.microsoft.com/office/drawing/2014/main" id="{C1727408-4245-4032-9FE3-3A5E46695AE2}"/>
              </a:ext>
            </a:extLst>
          </p:cNvPr>
          <p:cNvGraphicFramePr>
            <a:graphicFrameLocks noGrp="1"/>
          </p:cNvGraphicFramePr>
          <p:nvPr/>
        </p:nvGraphicFramePr>
        <p:xfrm>
          <a:off x="2527300" y="4230688"/>
          <a:ext cx="7010400" cy="1844675"/>
        </p:xfrm>
        <a:graphic>
          <a:graphicData uri="http://schemas.openxmlformats.org/drawingml/2006/table">
            <a:tbl>
              <a:tblPr/>
              <a:tblGrid>
                <a:gridCol w="3429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792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均值</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56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7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PACF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 </a:t>
                      </a:r>
                      <a:r>
                        <a:rPr kumimoji="0" lang="zh-CN" sz="1800" b="0" i="0" u="none" strike="noStrike" cap="none" normalizeH="0" baseline="0" dirty="0">
                          <a:ln>
                            <a:noFill/>
                          </a:ln>
                          <a:solidFill>
                            <a:srgbClr val="000000"/>
                          </a:solidFill>
                          <a:effectLst/>
                          <a:latin typeface="Calibri" pitchFamily="34" charset="0"/>
                          <a:ea typeface="宋体" pitchFamily="2" charset="-122"/>
                        </a:rPr>
                        <a:t>阶截尾</a:t>
                      </a:r>
                    </a:p>
                  </a:txBody>
                  <a:tcPr marL="121920" marR="121920" marT="45702" marB="4570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2C2A1481-CF63-4DFE-8AB9-0B2BBDC7E0D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9155" name="Text Box 6">
            <a:extLst>
              <a:ext uri="{FF2B5EF4-FFF2-40B4-BE49-F238E27FC236}">
                <a16:creationId xmlns:a16="http://schemas.microsoft.com/office/drawing/2014/main" id="{5C1FDC95-AB45-4672-82E7-38B13CA17C8F}"/>
              </a:ext>
            </a:extLst>
          </p:cNvPr>
          <p:cNvSpPr txBox="1">
            <a:spLocks noChangeArrowheads="1"/>
          </p:cNvSpPr>
          <p:nvPr/>
        </p:nvSpPr>
        <p:spPr bwMode="auto">
          <a:xfrm>
            <a:off x="431800" y="981075"/>
            <a:ext cx="11618913"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MA模型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    阶自回归模型，简记为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期的随机扰动                                 的多元线性函数，误差项是当期的随机干扰      ，为零均值白噪声序列，    是序列         的均值。认为     主要是受过去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期的误差项的影响。</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模型的性质见下表：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graphicFrame>
        <p:nvGraphicFramePr>
          <p:cNvPr id="49156" name="Object 7">
            <a:extLst>
              <a:ext uri="{FF2B5EF4-FFF2-40B4-BE49-F238E27FC236}">
                <a16:creationId xmlns:a16="http://schemas.microsoft.com/office/drawing/2014/main" id="{29D927A1-92DB-419A-AB44-829DC9878E46}"/>
              </a:ext>
            </a:extLst>
          </p:cNvPr>
          <p:cNvGraphicFramePr>
            <a:graphicFrameLocks/>
          </p:cNvGraphicFramePr>
          <p:nvPr/>
        </p:nvGraphicFramePr>
        <p:xfrm>
          <a:off x="2035175" y="2027238"/>
          <a:ext cx="7296150" cy="7016750"/>
        </p:xfrm>
        <a:graphic>
          <a:graphicData uri="http://schemas.openxmlformats.org/presentationml/2006/ole">
            <mc:AlternateContent xmlns:mc="http://schemas.openxmlformats.org/markup-compatibility/2006">
              <mc:Choice xmlns:v="urn:schemas-microsoft-com:vml" Requires="v">
                <p:oleObj r:id="rId2" imgW="2314440" imgH="2697480" progId="Word.Document.12">
                  <p:embed/>
                </p:oleObj>
              </mc:Choice>
              <mc:Fallback>
                <p:oleObj r:id="rId2" imgW="2314440" imgH="2697480" progId="Word.Document.12">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2027238"/>
                        <a:ext cx="729615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标题 3">
            <a:extLst>
              <a:ext uri="{FF2B5EF4-FFF2-40B4-BE49-F238E27FC236}">
                <a16:creationId xmlns:a16="http://schemas.microsoft.com/office/drawing/2014/main" id="{FB8BB43C-CF94-4BD6-82FF-C516322F5E7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49158" name="Object 5">
            <a:extLst>
              <a:ext uri="{FF2B5EF4-FFF2-40B4-BE49-F238E27FC236}">
                <a16:creationId xmlns:a16="http://schemas.microsoft.com/office/drawing/2014/main" id="{025F1D3B-6123-4640-A08F-3A43D1142A16}"/>
              </a:ext>
            </a:extLst>
          </p:cNvPr>
          <p:cNvGraphicFramePr>
            <a:graphicFrameLocks/>
          </p:cNvGraphicFramePr>
          <p:nvPr/>
        </p:nvGraphicFramePr>
        <p:xfrm>
          <a:off x="5473700" y="2706688"/>
          <a:ext cx="357188" cy="377825"/>
        </p:xfrm>
        <a:graphic>
          <a:graphicData uri="http://schemas.openxmlformats.org/presentationml/2006/ole">
            <mc:AlternateContent xmlns:mc="http://schemas.openxmlformats.org/markup-compatibility/2006">
              <mc:Choice xmlns:v="urn:schemas-microsoft-com:vml" Requires="v">
                <p:oleObj r:id="rId4" imgW="127473" imgH="165859" progId="Equation.DSMT4">
                  <p:embed/>
                </p:oleObj>
              </mc:Choice>
              <mc:Fallback>
                <p:oleObj r:id="rId4" imgW="127473" imgH="165859"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700" y="2706688"/>
                        <a:ext cx="3571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6">
            <a:extLst>
              <a:ext uri="{FF2B5EF4-FFF2-40B4-BE49-F238E27FC236}">
                <a16:creationId xmlns:a16="http://schemas.microsoft.com/office/drawing/2014/main" id="{202E99DF-AA03-49E5-AF78-17E36C916AD6}"/>
              </a:ext>
            </a:extLst>
          </p:cNvPr>
          <p:cNvGraphicFramePr>
            <a:graphicFrameLocks/>
          </p:cNvGraphicFramePr>
          <p:nvPr/>
        </p:nvGraphicFramePr>
        <p:xfrm>
          <a:off x="6465888" y="1646238"/>
          <a:ext cx="1055687" cy="379412"/>
        </p:xfrm>
        <a:graphic>
          <a:graphicData uri="http://schemas.openxmlformats.org/presentationml/2006/ole">
            <mc:AlternateContent xmlns:mc="http://schemas.openxmlformats.org/markup-compatibility/2006">
              <mc:Choice xmlns:v="urn:schemas-microsoft-com:vml" Requires="v">
                <p:oleObj r:id="rId6" imgW="458283" imgH="203521" progId="Equation.DSMT4">
                  <p:embed/>
                </p:oleObj>
              </mc:Choice>
              <mc:Fallback>
                <p:oleObj r:id="rId6" imgW="458283" imgH="203521" progId="Equation.DSMT4">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5888" y="1646238"/>
                        <a:ext cx="10556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10">
            <a:extLst>
              <a:ext uri="{FF2B5EF4-FFF2-40B4-BE49-F238E27FC236}">
                <a16:creationId xmlns:a16="http://schemas.microsoft.com/office/drawing/2014/main" id="{41F92D30-BD70-4882-90EB-CB9A16040185}"/>
              </a:ext>
            </a:extLst>
          </p:cNvPr>
          <p:cNvGraphicFramePr>
            <a:graphicFrameLocks/>
          </p:cNvGraphicFramePr>
          <p:nvPr/>
        </p:nvGraphicFramePr>
        <p:xfrm>
          <a:off x="7242175" y="2670175"/>
          <a:ext cx="2495550" cy="11896725"/>
        </p:xfrm>
        <a:graphic>
          <a:graphicData uri="http://schemas.openxmlformats.org/presentationml/2006/ole">
            <mc:AlternateContent xmlns:mc="http://schemas.openxmlformats.org/markup-compatibility/2006">
              <mc:Choice xmlns:v="urn:schemas-microsoft-com:vml" Requires="v">
                <p:oleObj r:id="rId8" imgW="986760" imgH="5709240" progId="Word.Document.12">
                  <p:embed/>
                </p:oleObj>
              </mc:Choice>
              <mc:Fallback>
                <p:oleObj r:id="rId8" imgW="986760" imgH="5709240" progId="Word.Document.12">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2175" y="2670175"/>
                        <a:ext cx="2495550" cy="1189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8">
            <a:extLst>
              <a:ext uri="{FF2B5EF4-FFF2-40B4-BE49-F238E27FC236}">
                <a16:creationId xmlns:a16="http://schemas.microsoft.com/office/drawing/2014/main" id="{530A225A-9F36-4D87-8A60-9CD2CEC79786}"/>
              </a:ext>
            </a:extLst>
          </p:cNvPr>
          <p:cNvGraphicFramePr>
            <a:graphicFrameLocks/>
          </p:cNvGraphicFramePr>
          <p:nvPr/>
        </p:nvGraphicFramePr>
        <p:xfrm>
          <a:off x="3349625" y="2627313"/>
          <a:ext cx="504825" cy="457200"/>
        </p:xfrm>
        <a:graphic>
          <a:graphicData uri="http://schemas.openxmlformats.org/presentationml/2006/ole">
            <mc:AlternateContent xmlns:mc="http://schemas.openxmlformats.org/markup-compatibility/2006">
              <mc:Choice xmlns:v="urn:schemas-microsoft-com:vml" Requires="v">
                <p:oleObj r:id="rId10" imgW="204004" imgH="229685" progId="Equation.DSMT4">
                  <p:embed/>
                </p:oleObj>
              </mc:Choice>
              <mc:Fallback>
                <p:oleObj r:id="rId10" imgW="204004" imgH="229685" progId="Equation.DSMT4">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25" y="2627313"/>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9">
            <a:extLst>
              <a:ext uri="{FF2B5EF4-FFF2-40B4-BE49-F238E27FC236}">
                <a16:creationId xmlns:a16="http://schemas.microsoft.com/office/drawing/2014/main" id="{DB6C735F-779A-4026-A90A-5DC779FB1C82}"/>
              </a:ext>
            </a:extLst>
          </p:cNvPr>
          <p:cNvGraphicFramePr>
            <a:graphicFrameLocks/>
          </p:cNvGraphicFramePr>
          <p:nvPr/>
        </p:nvGraphicFramePr>
        <p:xfrm>
          <a:off x="4556125" y="2647950"/>
          <a:ext cx="479425" cy="552450"/>
        </p:xfrm>
        <a:graphic>
          <a:graphicData uri="http://schemas.openxmlformats.org/presentationml/2006/ole">
            <mc:AlternateContent xmlns:mc="http://schemas.openxmlformats.org/markup-compatibility/2006">
              <mc:Choice xmlns:v="urn:schemas-microsoft-com:vml" Requires="v">
                <p:oleObj r:id="rId12" imgW="153003" imgH="229685" progId="Equation.DSMT4">
                  <p:embed/>
                </p:oleObj>
              </mc:Choice>
              <mc:Fallback>
                <p:oleObj r:id="rId12" imgW="153003" imgH="229685" progId="Equation.DSMT4">
                  <p:embed/>
                  <p:pic>
                    <p:nvPicPr>
                      <p:cNvPr id="0"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56125" y="2647950"/>
                        <a:ext cx="4794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3" name="Object 11">
            <a:extLst>
              <a:ext uri="{FF2B5EF4-FFF2-40B4-BE49-F238E27FC236}">
                <a16:creationId xmlns:a16="http://schemas.microsoft.com/office/drawing/2014/main" id="{DB81952B-43CA-49BC-AE02-0AB532C337C2}"/>
              </a:ext>
            </a:extLst>
          </p:cNvPr>
          <p:cNvGraphicFramePr>
            <a:graphicFrameLocks/>
          </p:cNvGraphicFramePr>
          <p:nvPr/>
        </p:nvGraphicFramePr>
        <p:xfrm>
          <a:off x="3397250" y="3084513"/>
          <a:ext cx="576263" cy="534987"/>
        </p:xfrm>
        <a:graphic>
          <a:graphicData uri="http://schemas.openxmlformats.org/presentationml/2006/ole">
            <mc:AlternateContent xmlns:mc="http://schemas.openxmlformats.org/markup-compatibility/2006">
              <mc:Choice xmlns:v="urn:schemas-microsoft-com:vml" Requires="v">
                <p:oleObj r:id="rId14" imgW="152882" imgH="242153" progId="Equation.DSMT4">
                  <p:embed/>
                </p:oleObj>
              </mc:Choice>
              <mc:Fallback>
                <p:oleObj r:id="rId14" imgW="152882" imgH="242153" progId="Equation.DSMT4">
                  <p:embed/>
                  <p:pic>
                    <p:nvPicPr>
                      <p:cNvPr id="0" name="Object 1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7250" y="3084513"/>
                        <a:ext cx="576263"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4" name="Object 12">
            <a:extLst>
              <a:ext uri="{FF2B5EF4-FFF2-40B4-BE49-F238E27FC236}">
                <a16:creationId xmlns:a16="http://schemas.microsoft.com/office/drawing/2014/main" id="{840DD51E-68FC-47AF-8460-AE98A6D2D45E}"/>
              </a:ext>
            </a:extLst>
          </p:cNvPr>
          <p:cNvGraphicFramePr>
            <a:graphicFrameLocks/>
          </p:cNvGraphicFramePr>
          <p:nvPr/>
        </p:nvGraphicFramePr>
        <p:xfrm>
          <a:off x="6513513" y="3230563"/>
          <a:ext cx="660400" cy="377825"/>
        </p:xfrm>
        <a:graphic>
          <a:graphicData uri="http://schemas.openxmlformats.org/presentationml/2006/ole">
            <mc:AlternateContent xmlns:mc="http://schemas.openxmlformats.org/markup-compatibility/2006">
              <mc:Choice xmlns:v="urn:schemas-microsoft-com:vml" Requires="v">
                <p:oleObj name="Equation" r:id="rId16" imgW="153185" imgH="165859" progId="Equation.DSMT4">
                  <p:embed/>
                </p:oleObj>
              </mc:Choice>
              <mc:Fallback>
                <p:oleObj name="Equation" r:id="rId16" imgW="153185" imgH="165859" progId="Equation.DSMT4">
                  <p:embed/>
                  <p:pic>
                    <p:nvPicPr>
                      <p:cNvPr id="0" name="Object 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3513" y="3230563"/>
                        <a:ext cx="6604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Object 13">
            <a:extLst>
              <a:ext uri="{FF2B5EF4-FFF2-40B4-BE49-F238E27FC236}">
                <a16:creationId xmlns:a16="http://schemas.microsoft.com/office/drawing/2014/main" id="{BB20AE43-368B-4898-8658-79387E06B1C1}"/>
              </a:ext>
            </a:extLst>
          </p:cNvPr>
          <p:cNvGraphicFramePr>
            <a:graphicFrameLocks/>
          </p:cNvGraphicFramePr>
          <p:nvPr/>
        </p:nvGraphicFramePr>
        <p:xfrm>
          <a:off x="7731125" y="3084513"/>
          <a:ext cx="769938" cy="455612"/>
        </p:xfrm>
        <a:graphic>
          <a:graphicData uri="http://schemas.openxmlformats.org/presentationml/2006/ole">
            <mc:AlternateContent xmlns:mc="http://schemas.openxmlformats.org/markup-compatibility/2006">
              <mc:Choice xmlns:v="urn:schemas-microsoft-com:vml" Requires="v">
                <p:oleObj r:id="rId18" imgW="318288" imgH="229413" progId="Equation.DSMT4">
                  <p:embed/>
                </p:oleObj>
              </mc:Choice>
              <mc:Fallback>
                <p:oleObj r:id="rId18" imgW="318288" imgH="229413" progId="Equation.DSMT4">
                  <p:embed/>
                  <p:pic>
                    <p:nvPicPr>
                      <p:cNvPr id="0" name="Object 1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31125" y="3084513"/>
                        <a:ext cx="7699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14">
            <a:extLst>
              <a:ext uri="{FF2B5EF4-FFF2-40B4-BE49-F238E27FC236}">
                <a16:creationId xmlns:a16="http://schemas.microsoft.com/office/drawing/2014/main" id="{6EEABD56-9732-4ED5-909F-5FC16470714D}"/>
              </a:ext>
            </a:extLst>
          </p:cNvPr>
          <p:cNvGraphicFramePr>
            <a:graphicFrameLocks/>
          </p:cNvGraphicFramePr>
          <p:nvPr/>
        </p:nvGraphicFramePr>
        <p:xfrm>
          <a:off x="9929813" y="3084513"/>
          <a:ext cx="477837" cy="554037"/>
        </p:xfrm>
        <a:graphic>
          <a:graphicData uri="http://schemas.openxmlformats.org/presentationml/2006/ole">
            <mc:AlternateContent xmlns:mc="http://schemas.openxmlformats.org/markup-compatibility/2006">
              <mc:Choice xmlns:v="urn:schemas-microsoft-com:vml" Requires="v">
                <p:oleObj r:id="rId20" imgW="153003" imgH="229685" progId="Equation.DSMT4">
                  <p:embed/>
                </p:oleObj>
              </mc:Choice>
              <mc:Fallback>
                <p:oleObj r:id="rId20" imgW="153003" imgH="229685" progId="Equation.DSMT4">
                  <p:embed/>
                  <p:pic>
                    <p:nvPicPr>
                      <p:cNvPr id="0" name="Object 1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29813" y="3084513"/>
                        <a:ext cx="477837"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7" name="Object 15">
            <a:extLst>
              <a:ext uri="{FF2B5EF4-FFF2-40B4-BE49-F238E27FC236}">
                <a16:creationId xmlns:a16="http://schemas.microsoft.com/office/drawing/2014/main" id="{577E4F51-ECD9-4C24-A0B6-6E2E5BEA9A46}"/>
              </a:ext>
            </a:extLst>
          </p:cNvPr>
          <p:cNvGraphicFramePr>
            <a:graphicFrameLocks/>
          </p:cNvGraphicFramePr>
          <p:nvPr/>
        </p:nvGraphicFramePr>
        <p:xfrm>
          <a:off x="863600" y="3768725"/>
          <a:ext cx="576263" cy="395288"/>
        </p:xfrm>
        <a:graphic>
          <a:graphicData uri="http://schemas.openxmlformats.org/presentationml/2006/ole">
            <mc:AlternateContent xmlns:mc="http://schemas.openxmlformats.org/markup-compatibility/2006">
              <mc:Choice xmlns:v="urn:schemas-microsoft-com:vml" Requires="v">
                <p:oleObj r:id="rId21" imgW="127473" imgH="165859" progId="Equation.DSMT4">
                  <p:embed/>
                </p:oleObj>
              </mc:Choice>
              <mc:Fallback>
                <p:oleObj r:id="rId21" imgW="127473" imgH="165859" progId="Equation.DSMT4">
                  <p:embed/>
                  <p:pic>
                    <p:nvPicPr>
                      <p:cNvPr id="0" name="Object 1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63600" y="3768725"/>
                        <a:ext cx="5762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16">
            <a:extLst>
              <a:ext uri="{FF2B5EF4-FFF2-40B4-BE49-F238E27FC236}">
                <a16:creationId xmlns:a16="http://schemas.microsoft.com/office/drawing/2014/main" id="{5D69BF42-803F-4D10-8BCC-883C896C0E1A}"/>
              </a:ext>
            </a:extLst>
          </p:cNvPr>
          <p:cNvGraphicFramePr>
            <a:graphicFrameLocks/>
          </p:cNvGraphicFramePr>
          <p:nvPr/>
        </p:nvGraphicFramePr>
        <p:xfrm>
          <a:off x="3621088" y="1628775"/>
          <a:ext cx="577850" cy="396875"/>
        </p:xfrm>
        <a:graphic>
          <a:graphicData uri="http://schemas.openxmlformats.org/presentationml/2006/ole">
            <mc:AlternateContent xmlns:mc="http://schemas.openxmlformats.org/markup-compatibility/2006">
              <mc:Choice xmlns:v="urn:schemas-microsoft-com:vml" Requires="v">
                <p:oleObj r:id="rId23" imgW="127473" imgH="165859" progId="Equation.DSMT4">
                  <p:embed/>
                </p:oleObj>
              </mc:Choice>
              <mc:Fallback>
                <p:oleObj r:id="rId23" imgW="127473" imgH="165859" progId="Equation.DSMT4">
                  <p:embed/>
                  <p:pic>
                    <p:nvPicPr>
                      <p:cNvPr id="0" name="Object 1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21088" y="1628775"/>
                        <a:ext cx="577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7">
            <a:extLst>
              <a:ext uri="{FF2B5EF4-FFF2-40B4-BE49-F238E27FC236}">
                <a16:creationId xmlns:a16="http://schemas.microsoft.com/office/drawing/2014/main" id="{B24839D4-7FC4-4BA1-B148-FCC0680A68CD}"/>
              </a:ext>
            </a:extLst>
          </p:cNvPr>
          <p:cNvGraphicFramePr>
            <a:graphicFrameLocks/>
          </p:cNvGraphicFramePr>
          <p:nvPr/>
        </p:nvGraphicFramePr>
        <p:xfrm>
          <a:off x="1466850" y="4340225"/>
          <a:ext cx="1058863" cy="379413"/>
        </p:xfrm>
        <a:graphic>
          <a:graphicData uri="http://schemas.openxmlformats.org/presentationml/2006/ole">
            <mc:AlternateContent xmlns:mc="http://schemas.openxmlformats.org/markup-compatibility/2006">
              <mc:Choice xmlns:v="urn:schemas-microsoft-com:vml" Requires="v">
                <p:oleObj r:id="rId24" imgW="458283" imgH="203521" progId="Equation.DSMT4">
                  <p:embed/>
                </p:oleObj>
              </mc:Choice>
              <mc:Fallback>
                <p:oleObj r:id="rId24" imgW="458283" imgH="203521" progId="Equation.DSMT4">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6850" y="4340225"/>
                        <a:ext cx="1058863"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4" name="Group 18">
            <a:extLst>
              <a:ext uri="{FF2B5EF4-FFF2-40B4-BE49-F238E27FC236}">
                <a16:creationId xmlns:a16="http://schemas.microsoft.com/office/drawing/2014/main" id="{C87A39DE-FD1D-4548-9A58-7FD517AE9A81}"/>
              </a:ext>
            </a:extLst>
          </p:cNvPr>
          <p:cNvGraphicFramePr>
            <a:graphicFrameLocks noGrp="1"/>
          </p:cNvGraphicFramePr>
          <p:nvPr/>
        </p:nvGraphicFramePr>
        <p:xfrm>
          <a:off x="3614738" y="4705350"/>
          <a:ext cx="7337425" cy="1833563"/>
        </p:xfrm>
        <a:graphic>
          <a:graphicData uri="http://schemas.openxmlformats.org/drawingml/2006/table">
            <a:tbl>
              <a:tblPr/>
              <a:tblGrid>
                <a:gridCol w="3679298">
                  <a:extLst>
                    <a:ext uri="{9D8B030D-6E8A-4147-A177-3AD203B41FA5}">
                      <a16:colId xmlns:a16="http://schemas.microsoft.com/office/drawing/2014/main" val="20000"/>
                    </a:ext>
                  </a:extLst>
                </a:gridCol>
                <a:gridCol w="3658127">
                  <a:extLst>
                    <a:ext uri="{9D8B030D-6E8A-4147-A177-3AD203B41FA5}">
                      <a16:colId xmlns:a16="http://schemas.microsoft.com/office/drawing/2014/main" val="20001"/>
                    </a:ext>
                  </a:extLst>
                </a:gridCol>
              </a:tblGrid>
              <a:tr h="3658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83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均值</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67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77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82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dirty="0">
                          <a:ln>
                            <a:noFill/>
                          </a:ln>
                          <a:solidFill>
                            <a:srgbClr val="000000"/>
                          </a:solidFill>
                          <a:effectLst/>
                          <a:latin typeface="Calibri" pitchFamily="34" charset="0"/>
                          <a:ea typeface="宋体" pitchFamily="2" charset="-122"/>
                        </a:rPr>
                        <a:t>PACF</a:t>
                      </a:r>
                      <a:r>
                        <a:rPr kumimoji="0" lang="zh-CN" sz="1800" b="0" i="0" u="none" strike="noStrike" cap="none" normalizeH="0" baseline="0" dirty="0">
                          <a:ln>
                            <a:noFill/>
                          </a:ln>
                          <a:solidFill>
                            <a:srgbClr val="000000"/>
                          </a:solidFill>
                          <a:effectLst/>
                          <a:latin typeface="Calibri" pitchFamily="34" charset="0"/>
                          <a:ea typeface="宋体" pitchFamily="2" charset="-122"/>
                        </a:rPr>
                        <a:t>）</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38" marR="121938" marT="45728" marB="4572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7224BFC4-8774-4006-B6C0-5D870EB6662A}"/>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aphicFrame>
        <p:nvGraphicFramePr>
          <p:cNvPr id="50179" name="Object 6">
            <a:extLst>
              <a:ext uri="{FF2B5EF4-FFF2-40B4-BE49-F238E27FC236}">
                <a16:creationId xmlns:a16="http://schemas.microsoft.com/office/drawing/2014/main" id="{D2CDC19C-5B18-4D84-92A0-1213ABF3159A}"/>
              </a:ext>
            </a:extLst>
          </p:cNvPr>
          <p:cNvGraphicFramePr>
            <a:graphicFrameLocks/>
          </p:cNvGraphicFramePr>
          <p:nvPr/>
        </p:nvGraphicFramePr>
        <p:xfrm>
          <a:off x="1160463" y="2122488"/>
          <a:ext cx="9215437" cy="15605125"/>
        </p:xfrm>
        <a:graphic>
          <a:graphicData uri="http://schemas.openxmlformats.org/presentationml/2006/ole">
            <mc:AlternateContent xmlns:mc="http://schemas.openxmlformats.org/markup-compatibility/2006">
              <mc:Choice xmlns:v="urn:schemas-microsoft-com:vml" Requires="v">
                <p:oleObj r:id="rId2" imgW="4024080" imgH="7447320" progId="Word.Document.12">
                  <p:embed/>
                </p:oleObj>
              </mc:Choice>
              <mc:Fallback>
                <p:oleObj r:id="rId2" imgW="4024080" imgH="7447320" progId="Word.Document.12">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122488"/>
                        <a:ext cx="9215437" cy="156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Text Box 6">
            <a:extLst>
              <a:ext uri="{FF2B5EF4-FFF2-40B4-BE49-F238E27FC236}">
                <a16:creationId xmlns:a16="http://schemas.microsoft.com/office/drawing/2014/main" id="{F2D9A44D-5A5A-43C4-8A8F-4248554A0F9E}"/>
              </a:ext>
            </a:extLst>
          </p:cNvPr>
          <p:cNvSpPr txBox="1">
            <a:spLocks noChangeArrowheads="1"/>
          </p:cNvSpPr>
          <p:nvPr/>
        </p:nvSpPr>
        <p:spPr bwMode="auto">
          <a:xfrm>
            <a:off x="431800" y="976313"/>
            <a:ext cx="1161891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ARMA模型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具有如下结构的模型称为自回归移动平均模型，简记为                         :</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即在 t 时刻的随机变量       的取值     是前    期                                           和前    期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的多元线性函数，误差项是当期的随机干扰     ，为零均值白噪声序列。认为        </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主要是受过去    期的序列值和过去     期的误差项的共同影响。</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特别的，当             时，是                模型；当              时，是               模型。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0181" name="标题 3">
            <a:extLst>
              <a:ext uri="{FF2B5EF4-FFF2-40B4-BE49-F238E27FC236}">
                <a16:creationId xmlns:a16="http://schemas.microsoft.com/office/drawing/2014/main" id="{3DAF4E31-047D-4F79-97A2-FC5EDDF3DF9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50182" name="Object 5">
            <a:extLst>
              <a:ext uri="{FF2B5EF4-FFF2-40B4-BE49-F238E27FC236}">
                <a16:creationId xmlns:a16="http://schemas.microsoft.com/office/drawing/2014/main" id="{09517A53-C896-4872-88CD-145A01397BE8}"/>
              </a:ext>
            </a:extLst>
          </p:cNvPr>
          <p:cNvGraphicFramePr>
            <a:graphicFrameLocks/>
          </p:cNvGraphicFramePr>
          <p:nvPr/>
        </p:nvGraphicFramePr>
        <p:xfrm>
          <a:off x="7008813" y="1641475"/>
          <a:ext cx="1860550" cy="377825"/>
        </p:xfrm>
        <a:graphic>
          <a:graphicData uri="http://schemas.openxmlformats.org/presentationml/2006/ole">
            <mc:AlternateContent xmlns:mc="http://schemas.openxmlformats.org/markup-compatibility/2006">
              <mc:Choice xmlns:v="urn:schemas-microsoft-com:vml" Requires="v">
                <p:oleObj r:id="rId4" imgW="801182" imgH="203360" progId="Equation.DSMT4">
                  <p:embed/>
                </p:oleObj>
              </mc:Choice>
              <mc:Fallback>
                <p:oleObj r:id="rId4" imgW="801182" imgH="203360"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8813" y="1641475"/>
                        <a:ext cx="18605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7">
            <a:extLst>
              <a:ext uri="{FF2B5EF4-FFF2-40B4-BE49-F238E27FC236}">
                <a16:creationId xmlns:a16="http://schemas.microsoft.com/office/drawing/2014/main" id="{D61E067D-3F13-4E34-B60D-426786A1B5EE}"/>
              </a:ext>
            </a:extLst>
          </p:cNvPr>
          <p:cNvGraphicFramePr>
            <a:graphicFrameLocks/>
          </p:cNvGraphicFramePr>
          <p:nvPr/>
        </p:nvGraphicFramePr>
        <p:xfrm>
          <a:off x="3487738" y="2636838"/>
          <a:ext cx="503237" cy="457200"/>
        </p:xfrm>
        <a:graphic>
          <a:graphicData uri="http://schemas.openxmlformats.org/presentationml/2006/ole">
            <mc:AlternateContent xmlns:mc="http://schemas.openxmlformats.org/markup-compatibility/2006">
              <mc:Choice xmlns:v="urn:schemas-microsoft-com:vml" Requires="v">
                <p:oleObj r:id="rId6" imgW="204004" imgH="229685" progId="Equation.DSMT4">
                  <p:embed/>
                </p:oleObj>
              </mc:Choice>
              <mc:Fallback>
                <p:oleObj r:id="rId6" imgW="204004" imgH="229685"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738" y="2636838"/>
                        <a:ext cx="503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
            <a:extLst>
              <a:ext uri="{FF2B5EF4-FFF2-40B4-BE49-F238E27FC236}">
                <a16:creationId xmlns:a16="http://schemas.microsoft.com/office/drawing/2014/main" id="{434C43D2-5A50-4288-A764-6E5083D2CF18}"/>
              </a:ext>
            </a:extLst>
          </p:cNvPr>
          <p:cNvGraphicFramePr>
            <a:graphicFrameLocks/>
          </p:cNvGraphicFramePr>
          <p:nvPr/>
        </p:nvGraphicFramePr>
        <p:xfrm>
          <a:off x="4625975" y="2616200"/>
          <a:ext cx="477838" cy="552450"/>
        </p:xfrm>
        <a:graphic>
          <a:graphicData uri="http://schemas.openxmlformats.org/presentationml/2006/ole">
            <mc:AlternateContent xmlns:mc="http://schemas.openxmlformats.org/markup-compatibility/2006">
              <mc:Choice xmlns:v="urn:schemas-microsoft-com:vml" Requires="v">
                <p:oleObj r:id="rId8" imgW="153003" imgH="229685" progId="Equation.DSMT4">
                  <p:embed/>
                </p:oleObj>
              </mc:Choice>
              <mc:Fallback>
                <p:oleObj r:id="rId8" imgW="153003" imgH="229685" progId="Equation.DSMT4">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5975" y="2616200"/>
                        <a:ext cx="4778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9">
            <a:extLst>
              <a:ext uri="{FF2B5EF4-FFF2-40B4-BE49-F238E27FC236}">
                <a16:creationId xmlns:a16="http://schemas.microsoft.com/office/drawing/2014/main" id="{580907D1-C3C2-4884-A064-AEED96DCB184}"/>
              </a:ext>
            </a:extLst>
          </p:cNvPr>
          <p:cNvGraphicFramePr>
            <a:graphicFrameLocks/>
          </p:cNvGraphicFramePr>
          <p:nvPr/>
        </p:nvGraphicFramePr>
        <p:xfrm>
          <a:off x="815975" y="3201988"/>
          <a:ext cx="2495550" cy="11896725"/>
        </p:xfrm>
        <a:graphic>
          <a:graphicData uri="http://schemas.openxmlformats.org/presentationml/2006/ole">
            <mc:AlternateContent xmlns:mc="http://schemas.openxmlformats.org/markup-compatibility/2006">
              <mc:Choice xmlns:v="urn:schemas-microsoft-com:vml" Requires="v">
                <p:oleObj r:id="rId10" imgW="986760" imgH="5709240" progId="Word.Document.12">
                  <p:embed/>
                </p:oleObj>
              </mc:Choice>
              <mc:Fallback>
                <p:oleObj r:id="rId10" imgW="986760" imgH="5709240" progId="Word.Document.12">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5975" y="3201988"/>
                        <a:ext cx="2495550" cy="1189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11">
            <a:extLst>
              <a:ext uri="{FF2B5EF4-FFF2-40B4-BE49-F238E27FC236}">
                <a16:creationId xmlns:a16="http://schemas.microsoft.com/office/drawing/2014/main" id="{95771DDF-EB3C-4EA3-BF27-05544E30FCE2}"/>
              </a:ext>
            </a:extLst>
          </p:cNvPr>
          <p:cNvGraphicFramePr>
            <a:graphicFrameLocks/>
          </p:cNvGraphicFramePr>
          <p:nvPr/>
        </p:nvGraphicFramePr>
        <p:xfrm>
          <a:off x="7727950" y="2420938"/>
          <a:ext cx="3452813" cy="10652125"/>
        </p:xfrm>
        <a:graphic>
          <a:graphicData uri="http://schemas.openxmlformats.org/presentationml/2006/ole">
            <mc:AlternateContent xmlns:mc="http://schemas.openxmlformats.org/markup-compatibility/2006">
              <mc:Choice xmlns:v="urn:schemas-microsoft-com:vml" Requires="v">
                <p:oleObj r:id="rId12" imgW="1002600" imgH="5547960" progId="Word.Document.12">
                  <p:embed/>
                </p:oleObj>
              </mc:Choice>
              <mc:Fallback>
                <p:oleObj r:id="rId12" imgW="1002600" imgH="5547960" progId="Word.Document.12">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27950" y="2420938"/>
                        <a:ext cx="3452813" cy="1065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Object 10">
            <a:extLst>
              <a:ext uri="{FF2B5EF4-FFF2-40B4-BE49-F238E27FC236}">
                <a16:creationId xmlns:a16="http://schemas.microsoft.com/office/drawing/2014/main" id="{4A6F9077-01FC-433D-B3D0-541571438D79}"/>
              </a:ext>
            </a:extLst>
          </p:cNvPr>
          <p:cNvGraphicFramePr>
            <a:graphicFrameLocks/>
          </p:cNvGraphicFramePr>
          <p:nvPr/>
        </p:nvGraphicFramePr>
        <p:xfrm>
          <a:off x="5529263" y="2741613"/>
          <a:ext cx="576262" cy="306387"/>
        </p:xfrm>
        <a:graphic>
          <a:graphicData uri="http://schemas.openxmlformats.org/presentationml/2006/ole">
            <mc:AlternateContent xmlns:mc="http://schemas.openxmlformats.org/markup-compatibility/2006">
              <mc:Choice xmlns:v="urn:schemas-microsoft-com:vml" Requires="v">
                <p:oleObj r:id="rId14" imgW="152882" imgH="165532" progId="Equation.DSMT4">
                  <p:embed/>
                </p:oleObj>
              </mc:Choice>
              <mc:Fallback>
                <p:oleObj r:id="rId14" imgW="152882" imgH="165532" progId="Equation.DSMT4">
                  <p:embed/>
                  <p:pic>
                    <p:nvPicPr>
                      <p:cNvPr id="0" name="Object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29263" y="2741613"/>
                        <a:ext cx="5762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8" name="Object 12">
            <a:extLst>
              <a:ext uri="{FF2B5EF4-FFF2-40B4-BE49-F238E27FC236}">
                <a16:creationId xmlns:a16="http://schemas.microsoft.com/office/drawing/2014/main" id="{ED7B44D4-A8A5-4263-832D-7F0258A6B942}"/>
              </a:ext>
            </a:extLst>
          </p:cNvPr>
          <p:cNvGraphicFramePr>
            <a:graphicFrameLocks/>
          </p:cNvGraphicFramePr>
          <p:nvPr/>
        </p:nvGraphicFramePr>
        <p:xfrm>
          <a:off x="9756775" y="2724150"/>
          <a:ext cx="450850" cy="377825"/>
        </p:xfrm>
        <a:graphic>
          <a:graphicData uri="http://schemas.openxmlformats.org/presentationml/2006/ole">
            <mc:AlternateContent xmlns:mc="http://schemas.openxmlformats.org/markup-compatibility/2006">
              <mc:Choice xmlns:v="urn:schemas-microsoft-com:vml" Requires="v">
                <p:oleObj r:id="rId16" imgW="127221" imgH="165532" progId="Equation.DSMT4">
                  <p:embed/>
                </p:oleObj>
              </mc:Choice>
              <mc:Fallback>
                <p:oleObj r:id="rId16" imgW="127221" imgH="165532" progId="Equation.DSMT4">
                  <p:embed/>
                  <p:pic>
                    <p:nvPicPr>
                      <p:cNvPr id="0" name="Object 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56775" y="2724150"/>
                        <a:ext cx="4508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13">
            <a:extLst>
              <a:ext uri="{FF2B5EF4-FFF2-40B4-BE49-F238E27FC236}">
                <a16:creationId xmlns:a16="http://schemas.microsoft.com/office/drawing/2014/main" id="{33F5AF47-4B0A-41FA-8243-EADD2D201B26}"/>
              </a:ext>
            </a:extLst>
          </p:cNvPr>
          <p:cNvGraphicFramePr>
            <a:graphicFrameLocks/>
          </p:cNvGraphicFramePr>
          <p:nvPr/>
        </p:nvGraphicFramePr>
        <p:xfrm>
          <a:off x="8061325" y="3140075"/>
          <a:ext cx="576263" cy="534988"/>
        </p:xfrm>
        <a:graphic>
          <a:graphicData uri="http://schemas.openxmlformats.org/presentationml/2006/ole">
            <mc:AlternateContent xmlns:mc="http://schemas.openxmlformats.org/markup-compatibility/2006">
              <mc:Choice xmlns:v="urn:schemas-microsoft-com:vml" Requires="v">
                <p:oleObj r:id="rId18" imgW="152882" imgH="242153" progId="Equation.DSMT4">
                  <p:embed/>
                </p:oleObj>
              </mc:Choice>
              <mc:Fallback>
                <p:oleObj r:id="rId18" imgW="152882" imgH="242153" progId="Equation.DSMT4">
                  <p:embed/>
                  <p:pic>
                    <p:nvPicPr>
                      <p:cNvPr id="0" name="Object 1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61325" y="3140075"/>
                        <a:ext cx="57626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4">
            <a:extLst>
              <a:ext uri="{FF2B5EF4-FFF2-40B4-BE49-F238E27FC236}">
                <a16:creationId xmlns:a16="http://schemas.microsoft.com/office/drawing/2014/main" id="{68644D4F-272F-4707-9A48-B8A0A2B4F4A7}"/>
              </a:ext>
            </a:extLst>
          </p:cNvPr>
          <p:cNvGraphicFramePr>
            <a:graphicFrameLocks/>
          </p:cNvGraphicFramePr>
          <p:nvPr/>
        </p:nvGraphicFramePr>
        <p:xfrm>
          <a:off x="900113" y="3716338"/>
          <a:ext cx="479425" cy="552450"/>
        </p:xfrm>
        <a:graphic>
          <a:graphicData uri="http://schemas.openxmlformats.org/presentationml/2006/ole">
            <mc:AlternateContent xmlns:mc="http://schemas.openxmlformats.org/markup-compatibility/2006">
              <mc:Choice xmlns:v="urn:schemas-microsoft-com:vml" Requires="v">
                <p:oleObj r:id="rId20" imgW="153003" imgH="229685" progId="Equation.DSMT4">
                  <p:embed/>
                </p:oleObj>
              </mc:Choice>
              <mc:Fallback>
                <p:oleObj r:id="rId20" imgW="153003" imgH="229685" progId="Equation.DSMT4">
                  <p:embed/>
                  <p:pic>
                    <p:nvPicPr>
                      <p:cNvPr id="0" name="Object 1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3716338"/>
                        <a:ext cx="4794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a:extLst>
              <a:ext uri="{FF2B5EF4-FFF2-40B4-BE49-F238E27FC236}">
                <a16:creationId xmlns:a16="http://schemas.microsoft.com/office/drawing/2014/main" id="{28A45FB1-9609-4B22-A3F4-1D4FA508CC86}"/>
              </a:ext>
            </a:extLst>
          </p:cNvPr>
          <p:cNvGraphicFramePr>
            <a:graphicFrameLocks/>
          </p:cNvGraphicFramePr>
          <p:nvPr/>
        </p:nvGraphicFramePr>
        <p:xfrm>
          <a:off x="2728913" y="3856038"/>
          <a:ext cx="576262" cy="304800"/>
        </p:xfrm>
        <a:graphic>
          <a:graphicData uri="http://schemas.openxmlformats.org/presentationml/2006/ole">
            <mc:AlternateContent xmlns:mc="http://schemas.openxmlformats.org/markup-compatibility/2006">
              <mc:Choice xmlns:v="urn:schemas-microsoft-com:vml" Requires="v">
                <p:oleObj r:id="rId21" imgW="152882" imgH="165532" progId="Equation.DSMT4">
                  <p:embed/>
                </p:oleObj>
              </mc:Choice>
              <mc:Fallback>
                <p:oleObj r:id="rId21" imgW="152882" imgH="165532" progId="Equation.DSMT4">
                  <p:embed/>
                  <p:pic>
                    <p:nvPicPr>
                      <p:cNvPr id="0" name="Object 1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8913" y="3856038"/>
                        <a:ext cx="5762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a:extLst>
              <a:ext uri="{FF2B5EF4-FFF2-40B4-BE49-F238E27FC236}">
                <a16:creationId xmlns:a16="http://schemas.microsoft.com/office/drawing/2014/main" id="{2098A661-7733-4767-A154-7F7F48D48929}"/>
              </a:ext>
            </a:extLst>
          </p:cNvPr>
          <p:cNvGraphicFramePr>
            <a:graphicFrameLocks/>
          </p:cNvGraphicFramePr>
          <p:nvPr/>
        </p:nvGraphicFramePr>
        <p:xfrm>
          <a:off x="5199063" y="3794125"/>
          <a:ext cx="452437" cy="377825"/>
        </p:xfrm>
        <a:graphic>
          <a:graphicData uri="http://schemas.openxmlformats.org/presentationml/2006/ole">
            <mc:AlternateContent xmlns:mc="http://schemas.openxmlformats.org/markup-compatibility/2006">
              <mc:Choice xmlns:v="urn:schemas-microsoft-com:vml" Requires="v">
                <p:oleObj r:id="rId22" imgW="127221" imgH="165532" progId="Equation.DSMT4">
                  <p:embed/>
                </p:oleObj>
              </mc:Choice>
              <mc:Fallback>
                <p:oleObj r:id="rId22" imgW="127221" imgH="165532" progId="Equation.DSMT4">
                  <p:embed/>
                  <p:pic>
                    <p:nvPicPr>
                      <p:cNvPr id="0" name="Object 1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99063" y="3794125"/>
                        <a:ext cx="4524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7">
            <a:extLst>
              <a:ext uri="{FF2B5EF4-FFF2-40B4-BE49-F238E27FC236}">
                <a16:creationId xmlns:a16="http://schemas.microsoft.com/office/drawing/2014/main" id="{2982E55D-C9EF-48C8-8724-E13D2571B7DB}"/>
              </a:ext>
            </a:extLst>
          </p:cNvPr>
          <p:cNvGraphicFramePr>
            <a:graphicFrameLocks/>
          </p:cNvGraphicFramePr>
          <p:nvPr/>
        </p:nvGraphicFramePr>
        <p:xfrm>
          <a:off x="2138363" y="4303713"/>
          <a:ext cx="1055687" cy="449262"/>
        </p:xfrm>
        <a:graphic>
          <a:graphicData uri="http://schemas.openxmlformats.org/presentationml/2006/ole">
            <mc:AlternateContent xmlns:mc="http://schemas.openxmlformats.org/markup-compatibility/2006">
              <mc:Choice xmlns:v="urn:schemas-microsoft-com:vml" Requires="v">
                <p:oleObj r:id="rId23" imgW="356021" imgH="203440" progId="Equation.DSMT4">
                  <p:embed/>
                </p:oleObj>
              </mc:Choice>
              <mc:Fallback>
                <p:oleObj r:id="rId23" imgW="356021" imgH="203440" progId="Equation.DSMT4">
                  <p:embed/>
                  <p:pic>
                    <p:nvPicPr>
                      <p:cNvPr id="0" name="Object 1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38363" y="4303713"/>
                        <a:ext cx="105568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4" name="Object 18">
            <a:extLst>
              <a:ext uri="{FF2B5EF4-FFF2-40B4-BE49-F238E27FC236}">
                <a16:creationId xmlns:a16="http://schemas.microsoft.com/office/drawing/2014/main" id="{C28B2094-B4EE-46C8-A709-F92DD0D6871A}"/>
              </a:ext>
            </a:extLst>
          </p:cNvPr>
          <p:cNvGraphicFramePr>
            <a:graphicFrameLocks/>
          </p:cNvGraphicFramePr>
          <p:nvPr/>
        </p:nvGraphicFramePr>
        <p:xfrm>
          <a:off x="3921125" y="4289425"/>
          <a:ext cx="1247775" cy="449263"/>
        </p:xfrm>
        <a:graphic>
          <a:graphicData uri="http://schemas.openxmlformats.org/presentationml/2006/ole">
            <mc:AlternateContent xmlns:mc="http://schemas.openxmlformats.org/markup-compatibility/2006">
              <mc:Choice xmlns:v="urn:schemas-microsoft-com:vml" Requires="v">
                <p:oleObj r:id="rId25" imgW="457921" imgH="203360" progId="Equation.DSMT4">
                  <p:embed/>
                </p:oleObj>
              </mc:Choice>
              <mc:Fallback>
                <p:oleObj r:id="rId25" imgW="457921" imgH="203360" progId="Equation.DSMT4">
                  <p:embed/>
                  <p:pic>
                    <p:nvPicPr>
                      <p:cNvPr id="0" name="Object 1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1125" y="4289425"/>
                        <a:ext cx="12477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5" name="Object 19">
            <a:extLst>
              <a:ext uri="{FF2B5EF4-FFF2-40B4-BE49-F238E27FC236}">
                <a16:creationId xmlns:a16="http://schemas.microsoft.com/office/drawing/2014/main" id="{CCE99A02-A018-422F-86FA-266DD7BEF041}"/>
              </a:ext>
            </a:extLst>
          </p:cNvPr>
          <p:cNvGraphicFramePr>
            <a:graphicFrameLocks/>
          </p:cNvGraphicFramePr>
          <p:nvPr/>
        </p:nvGraphicFramePr>
        <p:xfrm>
          <a:off x="6089650" y="4237038"/>
          <a:ext cx="998538" cy="449262"/>
        </p:xfrm>
        <a:graphic>
          <a:graphicData uri="http://schemas.openxmlformats.org/presentationml/2006/ole">
            <mc:AlternateContent xmlns:mc="http://schemas.openxmlformats.org/markup-compatibility/2006">
              <mc:Choice xmlns:v="urn:schemas-microsoft-com:vml" Requires="v">
                <p:oleObj r:id="rId27" imgW="369006" imgH="203440" progId="Equation.DSMT4">
                  <p:embed/>
                </p:oleObj>
              </mc:Choice>
              <mc:Fallback>
                <p:oleObj r:id="rId27" imgW="369006" imgH="203440" progId="Equation.DSMT4">
                  <p:embed/>
                  <p:pic>
                    <p:nvPicPr>
                      <p:cNvPr id="0" name="Object 1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89650" y="4237038"/>
                        <a:ext cx="998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6" name="Object 22">
            <a:extLst>
              <a:ext uri="{FF2B5EF4-FFF2-40B4-BE49-F238E27FC236}">
                <a16:creationId xmlns:a16="http://schemas.microsoft.com/office/drawing/2014/main" id="{15029115-D71E-476B-9E86-8DB8D77363B0}"/>
              </a:ext>
            </a:extLst>
          </p:cNvPr>
          <p:cNvGraphicFramePr>
            <a:graphicFrameLocks/>
          </p:cNvGraphicFramePr>
          <p:nvPr/>
        </p:nvGraphicFramePr>
        <p:xfrm>
          <a:off x="6240463" y="2665413"/>
          <a:ext cx="3257550" cy="3902075"/>
        </p:xfrm>
        <a:graphic>
          <a:graphicData uri="http://schemas.openxmlformats.org/presentationml/2006/ole">
            <mc:AlternateContent xmlns:mc="http://schemas.openxmlformats.org/markup-compatibility/2006">
              <mc:Choice xmlns:v="urn:schemas-microsoft-com:vml" Requires="v">
                <p:oleObj r:id="rId29" imgW="1002995" imgH="1677180" progId="Word.Document.12">
                  <p:embed/>
                </p:oleObj>
              </mc:Choice>
              <mc:Fallback>
                <p:oleObj r:id="rId29" imgW="1002995" imgH="1677180" progId="Word.Document.12">
                  <p:embed/>
                  <p:pic>
                    <p:nvPicPr>
                      <p:cNvPr id="0" name="Object 22"/>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40463" y="2665413"/>
                        <a:ext cx="325755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7" name="Object 20">
            <a:extLst>
              <a:ext uri="{FF2B5EF4-FFF2-40B4-BE49-F238E27FC236}">
                <a16:creationId xmlns:a16="http://schemas.microsoft.com/office/drawing/2014/main" id="{9A70FE34-8D22-4EB2-9991-B5AE4E2663FE}"/>
              </a:ext>
            </a:extLst>
          </p:cNvPr>
          <p:cNvGraphicFramePr>
            <a:graphicFrameLocks/>
          </p:cNvGraphicFramePr>
          <p:nvPr/>
        </p:nvGraphicFramePr>
        <p:xfrm>
          <a:off x="7883525" y="4294188"/>
          <a:ext cx="1150938" cy="377825"/>
        </p:xfrm>
        <a:graphic>
          <a:graphicData uri="http://schemas.openxmlformats.org/presentationml/2006/ole">
            <mc:AlternateContent xmlns:mc="http://schemas.openxmlformats.org/markup-compatibility/2006">
              <mc:Choice xmlns:v="urn:schemas-microsoft-com:vml" Requires="v">
                <p:oleObj r:id="rId31" imgW="457921" imgH="203360" progId="Equation.DSMT4">
                  <p:embed/>
                </p:oleObj>
              </mc:Choice>
              <mc:Fallback>
                <p:oleObj r:id="rId31" imgW="457921" imgH="203360" progId="Equation.DSMT4">
                  <p:embed/>
                  <p:pic>
                    <p:nvPicPr>
                      <p:cNvPr id="0" name="Object 20"/>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83525" y="4294188"/>
                        <a:ext cx="11509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8" name="Object 21">
            <a:extLst>
              <a:ext uri="{FF2B5EF4-FFF2-40B4-BE49-F238E27FC236}">
                <a16:creationId xmlns:a16="http://schemas.microsoft.com/office/drawing/2014/main" id="{576238A1-195C-4377-BA1E-7AD8340C970B}"/>
              </a:ext>
            </a:extLst>
          </p:cNvPr>
          <p:cNvGraphicFramePr>
            <a:graphicFrameLocks/>
          </p:cNvGraphicFramePr>
          <p:nvPr/>
        </p:nvGraphicFramePr>
        <p:xfrm>
          <a:off x="1381125" y="4930775"/>
          <a:ext cx="1860550" cy="377825"/>
        </p:xfrm>
        <a:graphic>
          <a:graphicData uri="http://schemas.openxmlformats.org/presentationml/2006/ole">
            <mc:AlternateContent xmlns:mc="http://schemas.openxmlformats.org/markup-compatibility/2006">
              <mc:Choice xmlns:v="urn:schemas-microsoft-com:vml" Requires="v">
                <p:oleObj r:id="rId33" imgW="801182" imgH="203360" progId="Equation.DSMT4">
                  <p:embed/>
                </p:oleObj>
              </mc:Choice>
              <mc:Fallback>
                <p:oleObj r:id="rId33" imgW="801182" imgH="203360" progId="Equation.DSMT4">
                  <p:embed/>
                  <p:pic>
                    <p:nvPicPr>
                      <p:cNvPr id="0" name="Object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5" y="4930775"/>
                        <a:ext cx="18605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2CDC6664-574A-40FE-91FC-D4C877F1986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1203" name="Text Box 6">
            <a:extLst>
              <a:ext uri="{FF2B5EF4-FFF2-40B4-BE49-F238E27FC236}">
                <a16:creationId xmlns:a16="http://schemas.microsoft.com/office/drawing/2014/main" id="{DCBB3E3B-FAEA-4F78-9476-E0226CC46C82}"/>
              </a:ext>
            </a:extLst>
          </p:cNvPr>
          <p:cNvSpPr txBox="1">
            <a:spLocks noChangeArrowheads="1"/>
          </p:cNvSpPr>
          <p:nvPr/>
        </p:nvSpPr>
        <p:spPr bwMode="auto">
          <a:xfrm>
            <a:off x="431800" y="893763"/>
            <a:ext cx="11618913"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ARMA模型</a:t>
            </a:r>
          </a:p>
          <a:p>
            <a:pPr>
              <a:lnSpc>
                <a:spcPct val="18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平稳                         的性质见下表：</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1204" name="标题 3">
            <a:extLst>
              <a:ext uri="{FF2B5EF4-FFF2-40B4-BE49-F238E27FC236}">
                <a16:creationId xmlns:a16="http://schemas.microsoft.com/office/drawing/2014/main" id="{169A59DF-2D73-432E-A367-ACFF8E357E3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graphicFrame>
        <p:nvGraphicFramePr>
          <p:cNvPr id="51205" name="Object 5">
            <a:extLst>
              <a:ext uri="{FF2B5EF4-FFF2-40B4-BE49-F238E27FC236}">
                <a16:creationId xmlns:a16="http://schemas.microsoft.com/office/drawing/2014/main" id="{A3E991AF-47E3-4ACB-AC8B-47E03E5037E4}"/>
              </a:ext>
            </a:extLst>
          </p:cNvPr>
          <p:cNvGraphicFramePr>
            <a:graphicFrameLocks/>
          </p:cNvGraphicFramePr>
          <p:nvPr/>
        </p:nvGraphicFramePr>
        <p:xfrm>
          <a:off x="1447800" y="1566863"/>
          <a:ext cx="1860550" cy="377825"/>
        </p:xfrm>
        <a:graphic>
          <a:graphicData uri="http://schemas.openxmlformats.org/presentationml/2006/ole">
            <mc:AlternateContent xmlns:mc="http://schemas.openxmlformats.org/markup-compatibility/2006">
              <mc:Choice xmlns:v="urn:schemas-microsoft-com:vml" Requires="v">
                <p:oleObj r:id="rId2" imgW="801182" imgH="203360" progId="Equation.DSMT4">
                  <p:embed/>
                </p:oleObj>
              </mc:Choice>
              <mc:Fallback>
                <p:oleObj r:id="rId2" imgW="801182" imgH="203360" progId="Equation.DSMT4">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66863"/>
                        <a:ext cx="18605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Group 6">
            <a:extLst>
              <a:ext uri="{FF2B5EF4-FFF2-40B4-BE49-F238E27FC236}">
                <a16:creationId xmlns:a16="http://schemas.microsoft.com/office/drawing/2014/main" id="{00DA5EBC-FC0F-4139-BD26-EBC95E12DAE3}"/>
              </a:ext>
            </a:extLst>
          </p:cNvPr>
          <p:cNvGraphicFramePr>
            <a:graphicFrameLocks noGrp="1"/>
          </p:cNvGraphicFramePr>
          <p:nvPr/>
        </p:nvGraphicFramePr>
        <p:xfrm>
          <a:off x="1568450" y="2476500"/>
          <a:ext cx="7391400" cy="1831975"/>
        </p:xfrm>
        <a:graphic>
          <a:graphicData uri="http://schemas.openxmlformats.org/drawingml/2006/table">
            <a:tbl>
              <a:tblPr/>
              <a:tblGrid>
                <a:gridCol w="3816349">
                  <a:extLst>
                    <a:ext uri="{9D8B030D-6E8A-4147-A177-3AD203B41FA5}">
                      <a16:colId xmlns:a16="http://schemas.microsoft.com/office/drawing/2014/main" val="20000"/>
                    </a:ext>
                  </a:extLst>
                </a:gridCol>
                <a:gridCol w="3575051">
                  <a:extLst>
                    <a:ext uri="{9D8B030D-6E8A-4147-A177-3AD203B41FA5}">
                      <a16:colId xmlns:a16="http://schemas.microsoft.com/office/drawing/2014/main" val="20001"/>
                    </a:ext>
                  </a:extLst>
                </a:gridCol>
              </a:tblGrid>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统计量</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性质</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818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均值</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常数均值</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方差</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常数方差</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6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自相关系数（</a:t>
                      </a:r>
                      <a:r>
                        <a:rPr kumimoji="0" lang="zh-CN" altLang="zh-CN" sz="1800" b="0" i="0" u="none" strike="noStrike" cap="none" normalizeH="0" baseline="0">
                          <a:ln>
                            <a:noFill/>
                          </a:ln>
                          <a:solidFill>
                            <a:srgbClr val="000000"/>
                          </a:solidFill>
                          <a:effectLst/>
                          <a:latin typeface="Calibri" pitchFamily="34" charset="0"/>
                          <a:ea typeface="宋体" pitchFamily="2" charset="-122"/>
                        </a:rPr>
                        <a:t>ACF</a:t>
                      </a:r>
                      <a:r>
                        <a:rPr kumimoji="0" lang="zh-CN" sz="1800" b="0" i="0" u="none" strike="noStrike" cap="none" normalizeH="0" baseline="0">
                          <a:ln>
                            <a:noFill/>
                          </a:ln>
                          <a:solidFill>
                            <a:srgbClr val="000000"/>
                          </a:solidFill>
                          <a:effectLst/>
                          <a:latin typeface="Calibri" pitchFamily="34" charset="0"/>
                          <a:ea typeface="宋体" pitchFamily="2" charset="-122"/>
                        </a:rPr>
                        <a:t>）</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73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偏自相关系数（</a:t>
                      </a:r>
                      <a:r>
                        <a:rPr kumimoji="0" lang="zh-CN" altLang="zh-CN" sz="1800" b="0" i="0" u="none" strike="noStrike" cap="none" normalizeH="0" baseline="0" dirty="0">
                          <a:ln>
                            <a:noFill/>
                          </a:ln>
                          <a:solidFill>
                            <a:srgbClr val="000000"/>
                          </a:solidFill>
                          <a:effectLst/>
                          <a:latin typeface="Calibri" pitchFamily="34" charset="0"/>
                          <a:ea typeface="宋体" pitchFamily="2" charset="-122"/>
                        </a:rPr>
                        <a:t>PACF</a:t>
                      </a:r>
                      <a:r>
                        <a:rPr kumimoji="0" lang="zh-CN" sz="1800" b="0" i="0" u="none" strike="noStrike" cap="none" normalizeH="0" baseline="0" dirty="0">
                          <a:ln>
                            <a:noFill/>
                          </a:ln>
                          <a:solidFill>
                            <a:srgbClr val="000000"/>
                          </a:solidFill>
                          <a:effectLst/>
                          <a:latin typeface="Calibri" pitchFamily="34" charset="0"/>
                          <a:ea typeface="宋体" pitchFamily="2" charset="-122"/>
                        </a:rPr>
                        <a:t>）</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20" marR="121920" marT="45705" marB="4570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BB5E305E-90AB-44DF-A304-28957815F19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63" name="Text Box 6">
            <a:extLst>
              <a:ext uri="{FF2B5EF4-FFF2-40B4-BE49-F238E27FC236}">
                <a16:creationId xmlns:a16="http://schemas.microsoft.com/office/drawing/2014/main" id="{0C48D467-961E-4C4F-AE09-31D85CB60F96}"/>
              </a:ext>
            </a:extLst>
          </p:cNvPr>
          <p:cNvSpPr txBox="1">
            <a:spLocks noChangeArrowheads="1"/>
          </p:cNvSpPr>
          <p:nvPr/>
        </p:nvSpPr>
        <p:spPr bwMode="auto">
          <a:xfrm>
            <a:off x="381000" y="1000125"/>
            <a:ext cx="11571288"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关联规则分析也成为购物篮分析，最早是为了发现超市销售数据库中不同的商品之间的关联关系。例如一个超市的经理想要更多地了解顾客的购物习惯，比如“哪组商品可能会在一次购物中同时购买？”或者“某顾客购买了个人电脑，那该顾客三个月后购买数码相机的概率有多大？”他可能会发现如果购买了面包的顾客同时非常有可能会购买牛奶，这就导出了一条关联规则“面包=&gt;牛奶”，其中面包称为规则的前项，而牛奶称为后项。通过对面包降低售价进行促销，而适当提高牛奶的售价，关联销售出的牛奶就有可能增加超市整体的利润。</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关联规则分析是数据挖掘中最活跃的研究方法之一，目的是在一个数据集中找出各项之间的关联关系，而这种关系并没有在数据中直接表示出来。</a:t>
            </a:r>
          </a:p>
        </p:txBody>
      </p:sp>
      <p:sp>
        <p:nvSpPr>
          <p:cNvPr id="15364" name="标题 3">
            <a:extLst>
              <a:ext uri="{FF2B5EF4-FFF2-40B4-BE49-F238E27FC236}">
                <a16:creationId xmlns:a16="http://schemas.microsoft.com/office/drawing/2014/main" id="{08F9AC89-B4E3-48FF-AAC6-4173BBB981E5}"/>
              </a:ext>
            </a:extLst>
          </p:cNvPr>
          <p:cNvSpPr>
            <a:spLocks noGrp="1"/>
          </p:cNvSpPr>
          <p:nvPr>
            <p:ph type="title"/>
          </p:nvPr>
        </p:nvSpPr>
        <p:spPr>
          <a:xfrm>
            <a:off x="255588" y="358775"/>
            <a:ext cx="10972800" cy="528638"/>
          </a:xfrm>
        </p:spPr>
        <p:txBody>
          <a:bodyPr/>
          <a:lstStyle/>
          <a:p>
            <a:r>
              <a:rPr lang="zh-CN" altLang="en-US" sz="2200">
                <a:latin typeface="Arial" panose="020B0604020202020204" pitchFamily="34" charset="0"/>
              </a:rPr>
              <a:t>关联规则</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C9E04E5C-AEC1-4D17-A986-81DC9A2199CC}"/>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2227" name="Text Box 6">
            <a:extLst>
              <a:ext uri="{FF2B5EF4-FFF2-40B4-BE49-F238E27FC236}">
                <a16:creationId xmlns:a16="http://schemas.microsoft.com/office/drawing/2014/main" id="{83F56190-1BD4-4D1E-AF7E-C0741202E062}"/>
              </a:ext>
            </a:extLst>
          </p:cNvPr>
          <p:cNvSpPr txBox="1">
            <a:spLocks noChangeArrowheads="1"/>
          </p:cNvSpPr>
          <p:nvPr/>
        </p:nvSpPr>
        <p:spPr bwMode="auto">
          <a:xfrm>
            <a:off x="573088" y="954088"/>
            <a:ext cx="116189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2228" name="标题 3">
            <a:extLst>
              <a:ext uri="{FF2B5EF4-FFF2-40B4-BE49-F238E27FC236}">
                <a16:creationId xmlns:a16="http://schemas.microsoft.com/office/drawing/2014/main" id="{BB4F1B3F-B5A2-47ED-A108-28A30D8C09C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2229" name="Text Box 6">
            <a:extLst>
              <a:ext uri="{FF2B5EF4-FFF2-40B4-BE49-F238E27FC236}">
                <a16:creationId xmlns:a16="http://schemas.microsoft.com/office/drawing/2014/main" id="{9BAA2938-908E-45BE-B97D-5CFD5E9F596C}"/>
              </a:ext>
            </a:extLst>
          </p:cNvPr>
          <p:cNvSpPr txBox="1">
            <a:spLocks noChangeArrowheads="1"/>
          </p:cNvSpPr>
          <p:nvPr/>
        </p:nvSpPr>
        <p:spPr bwMode="auto">
          <a:xfrm>
            <a:off x="241300" y="1462088"/>
            <a:ext cx="11618913" cy="178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某个时间序列经过预处理，被判定为</a:t>
            </a:r>
            <a:r>
              <a:rPr lang="zh-CN" altLang="en-US" sz="2000" b="1">
                <a:solidFill>
                  <a:srgbClr val="FF0000"/>
                </a:solidFill>
                <a:latin typeface="微软雅黑" panose="020B0503020204020204" pitchFamily="34" charset="-122"/>
                <a:ea typeface="微软雅黑" panose="020B0503020204020204" pitchFamily="34" charset="-122"/>
              </a:rPr>
              <a:t>平稳非白噪声序列</a:t>
            </a:r>
            <a:r>
              <a:rPr lang="zh-CN" altLang="en-US" sz="2000">
                <a:solidFill>
                  <a:srgbClr val="000000"/>
                </a:solidFill>
                <a:latin typeface="微软雅黑" panose="020B0503020204020204" pitchFamily="34" charset="-122"/>
                <a:ea typeface="微软雅黑" panose="020B0503020204020204" pitchFamily="34" charset="-122"/>
              </a:rPr>
              <a:t>，就可以利用ARMA模型进行建模。</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由AR模型、MA模型和ARMA模型的</a:t>
            </a:r>
            <a:r>
              <a:rPr lang="zh-CN" altLang="en-US" sz="2000" b="1">
                <a:solidFill>
                  <a:srgbClr val="FF0000"/>
                </a:solidFill>
                <a:latin typeface="微软雅黑" panose="020B0503020204020204" pitchFamily="34" charset="-122"/>
                <a:ea typeface="微软雅黑" panose="020B0503020204020204" pitchFamily="34" charset="-122"/>
              </a:rPr>
              <a:t>自相关系数和偏自相关系数</a:t>
            </a:r>
            <a:r>
              <a:rPr lang="zh-CN" altLang="en-US" sz="2000">
                <a:solidFill>
                  <a:srgbClr val="000000"/>
                </a:solidFill>
                <a:latin typeface="微软雅黑" panose="020B0503020204020204" pitchFamily="34" charset="-122"/>
                <a:ea typeface="微软雅黑" panose="020B0503020204020204" pitchFamily="34" charset="-122"/>
              </a:rPr>
              <a:t>的性质，选择出合适的模型。 </a:t>
            </a:r>
          </a:p>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AR、MA和ARMA模型自相关系数和偏自相关系数的性质如下：</a:t>
            </a:r>
            <a:endParaRPr lang="zh-CN" altLang="en-US" sz="900">
              <a:solidFill>
                <a:srgbClr val="000000"/>
              </a:solidFill>
              <a:latin typeface="Arial" panose="020B0604020202020204" pitchFamily="34" charset="0"/>
            </a:endParaRPr>
          </a:p>
        </p:txBody>
      </p:sp>
      <p:graphicFrame>
        <p:nvGraphicFramePr>
          <p:cNvPr id="30726" name="Group 6">
            <a:extLst>
              <a:ext uri="{FF2B5EF4-FFF2-40B4-BE49-F238E27FC236}">
                <a16:creationId xmlns:a16="http://schemas.microsoft.com/office/drawing/2014/main" id="{A7305893-C69E-4180-8654-BB799BABFB4F}"/>
              </a:ext>
            </a:extLst>
          </p:cNvPr>
          <p:cNvGraphicFramePr>
            <a:graphicFrameLocks noGrp="1"/>
          </p:cNvGraphicFramePr>
          <p:nvPr/>
        </p:nvGraphicFramePr>
        <p:xfrm>
          <a:off x="1057275" y="3667125"/>
          <a:ext cx="9405938" cy="2047875"/>
        </p:xfrm>
        <a:graphic>
          <a:graphicData uri="http://schemas.openxmlformats.org/drawingml/2006/table">
            <a:tbl>
              <a:tblPr/>
              <a:tblGrid>
                <a:gridCol w="2434030">
                  <a:extLst>
                    <a:ext uri="{9D8B030D-6E8A-4147-A177-3AD203B41FA5}">
                      <a16:colId xmlns:a16="http://schemas.microsoft.com/office/drawing/2014/main" val="20000"/>
                    </a:ext>
                  </a:extLst>
                </a:gridCol>
                <a:gridCol w="3367427">
                  <a:extLst>
                    <a:ext uri="{9D8B030D-6E8A-4147-A177-3AD203B41FA5}">
                      <a16:colId xmlns:a16="http://schemas.microsoft.com/office/drawing/2014/main" val="20001"/>
                    </a:ext>
                  </a:extLst>
                </a:gridCol>
                <a:gridCol w="3604481">
                  <a:extLst>
                    <a:ext uri="{9D8B030D-6E8A-4147-A177-3AD203B41FA5}">
                      <a16:colId xmlns:a16="http://schemas.microsoft.com/office/drawing/2014/main" val="20002"/>
                    </a:ext>
                  </a:extLst>
                </a:gridCol>
              </a:tblGrid>
              <a:tr h="620682">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模型</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自相关系数（</a:t>
                      </a:r>
                      <a:r>
                        <a:rPr kumimoji="0" lang="zh-CN" altLang="zh-CN" sz="1800" b="1" i="0" u="none" strike="noStrike" cap="none" normalizeH="0" baseline="0">
                          <a:ln>
                            <a:noFill/>
                          </a:ln>
                          <a:solidFill>
                            <a:srgbClr val="FFFFFF"/>
                          </a:solidFill>
                          <a:effectLst/>
                          <a:latin typeface="Calibri" pitchFamily="34" charset="0"/>
                          <a:ea typeface="宋体" pitchFamily="2" charset="-122"/>
                        </a:rPr>
                        <a:t>ACF</a:t>
                      </a:r>
                      <a:r>
                        <a:rPr kumimoji="0" lang="zh-CN" sz="1800" b="1" i="0" u="none" strike="noStrike" cap="none" normalizeH="0" baseline="0">
                          <a:ln>
                            <a:noFill/>
                          </a:ln>
                          <a:solidFill>
                            <a:srgbClr val="FFFFFF"/>
                          </a:solidFill>
                          <a:effectLst/>
                          <a:latin typeface="Calibri" pitchFamily="34" charset="0"/>
                          <a:ea typeface="宋体" pitchFamily="2" charset="-122"/>
                        </a:rPr>
                        <a:t>）</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偏自相关系数（</a:t>
                      </a:r>
                      <a:r>
                        <a:rPr kumimoji="0" lang="zh-CN" altLang="zh-CN" sz="1800" b="1" i="0" u="none" strike="noStrike" cap="none" normalizeH="0" baseline="0">
                          <a:ln>
                            <a:noFill/>
                          </a:ln>
                          <a:solidFill>
                            <a:srgbClr val="FFFFFF"/>
                          </a:solidFill>
                          <a:effectLst/>
                          <a:latin typeface="Calibri" pitchFamily="34" charset="0"/>
                          <a:ea typeface="宋体" pitchFamily="2" charset="-122"/>
                        </a:rPr>
                        <a:t>PACF</a:t>
                      </a:r>
                      <a:r>
                        <a:rPr kumimoji="0" lang="zh-CN" sz="1800" b="1" i="0" u="none" strike="noStrike" cap="none" normalizeH="0" baseline="0">
                          <a:ln>
                            <a:noFill/>
                          </a:ln>
                          <a:solidFill>
                            <a:srgbClr val="FFFFFF"/>
                          </a:solidFill>
                          <a:effectLst/>
                          <a:latin typeface="Calibri" pitchFamily="34" charset="0"/>
                          <a:ea typeface="宋体" pitchFamily="2" charset="-122"/>
                        </a:rPr>
                        <a:t>）</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75484">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endParaRPr kumimoji="0" lang="zh-CN" altLang="zh-CN" sz="1800" b="0" i="0" u="none" strike="noStrike" cap="none" normalizeH="0" baseline="0">
                        <a:ln>
                          <a:noFill/>
                        </a:ln>
                        <a:solidFill>
                          <a:srgbClr val="000000"/>
                        </a:solidFill>
                        <a:effectLst/>
                        <a:latin typeface="Calibri" pitchFamily="34" charset="0"/>
                        <a:ea typeface="宋体" pitchFamily="2" charset="-122"/>
                      </a:endParaRP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1"/>
                  </a:ext>
                </a:extLst>
              </a:tr>
              <a:tr h="476226">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endParaRPr kumimoji="0" lang="zh-CN" altLang="zh-CN" sz="1800" b="0" i="0" u="none" strike="noStrike" cap="none" normalizeH="0" baseline="0">
                        <a:ln>
                          <a:noFill/>
                        </a:ln>
                        <a:solidFill>
                          <a:srgbClr val="000000"/>
                        </a:solidFill>
                        <a:effectLst/>
                        <a:latin typeface="Calibri" pitchFamily="34" charset="0"/>
                        <a:ea typeface="宋体" pitchFamily="2" charset="-122"/>
                      </a:endParaRP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r>
                        <a:rPr kumimoji="0" lang="zh-CN" sz="1800" b="0" i="0" u="none" strike="noStrike" cap="none" normalizeH="0" baseline="0">
                          <a:ln>
                            <a:noFill/>
                          </a:ln>
                          <a:solidFill>
                            <a:srgbClr val="000000"/>
                          </a:solidFill>
                          <a:effectLst/>
                          <a:latin typeface="Calibri" pitchFamily="34" charset="0"/>
                          <a:ea typeface="宋体" pitchFamily="2" charset="-122"/>
                        </a:rPr>
                        <a:t>阶截尾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r h="475484">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 </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40000"/>
                        </a:lnSpc>
                        <a:spcBef>
                          <a:spcPct val="20000"/>
                        </a:spcBef>
                        <a:spcAft>
                          <a:spcPct val="0"/>
                        </a:spcAft>
                        <a:buClrTx/>
                        <a:buSzTx/>
                        <a:buFont typeface="Arial" pitchFamily="34"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拖尾</a:t>
                      </a:r>
                    </a:p>
                  </a:txBody>
                  <a:tcPr marL="121913" marR="121913"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graphicFrame>
        <p:nvGraphicFramePr>
          <p:cNvPr id="52252" name="Object 50">
            <a:extLst>
              <a:ext uri="{FF2B5EF4-FFF2-40B4-BE49-F238E27FC236}">
                <a16:creationId xmlns:a16="http://schemas.microsoft.com/office/drawing/2014/main" id="{F49BC8E4-853B-43D3-8FDF-E5A153D78E7C}"/>
              </a:ext>
            </a:extLst>
          </p:cNvPr>
          <p:cNvGraphicFramePr>
            <a:graphicFrameLocks/>
          </p:cNvGraphicFramePr>
          <p:nvPr/>
        </p:nvGraphicFramePr>
        <p:xfrm>
          <a:off x="1377950" y="4354513"/>
          <a:ext cx="1154113" cy="377825"/>
        </p:xfrm>
        <a:graphic>
          <a:graphicData uri="http://schemas.openxmlformats.org/presentationml/2006/ole">
            <mc:AlternateContent xmlns:mc="http://schemas.openxmlformats.org/markup-compatibility/2006">
              <mc:Choice xmlns:v="urn:schemas-microsoft-com:vml" Requires="v">
                <p:oleObj r:id="rId2" imgW="457921" imgH="203360" progId="Equation.DSMT4">
                  <p:embed/>
                </p:oleObj>
              </mc:Choice>
              <mc:Fallback>
                <p:oleObj r:id="rId2" imgW="457921" imgH="203360" progId="Equation.DSMT4">
                  <p:embed/>
                  <p:pic>
                    <p:nvPicPr>
                      <p:cNvPr id="0" name="Object 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4354513"/>
                        <a:ext cx="11541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3" name="Object 51">
            <a:extLst>
              <a:ext uri="{FF2B5EF4-FFF2-40B4-BE49-F238E27FC236}">
                <a16:creationId xmlns:a16="http://schemas.microsoft.com/office/drawing/2014/main" id="{23ED7BF4-212F-4014-A27A-E68B0CC1BE2A}"/>
              </a:ext>
            </a:extLst>
          </p:cNvPr>
          <p:cNvGraphicFramePr>
            <a:graphicFrameLocks/>
          </p:cNvGraphicFramePr>
          <p:nvPr/>
        </p:nvGraphicFramePr>
        <p:xfrm>
          <a:off x="1362075" y="4889500"/>
          <a:ext cx="1058863" cy="377825"/>
        </p:xfrm>
        <a:graphic>
          <a:graphicData uri="http://schemas.openxmlformats.org/presentationml/2006/ole">
            <mc:AlternateContent xmlns:mc="http://schemas.openxmlformats.org/markup-compatibility/2006">
              <mc:Choice xmlns:v="urn:schemas-microsoft-com:vml" Requires="v">
                <p:oleObj r:id="rId4" imgW="457921" imgH="203360" progId="Equation.DSMT4">
                  <p:embed/>
                </p:oleObj>
              </mc:Choice>
              <mc:Fallback>
                <p:oleObj r:id="rId4" imgW="457921" imgH="203360" progId="Equation.DSMT4">
                  <p:embed/>
                  <p:pic>
                    <p:nvPicPr>
                      <p:cNvPr id="0" name="Object 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2075" y="4889500"/>
                        <a:ext cx="10588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54" name="Object 52">
            <a:extLst>
              <a:ext uri="{FF2B5EF4-FFF2-40B4-BE49-F238E27FC236}">
                <a16:creationId xmlns:a16="http://schemas.microsoft.com/office/drawing/2014/main" id="{874D4A0D-DD58-4610-BF3A-6E201218C765}"/>
              </a:ext>
            </a:extLst>
          </p:cNvPr>
          <p:cNvGraphicFramePr>
            <a:graphicFrameLocks/>
          </p:cNvGraphicFramePr>
          <p:nvPr/>
        </p:nvGraphicFramePr>
        <p:xfrm>
          <a:off x="1316038" y="5310188"/>
          <a:ext cx="1631950" cy="377825"/>
        </p:xfrm>
        <a:graphic>
          <a:graphicData uri="http://schemas.openxmlformats.org/presentationml/2006/ole">
            <mc:AlternateContent xmlns:mc="http://schemas.openxmlformats.org/markup-compatibility/2006">
              <mc:Choice xmlns:v="urn:schemas-microsoft-com:vml" Requires="v">
                <p:oleObj r:id="rId6" imgW="800866" imgH="203280" progId="Equation.DSMT4">
                  <p:embed/>
                </p:oleObj>
              </mc:Choice>
              <mc:Fallback>
                <p:oleObj r:id="rId6" imgW="800866" imgH="203280" progId="Equation.DSMT4">
                  <p:embed/>
                  <p:pic>
                    <p:nvPicPr>
                      <p:cNvPr id="0" name="Object 5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6038" y="5310188"/>
                        <a:ext cx="16319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C1DA01C9-7785-4EA6-B951-EEC178950AAD}"/>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3251" name="Text Box 6">
            <a:extLst>
              <a:ext uri="{FF2B5EF4-FFF2-40B4-BE49-F238E27FC236}">
                <a16:creationId xmlns:a16="http://schemas.microsoft.com/office/drawing/2014/main" id="{BF7C1B13-C54B-4E13-9070-EA2443596095}"/>
              </a:ext>
            </a:extLst>
          </p:cNvPr>
          <p:cNvSpPr txBox="1">
            <a:spLocks noChangeArrowheads="1"/>
          </p:cNvSpPr>
          <p:nvPr/>
        </p:nvSpPr>
        <p:spPr bwMode="auto">
          <a:xfrm>
            <a:off x="573088" y="954088"/>
            <a:ext cx="116189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3252" name="标题 3">
            <a:extLst>
              <a:ext uri="{FF2B5EF4-FFF2-40B4-BE49-F238E27FC236}">
                <a16:creationId xmlns:a16="http://schemas.microsoft.com/office/drawing/2014/main" id="{F37EA324-E709-4545-BF40-FFA6E5E3170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3253" name="Text Box 6">
            <a:extLst>
              <a:ext uri="{FF2B5EF4-FFF2-40B4-BE49-F238E27FC236}">
                <a16:creationId xmlns:a16="http://schemas.microsoft.com/office/drawing/2014/main" id="{E464B3A4-7638-4AAB-88D0-BF9E639351BD}"/>
              </a:ext>
            </a:extLst>
          </p:cNvPr>
          <p:cNvSpPr txBox="1">
            <a:spLocks noChangeArrowheads="1"/>
          </p:cNvSpPr>
          <p:nvPr/>
        </p:nvSpPr>
        <p:spPr bwMode="auto">
          <a:xfrm>
            <a:off x="241300" y="1546225"/>
            <a:ext cx="11618913"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平稳时间序列建模步骤：</a:t>
            </a:r>
          </a:p>
        </p:txBody>
      </p:sp>
      <p:graphicFrame>
        <p:nvGraphicFramePr>
          <p:cNvPr id="53254" name="Object 6">
            <a:extLst>
              <a:ext uri="{FF2B5EF4-FFF2-40B4-BE49-F238E27FC236}">
                <a16:creationId xmlns:a16="http://schemas.microsoft.com/office/drawing/2014/main" id="{06DF319B-FE5D-48DB-83D8-9D34B74328D8}"/>
              </a:ext>
            </a:extLst>
          </p:cNvPr>
          <p:cNvGraphicFramePr>
            <a:graphicFrameLocks/>
          </p:cNvGraphicFramePr>
          <p:nvPr/>
        </p:nvGraphicFramePr>
        <p:xfrm>
          <a:off x="5546725" y="1287463"/>
          <a:ext cx="6140450" cy="5086350"/>
        </p:xfrm>
        <a:graphic>
          <a:graphicData uri="http://schemas.openxmlformats.org/presentationml/2006/ole">
            <mc:AlternateContent xmlns:mc="http://schemas.openxmlformats.org/markup-compatibility/2006">
              <mc:Choice xmlns:v="urn:schemas-microsoft-com:vml" Requires="v">
                <p:oleObj r:id="rId2" imgW="2926080" imgH="3569040" progId="">
                  <p:embed/>
                </p:oleObj>
              </mc:Choice>
              <mc:Fallback>
                <p:oleObj r:id="rId2" imgW="2926080" imgH="3569040" progId="">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725" y="1287463"/>
                        <a:ext cx="614045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AA5541C4-9F51-4020-897D-561E8A5A815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4275" name="Text Box 6">
            <a:extLst>
              <a:ext uri="{FF2B5EF4-FFF2-40B4-BE49-F238E27FC236}">
                <a16:creationId xmlns:a16="http://schemas.microsoft.com/office/drawing/2014/main" id="{4EBC9A46-7E93-4F09-AC2B-E9BA2DA17B2B}"/>
              </a:ext>
            </a:extLst>
          </p:cNvPr>
          <p:cNvSpPr txBox="1">
            <a:spLocks noChangeArrowheads="1"/>
          </p:cNvSpPr>
          <p:nvPr/>
        </p:nvSpPr>
        <p:spPr bwMode="auto">
          <a:xfrm>
            <a:off x="573088" y="987425"/>
            <a:ext cx="116189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spcBef>
                <a:spcPct val="20000"/>
              </a:spcBef>
              <a:buClr>
                <a:schemeClr val="hlink"/>
              </a:buClr>
              <a:buFont typeface="Wingdings" panose="05000000000000000000" pitchFamily="2" charset="2"/>
              <a:buNone/>
            </a:pP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平稳时间序列的ARMA模型建模步骤</a:t>
            </a:r>
            <a:r>
              <a:rPr lang="zh-CN" altLang="en-US" sz="2400">
                <a:solidFill>
                  <a:schemeClr val="hlink"/>
                </a:solidFill>
                <a:latin typeface="微软雅黑" panose="020B0503020204020204" pitchFamily="34" charset="-122"/>
                <a:ea typeface="微软雅黑" panose="020B0503020204020204" pitchFamily="34" charset="-122"/>
              </a:rPr>
              <a:t>。</a:t>
            </a:r>
            <a:endParaRPr lang="zh-CN" altLang="en-US" sz="2000">
              <a:solidFill>
                <a:schemeClr val="hlink"/>
              </a:solidFill>
              <a:latin typeface="微软雅黑" panose="020B0503020204020204" pitchFamily="34" charset="-122"/>
              <a:ea typeface="微软雅黑" panose="020B0503020204020204" pitchFamily="34" charset="-122"/>
            </a:endParaRPr>
          </a:p>
        </p:txBody>
      </p:sp>
      <p:sp>
        <p:nvSpPr>
          <p:cNvPr id="54276" name="标题 3">
            <a:extLst>
              <a:ext uri="{FF2B5EF4-FFF2-40B4-BE49-F238E27FC236}">
                <a16:creationId xmlns:a16="http://schemas.microsoft.com/office/drawing/2014/main" id="{85F9C15A-96E5-4463-9E6B-CC84C3E24BDD}"/>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平稳时间序列分析</a:t>
            </a:r>
            <a:endParaRPr lang="zh-CN" altLang="en-US" sz="2200">
              <a:latin typeface="Arial" panose="020B0604020202020204" pitchFamily="34" charset="0"/>
            </a:endParaRPr>
          </a:p>
        </p:txBody>
      </p:sp>
      <p:sp>
        <p:nvSpPr>
          <p:cNvPr id="54277" name="Text Box 6">
            <a:extLst>
              <a:ext uri="{FF2B5EF4-FFF2-40B4-BE49-F238E27FC236}">
                <a16:creationId xmlns:a16="http://schemas.microsoft.com/office/drawing/2014/main" id="{2A184390-DFE5-4CDB-9007-B123A0FB2A51}"/>
              </a:ext>
            </a:extLst>
          </p:cNvPr>
          <p:cNvSpPr txBox="1">
            <a:spLocks noChangeArrowheads="1"/>
          </p:cNvSpPr>
          <p:nvPr/>
        </p:nvSpPr>
        <p:spPr bwMode="auto">
          <a:xfrm>
            <a:off x="241300" y="1652588"/>
            <a:ext cx="11618913"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平稳时间序列建模步骤：</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 </a:t>
            </a:r>
            <a:r>
              <a:rPr lang="zh-CN" altLang="en-US" sz="2000">
                <a:solidFill>
                  <a:srgbClr val="000000"/>
                </a:solidFill>
                <a:latin typeface="微软雅黑" panose="020B0503020204020204" pitchFamily="34" charset="-122"/>
                <a:ea typeface="微软雅黑" panose="020B0503020204020204" pitchFamily="34" charset="-122"/>
              </a:rPr>
              <a:t>计算ACF和PACF</a:t>
            </a:r>
          </a:p>
          <a:p>
            <a:pPr>
              <a:lnSpc>
                <a:spcPct val="130000"/>
              </a:lnSpc>
              <a:spcBef>
                <a:spcPts val="75"/>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先计算非平稳白噪声序列的自相关系数（ACF）和偏自相关系数（PACF）</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2. </a:t>
            </a:r>
            <a:r>
              <a:rPr lang="zh-CN" altLang="en-US" sz="2000">
                <a:solidFill>
                  <a:srgbClr val="000000"/>
                </a:solidFill>
                <a:latin typeface="微软雅黑" panose="020B0503020204020204" pitchFamily="34" charset="-122"/>
                <a:ea typeface="微软雅黑" panose="020B0503020204020204" pitchFamily="34" charset="-122"/>
              </a:rPr>
              <a:t>ARMA模型识别</a:t>
            </a:r>
          </a:p>
          <a:p>
            <a:pPr>
              <a:lnSpc>
                <a:spcPct val="130000"/>
              </a:lnSpc>
              <a:spcBef>
                <a:spcPts val="75"/>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由AR模型、MA模型和ARMA模型的自相关系数和偏自相关系数的性质，选择出合适的模型。</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3. </a:t>
            </a:r>
            <a:r>
              <a:rPr lang="zh-CN" altLang="en-US" sz="2000">
                <a:solidFill>
                  <a:srgbClr val="000000"/>
                </a:solidFill>
                <a:latin typeface="微软雅黑" panose="020B0503020204020204" pitchFamily="34" charset="-122"/>
                <a:ea typeface="微软雅黑" panose="020B0503020204020204" pitchFamily="34" charset="-122"/>
              </a:rPr>
              <a:t>模型中参数的估计及检验</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4. </a:t>
            </a:r>
            <a:r>
              <a:rPr lang="zh-CN" altLang="en-US" sz="2000">
                <a:solidFill>
                  <a:srgbClr val="000000"/>
                </a:solidFill>
                <a:latin typeface="微软雅黑" panose="020B0503020204020204" pitchFamily="34" charset="-122"/>
                <a:ea typeface="微软雅黑" panose="020B0503020204020204" pitchFamily="34" charset="-122"/>
              </a:rPr>
              <a:t>模型估计</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5. </a:t>
            </a:r>
            <a:r>
              <a:rPr lang="zh-CN" altLang="en-US" sz="2000">
                <a:solidFill>
                  <a:srgbClr val="000000"/>
                </a:solidFill>
                <a:latin typeface="微软雅黑" panose="020B0503020204020204" pitchFamily="34" charset="-122"/>
                <a:ea typeface="微软雅黑" panose="020B0503020204020204" pitchFamily="34" charset="-122"/>
              </a:rPr>
              <a:t>模型优化</a:t>
            </a:r>
          </a:p>
          <a:p>
            <a:pPr>
              <a:lnSpc>
                <a:spcPct val="130000"/>
              </a:lnSpc>
              <a:spcBef>
                <a:spcPts val="75"/>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6. </a:t>
            </a:r>
            <a:r>
              <a:rPr lang="zh-CN" altLang="en-US" sz="2000">
                <a:solidFill>
                  <a:srgbClr val="000000"/>
                </a:solidFill>
                <a:latin typeface="微软雅黑" panose="020B0503020204020204" pitchFamily="34" charset="-122"/>
                <a:ea typeface="微软雅黑" panose="020B0503020204020204" pitchFamily="34" charset="-122"/>
              </a:rPr>
              <a:t>模型应用</a:t>
            </a:r>
          </a:p>
          <a:p>
            <a:pPr>
              <a:lnSpc>
                <a:spcPct val="18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7A48D1F4-7C75-409D-9374-DCD9A9806077}"/>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5299" name="Text Box 6">
            <a:extLst>
              <a:ext uri="{FF2B5EF4-FFF2-40B4-BE49-F238E27FC236}">
                <a16:creationId xmlns:a16="http://schemas.microsoft.com/office/drawing/2014/main" id="{5F57B743-761A-4178-8F2A-4E1BE9433DE7}"/>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5300" name="标题 3">
            <a:extLst>
              <a:ext uri="{FF2B5EF4-FFF2-40B4-BE49-F238E27FC236}">
                <a16:creationId xmlns:a16="http://schemas.microsoft.com/office/drawing/2014/main" id="{1F5A0803-23A9-4EF7-858A-4A4D6C299C52}"/>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5301" name="Text Box 6">
            <a:extLst>
              <a:ext uri="{FF2B5EF4-FFF2-40B4-BE49-F238E27FC236}">
                <a16:creationId xmlns:a16="http://schemas.microsoft.com/office/drawing/2014/main" id="{85AF981E-49E5-46C1-A62C-59DFB11803B8}"/>
              </a:ext>
            </a:extLst>
          </p:cNvPr>
          <p:cNvSpPr txBox="1">
            <a:spLocks noChangeArrowheads="1"/>
          </p:cNvSpPr>
          <p:nvPr/>
        </p:nvSpPr>
        <p:spPr bwMode="auto">
          <a:xfrm>
            <a:off x="431800" y="909638"/>
            <a:ext cx="11618913" cy="369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前面介绍了对平稳时间序列的分析方法。实际上，在自然界中绝大部分序列都是非平稳的。因而对非平稳序列的分析更普遍、更重要，创造出来的分析方法也更多。</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对非平稳时间序列的分析方法可以分为确定性因素分解的时序分析和随机时序分析两大类 。</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确定性因素分解的方法把所有序列的变化都归结为四个因素（长期趋势、季节变动、循环变动和随机波动）的综合影响。可以</a:t>
            </a:r>
            <a:r>
              <a:rPr lang="zh-CN" altLang="en-US" sz="2000">
                <a:solidFill>
                  <a:srgbClr val="FF0000"/>
                </a:solidFill>
                <a:latin typeface="微软雅黑" panose="020B0503020204020204" pitchFamily="34" charset="-122"/>
                <a:ea typeface="微软雅黑" panose="020B0503020204020204" pitchFamily="34" charset="-122"/>
              </a:rPr>
              <a:t>建立加法模型和乘法模型</a:t>
            </a:r>
            <a:r>
              <a:rPr lang="zh-CN" altLang="en-US" sz="2000">
                <a:solidFill>
                  <a:srgbClr val="000000"/>
                </a:solidFill>
                <a:latin typeface="微软雅黑" panose="020B0503020204020204" pitchFamily="34" charset="-122"/>
                <a:ea typeface="微软雅黑" panose="020B0503020204020204" pitchFamily="34" charset="-122"/>
              </a:rPr>
              <a:t>等。</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根据时间序列的不同特点，随机时序分析可以建立的模型有ARIMA模型、残差自回归模型、季节模型、异方差模型等。</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本节重点介绍</a:t>
            </a:r>
            <a:r>
              <a:rPr lang="zh-CN" altLang="en-US" sz="2000">
                <a:solidFill>
                  <a:srgbClr val="FF0000"/>
                </a:solidFill>
                <a:latin typeface="微软雅黑" panose="020B0503020204020204" pitchFamily="34" charset="-122"/>
                <a:ea typeface="微软雅黑" panose="020B0503020204020204" pitchFamily="34" charset="-122"/>
              </a:rPr>
              <a:t>ARIMA模型</a:t>
            </a:r>
            <a:r>
              <a:rPr lang="zh-CN" altLang="en-US" sz="2000">
                <a:solidFill>
                  <a:srgbClr val="000000"/>
                </a:solidFill>
                <a:latin typeface="微软雅黑" panose="020B0503020204020204" pitchFamily="34" charset="-122"/>
                <a:ea typeface="微软雅黑" panose="020B0503020204020204" pitchFamily="34" charset="-122"/>
              </a:rPr>
              <a:t>对非平稳时间序列进行建模。</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669FEE17-FCD5-4994-A50D-1AD71B28E8C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6323" name="Text Box 6">
            <a:extLst>
              <a:ext uri="{FF2B5EF4-FFF2-40B4-BE49-F238E27FC236}">
                <a16:creationId xmlns:a16="http://schemas.microsoft.com/office/drawing/2014/main" id="{7BBA601F-DF37-47CD-B74F-79E2097E5BDA}"/>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6324" name="标题 3">
            <a:extLst>
              <a:ext uri="{FF2B5EF4-FFF2-40B4-BE49-F238E27FC236}">
                <a16:creationId xmlns:a16="http://schemas.microsoft.com/office/drawing/2014/main" id="{E1C18C30-E013-46BE-BB04-6987D24D6393}"/>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6325" name="Text Box 6">
            <a:extLst>
              <a:ext uri="{FF2B5EF4-FFF2-40B4-BE49-F238E27FC236}">
                <a16:creationId xmlns:a16="http://schemas.microsoft.com/office/drawing/2014/main" id="{F5FCEF2D-606F-4483-AC13-75E06576DF27}"/>
              </a:ext>
            </a:extLst>
          </p:cNvPr>
          <p:cNvSpPr txBox="1">
            <a:spLocks noChangeArrowheads="1"/>
          </p:cNvSpPr>
          <p:nvPr/>
        </p:nvSpPr>
        <p:spPr bwMode="auto">
          <a:xfrm>
            <a:off x="431800" y="996950"/>
            <a:ext cx="116205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1. </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差分运算</a:t>
            </a:r>
          </a:p>
        </p:txBody>
      </p:sp>
      <p:sp>
        <p:nvSpPr>
          <p:cNvPr id="56326" name="Text Box 6">
            <a:extLst>
              <a:ext uri="{FF2B5EF4-FFF2-40B4-BE49-F238E27FC236}">
                <a16:creationId xmlns:a16="http://schemas.microsoft.com/office/drawing/2014/main" id="{FD3C5031-6C42-4F63-9C4B-544E8D20866A}"/>
              </a:ext>
            </a:extLst>
          </p:cNvPr>
          <p:cNvSpPr txBox="1">
            <a:spLocks noChangeArrowheads="1"/>
          </p:cNvSpPr>
          <p:nvPr/>
        </p:nvSpPr>
        <p:spPr bwMode="auto">
          <a:xfrm>
            <a:off x="184150" y="1663700"/>
            <a:ext cx="11618913" cy="190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阶差分</a:t>
            </a: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相距一期的两个序 列值之间的减法运算称为 1 阶差分运算；</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步差分</a:t>
            </a: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相距    期的两个序列值之间的减法运算称为    步差分运算。</a:t>
            </a:r>
          </a:p>
        </p:txBody>
      </p:sp>
      <p:graphicFrame>
        <p:nvGraphicFramePr>
          <p:cNvPr id="56327" name="Object 7">
            <a:extLst>
              <a:ext uri="{FF2B5EF4-FFF2-40B4-BE49-F238E27FC236}">
                <a16:creationId xmlns:a16="http://schemas.microsoft.com/office/drawing/2014/main" id="{A889EB73-2A9C-46DC-85FE-84372909EF5B}"/>
              </a:ext>
            </a:extLst>
          </p:cNvPr>
          <p:cNvGraphicFramePr>
            <a:graphicFrameLocks/>
          </p:cNvGraphicFramePr>
          <p:nvPr/>
        </p:nvGraphicFramePr>
        <p:xfrm>
          <a:off x="431800" y="1731963"/>
          <a:ext cx="373063" cy="377825"/>
        </p:xfrm>
        <a:graphic>
          <a:graphicData uri="http://schemas.openxmlformats.org/presentationml/2006/ole">
            <mc:AlternateContent xmlns:mc="http://schemas.openxmlformats.org/markup-compatibility/2006">
              <mc:Choice xmlns:v="urn:schemas-microsoft-com:vml" Requires="v">
                <p:oleObj r:id="rId2" imgW="152580" imgH="165205" progId="Equation.DSMT4">
                  <p:embed/>
                </p:oleObj>
              </mc:Choice>
              <mc:Fallback>
                <p:oleObj r:id="rId2" imgW="152580" imgH="165205" progId="Equation.DSMT4">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731963"/>
                        <a:ext cx="37306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id="{2D0558A8-192F-453C-AC7F-DB44812B5D04}"/>
              </a:ext>
            </a:extLst>
          </p:cNvPr>
          <p:cNvGraphicFramePr>
            <a:graphicFrameLocks/>
          </p:cNvGraphicFramePr>
          <p:nvPr/>
        </p:nvGraphicFramePr>
        <p:xfrm>
          <a:off x="431800" y="2714625"/>
          <a:ext cx="355600" cy="365125"/>
        </p:xfrm>
        <a:graphic>
          <a:graphicData uri="http://schemas.openxmlformats.org/presentationml/2006/ole">
            <mc:AlternateContent xmlns:mc="http://schemas.openxmlformats.org/markup-compatibility/2006">
              <mc:Choice xmlns:v="urn:schemas-microsoft-com:vml" Requires="v">
                <p:oleObj r:id="rId4" imgW="126970" imgH="177830" progId="Equation.DSMT4">
                  <p:embed/>
                </p:oleObj>
              </mc:Choice>
              <mc:Fallback>
                <p:oleObj r:id="rId4" imgW="126970" imgH="177830"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2714625"/>
                        <a:ext cx="35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9" name="Object 9">
            <a:extLst>
              <a:ext uri="{FF2B5EF4-FFF2-40B4-BE49-F238E27FC236}">
                <a16:creationId xmlns:a16="http://schemas.microsoft.com/office/drawing/2014/main" id="{D91C25BA-39C4-440A-B466-D9D821A83A34}"/>
              </a:ext>
            </a:extLst>
          </p:cNvPr>
          <p:cNvGraphicFramePr>
            <a:graphicFrameLocks/>
          </p:cNvGraphicFramePr>
          <p:nvPr/>
        </p:nvGraphicFramePr>
        <p:xfrm>
          <a:off x="1073150" y="3152775"/>
          <a:ext cx="355600" cy="365125"/>
        </p:xfrm>
        <a:graphic>
          <a:graphicData uri="http://schemas.openxmlformats.org/presentationml/2006/ole">
            <mc:AlternateContent xmlns:mc="http://schemas.openxmlformats.org/markup-compatibility/2006">
              <mc:Choice xmlns:v="urn:schemas-microsoft-com:vml" Requires="v">
                <p:oleObj r:id="rId6" imgW="126970" imgH="177830" progId="Equation.DSMT4">
                  <p:embed/>
                </p:oleObj>
              </mc:Choice>
              <mc:Fallback>
                <p:oleObj r:id="rId6" imgW="126970" imgH="177830" progId="Equation.DSMT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3152775"/>
                        <a:ext cx="35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0" name="Object 10">
            <a:extLst>
              <a:ext uri="{FF2B5EF4-FFF2-40B4-BE49-F238E27FC236}">
                <a16:creationId xmlns:a16="http://schemas.microsoft.com/office/drawing/2014/main" id="{E316CDA7-71C5-4127-BE42-1C3A77A8FCDE}"/>
              </a:ext>
            </a:extLst>
          </p:cNvPr>
          <p:cNvGraphicFramePr>
            <a:graphicFrameLocks/>
          </p:cNvGraphicFramePr>
          <p:nvPr/>
        </p:nvGraphicFramePr>
        <p:xfrm>
          <a:off x="5384800" y="3152775"/>
          <a:ext cx="358775" cy="365125"/>
        </p:xfrm>
        <a:graphic>
          <a:graphicData uri="http://schemas.openxmlformats.org/presentationml/2006/ole">
            <mc:AlternateContent xmlns:mc="http://schemas.openxmlformats.org/markup-compatibility/2006">
              <mc:Choice xmlns:v="urn:schemas-microsoft-com:vml" Requires="v">
                <p:oleObj r:id="rId7" imgW="126970" imgH="177830" progId="Equation.DSMT4">
                  <p:embed/>
                </p:oleObj>
              </mc:Choice>
              <mc:Fallback>
                <p:oleObj r:id="rId7" imgW="126970" imgH="177830" progId="Equation.DSMT4">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800" y="3152775"/>
                        <a:ext cx="3587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FA9F872F-D1D2-4534-A185-179B221F97C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7347" name="Text Box 6">
            <a:extLst>
              <a:ext uri="{FF2B5EF4-FFF2-40B4-BE49-F238E27FC236}">
                <a16:creationId xmlns:a16="http://schemas.microsoft.com/office/drawing/2014/main" id="{72740F0E-2BAB-4F4E-AB5D-482607379412}"/>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7348" name="标题 3">
            <a:extLst>
              <a:ext uri="{FF2B5EF4-FFF2-40B4-BE49-F238E27FC236}">
                <a16:creationId xmlns:a16="http://schemas.microsoft.com/office/drawing/2014/main" id="{8018CBB3-4388-4E80-9D1A-C161284A0DD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7349" name="Text Box 6">
            <a:extLst>
              <a:ext uri="{FF2B5EF4-FFF2-40B4-BE49-F238E27FC236}">
                <a16:creationId xmlns:a16="http://schemas.microsoft.com/office/drawing/2014/main" id="{FFE69283-ACCB-4056-83AA-07CE31926E9D}"/>
              </a:ext>
            </a:extLst>
          </p:cNvPr>
          <p:cNvSpPr txBox="1">
            <a:spLocks noChangeArrowheads="1"/>
          </p:cNvSpPr>
          <p:nvPr/>
        </p:nvSpPr>
        <p:spPr bwMode="auto">
          <a:xfrm>
            <a:off x="431800" y="996950"/>
            <a:ext cx="116205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2. ARIMA</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模型 </a:t>
            </a:r>
          </a:p>
        </p:txBody>
      </p:sp>
      <p:sp>
        <p:nvSpPr>
          <p:cNvPr id="57350" name="Text Box 6">
            <a:extLst>
              <a:ext uri="{FF2B5EF4-FFF2-40B4-BE49-F238E27FC236}">
                <a16:creationId xmlns:a16="http://schemas.microsoft.com/office/drawing/2014/main" id="{76B18AB0-0027-4632-B3D1-58EB98E66B5B}"/>
              </a:ext>
            </a:extLst>
          </p:cNvPr>
          <p:cNvSpPr txBox="1">
            <a:spLocks noChangeArrowheads="1"/>
          </p:cNvSpPr>
          <p:nvPr/>
        </p:nvSpPr>
        <p:spPr bwMode="auto">
          <a:xfrm>
            <a:off x="184150" y="1663700"/>
            <a:ext cx="11618913"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差分运算具有强大的确定性信息提取能力，许多非平稳序列差分后会显示出平稳序列的性质，这时称这个非平稳序列为差分平稳序列。</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对差分平稳序列可以使用ARMA模型进行拟合。</a:t>
            </a:r>
          </a:p>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ARIMA模型的实质就是差分运算与ARMA模型的组合，掌握了ARMA模型的建模方法和步骤以后，对序列建立ARIMA模型是比较简单的。    </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57351" name="Object 8">
            <a:extLst>
              <a:ext uri="{FF2B5EF4-FFF2-40B4-BE49-F238E27FC236}">
                <a16:creationId xmlns:a16="http://schemas.microsoft.com/office/drawing/2014/main" id="{200F7556-7DEC-469E-9463-BB5CCBF55A28}"/>
              </a:ext>
            </a:extLst>
          </p:cNvPr>
          <p:cNvGraphicFramePr>
            <a:graphicFrameLocks/>
          </p:cNvGraphicFramePr>
          <p:nvPr/>
        </p:nvGraphicFramePr>
        <p:xfrm>
          <a:off x="431800" y="2714625"/>
          <a:ext cx="355600" cy="365125"/>
        </p:xfrm>
        <a:graphic>
          <a:graphicData uri="http://schemas.openxmlformats.org/presentationml/2006/ole">
            <mc:AlternateContent xmlns:mc="http://schemas.openxmlformats.org/markup-compatibility/2006">
              <mc:Choice xmlns:v="urn:schemas-microsoft-com:vml" Requires="v">
                <p:oleObj r:id="rId2" imgW="126970" imgH="177830" progId="Equation.DSMT4">
                  <p:embed/>
                </p:oleObj>
              </mc:Choice>
              <mc:Fallback>
                <p:oleObj r:id="rId2" imgW="126970" imgH="177830" progId="Equation.DSMT4">
                  <p:embed/>
                  <p:pic>
                    <p:nvPicPr>
                      <p:cNvPr id="0" name="Object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14625"/>
                        <a:ext cx="35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BA1C1F33-A1E8-41E7-9719-D2BD63217C4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8371" name="Text Box 6">
            <a:extLst>
              <a:ext uri="{FF2B5EF4-FFF2-40B4-BE49-F238E27FC236}">
                <a16:creationId xmlns:a16="http://schemas.microsoft.com/office/drawing/2014/main" id="{0523763F-C9FA-404E-B4A3-6F175777C6D4}"/>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8372" name="标题 3">
            <a:extLst>
              <a:ext uri="{FF2B5EF4-FFF2-40B4-BE49-F238E27FC236}">
                <a16:creationId xmlns:a16="http://schemas.microsoft.com/office/drawing/2014/main" id="{3D8D2D7F-BEB1-4F0E-B03D-8291310CEA6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时序模式</a:t>
            </a:r>
            <a:r>
              <a:rPr lang="en-US" altLang="zh-CN" sz="2200">
                <a:latin typeface="微软雅黑" panose="020B0503020204020204" pitchFamily="34" charset="-122"/>
              </a:rPr>
              <a:t>——</a:t>
            </a:r>
            <a:r>
              <a:rPr lang="zh-CN" altLang="en-US" sz="2200">
                <a:latin typeface="微软雅黑" panose="020B0503020204020204" pitchFamily="34" charset="-122"/>
              </a:rPr>
              <a:t>非平稳时间序列分析</a:t>
            </a:r>
            <a:endParaRPr lang="zh-CN" altLang="en-US" sz="2200">
              <a:latin typeface="Arial" panose="020B0604020202020204" pitchFamily="34" charset="0"/>
            </a:endParaRPr>
          </a:p>
        </p:txBody>
      </p:sp>
      <p:sp>
        <p:nvSpPr>
          <p:cNvPr id="58373" name="Text Box 6">
            <a:extLst>
              <a:ext uri="{FF2B5EF4-FFF2-40B4-BE49-F238E27FC236}">
                <a16:creationId xmlns:a16="http://schemas.microsoft.com/office/drawing/2014/main" id="{77D44531-3C2D-4715-9BF6-06A361754A8A}"/>
              </a:ext>
            </a:extLst>
          </p:cNvPr>
          <p:cNvSpPr txBox="1">
            <a:spLocks noChangeArrowheads="1"/>
          </p:cNvSpPr>
          <p:nvPr/>
        </p:nvSpPr>
        <p:spPr bwMode="auto">
          <a:xfrm>
            <a:off x="431800" y="935038"/>
            <a:ext cx="116205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en-US" altLang="zh-CN"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2. </a:t>
            </a:r>
            <a:r>
              <a:rPr lang="zh-CN" altLang="en-US" sz="2200" b="1">
                <a:solidFill>
                  <a:schemeClr val="hlink"/>
                </a:solidFill>
                <a:latin typeface="微软雅黑" panose="020B0503020204020204" pitchFamily="34" charset="-122"/>
                <a:ea typeface="微软雅黑" panose="020B0503020204020204" pitchFamily="34" charset="-122"/>
                <a:sym typeface="Arial" panose="020B0604020202020204" pitchFamily="34" charset="0"/>
              </a:rPr>
              <a:t>ARIMA模型 </a:t>
            </a:r>
            <a:r>
              <a:rPr lang="zh-CN" altLang="en-US" sz="2000" b="1">
                <a:solidFill>
                  <a:schemeClr val="hlink"/>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58374" name="Text Box 6">
            <a:extLst>
              <a:ext uri="{FF2B5EF4-FFF2-40B4-BE49-F238E27FC236}">
                <a16:creationId xmlns:a16="http://schemas.microsoft.com/office/drawing/2014/main" id="{4480F68C-2807-49A3-8E1C-6F683A409242}"/>
              </a:ext>
            </a:extLst>
          </p:cNvPr>
          <p:cNvSpPr txBox="1">
            <a:spLocks noChangeArrowheads="1"/>
          </p:cNvSpPr>
          <p:nvPr/>
        </p:nvSpPr>
        <p:spPr bwMode="auto">
          <a:xfrm>
            <a:off x="431800" y="1401763"/>
            <a:ext cx="11618913"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  差分平稳时间序列的ARIMA模型建模步骤如下：</a:t>
            </a: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58375" name="Object 7">
            <a:extLst>
              <a:ext uri="{FF2B5EF4-FFF2-40B4-BE49-F238E27FC236}">
                <a16:creationId xmlns:a16="http://schemas.microsoft.com/office/drawing/2014/main" id="{E790BB26-E86E-42C4-A86D-29B013A284F4}"/>
              </a:ext>
            </a:extLst>
          </p:cNvPr>
          <p:cNvGraphicFramePr>
            <a:graphicFrameLocks/>
          </p:cNvGraphicFramePr>
          <p:nvPr/>
        </p:nvGraphicFramePr>
        <p:xfrm>
          <a:off x="1816100" y="1911350"/>
          <a:ext cx="9323388" cy="4373563"/>
        </p:xfrm>
        <a:graphic>
          <a:graphicData uri="http://schemas.openxmlformats.org/presentationml/2006/ole">
            <mc:AlternateContent xmlns:mc="http://schemas.openxmlformats.org/markup-compatibility/2006">
              <mc:Choice xmlns:v="urn:schemas-microsoft-com:vml" Requires="v">
                <p:oleObj r:id="rId2" imgW="4636080" imgH="3084480" progId="Word.Document.8">
                  <p:embed/>
                </p:oleObj>
              </mc:Choice>
              <mc:Fallback>
                <p:oleObj r:id="rId2" imgW="4636080" imgH="3084480" progId="Word.Document.8">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1911350"/>
                        <a:ext cx="9323388"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ED70B5C7-B405-4AF9-AC88-B7737FC2C7D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9395" name="Text Box 6">
            <a:extLst>
              <a:ext uri="{FF2B5EF4-FFF2-40B4-BE49-F238E27FC236}">
                <a16:creationId xmlns:a16="http://schemas.microsoft.com/office/drawing/2014/main" id="{1E87AD8B-C555-4291-AE61-01752B8D329B}"/>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9396" name="标题 3">
            <a:extLst>
              <a:ext uri="{FF2B5EF4-FFF2-40B4-BE49-F238E27FC236}">
                <a16:creationId xmlns:a16="http://schemas.microsoft.com/office/drawing/2014/main" id="{A5764B7B-7B1A-4B67-AED3-FA9D6AFB2D49}"/>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59397" name="Text Box 6">
            <a:extLst>
              <a:ext uri="{FF2B5EF4-FFF2-40B4-BE49-F238E27FC236}">
                <a16:creationId xmlns:a16="http://schemas.microsoft.com/office/drawing/2014/main" id="{8B55B93E-3E81-4426-8A5B-21CE10FEE070}"/>
              </a:ext>
            </a:extLst>
          </p:cNvPr>
          <p:cNvSpPr txBox="1">
            <a:spLocks noChangeArrowheads="1"/>
          </p:cNvSpPr>
          <p:nvPr/>
        </p:nvSpPr>
        <p:spPr bwMode="auto">
          <a:xfrm>
            <a:off x="430213" y="1054100"/>
            <a:ext cx="11620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下面应用以上的理论知识，对2015/1/1到2015/2/6某餐厅的销售数据进行建模。部分数据如下表：</a:t>
            </a:r>
            <a:endParaRPr lang="zh-CN" altLang="en-US" sz="900">
              <a:solidFill>
                <a:srgbClr val="000000"/>
              </a:solidFill>
              <a:latin typeface="Arial" panose="020B0604020202020204" pitchFamily="34" charset="0"/>
            </a:endParaRPr>
          </a:p>
        </p:txBody>
      </p:sp>
      <p:sp>
        <p:nvSpPr>
          <p:cNvPr id="59398" name="Text Box 6">
            <a:extLst>
              <a:ext uri="{FF2B5EF4-FFF2-40B4-BE49-F238E27FC236}">
                <a16:creationId xmlns:a16="http://schemas.microsoft.com/office/drawing/2014/main" id="{862FA554-97F3-4E54-9AB6-EBE60D2076F3}"/>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graphicFrame>
        <p:nvGraphicFramePr>
          <p:cNvPr id="40967" name="Group 7">
            <a:extLst>
              <a:ext uri="{FF2B5EF4-FFF2-40B4-BE49-F238E27FC236}">
                <a16:creationId xmlns:a16="http://schemas.microsoft.com/office/drawing/2014/main" id="{BA31C17A-5AA9-4AAA-B26E-0A7DC798908B}"/>
              </a:ext>
            </a:extLst>
          </p:cNvPr>
          <p:cNvGraphicFramePr>
            <a:graphicFrameLocks noGrp="1"/>
          </p:cNvGraphicFramePr>
          <p:nvPr/>
        </p:nvGraphicFramePr>
        <p:xfrm>
          <a:off x="3067050" y="1658938"/>
          <a:ext cx="4860925" cy="4394200"/>
        </p:xfrm>
        <a:graphic>
          <a:graphicData uri="http://schemas.openxmlformats.org/drawingml/2006/table">
            <a:tbl>
              <a:tblPr/>
              <a:tblGrid>
                <a:gridCol w="3133349">
                  <a:extLst>
                    <a:ext uri="{9D8B030D-6E8A-4147-A177-3AD203B41FA5}">
                      <a16:colId xmlns:a16="http://schemas.microsoft.com/office/drawing/2014/main" val="20000"/>
                    </a:ext>
                  </a:extLst>
                </a:gridCol>
                <a:gridCol w="1727576">
                  <a:extLst>
                    <a:ext uri="{9D8B030D-6E8A-4147-A177-3AD203B41FA5}">
                      <a16:colId xmlns:a16="http://schemas.microsoft.com/office/drawing/2014/main" val="20001"/>
                    </a:ext>
                  </a:extLst>
                </a:gridCol>
              </a:tblGrid>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rgbClr val="FFFFFF"/>
                          </a:solidFill>
                          <a:effectLst/>
                          <a:latin typeface="Calibri" pitchFamily="34" charset="0"/>
                          <a:ea typeface="宋体" pitchFamily="2" charset="-122"/>
                        </a:rPr>
                        <a:t>日期</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销量</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2015/1/1</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3023</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2015/1/2</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3039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2015/1/3</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3056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2015/1/4</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3138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2015/1/5</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3188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3224</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2015/1/7</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3226</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2015/1/8</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3029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2859</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6580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2015/1/10</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2870</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r h="36671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a:ln>
                            <a:noFill/>
                          </a:ln>
                          <a:solidFill>
                            <a:srgbClr val="000000"/>
                          </a:solidFill>
                          <a:effectLst/>
                          <a:latin typeface="Calibri" pitchFamily="34" charset="0"/>
                          <a:ea typeface="宋体" pitchFamily="2" charset="-122"/>
                        </a:rPr>
                        <a:t>...</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a:t>
                      </a:r>
                    </a:p>
                  </a:txBody>
                  <a:tcPr marL="121947" marR="121947" marT="45721" marB="4572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66D2318A-B122-4A72-9F90-A7D85EDD8848}"/>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0419" name="Text Box 6">
            <a:extLst>
              <a:ext uri="{FF2B5EF4-FFF2-40B4-BE49-F238E27FC236}">
                <a16:creationId xmlns:a16="http://schemas.microsoft.com/office/drawing/2014/main" id="{DF30843A-31C1-470F-BDA9-E9D2413EC6FB}"/>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0420" name="标题 3">
            <a:extLst>
              <a:ext uri="{FF2B5EF4-FFF2-40B4-BE49-F238E27FC236}">
                <a16:creationId xmlns:a16="http://schemas.microsoft.com/office/drawing/2014/main" id="{63D95C5D-BE51-4917-8113-1586052AD5A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0421" name="Text Box 6">
            <a:extLst>
              <a:ext uri="{FF2B5EF4-FFF2-40B4-BE49-F238E27FC236}">
                <a16:creationId xmlns:a16="http://schemas.microsoft.com/office/drawing/2014/main" id="{1C98DA79-6816-436D-A738-0C422ACD4DBF}"/>
              </a:ext>
            </a:extLst>
          </p:cNvPr>
          <p:cNvSpPr txBox="1">
            <a:spLocks noChangeArrowheads="1"/>
          </p:cNvSpPr>
          <p:nvPr/>
        </p:nvSpPr>
        <p:spPr bwMode="auto">
          <a:xfrm>
            <a:off x="469900" y="969963"/>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序列的平稳性检验--图检验</a:t>
            </a:r>
            <a:endParaRPr lang="zh-CN" altLang="en-US" sz="900">
              <a:solidFill>
                <a:srgbClr val="000000"/>
              </a:solidFill>
              <a:latin typeface="Arial" panose="020B0604020202020204" pitchFamily="34" charset="0"/>
            </a:endParaRPr>
          </a:p>
        </p:txBody>
      </p:sp>
      <p:sp>
        <p:nvSpPr>
          <p:cNvPr id="60422" name="Text Box 6">
            <a:extLst>
              <a:ext uri="{FF2B5EF4-FFF2-40B4-BE49-F238E27FC236}">
                <a16:creationId xmlns:a16="http://schemas.microsoft.com/office/drawing/2014/main" id="{90FB3C95-41F3-4702-8A30-EA2FD7BB59C4}"/>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0423" name="Text Box 6">
            <a:extLst>
              <a:ext uri="{FF2B5EF4-FFF2-40B4-BE49-F238E27FC236}">
                <a16:creationId xmlns:a16="http://schemas.microsoft.com/office/drawing/2014/main" id="{331D51A9-781A-4421-9764-1856B0BFE2B6}"/>
              </a:ext>
            </a:extLst>
          </p:cNvPr>
          <p:cNvSpPr txBox="1">
            <a:spLocks noChangeArrowheads="1"/>
          </p:cNvSpPr>
          <p:nvPr/>
        </p:nvSpPr>
        <p:spPr bwMode="auto">
          <a:xfrm>
            <a:off x="241300" y="4440238"/>
            <a:ext cx="1200150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左上的时序图显示该序列具有明显的单调递增趋势，可以判断为是非平稳序列；</a:t>
            </a:r>
          </a:p>
          <a:p>
            <a:pPr>
              <a:lnSpc>
                <a:spcPct val="12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右上的自相关图显示自相关系数长期大于零，说明序列间具有很强的长期相关性；</a:t>
            </a:r>
          </a:p>
          <a:p>
            <a:pPr>
              <a:lnSpc>
                <a:spcPct val="14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结论：</a:t>
            </a:r>
            <a:r>
              <a:rPr lang="zh-CN" altLang="en-US" sz="2000">
                <a:solidFill>
                  <a:srgbClr val="FF0000"/>
                </a:solidFill>
                <a:latin typeface="微软雅黑" panose="020B0503020204020204" pitchFamily="34" charset="-122"/>
                <a:ea typeface="微软雅黑" panose="020B0503020204020204" pitchFamily="34" charset="-122"/>
              </a:rPr>
              <a:t>销售序列是非平稳序列</a:t>
            </a:r>
          </a:p>
        </p:txBody>
      </p:sp>
      <p:pic>
        <p:nvPicPr>
          <p:cNvPr id="60424" name="Picture 10" descr="图5-21">
            <a:extLst>
              <a:ext uri="{FF2B5EF4-FFF2-40B4-BE49-F238E27FC236}">
                <a16:creationId xmlns:a16="http://schemas.microsoft.com/office/drawing/2014/main" id="{BAAC59E3-B1D4-46D5-9C5E-3A5C8DB57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1470025"/>
            <a:ext cx="438785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1" descr="figure_1">
            <a:extLst>
              <a:ext uri="{FF2B5EF4-FFF2-40B4-BE49-F238E27FC236}">
                <a16:creationId xmlns:a16="http://schemas.microsoft.com/office/drawing/2014/main" id="{87208646-978E-4F46-828E-13016FD75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20" t="4109" r="8702" b="4657"/>
          <a:stretch>
            <a:fillRect/>
          </a:stretch>
        </p:blipFill>
        <p:spPr bwMode="auto">
          <a:xfrm>
            <a:off x="6240463" y="1470025"/>
            <a:ext cx="464978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F1BBDAC8-ED91-47F0-921C-CFB91D521E1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1443" name="Text Box 6">
            <a:extLst>
              <a:ext uri="{FF2B5EF4-FFF2-40B4-BE49-F238E27FC236}">
                <a16:creationId xmlns:a16="http://schemas.microsoft.com/office/drawing/2014/main" id="{46A3CF21-BC89-4924-AA8A-572BA6F1F631}"/>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1444" name="标题 3">
            <a:extLst>
              <a:ext uri="{FF2B5EF4-FFF2-40B4-BE49-F238E27FC236}">
                <a16:creationId xmlns:a16="http://schemas.microsoft.com/office/drawing/2014/main" id="{238A487D-E465-46BD-A0DB-209501051287}"/>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1445" name="Text Box 6">
            <a:extLst>
              <a:ext uri="{FF2B5EF4-FFF2-40B4-BE49-F238E27FC236}">
                <a16:creationId xmlns:a16="http://schemas.microsoft.com/office/drawing/2014/main" id="{EF639457-4D80-4E70-A4C0-CC28270CF816}"/>
              </a:ext>
            </a:extLst>
          </p:cNvPr>
          <p:cNvSpPr txBox="1">
            <a:spLocks noChangeArrowheads="1"/>
          </p:cNvSpPr>
          <p:nvPr/>
        </p:nvSpPr>
        <p:spPr bwMode="auto">
          <a:xfrm>
            <a:off x="431800" y="993775"/>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a:pPr>
            <a:r>
              <a:rPr lang="zh-CN" altLang="en-US" sz="2000">
                <a:solidFill>
                  <a:srgbClr val="000000"/>
                </a:solidFill>
                <a:latin typeface="微软雅黑" panose="020B0503020204020204" pitchFamily="34" charset="-122"/>
                <a:ea typeface="微软雅黑" panose="020B0503020204020204" pitchFamily="34" charset="-122"/>
              </a:rPr>
              <a:t>序列的平稳性检验--单位根检验</a:t>
            </a:r>
            <a:endParaRPr lang="zh-CN" altLang="en-US" sz="900">
              <a:solidFill>
                <a:srgbClr val="000000"/>
              </a:solidFill>
              <a:latin typeface="Arial" panose="020B0604020202020204" pitchFamily="34" charset="0"/>
            </a:endParaRPr>
          </a:p>
        </p:txBody>
      </p:sp>
      <p:sp>
        <p:nvSpPr>
          <p:cNvPr id="61446" name="Text Box 6">
            <a:extLst>
              <a:ext uri="{FF2B5EF4-FFF2-40B4-BE49-F238E27FC236}">
                <a16:creationId xmlns:a16="http://schemas.microsoft.com/office/drawing/2014/main" id="{3F8181E0-3499-4C18-A11E-596305A4CD92}"/>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1447" name="Text Box 6">
            <a:extLst>
              <a:ext uri="{FF2B5EF4-FFF2-40B4-BE49-F238E27FC236}">
                <a16:creationId xmlns:a16="http://schemas.microsoft.com/office/drawing/2014/main" id="{D3B9E14E-FF28-4B37-9B43-B3549396EA6F}"/>
              </a:ext>
            </a:extLst>
          </p:cNvPr>
          <p:cNvSpPr txBox="1">
            <a:spLocks noChangeArrowheads="1"/>
          </p:cNvSpPr>
          <p:nvPr/>
        </p:nvSpPr>
        <p:spPr bwMode="auto">
          <a:xfrm>
            <a:off x="239713" y="2997200"/>
            <a:ext cx="120015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单位根检验统计量对应的 p 值显著大于0.05。</a:t>
            </a:r>
          </a:p>
          <a:p>
            <a:pPr>
              <a:lnSpc>
                <a:spcPct val="17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最终将该序列判断为非平稳序列（非平稳序列一定不是白噪声序列）。</a:t>
            </a:r>
            <a:endParaRPr lang="zh-CN" altLang="en-US" sz="2000">
              <a:solidFill>
                <a:srgbClr val="FF0000"/>
              </a:solidFill>
              <a:latin typeface="微软雅黑" panose="020B0503020204020204" pitchFamily="34" charset="-122"/>
              <a:ea typeface="微软雅黑" panose="020B0503020204020204" pitchFamily="34" charset="-122"/>
            </a:endParaRPr>
          </a:p>
        </p:txBody>
      </p:sp>
      <p:graphicFrame>
        <p:nvGraphicFramePr>
          <p:cNvPr id="43016" name="Group 8">
            <a:extLst>
              <a:ext uri="{FF2B5EF4-FFF2-40B4-BE49-F238E27FC236}">
                <a16:creationId xmlns:a16="http://schemas.microsoft.com/office/drawing/2014/main" id="{1778063E-0AE4-487E-ABA8-4DAB6F0F5617}"/>
              </a:ext>
            </a:extLst>
          </p:cNvPr>
          <p:cNvGraphicFramePr>
            <a:graphicFrameLocks noGrp="1"/>
          </p:cNvGraphicFramePr>
          <p:nvPr/>
        </p:nvGraphicFramePr>
        <p:xfrm>
          <a:off x="1824038" y="1609725"/>
          <a:ext cx="8448675" cy="1209675"/>
        </p:xfrm>
        <a:graphic>
          <a:graphicData uri="http://schemas.openxmlformats.org/drawingml/2006/table">
            <a:tbl>
              <a:tblPr/>
              <a:tblGrid>
                <a:gridCol w="2162576">
                  <a:extLst>
                    <a:ext uri="{9D8B030D-6E8A-4147-A177-3AD203B41FA5}">
                      <a16:colId xmlns:a16="http://schemas.microsoft.com/office/drawing/2014/main" val="20000"/>
                    </a:ext>
                  </a:extLst>
                </a:gridCol>
                <a:gridCol w="1410960">
                  <a:extLst>
                    <a:ext uri="{9D8B030D-6E8A-4147-A177-3AD203B41FA5}">
                      <a16:colId xmlns:a16="http://schemas.microsoft.com/office/drawing/2014/main" val="20001"/>
                    </a:ext>
                  </a:extLst>
                </a:gridCol>
                <a:gridCol w="1371412">
                  <a:extLst>
                    <a:ext uri="{9D8B030D-6E8A-4147-A177-3AD203B41FA5}">
                      <a16:colId xmlns:a16="http://schemas.microsoft.com/office/drawing/2014/main" val="20002"/>
                    </a:ext>
                  </a:extLst>
                </a:gridCol>
                <a:gridCol w="1339661">
                  <a:extLst>
                    <a:ext uri="{9D8B030D-6E8A-4147-A177-3AD203B41FA5}">
                      <a16:colId xmlns:a16="http://schemas.microsoft.com/office/drawing/2014/main" val="20003"/>
                    </a:ext>
                  </a:extLst>
                </a:gridCol>
                <a:gridCol w="2164067">
                  <a:extLst>
                    <a:ext uri="{9D8B030D-6E8A-4147-A177-3AD203B41FA5}">
                      <a16:colId xmlns:a16="http://schemas.microsoft.com/office/drawing/2014/main" val="20004"/>
                    </a:ext>
                  </a:extLst>
                </a:gridCol>
              </a:tblGrid>
              <a:tr h="477963">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adf</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cValue</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5856">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85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1.8138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-3.7112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-2.9812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-2.6301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0.9984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5E61B946-4754-4D20-A6DB-D177010F204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6387" name="Text Box 6">
            <a:extLst>
              <a:ext uri="{FF2B5EF4-FFF2-40B4-BE49-F238E27FC236}">
                <a16:creationId xmlns:a16="http://schemas.microsoft.com/office/drawing/2014/main" id="{FDCBFC3B-FAFB-49BE-8897-2F7179255BE6}"/>
              </a:ext>
            </a:extLst>
          </p:cNvPr>
          <p:cNvSpPr txBox="1">
            <a:spLocks noChangeArrowheads="1"/>
          </p:cNvSpPr>
          <p:nvPr/>
        </p:nvSpPr>
        <p:spPr bwMode="auto">
          <a:xfrm>
            <a:off x="381000" y="1000125"/>
            <a:ext cx="1123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常用关联算法如下表：</a:t>
            </a:r>
          </a:p>
        </p:txBody>
      </p:sp>
      <p:sp>
        <p:nvSpPr>
          <p:cNvPr id="16388" name="标题 3">
            <a:extLst>
              <a:ext uri="{FF2B5EF4-FFF2-40B4-BE49-F238E27FC236}">
                <a16:creationId xmlns:a16="http://schemas.microsoft.com/office/drawing/2014/main" id="{DFA3033C-E07C-45DB-98B3-EBCB610FAE7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rPr>
              <a:t>常用关联规则算法</a:t>
            </a:r>
            <a:endParaRPr lang="zh-CN" altLang="en-US" sz="2200">
              <a:latin typeface="Arial" panose="020B0604020202020204" pitchFamily="34" charset="0"/>
            </a:endParaRPr>
          </a:p>
        </p:txBody>
      </p:sp>
      <p:graphicFrame>
        <p:nvGraphicFramePr>
          <p:cNvPr id="21509" name="Group 5">
            <a:extLst>
              <a:ext uri="{FF2B5EF4-FFF2-40B4-BE49-F238E27FC236}">
                <a16:creationId xmlns:a16="http://schemas.microsoft.com/office/drawing/2014/main" id="{D0221B8E-59AA-445B-A14C-30522F1F6313}"/>
              </a:ext>
            </a:extLst>
          </p:cNvPr>
          <p:cNvGraphicFramePr>
            <a:graphicFrameLocks noGrp="1"/>
          </p:cNvGraphicFramePr>
          <p:nvPr/>
        </p:nvGraphicFramePr>
        <p:xfrm>
          <a:off x="334963" y="1690688"/>
          <a:ext cx="11522075" cy="3690937"/>
        </p:xfrm>
        <a:graphic>
          <a:graphicData uri="http://schemas.openxmlformats.org/drawingml/2006/table">
            <a:tbl>
              <a:tblPr/>
              <a:tblGrid>
                <a:gridCol w="1451634">
                  <a:extLst>
                    <a:ext uri="{9D8B030D-6E8A-4147-A177-3AD203B41FA5}">
                      <a16:colId xmlns:a16="http://schemas.microsoft.com/office/drawing/2014/main" val="20000"/>
                    </a:ext>
                  </a:extLst>
                </a:gridCol>
                <a:gridCol w="10070441">
                  <a:extLst>
                    <a:ext uri="{9D8B030D-6E8A-4147-A177-3AD203B41FA5}">
                      <a16:colId xmlns:a16="http://schemas.microsoft.com/office/drawing/2014/main" val="20001"/>
                    </a:ext>
                  </a:extLst>
                </a:gridCol>
              </a:tblGrid>
              <a:tr h="504741">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算法名称</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1" i="0" u="none" strike="noStrike" cap="none" normalizeH="0" baseline="0">
                          <a:ln>
                            <a:noFill/>
                          </a:ln>
                          <a:solidFill>
                            <a:srgbClr val="FFFFFF"/>
                          </a:solidFill>
                          <a:effectLst/>
                          <a:latin typeface="Calibri" pitchFamily="34" charset="0"/>
                          <a:ea typeface="宋体" pitchFamily="2" charset="-122"/>
                        </a:rPr>
                        <a:t>算法描述</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834884">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关联规则最常用也是最经典的挖掘频繁项集的算法，其核心思想是通过连接产生候选项及其支持度然后通过剪枝生成频繁项集。</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80918">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FP-Tree</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针对</a:t>
                      </a: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r>
                        <a:rPr kumimoji="0" lang="zh-CN" sz="1800" b="0" i="0" u="none" strike="noStrike" cap="none" normalizeH="0" baseline="0">
                          <a:ln>
                            <a:noFill/>
                          </a:ln>
                          <a:solidFill>
                            <a:srgbClr val="000000"/>
                          </a:solidFill>
                          <a:effectLst/>
                          <a:latin typeface="Calibri" pitchFamily="34" charset="0"/>
                          <a:ea typeface="宋体" pitchFamily="2" charset="-122"/>
                        </a:rPr>
                        <a:t>算法的固有的多次扫面事务数据集的缺陷，提出的不产生候选频繁项集的方法。</a:t>
                      </a:r>
                      <a:r>
                        <a:rPr kumimoji="0" lang="zh-CN" altLang="zh-CN" sz="1800" b="0" i="0" u="none" strike="noStrike" cap="none" normalizeH="0" baseline="0">
                          <a:ln>
                            <a:noFill/>
                          </a:ln>
                          <a:solidFill>
                            <a:srgbClr val="000000"/>
                          </a:solidFill>
                          <a:effectLst/>
                          <a:latin typeface="Calibri" pitchFamily="34" charset="0"/>
                          <a:ea typeface="宋体" pitchFamily="2" charset="-122"/>
                        </a:rPr>
                        <a:t>Apriori</a:t>
                      </a:r>
                      <a:r>
                        <a:rPr kumimoji="0" lang="zh-CN" sz="1800" b="0" i="0" u="none" strike="noStrike" cap="none" normalizeH="0" baseline="0">
                          <a:ln>
                            <a:noFill/>
                          </a:ln>
                          <a:solidFill>
                            <a:srgbClr val="000000"/>
                          </a:solidFill>
                          <a:effectLst/>
                          <a:latin typeface="Calibri" pitchFamily="34" charset="0"/>
                          <a:ea typeface="宋体" pitchFamily="2" charset="-122"/>
                        </a:rPr>
                        <a:t>和</a:t>
                      </a:r>
                      <a:r>
                        <a:rPr kumimoji="0" lang="zh-CN" altLang="zh-CN" sz="1800" b="0" i="0" u="none" strike="noStrike" cap="none" normalizeH="0" baseline="0">
                          <a:ln>
                            <a:noFill/>
                          </a:ln>
                          <a:solidFill>
                            <a:srgbClr val="000000"/>
                          </a:solidFill>
                          <a:effectLst/>
                          <a:latin typeface="Calibri" pitchFamily="34" charset="0"/>
                          <a:ea typeface="宋体" pitchFamily="2" charset="-122"/>
                        </a:rPr>
                        <a:t>FP-Tree</a:t>
                      </a:r>
                      <a:r>
                        <a:rPr kumimoji="0" lang="zh-CN" sz="1800" b="0" i="0" u="none" strike="noStrike" cap="none" normalizeH="0" baseline="0">
                          <a:ln>
                            <a:noFill/>
                          </a:ln>
                          <a:solidFill>
                            <a:srgbClr val="000000"/>
                          </a:solidFill>
                          <a:effectLst/>
                          <a:latin typeface="Calibri" pitchFamily="34" charset="0"/>
                          <a:ea typeface="宋体" pitchFamily="2" charset="-122"/>
                        </a:rPr>
                        <a:t>都是寻找频繁项集的算法。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20600">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Eclat</a:t>
                      </a:r>
                      <a:r>
                        <a:rPr kumimoji="0" lang="zh-CN" sz="1800" b="0" i="0" u="none" strike="noStrike" cap="none" normalizeH="0" baseline="0">
                          <a:ln>
                            <a:noFill/>
                          </a:ln>
                          <a:solidFill>
                            <a:srgbClr val="000000"/>
                          </a:solidFill>
                          <a:effectLst/>
                          <a:latin typeface="Calibri" pitchFamily="34" charset="0"/>
                          <a:ea typeface="宋体" pitchFamily="2" charset="-122"/>
                        </a:rPr>
                        <a:t>算法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Eclat</a:t>
                      </a:r>
                      <a:r>
                        <a:rPr kumimoji="0" lang="zh-CN" sz="1800" b="0" i="0" u="none" strike="noStrike" cap="none" normalizeH="0" baseline="0">
                          <a:ln>
                            <a:noFill/>
                          </a:ln>
                          <a:solidFill>
                            <a:srgbClr val="000000"/>
                          </a:solidFill>
                          <a:effectLst/>
                          <a:latin typeface="Calibri" pitchFamily="34" charset="0"/>
                          <a:ea typeface="宋体" pitchFamily="2" charset="-122"/>
                        </a:rPr>
                        <a:t>算法是一种深度优先算法，采用垂直数据表示形式，在概念格理论的基础上利用基于前缀的等价关系将搜索空间划分为较小的子空间。</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9793">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a:ln>
                            <a:noFill/>
                          </a:ln>
                          <a:solidFill>
                            <a:srgbClr val="000000"/>
                          </a:solidFill>
                          <a:effectLst/>
                          <a:latin typeface="Calibri" pitchFamily="34" charset="0"/>
                          <a:ea typeface="宋体" pitchFamily="2" charset="-122"/>
                        </a:rPr>
                        <a:t>灰色关联法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charset="0"/>
                        <a:buNone/>
                        <a:tabLst/>
                      </a:pPr>
                      <a:r>
                        <a:rPr kumimoji="0" lang="zh-CN" sz="1800" b="0" i="0" u="none" strike="noStrike" cap="none" normalizeH="0" baseline="0" dirty="0">
                          <a:ln>
                            <a:noFill/>
                          </a:ln>
                          <a:solidFill>
                            <a:srgbClr val="000000"/>
                          </a:solidFill>
                          <a:effectLst/>
                          <a:latin typeface="Calibri" pitchFamily="34" charset="0"/>
                          <a:ea typeface="宋体" pitchFamily="2" charset="-122"/>
                        </a:rPr>
                        <a:t>分析和确定各因素之间的影响程度或是若干个子因素（子序列）对主因素（母序列）的贡献度而进行的一种分析方法。</a:t>
                      </a:r>
                    </a:p>
                  </a:txBody>
                  <a:tcPr marL="121909" marR="121909"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16409" name="Text Box 6">
            <a:extLst>
              <a:ext uri="{FF2B5EF4-FFF2-40B4-BE49-F238E27FC236}">
                <a16:creationId xmlns:a16="http://schemas.microsoft.com/office/drawing/2014/main" id="{F5581ECD-8E5D-4B0C-9BF7-D4F8116C963D}"/>
              </a:ext>
            </a:extLst>
          </p:cNvPr>
          <p:cNvSpPr txBox="1">
            <a:spLocks noChangeArrowheads="1"/>
          </p:cNvSpPr>
          <p:nvPr/>
        </p:nvSpPr>
        <p:spPr bwMode="auto">
          <a:xfrm>
            <a:off x="334963" y="5591175"/>
            <a:ext cx="1123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000">
                <a:solidFill>
                  <a:srgbClr val="000000"/>
                </a:solidFill>
                <a:latin typeface="微软雅黑" panose="020B0503020204020204" pitchFamily="34" charset="-122"/>
                <a:ea typeface="微软雅黑" panose="020B0503020204020204" pitchFamily="34" charset="-122"/>
              </a:rPr>
              <a:t>本节重点详细介绍Apriori算法。</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44856621-1B52-48CD-B1B1-AABDF8DA58F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2467" name="Text Box 6">
            <a:extLst>
              <a:ext uri="{FF2B5EF4-FFF2-40B4-BE49-F238E27FC236}">
                <a16:creationId xmlns:a16="http://schemas.microsoft.com/office/drawing/2014/main" id="{536E7C40-E775-4B0A-87AD-71391551D343}"/>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2468" name="标题 3">
            <a:extLst>
              <a:ext uri="{FF2B5EF4-FFF2-40B4-BE49-F238E27FC236}">
                <a16:creationId xmlns:a16="http://schemas.microsoft.com/office/drawing/2014/main" id="{A0DC1F9B-C5A4-402E-BDCE-75DC368DD54C}"/>
              </a:ext>
            </a:extLst>
          </p:cNvPr>
          <p:cNvSpPr>
            <a:spLocks noGrp="1"/>
          </p:cNvSpPr>
          <p:nvPr>
            <p:ph type="title"/>
          </p:nvPr>
        </p:nvSpPr>
        <p:spPr>
          <a:xfrm>
            <a:off x="247650" y="309563"/>
            <a:ext cx="10972800" cy="528637"/>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2469" name="Text Box 6">
            <a:extLst>
              <a:ext uri="{FF2B5EF4-FFF2-40B4-BE49-F238E27FC236}">
                <a16:creationId xmlns:a16="http://schemas.microsoft.com/office/drawing/2014/main" id="{C932AB2F-448F-4BC7-A624-CD68F8858888}"/>
              </a:ext>
            </a:extLst>
          </p:cNvPr>
          <p:cNvSpPr txBox="1">
            <a:spLocks noChangeArrowheads="1"/>
          </p:cNvSpPr>
          <p:nvPr/>
        </p:nvSpPr>
        <p:spPr bwMode="auto">
          <a:xfrm>
            <a:off x="431800" y="969963"/>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2470" name="Text Box 6">
            <a:extLst>
              <a:ext uri="{FF2B5EF4-FFF2-40B4-BE49-F238E27FC236}">
                <a16:creationId xmlns:a16="http://schemas.microsoft.com/office/drawing/2014/main" id="{628E7C3D-F07E-4672-866E-47839AD04135}"/>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2471" name="Text Box 6">
            <a:extLst>
              <a:ext uri="{FF2B5EF4-FFF2-40B4-BE49-F238E27FC236}">
                <a16:creationId xmlns:a16="http://schemas.microsoft.com/office/drawing/2014/main" id="{50EF8465-50CA-4BEE-BFBF-9645244BCFE4}"/>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2472" name="Text Box 8">
            <a:extLst>
              <a:ext uri="{FF2B5EF4-FFF2-40B4-BE49-F238E27FC236}">
                <a16:creationId xmlns:a16="http://schemas.microsoft.com/office/drawing/2014/main" id="{A123C025-EDBF-4562-99AB-3C50E0364A6F}"/>
              </a:ext>
            </a:extLst>
          </p:cNvPr>
          <p:cNvSpPr txBox="1">
            <a:spLocks noChangeArrowheads="1"/>
          </p:cNvSpPr>
          <p:nvPr/>
        </p:nvSpPr>
        <p:spPr bwMode="auto">
          <a:xfrm>
            <a:off x="719138" y="1409700"/>
            <a:ext cx="1046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solidFill>
                  <a:srgbClr val="000000"/>
                </a:solidFill>
                <a:latin typeface="微软雅黑" panose="020B0503020204020204" pitchFamily="34" charset="-122"/>
                <a:ea typeface="微软雅黑" panose="020B0503020204020204" pitchFamily="34" charset="-122"/>
              </a:rPr>
              <a:t>2.1 对一阶差分后的序列做平稳性检验</a:t>
            </a:r>
          </a:p>
        </p:txBody>
      </p:sp>
      <p:graphicFrame>
        <p:nvGraphicFramePr>
          <p:cNvPr id="35" name="Group 8">
            <a:extLst>
              <a:ext uri="{FF2B5EF4-FFF2-40B4-BE49-F238E27FC236}">
                <a16:creationId xmlns:a16="http://schemas.microsoft.com/office/drawing/2014/main" id="{33608B6C-33F3-4083-87B6-F3001EEE913A}"/>
              </a:ext>
            </a:extLst>
          </p:cNvPr>
          <p:cNvGraphicFramePr>
            <a:graphicFrameLocks noGrp="1"/>
          </p:cNvGraphicFramePr>
          <p:nvPr/>
        </p:nvGraphicFramePr>
        <p:xfrm>
          <a:off x="1824038" y="4891088"/>
          <a:ext cx="8448675" cy="1209675"/>
        </p:xfrm>
        <a:graphic>
          <a:graphicData uri="http://schemas.openxmlformats.org/drawingml/2006/table">
            <a:tbl>
              <a:tblPr/>
              <a:tblGrid>
                <a:gridCol w="2162576">
                  <a:extLst>
                    <a:ext uri="{9D8B030D-6E8A-4147-A177-3AD203B41FA5}">
                      <a16:colId xmlns:a16="http://schemas.microsoft.com/office/drawing/2014/main" val="20000"/>
                    </a:ext>
                  </a:extLst>
                </a:gridCol>
                <a:gridCol w="1410960">
                  <a:extLst>
                    <a:ext uri="{9D8B030D-6E8A-4147-A177-3AD203B41FA5}">
                      <a16:colId xmlns:a16="http://schemas.microsoft.com/office/drawing/2014/main" val="20001"/>
                    </a:ext>
                  </a:extLst>
                </a:gridCol>
                <a:gridCol w="1371412">
                  <a:extLst>
                    <a:ext uri="{9D8B030D-6E8A-4147-A177-3AD203B41FA5}">
                      <a16:colId xmlns:a16="http://schemas.microsoft.com/office/drawing/2014/main" val="20002"/>
                    </a:ext>
                  </a:extLst>
                </a:gridCol>
                <a:gridCol w="1339661">
                  <a:extLst>
                    <a:ext uri="{9D8B030D-6E8A-4147-A177-3AD203B41FA5}">
                      <a16:colId xmlns:a16="http://schemas.microsoft.com/office/drawing/2014/main" val="20003"/>
                    </a:ext>
                  </a:extLst>
                </a:gridCol>
                <a:gridCol w="2164067">
                  <a:extLst>
                    <a:ext uri="{9D8B030D-6E8A-4147-A177-3AD203B41FA5}">
                      <a16:colId xmlns:a16="http://schemas.microsoft.com/office/drawing/2014/main" val="20004"/>
                    </a:ext>
                  </a:extLst>
                </a:gridCol>
              </a:tblGrid>
              <a:tr h="477963">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adf</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cValue</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5856">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10%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vMerge="1">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85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-3.1561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-3.6327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-2.9485</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-2.6130</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0.0227</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marT="45732" marB="4573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pic>
        <p:nvPicPr>
          <p:cNvPr id="62495" name="Picture 33" descr="图5-23">
            <a:extLst>
              <a:ext uri="{FF2B5EF4-FFF2-40B4-BE49-F238E27FC236}">
                <a16:creationId xmlns:a16="http://schemas.microsoft.com/office/drawing/2014/main" id="{E3EE0013-A39A-4EA2-B9E0-E7E103AF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809750"/>
            <a:ext cx="42910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6" name="Picture 34" descr="figure_1">
            <a:extLst>
              <a:ext uri="{FF2B5EF4-FFF2-40B4-BE49-F238E27FC236}">
                <a16:creationId xmlns:a16="http://schemas.microsoft.com/office/drawing/2014/main" id="{24B77E29-5C48-4E6F-A64D-75B48915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80" t="4546" r="8170" b="5615"/>
          <a:stretch>
            <a:fillRect/>
          </a:stretch>
        </p:blipFill>
        <p:spPr bwMode="auto">
          <a:xfrm>
            <a:off x="5662613" y="1849438"/>
            <a:ext cx="5053012"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E1965144-2B86-427B-8ECB-94C120F33C9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3491" name="Text Box 6">
            <a:extLst>
              <a:ext uri="{FF2B5EF4-FFF2-40B4-BE49-F238E27FC236}">
                <a16:creationId xmlns:a16="http://schemas.microsoft.com/office/drawing/2014/main" id="{F9F03E7B-4AC6-4B3F-8802-690553F3C522}"/>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3492" name="标题 3">
            <a:extLst>
              <a:ext uri="{FF2B5EF4-FFF2-40B4-BE49-F238E27FC236}">
                <a16:creationId xmlns:a16="http://schemas.microsoft.com/office/drawing/2014/main" id="{65B7ED12-E8B2-43DE-AEA3-EE1A59820C88}"/>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3493" name="Text Box 6">
            <a:extLst>
              <a:ext uri="{FF2B5EF4-FFF2-40B4-BE49-F238E27FC236}">
                <a16:creationId xmlns:a16="http://schemas.microsoft.com/office/drawing/2014/main" id="{5C16A57D-B4A6-4A13-BC5B-59FF08472302}"/>
              </a:ext>
            </a:extLst>
          </p:cNvPr>
          <p:cNvSpPr txBox="1">
            <a:spLocks noChangeArrowheads="1"/>
          </p:cNvSpPr>
          <p:nvPr/>
        </p:nvSpPr>
        <p:spPr bwMode="auto">
          <a:xfrm>
            <a:off x="431800" y="981075"/>
            <a:ext cx="1162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3494" name="Text Box 6">
            <a:extLst>
              <a:ext uri="{FF2B5EF4-FFF2-40B4-BE49-F238E27FC236}">
                <a16:creationId xmlns:a16="http://schemas.microsoft.com/office/drawing/2014/main" id="{CE982A54-4FD1-40E1-B0CA-CF55DF1880DF}"/>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3495" name="Text Box 6">
            <a:extLst>
              <a:ext uri="{FF2B5EF4-FFF2-40B4-BE49-F238E27FC236}">
                <a16:creationId xmlns:a16="http://schemas.microsoft.com/office/drawing/2014/main" id="{6BE69D76-6AA5-4952-9301-6D3ABE935A1B}"/>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5064" name="Text Box 8">
            <a:extLst>
              <a:ext uri="{FF2B5EF4-FFF2-40B4-BE49-F238E27FC236}">
                <a16:creationId xmlns:a16="http://schemas.microsoft.com/office/drawing/2014/main" id="{A811B240-33A9-45E1-909D-DB0044AD17FE}"/>
              </a:ext>
            </a:extLst>
          </p:cNvPr>
          <p:cNvSpPr txBox="1">
            <a:spLocks noChangeArrowheads="1"/>
          </p:cNvSpPr>
          <p:nvPr/>
        </p:nvSpPr>
        <p:spPr bwMode="auto">
          <a:xfrm>
            <a:off x="719138" y="1555750"/>
            <a:ext cx="111379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latin typeface="微软雅黑" pitchFamily="34" charset="-122"/>
                <a:ea typeface="微软雅黑" pitchFamily="34" charset="-122"/>
              </a:rPr>
              <a:t>2.1 对一阶差分后的序列做平稳性检验</a:t>
            </a: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结果显示，一阶差分之后的序列的时序图在均值附近比较平稳的波动、自相关图有很强的短期相关性、单位根检验p值小于0.05；</a:t>
            </a:r>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所以一阶差分之后的序列是平稳序列。</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80231B8C-BB87-43AD-B7D7-231893125EB6}"/>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4515" name="Text Box 6">
            <a:extLst>
              <a:ext uri="{FF2B5EF4-FFF2-40B4-BE49-F238E27FC236}">
                <a16:creationId xmlns:a16="http://schemas.microsoft.com/office/drawing/2014/main" id="{763983B8-9AE8-4ED5-A7E3-DF197E177BD7}"/>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4516" name="标题 3">
            <a:extLst>
              <a:ext uri="{FF2B5EF4-FFF2-40B4-BE49-F238E27FC236}">
                <a16:creationId xmlns:a16="http://schemas.microsoft.com/office/drawing/2014/main" id="{F4AAD8E8-5C42-42A0-8166-49E977386C8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4517" name="Text Box 6">
            <a:extLst>
              <a:ext uri="{FF2B5EF4-FFF2-40B4-BE49-F238E27FC236}">
                <a16:creationId xmlns:a16="http://schemas.microsoft.com/office/drawing/2014/main" id="{C569AF04-7FA9-4142-A566-C5A0250DD716}"/>
              </a:ext>
            </a:extLst>
          </p:cNvPr>
          <p:cNvSpPr txBox="1">
            <a:spLocks noChangeArrowheads="1"/>
          </p:cNvSpPr>
          <p:nvPr/>
        </p:nvSpPr>
        <p:spPr bwMode="auto">
          <a:xfrm>
            <a:off x="431800" y="950913"/>
            <a:ext cx="1162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AutoNum type="arabicPeriod" startAt="2"/>
            </a:pPr>
            <a:r>
              <a:rPr lang="zh-CN" altLang="en-US" sz="2000">
                <a:solidFill>
                  <a:srgbClr val="000000"/>
                </a:solidFill>
                <a:latin typeface="微软雅黑" panose="020B0503020204020204" pitchFamily="34" charset="-122"/>
                <a:ea typeface="微软雅黑" panose="020B0503020204020204" pitchFamily="34" charset="-122"/>
              </a:rPr>
              <a:t>对原始序列进行一阶差分，并进行平稳性和白噪声检验</a:t>
            </a:r>
          </a:p>
        </p:txBody>
      </p:sp>
      <p:sp>
        <p:nvSpPr>
          <p:cNvPr id="64518" name="Text Box 6">
            <a:extLst>
              <a:ext uri="{FF2B5EF4-FFF2-40B4-BE49-F238E27FC236}">
                <a16:creationId xmlns:a16="http://schemas.microsoft.com/office/drawing/2014/main" id="{A4C3F4DC-A9CB-42D1-A3F7-4DFB979F72CB}"/>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4519" name="Text Box 6">
            <a:extLst>
              <a:ext uri="{FF2B5EF4-FFF2-40B4-BE49-F238E27FC236}">
                <a16:creationId xmlns:a16="http://schemas.microsoft.com/office/drawing/2014/main" id="{AB592369-7709-4C20-93A9-BB39FFB82ACC}"/>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6088" name="Text Box 8">
            <a:extLst>
              <a:ext uri="{FF2B5EF4-FFF2-40B4-BE49-F238E27FC236}">
                <a16:creationId xmlns:a16="http://schemas.microsoft.com/office/drawing/2014/main" id="{13537B93-CA8C-48CF-974C-71301875A2A9}"/>
              </a:ext>
            </a:extLst>
          </p:cNvPr>
          <p:cNvSpPr txBox="1">
            <a:spLocks noChangeArrowheads="1"/>
          </p:cNvSpPr>
          <p:nvPr/>
        </p:nvSpPr>
        <p:spPr bwMode="auto">
          <a:xfrm>
            <a:off x="719138" y="1555750"/>
            <a:ext cx="111379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latin typeface="微软雅黑" pitchFamily="34" charset="-122"/>
                <a:ea typeface="微软雅黑" pitchFamily="34" charset="-122"/>
              </a:rPr>
              <a:t>2.2 对一阶差分后的序列做白噪声检验</a:t>
            </a: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endParaRPr lang="zh-CN" altLang="en-US" dirty="0"/>
          </a:p>
          <a:p>
            <a:pPr>
              <a:lnSpc>
                <a:spcPct val="140000"/>
              </a:lnSpc>
              <a:buSzPct val="100000"/>
              <a:defRPr/>
            </a:pPr>
            <a:endParaRPr lang="zh-CN" altLang="en-US" dirty="0"/>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r>
              <a:rPr lang="zh-CN" altLang="en-US" sz="2400" dirty="0">
                <a:latin typeface="微软雅黑" pitchFamily="34" charset="-122"/>
                <a:ea typeface="微软雅黑" pitchFamily="34" charset="-122"/>
              </a:rPr>
              <a:t>输出的p值远小于0</a:t>
            </a:r>
            <a:r>
              <a:rPr lang="en-US" altLang="zh-CN" sz="2400" dirty="0">
                <a:latin typeface="微软雅黑" pitchFamily="34" charset="-122"/>
                <a:ea typeface="微软雅黑" pitchFamily="34" charset="-122"/>
              </a:rPr>
              <a:t>.05</a:t>
            </a:r>
            <a:r>
              <a:rPr lang="zh-CN" altLang="en-US" sz="2400" dirty="0">
                <a:latin typeface="微软雅黑" pitchFamily="34" charset="-122"/>
                <a:ea typeface="微软雅黑" pitchFamily="34" charset="-122"/>
              </a:rPr>
              <a:t>，所以一阶差分之后的序列是平稳非白噪声序列。</a:t>
            </a:r>
            <a:endParaRPr lang="zh-CN" altLang="en-US" dirty="0"/>
          </a:p>
        </p:txBody>
      </p:sp>
      <p:graphicFrame>
        <p:nvGraphicFramePr>
          <p:cNvPr id="46089" name="Group 9">
            <a:extLst>
              <a:ext uri="{FF2B5EF4-FFF2-40B4-BE49-F238E27FC236}">
                <a16:creationId xmlns:a16="http://schemas.microsoft.com/office/drawing/2014/main" id="{B83D301B-DD8B-4190-B55A-E0D953B3C462}"/>
              </a:ext>
            </a:extLst>
          </p:cNvPr>
          <p:cNvGraphicFramePr>
            <a:graphicFrameLocks noGrp="1"/>
          </p:cNvGraphicFramePr>
          <p:nvPr/>
        </p:nvGraphicFramePr>
        <p:xfrm>
          <a:off x="3697288" y="2276475"/>
          <a:ext cx="4606925" cy="841375"/>
        </p:xfrm>
        <a:graphic>
          <a:graphicData uri="http://schemas.openxmlformats.org/drawingml/2006/table">
            <a:tbl>
              <a:tblPr/>
              <a:tblGrid>
                <a:gridCol w="2302636">
                  <a:extLst>
                    <a:ext uri="{9D8B030D-6E8A-4147-A177-3AD203B41FA5}">
                      <a16:colId xmlns:a16="http://schemas.microsoft.com/office/drawing/2014/main" val="20000"/>
                    </a:ext>
                  </a:extLst>
                </a:gridCol>
                <a:gridCol w="2304289">
                  <a:extLst>
                    <a:ext uri="{9D8B030D-6E8A-4147-A177-3AD203B41FA5}">
                      <a16:colId xmlns:a16="http://schemas.microsoft.com/office/drawing/2014/main" val="20001"/>
                    </a:ext>
                  </a:extLst>
                </a:gridCol>
              </a:tblGrid>
              <a:tr h="420720">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stat</a:t>
                      </a: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t>
                      </a:r>
                      <a:r>
                        <a:rPr kumimoji="0" lang="zh-CN" sz="1800" b="1" i="0" u="none" strike="noStrike" cap="none" normalizeH="0" baseline="0" dirty="0">
                          <a:ln>
                            <a:noFill/>
                          </a:ln>
                          <a:solidFill>
                            <a:srgbClr val="FFFFFF"/>
                          </a:solidFill>
                          <a:effectLst/>
                          <a:latin typeface="Calibri" pitchFamily="34" charset="0"/>
                          <a:ea typeface="宋体" pitchFamily="2" charset="-122"/>
                        </a:rPr>
                        <a:t>值</a:t>
                      </a: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20655">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11.304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0.007734</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1" marR="121921"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4D941D0D-56AE-46C2-B3E5-12C63081D822}"/>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5539" name="Text Box 6">
            <a:extLst>
              <a:ext uri="{FF2B5EF4-FFF2-40B4-BE49-F238E27FC236}">
                <a16:creationId xmlns:a16="http://schemas.microsoft.com/office/drawing/2014/main" id="{218BF8C6-E8BC-4CE1-849B-D0A105C8650A}"/>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5540" name="标题 3">
            <a:extLst>
              <a:ext uri="{FF2B5EF4-FFF2-40B4-BE49-F238E27FC236}">
                <a16:creationId xmlns:a16="http://schemas.microsoft.com/office/drawing/2014/main" id="{ECAF303F-E041-44D4-B631-924BB574DB7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5541" name="Text Box 6">
            <a:extLst>
              <a:ext uri="{FF2B5EF4-FFF2-40B4-BE49-F238E27FC236}">
                <a16:creationId xmlns:a16="http://schemas.microsoft.com/office/drawing/2014/main" id="{2A26073C-7F07-4A4A-9964-F556C51CC9FB}"/>
              </a:ext>
            </a:extLst>
          </p:cNvPr>
          <p:cNvSpPr txBox="1">
            <a:spLocks noChangeArrowheads="1"/>
          </p:cNvSpPr>
          <p:nvPr/>
        </p:nvSpPr>
        <p:spPr bwMode="auto">
          <a:xfrm>
            <a:off x="477838" y="952500"/>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p>
        </p:txBody>
      </p:sp>
      <p:sp>
        <p:nvSpPr>
          <p:cNvPr id="65542" name="Text Box 6">
            <a:extLst>
              <a:ext uri="{FF2B5EF4-FFF2-40B4-BE49-F238E27FC236}">
                <a16:creationId xmlns:a16="http://schemas.microsoft.com/office/drawing/2014/main" id="{20DC7B8C-20B3-4B0E-B51A-C6DC2776FA29}"/>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5543" name="Text Box 6">
            <a:extLst>
              <a:ext uri="{FF2B5EF4-FFF2-40B4-BE49-F238E27FC236}">
                <a16:creationId xmlns:a16="http://schemas.microsoft.com/office/drawing/2014/main" id="{8AC4221C-F041-46D4-A973-C1E9D96CC90A}"/>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7112" name="Text Box 8">
            <a:extLst>
              <a:ext uri="{FF2B5EF4-FFF2-40B4-BE49-F238E27FC236}">
                <a16:creationId xmlns:a16="http://schemas.microsoft.com/office/drawing/2014/main" id="{7834AE88-93B6-4732-936B-2DA494E220CB}"/>
              </a:ext>
            </a:extLst>
          </p:cNvPr>
          <p:cNvSpPr txBox="1">
            <a:spLocks noChangeArrowheads="1"/>
          </p:cNvSpPr>
          <p:nvPr/>
        </p:nvSpPr>
        <p:spPr bwMode="auto">
          <a:xfrm>
            <a:off x="719138" y="1447800"/>
            <a:ext cx="111379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2000" dirty="0">
                <a:latin typeface="微软雅黑" pitchFamily="34" charset="-122"/>
                <a:ea typeface="微软雅黑" pitchFamily="34" charset="-122"/>
              </a:rPr>
              <a:t>3.1 模型定阶</a:t>
            </a:r>
          </a:p>
          <a:p>
            <a:pPr>
              <a:lnSpc>
                <a:spcPct val="120000"/>
              </a:lnSpc>
              <a:defRPr/>
            </a:pPr>
            <a:r>
              <a:rPr lang="zh-CN" altLang="en-US" sz="2000" dirty="0">
                <a:latin typeface="微软雅黑" pitchFamily="34" charset="-122"/>
                <a:ea typeface="微软雅黑" pitchFamily="34" charset="-122"/>
              </a:rPr>
              <a:t>      模型定阶就是确定p和q。</a:t>
            </a:r>
          </a:p>
          <a:p>
            <a:pPr>
              <a:lnSpc>
                <a:spcPct val="120000"/>
              </a:lnSpc>
              <a:defRPr/>
            </a:pPr>
            <a:r>
              <a:rPr lang="zh-CN" altLang="en-US" sz="2000" dirty="0">
                <a:latin typeface="微软雅黑" pitchFamily="34" charset="-122"/>
                <a:ea typeface="微软雅黑" pitchFamily="34" charset="-122"/>
              </a:rPr>
              <a:t>      第一种是人为识别的方法：根据ARMA模型识别原则进行模型定阶。</a:t>
            </a:r>
          </a:p>
          <a:p>
            <a:pPr>
              <a:defRPr/>
            </a:pPr>
            <a:endParaRPr lang="zh-CN" altLang="en-US" sz="2000" dirty="0">
              <a:latin typeface="微软雅黑" pitchFamily="34" charset="-122"/>
              <a:ea typeface="微软雅黑" pitchFamily="34" charset="-122"/>
            </a:endParaRPr>
          </a:p>
          <a:p>
            <a:pPr>
              <a:defRPr/>
            </a:pPr>
            <a:endParaRPr lang="zh-CN" altLang="en-US" sz="2000" dirty="0">
              <a:latin typeface="微软雅黑" pitchFamily="34" charset="-122"/>
              <a:ea typeface="微软雅黑" pitchFamily="34" charset="-122"/>
            </a:endParaRPr>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endParaRPr lang="zh-CN" altLang="en-US" dirty="0"/>
          </a:p>
          <a:p>
            <a:pPr marL="342900" indent="-342900">
              <a:lnSpc>
                <a:spcPct val="140000"/>
              </a:lnSpc>
              <a:buSzPct val="100000"/>
              <a:buFont typeface="Wingdings" pitchFamily="2" charset="2"/>
              <a:buChar char="l"/>
              <a:defRPr/>
            </a:pPr>
            <a:endParaRPr lang="zh-CN" altLang="en-US" dirty="0"/>
          </a:p>
          <a:p>
            <a:pPr>
              <a:lnSpc>
                <a:spcPct val="140000"/>
              </a:lnSpc>
              <a:buSzPct val="100000"/>
              <a:defRPr/>
            </a:pPr>
            <a:endParaRPr lang="zh-CN" altLang="en-US" dirty="0"/>
          </a:p>
          <a:p>
            <a:pPr marL="342900" indent="-342900">
              <a:lnSpc>
                <a:spcPct val="140000"/>
              </a:lnSpc>
              <a:buSzPct val="100000"/>
              <a:buFont typeface="Wingdings" pitchFamily="2" charset="2"/>
              <a:buChar char="l"/>
              <a:defRPr/>
            </a:pPr>
            <a:endParaRPr lang="zh-CN" altLang="en-US" dirty="0"/>
          </a:p>
          <a:p>
            <a:pPr>
              <a:lnSpc>
                <a:spcPct val="140000"/>
              </a:lnSpc>
              <a:buSzPct val="100000"/>
              <a:buFont typeface="Wingdings" pitchFamily="2" charset="2"/>
              <a:buNone/>
              <a:defRPr/>
            </a:pPr>
            <a:endParaRPr lang="zh-CN" altLang="en-US" sz="2000" dirty="0"/>
          </a:p>
          <a:p>
            <a:pPr marL="342900" indent="-342900">
              <a:lnSpc>
                <a:spcPct val="130000"/>
              </a:lnSpc>
              <a:buSzPct val="100000"/>
              <a:buFont typeface="Wingdings" pitchFamily="2" charset="2"/>
              <a:buChar char="l"/>
              <a:defRPr/>
            </a:pPr>
            <a:r>
              <a:rPr lang="zh-CN" altLang="en-US" sz="2000" dirty="0">
                <a:latin typeface="微软雅黑" pitchFamily="34" charset="-122"/>
                <a:ea typeface="微软雅黑" pitchFamily="34" charset="-122"/>
              </a:rPr>
              <a:t>一阶差分后自相关图显示出1阶截尾，偏自相关图（如上）显示出拖尾性，所以可以考虑用   MA（1）模型拟合1阶差分后的序列，即对原始序列建立ARIMA（0，1，1）模型。</a:t>
            </a:r>
            <a:endParaRPr lang="zh-CN" altLang="en-US" dirty="0"/>
          </a:p>
        </p:txBody>
      </p:sp>
      <p:pic>
        <p:nvPicPr>
          <p:cNvPr id="65545" name="Picture 11">
            <a:extLst>
              <a:ext uri="{FF2B5EF4-FFF2-40B4-BE49-F238E27FC236}">
                <a16:creationId xmlns:a16="http://schemas.microsoft.com/office/drawing/2014/main" id="{AA636D27-18F5-4BFE-94BC-BA3F79ED7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50" y="2727325"/>
            <a:ext cx="510698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FADBDEA3-AF46-4415-9BF7-B55A8D3BB6EC}"/>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63" name="Text Box 6">
            <a:extLst>
              <a:ext uri="{FF2B5EF4-FFF2-40B4-BE49-F238E27FC236}">
                <a16:creationId xmlns:a16="http://schemas.microsoft.com/office/drawing/2014/main" id="{B6B821D5-E43E-48AA-B282-A6BA588E59AC}"/>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6564" name="标题 3">
            <a:extLst>
              <a:ext uri="{FF2B5EF4-FFF2-40B4-BE49-F238E27FC236}">
                <a16:creationId xmlns:a16="http://schemas.microsoft.com/office/drawing/2014/main" id="{83642ECA-099A-4113-872E-9C0532C7301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6565" name="Text Box 6">
            <a:extLst>
              <a:ext uri="{FF2B5EF4-FFF2-40B4-BE49-F238E27FC236}">
                <a16:creationId xmlns:a16="http://schemas.microsoft.com/office/drawing/2014/main" id="{7320E1E0-2650-477B-B960-585217B25A12}"/>
              </a:ext>
            </a:extLst>
          </p:cNvPr>
          <p:cNvSpPr txBox="1">
            <a:spLocks noChangeArrowheads="1"/>
          </p:cNvSpPr>
          <p:nvPr/>
        </p:nvSpPr>
        <p:spPr bwMode="auto">
          <a:xfrm>
            <a:off x="431800" y="992188"/>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6566" name="Text Box 6">
            <a:extLst>
              <a:ext uri="{FF2B5EF4-FFF2-40B4-BE49-F238E27FC236}">
                <a16:creationId xmlns:a16="http://schemas.microsoft.com/office/drawing/2014/main" id="{68089CEF-AFF0-457C-974B-7696295ACD01}"/>
              </a:ext>
            </a:extLst>
          </p:cNvPr>
          <p:cNvSpPr txBox="1">
            <a:spLocks noChangeArrowheads="1"/>
          </p:cNvSpPr>
          <p:nvPr/>
        </p:nvSpPr>
        <p:spPr bwMode="auto">
          <a:xfrm>
            <a:off x="184150" y="1408113"/>
            <a:ext cx="11618913"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6567" name="Text Box 6">
            <a:extLst>
              <a:ext uri="{FF2B5EF4-FFF2-40B4-BE49-F238E27FC236}">
                <a16:creationId xmlns:a16="http://schemas.microsoft.com/office/drawing/2014/main" id="{2B925D84-ED48-4425-9372-783B9CFE91C2}"/>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8136" name="Text Box 8">
            <a:extLst>
              <a:ext uri="{FF2B5EF4-FFF2-40B4-BE49-F238E27FC236}">
                <a16:creationId xmlns:a16="http://schemas.microsoft.com/office/drawing/2014/main" id="{DEA5E311-26AD-4B89-A16B-2DDF74D1D83B}"/>
              </a:ext>
            </a:extLst>
          </p:cNvPr>
          <p:cNvSpPr txBox="1">
            <a:spLocks noChangeArrowheads="1"/>
          </p:cNvSpPr>
          <p:nvPr/>
        </p:nvSpPr>
        <p:spPr bwMode="auto">
          <a:xfrm>
            <a:off x="665163" y="1481138"/>
            <a:ext cx="111379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60000"/>
              </a:lnSpc>
              <a:defRPr/>
            </a:pPr>
            <a:r>
              <a:rPr lang="zh-CN" altLang="en-US" sz="2000" dirty="0">
                <a:latin typeface="微软雅黑" pitchFamily="34" charset="-122"/>
                <a:ea typeface="微软雅黑" pitchFamily="34" charset="-122"/>
              </a:rPr>
              <a:t>3.1 模型定阶</a:t>
            </a:r>
          </a:p>
          <a:p>
            <a:pPr>
              <a:lnSpc>
                <a:spcPct val="160000"/>
              </a:lnSpc>
              <a:defRPr/>
            </a:pPr>
            <a:r>
              <a:rPr lang="zh-CN" altLang="en-US" sz="2000" dirty="0">
                <a:latin typeface="微软雅黑" pitchFamily="34" charset="-122"/>
                <a:ea typeface="微软雅黑" pitchFamily="34" charset="-122"/>
              </a:rPr>
              <a:t>      第二种方法：相对最优模型识别。</a:t>
            </a:r>
          </a:p>
          <a:p>
            <a:pPr>
              <a:lnSpc>
                <a:spcPct val="160000"/>
              </a:lnSpc>
              <a:spcAft>
                <a:spcPct val="20000"/>
              </a:spcAft>
              <a:defRPr/>
            </a:pPr>
            <a:r>
              <a:rPr lang="zh-CN" altLang="en-US" sz="2000" dirty="0">
                <a:latin typeface="微软雅黑" pitchFamily="34" charset="-122"/>
                <a:ea typeface="微软雅黑" pitchFamily="34" charset="-122"/>
              </a:rPr>
              <a:t>      计算ARMA（p，q）当 p 和 q 均小于等于 5 的所有组合的 BIC 信息量，取其中 BIC 信息量达到最小的模型阶数。</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rPr>
              <a:t>计算完成BIC矩阵是：</a:t>
            </a:r>
          </a:p>
          <a:p>
            <a:pPr>
              <a:lnSpc>
                <a:spcPct val="170000"/>
              </a:lnSpc>
              <a:defRPr/>
            </a:pPr>
            <a:r>
              <a:rPr lang="fi-FI" altLang="zh-CN" sz="1600" dirty="0">
                <a:latin typeface="微软雅黑" pitchFamily="34" charset="-122"/>
                <a:ea typeface="微软雅黑" pitchFamily="34" charset="-122"/>
              </a:rPr>
              <a:t>                   432.068472  422.510082  426.088911  426.595507</a:t>
            </a:r>
          </a:p>
          <a:p>
            <a:pPr>
              <a:lnSpc>
                <a:spcPct val="170000"/>
              </a:lnSpc>
              <a:defRPr/>
            </a:pPr>
            <a:r>
              <a:rPr lang="fi-FI" altLang="zh-CN" sz="1600" dirty="0">
                <a:latin typeface="微软雅黑" pitchFamily="34" charset="-122"/>
                <a:ea typeface="微软雅黑" pitchFamily="34" charset="-122"/>
              </a:rPr>
              <a:t>                   423.628276  426.073601        NaN            NaN</a:t>
            </a:r>
          </a:p>
          <a:p>
            <a:pPr>
              <a:lnSpc>
                <a:spcPct val="170000"/>
              </a:lnSpc>
              <a:defRPr/>
            </a:pPr>
            <a:r>
              <a:rPr lang="fi-FI" altLang="zh-CN" sz="1600" dirty="0">
                <a:latin typeface="微软雅黑" pitchFamily="34" charset="-122"/>
                <a:ea typeface="微软雅黑" pitchFamily="34" charset="-122"/>
              </a:rPr>
              <a:t>                   426.774824  427.395787  430.709154       NaN</a:t>
            </a:r>
          </a:p>
          <a:p>
            <a:pPr>
              <a:lnSpc>
                <a:spcPct val="170000"/>
              </a:lnSpc>
              <a:defRPr/>
            </a:pPr>
            <a:r>
              <a:rPr lang="fi-FI" altLang="zh-CN" sz="1600" dirty="0">
                <a:latin typeface="微软雅黑" pitchFamily="34" charset="-122"/>
                <a:ea typeface="微软雅黑" pitchFamily="34" charset="-122"/>
              </a:rPr>
              <a:t>                   430.317524       NaN            NaN         436.478109</a:t>
            </a:r>
          </a:p>
          <a:p>
            <a:pPr>
              <a:lnSpc>
                <a:spcPct val="140000"/>
              </a:lnSpc>
              <a:buSzPct val="100000"/>
              <a:buFont typeface="Wingdings" pitchFamily="2" charset="2"/>
              <a:buNone/>
              <a:defRPr/>
            </a:pPr>
            <a:endParaRPr lang="zh-CN" altLang="en-US" sz="2000" dirty="0">
              <a:latin typeface="微软雅黑" pitchFamily="34" charset="-122"/>
              <a:ea typeface="微软雅黑" pitchFamily="34" charset="-122"/>
              <a:sym typeface="Arial"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883B49B6-B27D-492F-A321-E2EBCEE5EC44}"/>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7587" name="Text Box 6">
            <a:extLst>
              <a:ext uri="{FF2B5EF4-FFF2-40B4-BE49-F238E27FC236}">
                <a16:creationId xmlns:a16="http://schemas.microsoft.com/office/drawing/2014/main" id="{3981C1D4-6420-423C-9008-AE396B76C5E3}"/>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7588" name="标题 3">
            <a:extLst>
              <a:ext uri="{FF2B5EF4-FFF2-40B4-BE49-F238E27FC236}">
                <a16:creationId xmlns:a16="http://schemas.microsoft.com/office/drawing/2014/main" id="{AEF256AA-D854-48FC-BBAB-FFE0EDA25A5F}"/>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7589" name="Text Box 6">
            <a:extLst>
              <a:ext uri="{FF2B5EF4-FFF2-40B4-BE49-F238E27FC236}">
                <a16:creationId xmlns:a16="http://schemas.microsoft.com/office/drawing/2014/main" id="{C22B2CD4-1E27-45CC-BEC0-514B50652AD3}"/>
              </a:ext>
            </a:extLst>
          </p:cNvPr>
          <p:cNvSpPr txBox="1">
            <a:spLocks noChangeArrowheads="1"/>
          </p:cNvSpPr>
          <p:nvPr/>
        </p:nvSpPr>
        <p:spPr bwMode="auto">
          <a:xfrm>
            <a:off x="430213" y="952500"/>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7590" name="Text Box 6">
            <a:extLst>
              <a:ext uri="{FF2B5EF4-FFF2-40B4-BE49-F238E27FC236}">
                <a16:creationId xmlns:a16="http://schemas.microsoft.com/office/drawing/2014/main" id="{B96ADD02-E567-45B5-90DD-A645B9A19815}"/>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7591" name="Text Box 6">
            <a:extLst>
              <a:ext uri="{FF2B5EF4-FFF2-40B4-BE49-F238E27FC236}">
                <a16:creationId xmlns:a16="http://schemas.microsoft.com/office/drawing/2014/main" id="{B6190721-1E2F-4A3D-8635-93D7D7C01DC1}"/>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49160" name="Text Box 8">
            <a:extLst>
              <a:ext uri="{FF2B5EF4-FFF2-40B4-BE49-F238E27FC236}">
                <a16:creationId xmlns:a16="http://schemas.microsoft.com/office/drawing/2014/main" id="{77A418D7-0623-42E5-82D1-C33A89FE16AC}"/>
              </a:ext>
            </a:extLst>
          </p:cNvPr>
          <p:cNvSpPr txBox="1">
            <a:spLocks noChangeArrowheads="1"/>
          </p:cNvSpPr>
          <p:nvPr/>
        </p:nvSpPr>
        <p:spPr bwMode="auto">
          <a:xfrm>
            <a:off x="719138" y="1546225"/>
            <a:ext cx="11137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Aft>
                <a:spcPct val="20000"/>
              </a:spcAft>
              <a:defRPr/>
            </a:pPr>
            <a:r>
              <a:rPr lang="zh-CN" altLang="en-US" sz="2000" dirty="0">
                <a:latin typeface="微软雅黑" pitchFamily="34" charset="-122"/>
                <a:ea typeface="微软雅黑" pitchFamily="34" charset="-122"/>
              </a:rPr>
              <a:t>3.1 模型定阶</a:t>
            </a:r>
          </a:p>
          <a:p>
            <a:pPr>
              <a:lnSpc>
                <a:spcPct val="140000"/>
              </a:lnSpc>
              <a:spcAft>
                <a:spcPct val="20000"/>
              </a:spcAft>
              <a:defRPr/>
            </a:pPr>
            <a:r>
              <a:rPr lang="zh-CN" altLang="en-US" sz="2000" dirty="0">
                <a:latin typeface="微软雅黑" pitchFamily="34" charset="-122"/>
                <a:ea typeface="微软雅黑" pitchFamily="34" charset="-122"/>
              </a:rPr>
              <a:t>      第二种方法：相对最优模型识别。</a:t>
            </a:r>
          </a:p>
          <a:p>
            <a:pPr>
              <a:lnSpc>
                <a:spcPct val="140000"/>
              </a:lnSpc>
              <a:spcAft>
                <a:spcPct val="20000"/>
              </a:spcAft>
              <a:defRPr/>
            </a:pPr>
            <a:r>
              <a:rPr lang="zh-CN" altLang="en-US" sz="2000" dirty="0">
                <a:latin typeface="微软雅黑" pitchFamily="34" charset="-122"/>
                <a:ea typeface="微软雅黑" pitchFamily="34" charset="-122"/>
                <a:sym typeface="Arial" pitchFamily="34" charset="0"/>
              </a:rPr>
              <a:t>p值为1、q值为 0 时最小 BIC 值为:</a:t>
            </a:r>
            <a:r>
              <a:rPr lang="en-US" altLang="zh-CN" sz="2000" dirty="0">
                <a:latin typeface="微软雅黑" pitchFamily="34" charset="-122"/>
                <a:ea typeface="微软雅黑" pitchFamily="34" charset="-122"/>
                <a:sym typeface="Arial" pitchFamily="34" charset="0"/>
              </a:rPr>
              <a:t>422.510082</a:t>
            </a:r>
            <a:r>
              <a:rPr lang="zh-CN" altLang="en-US" sz="2000" dirty="0">
                <a:latin typeface="微软雅黑" pitchFamily="34" charset="-122"/>
                <a:ea typeface="微软雅黑" pitchFamily="34" charset="-122"/>
                <a:sym typeface="Arial" pitchFamily="34" charset="0"/>
              </a:rPr>
              <a:t>。</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可以用AR（1）模型拟合一阶差分后的序列，即对原始序列建立ARIMA（1，1，0）模型。</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虽然两种方法建立的模型是不一样的，但是可以检验两个模型均通过了检验。</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实际上对原始序列建立ARIMA（1，1，1）模型也是通过检验的。</a:t>
            </a:r>
          </a:p>
          <a:p>
            <a:pPr marL="342900" indent="-342900">
              <a:lnSpc>
                <a:spcPct val="140000"/>
              </a:lnSpc>
              <a:spcAft>
                <a:spcPct val="20000"/>
              </a:spcAft>
              <a:buSzPct val="100000"/>
              <a:buFont typeface="Wingdings" pitchFamily="2" charset="2"/>
              <a:buChar char="l"/>
              <a:defRPr/>
            </a:pPr>
            <a:r>
              <a:rPr lang="zh-CN" altLang="en-US" sz="2000" dirty="0">
                <a:latin typeface="微软雅黑" pitchFamily="34" charset="-122"/>
                <a:ea typeface="微软雅黑" pitchFamily="34" charset="-122"/>
                <a:sym typeface="Arial" pitchFamily="34" charset="0"/>
              </a:rPr>
              <a:t>说明了模型具有非唯一性，进行模型选择优化是有必要的。</a:t>
            </a:r>
          </a:p>
          <a:p>
            <a:pPr marL="342900" indent="-342900">
              <a:lnSpc>
                <a:spcPct val="140000"/>
              </a:lnSpc>
              <a:spcAft>
                <a:spcPct val="20000"/>
              </a:spcAft>
              <a:buSzPct val="100000"/>
              <a:buFont typeface="Wingdings" pitchFamily="2" charset="2"/>
              <a:buChar char="l"/>
              <a:defRPr/>
            </a:pPr>
            <a:endParaRPr lang="zh-CN" alt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BD21A47C-135F-410C-A59F-160A5EF5A370}"/>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8611" name="Text Box 6">
            <a:extLst>
              <a:ext uri="{FF2B5EF4-FFF2-40B4-BE49-F238E27FC236}">
                <a16:creationId xmlns:a16="http://schemas.microsoft.com/office/drawing/2014/main" id="{2FA88F63-41D1-4EF5-AB03-C7F78070DCE1}"/>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8612" name="标题 3">
            <a:extLst>
              <a:ext uri="{FF2B5EF4-FFF2-40B4-BE49-F238E27FC236}">
                <a16:creationId xmlns:a16="http://schemas.microsoft.com/office/drawing/2014/main" id="{D6F9EA28-EFEE-4B87-9792-070EF6B4DF4B}"/>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8613" name="Text Box 6">
            <a:extLst>
              <a:ext uri="{FF2B5EF4-FFF2-40B4-BE49-F238E27FC236}">
                <a16:creationId xmlns:a16="http://schemas.microsoft.com/office/drawing/2014/main" id="{F3641E25-1E91-4502-8A78-B33DDADB60F0}"/>
              </a:ext>
            </a:extLst>
          </p:cNvPr>
          <p:cNvSpPr txBox="1">
            <a:spLocks noChangeArrowheads="1"/>
          </p:cNvSpPr>
          <p:nvPr/>
        </p:nvSpPr>
        <p:spPr bwMode="auto">
          <a:xfrm>
            <a:off x="477838" y="966788"/>
            <a:ext cx="116205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3"/>
            </a:pPr>
            <a:r>
              <a:rPr lang="zh-CN" altLang="en-US" sz="2000">
                <a:solidFill>
                  <a:srgbClr val="000000"/>
                </a:solidFill>
                <a:latin typeface="微软雅黑" panose="020B0503020204020204" pitchFamily="34" charset="-122"/>
                <a:ea typeface="微软雅黑" panose="020B0503020204020204" pitchFamily="34" charset="-122"/>
              </a:rPr>
              <a:t>对一阶差分之后的平稳非白噪声序列拟合ARMA模型</a:t>
            </a:r>
            <a:endParaRPr lang="zh-CN" altLang="en-US" sz="900">
              <a:solidFill>
                <a:srgbClr val="000000"/>
              </a:solidFill>
              <a:latin typeface="Arial" panose="020B0604020202020204" pitchFamily="34" charset="0"/>
            </a:endParaRPr>
          </a:p>
        </p:txBody>
      </p:sp>
      <p:sp>
        <p:nvSpPr>
          <p:cNvPr id="68614" name="Text Box 6">
            <a:extLst>
              <a:ext uri="{FF2B5EF4-FFF2-40B4-BE49-F238E27FC236}">
                <a16:creationId xmlns:a16="http://schemas.microsoft.com/office/drawing/2014/main" id="{55329D0C-5261-4EC8-83CB-DD2216703694}"/>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8615" name="Text Box 6">
            <a:extLst>
              <a:ext uri="{FF2B5EF4-FFF2-40B4-BE49-F238E27FC236}">
                <a16:creationId xmlns:a16="http://schemas.microsoft.com/office/drawing/2014/main" id="{DBF81E56-3CDB-4FC8-9E01-AD28283188C3}"/>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8616" name="Text Box 8">
            <a:extLst>
              <a:ext uri="{FF2B5EF4-FFF2-40B4-BE49-F238E27FC236}">
                <a16:creationId xmlns:a16="http://schemas.microsoft.com/office/drawing/2014/main" id="{53E85F34-80CF-4323-BF63-886BFF24413F}"/>
              </a:ext>
            </a:extLst>
          </p:cNvPr>
          <p:cNvSpPr txBox="1">
            <a:spLocks noChangeArrowheads="1"/>
          </p:cNvSpPr>
          <p:nvPr/>
        </p:nvSpPr>
        <p:spPr bwMode="auto">
          <a:xfrm>
            <a:off x="719138" y="1455738"/>
            <a:ext cx="111379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rPr>
              <a:t>3.2  模型检验</a:t>
            </a:r>
          </a:p>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   p值为：0.627016 ，大于0.05，残差为白噪声序列，模型通过检验。</a:t>
            </a:r>
          </a:p>
          <a:p>
            <a:pPr eaLnBrk="1" hangingPunct="1">
              <a:lnSpc>
                <a:spcPct val="160000"/>
              </a:lnSpc>
              <a:spcAft>
                <a:spcPct val="20000"/>
              </a:spcAft>
            </a:pPr>
            <a:r>
              <a:rPr lang="zh-CN" altLang="en-US" sz="2000">
                <a:solidFill>
                  <a:srgbClr val="000000"/>
                </a:solidFill>
                <a:latin typeface="微软雅黑" panose="020B0503020204020204" pitchFamily="34" charset="-122"/>
                <a:ea typeface="微软雅黑" panose="020B0503020204020204" pitchFamily="34" charset="-122"/>
                <a:sym typeface="Arial" panose="020B0604020202020204" pitchFamily="34" charset="0"/>
              </a:rPr>
              <a:t>3.2  参数估计及检验</a:t>
            </a:r>
          </a:p>
        </p:txBody>
      </p:sp>
      <p:graphicFrame>
        <p:nvGraphicFramePr>
          <p:cNvPr id="50185" name="Group 9">
            <a:extLst>
              <a:ext uri="{FF2B5EF4-FFF2-40B4-BE49-F238E27FC236}">
                <a16:creationId xmlns:a16="http://schemas.microsoft.com/office/drawing/2014/main" id="{C075D2B7-DFA8-47F9-BE41-0D18FADDDEEB}"/>
              </a:ext>
            </a:extLst>
          </p:cNvPr>
          <p:cNvGraphicFramePr>
            <a:graphicFrameLocks noGrp="1"/>
          </p:cNvGraphicFramePr>
          <p:nvPr/>
        </p:nvGraphicFramePr>
        <p:xfrm>
          <a:off x="1776413" y="3211513"/>
          <a:ext cx="9023350" cy="1098550"/>
        </p:xfrm>
        <a:graphic>
          <a:graphicData uri="http://schemas.openxmlformats.org/drawingml/2006/table">
            <a:tbl>
              <a:tblPr/>
              <a:tblGrid>
                <a:gridCol w="2552700">
                  <a:extLst>
                    <a:ext uri="{9D8B030D-6E8A-4147-A177-3AD203B41FA5}">
                      <a16:colId xmlns:a16="http://schemas.microsoft.com/office/drawing/2014/main" val="20000"/>
                    </a:ext>
                  </a:extLst>
                </a:gridCol>
                <a:gridCol w="2341033">
                  <a:extLst>
                    <a:ext uri="{9D8B030D-6E8A-4147-A177-3AD203B41FA5}">
                      <a16:colId xmlns:a16="http://schemas.microsoft.com/office/drawing/2014/main" val="20001"/>
                    </a:ext>
                  </a:extLst>
                </a:gridCol>
                <a:gridCol w="2101849">
                  <a:extLst>
                    <a:ext uri="{9D8B030D-6E8A-4147-A177-3AD203B41FA5}">
                      <a16:colId xmlns:a16="http://schemas.microsoft.com/office/drawing/2014/main" val="20002"/>
                    </a:ext>
                  </a:extLst>
                </a:gridCol>
                <a:gridCol w="2027767">
                  <a:extLst>
                    <a:ext uri="{9D8B030D-6E8A-4147-A177-3AD203B41FA5}">
                      <a16:colId xmlns:a16="http://schemas.microsoft.com/office/drawing/2014/main" val="20003"/>
                    </a:ext>
                  </a:extLst>
                </a:gridCol>
              </a:tblGrid>
              <a:tr h="3658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Parameter</a:t>
                      </a: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err="1">
                          <a:ln>
                            <a:noFill/>
                          </a:ln>
                          <a:solidFill>
                            <a:srgbClr val="FFFFFF"/>
                          </a:solidFill>
                          <a:effectLst/>
                          <a:latin typeface="Calibri" pitchFamily="34" charset="0"/>
                          <a:ea typeface="宋体" pitchFamily="2" charset="-122"/>
                        </a:rPr>
                        <a:t>Coef</a:t>
                      </a:r>
                      <a:r>
                        <a:rPr kumimoji="0" lang="en-US" altLang="zh-CN" sz="1800" b="1" i="0" u="none" strike="noStrike" cap="none" normalizeH="0" baseline="0" dirty="0">
                          <a:ln>
                            <a:noFill/>
                          </a:ln>
                          <a:solidFill>
                            <a:srgbClr val="FFFFFF"/>
                          </a:solidFill>
                          <a:effectLst/>
                          <a:latin typeface="Calibri" pitchFamily="34" charset="0"/>
                          <a:ea typeface="宋体" pitchFamily="2" charset="-122"/>
                        </a:rPr>
                        <a:t>.</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a:ln>
                            <a:noFill/>
                          </a:ln>
                          <a:solidFill>
                            <a:srgbClr val="FFFFFF"/>
                          </a:solidFill>
                          <a:effectLst/>
                          <a:latin typeface="Calibri" pitchFamily="34" charset="0"/>
                          <a:ea typeface="宋体" pitchFamily="2" charset="-122"/>
                        </a:rPr>
                        <a:t>Std. Err.</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a:ln>
                            <a:noFill/>
                          </a:ln>
                          <a:solidFill>
                            <a:srgbClr val="FFFFFF"/>
                          </a:solidFill>
                          <a:effectLst/>
                          <a:latin typeface="Calibri" pitchFamily="34" charset="0"/>
                          <a:ea typeface="宋体" pitchFamily="2" charset="-122"/>
                        </a:rPr>
                        <a:t>t</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68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const</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49.956</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20.139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2.4806</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8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ma.L1.D.</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销量</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0.671</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0.1648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4.0712</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20" marR="121920" marT="45733" marB="4573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820E2B24-268F-41A9-94EF-39705541B2F5}"/>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9635" name="Text Box 6">
            <a:extLst>
              <a:ext uri="{FF2B5EF4-FFF2-40B4-BE49-F238E27FC236}">
                <a16:creationId xmlns:a16="http://schemas.microsoft.com/office/drawing/2014/main" id="{59AF472A-2CF0-4738-98B1-192403CFA116}"/>
              </a:ext>
            </a:extLst>
          </p:cNvPr>
          <p:cNvSpPr txBox="1">
            <a:spLocks noChangeArrowheads="1"/>
          </p:cNvSpPr>
          <p:nvPr/>
        </p:nvSpPr>
        <p:spPr bwMode="auto">
          <a:xfrm>
            <a:off x="431800" y="693738"/>
            <a:ext cx="116189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a:t>
            </a:r>
          </a:p>
          <a:p>
            <a:pPr>
              <a:lnSpc>
                <a:spcPct val="14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9636" name="标题 3">
            <a:extLst>
              <a:ext uri="{FF2B5EF4-FFF2-40B4-BE49-F238E27FC236}">
                <a16:creationId xmlns:a16="http://schemas.microsoft.com/office/drawing/2014/main" id="{9EFEC29D-1E40-4EA0-A00F-59B7E46EFF0A}"/>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sym typeface="Arial" panose="020B0604020202020204" pitchFamily="34" charset="0"/>
              </a:rPr>
              <a:t>时序模式</a:t>
            </a:r>
            <a:r>
              <a:rPr lang="en-US" altLang="zh-CN" sz="2200">
                <a:latin typeface="微软雅黑" panose="020B0503020204020204" pitchFamily="34" charset="-122"/>
                <a:sym typeface="Arial" panose="020B0604020202020204" pitchFamily="34" charset="0"/>
              </a:rPr>
              <a:t>——</a:t>
            </a:r>
            <a:r>
              <a:rPr lang="zh-CN" altLang="en-US" sz="2200">
                <a:latin typeface="微软雅黑" panose="020B0503020204020204" pitchFamily="34" charset="-122"/>
                <a:sym typeface="Arial" panose="020B0604020202020204" pitchFamily="34" charset="0"/>
              </a:rPr>
              <a:t>案例实现</a:t>
            </a:r>
          </a:p>
        </p:txBody>
      </p:sp>
      <p:sp>
        <p:nvSpPr>
          <p:cNvPr id="69637" name="Text Box 6">
            <a:extLst>
              <a:ext uri="{FF2B5EF4-FFF2-40B4-BE49-F238E27FC236}">
                <a16:creationId xmlns:a16="http://schemas.microsoft.com/office/drawing/2014/main" id="{5669AC14-4647-430E-B7C3-56BB9FC7788A}"/>
              </a:ext>
            </a:extLst>
          </p:cNvPr>
          <p:cNvSpPr txBox="1">
            <a:spLocks noChangeArrowheads="1"/>
          </p:cNvSpPr>
          <p:nvPr/>
        </p:nvSpPr>
        <p:spPr bwMode="auto">
          <a:xfrm>
            <a:off x="239713" y="1196975"/>
            <a:ext cx="11617325"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spcBef>
                <a:spcPct val="20000"/>
              </a:spcBef>
              <a:buClr>
                <a:schemeClr val="hlink"/>
              </a:buClr>
              <a:buFont typeface="Wingdings" panose="05000000000000000000" pitchFamily="2" charset="2"/>
              <a:buChar char="l"/>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40000"/>
              </a:lnSpc>
              <a:spcBef>
                <a:spcPct val="20000"/>
              </a:spcBef>
              <a:buClr>
                <a:schemeClr val="hlink"/>
              </a:buClr>
              <a:buFont typeface="Wingdings" panose="05000000000000000000" pitchFamily="2" charset="2"/>
              <a:buChar char="l"/>
            </a:pPr>
            <a:endParaRPr lang="zh-CN" altLang="en-US" sz="900">
              <a:solidFill>
                <a:srgbClr val="000000"/>
              </a:solidFill>
              <a:latin typeface="Arial" panose="020B0604020202020204" pitchFamily="34" charset="0"/>
            </a:endParaRPr>
          </a:p>
        </p:txBody>
      </p:sp>
      <p:sp>
        <p:nvSpPr>
          <p:cNvPr id="69638" name="Text Box 6">
            <a:extLst>
              <a:ext uri="{FF2B5EF4-FFF2-40B4-BE49-F238E27FC236}">
                <a16:creationId xmlns:a16="http://schemas.microsoft.com/office/drawing/2014/main" id="{391253A0-8878-4654-A158-3C977EEC9FA4}"/>
              </a:ext>
            </a:extLst>
          </p:cNvPr>
          <p:cNvSpPr txBox="1">
            <a:spLocks noChangeArrowheads="1"/>
          </p:cNvSpPr>
          <p:nvPr/>
        </p:nvSpPr>
        <p:spPr bwMode="auto">
          <a:xfrm>
            <a:off x="336550" y="5734050"/>
            <a:ext cx="120015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70000"/>
              </a:lnSpc>
              <a:spcBef>
                <a:spcPct val="20000"/>
              </a:spcBef>
              <a:buClr>
                <a:schemeClr val="hlink"/>
              </a:buClr>
              <a:buFont typeface="Wingdings" panose="05000000000000000000" pitchFamily="2" charset="2"/>
              <a:buChar char="l"/>
            </a:pP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69639" name="Text Box 6">
            <a:extLst>
              <a:ext uri="{FF2B5EF4-FFF2-40B4-BE49-F238E27FC236}">
                <a16:creationId xmlns:a16="http://schemas.microsoft.com/office/drawing/2014/main" id="{4B983B0F-7D89-43E6-A37A-CFECE89E9E41}"/>
              </a:ext>
            </a:extLst>
          </p:cNvPr>
          <p:cNvSpPr txBox="1">
            <a:spLocks noChangeArrowheads="1"/>
          </p:cNvSpPr>
          <p:nvPr/>
        </p:nvSpPr>
        <p:spPr bwMode="auto">
          <a:xfrm>
            <a:off x="431800" y="1020763"/>
            <a:ext cx="11618913" cy="375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spcBef>
                <a:spcPct val="20000"/>
              </a:spcBef>
              <a:buClr>
                <a:schemeClr val="hlink"/>
              </a:buClr>
              <a:buFont typeface="Wingdings" panose="05000000000000000000" pitchFamily="2" charset="2"/>
              <a:buAutoNum type="arabicPeriod" startAt="4"/>
            </a:pPr>
            <a:r>
              <a:rPr lang="zh-CN" altLang="en-US" sz="2000">
                <a:solidFill>
                  <a:srgbClr val="000000"/>
                </a:solidFill>
                <a:latin typeface="微软雅黑" panose="020B0503020204020204" pitchFamily="34" charset="-122"/>
                <a:ea typeface="微软雅黑" panose="020B0503020204020204" pitchFamily="34" charset="-122"/>
              </a:rPr>
              <a:t>ARIMA模型预测</a:t>
            </a: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应用ARIMA（</a:t>
            </a:r>
            <a:r>
              <a:rPr lang="en-US" altLang="zh-CN" sz="2000">
                <a:solidFill>
                  <a:srgbClr val="000000"/>
                </a:solidFill>
                <a:latin typeface="微软雅黑" panose="020B0503020204020204" pitchFamily="34" charset="-122"/>
                <a:ea typeface="微软雅黑" panose="020B0503020204020204" pitchFamily="34" charset="-122"/>
              </a:rPr>
              <a:t>0</a:t>
            </a:r>
            <a:r>
              <a:rPr lang="zh-CN" altLang="en-US" sz="2000">
                <a:solidFill>
                  <a:srgbClr val="000000"/>
                </a:solidFill>
                <a:latin typeface="微软雅黑" panose="020B0503020204020204" pitchFamily="34" charset="-122"/>
                <a:ea typeface="微软雅黑" panose="020B0503020204020204" pitchFamily="34" charset="-122"/>
              </a:rPr>
              <a:t>，1，</a:t>
            </a:r>
            <a:r>
              <a:rPr lang="en-US" altLang="zh-CN" sz="2000">
                <a:solidFill>
                  <a:srgbClr val="000000"/>
                </a:solidFill>
                <a:latin typeface="微软雅黑" panose="020B0503020204020204" pitchFamily="34" charset="-122"/>
                <a:ea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rPr>
              <a:t>）对2015/1/1到2015/2/6某餐厅的销售数据做为期5天的预测，结果如下：</a:t>
            </a: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endParaRPr lang="zh-CN" altLang="en-US" sz="2000">
              <a:solidFill>
                <a:srgbClr val="000000"/>
              </a:solidFill>
              <a:latin typeface="微软雅黑" panose="020B0503020204020204" pitchFamily="34" charset="-122"/>
              <a:ea typeface="微软雅黑" panose="020B0503020204020204" pitchFamily="34" charset="-122"/>
            </a:endParaRPr>
          </a:p>
          <a:p>
            <a:pPr>
              <a:lnSpc>
                <a:spcPct val="160000"/>
              </a:lnSpc>
              <a:spcBef>
                <a:spcPct val="20000"/>
              </a:spcBef>
              <a:buClr>
                <a:schemeClr val="hlink"/>
              </a:buClr>
              <a:buFont typeface="Wingdings" panose="05000000000000000000" pitchFamily="2" charset="2"/>
              <a:buNone/>
            </a:pPr>
            <a:r>
              <a:rPr lang="zh-CN" altLang="en-US" sz="2000">
                <a:solidFill>
                  <a:srgbClr val="000000"/>
                </a:solidFill>
                <a:latin typeface="微软雅黑" panose="020B0503020204020204" pitchFamily="34" charset="-122"/>
                <a:ea typeface="微软雅黑" panose="020B0503020204020204" pitchFamily="34" charset="-122"/>
              </a:rPr>
              <a:t>       需要说明的是，利用模型向前预测的时期越长，预测误差将会越来越大，这是时间预测只能进行短期预测的典型特点 。</a:t>
            </a:r>
          </a:p>
        </p:txBody>
      </p:sp>
      <p:graphicFrame>
        <p:nvGraphicFramePr>
          <p:cNvPr id="51208" name="Group 8">
            <a:extLst>
              <a:ext uri="{FF2B5EF4-FFF2-40B4-BE49-F238E27FC236}">
                <a16:creationId xmlns:a16="http://schemas.microsoft.com/office/drawing/2014/main" id="{75705249-9649-4951-ADA5-10DA19B8ACFA}"/>
              </a:ext>
            </a:extLst>
          </p:cNvPr>
          <p:cNvGraphicFramePr>
            <a:graphicFrameLocks noGrp="1"/>
          </p:cNvGraphicFramePr>
          <p:nvPr/>
        </p:nvGraphicFramePr>
        <p:xfrm>
          <a:off x="2357438" y="2508250"/>
          <a:ext cx="8061325" cy="992188"/>
        </p:xfrm>
        <a:graphic>
          <a:graphicData uri="http://schemas.openxmlformats.org/drawingml/2006/table">
            <a:tbl>
              <a:tblPr/>
              <a:tblGrid>
                <a:gridCol w="1545370">
                  <a:extLst>
                    <a:ext uri="{9D8B030D-6E8A-4147-A177-3AD203B41FA5}">
                      <a16:colId xmlns:a16="http://schemas.microsoft.com/office/drawing/2014/main" val="20000"/>
                    </a:ext>
                  </a:extLst>
                </a:gridCol>
                <a:gridCol w="1545370">
                  <a:extLst>
                    <a:ext uri="{9D8B030D-6E8A-4147-A177-3AD203B41FA5}">
                      <a16:colId xmlns:a16="http://schemas.microsoft.com/office/drawing/2014/main" val="20001"/>
                    </a:ext>
                  </a:extLst>
                </a:gridCol>
                <a:gridCol w="1547487">
                  <a:extLst>
                    <a:ext uri="{9D8B030D-6E8A-4147-A177-3AD203B41FA5}">
                      <a16:colId xmlns:a16="http://schemas.microsoft.com/office/drawing/2014/main" val="20002"/>
                    </a:ext>
                  </a:extLst>
                </a:gridCol>
                <a:gridCol w="1712608">
                  <a:extLst>
                    <a:ext uri="{9D8B030D-6E8A-4147-A177-3AD203B41FA5}">
                      <a16:colId xmlns:a16="http://schemas.microsoft.com/office/drawing/2014/main" val="20003"/>
                    </a:ext>
                  </a:extLst>
                </a:gridCol>
                <a:gridCol w="1710491">
                  <a:extLst>
                    <a:ext uri="{9D8B030D-6E8A-4147-A177-3AD203B41FA5}">
                      <a16:colId xmlns:a16="http://schemas.microsoft.com/office/drawing/2014/main" val="20004"/>
                    </a:ext>
                  </a:extLst>
                </a:gridCol>
              </a:tblGrid>
              <a:tr h="561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2015/2/7</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2015/2/8</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2015/2/9</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2015/2/10</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1" i="0" u="none" strike="noStrike" cap="none" normalizeH="0" baseline="0">
                          <a:ln>
                            <a:noFill/>
                          </a:ln>
                          <a:solidFill>
                            <a:srgbClr val="FFFFFF"/>
                          </a:solidFill>
                          <a:effectLst/>
                          <a:latin typeface="Calibri" pitchFamily="34" charset="0"/>
                          <a:ea typeface="宋体" pitchFamily="2" charset="-122"/>
                        </a:rPr>
                        <a:t>2015/2/11</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4874.0</a:t>
                      </a: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4923.9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4973.9</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5023.8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5073.8</a:t>
                      </a:r>
                      <a:endParaRPr kumimoji="0" lang="zh-CN" altLang="zh-CN" sz="1800" b="0" i="0" u="none" strike="noStrike" cap="none" normalizeH="0" baseline="0" dirty="0">
                        <a:ln>
                          <a:noFill/>
                        </a:ln>
                        <a:solidFill>
                          <a:srgbClr val="000000"/>
                        </a:solidFill>
                        <a:effectLst/>
                        <a:latin typeface="Calibri" pitchFamily="34" charset="0"/>
                        <a:ea typeface="宋体" pitchFamily="2" charset="-122"/>
                      </a:endParaRPr>
                    </a:p>
                  </a:txBody>
                  <a:tcPr marL="121936" marR="12193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a:extLst>
              <a:ext uri="{FF2B5EF4-FFF2-40B4-BE49-F238E27FC236}">
                <a16:creationId xmlns:a16="http://schemas.microsoft.com/office/drawing/2014/main" id="{67F61379-D5F4-4E26-8CBE-23076ECE40DD}"/>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3" name="Text Box 8">
            <a:extLst>
              <a:ext uri="{FF2B5EF4-FFF2-40B4-BE49-F238E27FC236}">
                <a16:creationId xmlns:a16="http://schemas.microsoft.com/office/drawing/2014/main" id="{5D23DBDA-9F24-43EF-BC24-5317C45916A5}"/>
              </a:ext>
            </a:extLst>
          </p:cNvPr>
          <p:cNvSpPr txBox="1">
            <a:spLocks noChangeArrowheads="1"/>
          </p:cNvSpPr>
          <p:nvPr/>
        </p:nvSpPr>
        <p:spPr bwMode="auto">
          <a:xfrm>
            <a:off x="719138" y="1052513"/>
            <a:ext cx="111379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spcBef>
                <a:spcPts val="2098"/>
              </a:spcBef>
              <a:spcAft>
                <a:spcPct val="20000"/>
              </a:spcAft>
              <a:defRPr/>
            </a:pPr>
            <a:r>
              <a:rPr lang="en-US" altLang="zh-CN" sz="2000" dirty="0">
                <a:latin typeface="微软雅黑" pitchFamily="34" charset="-122"/>
                <a:ea typeface="微软雅黑" pitchFamily="34" charset="-122"/>
              </a:rPr>
              <a:t>    Python</a:t>
            </a:r>
            <a:r>
              <a:rPr lang="zh-CN" altLang="en-US" sz="2000" dirty="0">
                <a:latin typeface="微软雅黑" pitchFamily="34" charset="-122"/>
                <a:ea typeface="微软雅黑" pitchFamily="34" charset="-122"/>
              </a:rPr>
              <a:t>实现时序模式的主要库是</a:t>
            </a:r>
            <a:r>
              <a:rPr lang="en-US" altLang="zh-CN" sz="2000" dirty="0" err="1">
                <a:latin typeface="微软雅黑" pitchFamily="34" charset="-122"/>
                <a:ea typeface="微软雅黑" pitchFamily="34" charset="-122"/>
              </a:rPr>
              <a:t>StatsModels</a:t>
            </a:r>
            <a:r>
              <a:rPr lang="zh-CN" altLang="en-US" sz="2000" dirty="0">
                <a:latin typeface="微软雅黑" pitchFamily="34" charset="-122"/>
                <a:ea typeface="微软雅黑" pitchFamily="34" charset="-122"/>
              </a:rPr>
              <a:t>（当然，如果</a:t>
            </a:r>
            <a:r>
              <a:rPr lang="en-US" altLang="zh-CN" sz="2000" dirty="0">
                <a:latin typeface="微软雅黑" pitchFamily="34" charset="-122"/>
                <a:ea typeface="微软雅黑" pitchFamily="34" charset="-122"/>
              </a:rPr>
              <a:t>Pandas</a:t>
            </a:r>
            <a:r>
              <a:rPr lang="zh-CN" altLang="en-US" sz="2000" dirty="0">
                <a:latin typeface="微软雅黑" pitchFamily="34" charset="-122"/>
                <a:ea typeface="微软雅黑" pitchFamily="34" charset="-122"/>
              </a:rPr>
              <a:t>能做的，就可以利用</a:t>
            </a:r>
            <a:r>
              <a:rPr lang="en-US" altLang="zh-CN" sz="2000" dirty="0">
                <a:latin typeface="微软雅黑" pitchFamily="34" charset="-122"/>
                <a:ea typeface="微软雅黑" pitchFamily="34" charset="-122"/>
              </a:rPr>
              <a:t>Pandas</a:t>
            </a:r>
            <a:r>
              <a:rPr lang="zh-CN" altLang="en-US" sz="2000" dirty="0">
                <a:latin typeface="微软雅黑" pitchFamily="34" charset="-122"/>
                <a:ea typeface="微软雅黑" pitchFamily="34" charset="-122"/>
              </a:rPr>
              <a:t>先做），算法主要是</a:t>
            </a:r>
            <a:r>
              <a:rPr lang="en-US" altLang="zh-CN" sz="2000" dirty="0">
                <a:latin typeface="微软雅黑" pitchFamily="34" charset="-122"/>
                <a:ea typeface="微软雅黑" pitchFamily="34" charset="-122"/>
              </a:rPr>
              <a:t>ARIMA</a:t>
            </a:r>
            <a:r>
              <a:rPr lang="zh-CN" altLang="en-US" sz="2000" dirty="0">
                <a:latin typeface="微软雅黑" pitchFamily="34" charset="-122"/>
                <a:ea typeface="微软雅黑" pitchFamily="34" charset="-122"/>
              </a:rPr>
              <a:t>模型，在使用该模型进行建模时，需要进行一系列判别操作，主要包含平稳性检验、白噪声检验、是否差分、</a:t>
            </a:r>
            <a:r>
              <a:rPr lang="en-US" altLang="zh-CN" sz="2000" dirty="0">
                <a:latin typeface="微软雅黑" pitchFamily="34" charset="-122"/>
                <a:ea typeface="微软雅黑" pitchFamily="34" charset="-122"/>
              </a:rPr>
              <a:t>AIC</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BIC</a:t>
            </a:r>
            <a:r>
              <a:rPr lang="zh-CN" altLang="en-US" sz="2000" dirty="0">
                <a:latin typeface="微软雅黑" pitchFamily="34" charset="-122"/>
                <a:ea typeface="微软雅黑" pitchFamily="34" charset="-122"/>
              </a:rPr>
              <a:t>指标值、模型定阶，最后再做预测。与其相关的函数如下表所示</a:t>
            </a:r>
            <a:r>
              <a:rPr lang="zh-CN" altLang="en-US" sz="2000" dirty="0">
                <a:latin typeface="微软雅黑" pitchFamily="34" charset="-122"/>
                <a:ea typeface="微软雅黑" pitchFamily="34" charset="-122"/>
                <a:sym typeface="Arial" pitchFamily="34" charset="0"/>
              </a:rPr>
              <a:t>。</a:t>
            </a:r>
          </a:p>
          <a:p>
            <a:pPr marL="342900" indent="-342900">
              <a:lnSpc>
                <a:spcPct val="140000"/>
              </a:lnSpc>
              <a:spcAft>
                <a:spcPct val="20000"/>
              </a:spcAft>
              <a:buSzPct val="100000"/>
              <a:buFont typeface="Wingdings" pitchFamily="2" charset="2"/>
              <a:buChar char="l"/>
              <a:defRPr/>
            </a:pP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3">
            <a:extLst>
              <a:ext uri="{FF2B5EF4-FFF2-40B4-BE49-F238E27FC236}">
                <a16:creationId xmlns:a16="http://schemas.microsoft.com/office/drawing/2014/main" id="{364AFA8A-232C-42DA-9513-0713DF11167A}"/>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graphicFrame>
        <p:nvGraphicFramePr>
          <p:cNvPr id="3" name="Group 5">
            <a:extLst>
              <a:ext uri="{FF2B5EF4-FFF2-40B4-BE49-F238E27FC236}">
                <a16:creationId xmlns:a16="http://schemas.microsoft.com/office/drawing/2014/main" id="{16E39F02-A874-42E0-BEA0-2454B8A6AF11}"/>
              </a:ext>
            </a:extLst>
          </p:cNvPr>
          <p:cNvGraphicFramePr>
            <a:graphicFrameLocks noGrp="1"/>
          </p:cNvGraphicFramePr>
          <p:nvPr/>
        </p:nvGraphicFramePr>
        <p:xfrm>
          <a:off x="631825" y="1087438"/>
          <a:ext cx="10647363" cy="5359400"/>
        </p:xfrm>
        <a:graphic>
          <a:graphicData uri="http://schemas.openxmlformats.org/drawingml/2006/table">
            <a:tbl>
              <a:tblPr/>
              <a:tblGrid>
                <a:gridCol w="1774754">
                  <a:extLst>
                    <a:ext uri="{9D8B030D-6E8A-4147-A177-3AD203B41FA5}">
                      <a16:colId xmlns:a16="http://schemas.microsoft.com/office/drawing/2014/main" val="20000"/>
                    </a:ext>
                  </a:extLst>
                </a:gridCol>
                <a:gridCol w="5146343">
                  <a:extLst>
                    <a:ext uri="{9D8B030D-6E8A-4147-A177-3AD203B41FA5}">
                      <a16:colId xmlns:a16="http://schemas.microsoft.com/office/drawing/2014/main" val="20001"/>
                    </a:ext>
                  </a:extLst>
                </a:gridCol>
                <a:gridCol w="3726266">
                  <a:extLst>
                    <a:ext uri="{9D8B030D-6E8A-4147-A177-3AD203B41FA5}">
                      <a16:colId xmlns:a16="http://schemas.microsoft.com/office/drawing/2014/main" val="20002"/>
                    </a:ext>
                  </a:extLst>
                </a:gridCol>
              </a:tblGrid>
              <a:tr h="420707">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函数名</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函数功能</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所属工具箱</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计算自相关系数</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plot_acf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画自相关系数图</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statsmodels.graphics.tsaplots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计算偏相关系数</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plot_pacf</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画偏相关系数图</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statsmodels.graphics.tsaplots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4"/>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adfuller</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对观测值序列进行单位根检验</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statsmodels.tsa.stattools</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diff()</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对观测值序列进行差分计算</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Pandas</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对象自带的方法</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6"/>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ARIMA()</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创建一个</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时序模型</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statsmodels.tsa.arima_model</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914563">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summary()</a:t>
                      </a:r>
                      <a:r>
                        <a:rPr lang="zh-CN" altLang="zh-CN" sz="1800" kern="1200" dirty="0">
                          <a:solidFill>
                            <a:schemeClr val="tx1"/>
                          </a:solidFill>
                          <a:effectLst/>
                          <a:latin typeface="+mn-lt"/>
                          <a:ea typeface="+mn-ea"/>
                          <a:cs typeface="+mn-cs"/>
                        </a:rPr>
                        <a:t>或</a:t>
                      </a:r>
                      <a:r>
                        <a:rPr lang="en-US" altLang="zh-CN" sz="1800" kern="1200" dirty="0">
                          <a:solidFill>
                            <a:schemeClr val="tx1"/>
                          </a:solidFill>
                          <a:effectLst/>
                          <a:latin typeface="+mn-lt"/>
                          <a:ea typeface="+mn-ea"/>
                          <a:cs typeface="+mn-cs"/>
                        </a:rPr>
                        <a:t>summaty2</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给出一份</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模型的报告</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a:solidFill>
                            <a:schemeClr val="tx1"/>
                          </a:solidFill>
                          <a:effectLst/>
                          <a:latin typeface="+mn-lt"/>
                          <a:ea typeface="+mn-ea"/>
                          <a:cs typeface="+mn-cs"/>
                        </a:rPr>
                        <a:t>ARIMA</a:t>
                      </a:r>
                      <a:r>
                        <a:rPr lang="zh-CN" altLang="zh-CN" sz="1800" kern="1200" dirty="0">
                          <a:solidFill>
                            <a:schemeClr val="tx1"/>
                          </a:solidFill>
                          <a:effectLst/>
                          <a:latin typeface="+mn-lt"/>
                          <a:ea typeface="+mn-ea"/>
                          <a:cs typeface="+mn-cs"/>
                        </a:rPr>
                        <a:t>模型对象自带的方法</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8"/>
                  </a:ext>
                </a:extLst>
              </a:tr>
              <a:tr h="503016">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en-US" altLang="zh-CN" sz="1800" kern="1200" dirty="0" err="1">
                          <a:solidFill>
                            <a:schemeClr val="tx1"/>
                          </a:solidFill>
                          <a:effectLst/>
                          <a:latin typeface="+mn-lt"/>
                          <a:ea typeface="+mn-ea"/>
                          <a:cs typeface="+mn-cs"/>
                        </a:rPr>
                        <a:t>aic</a:t>
                      </a:r>
                      <a:r>
                        <a:rPr lang="en-US" altLang="zh-CN" sz="1800" kern="1200" dirty="0">
                          <a:solidFill>
                            <a:schemeClr val="tx1"/>
                          </a:solidFill>
                          <a:effectLst/>
                          <a:latin typeface="+mn-lt"/>
                          <a:ea typeface="+mn-ea"/>
                          <a:cs typeface="+mn-cs"/>
                        </a:rPr>
                        <a:t>/</a:t>
                      </a:r>
                      <a:r>
                        <a:rPr lang="en-US" altLang="zh-CN" sz="1800" kern="1200" dirty="0" err="1">
                          <a:solidFill>
                            <a:schemeClr val="tx1"/>
                          </a:solidFill>
                          <a:effectLst/>
                          <a:latin typeface="+mn-lt"/>
                          <a:ea typeface="+mn-ea"/>
                          <a:cs typeface="+mn-cs"/>
                        </a:rPr>
                        <a:t>bic</a:t>
                      </a:r>
                      <a:r>
                        <a:rPr lang="en-US" altLang="zh-CN" sz="1800" kern="1200" dirty="0">
                          <a:solidFill>
                            <a:schemeClr val="tx1"/>
                          </a:solidFill>
                          <a:effectLst/>
                          <a:latin typeface="+mn-lt"/>
                          <a:ea typeface="+mn-ea"/>
                          <a:cs typeface="+mn-cs"/>
                        </a:rPr>
                        <a:t>/</a:t>
                      </a:r>
                      <a:r>
                        <a:rPr lang="en-US" altLang="zh-CN" sz="1800" kern="1200" dirty="0" err="1">
                          <a:solidFill>
                            <a:schemeClr val="tx1"/>
                          </a:solidFill>
                          <a:effectLst/>
                          <a:latin typeface="+mn-lt"/>
                          <a:ea typeface="+mn-ea"/>
                          <a:cs typeface="+mn-cs"/>
                        </a:rPr>
                        <a:t>hqic</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lang="zh-CN" altLang="zh-CN" sz="1800" kern="1200" dirty="0">
                          <a:solidFill>
                            <a:schemeClr val="tx1"/>
                          </a:solidFill>
                          <a:effectLst/>
                          <a:latin typeface="+mn-lt"/>
                          <a:ea typeface="+mn-ea"/>
                          <a:cs typeface="+mn-cs"/>
                        </a:rPr>
                        <a:t>计算</a:t>
                      </a:r>
                      <a:r>
                        <a:rPr lang="en-US" altLang="zh-CN" sz="1800" kern="1200" dirty="0">
                          <a:solidFill>
                            <a:schemeClr val="tx1"/>
                          </a:solidFill>
                          <a:effectLst/>
                          <a:latin typeface="+mn-lt"/>
                          <a:ea typeface="+mn-ea"/>
                          <a:cs typeface="+mn-cs"/>
                        </a:rPr>
                        <a:t>ARIMA</a:t>
                      </a:r>
                      <a:r>
                        <a:rPr lang="zh-CN" altLang="zh-CN" sz="1800" kern="1200" dirty="0">
                          <a:solidFill>
                            <a:schemeClr val="tx1"/>
                          </a:solidFill>
                          <a:effectLst/>
                          <a:latin typeface="+mn-lt"/>
                          <a:ea typeface="+mn-ea"/>
                          <a:cs typeface="+mn-cs"/>
                        </a:rPr>
                        <a:t>模型的</a:t>
                      </a:r>
                      <a:r>
                        <a:rPr lang="en-US" altLang="zh-CN" sz="1800" kern="1200" dirty="0">
                          <a:solidFill>
                            <a:schemeClr val="tx1"/>
                          </a:solidFill>
                          <a:effectLst/>
                          <a:latin typeface="+mn-lt"/>
                          <a:ea typeface="+mn-ea"/>
                          <a:cs typeface="+mn-cs"/>
                        </a:rPr>
                        <a:t>AIC/BIC/HQIC</a:t>
                      </a:r>
                      <a:r>
                        <a:rPr lang="zh-CN" altLang="zh-CN" sz="1800" kern="1200" dirty="0">
                          <a:solidFill>
                            <a:schemeClr val="tx1"/>
                          </a:solidFill>
                          <a:effectLst/>
                          <a:latin typeface="+mn-lt"/>
                          <a:ea typeface="+mn-ea"/>
                          <a:cs typeface="+mn-cs"/>
                        </a:rPr>
                        <a:t>指标值</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模型对象自带的变量</a:t>
                      </a:r>
                    </a:p>
                  </a:txBody>
                  <a:tcPr marL="121913" marR="121913"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D3B90D8-9066-454E-861E-4E401C5E4601}"/>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11" name="Text Box 6">
            <a:extLst>
              <a:ext uri="{FF2B5EF4-FFF2-40B4-BE49-F238E27FC236}">
                <a16:creationId xmlns:a16="http://schemas.microsoft.com/office/drawing/2014/main" id="{54CE31C4-D735-421C-87C1-69308028ECE4}"/>
              </a:ext>
            </a:extLst>
          </p:cNvPr>
          <p:cNvSpPr txBox="1">
            <a:spLocks noChangeArrowheads="1"/>
          </p:cNvSpPr>
          <p:nvPr/>
        </p:nvSpPr>
        <p:spPr bwMode="auto">
          <a:xfrm>
            <a:off x="381000" y="1000125"/>
            <a:ext cx="11239500"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以超市销售数据为例，提取关联规则的最大困难在于当存在很多商品时，可能的商品的组合（规则的前项与后项）的数目会达到一种令人望而却步的程度。因而各种关联规则分析的算法从不同方面入手减小可能的搜索空间的大小以及减小扫描数据的次数。</a:t>
            </a:r>
          </a:p>
          <a:p>
            <a:pPr>
              <a:lnSpc>
                <a:spcPct val="150000"/>
              </a:lnSpc>
              <a:spcBef>
                <a:spcPct val="20000"/>
              </a:spcBef>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Apriori算法是最经典的挖掘频繁项集的算法，第一次实现了在大数据集上可行的关联规则提取，其核心思想是通过连接产生候选项与其支持度然后通过剪枝生成频繁项集。</a:t>
            </a:r>
            <a:endParaRPr lang="zh-CN" altLang="en-US" sz="900">
              <a:solidFill>
                <a:srgbClr val="000000"/>
              </a:solidFill>
              <a:latin typeface="Arial" panose="020B0604020202020204" pitchFamily="34" charset="0"/>
            </a:endParaRPr>
          </a:p>
        </p:txBody>
      </p:sp>
      <p:sp>
        <p:nvSpPr>
          <p:cNvPr id="17412" name="标题 3">
            <a:extLst>
              <a:ext uri="{FF2B5EF4-FFF2-40B4-BE49-F238E27FC236}">
                <a16:creationId xmlns:a16="http://schemas.microsoft.com/office/drawing/2014/main" id="{0863F762-4223-4D12-A2FF-AD4A4B2D1745}"/>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3">
            <a:extLst>
              <a:ext uri="{FF2B5EF4-FFF2-40B4-BE49-F238E27FC236}">
                <a16:creationId xmlns:a16="http://schemas.microsoft.com/office/drawing/2014/main" id="{7921BEEC-6133-4A6C-B5A2-3CDCC3A08270}"/>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graphicFrame>
        <p:nvGraphicFramePr>
          <p:cNvPr id="3" name="Group 5">
            <a:extLst>
              <a:ext uri="{FF2B5EF4-FFF2-40B4-BE49-F238E27FC236}">
                <a16:creationId xmlns:a16="http://schemas.microsoft.com/office/drawing/2014/main" id="{FE38881D-C8AB-4254-AC56-A59580541E24}"/>
              </a:ext>
            </a:extLst>
          </p:cNvPr>
          <p:cNvGraphicFramePr>
            <a:graphicFrameLocks noGrp="1"/>
          </p:cNvGraphicFramePr>
          <p:nvPr/>
        </p:nvGraphicFramePr>
        <p:xfrm>
          <a:off x="290513" y="1131888"/>
          <a:ext cx="11520487" cy="1436687"/>
        </p:xfrm>
        <a:graphic>
          <a:graphicData uri="http://schemas.openxmlformats.org/drawingml/2006/table">
            <a:tbl>
              <a:tblPr/>
              <a:tblGrid>
                <a:gridCol w="2400322">
                  <a:extLst>
                    <a:ext uri="{9D8B030D-6E8A-4147-A177-3AD203B41FA5}">
                      <a16:colId xmlns:a16="http://schemas.microsoft.com/office/drawing/2014/main" val="20000"/>
                    </a:ext>
                  </a:extLst>
                </a:gridCol>
                <a:gridCol w="5088331">
                  <a:extLst>
                    <a:ext uri="{9D8B030D-6E8A-4147-A177-3AD203B41FA5}">
                      <a16:colId xmlns:a16="http://schemas.microsoft.com/office/drawing/2014/main" val="20001"/>
                    </a:ext>
                  </a:extLst>
                </a:gridCol>
                <a:gridCol w="4031835">
                  <a:extLst>
                    <a:ext uri="{9D8B030D-6E8A-4147-A177-3AD203B41FA5}">
                      <a16:colId xmlns:a16="http://schemas.microsoft.com/office/drawing/2014/main" val="20002"/>
                    </a:ext>
                  </a:extLst>
                </a:gridCol>
              </a:tblGrid>
              <a:tr h="430403">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函数名</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函数功能</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rgbClr val="FFFFFF"/>
                          </a:solidFill>
                          <a:effectLst/>
                          <a:latin typeface="Calibri" pitchFamily="34" charset="0"/>
                          <a:ea typeface="宋体" pitchFamily="2" charset="-122"/>
                        </a:rPr>
                        <a:t>所属工具箱</a:t>
                      </a:r>
                      <a:endParaRPr kumimoji="0" lang="zh-CN" sz="1800" b="1" i="0" u="none" strike="noStrike" cap="none" normalizeH="0" baseline="0" dirty="0">
                        <a:ln>
                          <a:noFill/>
                        </a:ln>
                        <a:solidFill>
                          <a:srgbClr val="FFFFFF"/>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03142">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forecast()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应用构建的时序模型进行预测</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a:ln>
                            <a:noFill/>
                          </a:ln>
                          <a:solidFill>
                            <a:srgbClr val="000000"/>
                          </a:solidFill>
                          <a:effectLst/>
                          <a:latin typeface="Calibri" pitchFamily="34" charset="0"/>
                          <a:ea typeface="宋体" pitchFamily="2" charset="-122"/>
                        </a:rPr>
                        <a:t>ARIMA</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模型对象自带的方法</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03142">
                <a:tc>
                  <a:txBody>
                    <a:bodyPr/>
                    <a:lstStyle/>
                    <a:p>
                      <a:pPr marL="0" marR="0" lvl="0" indent="0" algn="l" defTabSz="914400" rtl="0" eaLnBrk="0" fontAlgn="base" latinLnBrk="0" hangingPunct="0">
                        <a:lnSpc>
                          <a:spcPct val="15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acorr_ljungbox</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a:t>
                      </a:r>
                      <a:endParaRPr kumimoji="0" lang="zh-CN"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Ljung</a:t>
                      </a:r>
                      <a:r>
                        <a:rPr kumimoji="0" lang="en-US" altLang="zh-CN" sz="1800" b="0" i="0" u="none" strike="noStrike" cap="none" normalizeH="0" baseline="0" dirty="0">
                          <a:ln>
                            <a:noFill/>
                          </a:ln>
                          <a:solidFill>
                            <a:srgbClr val="000000"/>
                          </a:solidFill>
                          <a:effectLst/>
                          <a:latin typeface="Calibri" pitchFamily="34" charset="0"/>
                          <a:ea typeface="宋体" pitchFamily="2" charset="-122"/>
                        </a:rPr>
                        <a:t>-Box</a:t>
                      </a:r>
                      <a:r>
                        <a:rPr kumimoji="0" lang="zh-CN" altLang="en-US" sz="1800" b="0" i="0" u="none" strike="noStrike" cap="none" normalizeH="0" baseline="0" dirty="0">
                          <a:ln>
                            <a:noFill/>
                          </a:ln>
                          <a:solidFill>
                            <a:srgbClr val="000000"/>
                          </a:solidFill>
                          <a:effectLst/>
                          <a:latin typeface="Calibri" pitchFamily="34" charset="0"/>
                          <a:ea typeface="宋体" pitchFamily="2" charset="-122"/>
                        </a:rPr>
                        <a:t>检验，检验是否为白噪声</a:t>
                      </a: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800" b="0" i="0" u="none" strike="noStrike" cap="none" normalizeH="0" baseline="0" dirty="0" err="1">
                          <a:ln>
                            <a:noFill/>
                          </a:ln>
                          <a:solidFill>
                            <a:srgbClr val="000000"/>
                          </a:solidFill>
                          <a:effectLst/>
                          <a:latin typeface="Calibri" pitchFamily="34" charset="0"/>
                          <a:ea typeface="宋体" pitchFamily="2" charset="-122"/>
                        </a:rPr>
                        <a:t>statsmodels.stats.diagnostic</a:t>
                      </a:r>
                      <a:endParaRPr kumimoji="0" lang="zh-CN" altLang="en-US" sz="1800" b="0" i="0" u="none" strike="noStrike" cap="none" normalizeH="0" baseline="0" dirty="0">
                        <a:ln>
                          <a:noFill/>
                        </a:ln>
                        <a:solidFill>
                          <a:srgbClr val="000000"/>
                        </a:solidFill>
                        <a:effectLst/>
                        <a:latin typeface="Calibri" pitchFamily="34" charset="0"/>
                        <a:ea typeface="宋体" pitchFamily="2" charset="-122"/>
                      </a:endParaRPr>
                    </a:p>
                  </a:txBody>
                  <a:tcPr marL="121914" marR="121914" marT="45740" marB="4574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72725" name="Text Box 6">
            <a:extLst>
              <a:ext uri="{FF2B5EF4-FFF2-40B4-BE49-F238E27FC236}">
                <a16:creationId xmlns:a16="http://schemas.microsoft.com/office/drawing/2014/main" id="{059BCBF9-BC1E-4BB3-8690-D620E0CD237A}"/>
              </a:ext>
            </a:extLst>
          </p:cNvPr>
          <p:cNvSpPr txBox="1">
            <a:spLocks noChangeArrowheads="1"/>
          </p:cNvSpPr>
          <p:nvPr/>
        </p:nvSpPr>
        <p:spPr bwMode="auto">
          <a:xfrm>
            <a:off x="241300" y="2817813"/>
            <a:ext cx="11618913"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 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功能：计算自相关系数</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autocorr = acf(data, unbiased=False, nlags=40, qstat=False, </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fft=False, alpha=None)</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data</a:t>
            </a:r>
            <a:r>
              <a:rPr lang="zh-CN" altLang="en-US" sz="2000">
                <a:solidFill>
                  <a:srgbClr val="000000"/>
                </a:solidFill>
                <a:latin typeface="微软雅黑" panose="020B0503020204020204" pitchFamily="34" charset="-122"/>
                <a:ea typeface="微软雅黑" panose="020B0503020204020204" pitchFamily="34" charset="-122"/>
              </a:rPr>
              <a:t>为观测值序列（即为时间序列，可以是</a:t>
            </a:r>
            <a:r>
              <a:rPr lang="en-US" altLang="zh-CN" sz="2000">
                <a:solidFill>
                  <a:srgbClr val="000000"/>
                </a:solidFill>
                <a:latin typeface="微软雅黑" panose="020B0503020204020204" pitchFamily="34" charset="-122"/>
                <a:ea typeface="微软雅黑" panose="020B0503020204020204" pitchFamily="34" charset="-122"/>
              </a:rPr>
              <a:t>DataFrame</a:t>
            </a:r>
            <a:r>
              <a:rPr lang="zh-CN" altLang="en-US" sz="2000">
                <a:solidFill>
                  <a:srgbClr val="000000"/>
                </a:solidFill>
                <a:latin typeface="微软雅黑" panose="020B0503020204020204" pitchFamily="34" charset="-122"/>
                <a:ea typeface="微软雅黑" panose="020B0503020204020204" pitchFamily="34" charset="-122"/>
              </a:rPr>
              <a:t>或</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），返回参数</a:t>
            </a:r>
            <a:r>
              <a:rPr lang="en-US" altLang="zh-CN" sz="2000">
                <a:solidFill>
                  <a:srgbClr val="000000"/>
                </a:solidFill>
                <a:latin typeface="微软雅黑" panose="020B0503020204020204" pitchFamily="34" charset="-122"/>
                <a:ea typeface="微软雅黑" panose="020B0503020204020204" pitchFamily="34" charset="-122"/>
              </a:rPr>
              <a:t>autocorr</a:t>
            </a:r>
            <a:r>
              <a:rPr lang="zh-CN" altLang="en-US" sz="2000">
                <a:solidFill>
                  <a:srgbClr val="000000"/>
                </a:solidFill>
                <a:latin typeface="微软雅黑" panose="020B0503020204020204" pitchFamily="34" charset="-122"/>
                <a:ea typeface="微软雅黑" panose="020B0503020204020204" pitchFamily="34" charset="-122"/>
              </a:rPr>
              <a:t>为观测值序列自相关函数。其余为可选参数，如</a:t>
            </a:r>
            <a:r>
              <a:rPr lang="en-US" altLang="zh-CN" sz="2000">
                <a:solidFill>
                  <a:srgbClr val="000000"/>
                </a:solidFill>
                <a:latin typeface="微软雅黑" panose="020B0503020204020204" pitchFamily="34" charset="-122"/>
                <a:ea typeface="微软雅黑" panose="020B0503020204020204" pitchFamily="34" charset="-122"/>
              </a:rPr>
              <a:t>qstat=True</a:t>
            </a:r>
            <a:r>
              <a:rPr lang="zh-CN" altLang="en-US" sz="2000">
                <a:solidFill>
                  <a:srgbClr val="000000"/>
                </a:solidFill>
                <a:latin typeface="微软雅黑" panose="020B0503020204020204" pitchFamily="34" charset="-122"/>
                <a:ea typeface="微软雅黑" panose="020B0503020204020204" pitchFamily="34" charset="-122"/>
              </a:rPr>
              <a:t>时同时返回</a:t>
            </a:r>
            <a:r>
              <a:rPr lang="en-US" altLang="zh-CN" sz="2000">
                <a:solidFill>
                  <a:srgbClr val="000000"/>
                </a:solidFill>
                <a:latin typeface="微软雅黑" panose="020B0503020204020204" pitchFamily="34" charset="-122"/>
                <a:ea typeface="微软雅黑" panose="020B0503020204020204" pitchFamily="34" charset="-122"/>
              </a:rPr>
              <a:t>Q</a:t>
            </a:r>
            <a:r>
              <a:rPr lang="zh-CN" altLang="en-US" sz="2000">
                <a:solidFill>
                  <a:srgbClr val="000000"/>
                </a:solidFill>
                <a:latin typeface="微软雅黑" panose="020B0503020204020204" pitchFamily="34" charset="-122"/>
                <a:ea typeface="微软雅黑" panose="020B0503020204020204" pitchFamily="34" charset="-122"/>
              </a:rPr>
              <a:t>统计量和对应</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3">
            <a:extLst>
              <a:ext uri="{FF2B5EF4-FFF2-40B4-BE49-F238E27FC236}">
                <a16:creationId xmlns:a16="http://schemas.microsoft.com/office/drawing/2014/main" id="{090C4E5A-179E-497A-BFDD-4E0662B2CF90}"/>
              </a:ext>
            </a:extLst>
          </p:cNvPr>
          <p:cNvSpPr txBox="1">
            <a:spLocks/>
          </p:cNvSpPr>
          <p:nvPr/>
        </p:nvSpPr>
        <p:spPr bwMode="auto">
          <a:xfrm>
            <a:off x="190500" y="3571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3731" name="Text Box 6">
            <a:extLst>
              <a:ext uri="{FF2B5EF4-FFF2-40B4-BE49-F238E27FC236}">
                <a16:creationId xmlns:a16="http://schemas.microsoft.com/office/drawing/2014/main" id="{71BA7DB4-C90E-49F3-BDCF-F6EE807927AA}"/>
              </a:ext>
            </a:extLst>
          </p:cNvPr>
          <p:cNvSpPr txBox="1">
            <a:spLocks noChangeArrowheads="1"/>
          </p:cNvSpPr>
          <p:nvPr/>
        </p:nvSpPr>
        <p:spPr bwMode="auto">
          <a:xfrm>
            <a:off x="241300" y="966788"/>
            <a:ext cx="11618913"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2. plot_acf()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功能：画自相关系数图</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p = plot_acf(data)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返回一个</a:t>
            </a:r>
            <a:r>
              <a:rPr lang="en-US" altLang="zh-CN" sz="2000">
                <a:solidFill>
                  <a:srgbClr val="000000"/>
                </a:solidFill>
                <a:latin typeface="微软雅黑" panose="020B0503020204020204" pitchFamily="34" charset="-122"/>
                <a:ea typeface="微软雅黑" panose="020B0503020204020204" pitchFamily="34" charset="-122"/>
              </a:rPr>
              <a:t>Matplotlib</a:t>
            </a:r>
            <a:r>
              <a:rPr lang="zh-CN" altLang="en-US" sz="2000">
                <a:solidFill>
                  <a:srgbClr val="000000"/>
                </a:solidFill>
                <a:latin typeface="微软雅黑" panose="020B0503020204020204" pitchFamily="34" charset="-122"/>
                <a:ea typeface="微软雅黑" panose="020B0503020204020204" pitchFamily="34" charset="-122"/>
              </a:rPr>
              <a:t>对象，可以用</a:t>
            </a:r>
            <a:r>
              <a:rPr lang="en-US" altLang="zh-CN" sz="2000">
                <a:solidFill>
                  <a:srgbClr val="000000"/>
                </a:solidFill>
                <a:latin typeface="微软雅黑" panose="020B0503020204020204" pitchFamily="34" charset="-122"/>
                <a:ea typeface="微软雅黑" panose="020B0503020204020204" pitchFamily="34" charset="-122"/>
              </a:rPr>
              <a:t>.show()</a:t>
            </a:r>
            <a:r>
              <a:rPr lang="zh-CN" altLang="en-US" sz="2000">
                <a:solidFill>
                  <a:srgbClr val="000000"/>
                </a:solidFill>
                <a:latin typeface="微软雅黑" panose="020B0503020204020204" pitchFamily="34" charset="-122"/>
                <a:ea typeface="微软雅黑" panose="020B0503020204020204" pitchFamily="34" charset="-122"/>
              </a:rPr>
              <a:t>方法显示图像。</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3.pacf() / plot_pacf()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功能：计算偏相关系数</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画偏相关系数图</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使用格式：使用跟</a:t>
            </a:r>
            <a:r>
              <a:rPr lang="en-US" altLang="zh-CN" sz="2000">
                <a:solidFill>
                  <a:srgbClr val="000000"/>
                </a:solidFill>
                <a:latin typeface="微软雅黑" panose="020B0503020204020204" pitchFamily="34" charset="-122"/>
                <a:ea typeface="微软雅黑" panose="020B0503020204020204" pitchFamily="34" charset="-122"/>
              </a:rPr>
              <a:t>acf() / plot_acf()</a:t>
            </a:r>
            <a:r>
              <a:rPr lang="zh-CN" altLang="en-US" sz="2000">
                <a:solidFill>
                  <a:srgbClr val="000000"/>
                </a:solidFill>
                <a:latin typeface="微软雅黑" panose="020B0503020204020204" pitchFamily="34" charset="-122"/>
                <a:ea typeface="微软雅黑" panose="020B0503020204020204" pitchFamily="34" charset="-122"/>
              </a:rPr>
              <a:t>类似，不再赘述。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3">
            <a:extLst>
              <a:ext uri="{FF2B5EF4-FFF2-40B4-BE49-F238E27FC236}">
                <a16:creationId xmlns:a16="http://schemas.microsoft.com/office/drawing/2014/main" id="{12B44C79-59C1-478D-B7AF-427728B5B815}"/>
              </a:ext>
            </a:extLst>
          </p:cNvPr>
          <p:cNvSpPr txBox="1">
            <a:spLocks/>
          </p:cNvSpPr>
          <p:nvPr/>
        </p:nvSpPr>
        <p:spPr bwMode="auto">
          <a:xfrm>
            <a:off x="2413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4755" name="Text Box 6">
            <a:extLst>
              <a:ext uri="{FF2B5EF4-FFF2-40B4-BE49-F238E27FC236}">
                <a16:creationId xmlns:a16="http://schemas.microsoft.com/office/drawing/2014/main" id="{D3DE6158-F448-4ACF-A013-A928787262AA}"/>
              </a:ext>
            </a:extLst>
          </p:cNvPr>
          <p:cNvSpPr txBox="1">
            <a:spLocks noChangeArrowheads="1"/>
          </p:cNvSpPr>
          <p:nvPr/>
        </p:nvSpPr>
        <p:spPr bwMode="auto">
          <a:xfrm>
            <a:off x="241300" y="914400"/>
            <a:ext cx="11618913"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4. adfuller()</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功能：计对观测值序列进行单位根检验（</a:t>
            </a:r>
            <a:r>
              <a:rPr lang="en-US" altLang="zh-CN" sz="2000">
                <a:solidFill>
                  <a:srgbClr val="000000"/>
                </a:solidFill>
                <a:latin typeface="微软雅黑" panose="020B0503020204020204" pitchFamily="34" charset="-122"/>
                <a:ea typeface="微软雅黑" panose="020B0503020204020204" pitchFamily="34" charset="-122"/>
              </a:rPr>
              <a:t>ADF test</a:t>
            </a:r>
            <a:r>
              <a:rPr lang="zh-CN" altLang="en-US" sz="2000">
                <a:solidFill>
                  <a:srgbClr val="000000"/>
                </a:solidFill>
                <a:latin typeface="微软雅黑" panose="020B0503020204020204" pitchFamily="34" charset="-122"/>
                <a:ea typeface="微软雅黑" panose="020B0503020204020204" pitchFamily="34" charset="-122"/>
              </a:rPr>
              <a:t>）</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h = adffuller(Series, maxlag=None, regression='c', autolag='AIC', store=False, regresults=False)</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为一维观测值序列，返回值依次为</a:t>
            </a:r>
            <a:r>
              <a:rPr lang="en-US" altLang="zh-CN" sz="2000">
                <a:solidFill>
                  <a:srgbClr val="000000"/>
                </a:solidFill>
                <a:latin typeface="微软雅黑" panose="020B0503020204020204" pitchFamily="34" charset="-122"/>
                <a:ea typeface="微软雅黑" panose="020B0503020204020204" pitchFamily="34" charset="-122"/>
              </a:rPr>
              <a:t>adf</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pvalue</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usedlag</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nobs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critical values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icbest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regresults</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resstore</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5.diff()</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功能：对观测值序列进行差分计算</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D.diff() </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D</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Pandas</a:t>
            </a:r>
            <a:r>
              <a:rPr lang="zh-CN" altLang="en-US" sz="2000">
                <a:solidFill>
                  <a:srgbClr val="000000"/>
                </a:solidFill>
                <a:latin typeface="微软雅黑" panose="020B0503020204020204" pitchFamily="34" charset="-122"/>
                <a:ea typeface="微软雅黑" panose="020B0503020204020204" pitchFamily="34" charset="-122"/>
              </a:rPr>
              <a:t>的</a:t>
            </a:r>
            <a:r>
              <a:rPr lang="en-US" altLang="zh-CN" sz="2000">
                <a:solidFill>
                  <a:srgbClr val="000000"/>
                </a:solidFill>
                <a:latin typeface="微软雅黑" panose="020B0503020204020204" pitchFamily="34" charset="-122"/>
                <a:ea typeface="微软雅黑" panose="020B0503020204020204" pitchFamily="34" charset="-122"/>
              </a:rPr>
              <a:t>DataFrame</a:t>
            </a:r>
            <a:r>
              <a:rPr lang="zh-CN" altLang="en-US" sz="2000">
                <a:solidFill>
                  <a:srgbClr val="000000"/>
                </a:solidFill>
                <a:latin typeface="微软雅黑" panose="020B0503020204020204" pitchFamily="34" charset="-122"/>
                <a:ea typeface="微软雅黑" panose="020B0503020204020204" pitchFamily="34" charset="-122"/>
              </a:rPr>
              <a:t>或</a:t>
            </a:r>
            <a:r>
              <a:rPr lang="en-US" altLang="zh-CN" sz="2000">
                <a:solidFill>
                  <a:srgbClr val="000000"/>
                </a:solidFill>
                <a:latin typeface="微软雅黑" panose="020B0503020204020204" pitchFamily="34" charset="-122"/>
                <a:ea typeface="微软雅黑" panose="020B0503020204020204" pitchFamily="34" charset="-122"/>
              </a:rPr>
              <a:t>Series</a:t>
            </a:r>
            <a:r>
              <a:rPr lang="zh-CN" altLang="en-US" sz="200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3">
            <a:extLst>
              <a:ext uri="{FF2B5EF4-FFF2-40B4-BE49-F238E27FC236}">
                <a16:creationId xmlns:a16="http://schemas.microsoft.com/office/drawing/2014/main" id="{7D7453ED-C344-4C0A-A125-F8AFF8EEF25D}"/>
              </a:ext>
            </a:extLst>
          </p:cNvPr>
          <p:cNvSpPr txBox="1">
            <a:spLocks/>
          </p:cNvSpPr>
          <p:nvPr/>
        </p:nvSpPr>
        <p:spPr bwMode="auto">
          <a:xfrm>
            <a:off x="2413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5779" name="Text Box 6">
            <a:extLst>
              <a:ext uri="{FF2B5EF4-FFF2-40B4-BE49-F238E27FC236}">
                <a16:creationId xmlns:a16="http://schemas.microsoft.com/office/drawing/2014/main" id="{AF88B03C-3C09-466E-ADF2-42C93F0978AE}"/>
              </a:ext>
            </a:extLst>
          </p:cNvPr>
          <p:cNvSpPr txBox="1">
            <a:spLocks noChangeArrowheads="1"/>
          </p:cNvSpPr>
          <p:nvPr/>
        </p:nvSpPr>
        <p:spPr bwMode="auto">
          <a:xfrm>
            <a:off x="241300" y="900113"/>
            <a:ext cx="11618913" cy="491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6. arima</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功能：设置时序模式的建模参数，创建</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时序模型。</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 = ARIMA(data, (p,1,q)).fit()</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data</a:t>
            </a:r>
            <a:r>
              <a:rPr lang="zh-CN" altLang="en-US" sz="2000">
                <a:solidFill>
                  <a:srgbClr val="000000"/>
                </a:solidFill>
                <a:latin typeface="微软雅黑" panose="020B0503020204020204" pitchFamily="34" charset="-122"/>
                <a:ea typeface="微软雅黑" panose="020B0503020204020204" pitchFamily="34" charset="-122"/>
              </a:rPr>
              <a:t>参数为输入的时间序列，</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q</a:t>
            </a:r>
            <a:r>
              <a:rPr lang="zh-CN" altLang="en-US" sz="2000">
                <a:solidFill>
                  <a:srgbClr val="000000"/>
                </a:solidFill>
                <a:latin typeface="微软雅黑" panose="020B0503020204020204" pitchFamily="34" charset="-122"/>
                <a:ea typeface="微软雅黑" panose="020B0503020204020204" pitchFamily="34" charset="-122"/>
              </a:rPr>
              <a:t>为对应的阶，</a:t>
            </a:r>
            <a:r>
              <a:rPr lang="en-US" altLang="zh-CN" sz="2000">
                <a:solidFill>
                  <a:srgbClr val="000000"/>
                </a:solidFill>
                <a:latin typeface="微软雅黑" panose="020B0503020204020204" pitchFamily="34" charset="-122"/>
                <a:ea typeface="微软雅黑" panose="020B0503020204020204" pitchFamily="34" charset="-122"/>
              </a:rPr>
              <a:t>d</a:t>
            </a:r>
            <a:r>
              <a:rPr lang="zh-CN" altLang="en-US" sz="2000">
                <a:solidFill>
                  <a:srgbClr val="000000"/>
                </a:solidFill>
                <a:latin typeface="微软雅黑" panose="020B0503020204020204" pitchFamily="34" charset="-122"/>
                <a:ea typeface="微软雅黑" panose="020B0503020204020204" pitchFamily="34" charset="-122"/>
              </a:rPr>
              <a:t>为差分次数。</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7.summary() /summary2() </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功能：生成已有模型的报告</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arima.summary() / arima.summary2()</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其中</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模型，返回一份格式化的模型报告，包含模型的系数、标准误差、</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等详细指标。</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3">
            <a:extLst>
              <a:ext uri="{FF2B5EF4-FFF2-40B4-BE49-F238E27FC236}">
                <a16:creationId xmlns:a16="http://schemas.microsoft.com/office/drawing/2014/main" id="{1F05393F-18CA-4060-9AED-C4DF960A741C}"/>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6803" name="Text Box 6">
            <a:extLst>
              <a:ext uri="{FF2B5EF4-FFF2-40B4-BE49-F238E27FC236}">
                <a16:creationId xmlns:a16="http://schemas.microsoft.com/office/drawing/2014/main" id="{9D37BEED-5233-4014-8A13-347F025CD865}"/>
              </a:ext>
            </a:extLst>
          </p:cNvPr>
          <p:cNvSpPr txBox="1">
            <a:spLocks noChangeArrowheads="1"/>
          </p:cNvSpPr>
          <p:nvPr/>
        </p:nvSpPr>
        <p:spPr bwMode="auto">
          <a:xfrm>
            <a:off x="241300" y="933450"/>
            <a:ext cx="11618913"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8. aic/bic/hqic</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功能：计算</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模型的</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HQIC</a:t>
            </a:r>
            <a:r>
              <a:rPr lang="zh-CN" altLang="en-US" sz="2000">
                <a:solidFill>
                  <a:srgbClr val="000000"/>
                </a:solidFill>
                <a:latin typeface="微软雅黑" panose="020B0503020204020204" pitchFamily="34" charset="-122"/>
                <a:ea typeface="微软雅黑" panose="020B0503020204020204" pitchFamily="34" charset="-122"/>
              </a:rPr>
              <a:t>指标值</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arima.aic/arima.bic/arima.hqic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其中</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模型，返回值是</a:t>
            </a:r>
            <a:r>
              <a:rPr lang="en-US" altLang="zh-CN" sz="2000">
                <a:solidFill>
                  <a:srgbClr val="000000"/>
                </a:solidFill>
                <a:latin typeface="微软雅黑" panose="020B0503020204020204" pitchFamily="34" charset="-122"/>
                <a:ea typeface="微软雅黑" panose="020B0503020204020204" pitchFamily="34" charset="-122"/>
              </a:rPr>
              <a:t>Model</a:t>
            </a:r>
            <a:r>
              <a:rPr lang="zh-CN" altLang="en-US" sz="2000">
                <a:solidFill>
                  <a:srgbClr val="000000"/>
                </a:solidFill>
                <a:latin typeface="微软雅黑" panose="020B0503020204020204" pitchFamily="34" charset="-122"/>
                <a:ea typeface="微软雅黑" panose="020B0503020204020204" pitchFamily="34" charset="-122"/>
              </a:rPr>
              <a:t>时序模型得到的</a:t>
            </a:r>
            <a:r>
              <a:rPr lang="en-US" altLang="zh-CN" sz="2000">
                <a:solidFill>
                  <a:srgbClr val="000000"/>
                </a:solidFill>
                <a:latin typeface="微软雅黑" panose="020B0503020204020204" pitchFamily="34" charset="-122"/>
                <a:ea typeface="微软雅黑" panose="020B0503020204020204" pitchFamily="34" charset="-122"/>
              </a:rPr>
              <a:t>AIC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BIC</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HQIC</a:t>
            </a:r>
            <a:r>
              <a:rPr lang="zh-CN" altLang="en-US" sz="2000">
                <a:solidFill>
                  <a:srgbClr val="000000"/>
                </a:solidFill>
                <a:latin typeface="微软雅黑" panose="020B0503020204020204" pitchFamily="34" charset="-122"/>
                <a:ea typeface="微软雅黑" panose="020B0503020204020204" pitchFamily="34" charset="-122"/>
              </a:rPr>
              <a:t>指标值。</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9.forecast()</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功能：用得到的时序模型进行预测</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a,b,c = arima.forecast(num)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num</a:t>
            </a:r>
            <a:r>
              <a:rPr lang="zh-CN" altLang="en-US" sz="2000">
                <a:solidFill>
                  <a:srgbClr val="000000"/>
                </a:solidFill>
                <a:latin typeface="微软雅黑" panose="020B0503020204020204" pitchFamily="34" charset="-122"/>
                <a:ea typeface="微软雅黑" panose="020B0503020204020204" pitchFamily="34" charset="-122"/>
              </a:rPr>
              <a:t>为要预测的天数，</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为已经建立好的</a:t>
            </a:r>
            <a:r>
              <a:rPr lang="en-US" altLang="zh-CN" sz="2000">
                <a:solidFill>
                  <a:srgbClr val="000000"/>
                </a:solidFill>
                <a:latin typeface="微软雅黑" panose="020B0503020204020204" pitchFamily="34" charset="-122"/>
                <a:ea typeface="微软雅黑" panose="020B0503020204020204" pitchFamily="34" charset="-122"/>
              </a:rPr>
              <a:t>ARIMA</a:t>
            </a:r>
            <a:r>
              <a:rPr lang="zh-CN" altLang="en-US" sz="2000">
                <a:solidFill>
                  <a:srgbClr val="000000"/>
                </a:solidFill>
                <a:latin typeface="微软雅黑" panose="020B0503020204020204" pitchFamily="34" charset="-122"/>
                <a:ea typeface="微软雅黑" panose="020B0503020204020204" pitchFamily="34" charset="-122"/>
              </a:rPr>
              <a:t>模型。</a:t>
            </a:r>
            <a:r>
              <a:rPr lang="en-US" altLang="zh-CN" sz="2000">
                <a:solidFill>
                  <a:srgbClr val="000000"/>
                </a:solidFill>
                <a:latin typeface="微软雅黑" panose="020B0503020204020204" pitchFamily="34" charset="-122"/>
                <a:ea typeface="微软雅黑" panose="020B0503020204020204" pitchFamily="34" charset="-122"/>
              </a:rPr>
              <a:t>a</a:t>
            </a:r>
            <a:r>
              <a:rPr lang="zh-CN" altLang="en-US" sz="2000">
                <a:solidFill>
                  <a:srgbClr val="000000"/>
                </a:solidFill>
                <a:latin typeface="微软雅黑" panose="020B0503020204020204" pitchFamily="34" charset="-122"/>
                <a:ea typeface="微软雅黑" panose="020B0503020204020204" pitchFamily="34" charset="-122"/>
              </a:rPr>
              <a:t>为返回的预测值，</a:t>
            </a:r>
            <a:r>
              <a:rPr lang="en-US" altLang="zh-CN" sz="2000">
                <a:solidFill>
                  <a:srgbClr val="000000"/>
                </a:solidFill>
                <a:latin typeface="微软雅黑" panose="020B0503020204020204" pitchFamily="34" charset="-122"/>
                <a:ea typeface="微软雅黑" panose="020B0503020204020204" pitchFamily="34" charset="-122"/>
              </a:rPr>
              <a:t>b</a:t>
            </a:r>
            <a:r>
              <a:rPr lang="zh-CN" altLang="en-US" sz="2000">
                <a:solidFill>
                  <a:srgbClr val="000000"/>
                </a:solidFill>
                <a:latin typeface="微软雅黑" panose="020B0503020204020204" pitchFamily="34" charset="-122"/>
                <a:ea typeface="微软雅黑" panose="020B0503020204020204" pitchFamily="34" charset="-122"/>
              </a:rPr>
              <a:t>为预测的误差，</a:t>
            </a:r>
            <a:r>
              <a:rPr lang="en-US" altLang="zh-CN" sz="2000">
                <a:solidFill>
                  <a:srgbClr val="000000"/>
                </a:solidFill>
                <a:latin typeface="微软雅黑" panose="020B0503020204020204" pitchFamily="34" charset="-122"/>
                <a:ea typeface="微软雅黑" panose="020B0503020204020204" pitchFamily="34" charset="-122"/>
              </a:rPr>
              <a:t>c</a:t>
            </a:r>
            <a:r>
              <a:rPr lang="zh-CN" altLang="en-US" sz="2000">
                <a:solidFill>
                  <a:srgbClr val="000000"/>
                </a:solidFill>
                <a:latin typeface="微软雅黑" panose="020B0503020204020204" pitchFamily="34" charset="-122"/>
                <a:ea typeface="微软雅黑" panose="020B0503020204020204" pitchFamily="34" charset="-122"/>
              </a:rPr>
              <a:t>为预测置信区间。</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3">
            <a:extLst>
              <a:ext uri="{FF2B5EF4-FFF2-40B4-BE49-F238E27FC236}">
                <a16:creationId xmlns:a16="http://schemas.microsoft.com/office/drawing/2014/main" id="{69766116-DD27-43AC-8EA7-AD4DDD9EA14C}"/>
              </a:ext>
            </a:extLst>
          </p:cNvPr>
          <p:cNvSpPr txBox="1">
            <a:spLocks/>
          </p:cNvSpPr>
          <p:nvPr/>
        </p:nvSpPr>
        <p:spPr bwMode="auto">
          <a:xfrm>
            <a:off x="190500" y="369888"/>
            <a:ext cx="11088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200" b="1">
                <a:latin typeface="微软雅黑" panose="020B0503020204020204" pitchFamily="34" charset="-122"/>
                <a:ea typeface="微软雅黑" panose="020B0503020204020204" pitchFamily="34" charset="-122"/>
                <a:sym typeface="Arial" panose="020B0604020202020204" pitchFamily="34" charset="0"/>
              </a:rPr>
              <a:t>时序模式</a:t>
            </a:r>
            <a:r>
              <a:rPr lang="en-US" altLang="zh-CN" sz="2200" b="1">
                <a:latin typeface="微软雅黑" panose="020B0503020204020204" pitchFamily="34" charset="-122"/>
                <a:ea typeface="微软雅黑" panose="020B0503020204020204" pitchFamily="34" charset="-122"/>
                <a:sym typeface="Arial" panose="020B0604020202020204" pitchFamily="34" charset="0"/>
              </a:rPr>
              <a:t>——Python</a:t>
            </a:r>
            <a:r>
              <a:rPr lang="zh-CN" altLang="en-US" sz="2200" b="1">
                <a:latin typeface="微软雅黑" panose="020B0503020204020204" pitchFamily="34" charset="-122"/>
                <a:ea typeface="微软雅黑" panose="020B0503020204020204" pitchFamily="34" charset="-122"/>
                <a:sym typeface="Arial" panose="020B0604020202020204" pitchFamily="34" charset="0"/>
              </a:rPr>
              <a:t>主要时序模式算法</a:t>
            </a:r>
          </a:p>
        </p:txBody>
      </p:sp>
      <p:sp>
        <p:nvSpPr>
          <p:cNvPr id="77827" name="Text Box 6">
            <a:extLst>
              <a:ext uri="{FF2B5EF4-FFF2-40B4-BE49-F238E27FC236}">
                <a16:creationId xmlns:a16="http://schemas.microsoft.com/office/drawing/2014/main" id="{4B2338DB-1803-425D-897B-87B902663A69}"/>
              </a:ext>
            </a:extLst>
          </p:cNvPr>
          <p:cNvSpPr txBox="1">
            <a:spLocks noChangeArrowheads="1"/>
          </p:cNvSpPr>
          <p:nvPr/>
        </p:nvSpPr>
        <p:spPr bwMode="auto">
          <a:xfrm>
            <a:off x="241300" y="984250"/>
            <a:ext cx="11618913"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10. acorr_ljungbox()</a:t>
            </a:r>
          </a:p>
          <a:p>
            <a:pP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功能：检测是否为白噪声序列</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使用格式：</a:t>
            </a:r>
          </a:p>
          <a:p>
            <a:pPr algn="ctr">
              <a:lnSpc>
                <a:spcPct val="130000"/>
              </a:lnSpc>
              <a:spcBef>
                <a:spcPct val="20000"/>
              </a:spcBef>
              <a:buClr>
                <a:schemeClr val="hlink"/>
              </a:buClr>
            </a:pPr>
            <a:r>
              <a:rPr lang="en-US" altLang="zh-CN" sz="2000">
                <a:solidFill>
                  <a:srgbClr val="000000"/>
                </a:solidFill>
                <a:latin typeface="微软雅黑" panose="020B0503020204020204" pitchFamily="34" charset="-122"/>
                <a:ea typeface="微软雅黑" panose="020B0503020204020204" pitchFamily="34" charset="-122"/>
              </a:rPr>
              <a:t>acorr_ljungbox(data, lags=1) </a:t>
            </a:r>
          </a:p>
          <a:p>
            <a:pPr>
              <a:lnSpc>
                <a:spcPct val="130000"/>
              </a:lnSpc>
              <a:spcBef>
                <a:spcPct val="20000"/>
              </a:spcBef>
              <a:buClr>
                <a:schemeClr val="hlink"/>
              </a:buClr>
            </a:pPr>
            <a:r>
              <a:rPr lang="zh-CN" altLang="en-US" sz="2000">
                <a:solidFill>
                  <a:srgbClr val="000000"/>
                </a:solidFill>
                <a:latin typeface="微软雅黑" panose="020B0503020204020204" pitchFamily="34" charset="-122"/>
                <a:ea typeface="微软雅黑" panose="020B0503020204020204" pitchFamily="34" charset="-122"/>
              </a:rPr>
              <a:t>      输入参数</a:t>
            </a:r>
            <a:r>
              <a:rPr lang="en-US" altLang="zh-CN" sz="2000">
                <a:solidFill>
                  <a:srgbClr val="000000"/>
                </a:solidFill>
                <a:latin typeface="微软雅黑" panose="020B0503020204020204" pitchFamily="34" charset="-122"/>
                <a:ea typeface="微软雅黑" panose="020B0503020204020204" pitchFamily="34" charset="-122"/>
              </a:rPr>
              <a:t>data</a:t>
            </a:r>
            <a:r>
              <a:rPr lang="zh-CN" altLang="en-US" sz="2000">
                <a:solidFill>
                  <a:srgbClr val="000000"/>
                </a:solidFill>
                <a:latin typeface="微软雅黑" panose="020B0503020204020204" pitchFamily="34" charset="-122"/>
                <a:ea typeface="微软雅黑" panose="020B0503020204020204" pitchFamily="34" charset="-122"/>
              </a:rPr>
              <a:t>为时间序列数据，</a:t>
            </a:r>
            <a:r>
              <a:rPr lang="en-US" altLang="zh-CN" sz="2000">
                <a:solidFill>
                  <a:srgbClr val="000000"/>
                </a:solidFill>
                <a:latin typeface="微软雅黑" panose="020B0503020204020204" pitchFamily="34" charset="-122"/>
                <a:ea typeface="微软雅黑" panose="020B0503020204020204" pitchFamily="34" charset="-122"/>
              </a:rPr>
              <a:t>lags</a:t>
            </a:r>
            <a:r>
              <a:rPr lang="zh-CN" altLang="en-US" sz="2000">
                <a:solidFill>
                  <a:srgbClr val="000000"/>
                </a:solidFill>
                <a:latin typeface="微软雅黑" panose="020B0503020204020204" pitchFamily="34" charset="-122"/>
                <a:ea typeface="微软雅黑" panose="020B0503020204020204" pitchFamily="34" charset="-122"/>
              </a:rPr>
              <a:t>为滞后数，返回统计量和</a:t>
            </a:r>
            <a:r>
              <a:rPr lang="en-US" altLang="zh-CN" sz="2000">
                <a:solidFill>
                  <a:srgbClr val="000000"/>
                </a:solidFill>
                <a:latin typeface="微软雅黑" panose="020B0503020204020204" pitchFamily="34" charset="-122"/>
                <a:ea typeface="微软雅黑" panose="020B0503020204020204" pitchFamily="34" charset="-122"/>
              </a:rPr>
              <a:t>p</a:t>
            </a:r>
            <a:r>
              <a:rPr lang="zh-CN" altLang="en-US" sz="2000">
                <a:solidFill>
                  <a:srgbClr val="000000"/>
                </a:solidFill>
                <a:latin typeface="微软雅黑" panose="020B0503020204020204" pitchFamily="34" charset="-122"/>
                <a:ea typeface="微软雅黑" panose="020B0503020204020204" pitchFamily="34" charset="-122"/>
              </a:rPr>
              <a:t>值。</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A884489-EB37-41CA-8843-A52A14367196}"/>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FC00D2C4-3255-4E18-9322-4A0756710C8E}"/>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5" name="Rectangle 5">
            <a:extLst>
              <a:ext uri="{FF2B5EF4-FFF2-40B4-BE49-F238E27FC236}">
                <a16:creationId xmlns:a16="http://schemas.microsoft.com/office/drawing/2014/main" id="{192FB754-5A3E-499E-92B3-2F774761D227}"/>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C4F7850A-FF2B-439D-BC26-7CC5DB18EB2A}"/>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0B57E0B7-6622-492C-8060-D8EDFF7BD607}"/>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8435" name="Text Box 6">
            <a:extLst>
              <a:ext uri="{FF2B5EF4-FFF2-40B4-BE49-F238E27FC236}">
                <a16:creationId xmlns:a16="http://schemas.microsoft.com/office/drawing/2014/main" id="{29A9A155-0238-4B92-8129-8565EFDA2CBD}"/>
              </a:ext>
            </a:extLst>
          </p:cNvPr>
          <p:cNvSpPr txBox="1">
            <a:spLocks noChangeArrowheads="1"/>
          </p:cNvSpPr>
          <p:nvPr/>
        </p:nvSpPr>
        <p:spPr bwMode="auto">
          <a:xfrm>
            <a:off x="381000" y="1430338"/>
            <a:ext cx="11239500"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（1）关联规则的一般形式</a:t>
            </a: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项集A、B同时发生的概率称为关联规则的支持度：</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项集A发生，则项集B也同时发生的概率为关联规则的置信度：</a:t>
            </a: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a:p>
            <a:pPr>
              <a:lnSpc>
                <a:spcPct val="150000"/>
              </a:lnSpc>
              <a:spcBef>
                <a:spcPct val="20000"/>
              </a:spcBef>
              <a:buClr>
                <a:schemeClr val="hlink"/>
              </a:buClr>
              <a:buFont typeface="Wingdings" panose="05000000000000000000" pitchFamily="2" charset="2"/>
              <a:buNone/>
            </a:pPr>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18436" name="标题 3">
            <a:extLst>
              <a:ext uri="{FF2B5EF4-FFF2-40B4-BE49-F238E27FC236}">
                <a16:creationId xmlns:a16="http://schemas.microsoft.com/office/drawing/2014/main" id="{0106B862-209C-4213-A4E1-67DC4F1F0031}"/>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18437" name="Text Box 5">
            <a:extLst>
              <a:ext uri="{FF2B5EF4-FFF2-40B4-BE49-F238E27FC236}">
                <a16:creationId xmlns:a16="http://schemas.microsoft.com/office/drawing/2014/main" id="{F9B842D3-34D7-4398-8CDF-C0965586B82C}"/>
              </a:ext>
            </a:extLst>
          </p:cNvPr>
          <p:cNvSpPr txBox="1">
            <a:spLocks noChangeArrowheads="1"/>
          </p:cNvSpPr>
          <p:nvPr/>
        </p:nvSpPr>
        <p:spPr bwMode="auto">
          <a:xfrm>
            <a:off x="184150" y="973138"/>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18438" name="Object 6">
            <a:extLst>
              <a:ext uri="{FF2B5EF4-FFF2-40B4-BE49-F238E27FC236}">
                <a16:creationId xmlns:a16="http://schemas.microsoft.com/office/drawing/2014/main" id="{5028697E-3746-4DF0-BDB9-78180F3FE837}"/>
              </a:ext>
            </a:extLst>
          </p:cNvPr>
          <p:cNvGraphicFramePr>
            <a:graphicFrameLocks/>
          </p:cNvGraphicFramePr>
          <p:nvPr/>
        </p:nvGraphicFramePr>
        <p:xfrm>
          <a:off x="2933700" y="2784475"/>
          <a:ext cx="5948363" cy="571500"/>
        </p:xfrm>
        <a:graphic>
          <a:graphicData uri="http://schemas.openxmlformats.org/presentationml/2006/ole">
            <mc:AlternateContent xmlns:mc="http://schemas.openxmlformats.org/markup-compatibility/2006">
              <mc:Choice xmlns:v="urn:schemas-microsoft-com:vml" Requires="v">
                <p:oleObj r:id="rId2" imgW="1803950" imgH="203120" progId="Equation.DSMT4">
                  <p:embed/>
                </p:oleObj>
              </mc:Choice>
              <mc:Fallback>
                <p:oleObj r:id="rId2" imgW="1803950" imgH="203120"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784475"/>
                        <a:ext cx="5948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7">
            <a:extLst>
              <a:ext uri="{FF2B5EF4-FFF2-40B4-BE49-F238E27FC236}">
                <a16:creationId xmlns:a16="http://schemas.microsoft.com/office/drawing/2014/main" id="{4AECD102-EAA6-47D5-ACCD-30A9D789FF17}"/>
              </a:ext>
            </a:extLst>
          </p:cNvPr>
          <p:cNvGraphicFramePr>
            <a:graphicFrameLocks/>
          </p:cNvGraphicFramePr>
          <p:nvPr/>
        </p:nvGraphicFramePr>
        <p:xfrm>
          <a:off x="2832100" y="4652963"/>
          <a:ext cx="6140450" cy="503237"/>
        </p:xfrm>
        <a:graphic>
          <a:graphicData uri="http://schemas.openxmlformats.org/presentationml/2006/ole">
            <mc:AlternateContent xmlns:mc="http://schemas.openxmlformats.org/markup-compatibility/2006">
              <mc:Choice xmlns:v="urn:schemas-microsoft-com:vml" Requires="v">
                <p:oleObj r:id="rId4" imgW="1842125" imgH="203120" progId="Equation.DSMT4">
                  <p:embed/>
                </p:oleObj>
              </mc:Choice>
              <mc:Fallback>
                <p:oleObj r:id="rId4" imgW="1842125" imgH="203120" progId="Equation.DSMT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100" y="4652963"/>
                        <a:ext cx="61404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8C8BDE02-CC3B-460D-8BCA-28CBB1C20E59}"/>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9459" name="Text Box 6">
            <a:extLst>
              <a:ext uri="{FF2B5EF4-FFF2-40B4-BE49-F238E27FC236}">
                <a16:creationId xmlns:a16="http://schemas.microsoft.com/office/drawing/2014/main" id="{AC3F1365-948B-410E-B6BE-B0D4BBF01A43}"/>
              </a:ext>
            </a:extLst>
          </p:cNvPr>
          <p:cNvSpPr txBox="1">
            <a:spLocks noChangeArrowheads="1"/>
          </p:cNvSpPr>
          <p:nvPr/>
        </p:nvSpPr>
        <p:spPr bwMode="auto">
          <a:xfrm>
            <a:off x="381000" y="1430338"/>
            <a:ext cx="112395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（2）最小支持度和最小置信度</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最小支持度是用户或专家定义的衡量支持度的一个阈值，表示项目集在统计意义上的最低重要性；</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最小置信度是用户或专家定义的衡量置信度的一个阈值，表示关联规则的最低可靠性。同时满足最小支持度阈值和最小置信度阈值的规则称作强规则。</a:t>
            </a:r>
          </a:p>
        </p:txBody>
      </p:sp>
      <p:sp>
        <p:nvSpPr>
          <p:cNvPr id="19460" name="标题 3">
            <a:extLst>
              <a:ext uri="{FF2B5EF4-FFF2-40B4-BE49-F238E27FC236}">
                <a16:creationId xmlns:a16="http://schemas.microsoft.com/office/drawing/2014/main" id="{218383CB-6A92-457F-B9E3-71076DBB0986}"/>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19461" name="Text Box 5">
            <a:extLst>
              <a:ext uri="{FF2B5EF4-FFF2-40B4-BE49-F238E27FC236}">
                <a16:creationId xmlns:a16="http://schemas.microsoft.com/office/drawing/2014/main" id="{CE76DD87-5FF8-42DD-A708-40640779B3CB}"/>
              </a:ext>
            </a:extLst>
          </p:cNvPr>
          <p:cNvSpPr txBox="1">
            <a:spLocks noChangeArrowheads="1"/>
          </p:cNvSpPr>
          <p:nvPr/>
        </p:nvSpPr>
        <p:spPr bwMode="auto">
          <a:xfrm>
            <a:off x="184150" y="958850"/>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5C2EB8CF-A813-42C3-9B4D-83C6D633485F}"/>
              </a:ext>
            </a:extLst>
          </p:cNvPr>
          <p:cNvSpPr>
            <a:spLocks noChangeArrowheads="1"/>
          </p:cNvSpPr>
          <p:nvPr/>
        </p:nvSpPr>
        <p:spPr bwMode="auto">
          <a:xfrm>
            <a:off x="0" y="120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0483" name="Text Box 6">
            <a:extLst>
              <a:ext uri="{FF2B5EF4-FFF2-40B4-BE49-F238E27FC236}">
                <a16:creationId xmlns:a16="http://schemas.microsoft.com/office/drawing/2014/main" id="{A26591B6-C35D-47D0-98CB-16D44D79C076}"/>
              </a:ext>
            </a:extLst>
          </p:cNvPr>
          <p:cNvSpPr txBox="1">
            <a:spLocks noChangeArrowheads="1"/>
          </p:cNvSpPr>
          <p:nvPr/>
        </p:nvSpPr>
        <p:spPr bwMode="auto">
          <a:xfrm>
            <a:off x="381000" y="1431925"/>
            <a:ext cx="11476038"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ct val="20000"/>
              </a:spcBef>
              <a:buClr>
                <a:schemeClr val="hlink"/>
              </a:buClr>
              <a:buFont typeface="Wingdings" panose="05000000000000000000" pitchFamily="2" charset="2"/>
              <a:buNone/>
            </a:pPr>
            <a:r>
              <a:rPr lang="zh-CN" altLang="en-US" sz="2400">
                <a:solidFill>
                  <a:srgbClr val="000000"/>
                </a:solidFill>
                <a:latin typeface="微软雅黑" panose="020B0503020204020204" pitchFamily="34" charset="-122"/>
                <a:ea typeface="微软雅黑" panose="020B0503020204020204" pitchFamily="34" charset="-122"/>
              </a:rPr>
              <a:t>（3）项集</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项集是项的集合。包含 k 个项的项集称为 k 项集，如集合{牛奶，麦片，糖}是一个3项集。</a:t>
            </a:r>
          </a:p>
          <a:p>
            <a:pPr>
              <a:lnSpc>
                <a:spcPct val="150000"/>
              </a:lnSpc>
              <a:spcBef>
                <a:spcPct val="20000"/>
              </a:spcBef>
              <a:spcAft>
                <a:spcPct val="20000"/>
              </a:spcAft>
              <a:buClr>
                <a:schemeClr val="hlink"/>
              </a:buClr>
              <a:buFont typeface="Wingdings" panose="05000000000000000000" pitchFamily="2" charset="2"/>
              <a:buChar char="l"/>
            </a:pPr>
            <a:r>
              <a:rPr lang="zh-CN" altLang="en-US" sz="2400">
                <a:solidFill>
                  <a:srgbClr val="000000"/>
                </a:solidFill>
                <a:latin typeface="微软雅黑" panose="020B0503020204020204" pitchFamily="34" charset="-122"/>
                <a:ea typeface="微软雅黑" panose="020B0503020204020204" pitchFamily="34" charset="-122"/>
              </a:rPr>
              <a:t>项集的出现频率是所有包含项集的事务计数，又称作绝对支持度或支持度计数。如果项集 I 的相对支持度满足预定义的最小支持度阈值，则 I 是频繁项集。频繁k项集通常记作     。</a:t>
            </a:r>
          </a:p>
        </p:txBody>
      </p:sp>
      <p:sp>
        <p:nvSpPr>
          <p:cNvPr id="20484" name="标题 3">
            <a:extLst>
              <a:ext uri="{FF2B5EF4-FFF2-40B4-BE49-F238E27FC236}">
                <a16:creationId xmlns:a16="http://schemas.microsoft.com/office/drawing/2014/main" id="{753AA085-75E1-46E7-BFA9-3072C3E3B210}"/>
              </a:ext>
            </a:extLst>
          </p:cNvPr>
          <p:cNvSpPr>
            <a:spLocks noGrp="1"/>
          </p:cNvSpPr>
          <p:nvPr>
            <p:ph type="title"/>
          </p:nvPr>
        </p:nvSpPr>
        <p:spPr>
          <a:xfrm>
            <a:off x="255588" y="358775"/>
            <a:ext cx="10972800" cy="528638"/>
          </a:xfrm>
        </p:spPr>
        <p:txBody>
          <a:bodyPr/>
          <a:lstStyle/>
          <a:p>
            <a:r>
              <a:rPr lang="zh-CN" altLang="en-US" sz="2200">
                <a:latin typeface="微软雅黑" panose="020B0503020204020204" pitchFamily="34" charset="-122"/>
              </a:rPr>
              <a:t>关联规则</a:t>
            </a:r>
            <a:r>
              <a:rPr lang="en-US" altLang="zh-CN" sz="2200">
                <a:latin typeface="微软雅黑" panose="020B0503020204020204" pitchFamily="34" charset="-122"/>
              </a:rPr>
              <a:t>——</a:t>
            </a:r>
            <a:r>
              <a:rPr lang="zh-CN" altLang="en-US" sz="2200">
                <a:latin typeface="微软雅黑" panose="020B0503020204020204" pitchFamily="34" charset="-122"/>
                <a:sym typeface="Arial" panose="020B0604020202020204" pitchFamily="34" charset="0"/>
              </a:rPr>
              <a:t>Apriori算法介绍</a:t>
            </a:r>
          </a:p>
        </p:txBody>
      </p:sp>
      <p:sp>
        <p:nvSpPr>
          <p:cNvPr id="20485" name="Text Box 5">
            <a:extLst>
              <a:ext uri="{FF2B5EF4-FFF2-40B4-BE49-F238E27FC236}">
                <a16:creationId xmlns:a16="http://schemas.microsoft.com/office/drawing/2014/main" id="{1F7A853A-E4F2-4C1F-9F77-FFFCC76EAD59}"/>
              </a:ext>
            </a:extLst>
          </p:cNvPr>
          <p:cNvSpPr txBox="1">
            <a:spLocks noChangeArrowheads="1"/>
          </p:cNvSpPr>
          <p:nvPr/>
        </p:nvSpPr>
        <p:spPr bwMode="auto">
          <a:xfrm>
            <a:off x="184150" y="974725"/>
            <a:ext cx="528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a:solidFill>
                  <a:srgbClr val="000000"/>
                </a:solidFill>
                <a:latin typeface="微软雅黑" panose="020B0503020204020204" pitchFamily="34" charset="-122"/>
                <a:ea typeface="微软雅黑" panose="020B0503020204020204" pitchFamily="34" charset="-122"/>
                <a:sym typeface="Arial" panose="020B0604020202020204" pitchFamily="34" charset="0"/>
              </a:rPr>
              <a:t>1、关联规则和频繁项集</a:t>
            </a:r>
            <a:r>
              <a:rPr lang="zh-CN" altLang="en-US" sz="900">
                <a:solidFill>
                  <a:srgbClr val="000000"/>
                </a:solidFill>
                <a:latin typeface="微软雅黑" panose="020B0503020204020204" pitchFamily="34" charset="-122"/>
                <a:ea typeface="微软雅黑" panose="020B0503020204020204" pitchFamily="34" charset="-122"/>
              </a:rPr>
              <a:t>，</a:t>
            </a:r>
          </a:p>
        </p:txBody>
      </p:sp>
      <p:graphicFrame>
        <p:nvGraphicFramePr>
          <p:cNvPr id="20486" name="Object 6">
            <a:extLst>
              <a:ext uri="{FF2B5EF4-FFF2-40B4-BE49-F238E27FC236}">
                <a16:creationId xmlns:a16="http://schemas.microsoft.com/office/drawing/2014/main" id="{C846AF8E-0A5A-4A9C-A005-404E0F3548CE}"/>
              </a:ext>
            </a:extLst>
          </p:cNvPr>
          <p:cNvGraphicFramePr>
            <a:graphicFrameLocks/>
          </p:cNvGraphicFramePr>
          <p:nvPr/>
        </p:nvGraphicFramePr>
        <p:xfrm>
          <a:off x="1936750" y="4487863"/>
          <a:ext cx="479425" cy="481012"/>
        </p:xfrm>
        <a:graphic>
          <a:graphicData uri="http://schemas.openxmlformats.org/presentationml/2006/ole">
            <mc:AlternateContent xmlns:mc="http://schemas.openxmlformats.org/markup-compatibility/2006">
              <mc:Choice xmlns:v="urn:schemas-microsoft-com:vml" Requires="v">
                <p:oleObj r:id="rId2" imgW="179387" imgH="231056" progId="Equation.DSMT4">
                  <p:embed/>
                </p:oleObj>
              </mc:Choice>
              <mc:Fallback>
                <p:oleObj r:id="rId2" imgW="179387" imgH="231056" progId="Equation.DSMT4">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4487863"/>
                        <a:ext cx="4794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6227</Words>
  <Application>Microsoft Office PowerPoint</Application>
  <PresentationFormat>宽屏</PresentationFormat>
  <Paragraphs>667</Paragraphs>
  <Slides>66</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66</vt:i4>
      </vt:variant>
    </vt:vector>
  </HeadingPairs>
  <TitlesOfParts>
    <vt:vector size="81" baseType="lpstr">
      <vt:lpstr>等线</vt:lpstr>
      <vt:lpstr>仿宋</vt:lpstr>
      <vt:lpstr>黑体</vt:lpstr>
      <vt:lpstr>微软雅黑</vt:lpstr>
      <vt:lpstr>Arial</vt:lpstr>
      <vt:lpstr>Calibri</vt:lpstr>
      <vt:lpstr>Times New Roman</vt:lpstr>
      <vt:lpstr>Wingdings</vt:lpstr>
      <vt:lpstr>2_Office 主题</vt:lpstr>
      <vt:lpstr>3_Office 主题</vt:lpstr>
      <vt:lpstr>MathType 6.0 Equation</vt:lpstr>
      <vt:lpstr>Equation</vt:lpstr>
      <vt:lpstr>Microsoft Word Document</vt:lpstr>
      <vt:lpstr>文档</vt:lpstr>
      <vt:lpstr>Microsoft Word 97 - 2003 Document</vt:lpstr>
      <vt:lpstr>第5章 挖掘建模之关联分析和时序模式</vt:lpstr>
      <vt:lpstr>目录</vt:lpstr>
      <vt:lpstr>关联规则</vt:lpstr>
      <vt:lpstr>关联规则</vt:lpstr>
      <vt:lpstr>关联规则——常用关联规则算法</vt:lpstr>
      <vt:lpstr>关联规则——Apriori算法介绍</vt:lpstr>
      <vt:lpstr>关联规则——Apriori算法介绍</vt:lpstr>
      <vt:lpstr>关联规则——Apriori算法介绍</vt:lpstr>
      <vt:lpstr>关联规则——Apriori算法介绍</vt:lpstr>
      <vt:lpstr>关联规则——Apriori算法介绍</vt:lpstr>
      <vt:lpstr>关联规则——Apriori算法实现</vt:lpstr>
      <vt:lpstr>关联规则——Apriori算法实现</vt:lpstr>
      <vt:lpstr>关联规则——Apriori算法实现</vt:lpstr>
      <vt:lpstr>关联规则——Apriori算法实现</vt:lpstr>
      <vt:lpstr>关联规则——Apriori算法实现</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关联规则——Apriori算法案例</vt:lpstr>
      <vt:lpstr>目录</vt:lpstr>
      <vt:lpstr>时序模式</vt:lpstr>
      <vt:lpstr>时序模式</vt:lpstr>
      <vt:lpstr>时序模式——时间序列模型</vt:lpstr>
      <vt:lpstr>时序模式——时间序列模型</vt:lpstr>
      <vt:lpstr>时序模式——时间序列模型</vt:lpstr>
      <vt:lpstr>时序模式——时间序列的预处理</vt:lpstr>
      <vt:lpstr>时序模式——时间序列的预处理</vt:lpstr>
      <vt:lpstr>时序模式——时间序列的预处理</vt:lpstr>
      <vt:lpstr>时序模式——时间序列的预处理</vt:lpstr>
      <vt:lpstr>时序模式——时间序列的预处理</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时序模式——平稳时间序列分析</vt:lpstr>
      <vt:lpstr>时序模式——非平稳时间序列分析</vt:lpstr>
      <vt:lpstr>时序模式——非平稳时间序列分析</vt:lpstr>
      <vt:lpstr>时序模式——非平稳时间序列分析</vt:lpstr>
      <vt:lpstr>时序模式——非平稳时间序列分析</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时序模式——案例实现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299</cp:revision>
  <dcterms:created xsi:type="dcterms:W3CDTF">2017-01-10T15:44:52Z</dcterms:created>
  <dcterms:modified xsi:type="dcterms:W3CDTF">2021-04-30T07:32:28Z</dcterms:modified>
</cp:coreProperties>
</file>