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33"/>
  </p:notesMasterIdLst>
  <p:sldIdLst>
    <p:sldId id="494" r:id="rId3"/>
    <p:sldId id="501" r:id="rId4"/>
    <p:sldId id="535" r:id="rId5"/>
    <p:sldId id="536" r:id="rId6"/>
    <p:sldId id="537" r:id="rId7"/>
    <p:sldId id="538" r:id="rId8"/>
    <p:sldId id="539" r:id="rId9"/>
    <p:sldId id="540" r:id="rId10"/>
    <p:sldId id="541" r:id="rId11"/>
    <p:sldId id="542" r:id="rId12"/>
    <p:sldId id="543" r:id="rId13"/>
    <p:sldId id="544" r:id="rId14"/>
    <p:sldId id="545" r:id="rId15"/>
    <p:sldId id="546" r:id="rId16"/>
    <p:sldId id="547" r:id="rId17"/>
    <p:sldId id="548" r:id="rId18"/>
    <p:sldId id="549" r:id="rId19"/>
    <p:sldId id="550" r:id="rId20"/>
    <p:sldId id="551" r:id="rId21"/>
    <p:sldId id="552" r:id="rId22"/>
    <p:sldId id="553" r:id="rId23"/>
    <p:sldId id="554" r:id="rId24"/>
    <p:sldId id="555" r:id="rId25"/>
    <p:sldId id="556" r:id="rId26"/>
    <p:sldId id="557" r:id="rId27"/>
    <p:sldId id="558" r:id="rId28"/>
    <p:sldId id="507" r:id="rId29"/>
    <p:sldId id="559" r:id="rId30"/>
    <p:sldId id="560" r:id="rId31"/>
    <p:sldId id="534" r:id="rId3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p:restoredTop sz="94660"/>
  </p:normalViewPr>
  <p:slideViewPr>
    <p:cSldViewPr snapToGrid="0" showGuides="1">
      <p:cViewPr varScale="1">
        <p:scale>
          <a:sx n="81" d="100"/>
          <a:sy n="81" d="100"/>
        </p:scale>
        <p:origin x="10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25D5E8A-0593-40FE-8FFC-30D0BCE3D8E9}"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a:ln>
            <a:solidFill>
              <a:srgbClr val="000000">
                <a:alpha val="100000"/>
              </a:srgbClr>
            </a:solidFill>
            <a:miter lim="800000"/>
          </a:ln>
        </p:spPr>
      </p:sp>
      <p:sp>
        <p:nvSpPr>
          <p:cNvPr id="44035" name="Rectangle 3"/>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3079"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409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10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49671A9-1425-4E12-90B5-C0D6F3E01C2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512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latin typeface="Arial" panose="020B0604020202020204" pitchFamily="34" charset="0"/>
                <a:cs typeface="Arial" panose="020B0604020202020204" pitchFamily="34" charset="0"/>
              </a:rPr>
              <a:t>‹#›</a:t>
            </a:fld>
            <a:endParaRPr lang="en-US" altLang="zh-CN" sz="1000" dirty="0">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512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49671A9-1425-4E12-90B5-C0D6F3E01C2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49671A9-1425-4E12-90B5-C0D6F3E01C2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1" name="直接连接符 10"/>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7175"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rgbClr val="FFFFFF"/>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0A96229-100F-4362-9A29-5491CEE478DF}" type="datetimeFigureOut">
              <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2021/4/30</a:t>
            </a:fld>
            <a:endParaRPr kumimoji="0" lang="zh-CN" altLang="en-US" sz="2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灯片编号占位符 2"/>
          <p:cNvSpPr>
            <a:spLocks noGrp="1"/>
          </p:cNvSpPr>
          <p:nvPr>
            <p:ph type="sldNum" sz="quarter" idx="11"/>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8194"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8200"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464E742-F0AC-4679-8EAE-06DDE1CD8A54}"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程序页">
    <p:bg>
      <p:bgPr>
        <a:solidFill>
          <a:schemeClr val="bg1"/>
        </a:solidFill>
        <a:effectLst/>
      </p:bgPr>
    </p:bg>
    <p:spTree>
      <p:nvGrpSpPr>
        <p:cNvPr id="1" name=""/>
        <p:cNvGrpSpPr/>
        <p:nvPr/>
      </p:nvGrpSpPr>
      <p:grpSpPr>
        <a:xfrm>
          <a:off x="0" y="0"/>
          <a:ext cx="0" cy="0"/>
          <a:chOff x="0" y="0"/>
          <a:chExt cx="0" cy="0"/>
        </a:xfrm>
      </p:grpSpPr>
      <p:sp>
        <p:nvSpPr>
          <p:cNvPr id="9218"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9224"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464E742-F0AC-4679-8EAE-06DDE1CD8A54}"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0242" name="Rectangle 12"/>
          <p:cNvSpPr/>
          <p:nvPr userDrawn="1"/>
        </p:nvSpPr>
        <p:spPr>
          <a:xfrm>
            <a:off x="9937750" y="6392863"/>
            <a:ext cx="571500" cy="231775"/>
          </a:xfrm>
          <a:prstGeom prst="rect">
            <a:avLst/>
          </a:prstGeom>
          <a:noFill/>
          <a:ln w="9525">
            <a:noFill/>
          </a:ln>
        </p:spPr>
        <p:txBody>
          <a:bodyPr/>
          <a:lstStyle/>
          <a:p>
            <a:pPr lvl="0" algn="ctr" eaLnBrk="1" hangingPunct="1"/>
            <a:r>
              <a:rPr lang="en-US" altLang="zh-CN" sz="1000" dirty="0">
                <a:solidFill>
                  <a:srgbClr val="7F7F7F"/>
                </a:solidFill>
                <a:latin typeface="Arial" panose="020B0604020202020204" pitchFamily="34" charset="0"/>
                <a:cs typeface="Arial" panose="020B0604020202020204" pitchFamily="34" charset="0"/>
              </a:rPr>
              <a:t> </a:t>
            </a:r>
            <a:fld id="{9A0DB2DC-4C9A-4742-B13C-FB6460FD3503}" type="slidenum">
              <a:rPr lang="en-US" altLang="zh-CN" sz="1000" dirty="0">
                <a:solidFill>
                  <a:srgbClr val="000000"/>
                </a:solidFill>
                <a:latin typeface="Arial" panose="020B0604020202020204" pitchFamily="34" charset="0"/>
                <a:cs typeface="Arial" panose="020B0604020202020204" pitchFamily="34" charset="0"/>
              </a:rPr>
              <a:t>‹#›</a:t>
            </a:fld>
            <a:endParaRPr lang="en-US" altLang="zh-CN" sz="1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大数据挖掘专家</a:t>
            </a:r>
            <a:endParaRPr kumimoji="0" lang="en-US" altLang="zh-CN" sz="1100" b="0"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10248" name="图片 12"/>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464E742-F0AC-4679-8EAE-06DDE1CD8A54}"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rgbClr val="FFFFFF"/>
              </a:solidFill>
              <a:effectLst/>
              <a:uLnTx/>
              <a:uFillTx/>
              <a:latin typeface="+mn-lt"/>
              <a:ea typeface="+mn-ea"/>
              <a:cs typeface="宋体" panose="02010600030101010101" pitchFamily="2" charset="-122"/>
            </a:endParaRPr>
          </a:p>
        </p:txBody>
      </p:sp>
      <p:sp>
        <p:nvSpPr>
          <p:cNvPr id="9" name="Title 1"/>
          <p:cNvSpPr txBox="1"/>
          <p:nvPr/>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rgbClr val="FFFFFF"/>
                </a:solidFill>
              </a:ln>
              <a:solidFill>
                <a:srgbClr val="FFFFFF"/>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0" name="图片 9" descr="AW视觉符号.jpg"/>
          <p:cNvPicPr>
            <a:picLocks noChangeAspect="1"/>
          </p:cNvPicPr>
          <p:nvPr/>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2" name="直接连接符 11"/>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1272" name="图片 16"/>
          <p:cNvPicPr>
            <a:picLocks noChangeAspect="1"/>
          </p:cNvPicPr>
          <p:nvPr userDrawn="1"/>
        </p:nvPicPr>
        <p:blipFill>
          <a:blip r:embed="rId3"/>
          <a:stretch>
            <a:fillRect/>
          </a:stretch>
        </p:blipFill>
        <p:spPr>
          <a:xfrm>
            <a:off x="8059738" y="288925"/>
            <a:ext cx="546100" cy="539750"/>
          </a:xfrm>
          <a:prstGeom prst="rect">
            <a:avLst/>
          </a:prstGeom>
          <a:noFill/>
          <a:ln w="9525">
            <a:noFill/>
          </a:ln>
        </p:spPr>
      </p:pic>
      <p:pic>
        <p:nvPicPr>
          <p:cNvPr id="11273" name="图片 16"/>
          <p:cNvPicPr>
            <a:picLocks noChangeAspect="1"/>
          </p:cNvPicPr>
          <p:nvPr userDrawn="1"/>
        </p:nvPicPr>
        <p:blipFill>
          <a:blip r:embed="rId4"/>
          <a:stretch>
            <a:fillRect/>
          </a:stretch>
        </p:blipFill>
        <p:spPr>
          <a:xfrm>
            <a:off x="9940925" y="4724400"/>
            <a:ext cx="1874838" cy="18748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464E742-F0AC-4679-8EAE-06DDE1CD8A54}"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49671A9-1425-4E12-90B5-C0D6F3E01C23}"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2021/4/30</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464E742-F0AC-4679-8EAE-06DDE1CD8A54}" type="datetimeFigureOut">
              <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rPr>
              <a:t>2021/4/30</a:t>
            </a:fld>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www.tipdm.com/pxdt/index.j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4"/>
          <p:cNvSpPr>
            <a:spLocks noGrp="1"/>
          </p:cNvSpPr>
          <p:nvPr>
            <p:ph type="title"/>
          </p:nvPr>
        </p:nvSpPr>
        <p:spPr>
          <a:xfrm>
            <a:off x="5272088" y="2706688"/>
            <a:ext cx="6543675" cy="692150"/>
          </a:xfrm>
          <a:ln/>
        </p:spPr>
        <p:txBody>
          <a:bodyPr vert="horz" wrap="square" lIns="91440" tIns="45720" rIns="91440" bIns="45720" anchor="ctr" anchorCtr="0"/>
          <a:lstStyle/>
          <a:p>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第</a:t>
            </a:r>
            <a:r>
              <a:rPr kumimoji="1" lang="en-US" altLang="zh-CN" b="0" dirty="0">
                <a:latin typeface="Times New Roman" panose="02020603050405020304" pitchFamily="18" charset="0"/>
                <a:ea typeface="微软雅黑" panose="020B0503020204020204" pitchFamily="34" charset="-122"/>
                <a:cs typeface="Times New Roman" panose="02020603050405020304" pitchFamily="18" charset="0"/>
              </a:rPr>
              <a:t>5</a:t>
            </a:r>
            <a:r>
              <a:rPr kumimoji="1" lang="zh-CN" altLang="en-US" b="0" dirty="0">
                <a:latin typeface="Times New Roman" panose="02020603050405020304" pitchFamily="18" charset="0"/>
                <a:ea typeface="微软雅黑" panose="020B0503020204020204" pitchFamily="34" charset="-122"/>
                <a:cs typeface="Times New Roman" panose="02020603050405020304" pitchFamily="18" charset="0"/>
              </a:rPr>
              <a:t>章 挖掘建模之离群点检测</a:t>
            </a:r>
            <a:endParaRPr kumimoji="1" lang="zh-CN" altLang="en-US" b="0" dirty="0">
              <a:latin typeface="Times New Roman" panose="02020603050405020304" pitchFamily="18" charset="0"/>
              <a:ea typeface="Times New Roman" panose="02020603050405020304" pitchFamily="18" charset="0"/>
              <a:cs typeface="微软雅黑" panose="020B0503020204020204" pitchFamily="34" charset="-122"/>
            </a:endParaRPr>
          </a:p>
        </p:txBody>
      </p:sp>
      <p:sp>
        <p:nvSpPr>
          <p:cNvPr id="12291" name="文本框 2"/>
          <p:cNvSpPr txBox="1"/>
          <p:nvPr/>
        </p:nvSpPr>
        <p:spPr>
          <a:xfrm>
            <a:off x="7297738" y="3541713"/>
            <a:ext cx="2374900" cy="461962"/>
          </a:xfrm>
          <a:prstGeom prst="rect">
            <a:avLst/>
          </a:prstGeom>
          <a:noFill/>
          <a:ln w="9525">
            <a:noFill/>
          </a:ln>
        </p:spPr>
        <p:txBody>
          <a:bodyPr>
            <a:spAutoFit/>
          </a:bodyPr>
          <a:lstStyle/>
          <a:p>
            <a:pPr algn="ctr" eaLnBrk="1" hangingPunct="1">
              <a:buNone/>
            </a:pPr>
            <a:fld id="{BB962C8B-B14F-4D97-AF65-F5344CB8AC3E}" type="datetime5">
              <a:rPr lang="zh-CN" altLang="en-US" sz="2400" b="1" dirty="0">
                <a:solidFill>
                  <a:schemeClr val="bg1"/>
                </a:solidFill>
                <a:latin typeface="Times New Roman" panose="02020603050405020304" pitchFamily="18" charset="0"/>
                <a:ea typeface="黑体" panose="02010609060101010101" pitchFamily="49" charset="-122"/>
              </a:rPr>
              <a:t>2021/4/30</a:t>
            </a:fld>
            <a:endParaRPr lang="zh-CN" altLang="en-US" sz="2400" b="1"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sp>
        <p:nvSpPr>
          <p:cNvPr id="2" name="TextBox 1"/>
          <p:cNvSpPr txBox="1"/>
          <p:nvPr/>
        </p:nvSpPr>
        <p:spPr bwMode="auto">
          <a:xfrm>
            <a:off x="190499" y="1028700"/>
            <a:ext cx="10896601" cy="4086225"/>
          </a:xfrm>
          <a:prstGeom prst="rect">
            <a:avLst/>
          </a:prstGeom>
          <a:blipFill rotWithShape="1">
            <a:blip r:embed="rId2"/>
            <a:stretch>
              <a:fillRect l="-1735" r="-578" b="-276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graphicFrame>
        <p:nvGraphicFramePr>
          <p:cNvPr id="21510" name="对象 3"/>
          <p:cNvGraphicFramePr>
            <a:graphicFrameLocks noChangeAspect="1"/>
          </p:cNvGraphicFramePr>
          <p:nvPr/>
        </p:nvGraphicFramePr>
        <p:xfrm>
          <a:off x="4146550" y="3986213"/>
          <a:ext cx="3405188" cy="733425"/>
        </p:xfrm>
        <a:graphic>
          <a:graphicData uri="http://schemas.openxmlformats.org/presentationml/2006/ole">
            <mc:AlternateContent xmlns:mc="http://schemas.openxmlformats.org/markup-compatibility/2006">
              <mc:Choice xmlns:v="urn:schemas-microsoft-com:vml" Requires="v">
                <p:oleObj r:id="rId3" imgW="1726565" imgH="495300" progId="Equation.DSMT4">
                  <p:embed/>
                </p:oleObj>
              </mc:Choice>
              <mc:Fallback>
                <p:oleObj r:id="rId3" imgW="1726565" imgH="495300" progId="Equation.DSMT4">
                  <p:embed/>
                  <p:pic>
                    <p:nvPicPr>
                      <p:cNvPr id="0" name="图片 3075"/>
                      <p:cNvPicPr/>
                      <p:nvPr/>
                    </p:nvPicPr>
                    <p:blipFill>
                      <a:blip r:embed="rId4"/>
                      <a:stretch>
                        <a:fillRect/>
                      </a:stretch>
                    </p:blipFill>
                    <p:spPr>
                      <a:xfrm>
                        <a:off x="4146550" y="3986213"/>
                        <a:ext cx="3405188" cy="733425"/>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pic>
        <p:nvPicPr>
          <p:cNvPr id="22531" name="图片 6" descr="C:\Users\jiangyajun\Documents\Tencent Files\1099824732\Image\C2C\8RN(}]6@CX(YQ[P7S03~[]X.png"/>
          <p:cNvPicPr>
            <a:picLocks noChangeAspect="1"/>
          </p:cNvPicPr>
          <p:nvPr/>
        </p:nvPicPr>
        <p:blipFill>
          <a:blip r:embed="rId2"/>
          <a:stretch>
            <a:fillRect/>
          </a:stretch>
        </p:blipFill>
        <p:spPr>
          <a:xfrm>
            <a:off x="1871663" y="1778000"/>
            <a:ext cx="8320087" cy="2901950"/>
          </a:xfrm>
          <a:prstGeom prst="rect">
            <a:avLst/>
          </a:prstGeom>
          <a:noFill/>
          <a:ln w="9525">
            <a:noFill/>
          </a:ln>
        </p:spPr>
      </p:pic>
      <p:sp>
        <p:nvSpPr>
          <p:cNvPr id="4" name="TextBox 3"/>
          <p:cNvSpPr txBox="1"/>
          <p:nvPr/>
        </p:nvSpPr>
        <p:spPr bwMode="auto">
          <a:xfrm>
            <a:off x="341313" y="975706"/>
            <a:ext cx="10131424" cy="469410"/>
          </a:xfrm>
          <a:prstGeom prst="rect">
            <a:avLst/>
          </a:prstGeom>
          <a:blipFill rotWithShape="1">
            <a:blip r:embed="rId3"/>
            <a:stretch>
              <a:fillRect l="-1735" b="-3048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sp>
        <p:nvSpPr>
          <p:cNvPr id="5" name="TextBox 4"/>
          <p:cNvSpPr txBox="1"/>
          <p:nvPr/>
        </p:nvSpPr>
        <p:spPr bwMode="auto">
          <a:xfrm>
            <a:off x="387350" y="4706419"/>
            <a:ext cx="10694986" cy="1522931"/>
          </a:xfrm>
          <a:prstGeom prst="rect">
            <a:avLst/>
          </a:prstGeom>
          <a:blipFill rotWithShape="1">
            <a:blip r:embed="rId4"/>
            <a:stretch>
              <a:fillRect l="-1735" r="-72" b="-277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R="0" defTabSz="914400">
              <a:buClrTx/>
              <a:buSzTx/>
              <a:buFontTx/>
              <a:buNone/>
              <a:defRPr/>
            </a:pPr>
            <a:endParaRPr kumimoji="0" lang="zh-CN" altLang="en-US" kern="1200" cap="none" spc="0" normalizeH="0" baseline="0" noProof="0" dirty="0">
              <a:noFill/>
              <a:latin typeface="Calibri" panose="020F0502020204030204" pitchFamily="34"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sp>
        <p:nvSpPr>
          <p:cNvPr id="3" name="Text Box 6"/>
          <p:cNvSpPr txBox="1">
            <a:spLocks noChangeArrowheads="1"/>
          </p:cNvSpPr>
          <p:nvPr/>
        </p:nvSpPr>
        <p:spPr bwMode="auto">
          <a:xfrm>
            <a:off x="381000" y="966788"/>
            <a:ext cx="112395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混合模型的离群点检测</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混合是一种特殊的统计模型，它使用若干统计分布对数据建模。每一个分布对应一个簇，而每个分布的参数提供对应簇的描述，通常用中心和发散描述。</a:t>
            </a:r>
          </a:p>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混合模型将数据看作从不同的概率分布得到的观测值的集合。概率分布可以是任何分布，但是通常是多元正态的，因为这种类型的分布不难理解，容易从数学上进行处理，并且已经证明在许多情况下都能产生好的结果。这种类型的分布可以对椭圆簇建模。</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sp>
        <p:nvSpPr>
          <p:cNvPr id="24579" name="Text Box 6"/>
          <p:cNvSpPr txBox="1"/>
          <p:nvPr/>
        </p:nvSpPr>
        <p:spPr>
          <a:xfrm>
            <a:off x="381000" y="968375"/>
            <a:ext cx="11239500" cy="1169988"/>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总的讲，混合模型数据产生过程为：给定几个类型相同但参数不同的分布，随机地选取一个分布并由它产生一个对象。重复该过程 次，其中 是对象的个数。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sp>
        <p:nvSpPr>
          <p:cNvPr id="25603" name="Text Box 6"/>
          <p:cNvSpPr txBox="1"/>
          <p:nvPr/>
        </p:nvSpPr>
        <p:spPr>
          <a:xfrm>
            <a:off x="381000" y="955675"/>
            <a:ext cx="11239500" cy="3570288"/>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对于混合模型，每个分布描述一个不同的组，即一个不同的簇。通过使用统计方法，可以由数据估计这些分布的参数，从而描述这些分布（簇）。也可以识别哪个对象属于哪个簇。然而，混合模型只是给出具体对象属于特定簇的概率。</a:t>
            </a: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聚类时，混合模型方法假定数据来自混合概率分布，并且每个簇可以用这些分布之一识别。同样，对于离群点检测，数据用两个分布的混合模型建模，一个分布为正常数据，而另一个为离群点。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基于模型的离群点检测方法</a:t>
            </a:r>
            <a:endParaRPr lang="zh-CN" altLang="en-US" sz="2200" b="1" dirty="0">
              <a:latin typeface="Arial" panose="020B0604020202020204" pitchFamily="34" charset="0"/>
              <a:ea typeface="微软雅黑" panose="020B0503020204020204" pitchFamily="34" charset="-122"/>
            </a:endParaRPr>
          </a:p>
        </p:txBody>
      </p:sp>
      <p:sp>
        <p:nvSpPr>
          <p:cNvPr id="26627" name="Text Box 6"/>
          <p:cNvSpPr txBox="1"/>
          <p:nvPr/>
        </p:nvSpPr>
        <p:spPr>
          <a:xfrm>
            <a:off x="381000" y="985838"/>
            <a:ext cx="11239500" cy="30480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聚类和离群点检测的目标都是估计分布的参数，以最大化数据的总似然。</a:t>
            </a: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一种离群点检测常用的简单的方法：先将所有数据对象放入正常数据集，这时离群点集为空集；再用一个迭代过程将数据对象从正常数据集转移到离群点集，只要该转移能提高数据的总似然。</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在某些情况下是很难建立模型的。如：因为数据的统计分布未知或没有训练数据可用。在这种情况下，可以考虑另外其他不需要建立模型的检测方法。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3"/>
          <p:cNvSpPr txBox="1"/>
          <p:nvPr/>
        </p:nvSpPr>
        <p:spPr>
          <a:xfrm>
            <a:off x="190500" y="3571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 name="Text Box 6"/>
          <p:cNvSpPr txBox="1">
            <a:spLocks noChangeArrowheads="1"/>
          </p:cNvSpPr>
          <p:nvPr/>
        </p:nvSpPr>
        <p:spPr bwMode="auto">
          <a:xfrm>
            <a:off x="381000" y="987425"/>
            <a:ext cx="112395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聚类分析用于发现局部强相关的对象组，而异常检测用来发现不与其他对象强相关的对象。因此聚类分析非常自然地可以用于离群点检测。本节主要介绍两种基于聚类的离群点检测方法。</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）丢弃远离其他簇的小簇</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一种利用聚类检测离群点的方法是丢弃远离其他簇的小簇。通常，该过程可以简化为丢弃小于某个最小阈值的所有簇。</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这个方法可以和其他任何聚类技术一起使用，但是需要最小簇大小和小簇与其他簇之间距离的阈值。而且这种方案对簇个数的选择高度敏感，使用这个方案很难将离群点得分附加到对象上。</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28675" name="Text Box 6"/>
          <p:cNvSpPr txBox="1"/>
          <p:nvPr/>
        </p:nvSpPr>
        <p:spPr>
          <a:xfrm>
            <a:off x="373063" y="938213"/>
            <a:ext cx="11239500" cy="11684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如下图中，聚类簇数</a:t>
            </a:r>
            <a:r>
              <a:rPr lang="en-US" altLang="zh-CN" sz="2000" dirty="0">
                <a:solidFill>
                  <a:srgbClr val="000000"/>
                </a:solidFill>
                <a:latin typeface="微软雅黑" panose="020B0503020204020204" pitchFamily="34" charset="-122"/>
                <a:ea typeface="微软雅黑" panose="020B0503020204020204" pitchFamily="34" charset="-122"/>
              </a:rPr>
              <a:t>K=2</a:t>
            </a:r>
            <a:r>
              <a:rPr lang="zh-CN" altLang="en-US" sz="2000" dirty="0">
                <a:solidFill>
                  <a:srgbClr val="000000"/>
                </a:solidFill>
                <a:latin typeface="微软雅黑" panose="020B0503020204020204" pitchFamily="34" charset="-122"/>
                <a:ea typeface="微软雅黑" panose="020B0503020204020204" pitchFamily="34" charset="-122"/>
              </a:rPr>
              <a:t>，可以直观地看出其中一个包含</a:t>
            </a:r>
            <a:r>
              <a:rPr lang="en-US" altLang="zh-CN" sz="2000" dirty="0">
                <a:solidFill>
                  <a:srgbClr val="000000"/>
                </a:solidFill>
                <a:latin typeface="微软雅黑" panose="020B0503020204020204" pitchFamily="34" charset="-122"/>
                <a:ea typeface="微软雅黑" panose="020B0503020204020204" pitchFamily="34" charset="-122"/>
              </a:rPr>
              <a:t>5</a:t>
            </a:r>
            <a:r>
              <a:rPr lang="zh-CN" altLang="en-US" sz="2000" dirty="0">
                <a:solidFill>
                  <a:srgbClr val="000000"/>
                </a:solidFill>
                <a:latin typeface="微软雅黑" panose="020B0503020204020204" pitchFamily="34" charset="-122"/>
                <a:ea typeface="微软雅黑" panose="020B0503020204020204" pitchFamily="34" charset="-122"/>
              </a:rPr>
              <a:t>个对象的小簇远离大部分对象，可以视为离群点。</a:t>
            </a:r>
          </a:p>
        </p:txBody>
      </p:sp>
      <p:pic>
        <p:nvPicPr>
          <p:cNvPr id="28676" name="图片 12"/>
          <p:cNvPicPr>
            <a:picLocks noChangeAspect="1"/>
          </p:cNvPicPr>
          <p:nvPr/>
        </p:nvPicPr>
        <p:blipFill>
          <a:blip r:embed="rId2"/>
          <a:stretch>
            <a:fillRect/>
          </a:stretch>
        </p:blipFill>
        <p:spPr>
          <a:xfrm>
            <a:off x="2528888" y="2101850"/>
            <a:ext cx="6927850" cy="4037013"/>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3"/>
          <p:cNvSpPr txBox="1"/>
          <p:nvPr/>
        </p:nvSpPr>
        <p:spPr>
          <a:xfrm>
            <a:off x="190500" y="260350"/>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29699" name="Text Box 6"/>
          <p:cNvSpPr txBox="1"/>
          <p:nvPr/>
        </p:nvSpPr>
        <p:spPr>
          <a:xfrm>
            <a:off x="381000" y="974725"/>
            <a:ext cx="11239500" cy="4800600"/>
          </a:xfrm>
          <a:prstGeom prst="rect">
            <a:avLst/>
          </a:prstGeom>
          <a:noFill/>
          <a:ln w="9525">
            <a:noFill/>
          </a:ln>
        </p:spPr>
        <p:txBody>
          <a:bodyPr lIns="0" tIns="0" rIns="0" bIns="0">
            <a:spAutoFit/>
          </a:bodyPr>
          <a:lstStyle/>
          <a:p>
            <a:pPr>
              <a:lnSpc>
                <a:spcPct val="190000"/>
              </a:lnSpc>
              <a:spcBef>
                <a:spcPct val="20000"/>
              </a:spcBef>
              <a:buClr>
                <a:schemeClr val="hlink"/>
              </a:buClr>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）基于原型的聚类</a:t>
            </a:r>
          </a:p>
          <a:p>
            <a:pPr>
              <a:lnSpc>
                <a:spcPct val="190000"/>
              </a:lnSpc>
              <a:spcBef>
                <a:spcPct val="20000"/>
              </a:spcBef>
              <a:buClr>
                <a:schemeClr val="hlink"/>
              </a:buClr>
            </a:pPr>
            <a:r>
              <a:rPr lang="zh-CN" altLang="en-US" sz="2000" dirty="0">
                <a:solidFill>
                  <a:srgbClr val="000000"/>
                </a:solidFill>
                <a:latin typeface="微软雅黑" panose="020B0503020204020204" pitchFamily="34" charset="-122"/>
                <a:ea typeface="微软雅黑" panose="020B0503020204020204" pitchFamily="34" charset="-122"/>
              </a:rPr>
              <a:t>         另一种更系统的方法，首先聚类所有对象，然后评估对象属于簇的程度（离群点得分）。在这种方法中，可以用对象到它的簇中心的距离来度量属于簇的程度。特别地，如果删除一个对象导致该目标的显著改进，则可将该对象视为离群点。例如，在</a:t>
            </a:r>
            <a:r>
              <a:rPr lang="en-US" altLang="zh-CN" sz="2000" dirty="0">
                <a:solidFill>
                  <a:srgbClr val="000000"/>
                </a:solidFill>
                <a:latin typeface="微软雅黑" panose="020B0503020204020204" pitchFamily="34" charset="-122"/>
                <a:ea typeface="微软雅黑" panose="020B0503020204020204" pitchFamily="34" charset="-122"/>
              </a:rPr>
              <a:t>K</a:t>
            </a:r>
            <a:r>
              <a:rPr lang="zh-CN" altLang="en-US" sz="2000" dirty="0">
                <a:solidFill>
                  <a:srgbClr val="000000"/>
                </a:solidFill>
                <a:latin typeface="微软雅黑" panose="020B0503020204020204" pitchFamily="34" charset="-122"/>
                <a:ea typeface="微软雅黑" panose="020B0503020204020204" pitchFamily="34" charset="-122"/>
              </a:rPr>
              <a:t>均值算法中，删除远离其相关簇中心的对象能够显著地改进该簇的误差平方和（</a:t>
            </a:r>
            <a:r>
              <a:rPr lang="en-US" altLang="zh-CN" sz="2000" dirty="0">
                <a:solidFill>
                  <a:srgbClr val="000000"/>
                </a:solidFill>
                <a:latin typeface="微软雅黑" panose="020B0503020204020204" pitchFamily="34" charset="-122"/>
                <a:ea typeface="微软雅黑" panose="020B0503020204020204" pitchFamily="34" charset="-122"/>
              </a:rPr>
              <a:t>SSE</a:t>
            </a:r>
            <a:r>
              <a:rPr lang="zh-CN" altLang="en-US" sz="2000" dirty="0">
                <a:solidFill>
                  <a:srgbClr val="000000"/>
                </a:solidFill>
                <a:latin typeface="微软雅黑" panose="020B0503020204020204" pitchFamily="34" charset="-122"/>
                <a:ea typeface="微软雅黑" panose="020B0503020204020204" pitchFamily="34" charset="-122"/>
              </a:rPr>
              <a:t>）。</a:t>
            </a:r>
          </a:p>
          <a:p>
            <a:pPr>
              <a:lnSpc>
                <a:spcPct val="190000"/>
              </a:lnSpc>
              <a:spcBef>
                <a:spcPct val="20000"/>
              </a:spcBef>
              <a:buClr>
                <a:schemeClr val="hlink"/>
              </a:buClr>
            </a:pPr>
            <a:r>
              <a:rPr lang="zh-CN" altLang="en-US" sz="2000" dirty="0">
                <a:solidFill>
                  <a:srgbClr val="000000"/>
                </a:solidFill>
                <a:latin typeface="微软雅黑" panose="020B0503020204020204" pitchFamily="34" charset="-122"/>
                <a:ea typeface="微软雅黑" panose="020B0503020204020204" pitchFamily="34" charset="-122"/>
              </a:rPr>
              <a:t>          对于基于原型的聚类，评估对象属于簇的程度（离群点得分）主要有两种方法：一是度量对象到簇原型的距离，并用它作为该对象的离群点得分；二是考虑到簇具有不同的密度，可以度量簇到原型的相对距离，相对距离是点到质心的距离与簇中所有点到质心的距离的中位数之比。</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3"/>
          <p:cNvSpPr txBox="1"/>
          <p:nvPr/>
        </p:nvSpPr>
        <p:spPr>
          <a:xfrm>
            <a:off x="190500" y="263525"/>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0723" name="Text Box 6"/>
          <p:cNvSpPr txBox="1"/>
          <p:nvPr/>
        </p:nvSpPr>
        <p:spPr>
          <a:xfrm>
            <a:off x="381000" y="925513"/>
            <a:ext cx="11239500" cy="11684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如下图，如果选择聚类簇数</a:t>
            </a:r>
            <a:r>
              <a:rPr lang="en-US" altLang="zh-CN" sz="2000" dirty="0">
                <a:solidFill>
                  <a:srgbClr val="000000"/>
                </a:solidFill>
                <a:latin typeface="微软雅黑" panose="020B0503020204020204" pitchFamily="34" charset="-122"/>
                <a:ea typeface="微软雅黑" panose="020B0503020204020204" pitchFamily="34" charset="-122"/>
              </a:rPr>
              <a:t>K=3</a:t>
            </a:r>
            <a:r>
              <a:rPr lang="zh-CN" altLang="en-US" sz="2000" dirty="0">
                <a:solidFill>
                  <a:srgbClr val="000000"/>
                </a:solidFill>
                <a:latin typeface="微软雅黑" panose="020B0503020204020204" pitchFamily="34" charset="-122"/>
                <a:ea typeface="微软雅黑" panose="020B0503020204020204" pitchFamily="34" charset="-122"/>
              </a:rPr>
              <a:t>，则对象</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B</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应分别属于距离它们最近的簇，但相对于簇内的其他对象，这三个点又分别远离各自的簇，所以有理由怀疑对象</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B</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C</a:t>
            </a:r>
            <a:r>
              <a:rPr lang="zh-CN" altLang="en-US" sz="2000" dirty="0">
                <a:solidFill>
                  <a:srgbClr val="000000"/>
                </a:solidFill>
                <a:latin typeface="微软雅黑" panose="020B0503020204020204" pitchFamily="34" charset="-122"/>
                <a:ea typeface="微软雅黑" panose="020B0503020204020204" pitchFamily="34" charset="-122"/>
              </a:rPr>
              <a:t>是离群点。</a:t>
            </a:r>
          </a:p>
        </p:txBody>
      </p:sp>
      <p:pic>
        <p:nvPicPr>
          <p:cNvPr id="30724" name="图片 11"/>
          <p:cNvPicPr>
            <a:picLocks noChangeAspect="1"/>
          </p:cNvPicPr>
          <p:nvPr/>
        </p:nvPicPr>
        <p:blipFill>
          <a:blip r:embed="rId2"/>
          <a:stretch>
            <a:fillRect/>
          </a:stretch>
        </p:blipFill>
        <p:spPr>
          <a:xfrm>
            <a:off x="2544763" y="2405063"/>
            <a:ext cx="7318375" cy="40163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2198688"/>
            <a:ext cx="4763" cy="2271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7908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25026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p>
        </p:txBody>
      </p:sp>
      <p:sp>
        <p:nvSpPr>
          <p:cNvPr id="23" name="AutoShape 17">
            <a:hlinkClick r:id="rId2" action="ppaction://hlinksldjump"/>
          </p:cNvPr>
          <p:cNvSpPr>
            <a:spLocks noChangeArrowheads="1"/>
          </p:cNvSpPr>
          <p:nvPr/>
        </p:nvSpPr>
        <p:spPr bwMode="auto">
          <a:xfrm>
            <a:off x="4000531" y="34595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p>
        </p:txBody>
      </p:sp>
      <p:sp>
        <p:nvSpPr>
          <p:cNvPr id="1332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24306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离群点检测</a:t>
            </a:r>
          </a:p>
        </p:txBody>
      </p:sp>
      <p:sp>
        <p:nvSpPr>
          <p:cNvPr id="15" name="Oval 15"/>
          <p:cNvSpPr>
            <a:spLocks noChangeArrowheads="1"/>
          </p:cNvSpPr>
          <p:nvPr/>
        </p:nvSpPr>
        <p:spPr bwMode="auto">
          <a:xfrm>
            <a:off x="2928857" y="34775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 name="Text Box 6"/>
          <p:cNvSpPr txBox="1">
            <a:spLocks noChangeArrowheads="1"/>
          </p:cNvSpPr>
          <p:nvPr/>
        </p:nvSpPr>
        <p:spPr bwMode="auto">
          <a:xfrm>
            <a:off x="381000" y="974725"/>
            <a:ext cx="112395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诊断步骤如下：</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）进行聚类。</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选择聚类算法（如</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K-Means</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算法），将样本集聚为</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簇，并找到各簇的质心。</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）计算各对象到它的最近质心的距离。</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3</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）计算各对象到它的最近质心的相对距离。</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4</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）与给定的阈值作比较。</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如果某对象距离大于该阈值，就认为该对象是离群点。</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3"/>
          <p:cNvSpPr txBox="1"/>
          <p:nvPr/>
        </p:nvSpPr>
        <p:spPr>
          <a:xfrm>
            <a:off x="190500" y="271463"/>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 name="Text Box 6"/>
          <p:cNvSpPr txBox="1">
            <a:spLocks noChangeArrowheads="1"/>
          </p:cNvSpPr>
          <p:nvPr/>
        </p:nvSpPr>
        <p:spPr bwMode="auto">
          <a:xfrm>
            <a:off x="381000" y="892175"/>
            <a:ext cx="112395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基于聚类的离群点检测的改进：</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离群点对初始聚类的影响：通过聚类检测离群点时，离群点会影响聚类结果。为了处理该问题，可以使用如下方法：对象聚类，删除离群点，对象再次聚类（这个不能保证产生最优结果）。</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
          <p:cNvSpPr txBox="1"/>
          <p:nvPr/>
        </p:nvSpPr>
        <p:spPr>
          <a:xfrm>
            <a:off x="190500" y="314325"/>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3795" name="Text Box 6"/>
          <p:cNvSpPr txBox="1"/>
          <p:nvPr/>
        </p:nvSpPr>
        <p:spPr>
          <a:xfrm>
            <a:off x="381000" y="974725"/>
            <a:ext cx="11239500" cy="2924175"/>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还有一种更复杂的方法：取一组不能很好的拟合任何簇的特殊对象，这组对象代表潜在的离群点。随着聚类过程的进展，簇在变化。不再强属于任何簇的对象被添加到潜在的离群点集合；而当前在该集合中的对象被测试，如果它现在强属于一个簇，就可以将它从潜在的离群点集合中移除。聚类过程结束时还留在该集合中的点被分类为离群点（这种方法也不能保证产生最优解，甚至不比前面的简单算法好，在使用相对距离计算离群点得分时，这个问题特别严重）。</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txBox="1"/>
          <p:nvPr/>
        </p:nvSpPr>
        <p:spPr>
          <a:xfrm>
            <a:off x="190500" y="260350"/>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4819" name="Text Box 6"/>
          <p:cNvSpPr txBox="1"/>
          <p:nvPr/>
        </p:nvSpPr>
        <p:spPr>
          <a:xfrm>
            <a:off x="381000" y="941388"/>
            <a:ext cx="11239500" cy="2924175"/>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还有一种更复杂的方法：取一组不能很好的拟合任何簇的特殊对象，这组对象代表潜在的离群点。随着聚类过程的进展，簇在变化。不再强属于任何簇的对象被添加到潜在的离群点集合；而当前在该集合中的对象被测试，如果它现在强属于一个簇，就可以将它从潜在的离群点集合中移除。聚类过程结束时还留在该集合中的点被分类为离群点（这种方法也不能保证产生最优解，甚至不比前面的简单算法好，在使用相对距离计算离群点得分时，这个问题特别严重）。</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3"/>
          <p:cNvSpPr txBox="1"/>
          <p:nvPr/>
        </p:nvSpPr>
        <p:spPr>
          <a:xfrm>
            <a:off x="190500" y="2809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 name="Text Box 6"/>
          <p:cNvSpPr txBox="1">
            <a:spLocks noChangeArrowheads="1"/>
          </p:cNvSpPr>
          <p:nvPr/>
        </p:nvSpPr>
        <p:spPr bwMode="auto">
          <a:xfrm>
            <a:off x="381000" y="941388"/>
            <a:ext cx="112395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对象是否被认为是离群点可能依赖于簇的个数（如</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很大时的噪声簇）。该问题也没有简单的答案。一种策略是对于不同的簇个数重复该分析。另一种方法是找出大量小簇，其想法是：</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1</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）较小的簇倾向于更加凝聚；</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2</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）如果存在大量小簇时一个对象是离群点，则它多半是一个真正的离群点。</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不利的一面是一组离群点可能形成小簇从而逃避检测。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6867" name="Text Box 6"/>
          <p:cNvSpPr txBox="1"/>
          <p:nvPr/>
        </p:nvSpPr>
        <p:spPr>
          <a:xfrm>
            <a:off x="381000" y="941388"/>
            <a:ext cx="11239500" cy="1169987"/>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利用部分餐饮客户的消费行为特征数据，如下表，进行聚类分析，并计算各个样本到各自聚类中心的距离，分析离群样本。</a:t>
            </a:r>
          </a:p>
        </p:txBody>
      </p:sp>
      <p:graphicFrame>
        <p:nvGraphicFramePr>
          <p:cNvPr id="4" name="Group 5"/>
          <p:cNvGraphicFramePr>
            <a:graphicFrameLocks noGrp="1"/>
          </p:cNvGraphicFramePr>
          <p:nvPr/>
        </p:nvGraphicFramePr>
        <p:xfrm>
          <a:off x="1966913" y="2227263"/>
          <a:ext cx="8929688" cy="4030663"/>
        </p:xfrm>
        <a:graphic>
          <a:graphicData uri="http://schemas.openxmlformats.org/drawingml/2006/table">
            <a:tbl>
              <a:tblPr/>
              <a:tblGrid>
                <a:gridCol w="1957801">
                  <a:extLst>
                    <a:ext uri="{9D8B030D-6E8A-4147-A177-3AD203B41FA5}">
                      <a16:colId xmlns:a16="http://schemas.microsoft.com/office/drawing/2014/main" val="20000"/>
                    </a:ext>
                  </a:extLst>
                </a:gridCol>
                <a:gridCol w="1962033">
                  <a:extLst>
                    <a:ext uri="{9D8B030D-6E8A-4147-A177-3AD203B41FA5}">
                      <a16:colId xmlns:a16="http://schemas.microsoft.com/office/drawing/2014/main" val="20001"/>
                    </a:ext>
                  </a:extLst>
                </a:gridCol>
                <a:gridCol w="1957801">
                  <a:extLst>
                    <a:ext uri="{9D8B030D-6E8A-4147-A177-3AD203B41FA5}">
                      <a16:colId xmlns:a16="http://schemas.microsoft.com/office/drawing/2014/main" val="20002"/>
                    </a:ext>
                  </a:extLst>
                </a:gridCol>
                <a:gridCol w="3052052">
                  <a:extLst>
                    <a:ext uri="{9D8B030D-6E8A-4147-A177-3AD203B41FA5}">
                      <a16:colId xmlns:a16="http://schemas.microsoft.com/office/drawing/2014/main" val="20003"/>
                    </a:ext>
                  </a:extLst>
                </a:gridCol>
              </a:tblGrid>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ID</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R</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F</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M</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37</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579</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68387">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35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616</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394</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6679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52</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111</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36</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7</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521</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6679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41</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225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6679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56</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118</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37</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793</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366799">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54</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111</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365846">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18</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1086</a:t>
                      </a:r>
                    </a:p>
                  </a:txBody>
                  <a:tcPr marL="121913" marR="121913" marT="45731" marB="4573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基于聚类的离群点检测方法</a:t>
            </a:r>
            <a:endParaRPr lang="zh-CN" altLang="en-US" sz="2200" b="1" dirty="0">
              <a:latin typeface="Arial" panose="020B0604020202020204" pitchFamily="34" charset="0"/>
              <a:ea typeface="微软雅黑" panose="020B0503020204020204" pitchFamily="34" charset="-122"/>
            </a:endParaRPr>
          </a:p>
        </p:txBody>
      </p:sp>
      <p:sp>
        <p:nvSpPr>
          <p:cNvPr id="37891" name="Text Box 6"/>
          <p:cNvSpPr txBox="1"/>
          <p:nvPr/>
        </p:nvSpPr>
        <p:spPr>
          <a:xfrm>
            <a:off x="381000" y="977900"/>
            <a:ext cx="11239500" cy="585788"/>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得到下面如图 所示的距离误差图：</a:t>
            </a:r>
          </a:p>
        </p:txBody>
      </p:sp>
      <p:pic>
        <p:nvPicPr>
          <p:cNvPr id="37892" name="Picture 2" descr="figure_1"/>
          <p:cNvPicPr>
            <a:picLocks noChangeAspect="1"/>
          </p:cNvPicPr>
          <p:nvPr/>
        </p:nvPicPr>
        <p:blipFill>
          <a:blip r:embed="rId2"/>
          <a:srcRect l="7504" t="7166" r="8551" b="4672"/>
          <a:stretch>
            <a:fillRect/>
          </a:stretch>
        </p:blipFill>
        <p:spPr>
          <a:xfrm>
            <a:off x="719138" y="1563688"/>
            <a:ext cx="10901362" cy="480377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2198688"/>
            <a:ext cx="4763" cy="22717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87638" y="37988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25026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5</a:t>
            </a:r>
          </a:p>
        </p:txBody>
      </p:sp>
      <p:sp>
        <p:nvSpPr>
          <p:cNvPr id="23" name="AutoShape 17"/>
          <p:cNvSpPr>
            <a:spLocks noChangeArrowheads="1"/>
          </p:cNvSpPr>
          <p:nvPr/>
        </p:nvSpPr>
        <p:spPr bwMode="auto">
          <a:xfrm>
            <a:off x="4000531" y="34595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小结</a:t>
            </a:r>
          </a:p>
        </p:txBody>
      </p:sp>
      <p:sp>
        <p:nvSpPr>
          <p:cNvPr id="38922"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24306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离群点检测</a:t>
            </a:r>
          </a:p>
        </p:txBody>
      </p:sp>
      <p:sp>
        <p:nvSpPr>
          <p:cNvPr id="15" name="Oval 15"/>
          <p:cNvSpPr>
            <a:spLocks noChangeArrowheads="1"/>
          </p:cNvSpPr>
          <p:nvPr/>
        </p:nvSpPr>
        <p:spPr bwMode="auto">
          <a:xfrm>
            <a:off x="2928857" y="34775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9939" name="Text Box 6"/>
          <p:cNvSpPr txBox="1"/>
          <p:nvPr/>
        </p:nvSpPr>
        <p:spPr>
          <a:xfrm>
            <a:off x="184150" y="985838"/>
            <a:ext cx="11588750" cy="4370387"/>
          </a:xfrm>
          <a:prstGeom prst="rect">
            <a:avLst/>
          </a:prstGeom>
          <a:noFill/>
          <a:ln w="9525">
            <a:noFill/>
          </a:ln>
        </p:spPr>
        <p:txBody>
          <a:bodyPr lIns="0" tIns="0" rIns="0" bIns="0">
            <a:spAutoFit/>
          </a:bodyPr>
          <a:lstStyle/>
          <a:p>
            <a:pPr marL="342900" indent="-342900">
              <a:lnSpc>
                <a:spcPct val="17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本章主要根据数据挖掘的应用分类，重点介绍了对应的数据挖掘建模方法及实现过程。通过对本章的学习，可在以后的数据挖掘过程中采用适当的算法并按所陈述的步骤实现综合应用，更希望本章能给读者一些启发，思考如何改进或创造更好的挖掘算法。</a:t>
            </a:r>
          </a:p>
          <a:p>
            <a:pPr marL="342900" indent="-342900">
              <a:lnSpc>
                <a:spcPct val="17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归纳起来，数据挖掘技术的基本任务主要体现在分类与预测、聚类、关联规则、时序模式、离群点检测五个方面。</a:t>
            </a:r>
          </a:p>
          <a:p>
            <a:pPr marL="342900" indent="-342900">
              <a:lnSpc>
                <a:spcPct val="17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5.1分类与回归主要介绍了决策树和人工神经网络两个分类模型、回归分析预测模型及其实现过程；</a:t>
            </a:r>
          </a:p>
          <a:p>
            <a:pPr marL="342900" indent="-342900">
              <a:lnSpc>
                <a:spcPct val="17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5.2聚类分析主要介绍了K-Means聚类算法，建立分类方法按照接近程度对观测对象给出合理的分类并解释类与类之间的区别；</a:t>
            </a:r>
          </a:p>
        </p:txBody>
      </p:sp>
      <p:sp>
        <p:nvSpPr>
          <p:cNvPr id="3994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小结</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40963" name="Text Box 6"/>
          <p:cNvSpPr txBox="1"/>
          <p:nvPr/>
        </p:nvSpPr>
        <p:spPr>
          <a:xfrm>
            <a:off x="184150" y="985838"/>
            <a:ext cx="11574463" cy="4278312"/>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5.3关联规则主要介绍了Apriori算法，以在一个数据集中找出各项之间的关系；</a:t>
            </a: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5.4时序模式从序列的平稳性和非平稳型出发，对平稳时间序列主要介绍了ARMA模型，对差分平稳序列建立了ARIMA模型，应用这两个模型对相应的时间序列进行研究，找寻变化发展的规律，预测将来的走势；</a:t>
            </a: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5.5离群点检测主要介绍了基于模型和离群点的检测方法，是发现与大部分其他对象显著不同的对象。</a:t>
            </a: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前5章是数据挖掘必备的原理知识，并为本书后面章节的案例理解和实验操作奠定了理论基础。</a:t>
            </a:r>
          </a:p>
        </p:txBody>
      </p:sp>
      <p:sp>
        <p:nvSpPr>
          <p:cNvPr id="4096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小结</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9459" name="Text Box 6"/>
          <p:cNvSpPr txBox="1">
            <a:spLocks noChangeArrowheads="1"/>
          </p:cNvSpPr>
          <p:nvPr/>
        </p:nvSpPr>
        <p:spPr bwMode="auto">
          <a:xfrm>
            <a:off x="381000" y="1000125"/>
            <a:ext cx="112395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7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就餐饮企业而言，经常会碰到这样的问题：</a:t>
            </a:r>
          </a:p>
          <a:p>
            <a:pPr marL="720090" marR="0" lvl="0" indent="-342900" algn="l" defTabSz="914400" rtl="0" eaLnBrk="0" fontAlgn="base" latinLnBrk="0" hangingPunct="0">
              <a:lnSpc>
                <a:spcPct val="170000"/>
              </a:lnSpc>
              <a:spcBef>
                <a:spcPct val="20000"/>
              </a:spcBef>
              <a:spcAft>
                <a:spcPct val="0"/>
              </a:spcAft>
              <a:buClr>
                <a:schemeClr val="hlink"/>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如何根据客户的消费记录检测是否为异常刷卡消费？</a:t>
            </a:r>
          </a:p>
          <a:p>
            <a:pPr marL="720090" marR="0" lvl="0" indent="-342900" algn="l" defTabSz="914400" rtl="0" eaLnBrk="0" fontAlgn="base" latinLnBrk="0" hangingPunct="0">
              <a:lnSpc>
                <a:spcPct val="170000"/>
              </a:lnSpc>
              <a:spcBef>
                <a:spcPct val="20000"/>
              </a:spcBef>
              <a:spcAft>
                <a:spcPct val="0"/>
              </a:spcAft>
              <a:buClr>
                <a:schemeClr val="hlink"/>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如何检测是否有异常订单？</a:t>
            </a:r>
          </a:p>
          <a:p>
            <a:pPr marL="342900" marR="0" lvl="0" indent="-342900" algn="l" defTabSz="914400" rtl="0" eaLnBrk="0" fontAlgn="base" latinLnBrk="0" hangingPunct="0">
              <a:lnSpc>
                <a:spcPct val="17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这一类异常问题可以通过离群点检测解决。</a:t>
            </a:r>
          </a:p>
        </p:txBody>
      </p:sp>
      <p:sp>
        <p:nvSpPr>
          <p:cNvPr id="1434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离群点检测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7"/>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ChangeArrowheads="1"/>
          </p:cNvSpPr>
          <p:nvPr/>
        </p:nvSpPr>
        <p:spPr bwMode="auto">
          <a:xfrm>
            <a:off x="1524000" y="-392112"/>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5">
            <a:extLst>
              <a:ext uri="{FF2B5EF4-FFF2-40B4-BE49-F238E27FC236}">
                <a16:creationId xmlns:a16="http://schemas.microsoft.com/office/drawing/2014/main" id="{26183752-8D08-4CEA-9F6D-F12ED97C78B2}"/>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83E12BEA-2459-4DDB-A4EB-05517991A94B}"/>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15363" name="Text Box 6"/>
          <p:cNvSpPr txBox="1"/>
          <p:nvPr/>
        </p:nvSpPr>
        <p:spPr>
          <a:xfrm>
            <a:off x="381000" y="1000125"/>
            <a:ext cx="11239500" cy="24003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离群点检测是数据挖掘中重要的一部分，它的任务是发现与大部分其他对象显著不同的对象。大部分数据挖掘方法都将这种差异信息视为噪声而丢弃，然而在一些应用中，罕见的数据可能蕴含着更大的研究价值。</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因为离群点的属性值明显偏离期望的或常见的属性值，所以离群点检测也称偏差检测。</a:t>
            </a:r>
          </a:p>
        </p:txBody>
      </p:sp>
      <p:sp>
        <p:nvSpPr>
          <p:cNvPr id="15364"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sz="2200" dirty="0">
                <a:latin typeface="Arial" panose="020B0604020202020204" pitchFamily="34" charset="0"/>
                <a:ea typeface="微软雅黑" panose="020B0503020204020204" pitchFamily="34" charset="-122"/>
                <a:cs typeface="Times New Roman" panose="02020603050405020304" pitchFamily="18" charset="0"/>
              </a:rPr>
              <a:t>离群点检测</a:t>
            </a:r>
            <a:endParaRPr kumimoji="1" lang="zh-CN" altLang="en-US" sz="2200" dirty="0">
              <a:latin typeface="Arial" panose="020B0604020202020204" pitchFamily="34" charset="0"/>
              <a:ea typeface="Times New Roman" panose="02020603050405020304" pitchFamily="18" charset="0"/>
              <a:cs typeface="微软雅黑" panose="020B0503020204020204" pitchFamily="34" charset="-122"/>
            </a:endParaRPr>
          </a:p>
        </p:txBody>
      </p:sp>
      <p:pic>
        <p:nvPicPr>
          <p:cNvPr id="15365" name="图片 12"/>
          <p:cNvPicPr>
            <a:picLocks noChangeAspect="1"/>
          </p:cNvPicPr>
          <p:nvPr/>
        </p:nvPicPr>
        <p:blipFill>
          <a:blip r:embed="rId2"/>
          <a:stretch>
            <a:fillRect/>
          </a:stretch>
        </p:blipFill>
        <p:spPr>
          <a:xfrm>
            <a:off x="1582738" y="3654425"/>
            <a:ext cx="3937000" cy="2463800"/>
          </a:xfrm>
          <a:prstGeom prst="rect">
            <a:avLst/>
          </a:prstGeom>
          <a:noFill/>
          <a:ln w="9525">
            <a:noFill/>
          </a:ln>
        </p:spPr>
      </p:pic>
      <p:pic>
        <p:nvPicPr>
          <p:cNvPr id="15366" name="图片 13"/>
          <p:cNvPicPr>
            <a:picLocks noChangeAspect="1"/>
          </p:cNvPicPr>
          <p:nvPr/>
        </p:nvPicPr>
        <p:blipFill>
          <a:blip r:embed="rId3"/>
          <a:stretch>
            <a:fillRect/>
          </a:stretch>
        </p:blipFill>
        <p:spPr>
          <a:xfrm>
            <a:off x="6864350" y="3889375"/>
            <a:ext cx="3840163" cy="2236788"/>
          </a:xfrm>
          <a:prstGeom prst="rect">
            <a:avLst/>
          </a:prstGeom>
          <a:noFill/>
          <a:ln w="9525">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3"/>
          <p:cNvSpPr txBox="1"/>
          <p:nvPr/>
        </p:nvSpPr>
        <p:spPr>
          <a:xfrm>
            <a:off x="190500" y="323850"/>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p>
        </p:txBody>
      </p:sp>
      <p:sp>
        <p:nvSpPr>
          <p:cNvPr id="3" name="Text Box 6"/>
          <p:cNvSpPr txBox="1">
            <a:spLocks noChangeArrowheads="1"/>
          </p:cNvSpPr>
          <p:nvPr/>
        </p:nvSpPr>
        <p:spPr bwMode="auto">
          <a:xfrm>
            <a:off x="381000" y="1000125"/>
            <a:ext cx="112395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900">
                <a:solidFill>
                  <a:srgbClr val="000000"/>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离群点检测已经被广泛应用于电信和信用卡的诈骗检测、贷款审批、电子商务中、网络入侵、天气预报等领域，如可以利用离群点检测分析运动员的统计数据，以发现异常的运动员。</a:t>
            </a:r>
          </a:p>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离群点的成因</a:t>
            </a:r>
          </a:p>
          <a:p>
            <a:pPr marL="0" marR="0" lvl="0" indent="0" algn="l" defTabSz="914400" rtl="0" eaLnBrk="0" fontAlgn="base" latinLnBrk="0" hangingPunct="0">
              <a:lnSpc>
                <a:spcPct val="190000"/>
              </a:lnSpc>
              <a:spcBef>
                <a:spcPct val="20000"/>
              </a:spcBef>
              <a:spcAft>
                <a:spcPct val="0"/>
              </a:spcAft>
              <a:buClr>
                <a:schemeClr val="hlink"/>
              </a:buClr>
              <a:buSzTx/>
              <a:buFontTx/>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离群点的主要成因有：数据来源于不同的类、自然变异、数据测量和收集误差。</a:t>
            </a:r>
          </a:p>
          <a:p>
            <a:pPr marL="342900" marR="0" lvl="0" indent="-342900" algn="l" defTabSz="914400" rtl="0" eaLnBrk="0" fontAlgn="base" latinLnBrk="0" hangingPunct="0">
              <a:lnSpc>
                <a:spcPct val="190000"/>
              </a:lnSpc>
              <a:spcBef>
                <a:spcPct val="20000"/>
              </a:spcBef>
              <a:spcAft>
                <a:spcPct val="0"/>
              </a:spcAft>
              <a:buClr>
                <a:schemeClr val="hlink"/>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离群点的类型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5"/>
          <p:cNvGraphicFramePr>
            <a:graphicFrameLocks noGrp="1"/>
          </p:cNvGraphicFramePr>
          <p:nvPr/>
        </p:nvGraphicFramePr>
        <p:xfrm>
          <a:off x="144463" y="1557338"/>
          <a:ext cx="11476038" cy="2806700"/>
        </p:xfrm>
        <a:graphic>
          <a:graphicData uri="http://schemas.openxmlformats.org/drawingml/2006/table">
            <a:tbl>
              <a:tblPr/>
              <a:tblGrid>
                <a:gridCol w="1802983">
                  <a:extLst>
                    <a:ext uri="{9D8B030D-6E8A-4147-A177-3AD203B41FA5}">
                      <a16:colId xmlns:a16="http://schemas.microsoft.com/office/drawing/2014/main" val="20000"/>
                    </a:ext>
                  </a:extLst>
                </a:gridCol>
                <a:gridCol w="3305980">
                  <a:extLst>
                    <a:ext uri="{9D8B030D-6E8A-4147-A177-3AD203B41FA5}">
                      <a16:colId xmlns:a16="http://schemas.microsoft.com/office/drawing/2014/main" val="20001"/>
                    </a:ext>
                  </a:extLst>
                </a:gridCol>
                <a:gridCol w="6367074">
                  <a:extLst>
                    <a:ext uri="{9D8B030D-6E8A-4147-A177-3AD203B41FA5}">
                      <a16:colId xmlns:a16="http://schemas.microsoft.com/office/drawing/2014/main" val="20002"/>
                    </a:ext>
                  </a:extLst>
                </a:gridCol>
              </a:tblGrid>
              <a:tr h="430318">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分类标准</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分类名称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分类描述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1370293">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从数据范围</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全局离群点和局部离群点</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从整体来看，某些对象没有离群特征，但是从局部来看，却显示了一定的离群性。如图：</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C</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是全局离群点，</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D</a:t>
                      </a: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是局部离群点。</a:t>
                      </a: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03044">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从数据类型</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数值型离群点和分类型离群点</a:t>
                      </a: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这是以数据集的属性类型进行划分的。</a:t>
                      </a: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03044">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从属性的个数</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一维离群点和多维离群点</a:t>
                      </a: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一个对象可能有一个或多个属性。</a:t>
                      </a:r>
                    </a:p>
                  </a:txBody>
                  <a:tcPr marL="121897" marR="121897" marT="45731" marB="4573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3"/>
                  </a:ext>
                </a:extLst>
              </a:tr>
            </a:tbl>
          </a:graphicData>
        </a:graphic>
      </p:graphicFrame>
      <p:sp>
        <p:nvSpPr>
          <p:cNvPr id="17432"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p>
        </p:txBody>
      </p:sp>
      <p:sp>
        <p:nvSpPr>
          <p:cNvPr id="17433" name="Text Box 6"/>
          <p:cNvSpPr txBox="1"/>
          <p:nvPr/>
        </p:nvSpPr>
        <p:spPr>
          <a:xfrm>
            <a:off x="381000" y="836613"/>
            <a:ext cx="11239500" cy="5842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离群点的类型</a:t>
            </a:r>
          </a:p>
        </p:txBody>
      </p:sp>
      <p:pic>
        <p:nvPicPr>
          <p:cNvPr id="17435" name="图片 10"/>
          <p:cNvPicPr>
            <a:picLocks noChangeAspect="1"/>
          </p:cNvPicPr>
          <p:nvPr/>
        </p:nvPicPr>
        <p:blipFill>
          <a:blip r:embed="rId2"/>
          <a:stretch>
            <a:fillRect/>
          </a:stretch>
        </p:blipFill>
        <p:spPr>
          <a:xfrm>
            <a:off x="3328988" y="2290763"/>
            <a:ext cx="4811712" cy="35036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435"/>
                                        </p:tgtEl>
                                        <p:attrNameLst>
                                          <p:attrName>style.visibility</p:attrName>
                                        </p:attrNameLst>
                                      </p:cBhvr>
                                      <p:to>
                                        <p:strVal val="visible"/>
                                      </p:to>
                                    </p:set>
                                    <p:anim calcmode="lin" valueType="num">
                                      <p:cBhvr additive="base">
                                        <p:cTn id="12" dur="500" fill="hold"/>
                                        <p:tgtEl>
                                          <p:spTgt spid="17435"/>
                                        </p:tgtEl>
                                        <p:attrNameLst>
                                          <p:attrName>ppt_x</p:attrName>
                                        </p:attrNameLst>
                                      </p:cBhvr>
                                      <p:tavLst>
                                        <p:tav tm="0">
                                          <p:val>
                                            <p:strVal val="#ppt_x"/>
                                          </p:val>
                                        </p:tav>
                                        <p:tav tm="100000">
                                          <p:val>
                                            <p:strVal val="#ppt_x"/>
                                          </p:val>
                                        </p:tav>
                                      </p:tavLst>
                                    </p:anim>
                                    <p:anim calcmode="lin" valueType="num">
                                      <p:cBhvr additive="base">
                                        <p:cTn id="13" dur="500" fill="hold"/>
                                        <p:tgtEl>
                                          <p:spTgt spid="17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离群点检测方法</a:t>
            </a:r>
            <a:endParaRPr lang="zh-CN" altLang="en-US" sz="2200" b="1" dirty="0">
              <a:latin typeface="Arial" panose="020B0604020202020204" pitchFamily="34" charset="0"/>
              <a:ea typeface="微软雅黑" panose="020B0503020204020204" pitchFamily="34" charset="-122"/>
            </a:endParaRPr>
          </a:p>
        </p:txBody>
      </p:sp>
      <p:sp>
        <p:nvSpPr>
          <p:cNvPr id="18435" name="Text Box 6"/>
          <p:cNvSpPr txBox="1"/>
          <p:nvPr/>
        </p:nvSpPr>
        <p:spPr>
          <a:xfrm>
            <a:off x="381000" y="836613"/>
            <a:ext cx="11239500" cy="5842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常用离群点检测方法如下：</a:t>
            </a:r>
          </a:p>
        </p:txBody>
      </p:sp>
      <p:graphicFrame>
        <p:nvGraphicFramePr>
          <p:cNvPr id="4" name="Group 5"/>
          <p:cNvGraphicFramePr>
            <a:graphicFrameLocks noGrp="1"/>
          </p:cNvGraphicFramePr>
          <p:nvPr/>
        </p:nvGraphicFramePr>
        <p:xfrm>
          <a:off x="381000" y="1841500"/>
          <a:ext cx="11391900" cy="3533775"/>
        </p:xfrm>
        <a:graphic>
          <a:graphicData uri="http://schemas.openxmlformats.org/drawingml/2006/table">
            <a:tbl>
              <a:tblPr/>
              <a:tblGrid>
                <a:gridCol w="1590675">
                  <a:extLst>
                    <a:ext uri="{9D8B030D-6E8A-4147-A177-3AD203B41FA5}">
                      <a16:colId xmlns:a16="http://schemas.microsoft.com/office/drawing/2014/main" val="20000"/>
                    </a:ext>
                  </a:extLst>
                </a:gridCol>
                <a:gridCol w="4840235">
                  <a:extLst>
                    <a:ext uri="{9D8B030D-6E8A-4147-A177-3AD203B41FA5}">
                      <a16:colId xmlns:a16="http://schemas.microsoft.com/office/drawing/2014/main" val="20001"/>
                    </a:ext>
                  </a:extLst>
                </a:gridCol>
                <a:gridCol w="4960990">
                  <a:extLst>
                    <a:ext uri="{9D8B030D-6E8A-4147-A177-3AD203B41FA5}">
                      <a16:colId xmlns:a16="http://schemas.microsoft.com/office/drawing/2014/main" val="20002"/>
                    </a:ext>
                  </a:extLst>
                </a:gridCol>
              </a:tblGrid>
              <a:tr h="749985">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离群点检测方法</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方法描述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方法评估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1594800">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en-US" sz="1800" kern="1200" dirty="0">
                          <a:solidFill>
                            <a:schemeClr val="tx1"/>
                          </a:solidFill>
                          <a:effectLst/>
                          <a:latin typeface="+mn-lt"/>
                          <a:ea typeface="+mn-ea"/>
                          <a:cs typeface="+mn-cs"/>
                        </a:rPr>
                        <a:t>基于统计</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en-US" sz="1800" kern="1200" dirty="0">
                          <a:solidFill>
                            <a:schemeClr val="tx1"/>
                          </a:solidFill>
                          <a:effectLst/>
                          <a:latin typeface="+mn-lt"/>
                          <a:ea typeface="+mn-ea"/>
                          <a:cs typeface="+mn-cs"/>
                        </a:rPr>
                        <a:t>大部分的基于统计的离群点检测方法是构建一个概率分布模型，并计算对象符合该模型的概率，把具有低概率的对象视为离群点。</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8" marB="4573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基于统计模型的离群点检测方法的前提是必须知道数据集服从什么分布；对于高维数据，检验效果可能很差。</a:t>
                      </a: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188991">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zh-CN" sz="1800" kern="1200" dirty="0">
                          <a:solidFill>
                            <a:schemeClr val="tx1"/>
                          </a:solidFill>
                          <a:effectLst/>
                          <a:latin typeface="+mn-lt"/>
                          <a:ea typeface="+mn-ea"/>
                          <a:cs typeface="+mn-cs"/>
                        </a:rPr>
                        <a:t>基于邻近度</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通常可以在数据对象之间定义邻近性度量，把远离大部分点的对象视为离群点。</a:t>
                      </a: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简单，二维或三维的数据可以做散点图观察；大数据集不适用；对参数选择敏感；具有全局阈值，不能处理具有不同密度区域的数据集。</a:t>
                      </a:r>
                    </a:p>
                  </a:txBody>
                  <a:tcPr marL="121897" marR="121897" marT="45738" marB="45738"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离群点检测方法</a:t>
            </a:r>
            <a:endParaRPr lang="zh-CN" altLang="en-US" sz="2200" b="1" dirty="0">
              <a:latin typeface="Arial" panose="020B0604020202020204" pitchFamily="34" charset="0"/>
              <a:ea typeface="微软雅黑" panose="020B0503020204020204" pitchFamily="34" charset="-122"/>
            </a:endParaRPr>
          </a:p>
        </p:txBody>
      </p:sp>
      <p:sp>
        <p:nvSpPr>
          <p:cNvPr id="19459" name="Text Box 6"/>
          <p:cNvSpPr txBox="1"/>
          <p:nvPr/>
        </p:nvSpPr>
        <p:spPr>
          <a:xfrm>
            <a:off x="381000" y="836613"/>
            <a:ext cx="11239500" cy="584200"/>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常用离群点检测方法如下：</a:t>
            </a:r>
          </a:p>
        </p:txBody>
      </p:sp>
      <p:graphicFrame>
        <p:nvGraphicFramePr>
          <p:cNvPr id="4" name="Group 5"/>
          <p:cNvGraphicFramePr>
            <a:graphicFrameLocks noGrp="1"/>
          </p:cNvGraphicFramePr>
          <p:nvPr/>
        </p:nvGraphicFramePr>
        <p:xfrm>
          <a:off x="288925" y="1555750"/>
          <a:ext cx="11483975" cy="4108450"/>
        </p:xfrm>
        <a:graphic>
          <a:graphicData uri="http://schemas.openxmlformats.org/drawingml/2006/table">
            <a:tbl>
              <a:tblPr/>
              <a:tblGrid>
                <a:gridCol w="1625600">
                  <a:extLst>
                    <a:ext uri="{9D8B030D-6E8A-4147-A177-3AD203B41FA5}">
                      <a16:colId xmlns:a16="http://schemas.microsoft.com/office/drawing/2014/main" val="20000"/>
                    </a:ext>
                  </a:extLst>
                </a:gridCol>
                <a:gridCol w="4857288">
                  <a:extLst>
                    <a:ext uri="{9D8B030D-6E8A-4147-A177-3AD203B41FA5}">
                      <a16:colId xmlns:a16="http://schemas.microsoft.com/office/drawing/2014/main" val="20001"/>
                    </a:ext>
                  </a:extLst>
                </a:gridCol>
                <a:gridCol w="5001087">
                  <a:extLst>
                    <a:ext uri="{9D8B030D-6E8A-4147-A177-3AD203B41FA5}">
                      <a16:colId xmlns:a16="http://schemas.microsoft.com/office/drawing/2014/main" val="20002"/>
                    </a:ext>
                  </a:extLst>
                </a:gridCol>
              </a:tblGrid>
              <a:tr h="750018">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离群点检测方法</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方法描述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2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rPr>
                        <a:t>方法评估</a:t>
                      </a:r>
                      <a:endParaRPr kumimoji="0" lang="zh-CN" sz="1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endParaRP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1895001">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en-US" sz="1800" kern="1200" dirty="0">
                          <a:solidFill>
                            <a:schemeClr val="tx1"/>
                          </a:solidFill>
                          <a:effectLst/>
                          <a:latin typeface="+mn-lt"/>
                          <a:ea typeface="+mn-ea"/>
                          <a:cs typeface="+mn-cs"/>
                        </a:rPr>
                        <a:t>基于密度</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en-US" sz="1800" kern="1200" dirty="0">
                          <a:solidFill>
                            <a:schemeClr val="tx1"/>
                          </a:solidFill>
                          <a:effectLst/>
                          <a:latin typeface="+mn-lt"/>
                          <a:ea typeface="+mn-ea"/>
                          <a:cs typeface="+mn-cs"/>
                        </a:rPr>
                        <a:t>考虑数据集可能存在不同密度区域这一事实，从基于密度的观点分析，离群点是在低密度区域中的对象。一个对象的离群点得分是该对象周围密度的逆。</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41" marB="4574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给出了对象是离群点的定量度量，并且即使数据具有不同的区域也能够很好的处理；大数据集不适用；参数选择是困难的。</a:t>
                      </a: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463430">
                <a:tc>
                  <a:txBody>
                    <a:bodyPr/>
                    <a:lstStyle/>
                    <a:p>
                      <a:pPr marL="0" marR="0" lvl="0" indent="0" algn="ctr" defTabSz="914400" rtl="0" eaLnBrk="0" fontAlgn="base" latinLnBrk="0" hangingPunct="0">
                        <a:lnSpc>
                          <a:spcPct val="150000"/>
                        </a:lnSpc>
                        <a:spcBef>
                          <a:spcPct val="20000"/>
                        </a:spcBef>
                        <a:spcAft>
                          <a:spcPct val="0"/>
                        </a:spcAft>
                        <a:buClrTx/>
                        <a:buSzTx/>
                        <a:buFont typeface="Arial" panose="020B0604020202020204" pitchFamily="34" charset="0"/>
                        <a:buNone/>
                      </a:pPr>
                      <a:r>
                        <a:rPr lang="zh-CN" altLang="en-US" sz="1800" kern="1200" dirty="0">
                          <a:solidFill>
                            <a:schemeClr val="tx1"/>
                          </a:solidFill>
                          <a:effectLst/>
                          <a:latin typeface="+mn-lt"/>
                          <a:ea typeface="+mn-ea"/>
                          <a:cs typeface="+mn-cs"/>
                        </a:rPr>
                        <a:t>基于聚类</a:t>
                      </a:r>
                      <a:endParaRPr kumimoji="0" 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一种是利用聚类检测离群点的方法是丢弃远离其他簇的小簇；另一种更系统的方法，首先聚类所有对象，然后评估对象属于簇的程度（离群点得分）。</a:t>
                      </a: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基于聚类技术来发现离群点可能是高度有效的；聚类算法产生的簇的质量对该算法产生的离群点的质量影响非常大。</a:t>
                      </a:r>
                    </a:p>
                  </a:txBody>
                  <a:tcPr marL="121897" marR="121897" marT="45741" marB="4574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3"/>
          <p:cNvSpPr txBox="1"/>
          <p:nvPr/>
        </p:nvSpPr>
        <p:spPr>
          <a:xfrm>
            <a:off x="190500" y="369888"/>
            <a:ext cx="11088688" cy="431800"/>
          </a:xfrm>
          <a:prstGeom prst="rect">
            <a:avLst/>
          </a:prstGeom>
          <a:noFill/>
          <a:ln w="9525">
            <a:noFill/>
          </a:ln>
        </p:spPr>
        <p:txBody>
          <a:bodyPr anchor="ctr" anchorCtr="0"/>
          <a:lstStyle/>
          <a:p>
            <a:r>
              <a:rPr lang="zh-CN" altLang="en-US" sz="2200" b="1" dirty="0">
                <a:latin typeface="Arial" panose="020B0604020202020204" pitchFamily="34" charset="0"/>
                <a:ea typeface="微软雅黑" panose="020B0503020204020204" pitchFamily="34" charset="-122"/>
              </a:rPr>
              <a:t>离群点检测</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离群点检测方法</a:t>
            </a:r>
            <a:endParaRPr lang="zh-CN" altLang="en-US" sz="2200" b="1" dirty="0">
              <a:latin typeface="Arial" panose="020B0604020202020204" pitchFamily="34" charset="0"/>
              <a:ea typeface="微软雅黑" panose="020B0503020204020204" pitchFamily="34" charset="-122"/>
            </a:endParaRPr>
          </a:p>
        </p:txBody>
      </p:sp>
      <p:sp>
        <p:nvSpPr>
          <p:cNvPr id="20483" name="Text Box 6"/>
          <p:cNvSpPr txBox="1"/>
          <p:nvPr/>
        </p:nvSpPr>
        <p:spPr>
          <a:xfrm>
            <a:off x="381000" y="836613"/>
            <a:ext cx="11239500" cy="3508375"/>
          </a:xfrm>
          <a:prstGeom prst="rect">
            <a:avLst/>
          </a:prstGeom>
          <a:noFill/>
          <a:ln w="9525">
            <a:noFill/>
          </a:ln>
        </p:spPr>
        <p:txBody>
          <a:bodyPr lIns="0" tIns="0" rIns="0" bIns="0">
            <a:spAutoFit/>
          </a:bodyPr>
          <a:lstStyle/>
          <a:p>
            <a:pPr marL="342900" indent="-342900">
              <a:lnSpc>
                <a:spcPct val="190000"/>
              </a:lnSpc>
              <a:spcBef>
                <a:spcPct val="20000"/>
              </a:spcBef>
              <a:buClr>
                <a:schemeClr val="hlink"/>
              </a:buClr>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基于统计模型的离群点检测方法需要满足统计学原理，如果分布已知，则检验可能非常有效。基于邻近度的离群点检测方法比统计学方法更一般、更容易使用，因为确定数据集有意义的邻近度量比确定它的统计分布更容易。基于密度的离群点检测与基于邻近度的离群点检测密切相关，因为密度常用邻近度定义：一种是定义密度为到</a:t>
            </a:r>
            <a:r>
              <a:rPr lang="en-US" altLang="zh-CN" sz="2000" dirty="0">
                <a:solidFill>
                  <a:srgbClr val="000000"/>
                </a:solidFill>
                <a:latin typeface="微软雅黑" panose="020B0503020204020204" pitchFamily="34" charset="-122"/>
                <a:ea typeface="微软雅黑" panose="020B0503020204020204" pitchFamily="34" charset="-122"/>
              </a:rPr>
              <a:t>K</a:t>
            </a:r>
            <a:r>
              <a:rPr lang="zh-CN" altLang="en-US" sz="2000" dirty="0">
                <a:solidFill>
                  <a:srgbClr val="000000"/>
                </a:solidFill>
                <a:latin typeface="微软雅黑" panose="020B0503020204020204" pitchFamily="34" charset="-122"/>
                <a:ea typeface="微软雅黑" panose="020B0503020204020204" pitchFamily="34" charset="-122"/>
              </a:rPr>
              <a:t>个最邻近的平均距离的倒数，如果该距离小，则密度高；另一种是使用</a:t>
            </a:r>
            <a:r>
              <a:rPr lang="en-US" altLang="zh-CN" sz="2000" dirty="0">
                <a:solidFill>
                  <a:srgbClr val="000000"/>
                </a:solidFill>
                <a:latin typeface="微软雅黑" panose="020B0503020204020204" pitchFamily="34" charset="-122"/>
                <a:ea typeface="微软雅黑" panose="020B0503020204020204" pitchFamily="34" charset="-122"/>
              </a:rPr>
              <a:t>DBSCAN</a:t>
            </a:r>
            <a:r>
              <a:rPr lang="zh-CN" altLang="en-US" sz="2000" dirty="0">
                <a:solidFill>
                  <a:srgbClr val="000000"/>
                </a:solidFill>
                <a:latin typeface="微软雅黑" panose="020B0503020204020204" pitchFamily="34" charset="-122"/>
                <a:ea typeface="微软雅黑" panose="020B0503020204020204" pitchFamily="34" charset="-122"/>
              </a:rPr>
              <a:t>聚类算法，一个对象周围的密度等于该对象指定距离</a:t>
            </a:r>
            <a:r>
              <a:rPr lang="en-US" altLang="zh-CN" sz="2000" dirty="0">
                <a:solidFill>
                  <a:srgbClr val="000000"/>
                </a:solidFill>
                <a:latin typeface="微软雅黑" panose="020B0503020204020204" pitchFamily="34" charset="-122"/>
                <a:ea typeface="微软雅黑" panose="020B0503020204020204" pitchFamily="34" charset="-122"/>
              </a:rPr>
              <a:t>d</a:t>
            </a:r>
            <a:r>
              <a:rPr lang="zh-CN" altLang="en-US" sz="2000" dirty="0">
                <a:solidFill>
                  <a:srgbClr val="000000"/>
                </a:solidFill>
                <a:latin typeface="微软雅黑" panose="020B0503020204020204" pitchFamily="34" charset="-122"/>
                <a:ea typeface="微软雅黑" panose="020B0503020204020204" pitchFamily="34" charset="-122"/>
              </a:rPr>
              <a:t>内对象的个数。</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txDef>
      <a:spPr bwMode="auto">
        <a:blipFill rotWithShape="1">
          <a:blip xmlns:r="http://schemas.openxmlformats.org/officeDocument/2006/relationships" r:embed="rId1"/>
          <a:stretch>
            <a:fillRect l="-1735" r="-578" b="-2762"/>
          </a:stretch>
        </a:blipFill>
        <a:ln>
          <a:noFill/>
        </a:ln>
      </a:spPr>
      <a:bodyPr/>
      <a:lstStyle>
        <a:defPPr>
          <a:defRPr>
            <a:noFill/>
          </a:defRPr>
        </a:defPPr>
      </a:lstStyle>
    </a:tx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2922</Words>
  <Application>Microsoft Office PowerPoint</Application>
  <PresentationFormat>宽屏</PresentationFormat>
  <Paragraphs>173</Paragraphs>
  <Slides>30</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41" baseType="lpstr">
      <vt:lpstr>等线</vt:lpstr>
      <vt:lpstr>仿宋</vt:lpstr>
      <vt:lpstr>黑体</vt:lpstr>
      <vt:lpstr>微软雅黑</vt:lpstr>
      <vt:lpstr>Arial</vt:lpstr>
      <vt:lpstr>Calibri</vt:lpstr>
      <vt:lpstr>Times New Roman</vt:lpstr>
      <vt:lpstr>Wingdings</vt:lpstr>
      <vt:lpstr>2_Office 主题</vt:lpstr>
      <vt:lpstr>3_Office 主题</vt:lpstr>
      <vt:lpstr>MathType 6.0 Equation</vt:lpstr>
      <vt:lpstr>第5章 挖掘建模之离群点检测</vt:lpstr>
      <vt:lpstr>目录</vt:lpstr>
      <vt:lpstr>离群点检测</vt:lpstr>
      <vt:lpstr>离群点检测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小结</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291</cp:revision>
  <dcterms:created xsi:type="dcterms:W3CDTF">2017-01-10T15:44:52Z</dcterms:created>
  <dcterms:modified xsi:type="dcterms:W3CDTF">2021-04-30T07:33:01Z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3D69C901BB394173B510D11699A36529</vt:lpwstr>
  </property>
  <property fmtid="{D5CDD505-2E9C-101B-9397-08002B2CF9AE}" pid="3" name="KSOProductBuildVer">
    <vt:lpwstr>2052-11.1.0.10463</vt:lpwstr>
  </property>
</Properties>
</file>