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31"/>
  </p:notesMasterIdLst>
  <p:sldIdLst>
    <p:sldId id="494" r:id="rId3"/>
    <p:sldId id="503" r:id="rId4"/>
    <p:sldId id="533" r:id="rId5"/>
    <p:sldId id="510" r:id="rId6"/>
    <p:sldId id="535" r:id="rId7"/>
    <p:sldId id="545" r:id="rId8"/>
    <p:sldId id="546" r:id="rId9"/>
    <p:sldId id="542" r:id="rId10"/>
    <p:sldId id="547" r:id="rId11"/>
    <p:sldId id="543" r:id="rId12"/>
    <p:sldId id="544" r:id="rId13"/>
    <p:sldId id="548" r:id="rId14"/>
    <p:sldId id="549" r:id="rId15"/>
    <p:sldId id="554" r:id="rId16"/>
    <p:sldId id="555" r:id="rId17"/>
    <p:sldId id="550" r:id="rId18"/>
    <p:sldId id="551" r:id="rId19"/>
    <p:sldId id="556" r:id="rId20"/>
    <p:sldId id="557" r:id="rId21"/>
    <p:sldId id="511" r:id="rId22"/>
    <p:sldId id="536" r:id="rId23"/>
    <p:sldId id="540" r:id="rId24"/>
    <p:sldId id="541" r:id="rId25"/>
    <p:sldId id="512" r:id="rId26"/>
    <p:sldId id="538" r:id="rId27"/>
    <p:sldId id="539" r:id="rId28"/>
    <p:sldId id="537" r:id="rId29"/>
    <p:sldId id="534" r:id="rId3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p:restoredTop sz="94660"/>
  </p:normalViewPr>
  <p:slideViewPr>
    <p:cSldViewPr snapToGrid="0" showGuides="1">
      <p:cViewPr varScale="1">
        <p:scale>
          <a:sx n="81" d="100"/>
          <a:sy n="81" d="100"/>
        </p:scale>
        <p:origin x="10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40B81D0-B685-4190-9077-7BB117895A75}"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t>‹#›</a:t>
            </a:fld>
            <a:endParaRPr lang="zh-CN" altLang="en-US" sz="1200" dirty="0">
              <a:latin typeface="等线" panose="02010600030101010101" pitchFamily="2" charset="-122"/>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a:ln>
            <a:solidFill>
              <a:srgbClr val="000000">
                <a:alpha val="100000"/>
              </a:srgbClr>
            </a:solidFill>
            <a:miter lim="800000"/>
          </a:ln>
        </p:spPr>
      </p:sp>
      <p:sp>
        <p:nvSpPr>
          <p:cNvPr id="40963"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3079"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7329488" y="3659188"/>
            <a:ext cx="2005013" cy="365125"/>
          </a:xfrm>
          <a:prstGeom prst="rect">
            <a:avLst/>
          </a:prstGeom>
        </p:spPr>
        <p:txBody>
          <a:bodyPr vert="horz" lIns="91440" tIns="45720" rIns="91440" bIns="45720" rtlCol="0" anchor="ct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5EFD6F6-2F20-4B1A-A667-B95C1338A7FC}" type="datetime5">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4098"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4104"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67AB40-51E4-4CDD-960E-C97BC666F1D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5122"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5128"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67AB40-51E4-4CDD-960E-C97BC666F1D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bg>
      <p:bgPr>
        <a:solidFill>
          <a:schemeClr val="bg1"/>
        </a:solidFill>
        <a:effectLst/>
      </p:bgPr>
    </p:bg>
    <p:spTree>
      <p:nvGrpSpPr>
        <p:cNvPr id="1" name=""/>
        <p:cNvGrpSpPr/>
        <p:nvPr/>
      </p:nvGrpSpPr>
      <p:grpSpPr>
        <a:xfrm>
          <a:off x="0" y="0"/>
          <a:ext cx="0" cy="0"/>
          <a:chOff x="0" y="0"/>
          <a:chExt cx="0" cy="0"/>
        </a:xfrm>
      </p:grpSpPr>
      <p:sp>
        <p:nvSpPr>
          <p:cNvPr id="7" name="AutoShape 22"/>
          <p:cNvSpPr>
            <a:spLocks noChangeArrowheads="1"/>
          </p:cNvSpPr>
          <p:nvPr/>
        </p:nvSpPr>
        <p:spPr bwMode="auto">
          <a:xfrm>
            <a:off x="9745663" y="657225"/>
            <a:ext cx="1919288" cy="17463"/>
          </a:xfrm>
          <a:prstGeom prst="roundRect">
            <a:avLst>
              <a:gd name="adj" fmla="val 35898"/>
            </a:avLst>
          </a:prstGeom>
          <a:solidFill>
            <a:srgbClr val="F5A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AutoShape 23"/>
          <p:cNvSpPr>
            <a:spLocks noChangeArrowheads="1"/>
          </p:cNvSpPr>
          <p:nvPr/>
        </p:nvSpPr>
        <p:spPr bwMode="auto">
          <a:xfrm>
            <a:off x="528638" y="657225"/>
            <a:ext cx="9121775" cy="17463"/>
          </a:xfrm>
          <a:prstGeom prst="roundRect">
            <a:avLst>
              <a:gd name="adj" fmla="val 50000"/>
            </a:avLst>
          </a:prstGeom>
          <a:solidFill>
            <a:srgbClr val="031D89"/>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 name="Rectangle 12"/>
          <p:cNvSpPr>
            <a:spLocks noChangeArrowheads="1"/>
          </p:cNvSpPr>
          <p:nvPr/>
        </p:nvSpPr>
        <p:spPr bwMode="auto">
          <a:xfrm>
            <a:off x="10572750" y="6484938"/>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lgn="ctr" eaLnBrk="1" hangingPunct="1">
              <a:buNone/>
            </a:pPr>
            <a:r>
              <a:rPr lang="en-US" altLang="zh-CN" sz="1000" dirty="0">
                <a:solidFill>
                  <a:srgbClr val="7F7F7F"/>
                </a:solidFill>
                <a:latin typeface="Arial" panose="020B0604020202020204" pitchFamily="34" charset="0"/>
                <a:ea typeface="黑体" panose="02010609060101010101" pitchFamily="49" charset="-122"/>
              </a:rPr>
              <a:t> </a:t>
            </a:r>
            <a:fld id="{9A0DB2DC-4C9A-4742-B13C-FB6460FD3503}" type="slidenum">
              <a:rPr lang="en-US" altLang="zh-CN" sz="1000" dirty="0">
                <a:solidFill>
                  <a:srgbClr val="7F7F7F"/>
                </a:solidFill>
                <a:latin typeface="Arial" panose="020B0604020202020204" pitchFamily="34" charset="0"/>
                <a:ea typeface="黑体" panose="02010609060101010101" pitchFamily="49" charset="-122"/>
              </a:rPr>
              <a:t>‹#›</a:t>
            </a:fld>
            <a:endParaRPr lang="en-US" altLang="zh-CN" sz="1000" dirty="0">
              <a:solidFill>
                <a:srgbClr val="7F7F7F"/>
              </a:solidFill>
              <a:latin typeface="Arial" panose="020B0604020202020204" pitchFamily="34" charset="0"/>
              <a:ea typeface="黑体" panose="02010609060101010101" pitchFamily="49" charset="-122"/>
            </a:endParaRPr>
          </a:p>
        </p:txBody>
      </p:sp>
      <p:cxnSp>
        <p:nvCxnSpPr>
          <p:cNvPr id="11" name="直接连接符 10"/>
          <p:cNvCxnSpPr/>
          <p:nvPr/>
        </p:nvCxnSpPr>
        <p:spPr>
          <a:xfrm>
            <a:off x="3333750" y="6642100"/>
            <a:ext cx="7334250"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114088" y="6629400"/>
            <a:ext cx="52705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151" name="图片 13" descr="泰迪logo无底色.png"/>
          <p:cNvPicPr>
            <a:picLocks noChangeAspect="1"/>
          </p:cNvPicPr>
          <p:nvPr userDrawn="1"/>
        </p:nvPicPr>
        <p:blipFill>
          <a:blip r:embed="rId2"/>
          <a:stretch>
            <a:fillRect/>
          </a:stretch>
        </p:blipFill>
        <p:spPr>
          <a:xfrm>
            <a:off x="239713" y="6478588"/>
            <a:ext cx="1525587" cy="292100"/>
          </a:xfrm>
          <a:prstGeom prst="rect">
            <a:avLst/>
          </a:prstGeom>
          <a:noFill/>
          <a:ln w="9525">
            <a:noFill/>
          </a:ln>
        </p:spPr>
      </p:pic>
      <p:sp>
        <p:nvSpPr>
          <p:cNvPr id="16" name="矩形 15"/>
          <p:cNvSpPr>
            <a:spLocks noChangeArrowheads="1"/>
          </p:cNvSpPr>
          <p:nvPr/>
        </p:nvSpPr>
        <p:spPr bwMode="auto">
          <a:xfrm>
            <a:off x="1890713" y="6462713"/>
            <a:ext cx="10810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ts val="600"/>
              </a:spcBef>
              <a:spcAft>
                <a:spcPct val="0"/>
              </a:spcAft>
              <a:buClrTx/>
              <a:buSzTx/>
              <a:buFontTx/>
              <a:buNone/>
              <a:defRPr/>
            </a:pPr>
            <a:r>
              <a:rPr kumimoji="0" lang="zh-CN" altLang="en-US" sz="10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0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7" name="直接连接符 16"/>
          <p:cNvCxnSpPr/>
          <p:nvPr/>
        </p:nvCxnSpPr>
        <p:spPr>
          <a:xfrm rot="5400000">
            <a:off x="1812131" y="6622256"/>
            <a:ext cx="179388" cy="31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90459" y="154379"/>
            <a:ext cx="11090159" cy="432048"/>
          </a:xfrm>
        </p:spPr>
        <p:txBody>
          <a:bodyPr>
            <a:noAutofit/>
          </a:bodyPr>
          <a:lstStyle>
            <a:lvl1pPr algn="l">
              <a:defRPr sz="2200" b="1">
                <a:latin typeface="Arial" panose="020B0604020202020204" pitchFamily="34" charset="0"/>
                <a:ea typeface="微软雅黑" panose="020B0503020204020204" pitchFamily="34" charset="-122"/>
                <a:cs typeface="Arial" panose="020B0604020202020204" pitchFamily="34" charset="0"/>
              </a:defRPr>
            </a:lvl1pPr>
          </a:lstStyle>
          <a:p>
            <a:r>
              <a:rPr lang="zh-CN" altLang="en-US" dirty="0"/>
              <a:t>单击此处编辑母版标题样式</a:t>
            </a:r>
          </a:p>
        </p:txBody>
      </p:sp>
      <p:sp>
        <p:nvSpPr>
          <p:cNvPr id="3" name="内容占位符 2"/>
          <p:cNvSpPr>
            <a:spLocks noGrp="1"/>
          </p:cNvSpPr>
          <p:nvPr>
            <p:ph idx="1"/>
          </p:nvPr>
        </p:nvSpPr>
        <p:spPr>
          <a:xfrm>
            <a:off x="527052" y="775246"/>
            <a:ext cx="11107601" cy="1285603"/>
          </a:xfrm>
        </p:spPr>
        <p:txBody>
          <a:bodyPr>
            <a:noAutofit/>
          </a:bodyPr>
          <a:lstStyle>
            <a:lvl1pPr>
              <a:buClr>
                <a:srgbClr val="032089"/>
              </a:buClr>
              <a:buFont typeface="Wingdings" panose="05000000000000000000" pitchFamily="2" charset="2"/>
              <a:buChar char="n"/>
              <a:defRPr sz="1600" b="0">
                <a:latin typeface="微软雅黑" panose="020B0503020204020204" pitchFamily="34" charset="-122"/>
                <a:ea typeface="微软雅黑" panose="020B0503020204020204" pitchFamily="34" charset="-122"/>
              </a:defRPr>
            </a:lvl1pPr>
            <a:lvl2pPr>
              <a:buClr>
                <a:srgbClr val="032089"/>
              </a:buClr>
              <a:buFont typeface="Wingdings" panose="05000000000000000000" pitchFamily="2" charset="2"/>
              <a:buChar char="l"/>
              <a:defRPr sz="1600" b="0">
                <a:latin typeface="微软雅黑" panose="020B0503020204020204" pitchFamily="34" charset="-122"/>
                <a:ea typeface="微软雅黑" panose="020B0503020204020204" pitchFamily="34" charset="-122"/>
              </a:defRPr>
            </a:lvl2pPr>
            <a:lvl3pPr>
              <a:defRPr sz="1600" b="0">
                <a:latin typeface="微软雅黑" panose="020B0503020204020204" pitchFamily="34" charset="-122"/>
                <a:ea typeface="微软雅黑" panose="020B0503020204020204" pitchFamily="34" charset="-122"/>
              </a:defRPr>
            </a:lvl3pPr>
            <a:lvl4pPr>
              <a:defRPr sz="1600" b="0">
                <a:latin typeface="微软雅黑" panose="020B0503020204020204" pitchFamily="34" charset="-122"/>
                <a:ea typeface="微软雅黑" panose="020B0503020204020204" pitchFamily="34" charset="-122"/>
              </a:defRPr>
            </a:lvl4pPr>
            <a:lvl5pPr>
              <a:defRPr sz="16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67AB40-51E4-4CDD-960E-C97BC666F1D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7175"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9447213" y="3771900"/>
            <a:ext cx="2743200" cy="365125"/>
          </a:xfrm>
          <a:prstGeom prst="rect">
            <a:avLst/>
          </a:prstGeom>
        </p:spPr>
        <p:txBody>
          <a:bodyPr vert="horz" lIns="91440" tIns="45720" rIns="91440" bIns="45720" rtlCol="0" anchor="ctr"/>
          <a:lstStyle>
            <a:lvl1pPr algn="r">
              <a:defRPr sz="2400" b="1">
                <a:solidFill>
                  <a:srgbClr val="FFFFFF"/>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4243A43-47C4-4F3E-B58A-DB1D92E01F68}" type="datetimeFigureOut">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8194"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8200"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FB64EED-95DD-453F-BBBC-0513AEEF9B03}"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9218"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9224"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FB64EED-95DD-453F-BBBC-0513AEEF9B03}"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sp>
        <p:nvSpPr>
          <p:cNvPr id="9" name="Title 1"/>
          <p:cNvSpPr txBox="1"/>
          <p:nvPr/>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ctr" defTabSz="1028700" rtl="0" eaLnBrk="1" fontAlgn="base" latinLnBrk="0" hangingPunct="1">
              <a:lnSpc>
                <a:spcPts val="3360"/>
              </a:lnSpc>
              <a:spcBef>
                <a:spcPts val="630"/>
              </a:spcBef>
              <a:spcAft>
                <a:spcPct val="0"/>
              </a:spcAft>
              <a:buClrTx/>
              <a:buSzTx/>
              <a:buFontTx/>
              <a:buNone/>
              <a:defRPr/>
            </a:pPr>
            <a:r>
              <a:rPr kumimoji="0" lang="en-US" altLang="zh-CN"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Thank you!</a:t>
            </a:r>
            <a:endParaRPr kumimoji="0" lang="zh-CN" altLang="en-US"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pic>
        <p:nvPicPr>
          <p:cNvPr id="10" name="图片 9"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2" name="直接连接符 11"/>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10248"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pic>
        <p:nvPicPr>
          <p:cNvPr id="10249" name="图片 16"/>
          <p:cNvPicPr>
            <a:picLocks noChangeAspect="1"/>
          </p:cNvPicPr>
          <p:nvPr userDrawn="1"/>
        </p:nvPicPr>
        <p:blipFill>
          <a:blip r:embed="rId4"/>
          <a:stretch>
            <a:fillRect/>
          </a:stretch>
        </p:blipFill>
        <p:spPr>
          <a:xfrm>
            <a:off x="9940925" y="4724400"/>
            <a:ext cx="1874838" cy="187483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FB64EED-95DD-453F-BBBC-0513AEEF9B03}"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D67AB40-51E4-4CDD-960E-C97BC666F1D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FB64EED-95DD-453F-BBBC-0513AEEF9B03}"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3.jpeg"/><Relationship Id="rId3" Type="http://schemas.openxmlformats.org/officeDocument/2006/relationships/image" Target="../media/image7.wmf"/><Relationship Id="rId7" Type="http://schemas.openxmlformats.org/officeDocument/2006/relationships/image" Target="../media/image9.wmf"/><Relationship Id="rId12" Type="http://schemas.openxmlformats.org/officeDocument/2006/relationships/image" Target="../media/image12.jpeg"/><Relationship Id="rId2"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oleObject" Target="../embeddings/oleObject4.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0.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4.wmf"/><Relationship Id="rId7" Type="http://schemas.openxmlformats.org/officeDocument/2006/relationships/image" Target="../media/image16.wmf"/><Relationship Id="rId12" Type="http://schemas.openxmlformats.org/officeDocument/2006/relationships/oleObject" Target="../embeddings/oleObject12.bin"/><Relationship Id="rId2" Type="http://schemas.openxmlformats.org/officeDocument/2006/relationships/oleObject" Target="../embeddings/oleObject7.bin"/><Relationship Id="rId1" Type="http://schemas.openxmlformats.org/officeDocument/2006/relationships/slideLayout" Target="../slideLayouts/slideLayout3.xml"/><Relationship Id="rId6" Type="http://schemas.openxmlformats.org/officeDocument/2006/relationships/oleObject" Target="../embeddings/oleObject9.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7.wmf"/></Relationships>
</file>

<file path=ppt/slides/_rels/slide14.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5.wmf"/><Relationship Id="rId7" Type="http://schemas.openxmlformats.org/officeDocument/2006/relationships/oleObject" Target="../embeddings/oleObject16.bin"/><Relationship Id="rId2" Type="http://schemas.openxmlformats.org/officeDocument/2006/relationships/oleObject" Target="../embeddings/oleObject13.bin"/><Relationship Id="rId1" Type="http://schemas.openxmlformats.org/officeDocument/2006/relationships/slideLayout" Target="../slideLayouts/slideLayout3.xml"/><Relationship Id="rId6" Type="http://schemas.openxmlformats.org/officeDocument/2006/relationships/oleObject" Target="../embeddings/oleObject15.bin"/><Relationship Id="rId5" Type="http://schemas.openxmlformats.org/officeDocument/2006/relationships/image" Target="../media/image16.wmf"/><Relationship Id="rId10" Type="http://schemas.openxmlformats.org/officeDocument/2006/relationships/image" Target="../media/image20.wmf"/><Relationship Id="rId4" Type="http://schemas.openxmlformats.org/officeDocument/2006/relationships/oleObject" Target="../embeddings/oleObject14.bin"/><Relationship Id="rId9"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5.wmf"/><Relationship Id="rId7" Type="http://schemas.openxmlformats.org/officeDocument/2006/relationships/oleObject" Target="../embeddings/oleObject21.bin"/><Relationship Id="rId2" Type="http://schemas.openxmlformats.org/officeDocument/2006/relationships/oleObject" Target="../embeddings/oleObject18.bin"/><Relationship Id="rId1" Type="http://schemas.openxmlformats.org/officeDocument/2006/relationships/slideLayout" Target="../slideLayouts/slideLayout3.xml"/><Relationship Id="rId6" Type="http://schemas.openxmlformats.org/officeDocument/2006/relationships/oleObject" Target="../embeddings/oleObject20.bin"/><Relationship Id="rId5" Type="http://schemas.openxmlformats.org/officeDocument/2006/relationships/image" Target="../media/image16.wmf"/><Relationship Id="rId10" Type="http://schemas.openxmlformats.org/officeDocument/2006/relationships/image" Target="../media/image22.wmf"/><Relationship Id="rId4" Type="http://schemas.openxmlformats.org/officeDocument/2006/relationships/oleObject" Target="../embeddings/oleObject19.bin"/><Relationship Id="rId9" Type="http://schemas.openxmlformats.org/officeDocument/2006/relationships/oleObject" Target="../embeddings/oleObject2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4.xml"/><Relationship Id="rId1" Type="http://schemas.openxmlformats.org/officeDocument/2006/relationships/slideLayout" Target="../slideLayouts/slideLayout3.xml"/><Relationship Id="rId4" Type="http://schemas.openxmlformats.org/officeDocument/2006/relationships/slide" Target="slide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hyperlink" Target="http://www.tipdm.com/pxdt/index.j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4"/>
          <p:cNvSpPr>
            <a:spLocks noGrp="1"/>
          </p:cNvSpPr>
          <p:nvPr>
            <p:ph type="title"/>
          </p:nvPr>
        </p:nvSpPr>
        <p:spPr>
          <a:xfrm>
            <a:off x="5272088" y="2706688"/>
            <a:ext cx="6543675" cy="692150"/>
          </a:xfrm>
          <a:ln/>
        </p:spPr>
        <p:txBody>
          <a:bodyPr vert="horz" wrap="square" lIns="91440" tIns="45720" rIns="91440" bIns="45720" anchor="ctr" anchorCtr="0"/>
          <a:lstStyle/>
          <a:p>
            <a:pPr>
              <a:buNone/>
            </a:pPr>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第</a:t>
            </a:r>
            <a:r>
              <a:rPr kumimoji="1" lang="en-US" altLang="zh-CN" b="0" dirty="0">
                <a:latin typeface="Times New Roman" panose="02020603050405020304" pitchFamily="18" charset="0"/>
                <a:ea typeface="微软雅黑" panose="020B0503020204020204" pitchFamily="34" charset="-122"/>
                <a:cs typeface="Times New Roman" panose="02020603050405020304" pitchFamily="18" charset="0"/>
              </a:rPr>
              <a:t>9</a:t>
            </a:r>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章 基于水色图像的水质评价</a:t>
            </a:r>
            <a:endParaRPr kumimoji="1" lang="zh-CN" altLang="en-US" b="0"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1267" name="文本框 2"/>
          <p:cNvSpPr txBox="1"/>
          <p:nvPr/>
        </p:nvSpPr>
        <p:spPr>
          <a:xfrm>
            <a:off x="7297738" y="3541713"/>
            <a:ext cx="2374900" cy="461962"/>
          </a:xfrm>
          <a:prstGeom prst="rect">
            <a:avLst/>
          </a:prstGeom>
          <a:noFill/>
          <a:ln w="9525">
            <a:noFill/>
          </a:ln>
        </p:spPr>
        <p:txBody>
          <a:bodyPr>
            <a:spAutoFit/>
          </a:bodyPr>
          <a:lstStyle/>
          <a:p>
            <a:pPr algn="ctr" eaLnBrk="1" hangingPunct="1">
              <a:buNone/>
            </a:pPr>
            <a:fld id="{BB962C8B-B14F-4D97-AF65-F5344CB8AC3E}" type="datetime5">
              <a:rPr lang="zh-CN" altLang="en-US" sz="2400" b="1" dirty="0">
                <a:solidFill>
                  <a:schemeClr val="bg1"/>
                </a:solidFill>
                <a:latin typeface="Times New Roman" panose="02020603050405020304" pitchFamily="18" charset="0"/>
                <a:ea typeface="黑体" panose="02010609060101010101" pitchFamily="49" charset="-122"/>
              </a:rPr>
              <a:t>2021/4/30</a:t>
            </a:fld>
            <a:endParaRPr lang="zh-CN" altLang="en-US" sz="2400" b="1"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附件在“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demo/data/images/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”目录下给出了某地区的多个罗非鱼池塘水样的数据，包含水产专家按水色判断水质分类的数据以及用数码相机按照标准进行水色采集的数据</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如下表和下图所示</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，每个水质图片命名规则为“类别</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编号</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.jpg</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1_1.jpg</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”说明当前图片属于第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类的样本。</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48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485775" y="3600450"/>
          <a:ext cx="11115675" cy="1228725"/>
        </p:xfrm>
        <a:graphic>
          <a:graphicData uri="http://schemas.openxmlformats.org/drawingml/2006/table">
            <a:tbl>
              <a:tblPr>
                <a:tableStyleId>{5C22544A-7EE6-4342-B048-85BDC9FD1C3A}</a:tableStyleId>
              </a:tblPr>
              <a:tblGrid>
                <a:gridCol w="1142999">
                  <a:extLst>
                    <a:ext uri="{9D8B030D-6E8A-4147-A177-3AD203B41FA5}">
                      <a16:colId xmlns:a16="http://schemas.microsoft.com/office/drawing/2014/main" val="20000"/>
                    </a:ext>
                  </a:extLst>
                </a:gridCol>
                <a:gridCol w="1285875">
                  <a:extLst>
                    <a:ext uri="{9D8B030D-6E8A-4147-A177-3AD203B41FA5}">
                      <a16:colId xmlns:a16="http://schemas.microsoft.com/office/drawing/2014/main" val="20001"/>
                    </a:ext>
                  </a:extLst>
                </a:gridCol>
                <a:gridCol w="1042988">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3657600">
                  <a:extLst>
                    <a:ext uri="{9D8B030D-6E8A-4147-A177-3AD203B41FA5}">
                      <a16:colId xmlns:a16="http://schemas.microsoft.com/office/drawing/2014/main" val="20004"/>
                    </a:ext>
                  </a:extLst>
                </a:gridCol>
                <a:gridCol w="2986096">
                  <a:extLst>
                    <a:ext uri="{9D8B030D-6E8A-4147-A177-3AD203B41FA5}">
                      <a16:colId xmlns:a16="http://schemas.microsoft.com/office/drawing/2014/main" val="20005"/>
                    </a:ext>
                  </a:extLst>
                </a:gridCol>
              </a:tblGrid>
              <a:tr h="819149">
                <a:tc>
                  <a:txBody>
                    <a:bodyPr/>
                    <a:lstStyle/>
                    <a:p>
                      <a:pPr algn="ctr">
                        <a:spcAft>
                          <a:spcPts val="0"/>
                        </a:spcAft>
                      </a:pPr>
                      <a:r>
                        <a:rPr lang="zh-CN" sz="1800" kern="100" dirty="0">
                          <a:effectLst/>
                        </a:rPr>
                        <a:t>水色</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浅绿色（清水或浊水）</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灰蓝色</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黄褐色</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茶褐色</a:t>
                      </a:r>
                    </a:p>
                    <a:p>
                      <a:pPr algn="ctr">
                        <a:spcAft>
                          <a:spcPts val="0"/>
                        </a:spcAft>
                      </a:pPr>
                      <a:r>
                        <a:rPr lang="zh-CN" sz="1800" kern="100" dirty="0">
                          <a:effectLst/>
                        </a:rPr>
                        <a:t>（姜黄、茶褐、红褐、褐中带绿等）</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绿色（黄绿、油绿、蓝绿、墨绿、绿中带褐等）</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409575">
                <a:tc>
                  <a:txBody>
                    <a:bodyPr/>
                    <a:lstStyle/>
                    <a:p>
                      <a:pPr algn="ctr">
                        <a:spcAft>
                          <a:spcPts val="0"/>
                        </a:spcAft>
                      </a:pPr>
                      <a:r>
                        <a:rPr lang="zh-CN" sz="1800" kern="100">
                          <a:effectLst/>
                        </a:rPr>
                        <a:t>水质类别</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2</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3</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4</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5</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1507" name="内容占位符 3"/>
          <p:cNvPicPr>
            <a:picLocks noGrp="1"/>
          </p:cNvPicPr>
          <p:nvPr>
            <p:ph idx="1"/>
          </p:nvPr>
        </p:nvPicPr>
        <p:blipFill>
          <a:blip r:embed="rId2"/>
          <a:srcRect/>
          <a:stretch>
            <a:fillRect/>
          </a:stretch>
        </p:blipFill>
        <p:spPr>
          <a:xfrm>
            <a:off x="1671638" y="1042988"/>
            <a:ext cx="8629650" cy="4957762"/>
          </a:xfr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a:ln w="6350"/>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第一步：图像切割</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采集到的水样图像包含盛水容器，容器的颜色与水体颜色差异较大，同时水体位于图像中央，为了提取水色的特征，需要提取水样图像中央部分具有代表意义的图像，具体实施方式是提取水样图像中央</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像素的图像。设原始图像</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的大小是</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，则截取宽从第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个像素点到第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个像素点，长从第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个像素点到第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个像素点的子图像。</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编程软件进行编程，即可把下图中左边的切割前的水样图像切割并保存到右边的切割后的水样图像。</a:t>
            </a:r>
          </a:p>
        </p:txBody>
      </p:sp>
      <p:sp>
        <p:nvSpPr>
          <p:cNvPr id="2253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2533" name="对象 3"/>
          <p:cNvGraphicFramePr>
            <a:graphicFrameLocks noChangeAspect="1"/>
          </p:cNvGraphicFramePr>
          <p:nvPr/>
        </p:nvGraphicFramePr>
        <p:xfrm>
          <a:off x="5395913" y="2586038"/>
          <a:ext cx="700087" cy="311150"/>
        </p:xfrm>
        <a:graphic>
          <a:graphicData uri="http://schemas.openxmlformats.org/presentationml/2006/ole">
            <mc:AlternateContent xmlns:mc="http://schemas.openxmlformats.org/markup-compatibility/2006">
              <mc:Choice xmlns:v="urn:schemas-microsoft-com:vml" Requires="v">
                <p:oleObj r:id="rId2" imgW="445135" imgH="177800" progId="Equation.DSMT4">
                  <p:embed/>
                </p:oleObj>
              </mc:Choice>
              <mc:Fallback>
                <p:oleObj r:id="rId2" imgW="445135" imgH="177800" progId="Equation.DSMT4">
                  <p:embed/>
                  <p:pic>
                    <p:nvPicPr>
                      <p:cNvPr id="0" name="图片 3082"/>
                      <p:cNvPicPr/>
                      <p:nvPr/>
                    </p:nvPicPr>
                    <p:blipFill>
                      <a:blip r:embed="rId3"/>
                      <a:stretch>
                        <a:fillRect/>
                      </a:stretch>
                    </p:blipFill>
                    <p:spPr>
                      <a:xfrm>
                        <a:off x="5395913" y="2586038"/>
                        <a:ext cx="700087" cy="311150"/>
                      </a:xfrm>
                      <a:prstGeom prst="rect">
                        <a:avLst/>
                      </a:prstGeom>
                      <a:noFill/>
                      <a:ln w="38100">
                        <a:noFill/>
                        <a:miter/>
                      </a:ln>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2535" name="对象 5"/>
          <p:cNvGraphicFramePr>
            <a:graphicFrameLocks noChangeAspect="1"/>
          </p:cNvGraphicFramePr>
          <p:nvPr/>
        </p:nvGraphicFramePr>
        <p:xfrm>
          <a:off x="7715250" y="2371725"/>
          <a:ext cx="1500188" cy="650875"/>
        </p:xfrm>
        <a:graphic>
          <a:graphicData uri="http://schemas.openxmlformats.org/presentationml/2006/ole">
            <mc:AlternateContent xmlns:mc="http://schemas.openxmlformats.org/markup-compatibility/2006">
              <mc:Choice xmlns:v="urn:schemas-microsoft-com:vml" Requires="v">
                <p:oleObj r:id="rId4" imgW="837565" imgH="431800" progId="Equation.DSMT4">
                  <p:embed/>
                </p:oleObj>
              </mc:Choice>
              <mc:Fallback>
                <p:oleObj r:id="rId4" imgW="837565" imgH="431800" progId="Equation.DSMT4">
                  <p:embed/>
                  <p:pic>
                    <p:nvPicPr>
                      <p:cNvPr id="0" name="图片 3084"/>
                      <p:cNvPicPr/>
                      <p:nvPr/>
                    </p:nvPicPr>
                    <p:blipFill>
                      <a:blip r:embed="rId5"/>
                      <a:stretch>
                        <a:fillRect/>
                      </a:stretch>
                    </p:blipFill>
                    <p:spPr>
                      <a:xfrm>
                        <a:off x="7715250" y="2371725"/>
                        <a:ext cx="1500188" cy="650875"/>
                      </a:xfrm>
                      <a:prstGeom prst="rect">
                        <a:avLst/>
                      </a:prstGeom>
                      <a:noFill/>
                      <a:ln w="38100">
                        <a:noFill/>
                        <a:miter/>
                      </a:ln>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2537" name="对象 7"/>
          <p:cNvGraphicFramePr>
            <a:graphicFrameLocks noChangeAspect="1"/>
          </p:cNvGraphicFramePr>
          <p:nvPr/>
        </p:nvGraphicFramePr>
        <p:xfrm>
          <a:off x="10658475" y="2393950"/>
          <a:ext cx="1357313" cy="666750"/>
        </p:xfrm>
        <a:graphic>
          <a:graphicData uri="http://schemas.openxmlformats.org/presentationml/2006/ole">
            <mc:AlternateContent xmlns:mc="http://schemas.openxmlformats.org/markup-compatibility/2006">
              <mc:Choice xmlns:v="urn:schemas-microsoft-com:vml" Requires="v">
                <p:oleObj r:id="rId6" imgW="825500" imgH="431800" progId="Equation.DSMT4">
                  <p:embed/>
                </p:oleObj>
              </mc:Choice>
              <mc:Fallback>
                <p:oleObj r:id="rId6" imgW="825500" imgH="431800" progId="Equation.DSMT4">
                  <p:embed/>
                  <p:pic>
                    <p:nvPicPr>
                      <p:cNvPr id="0" name="图片 3085"/>
                      <p:cNvPicPr/>
                      <p:nvPr/>
                    </p:nvPicPr>
                    <p:blipFill>
                      <a:blip r:embed="rId7"/>
                      <a:stretch>
                        <a:fillRect/>
                      </a:stretch>
                    </p:blipFill>
                    <p:spPr>
                      <a:xfrm>
                        <a:off x="10658475" y="2393950"/>
                        <a:ext cx="1357313" cy="666750"/>
                      </a:xfrm>
                      <a:prstGeom prst="rect">
                        <a:avLst/>
                      </a:prstGeom>
                      <a:noFill/>
                      <a:ln w="38100">
                        <a:noFill/>
                        <a:miter/>
                      </a:ln>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2539" name="对象 9"/>
          <p:cNvGraphicFramePr>
            <a:graphicFrameLocks noChangeAspect="1"/>
          </p:cNvGraphicFramePr>
          <p:nvPr/>
        </p:nvGraphicFramePr>
        <p:xfrm>
          <a:off x="2857500" y="2865438"/>
          <a:ext cx="1243013" cy="609600"/>
        </p:xfrm>
        <a:graphic>
          <a:graphicData uri="http://schemas.openxmlformats.org/presentationml/2006/ole">
            <mc:AlternateContent xmlns:mc="http://schemas.openxmlformats.org/markup-compatibility/2006">
              <mc:Choice xmlns:v="urn:schemas-microsoft-com:vml" Requires="v">
                <p:oleObj r:id="rId8" imgW="812165" imgH="431800" progId="Equation.DSMT4">
                  <p:embed/>
                </p:oleObj>
              </mc:Choice>
              <mc:Fallback>
                <p:oleObj r:id="rId8" imgW="812165" imgH="431800" progId="Equation.DSMT4">
                  <p:embed/>
                  <p:pic>
                    <p:nvPicPr>
                      <p:cNvPr id="0" name="图片 3081"/>
                      <p:cNvPicPr/>
                      <p:nvPr/>
                    </p:nvPicPr>
                    <p:blipFill>
                      <a:blip r:embed="rId9"/>
                      <a:stretch>
                        <a:fillRect/>
                      </a:stretch>
                    </p:blipFill>
                    <p:spPr>
                      <a:xfrm>
                        <a:off x="2857500" y="2865438"/>
                        <a:ext cx="1243013" cy="609600"/>
                      </a:xfrm>
                      <a:prstGeom prst="rect">
                        <a:avLst/>
                      </a:prstGeom>
                      <a:noFill/>
                      <a:ln w="38100">
                        <a:noFill/>
                        <a:miter/>
                      </a:ln>
                    </p:spPr>
                  </p:pic>
                </p:oleObj>
              </mc:Fallback>
            </mc:AlternateContent>
          </a:graphicData>
        </a:graphic>
      </p:graphicFrame>
      <p:sp>
        <p:nvSpPr>
          <p:cNvPr id="11" name="Rectangle 10"/>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2541" name="对象 11"/>
          <p:cNvGraphicFramePr>
            <a:graphicFrameLocks noChangeAspect="1"/>
          </p:cNvGraphicFramePr>
          <p:nvPr/>
        </p:nvGraphicFramePr>
        <p:xfrm>
          <a:off x="5643563" y="2794000"/>
          <a:ext cx="1385887" cy="681038"/>
        </p:xfrm>
        <a:graphic>
          <a:graphicData uri="http://schemas.openxmlformats.org/presentationml/2006/ole">
            <mc:AlternateContent xmlns:mc="http://schemas.openxmlformats.org/markup-compatibility/2006">
              <mc:Choice xmlns:v="urn:schemas-microsoft-com:vml" Requires="v">
                <p:oleObj r:id="rId10" imgW="812165" imgH="431800" progId="Equation.DSMT4">
                  <p:embed/>
                </p:oleObj>
              </mc:Choice>
              <mc:Fallback>
                <p:oleObj r:id="rId10" imgW="812165" imgH="431800" progId="Equation.DSMT4">
                  <p:embed/>
                  <p:pic>
                    <p:nvPicPr>
                      <p:cNvPr id="0" name="图片 3083"/>
                      <p:cNvPicPr/>
                      <p:nvPr/>
                    </p:nvPicPr>
                    <p:blipFill>
                      <a:blip r:embed="rId11"/>
                      <a:stretch>
                        <a:fillRect/>
                      </a:stretch>
                    </p:blipFill>
                    <p:spPr>
                      <a:xfrm>
                        <a:off x="5643563" y="2794000"/>
                        <a:ext cx="1385887" cy="681038"/>
                      </a:xfrm>
                      <a:prstGeom prst="rect">
                        <a:avLst/>
                      </a:prstGeom>
                      <a:noFill/>
                      <a:ln w="38100">
                        <a:noFill/>
                        <a:miter/>
                      </a:ln>
                    </p:spPr>
                  </p:pic>
                </p:oleObj>
              </mc:Fallback>
            </mc:AlternateContent>
          </a:graphicData>
        </a:graphic>
      </p:graphicFrame>
      <p:pic>
        <p:nvPicPr>
          <p:cNvPr id="22542" name="图片 13"/>
          <p:cNvPicPr>
            <a:picLocks noChangeAspect="1"/>
          </p:cNvPicPr>
          <p:nvPr/>
        </p:nvPicPr>
        <p:blipFill>
          <a:blip r:embed="rId12"/>
          <a:stretch>
            <a:fillRect/>
          </a:stretch>
        </p:blipFill>
        <p:spPr>
          <a:xfrm>
            <a:off x="2022475" y="4048125"/>
            <a:ext cx="2260600" cy="2076450"/>
          </a:xfrm>
          <a:prstGeom prst="rect">
            <a:avLst/>
          </a:prstGeom>
          <a:noFill/>
          <a:ln w="9525">
            <a:noFill/>
          </a:ln>
        </p:spPr>
      </p:pic>
      <p:pic>
        <p:nvPicPr>
          <p:cNvPr id="22543" name="图片 14"/>
          <p:cNvPicPr>
            <a:picLocks noChangeAspect="1"/>
          </p:cNvPicPr>
          <p:nvPr/>
        </p:nvPicPr>
        <p:blipFill>
          <a:blip r:embed="rId13"/>
          <a:stretch>
            <a:fillRect/>
          </a:stretch>
        </p:blipFill>
        <p:spPr>
          <a:xfrm>
            <a:off x="7019925" y="4610100"/>
            <a:ext cx="952500" cy="952500"/>
          </a:xfrm>
          <a:prstGeom prst="rect">
            <a:avLst/>
          </a:prstGeom>
          <a:noFill/>
          <a:ln w="9525">
            <a:noFill/>
          </a:ln>
        </p:spPr>
      </p:pic>
      <p:sp>
        <p:nvSpPr>
          <p:cNvPr id="13" name="右箭头 12"/>
          <p:cNvSpPr/>
          <p:nvPr/>
        </p:nvSpPr>
        <p:spPr bwMode="auto">
          <a:xfrm>
            <a:off x="4486275" y="4786313"/>
            <a:ext cx="2386013" cy="600075"/>
          </a:xfrm>
          <a:prstGeom prst="rightArrow">
            <a:avLst/>
          </a:prstGeom>
          <a:noFill/>
          <a:ln w="6350"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w="12700">
                <a:solidFill>
                  <a:schemeClr val="tx1"/>
                </a:solidFill>
                <a:prstDash val="solid"/>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第二步：特征提取</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选择采用颜色矩来提取水样图像的特征，下面给出各阶颜色矩的计算公式。</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）一阶颜色矩</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一阶颜色矩采用一阶原点矩，反映了图像的整体明暗程度</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是在第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个颜色通道的一阶颜色矩，对于RGB颜色空间的图像</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个像素的第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个颜色通道的颜色值</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55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3557" name="对象 3"/>
          <p:cNvGraphicFramePr>
            <a:graphicFrameLocks noChangeAspect="1"/>
          </p:cNvGraphicFramePr>
          <p:nvPr/>
        </p:nvGraphicFramePr>
        <p:xfrm>
          <a:off x="3357563" y="3214688"/>
          <a:ext cx="2971800" cy="931862"/>
        </p:xfrm>
        <a:graphic>
          <a:graphicData uri="http://schemas.openxmlformats.org/presentationml/2006/ole">
            <mc:AlternateContent xmlns:mc="http://schemas.openxmlformats.org/markup-compatibility/2006">
              <mc:Choice xmlns:v="urn:schemas-microsoft-com:vml" Requires="v">
                <p:oleObj r:id="rId2" imgW="839470" imgH="419735" progId="Equation.DSMT4">
                  <p:embed/>
                </p:oleObj>
              </mc:Choice>
              <mc:Fallback>
                <p:oleObj r:id="rId2" imgW="839470" imgH="419735" progId="Equation.DSMT4">
                  <p:embed/>
                  <p:pic>
                    <p:nvPicPr>
                      <p:cNvPr id="0" name="图片 3088"/>
                      <p:cNvPicPr/>
                      <p:nvPr/>
                    </p:nvPicPr>
                    <p:blipFill>
                      <a:blip r:embed="rId3"/>
                      <a:stretch>
                        <a:fillRect/>
                      </a:stretch>
                    </p:blipFill>
                    <p:spPr>
                      <a:xfrm>
                        <a:off x="3357563" y="3214688"/>
                        <a:ext cx="2971800" cy="931862"/>
                      </a:xfrm>
                      <a:prstGeom prst="rect">
                        <a:avLst/>
                      </a:prstGeom>
                      <a:noFill/>
                      <a:ln w="38100">
                        <a:noFill/>
                        <a:miter/>
                      </a:ln>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3559" name="对象 5"/>
          <p:cNvGraphicFramePr>
            <a:graphicFrameLocks noChangeAspect="1"/>
          </p:cNvGraphicFramePr>
          <p:nvPr/>
        </p:nvGraphicFramePr>
        <p:xfrm>
          <a:off x="571500" y="4414838"/>
          <a:ext cx="385763" cy="457200"/>
        </p:xfrm>
        <a:graphic>
          <a:graphicData uri="http://schemas.openxmlformats.org/presentationml/2006/ole">
            <mc:AlternateContent xmlns:mc="http://schemas.openxmlformats.org/markup-compatibility/2006">
              <mc:Choice xmlns:v="urn:schemas-microsoft-com:vml" Requires="v">
                <p:oleObj r:id="rId4" imgW="178435" imgH="229235" progId="Equation.DSMT4">
                  <p:embed/>
                </p:oleObj>
              </mc:Choice>
              <mc:Fallback>
                <p:oleObj r:id="rId4" imgW="178435" imgH="229235" progId="Equation.DSMT4">
                  <p:embed/>
                  <p:pic>
                    <p:nvPicPr>
                      <p:cNvPr id="0" name="图片 3089"/>
                      <p:cNvPicPr/>
                      <p:nvPr/>
                    </p:nvPicPr>
                    <p:blipFill>
                      <a:blip r:embed="rId5"/>
                      <a:stretch>
                        <a:fillRect/>
                      </a:stretch>
                    </p:blipFill>
                    <p:spPr>
                      <a:xfrm>
                        <a:off x="571500" y="4414838"/>
                        <a:ext cx="385763" cy="457200"/>
                      </a:xfrm>
                      <a:prstGeom prst="rect">
                        <a:avLst/>
                      </a:prstGeom>
                      <a:noFill/>
                      <a:ln w="38100">
                        <a:noFill/>
                        <a:miter/>
                      </a:ln>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3561" name="对象 7"/>
          <p:cNvGraphicFramePr>
            <a:graphicFrameLocks noChangeAspect="1"/>
          </p:cNvGraphicFramePr>
          <p:nvPr/>
        </p:nvGraphicFramePr>
        <p:xfrm>
          <a:off x="1643063" y="4457700"/>
          <a:ext cx="342900" cy="342900"/>
        </p:xfrm>
        <a:graphic>
          <a:graphicData uri="http://schemas.openxmlformats.org/presentationml/2006/ole">
            <mc:AlternateContent xmlns:mc="http://schemas.openxmlformats.org/markup-compatibility/2006">
              <mc:Choice xmlns:v="urn:schemas-microsoft-com:vml" Requires="v">
                <p:oleObj r:id="rId6" imgW="89535" imgH="165735" progId="Equation.DSMT4">
                  <p:embed/>
                </p:oleObj>
              </mc:Choice>
              <mc:Fallback>
                <p:oleObj r:id="rId6" imgW="89535" imgH="165735" progId="Equation.DSMT4">
                  <p:embed/>
                  <p:pic>
                    <p:nvPicPr>
                      <p:cNvPr id="0" name="图片 3086"/>
                      <p:cNvPicPr/>
                      <p:nvPr/>
                    </p:nvPicPr>
                    <p:blipFill>
                      <a:blip r:embed="rId7"/>
                      <a:stretch>
                        <a:fillRect/>
                      </a:stretch>
                    </p:blipFill>
                    <p:spPr>
                      <a:xfrm>
                        <a:off x="1643063" y="4457700"/>
                        <a:ext cx="342900" cy="342900"/>
                      </a:xfrm>
                      <a:prstGeom prst="rect">
                        <a:avLst/>
                      </a:prstGeom>
                      <a:noFill/>
                      <a:ln w="38100">
                        <a:noFill/>
                        <a:miter/>
                      </a:ln>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3563" name="对象 9"/>
          <p:cNvGraphicFramePr>
            <a:graphicFrameLocks noChangeAspect="1"/>
          </p:cNvGraphicFramePr>
          <p:nvPr/>
        </p:nvGraphicFramePr>
        <p:xfrm>
          <a:off x="7329488" y="4414838"/>
          <a:ext cx="900112" cy="355600"/>
        </p:xfrm>
        <a:graphic>
          <a:graphicData uri="http://schemas.openxmlformats.org/presentationml/2006/ole">
            <mc:AlternateContent xmlns:mc="http://schemas.openxmlformats.org/markup-compatibility/2006">
              <mc:Choice xmlns:v="urn:schemas-microsoft-com:vml" Requires="v">
                <p:oleObj r:id="rId8" imgW="534035" imgH="203200" progId="Equation.DSMT4">
                  <p:embed/>
                </p:oleObj>
              </mc:Choice>
              <mc:Fallback>
                <p:oleObj r:id="rId8" imgW="534035" imgH="203200" progId="Equation.DSMT4">
                  <p:embed/>
                  <p:pic>
                    <p:nvPicPr>
                      <p:cNvPr id="0" name="图片 3087"/>
                      <p:cNvPicPr/>
                      <p:nvPr/>
                    </p:nvPicPr>
                    <p:blipFill>
                      <a:blip r:embed="rId9"/>
                      <a:stretch>
                        <a:fillRect/>
                      </a:stretch>
                    </p:blipFill>
                    <p:spPr>
                      <a:xfrm>
                        <a:off x="7329488" y="4414838"/>
                        <a:ext cx="900112" cy="355600"/>
                      </a:xfrm>
                      <a:prstGeom prst="rect">
                        <a:avLst/>
                      </a:prstGeom>
                      <a:noFill/>
                      <a:ln w="38100">
                        <a:noFill/>
                        <a:miter/>
                      </a:ln>
                    </p:spPr>
                  </p:pic>
                </p:oleObj>
              </mc:Fallback>
            </mc:AlternateContent>
          </a:graphicData>
        </a:graphic>
      </p:graphicFrame>
      <p:sp>
        <p:nvSpPr>
          <p:cNvPr id="11" name="Rectangle 10"/>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3565" name="对象 11"/>
          <p:cNvGraphicFramePr>
            <a:graphicFrameLocks noChangeAspect="1"/>
          </p:cNvGraphicFramePr>
          <p:nvPr/>
        </p:nvGraphicFramePr>
        <p:xfrm>
          <a:off x="8415338" y="4348163"/>
          <a:ext cx="357187" cy="439737"/>
        </p:xfrm>
        <a:graphic>
          <a:graphicData uri="http://schemas.openxmlformats.org/presentationml/2006/ole">
            <mc:AlternateContent xmlns:mc="http://schemas.openxmlformats.org/markup-compatibility/2006">
              <mc:Choice xmlns:v="urn:schemas-microsoft-com:vml" Requires="v">
                <p:oleObj r:id="rId10" imgW="191135" imgH="241935" progId="Equation.DSMT4">
                  <p:embed/>
                </p:oleObj>
              </mc:Choice>
              <mc:Fallback>
                <p:oleObj r:id="rId10" imgW="191135" imgH="241935" progId="Equation.DSMT4">
                  <p:embed/>
                  <p:pic>
                    <p:nvPicPr>
                      <p:cNvPr id="0" name="图片 3092"/>
                      <p:cNvPicPr/>
                      <p:nvPr/>
                    </p:nvPicPr>
                    <p:blipFill>
                      <a:blip r:embed="rId11"/>
                      <a:stretch>
                        <a:fillRect/>
                      </a:stretch>
                    </p:blipFill>
                    <p:spPr>
                      <a:xfrm>
                        <a:off x="8415338" y="4348163"/>
                        <a:ext cx="357187" cy="439737"/>
                      </a:xfrm>
                      <a:prstGeom prst="rect">
                        <a:avLst/>
                      </a:prstGeom>
                      <a:noFill/>
                      <a:ln w="38100">
                        <a:noFill/>
                        <a:miter/>
                      </a:ln>
                    </p:spPr>
                  </p:pic>
                </p:oleObj>
              </mc:Fallback>
            </mc:AlternateContent>
          </a:graphicData>
        </a:graphic>
      </p:graphicFrame>
      <p:graphicFrame>
        <p:nvGraphicFramePr>
          <p:cNvPr id="23566" name="对象 12"/>
          <p:cNvGraphicFramePr>
            <a:graphicFrameLocks noChangeAspect="1"/>
          </p:cNvGraphicFramePr>
          <p:nvPr/>
        </p:nvGraphicFramePr>
        <p:xfrm>
          <a:off x="10496550" y="4424363"/>
          <a:ext cx="342900" cy="342900"/>
        </p:xfrm>
        <a:graphic>
          <a:graphicData uri="http://schemas.openxmlformats.org/presentationml/2006/ole">
            <mc:AlternateContent xmlns:mc="http://schemas.openxmlformats.org/markup-compatibility/2006">
              <mc:Choice xmlns:v="urn:schemas-microsoft-com:vml" Requires="v">
                <p:oleObj r:id="rId12" imgW="89535" imgH="165735" progId="Equation.DSMT4">
                  <p:embed/>
                </p:oleObj>
              </mc:Choice>
              <mc:Fallback>
                <p:oleObj r:id="rId12" imgW="89535" imgH="165735" progId="Equation.DSMT4">
                  <p:embed/>
                  <p:pic>
                    <p:nvPicPr>
                      <p:cNvPr id="0" name="图片 3090"/>
                      <p:cNvPicPr/>
                      <p:nvPr/>
                    </p:nvPicPr>
                    <p:blipFill>
                      <a:blip r:embed="rId7"/>
                      <a:stretch>
                        <a:fillRect/>
                      </a:stretch>
                    </p:blipFill>
                    <p:spPr>
                      <a:xfrm>
                        <a:off x="10496550" y="4424363"/>
                        <a:ext cx="342900" cy="342900"/>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第二步：特征提取</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）二阶颜色矩</a:t>
            </a:r>
          </a:p>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二阶颜色矩采用的是二阶中心距的平方根，反映了图像颜色的分布范围。</a:t>
            </a:r>
          </a:p>
          <a:p>
            <a:pPr marL="0" indent="0">
              <a:buClr>
                <a:srgbClr val="032089"/>
              </a:buClr>
              <a:buFont typeface="Wingdings" panose="05000000000000000000" pitchFamily="2" charset="2"/>
              <a:buNone/>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endParaRPr kumimoji="1" lang="zh-CN"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p>
          <a:p>
            <a:pPr marL="0" indent="0">
              <a:buClr>
                <a:srgbClr val="032089"/>
              </a:buClr>
              <a:buFont typeface="Wingdings" panose="05000000000000000000" pitchFamily="2" charset="2"/>
              <a:buNone/>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是在第</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个颜色通道的二阶颜色矩，</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是在第</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个颜色通道的一阶颜色矩。</a:t>
            </a:r>
          </a:p>
          <a:p>
            <a:pPr marL="0" indent="0">
              <a:buClr>
                <a:srgbClr val="032089"/>
              </a:buClr>
              <a:buFont typeface="Wingdings" panose="05000000000000000000" pitchFamily="2" charset="2"/>
              <a:buNone/>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457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4582" name="对象 5"/>
          <p:cNvGraphicFramePr>
            <a:graphicFrameLocks noChangeAspect="1"/>
          </p:cNvGraphicFramePr>
          <p:nvPr/>
        </p:nvGraphicFramePr>
        <p:xfrm>
          <a:off x="4586288" y="3829050"/>
          <a:ext cx="385762" cy="457200"/>
        </p:xfrm>
        <a:graphic>
          <a:graphicData uri="http://schemas.openxmlformats.org/presentationml/2006/ole">
            <mc:AlternateContent xmlns:mc="http://schemas.openxmlformats.org/markup-compatibility/2006">
              <mc:Choice xmlns:v="urn:schemas-microsoft-com:vml" Requires="v">
                <p:oleObj r:id="rId2" imgW="178435" imgH="229235" progId="Equation.DSMT4">
                  <p:embed/>
                </p:oleObj>
              </mc:Choice>
              <mc:Fallback>
                <p:oleObj r:id="rId2" imgW="178435" imgH="229235" progId="Equation.DSMT4">
                  <p:embed/>
                  <p:pic>
                    <p:nvPicPr>
                      <p:cNvPr id="0" name="图片 3091"/>
                      <p:cNvPicPr/>
                      <p:nvPr/>
                    </p:nvPicPr>
                    <p:blipFill>
                      <a:blip r:embed="rId3"/>
                      <a:stretch>
                        <a:fillRect/>
                      </a:stretch>
                    </p:blipFill>
                    <p:spPr>
                      <a:xfrm>
                        <a:off x="4586288" y="3829050"/>
                        <a:ext cx="385762" cy="457200"/>
                      </a:xfrm>
                      <a:prstGeom prst="rect">
                        <a:avLst/>
                      </a:prstGeom>
                      <a:noFill/>
                      <a:ln w="38100">
                        <a:noFill/>
                        <a:miter/>
                      </a:ln>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4584" name="对象 7"/>
          <p:cNvGraphicFramePr>
            <a:graphicFrameLocks noChangeAspect="1"/>
          </p:cNvGraphicFramePr>
          <p:nvPr/>
        </p:nvGraphicFramePr>
        <p:xfrm>
          <a:off x="1643063" y="3871913"/>
          <a:ext cx="342900" cy="342900"/>
        </p:xfrm>
        <a:graphic>
          <a:graphicData uri="http://schemas.openxmlformats.org/presentationml/2006/ole">
            <mc:AlternateContent xmlns:mc="http://schemas.openxmlformats.org/markup-compatibility/2006">
              <mc:Choice xmlns:v="urn:schemas-microsoft-com:vml" Requires="v">
                <p:oleObj r:id="rId4" imgW="89535" imgH="165735" progId="Equation.DSMT4">
                  <p:embed/>
                </p:oleObj>
              </mc:Choice>
              <mc:Fallback>
                <p:oleObj r:id="rId4" imgW="89535" imgH="165735" progId="Equation.DSMT4">
                  <p:embed/>
                  <p:pic>
                    <p:nvPicPr>
                      <p:cNvPr id="0" name="图片 3095"/>
                      <p:cNvPicPr/>
                      <p:nvPr/>
                    </p:nvPicPr>
                    <p:blipFill>
                      <a:blip r:embed="rId5"/>
                      <a:stretch>
                        <a:fillRect/>
                      </a:stretch>
                    </p:blipFill>
                    <p:spPr>
                      <a:xfrm>
                        <a:off x="1643063" y="3871913"/>
                        <a:ext cx="342900" cy="342900"/>
                      </a:xfrm>
                      <a:prstGeom prst="rect">
                        <a:avLst/>
                      </a:prstGeom>
                      <a:noFill/>
                      <a:ln w="38100">
                        <a:noFill/>
                        <a:miter/>
                      </a:ln>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1" name="Rectangle 10"/>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4587" name="对象 12"/>
          <p:cNvGraphicFramePr>
            <a:graphicFrameLocks noChangeAspect="1"/>
          </p:cNvGraphicFramePr>
          <p:nvPr/>
        </p:nvGraphicFramePr>
        <p:xfrm>
          <a:off x="5638800" y="3895725"/>
          <a:ext cx="342900" cy="342900"/>
        </p:xfrm>
        <a:graphic>
          <a:graphicData uri="http://schemas.openxmlformats.org/presentationml/2006/ole">
            <mc:AlternateContent xmlns:mc="http://schemas.openxmlformats.org/markup-compatibility/2006">
              <mc:Choice xmlns:v="urn:schemas-microsoft-com:vml" Requires="v">
                <p:oleObj r:id="rId6" imgW="89535" imgH="165735" progId="Equation.DSMT4">
                  <p:embed/>
                </p:oleObj>
              </mc:Choice>
              <mc:Fallback>
                <p:oleObj r:id="rId6" imgW="89535" imgH="165735" progId="Equation.DSMT4">
                  <p:embed/>
                  <p:pic>
                    <p:nvPicPr>
                      <p:cNvPr id="0" name="图片 3094"/>
                      <p:cNvPicPr/>
                      <p:nvPr/>
                    </p:nvPicPr>
                    <p:blipFill>
                      <a:blip r:embed="rId5"/>
                      <a:stretch>
                        <a:fillRect/>
                      </a:stretch>
                    </p:blipFill>
                    <p:spPr>
                      <a:xfrm>
                        <a:off x="5638800" y="3895725"/>
                        <a:ext cx="342900" cy="342900"/>
                      </a:xfrm>
                      <a:prstGeom prst="rect">
                        <a:avLst/>
                      </a:prstGeom>
                      <a:noFill/>
                      <a:ln w="38100">
                        <a:noFill/>
                        <a:miter/>
                      </a:ln>
                    </p:spPr>
                  </p:pic>
                </p:oleObj>
              </mc:Fallback>
            </mc:AlternateContent>
          </a:graphicData>
        </a:graphic>
      </p:graphicFrame>
      <p:sp>
        <p:nvSpPr>
          <p:cNvPr id="14"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4589" name="对象 14"/>
          <p:cNvGraphicFramePr>
            <a:graphicFrameLocks noChangeAspect="1"/>
          </p:cNvGraphicFramePr>
          <p:nvPr/>
        </p:nvGraphicFramePr>
        <p:xfrm>
          <a:off x="3228975" y="2771775"/>
          <a:ext cx="2867025" cy="857250"/>
        </p:xfrm>
        <a:graphic>
          <a:graphicData uri="http://schemas.openxmlformats.org/presentationml/2006/ole">
            <mc:AlternateContent xmlns:mc="http://schemas.openxmlformats.org/markup-compatibility/2006">
              <mc:Choice xmlns:v="urn:schemas-microsoft-com:vml" Requires="v">
                <p:oleObj r:id="rId7" imgW="1373505" imgH="470535" progId="Equation.DSMT4">
                  <p:embed/>
                </p:oleObj>
              </mc:Choice>
              <mc:Fallback>
                <p:oleObj r:id="rId7" imgW="1373505" imgH="470535" progId="Equation.DSMT4">
                  <p:embed/>
                  <p:pic>
                    <p:nvPicPr>
                      <p:cNvPr id="0" name="图片 3076"/>
                      <p:cNvPicPr/>
                      <p:nvPr/>
                    </p:nvPicPr>
                    <p:blipFill>
                      <a:blip r:embed="rId8"/>
                      <a:stretch>
                        <a:fillRect/>
                      </a:stretch>
                    </p:blipFill>
                    <p:spPr>
                      <a:xfrm>
                        <a:off x="3228975" y="2771775"/>
                        <a:ext cx="2867025" cy="857250"/>
                      </a:xfrm>
                      <a:prstGeom prst="rect">
                        <a:avLst/>
                      </a:prstGeom>
                      <a:noFill/>
                      <a:ln w="38100">
                        <a:noFill/>
                        <a:miter/>
                      </a:ln>
                    </p:spPr>
                  </p:pic>
                </p:oleObj>
              </mc:Fallback>
            </mc:AlternateContent>
          </a:graphicData>
        </a:graphic>
      </p:graphicFrame>
      <p:sp>
        <p:nvSpPr>
          <p:cNvPr id="16"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4591" name="对象 16"/>
          <p:cNvGraphicFramePr>
            <a:graphicFrameLocks noChangeAspect="1"/>
          </p:cNvGraphicFramePr>
          <p:nvPr/>
        </p:nvGraphicFramePr>
        <p:xfrm>
          <a:off x="500063" y="3786188"/>
          <a:ext cx="428625" cy="485775"/>
        </p:xfrm>
        <a:graphic>
          <a:graphicData uri="http://schemas.openxmlformats.org/presentationml/2006/ole">
            <mc:AlternateContent xmlns:mc="http://schemas.openxmlformats.org/markup-compatibility/2006">
              <mc:Choice xmlns:v="urn:schemas-microsoft-com:vml" Requires="v">
                <p:oleObj r:id="rId9" imgW="165735" imgH="229235" progId="Equation.DSMT4">
                  <p:embed/>
                </p:oleObj>
              </mc:Choice>
              <mc:Fallback>
                <p:oleObj r:id="rId9" imgW="165735" imgH="229235" progId="Equation.DSMT4">
                  <p:embed/>
                  <p:pic>
                    <p:nvPicPr>
                      <p:cNvPr id="0" name="图片 3093"/>
                      <p:cNvPicPr/>
                      <p:nvPr/>
                    </p:nvPicPr>
                    <p:blipFill>
                      <a:blip r:embed="rId10"/>
                      <a:stretch>
                        <a:fillRect/>
                      </a:stretch>
                    </p:blipFill>
                    <p:spPr>
                      <a:xfrm>
                        <a:off x="500063" y="3786188"/>
                        <a:ext cx="428625" cy="485775"/>
                      </a:xfrm>
                      <a:prstGeom prst="rect">
                        <a:avLst/>
                      </a:prstGeom>
                      <a:noFill/>
                      <a:ln w="38100">
                        <a:noFill/>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第二步：特征提取</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3</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三</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阶颜色矩</a:t>
            </a: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三</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阶颜色矩采用的是</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三</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阶中心距的</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立</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方根，反映了图像颜色的</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对称性</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p>
          <a:p>
            <a:pPr marL="0" indent="0">
              <a:buClr>
                <a:srgbClr val="032089"/>
              </a:buClr>
              <a:buFont typeface="Wingdings" panose="05000000000000000000" pitchFamily="2" charset="2"/>
              <a:buNone/>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endParaRPr kumimoji="1" lang="zh-CN"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p>
          <a:p>
            <a:pPr marL="0" indent="0">
              <a:buClr>
                <a:srgbClr val="032089"/>
              </a:buClr>
              <a:buFont typeface="Wingdings" panose="05000000000000000000" pitchFamily="2" charset="2"/>
              <a:buNone/>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是在第</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个颜色通道的</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三</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阶颜色矩，</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是在第</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个颜色通道的一阶颜色矩。</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zh-CN"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560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5606" name="对象 5"/>
          <p:cNvGraphicFramePr>
            <a:graphicFrameLocks noChangeAspect="1"/>
          </p:cNvGraphicFramePr>
          <p:nvPr/>
        </p:nvGraphicFramePr>
        <p:xfrm>
          <a:off x="4586288" y="3829050"/>
          <a:ext cx="385762" cy="457200"/>
        </p:xfrm>
        <a:graphic>
          <a:graphicData uri="http://schemas.openxmlformats.org/presentationml/2006/ole">
            <mc:AlternateContent xmlns:mc="http://schemas.openxmlformats.org/markup-compatibility/2006">
              <mc:Choice xmlns:v="urn:schemas-microsoft-com:vml" Requires="v">
                <p:oleObj r:id="rId2" imgW="178435" imgH="229235" progId="Equation.DSMT4">
                  <p:embed/>
                </p:oleObj>
              </mc:Choice>
              <mc:Fallback>
                <p:oleObj r:id="rId2" imgW="178435" imgH="229235" progId="Equation.DSMT4">
                  <p:embed/>
                  <p:pic>
                    <p:nvPicPr>
                      <p:cNvPr id="0" name="图片 3078"/>
                      <p:cNvPicPr/>
                      <p:nvPr/>
                    </p:nvPicPr>
                    <p:blipFill>
                      <a:blip r:embed="rId3"/>
                      <a:stretch>
                        <a:fillRect/>
                      </a:stretch>
                    </p:blipFill>
                    <p:spPr>
                      <a:xfrm>
                        <a:off x="4586288" y="3829050"/>
                        <a:ext cx="385762" cy="457200"/>
                      </a:xfrm>
                      <a:prstGeom prst="rect">
                        <a:avLst/>
                      </a:prstGeom>
                      <a:noFill/>
                      <a:ln w="38100">
                        <a:noFill/>
                        <a:miter/>
                      </a:ln>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5608" name="对象 7"/>
          <p:cNvGraphicFramePr>
            <a:graphicFrameLocks noChangeAspect="1"/>
          </p:cNvGraphicFramePr>
          <p:nvPr/>
        </p:nvGraphicFramePr>
        <p:xfrm>
          <a:off x="1643063" y="3871913"/>
          <a:ext cx="342900" cy="342900"/>
        </p:xfrm>
        <a:graphic>
          <a:graphicData uri="http://schemas.openxmlformats.org/presentationml/2006/ole">
            <mc:AlternateContent xmlns:mc="http://schemas.openxmlformats.org/markup-compatibility/2006">
              <mc:Choice xmlns:v="urn:schemas-microsoft-com:vml" Requires="v">
                <p:oleObj r:id="rId4" imgW="89535" imgH="165735" progId="Equation.DSMT4">
                  <p:embed/>
                </p:oleObj>
              </mc:Choice>
              <mc:Fallback>
                <p:oleObj r:id="rId4" imgW="89535" imgH="165735" progId="Equation.DSMT4">
                  <p:embed/>
                  <p:pic>
                    <p:nvPicPr>
                      <p:cNvPr id="0" name="图片 3077"/>
                      <p:cNvPicPr/>
                      <p:nvPr/>
                    </p:nvPicPr>
                    <p:blipFill>
                      <a:blip r:embed="rId5"/>
                      <a:stretch>
                        <a:fillRect/>
                      </a:stretch>
                    </p:blipFill>
                    <p:spPr>
                      <a:xfrm>
                        <a:off x="1643063" y="3871913"/>
                        <a:ext cx="342900" cy="342900"/>
                      </a:xfrm>
                      <a:prstGeom prst="rect">
                        <a:avLst/>
                      </a:prstGeom>
                      <a:noFill/>
                      <a:ln w="38100">
                        <a:noFill/>
                        <a:miter/>
                      </a:ln>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1" name="Rectangle 10"/>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5611" name="对象 12"/>
          <p:cNvGraphicFramePr>
            <a:graphicFrameLocks noChangeAspect="1"/>
          </p:cNvGraphicFramePr>
          <p:nvPr/>
        </p:nvGraphicFramePr>
        <p:xfrm>
          <a:off x="5638800" y="3895725"/>
          <a:ext cx="342900" cy="342900"/>
        </p:xfrm>
        <a:graphic>
          <a:graphicData uri="http://schemas.openxmlformats.org/presentationml/2006/ole">
            <mc:AlternateContent xmlns:mc="http://schemas.openxmlformats.org/markup-compatibility/2006">
              <mc:Choice xmlns:v="urn:schemas-microsoft-com:vml" Requires="v">
                <p:oleObj r:id="rId6" imgW="89535" imgH="165735" progId="Equation.DSMT4">
                  <p:embed/>
                </p:oleObj>
              </mc:Choice>
              <mc:Fallback>
                <p:oleObj r:id="rId6" imgW="89535" imgH="165735" progId="Equation.DSMT4">
                  <p:embed/>
                  <p:pic>
                    <p:nvPicPr>
                      <p:cNvPr id="0" name="图片 3075"/>
                      <p:cNvPicPr/>
                      <p:nvPr/>
                    </p:nvPicPr>
                    <p:blipFill>
                      <a:blip r:embed="rId5"/>
                      <a:stretch>
                        <a:fillRect/>
                      </a:stretch>
                    </p:blipFill>
                    <p:spPr>
                      <a:xfrm>
                        <a:off x="5638800" y="3895725"/>
                        <a:ext cx="342900" cy="342900"/>
                      </a:xfrm>
                      <a:prstGeom prst="rect">
                        <a:avLst/>
                      </a:prstGeom>
                      <a:noFill/>
                      <a:ln w="38100">
                        <a:noFill/>
                        <a:miter/>
                      </a:ln>
                    </p:spPr>
                  </p:pic>
                </p:oleObj>
              </mc:Fallback>
            </mc:AlternateContent>
          </a:graphicData>
        </a:graphic>
      </p:graphicFrame>
      <p:sp>
        <p:nvSpPr>
          <p:cNvPr id="14"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6"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5615" name="对象 9"/>
          <p:cNvGraphicFramePr>
            <a:graphicFrameLocks noChangeAspect="1"/>
          </p:cNvGraphicFramePr>
          <p:nvPr/>
        </p:nvGraphicFramePr>
        <p:xfrm>
          <a:off x="3271838" y="2686050"/>
          <a:ext cx="3182937" cy="985838"/>
        </p:xfrm>
        <a:graphic>
          <a:graphicData uri="http://schemas.openxmlformats.org/presentationml/2006/ole">
            <mc:AlternateContent xmlns:mc="http://schemas.openxmlformats.org/markup-compatibility/2006">
              <mc:Choice xmlns:v="urn:schemas-microsoft-com:vml" Requires="v">
                <p:oleObj r:id="rId7" imgW="1348105" imgH="470535" progId="Equation.DSMT4">
                  <p:embed/>
                </p:oleObj>
              </mc:Choice>
              <mc:Fallback>
                <p:oleObj r:id="rId7" imgW="1348105" imgH="470535" progId="Equation.DSMT4">
                  <p:embed/>
                  <p:pic>
                    <p:nvPicPr>
                      <p:cNvPr id="0" name="图片 3079"/>
                      <p:cNvPicPr/>
                      <p:nvPr/>
                    </p:nvPicPr>
                    <p:blipFill>
                      <a:blip r:embed="rId8"/>
                      <a:stretch>
                        <a:fillRect/>
                      </a:stretch>
                    </p:blipFill>
                    <p:spPr>
                      <a:xfrm>
                        <a:off x="3271838" y="2686050"/>
                        <a:ext cx="3182937" cy="985838"/>
                      </a:xfrm>
                      <a:prstGeom prst="rect">
                        <a:avLst/>
                      </a:prstGeom>
                      <a:noFill/>
                      <a:ln w="38100">
                        <a:noFill/>
                        <a:miter/>
                      </a:ln>
                    </p:spPr>
                  </p:pic>
                </p:oleObj>
              </mc:Fallback>
            </mc:AlternateContent>
          </a:graphicData>
        </a:graphic>
      </p:graphicFrame>
      <p:sp>
        <p:nvSpPr>
          <p:cNvPr id="12"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5617" name="对象 17"/>
          <p:cNvGraphicFramePr>
            <a:graphicFrameLocks noChangeAspect="1"/>
          </p:cNvGraphicFramePr>
          <p:nvPr/>
        </p:nvGraphicFramePr>
        <p:xfrm>
          <a:off x="471488" y="3729038"/>
          <a:ext cx="428625" cy="534987"/>
        </p:xfrm>
        <a:graphic>
          <a:graphicData uri="http://schemas.openxmlformats.org/presentationml/2006/ole">
            <mc:AlternateContent xmlns:mc="http://schemas.openxmlformats.org/markup-compatibility/2006">
              <mc:Choice xmlns:v="urn:schemas-microsoft-com:vml" Requires="v">
                <p:oleObj r:id="rId9" imgW="140335" imgH="229870" progId="Equation.DSMT4">
                  <p:embed/>
                </p:oleObj>
              </mc:Choice>
              <mc:Fallback>
                <p:oleObj r:id="rId9" imgW="140335" imgH="229870" progId="Equation.DSMT4">
                  <p:embed/>
                  <p:pic>
                    <p:nvPicPr>
                      <p:cNvPr id="0" name="图片 3080"/>
                      <p:cNvPicPr/>
                      <p:nvPr/>
                    </p:nvPicPr>
                    <p:blipFill>
                      <a:blip r:embed="rId10"/>
                      <a:stretch>
                        <a:fillRect/>
                      </a:stretch>
                    </p:blipFill>
                    <p:spPr>
                      <a:xfrm>
                        <a:off x="471488" y="3729038"/>
                        <a:ext cx="428625" cy="534987"/>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对切割后的图像提取其颜色矩，作为图像的颜色特征。颜色矩的提取，并且提取每个文件名中的类别和序号，同时针对所有的图片都进行同样的操作，因提取的特征的取值范围差别较大，如果直接输入模型，可能会导致模型精确度下降，因此，在建模之前需要将数据进行标准化。</a:t>
            </a:r>
          </a:p>
        </p:txBody>
      </p:sp>
      <p:sp>
        <p:nvSpPr>
          <p:cNvPr id="2662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采用决策树作为水质评价分类模型，模型的输入包括两部分，一部分是训练样本的输入，另一部分是建模参数的输入。各参数说明</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如下表所示。</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65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1743075" y="2544763"/>
          <a:ext cx="8972550" cy="4170363"/>
        </p:xfrm>
        <a:graphic>
          <a:graphicData uri="http://schemas.openxmlformats.org/drawingml/2006/table">
            <a:tbl>
              <a:tblPr>
                <a:tableStyleId>{5C22544A-7EE6-4342-B048-85BDC9FD1C3A}</a:tableStyleId>
              </a:tblPr>
              <a:tblGrid>
                <a:gridCol w="1385887">
                  <a:extLst>
                    <a:ext uri="{9D8B030D-6E8A-4147-A177-3AD203B41FA5}">
                      <a16:colId xmlns:a16="http://schemas.microsoft.com/office/drawing/2014/main" val="20000"/>
                    </a:ext>
                  </a:extLst>
                </a:gridCol>
                <a:gridCol w="1585913">
                  <a:extLst>
                    <a:ext uri="{9D8B030D-6E8A-4147-A177-3AD203B41FA5}">
                      <a16:colId xmlns:a16="http://schemas.microsoft.com/office/drawing/2014/main" val="20001"/>
                    </a:ext>
                  </a:extLst>
                </a:gridCol>
                <a:gridCol w="6000750">
                  <a:extLst>
                    <a:ext uri="{9D8B030D-6E8A-4147-A177-3AD203B41FA5}">
                      <a16:colId xmlns:a16="http://schemas.microsoft.com/office/drawing/2014/main" val="20002"/>
                    </a:ext>
                  </a:extLst>
                </a:gridCol>
              </a:tblGrid>
              <a:tr h="379124">
                <a:tc>
                  <a:txBody>
                    <a:bodyPr/>
                    <a:lstStyle/>
                    <a:p>
                      <a:pPr algn="ctr">
                        <a:spcAft>
                          <a:spcPts val="0"/>
                        </a:spcAft>
                      </a:pPr>
                      <a:r>
                        <a:rPr lang="zh-CN" sz="1800" kern="100" dirty="0">
                          <a:solidFill>
                            <a:schemeClr val="bg1"/>
                          </a:solidFill>
                          <a:effectLst/>
                        </a:rPr>
                        <a:t>序号</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zh-CN" sz="1800" kern="100" dirty="0">
                          <a:solidFill>
                            <a:schemeClr val="bg1"/>
                          </a:solidFill>
                          <a:effectLst/>
                        </a:rPr>
                        <a:t>变量名称</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zh-CN" sz="1800" kern="100" dirty="0">
                          <a:solidFill>
                            <a:schemeClr val="bg1"/>
                          </a:solidFill>
                          <a:effectLst/>
                        </a:rPr>
                        <a:t>变量描述</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extLst>
                  <a:ext uri="{0D108BD9-81ED-4DB2-BD59-A6C34878D82A}">
                    <a16:rowId xmlns:a16="http://schemas.microsoft.com/office/drawing/2014/main" val="10000"/>
                  </a:ext>
                </a:extLst>
              </a:tr>
              <a:tr h="379124">
                <a:tc>
                  <a:txBody>
                    <a:bodyPr/>
                    <a:lstStyle/>
                    <a:p>
                      <a:pPr algn="ctr">
                        <a:spcAft>
                          <a:spcPts val="0"/>
                        </a:spcAft>
                      </a:pPr>
                      <a:r>
                        <a:rPr lang="en-US" sz="1800" kern="100" dirty="0">
                          <a:solidFill>
                            <a:schemeClr val="bg1"/>
                          </a:solidFill>
                          <a:effectLst/>
                        </a:rPr>
                        <a:t>1</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a:effectLst/>
                        </a:rPr>
                        <a:t>R</a:t>
                      </a:r>
                      <a:r>
                        <a:rPr lang="zh-CN" sz="1800" kern="100">
                          <a:effectLst/>
                        </a:rPr>
                        <a:t>通道一阶矩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R</a:t>
                      </a:r>
                      <a:r>
                        <a:rPr lang="zh-CN" sz="1800" kern="100">
                          <a:effectLst/>
                        </a:rPr>
                        <a:t>颜色通道的一阶矩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val="10001"/>
                  </a:ext>
                </a:extLst>
              </a:tr>
              <a:tr h="379124">
                <a:tc>
                  <a:txBody>
                    <a:bodyPr/>
                    <a:lstStyle/>
                    <a:p>
                      <a:pPr algn="ctr">
                        <a:spcAft>
                          <a:spcPts val="0"/>
                        </a:spcAft>
                      </a:pPr>
                      <a:r>
                        <a:rPr lang="en-US" sz="1800" kern="100" dirty="0">
                          <a:solidFill>
                            <a:schemeClr val="bg1"/>
                          </a:solidFill>
                          <a:effectLst/>
                        </a:rPr>
                        <a:t>2</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a:effectLst/>
                        </a:rPr>
                        <a:t>G</a:t>
                      </a:r>
                      <a:r>
                        <a:rPr lang="zh-CN" sz="1800" kern="100">
                          <a:effectLst/>
                        </a:rPr>
                        <a:t>通道一阶矩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G</a:t>
                      </a:r>
                      <a:r>
                        <a:rPr lang="zh-CN" sz="1800" kern="100">
                          <a:effectLst/>
                        </a:rPr>
                        <a:t>颜色通道的一阶矩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val="10002"/>
                  </a:ext>
                </a:extLst>
              </a:tr>
              <a:tr h="379124">
                <a:tc>
                  <a:txBody>
                    <a:bodyPr/>
                    <a:lstStyle/>
                    <a:p>
                      <a:pPr algn="ctr">
                        <a:spcAft>
                          <a:spcPts val="0"/>
                        </a:spcAft>
                      </a:pPr>
                      <a:r>
                        <a:rPr lang="en-US" sz="1800" kern="100" dirty="0">
                          <a:solidFill>
                            <a:schemeClr val="bg1"/>
                          </a:solidFill>
                          <a:effectLst/>
                        </a:rPr>
                        <a:t>3</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a:effectLst/>
                        </a:rPr>
                        <a:t>B</a:t>
                      </a:r>
                      <a:r>
                        <a:rPr lang="zh-CN" sz="1800" kern="100">
                          <a:effectLst/>
                        </a:rPr>
                        <a:t>通道一阶矩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B</a:t>
                      </a:r>
                      <a:r>
                        <a:rPr lang="zh-CN" sz="1800" kern="100">
                          <a:effectLst/>
                        </a:rPr>
                        <a:t>颜色通道的一阶矩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val="10003"/>
                  </a:ext>
                </a:extLst>
              </a:tr>
              <a:tr h="379124">
                <a:tc>
                  <a:txBody>
                    <a:bodyPr/>
                    <a:lstStyle/>
                    <a:p>
                      <a:pPr algn="ctr">
                        <a:spcAft>
                          <a:spcPts val="0"/>
                        </a:spcAft>
                      </a:pPr>
                      <a:r>
                        <a:rPr lang="en-US" sz="1800" kern="100" dirty="0">
                          <a:solidFill>
                            <a:schemeClr val="bg1"/>
                          </a:solidFill>
                          <a:effectLst/>
                        </a:rPr>
                        <a:t>4</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dirty="0">
                          <a:effectLst/>
                        </a:rPr>
                        <a:t>R</a:t>
                      </a:r>
                      <a:r>
                        <a:rPr lang="zh-CN" sz="1800" kern="100" dirty="0">
                          <a:effectLst/>
                        </a:rPr>
                        <a:t>通道二阶矩</a:t>
                      </a:r>
                      <a:endParaRPr lang="zh-CN" sz="1800" kern="100" dirty="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R</a:t>
                      </a:r>
                      <a:r>
                        <a:rPr lang="zh-CN" sz="1800" kern="100">
                          <a:effectLst/>
                        </a:rPr>
                        <a:t>颜色通道的二阶矩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val="10004"/>
                  </a:ext>
                </a:extLst>
              </a:tr>
              <a:tr h="379124">
                <a:tc>
                  <a:txBody>
                    <a:bodyPr/>
                    <a:lstStyle/>
                    <a:p>
                      <a:pPr algn="ctr">
                        <a:spcAft>
                          <a:spcPts val="0"/>
                        </a:spcAft>
                      </a:pPr>
                      <a:r>
                        <a:rPr lang="en-US" sz="1800" kern="100" dirty="0">
                          <a:solidFill>
                            <a:schemeClr val="bg1"/>
                          </a:solidFill>
                          <a:effectLst/>
                        </a:rPr>
                        <a:t>5</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a:effectLst/>
                        </a:rPr>
                        <a:t>G</a:t>
                      </a:r>
                      <a:r>
                        <a:rPr lang="zh-CN" sz="1800" kern="100">
                          <a:effectLst/>
                        </a:rPr>
                        <a:t>通道二阶矩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G</a:t>
                      </a:r>
                      <a:r>
                        <a:rPr lang="zh-CN" sz="1800" kern="100">
                          <a:effectLst/>
                        </a:rPr>
                        <a:t>颜色通道的二阶矩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val="10005"/>
                  </a:ext>
                </a:extLst>
              </a:tr>
              <a:tr h="379124">
                <a:tc>
                  <a:txBody>
                    <a:bodyPr/>
                    <a:lstStyle/>
                    <a:p>
                      <a:pPr algn="ctr">
                        <a:spcAft>
                          <a:spcPts val="0"/>
                        </a:spcAft>
                      </a:pPr>
                      <a:r>
                        <a:rPr lang="en-US" sz="1800" kern="100" dirty="0">
                          <a:solidFill>
                            <a:schemeClr val="bg1"/>
                          </a:solidFill>
                          <a:effectLst/>
                        </a:rPr>
                        <a:t>6</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a:effectLst/>
                        </a:rPr>
                        <a:t>B</a:t>
                      </a:r>
                      <a:r>
                        <a:rPr lang="zh-CN" sz="1800" kern="100">
                          <a:effectLst/>
                        </a:rPr>
                        <a:t>通道二阶矩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B</a:t>
                      </a:r>
                      <a:r>
                        <a:rPr lang="zh-CN" sz="1800" kern="100">
                          <a:effectLst/>
                        </a:rPr>
                        <a:t>颜色通道的二阶矩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val="10006"/>
                  </a:ext>
                </a:extLst>
              </a:tr>
              <a:tr h="379124">
                <a:tc>
                  <a:txBody>
                    <a:bodyPr/>
                    <a:lstStyle/>
                    <a:p>
                      <a:pPr algn="ctr">
                        <a:spcAft>
                          <a:spcPts val="0"/>
                        </a:spcAft>
                      </a:pPr>
                      <a:r>
                        <a:rPr lang="en-US" sz="1800" kern="100" dirty="0">
                          <a:solidFill>
                            <a:schemeClr val="bg1"/>
                          </a:solidFill>
                          <a:effectLst/>
                        </a:rPr>
                        <a:t>7</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a:effectLst/>
                        </a:rPr>
                        <a:t>R</a:t>
                      </a:r>
                      <a:r>
                        <a:rPr lang="zh-CN" sz="1800" kern="100">
                          <a:effectLst/>
                        </a:rPr>
                        <a:t>通道三阶矩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R</a:t>
                      </a:r>
                      <a:r>
                        <a:rPr lang="zh-CN" sz="1800" kern="100">
                          <a:effectLst/>
                        </a:rPr>
                        <a:t>颜色通道的三阶矩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val="10007"/>
                  </a:ext>
                </a:extLst>
              </a:tr>
              <a:tr h="379124">
                <a:tc>
                  <a:txBody>
                    <a:bodyPr/>
                    <a:lstStyle/>
                    <a:p>
                      <a:pPr algn="ctr">
                        <a:spcAft>
                          <a:spcPts val="0"/>
                        </a:spcAft>
                      </a:pPr>
                      <a:r>
                        <a:rPr lang="en-US" sz="1800" kern="100" dirty="0">
                          <a:solidFill>
                            <a:schemeClr val="bg1"/>
                          </a:solidFill>
                          <a:effectLst/>
                        </a:rPr>
                        <a:t>8</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a:effectLst/>
                        </a:rPr>
                        <a:t>G</a:t>
                      </a:r>
                      <a:r>
                        <a:rPr lang="zh-CN" sz="1800" kern="100">
                          <a:effectLst/>
                        </a:rPr>
                        <a:t>通道三阶矩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G</a:t>
                      </a:r>
                      <a:r>
                        <a:rPr lang="zh-CN" sz="1800" kern="100">
                          <a:effectLst/>
                        </a:rPr>
                        <a:t>颜色通道的三阶矩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val="10008"/>
                  </a:ext>
                </a:extLst>
              </a:tr>
              <a:tr h="379124">
                <a:tc>
                  <a:txBody>
                    <a:bodyPr/>
                    <a:lstStyle/>
                    <a:p>
                      <a:pPr algn="ctr">
                        <a:spcAft>
                          <a:spcPts val="0"/>
                        </a:spcAft>
                      </a:pPr>
                      <a:r>
                        <a:rPr lang="en-US" sz="1800" kern="100" dirty="0">
                          <a:solidFill>
                            <a:schemeClr val="bg1"/>
                          </a:solidFill>
                          <a:effectLst/>
                        </a:rPr>
                        <a:t>9</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a:effectLst/>
                        </a:rPr>
                        <a:t>B</a:t>
                      </a:r>
                      <a:r>
                        <a:rPr lang="zh-CN" sz="1800" kern="100">
                          <a:effectLst/>
                        </a:rPr>
                        <a:t>通道三阶矩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B</a:t>
                      </a:r>
                      <a:r>
                        <a:rPr lang="zh-CN" sz="1800" kern="100">
                          <a:effectLst/>
                        </a:rPr>
                        <a:t>颜色通道的三阶矩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val="10009"/>
                  </a:ext>
                </a:extLst>
              </a:tr>
              <a:tr h="379124">
                <a:tc>
                  <a:txBody>
                    <a:bodyPr/>
                    <a:lstStyle/>
                    <a:p>
                      <a:pPr algn="ctr">
                        <a:spcAft>
                          <a:spcPts val="0"/>
                        </a:spcAft>
                      </a:pPr>
                      <a:r>
                        <a:rPr lang="en-US" sz="1800" kern="100" dirty="0">
                          <a:solidFill>
                            <a:schemeClr val="bg1"/>
                          </a:solidFill>
                          <a:effectLst/>
                        </a:rPr>
                        <a:t>10</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zh-CN" sz="1800" kern="100">
                          <a:effectLst/>
                        </a:rPr>
                        <a:t>水质类别</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dirty="0">
                          <a:effectLst/>
                        </a:rPr>
                        <a:t>不同类别能表征水中浮游植物的种类和多少（取整数）</a:t>
                      </a:r>
                      <a:endParaRPr lang="zh-CN" sz="1800" kern="100" dirty="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其中</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均为输入的特征，对标准化后的样本进行抽样，抽取</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作为训练样本，剩下的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作为测试样本，用于水质评价检验，使用决策树算法构建水质评价模型</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67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水质评价</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取所有测试样本为输入样本，代入已构建好的决策树模型，得到输出结果，即测的水质类型。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水质评价的混淆矩阵</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如下表所示，</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分类准确率为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70.73%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，说明水质评价模型对于新增的水色图像的分类效果较好，可将模型应用到水质自动评价系统，实现水质评价。（注意，由于用随机函数来打乱数据，因此重复试验所得到的结果可能有所不同。）</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69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3505200" y="3754438"/>
          <a:ext cx="4926013" cy="1881188"/>
        </p:xfrm>
        <a:graphic>
          <a:graphicData uri="http://schemas.openxmlformats.org/drawingml/2006/table">
            <a:tbl>
              <a:tblPr firstRow="1" firstCol="1" bandRow="1">
                <a:tableStyleId>{5C22544A-7EE6-4342-B048-85BDC9FD1C3A}</a:tableStyleId>
              </a:tblPr>
              <a:tblGrid>
                <a:gridCol w="1908178">
                  <a:extLst>
                    <a:ext uri="{9D8B030D-6E8A-4147-A177-3AD203B41FA5}">
                      <a16:colId xmlns:a16="http://schemas.microsoft.com/office/drawing/2014/main" val="20000"/>
                    </a:ext>
                  </a:extLst>
                </a:gridCol>
                <a:gridCol w="754992">
                  <a:extLst>
                    <a:ext uri="{9D8B030D-6E8A-4147-A177-3AD203B41FA5}">
                      <a16:colId xmlns:a16="http://schemas.microsoft.com/office/drawing/2014/main" val="20001"/>
                    </a:ext>
                  </a:extLst>
                </a:gridCol>
                <a:gridCol w="754992">
                  <a:extLst>
                    <a:ext uri="{9D8B030D-6E8A-4147-A177-3AD203B41FA5}">
                      <a16:colId xmlns:a16="http://schemas.microsoft.com/office/drawing/2014/main" val="20002"/>
                    </a:ext>
                  </a:extLst>
                </a:gridCol>
                <a:gridCol w="754992">
                  <a:extLst>
                    <a:ext uri="{9D8B030D-6E8A-4147-A177-3AD203B41FA5}">
                      <a16:colId xmlns:a16="http://schemas.microsoft.com/office/drawing/2014/main" val="20003"/>
                    </a:ext>
                  </a:extLst>
                </a:gridCol>
                <a:gridCol w="754006">
                  <a:extLst>
                    <a:ext uri="{9D8B030D-6E8A-4147-A177-3AD203B41FA5}">
                      <a16:colId xmlns:a16="http://schemas.microsoft.com/office/drawing/2014/main" val="20004"/>
                    </a:ext>
                  </a:extLst>
                </a:gridCol>
              </a:tblGrid>
              <a:tr h="571511">
                <a:tc>
                  <a:txBody>
                    <a:bodyPr/>
                    <a:lstStyle/>
                    <a:p>
                      <a:pPr algn="r">
                        <a:spcAft>
                          <a:spcPts val="0"/>
                        </a:spcAft>
                        <a:tabLst>
                          <a:tab pos="1666240" algn="r"/>
                        </a:tabLst>
                      </a:pPr>
                      <a:r>
                        <a:rPr lang="zh-CN" altLang="en-US" sz="1800" kern="100" dirty="0">
                          <a:effectLst/>
                          <a:latin typeface="Times New Roman" panose="02020603050405020304"/>
                          <a:ea typeface="宋体" panose="02010600030101010101" pitchFamily="2" charset="-122"/>
                          <a:cs typeface="Times New Roman" panose="02020603050405020304"/>
                        </a:rPr>
                        <a:t>预测值</a:t>
                      </a:r>
                      <a:endParaRPr lang="en-US" altLang="zh-CN" sz="1800" kern="100" dirty="0">
                        <a:effectLst/>
                        <a:latin typeface="Times New Roman" panose="02020603050405020304"/>
                        <a:ea typeface="宋体" panose="02010600030101010101" pitchFamily="2" charset="-122"/>
                        <a:cs typeface="Times New Roman" panose="02020603050405020304"/>
                      </a:endParaRPr>
                    </a:p>
                    <a:p>
                      <a:pPr algn="l">
                        <a:spcAft>
                          <a:spcPts val="0"/>
                        </a:spcAft>
                        <a:tabLst>
                          <a:tab pos="1666240" algn="r"/>
                        </a:tabLst>
                      </a:pPr>
                      <a:r>
                        <a:rPr lang="zh-CN" altLang="en-US" sz="1800" kern="100" dirty="0">
                          <a:effectLst/>
                          <a:latin typeface="Times New Roman" panose="02020603050405020304"/>
                          <a:ea typeface="宋体" panose="02010600030101010101" pitchFamily="2" charset="-122"/>
                          <a:cs typeface="Times New Roman" panose="02020603050405020304"/>
                        </a:rPr>
                        <a:t>真实值</a:t>
                      </a:r>
                      <a:endParaRPr lang="zh-CN" sz="1800" kern="100" dirty="0">
                        <a:effectLst/>
                        <a:latin typeface="Times New Roman" panose="02020603050405020304"/>
                        <a:ea typeface="宋体" panose="02010600030101010101" pitchFamily="2" charset="-122"/>
                        <a:cs typeface="Times New Roman" panose="02020603050405020304"/>
                      </a:endParaRPr>
                    </a:p>
                  </a:txBody>
                  <a:tcPr marL="64042" marR="64042" marT="0" marB="0" anchor="ctr">
                    <a:lnTlToBr w="12700" cap="flat" cmpd="sng" algn="ctr">
                      <a:solidFill>
                        <a:schemeClr val="tx1"/>
                      </a:solidFill>
                      <a:prstDash val="solid"/>
                      <a:round/>
                      <a:headEnd type="none" w="med" len="med"/>
                      <a:tailEnd type="none" w="med" len="med"/>
                    </a:lnTlToBr>
                  </a:tcPr>
                </a:tc>
                <a:tc>
                  <a:txBody>
                    <a:bodyPr/>
                    <a:lstStyle/>
                    <a:p>
                      <a:pPr algn="ctr">
                        <a:spcAft>
                          <a:spcPts val="0"/>
                        </a:spcAft>
                      </a:pPr>
                      <a:r>
                        <a:rPr lang="en-US" sz="1800" kern="100" dirty="0">
                          <a:effectLst/>
                        </a:rPr>
                        <a:t>1</a:t>
                      </a:r>
                      <a:endParaRPr lang="zh-CN" sz="1800" kern="100" dirty="0">
                        <a:effectLst/>
                        <a:latin typeface="Times New Roman" panose="02020603050405020304"/>
                        <a:ea typeface="宋体" panose="02010600030101010101" pitchFamily="2" charset="-122"/>
                        <a:cs typeface="Times New Roman" panose="02020603050405020304"/>
                      </a:endParaRPr>
                    </a:p>
                  </a:txBody>
                  <a:tcPr marL="64042" marR="64042" marT="0" marB="0" anchor="ctr"/>
                </a:tc>
                <a:tc>
                  <a:txBody>
                    <a:bodyPr/>
                    <a:lstStyle/>
                    <a:p>
                      <a:pPr algn="ctr">
                        <a:spcAft>
                          <a:spcPts val="0"/>
                        </a:spcAft>
                      </a:pPr>
                      <a:r>
                        <a:rPr lang="en-US" sz="1800" kern="100">
                          <a:effectLst/>
                        </a:rPr>
                        <a:t>2</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ctr"/>
                </a:tc>
                <a:tc>
                  <a:txBody>
                    <a:bodyPr/>
                    <a:lstStyle/>
                    <a:p>
                      <a:pPr algn="ctr">
                        <a:spcAft>
                          <a:spcPts val="0"/>
                        </a:spcAft>
                      </a:pPr>
                      <a:r>
                        <a:rPr lang="en-US" sz="1800" kern="100">
                          <a:effectLst/>
                        </a:rPr>
                        <a:t>3</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ctr"/>
                </a:tc>
                <a:tc>
                  <a:txBody>
                    <a:bodyPr/>
                    <a:lstStyle/>
                    <a:p>
                      <a:pPr algn="ctr">
                        <a:spcAft>
                          <a:spcPts val="0"/>
                        </a:spcAft>
                      </a:pPr>
                      <a:r>
                        <a:rPr lang="en-US" sz="1800" kern="100">
                          <a:effectLst/>
                        </a:rPr>
                        <a:t>4</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ctr"/>
                </a:tc>
                <a:extLst>
                  <a:ext uri="{0D108BD9-81ED-4DB2-BD59-A6C34878D82A}">
                    <a16:rowId xmlns:a16="http://schemas.microsoft.com/office/drawing/2014/main" val="10000"/>
                  </a:ext>
                </a:extLst>
              </a:tr>
              <a:tr h="327511">
                <a:tc>
                  <a:txBody>
                    <a:bodyPr/>
                    <a:lstStyle/>
                    <a:p>
                      <a:pPr algn="ctr">
                        <a:spcAft>
                          <a:spcPts val="0"/>
                        </a:spcAft>
                      </a:pPr>
                      <a:r>
                        <a:rPr lang="en-US" sz="1800" kern="100">
                          <a:effectLst/>
                        </a:rPr>
                        <a:t>1</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ctr"/>
                </a:tc>
                <a:tc>
                  <a:txBody>
                    <a:bodyPr/>
                    <a:lstStyle/>
                    <a:p>
                      <a:pPr algn="ctr">
                        <a:spcAft>
                          <a:spcPts val="0"/>
                        </a:spcAft>
                      </a:pPr>
                      <a:r>
                        <a:rPr lang="en-US" sz="1800" kern="100">
                          <a:effectLst/>
                        </a:rPr>
                        <a:t>5</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1</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5</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extLst>
                  <a:ext uri="{0D108BD9-81ED-4DB2-BD59-A6C34878D82A}">
                    <a16:rowId xmlns:a16="http://schemas.microsoft.com/office/drawing/2014/main" val="10001"/>
                  </a:ext>
                </a:extLst>
              </a:tr>
              <a:tr h="327511">
                <a:tc>
                  <a:txBody>
                    <a:bodyPr/>
                    <a:lstStyle/>
                    <a:p>
                      <a:pPr algn="ctr">
                        <a:spcAft>
                          <a:spcPts val="0"/>
                        </a:spcAft>
                      </a:pPr>
                      <a:r>
                        <a:rPr lang="en-US" sz="1800" kern="100">
                          <a:effectLst/>
                        </a:rPr>
                        <a:t>2</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ctr"/>
                </a:tc>
                <a:tc>
                  <a:txBody>
                    <a:bodyPr/>
                    <a:lstStyle/>
                    <a:p>
                      <a:pPr algn="ctr">
                        <a:spcAft>
                          <a:spcPts val="0"/>
                        </a:spcAft>
                      </a:pPr>
                      <a:r>
                        <a:rPr lang="en-US" sz="1800" kern="100">
                          <a:effectLst/>
                        </a:rPr>
                        <a:t>3</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8</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extLst>
                  <a:ext uri="{0D108BD9-81ED-4DB2-BD59-A6C34878D82A}">
                    <a16:rowId xmlns:a16="http://schemas.microsoft.com/office/drawing/2014/main" val="10002"/>
                  </a:ext>
                </a:extLst>
              </a:tr>
              <a:tr h="327511">
                <a:tc>
                  <a:txBody>
                    <a:bodyPr/>
                    <a:lstStyle/>
                    <a:p>
                      <a:pPr algn="ctr">
                        <a:spcAft>
                          <a:spcPts val="0"/>
                        </a:spcAft>
                      </a:pPr>
                      <a:r>
                        <a:rPr lang="en-US" sz="1800" kern="100">
                          <a:effectLst/>
                        </a:rPr>
                        <a:t>3</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ctr"/>
                </a:tc>
                <a:tc>
                  <a:txBody>
                    <a:bodyPr/>
                    <a:lstStyle/>
                    <a:p>
                      <a:pPr algn="ctr">
                        <a:spcAft>
                          <a:spcPts val="0"/>
                        </a:spcAft>
                      </a:pPr>
                      <a:r>
                        <a:rPr lang="en-US" sz="1800" kern="100">
                          <a:effectLst/>
                        </a:rPr>
                        <a:t>2</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12</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extLst>
                  <a:ext uri="{0D108BD9-81ED-4DB2-BD59-A6C34878D82A}">
                    <a16:rowId xmlns:a16="http://schemas.microsoft.com/office/drawing/2014/main" val="10003"/>
                  </a:ext>
                </a:extLst>
              </a:tr>
              <a:tr h="327511">
                <a:tc>
                  <a:txBody>
                    <a:bodyPr/>
                    <a:lstStyle/>
                    <a:p>
                      <a:pPr algn="ctr">
                        <a:spcAft>
                          <a:spcPts val="0"/>
                        </a:spcAft>
                      </a:pPr>
                      <a:r>
                        <a:rPr lang="en-US" sz="1800" kern="100">
                          <a:effectLst/>
                        </a:rPr>
                        <a:t>4</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ctr"/>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1</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dirty="0">
                          <a:effectLst/>
                        </a:rPr>
                        <a:t>4</a:t>
                      </a:r>
                      <a:endParaRPr lang="zh-CN" sz="1800" kern="100" dirty="0">
                        <a:effectLst/>
                        <a:latin typeface="Times New Roman" panose="02020603050405020304"/>
                        <a:ea typeface="宋体" panose="02010600030101010101" pitchFamily="2" charset="-122"/>
                        <a:cs typeface="Times New Roman" panose="02020603050405020304"/>
                      </a:endParaRPr>
                    </a:p>
                  </a:txBody>
                  <a:tcPr marL="64042" marR="64042" marT="0" marB="0" anchor="b"/>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29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a:hlinkClick r:id="rId3" action="ppaction://hlinksldjump"/>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a:hlinkClick r:id="rId4" action="ppaction://hlinksldjump"/>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40020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3073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实验目的</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加深对决策树原理的理解及使用。</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实验内容</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实验数据是截取后的图像的颜色矩特征，包括一阶矩、二阶矩、三阶矩，同时由于图像具有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三个颜色通道，所以颜色矩特征具有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9</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个分量。结合水质类别和颜色矩特征构成专家样本数据，以水质类别作为目标输出，构建决策树模型，并利用混淆矩阵评价模型优劣。</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注意：数据</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作为训练样本，剩下的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作为测试样本。</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3"/>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实验方法与步骤</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把经过预处理的专家样本数据“</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test/data/moment.csv”</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read_csv</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函数读入当前工作空间。</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把工作空间的建模数据随机分为两部分，一部分用于训练，一部分用于测试。</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scikit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-learn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里的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DecisionTreeClassifier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函数以及训练数据构建决策树模型，使用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predict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函数和构建的决策树模型分别对训练数据进行分类，使用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scikit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-Learn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的子库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metrics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confusion_matrix</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函数求出混淆矩阵，如果仅仅是想知道准确率，可以用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metrics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accuracy_score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函数返回。</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predict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函数和步骤（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）构建好的决策树模型分别对测试数据进行分类，参考步骤（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）得到模型分类正确率和混淆矩阵。</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77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4"/>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思考与实验总结</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环境下还有哪些方法可以处理图像数据？</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决策树模型的参数有哪些可以设置，如何针对数据特征进行参数择优选择？</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79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092700"/>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3482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5843"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Arial" panose="020B0604020202020204" pitchFamily="34" charset="0"/>
                <a:ea typeface="微软雅黑" panose="020B0503020204020204" pitchFamily="34" charset="-122"/>
                <a:cs typeface="Arial" panose="020B0604020202020204" pitchFamily="34" charset="0"/>
              </a:rPr>
              <a:t>拓展思考</a:t>
            </a:r>
            <a:endParaRPr kumimoji="1" lang="zh-CN" altLang="en-US" dirty="0">
              <a:latin typeface="Arial" panose="020B0604020202020204" pitchFamily="34" charset="0"/>
              <a:ea typeface="Arial" panose="020B0604020202020204" pitchFamily="34" charset="0"/>
              <a:cs typeface="微软雅黑" panose="020B0503020204020204" pitchFamily="34" charset="-122"/>
            </a:endParaRPr>
          </a:p>
        </p:txBody>
      </p:sp>
      <p:sp>
        <p:nvSpPr>
          <p:cNvPr id="6" name="Text Box 6"/>
          <p:cNvSpPr txBox="1">
            <a:spLocks noChangeArrowheads="1"/>
          </p:cNvSpPr>
          <p:nvPr/>
        </p:nvSpPr>
        <p:spPr bwMode="auto">
          <a:xfrm>
            <a:off x="476250" y="1000125"/>
            <a:ext cx="11239500" cy="4740275"/>
          </a:xfrm>
          <a:prstGeom prst="rect">
            <a:avLst/>
          </a:prstGeom>
          <a:noFill/>
          <a:ln>
            <a:noFill/>
          </a:ln>
        </p:spPr>
        <p:txBody>
          <a:bodyPr lIns="0" tIns="0" rIns="0" bIns="0">
            <a:spAutoFit/>
          </a:bodyPr>
          <a:lstStyle>
            <a:lvl1pPr marL="457200" indent="-4572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Tx/>
              <a:buSzTx/>
              <a:buFont typeface="Wingdings" panose="05000000000000000000" pitchFamily="2" charset="2"/>
              <a:buChar char="l"/>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我国环境质量评价工作是年代后才逐步发展起来的。发展至今，在评价指标体系及评价理论探索等方面均有较大进展。但目前我国环境评价实际工作中，所采用的方法通常是一些比较传统的评价方法，往往是从单个污染因子的角度对其进行简单评价。然而对某区域的环境质量如水质、大气质量等的综合评价一般涉及较多的评价因素，且各因素与区域环境整体质量关系复杂，因而采用单项污染指数评价法无法客观准确地反映各污染因子之间相互作用对环境质量的影响。</a:t>
            </a:r>
          </a:p>
          <a:p>
            <a:pPr marL="457200" marR="0" lvl="0" indent="-457200" algn="l" defTabSz="914400" rtl="0" eaLnBrk="0" fontAlgn="base" latinLnBrk="0" hangingPunct="0">
              <a:lnSpc>
                <a:spcPct val="150000"/>
              </a:lnSpc>
              <a:spcBef>
                <a:spcPct val="20000"/>
              </a:spcBef>
              <a:spcAft>
                <a:spcPct val="0"/>
              </a:spcAft>
              <a:buClr>
                <a:schemeClr val="tx1"/>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基于上述原因，要客观评价一个区域的环境质量状况，需要综合考虑各种因素之间以及影响因素与环境质量之间错综复杂的关系，采用传统的方法存在着一定的局限性和不合理性。因此，从学术研究的角度对环境评价的技术方法及其理论进行探讨，寻求能更全面、客观、准确反映环境质量的新的理论方法具有重要的现实意义。</a:t>
            </a:r>
          </a:p>
          <a:p>
            <a:pPr marL="0" marR="0" lvl="0" indent="0" algn="l" defTabSz="914400" rtl="0" eaLnBrk="0" fontAlgn="base" latinLnBrk="0" hangingPunct="0">
              <a:lnSpc>
                <a:spcPct val="150000"/>
              </a:lnSpc>
              <a:spcBef>
                <a:spcPct val="20000"/>
              </a:spcBef>
              <a:spcAft>
                <a:spcPct val="0"/>
              </a:spcAft>
              <a:buClr>
                <a:schemeClr val="hlink"/>
              </a:buClr>
              <a:buSzTx/>
              <a:buFontTx/>
              <a:buNone/>
              <a:defRPr/>
            </a:pPr>
            <a:endPar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7" name="Rectangle 2"/>
          <p:cNvSpPr>
            <a:spLocks noChangeArrowheads="1"/>
          </p:cNvSpPr>
          <p:nvPr/>
        </p:nvSpPr>
        <p:spPr bwMode="auto">
          <a:xfrm>
            <a:off x="0" y="-184150"/>
            <a:ext cx="184150" cy="36830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6867"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Arial" panose="020B0604020202020204" pitchFamily="34" charset="0"/>
                <a:ea typeface="微软雅黑" panose="020B0503020204020204" pitchFamily="34" charset="-122"/>
                <a:cs typeface="Arial" panose="020B0604020202020204" pitchFamily="34" charset="0"/>
              </a:rPr>
              <a:t>拓展思考</a:t>
            </a:r>
            <a:endParaRPr kumimoji="1" lang="zh-CN" altLang="en-US" dirty="0">
              <a:latin typeface="Arial" panose="020B0604020202020204" pitchFamily="34" charset="0"/>
              <a:ea typeface="Arial" panose="020B0604020202020204" pitchFamily="34" charset="0"/>
              <a:cs typeface="微软雅黑" panose="020B0503020204020204" pitchFamily="34" charset="-122"/>
            </a:endParaRPr>
          </a:p>
        </p:txBody>
      </p:sp>
      <p:sp>
        <p:nvSpPr>
          <p:cNvPr id="36868" name="Text Box 6"/>
          <p:cNvSpPr txBox="1"/>
          <p:nvPr/>
        </p:nvSpPr>
        <p:spPr>
          <a:xfrm>
            <a:off x="476250" y="1000125"/>
            <a:ext cx="11239500" cy="1384300"/>
          </a:xfrm>
          <a:prstGeom prst="rect">
            <a:avLst/>
          </a:prstGeom>
          <a:noFill/>
          <a:ln w="9525">
            <a:noFill/>
          </a:ln>
        </p:spPr>
        <p:txBody>
          <a:bodyPr lIns="0" tIns="0" rIns="0" bIns="0">
            <a:spAutoFit/>
          </a:bodyPr>
          <a:lstStyle/>
          <a:p>
            <a:pPr marL="457200" indent="-457200">
              <a:lnSpc>
                <a:spcPct val="150000"/>
              </a:lnSpc>
              <a:spcBef>
                <a:spcPct val="20000"/>
              </a:spcBef>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有人根据空气中</a:t>
            </a:r>
            <a:r>
              <a:rPr lang="en-US" altLang="zh-CN" sz="2000" dirty="0">
                <a:latin typeface="微软雅黑" panose="020B0503020204020204" pitchFamily="34" charset="-122"/>
                <a:ea typeface="微软雅黑" panose="020B0503020204020204" pitchFamily="34" charset="-122"/>
              </a:rPr>
              <a:t>SO2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NO</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NO2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NOX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PM10</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PM2.5</a:t>
            </a:r>
            <a:r>
              <a:rPr lang="zh-CN" altLang="en-US" sz="2000" dirty="0">
                <a:latin typeface="微软雅黑" panose="020B0503020204020204" pitchFamily="34" charset="-122"/>
                <a:ea typeface="微软雅黑" panose="020B0503020204020204" pitchFamily="34" charset="-122"/>
              </a:rPr>
              <a:t>值的含量，建立分类预测模型，实现对空气质量进行评价。在某地实际监测的部分原始样本数据经预处理后如下表所示（完整数据见附件：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拓展思考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拓展思考样本数据</a:t>
            </a:r>
            <a:r>
              <a:rPr lang="en-US" altLang="zh-CN" sz="2000" dirty="0">
                <a:latin typeface="微软雅黑" panose="020B0503020204020204" pitchFamily="34" charset="-122"/>
                <a:ea typeface="微软雅黑" panose="020B0503020204020204" pitchFamily="34" charset="-122"/>
              </a:rPr>
              <a:t>.xls</a:t>
            </a:r>
            <a:r>
              <a:rPr lang="zh-CN" altLang="en-US" sz="2000" dirty="0">
                <a:latin typeface="微软雅黑" panose="020B0503020204020204" pitchFamily="34" charset="-122"/>
                <a:ea typeface="微软雅黑" panose="020B0503020204020204" pitchFamily="34" charset="-122"/>
              </a:rPr>
              <a:t>）。请采用</a:t>
            </a:r>
            <a:r>
              <a:rPr lang="en-US" altLang="zh-CN" sz="2000" dirty="0">
                <a:latin typeface="微软雅黑" panose="020B0503020204020204" pitchFamily="34" charset="-122"/>
                <a:ea typeface="微软雅黑" panose="020B0503020204020204" pitchFamily="34" charset="-122"/>
              </a:rPr>
              <a:t>C4.5</a:t>
            </a:r>
            <a:r>
              <a:rPr lang="zh-CN" altLang="en-US" sz="2000" dirty="0">
                <a:latin typeface="微软雅黑" panose="020B0503020204020204" pitchFamily="34" charset="-122"/>
                <a:ea typeface="微软雅黑" panose="020B0503020204020204" pitchFamily="34" charset="-122"/>
              </a:rPr>
              <a:t>决策树进行模型构建，并评价模型效果。</a:t>
            </a:r>
            <a:endParaRPr lang="en-US" altLang="zh-CN" sz="2000" dirty="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0" y="-184150"/>
            <a:ext cx="184150" cy="36830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pic>
        <p:nvPicPr>
          <p:cNvPr id="36870" name="Picture 2"/>
          <p:cNvPicPr>
            <a:picLocks noChangeAspect="1"/>
          </p:cNvPicPr>
          <p:nvPr/>
        </p:nvPicPr>
        <p:blipFill>
          <a:blip r:embed="rId2"/>
          <a:stretch>
            <a:fillRect/>
          </a:stretch>
        </p:blipFill>
        <p:spPr>
          <a:xfrm>
            <a:off x="2249488" y="2384425"/>
            <a:ext cx="8197850" cy="4344988"/>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航空公司客户原始数据存在少量的缺失值和异常值，需要清洗后才能用于分析。原始数据中直接用于客户价值分析由于特征过多，需要对</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个特征进行筛选，挑选出衡量客户价值的关键特征 。（</a:t>
            </a:r>
            <a:r>
              <a:rPr kumimoji="1" lang="zh-CN" altLang="en-US"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微软雅黑，</a:t>
            </a:r>
            <a:r>
              <a:rPr kumimoji="1" lang="en-US" altLang="zh-CN"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18</a:t>
            </a:r>
            <a:r>
              <a:rPr kumimoji="1" lang="zh-CN" altLang="en-US"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号</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客户关系管理系统</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：会员管理、关怀优惠（微软雅黑，</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18</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号）（</a:t>
            </a:r>
            <a:r>
              <a:rPr kumimoji="1" lang="zh-CN" altLang="en-US" sz="18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关键字加粗</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前厅管理系统</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：点菜、结账</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后厨管理系统</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：菜品、状态、顺序、反馈</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财务管理系统</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：销售统计、收入统计</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物资管理系统</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：进销存、物流配送管理</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89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7"/>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46" name="Rectangle 6"/>
          <p:cNvSpPr>
            <a:spLocks noChangeArrowheads="1"/>
          </p:cNvSpPr>
          <p:nvPr/>
        </p:nvSpPr>
        <p:spPr bwMode="auto">
          <a:xfrm>
            <a:off x="1524000" y="-392112"/>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Rectangle 5">
            <a:extLst>
              <a:ext uri="{FF2B5EF4-FFF2-40B4-BE49-F238E27FC236}">
                <a16:creationId xmlns:a16="http://schemas.microsoft.com/office/drawing/2014/main" id="{A06C3C25-BC8D-4EB3-9A91-25DB6022FBF7}"/>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6" name="Rectangle 5">
            <a:extLst>
              <a:ext uri="{FF2B5EF4-FFF2-40B4-BE49-F238E27FC236}">
                <a16:creationId xmlns:a16="http://schemas.microsoft.com/office/drawing/2014/main" id="{D8CD220B-56E6-4C53-B1A4-EF5A62E1AE56}"/>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从事渔业生产有经验的从业者可通过观察水色变化调控水质，以维持养殖水体生态系统中浮游植物、微生物类、浮游动物等合理的动态平衡。由于这些多是通过经验和肉眼观察进行判断，存在主观性引起的观察性偏倚，使观察结果的可比性、可重复性降低，不易推广应用。当前，数字图像处理技术为计算机监控技术在水产养殖业的应用提供更大的空间。在水质在线监测方面，数字图像处理技术是基于计算机视觉，以专家经验为基础，对池塘水色进行优劣分级，达到对池塘水色的准确快速判别。</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结合某地区的多个罗非鱼池塘水样的数据，实现以下目标。</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对水样图片进行切割，提取水样图片中的特征。</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基于提取的特征数据，构建水质评价模型。</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对构建的模型进行评价，评价模型对于水色的识别效率。</a:t>
            </a:r>
          </a:p>
        </p:txBody>
      </p:sp>
      <p:sp>
        <p:nvSpPr>
          <p:cNvPr id="1331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背景与挖掘目标</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9479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434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通过拍摄水样，采集得到水样图像，而图像数据的维度过大，不容易分析，需要从中提取水样图像的特征，提取反映图像本质的一些关键指标，以达到自动进行图像识别或分类的目的。显然，图像特征提取是图像识别或分类的关键步骤，图像特征提取的效果如何直接影响到图像识别和分类的好坏。</a:t>
            </a:r>
          </a:p>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图像特征主要包括有颜色特征、纹理特征、形状特征、空间关系特征等。与几何特征相比，颜色特征更为稳健，对于物体的大小和方向均不敏感，表现出较强的鲁棒性。本案例中由于水色图像是均匀的，故主要关注颜色特征。颜色特征是一种全局特征</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描述了图像或图像区域所对应的景物的表面性质。一般颜色特征是基于像素点的特征，所有属于图像或图像区域的像素都有各自的贡献。在利用图像的颜色信息进行图像处理、识别、分类的研究中，在实现方法上已有大量的研究成果，主要采用颜色处理常用的直方图法和颜色矩方法等。</a:t>
            </a: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536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颜色直方图是最基本的颜色特征表示方法，它反映的是图像中颜色的组成分布，即出现了哪些颜色以及各种颜色出现的概率。其优点在于它能简单描述一幅图像中颜色的全局分布，即不同色彩在整幅图像中所占的比例，特别适用于描述那些难以自动分割的图像和不需要考虑物体空间位置的图像。其缺点在于它无法描述图像中颜色的局部分布及每种色彩所处的空间位置，即无法描述图像中的某一具体的对象或物体。</a:t>
            </a:r>
          </a:p>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基于颜色矩提取图像特征的数学基础在于图像中任何的颜色分布均可以用它的矩来表示。根据概率论的理论，随机变量的概率分布可以由其各阶矩唯一的表示和描述。一副图像的色彩分布也可认为是一种概率分布，那么图像可以由其各阶矩来描述。颜色矩包含各个颜色通道的一阶距、二阶矩和三阶矩，对于一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RGB</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颜色空间的图像，具有</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R</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G</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三个颜色通道，则有</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9</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个分量。</a:t>
            </a: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638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颜色直方图产生的特征维数一般大于颜色矩的特征维数，为了避免过多变量影响后续的分类效果，在本案例中选择采用颜色矩来提取水样图像的特征，即建立水样图像与反映该图像特征的数据信息关系，同时由有经验的专家对水样图像根据经验进行分类，建立水样数据信息与水质类别的专家样本库，进而构建分类模型，得到水样图像与水质类别的映射关系，并经过不断调整系数优化模型，最后利用训练好的分类模型，用户就能方便地通过水样图像，自动判别出该水样的水质类别。</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741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基于水色图像特征提取的水质评价</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步骤如下。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从采集到的原始水样图像中进行选择性抽取形成建模数据。</a:t>
            </a: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形成的数据集进行数据预处理，包括图像切割和颜色矩特征提取。</a:t>
            </a: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形成的已完成数据预处理的建模数据，划分为训练集与测试集。</a:t>
            </a: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的训练集构建分类模型。</a:t>
            </a: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的构建好的分类模型进行水质评价。</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43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基于水色图像特征提取的水质评价</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流程图如下。</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945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19461" name="对象 3"/>
          <p:cNvGraphicFramePr>
            <a:graphicFrameLocks noChangeAspect="1"/>
          </p:cNvGraphicFramePr>
          <p:nvPr/>
        </p:nvGraphicFramePr>
        <p:xfrm>
          <a:off x="847725" y="1757363"/>
          <a:ext cx="10496550" cy="4557712"/>
        </p:xfrm>
        <a:graphic>
          <a:graphicData uri="http://schemas.openxmlformats.org/presentationml/2006/ole">
            <mc:AlternateContent xmlns:mc="http://schemas.openxmlformats.org/markup-compatibility/2006">
              <mc:Choice xmlns:v="urn:schemas-microsoft-com:vml" Requires="v">
                <p:oleObj r:id="rId2" imgW="9004300" imgH="3949700" progId="Visio.Drawing.11">
                  <p:embed/>
                </p:oleObj>
              </mc:Choice>
              <mc:Fallback>
                <p:oleObj r:id="rId2" imgW="9004300" imgH="3949700" progId="Visio.Drawing.11">
                  <p:embed/>
                  <p:pic>
                    <p:nvPicPr>
                      <p:cNvPr id="0" name="图片 3075"/>
                      <p:cNvPicPr/>
                      <p:nvPr/>
                    </p:nvPicPr>
                    <p:blipFill>
                      <a:blip r:embed="rId3"/>
                      <a:stretch>
                        <a:fillRect/>
                      </a:stretch>
                    </p:blipFill>
                    <p:spPr>
                      <a:xfrm>
                        <a:off x="847725" y="1757363"/>
                        <a:ext cx="10496550" cy="4557712"/>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2582</Words>
  <Application>Microsoft Office PowerPoint</Application>
  <PresentationFormat>宽屏</PresentationFormat>
  <Paragraphs>207</Paragraphs>
  <Slides>28</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28</vt:i4>
      </vt:variant>
    </vt:vector>
  </HeadingPairs>
  <TitlesOfParts>
    <vt:vector size="40" baseType="lpstr">
      <vt:lpstr>等线</vt:lpstr>
      <vt:lpstr>仿宋</vt:lpstr>
      <vt:lpstr>黑体</vt:lpstr>
      <vt:lpstr>微软雅黑</vt:lpstr>
      <vt:lpstr>Arial</vt:lpstr>
      <vt:lpstr>Calibri</vt:lpstr>
      <vt:lpstr>Times New Roman</vt:lpstr>
      <vt:lpstr>Wingdings</vt:lpstr>
      <vt:lpstr>2_Office 主题</vt:lpstr>
      <vt:lpstr>3_Office 主题</vt:lpstr>
      <vt:lpstr>Microsoft Visio 2003-2010 Drawing</vt:lpstr>
      <vt:lpstr>MathType 6.0 Equation</vt:lpstr>
      <vt:lpstr>第9章 基于水色图像的水质评价</vt:lpstr>
      <vt:lpstr>目录</vt:lpstr>
      <vt:lpstr>背景与挖掘目标</vt:lpstr>
      <vt:lpstr>目录</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目录</vt:lpstr>
      <vt:lpstr>上机实验</vt:lpstr>
      <vt:lpstr>上机实验</vt:lpstr>
      <vt:lpstr>上机实验</vt:lpstr>
      <vt:lpstr>目录</vt:lpstr>
      <vt:lpstr>拓展思考</vt:lpstr>
      <vt:lpstr>拓展思考</vt:lpstr>
      <vt:lpstr>拓展思考</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293</cp:revision>
  <dcterms:created xsi:type="dcterms:W3CDTF">2017-01-10T15:44:52Z</dcterms:created>
  <dcterms:modified xsi:type="dcterms:W3CDTF">2021-04-30T07:33:45Z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21A8BB650E5A4D35A692B90E16801DCF</vt:lpwstr>
  </property>
  <property fmtid="{D5CDD505-2E9C-101B-9397-08002B2CF9AE}" pid="3" name="KSOProductBuildVer">
    <vt:lpwstr>2052-11.1.0.10463</vt:lpwstr>
  </property>
</Properties>
</file>