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1250" r:id="rId5"/>
    <p:sldId id="1206" r:id="rId6"/>
    <p:sldId id="1612" r:id="rId7"/>
    <p:sldId id="1151" r:id="rId8"/>
    <p:sldId id="1156" r:id="rId9"/>
    <p:sldId id="1207" r:id="rId10"/>
    <p:sldId id="1071" r:id="rId11"/>
    <p:sldId id="1072" r:id="rId12"/>
    <p:sldId id="1076" r:id="rId13"/>
    <p:sldId id="1078" r:id="rId14"/>
    <p:sldId id="1077" r:id="rId15"/>
    <p:sldId id="843" r:id="rId16"/>
    <p:sldId id="1080" r:id="rId17"/>
    <p:sldId id="845" r:id="rId18"/>
    <p:sldId id="1079" r:id="rId19"/>
    <p:sldId id="1613" r:id="rId20"/>
    <p:sldId id="1157" r:id="rId21"/>
    <p:sldId id="589" r:id="rId22"/>
    <p:sldId id="1614" r:id="rId23"/>
    <p:sldId id="1615" r:id="rId24"/>
    <p:sldId id="1616" r:id="rId25"/>
    <p:sldId id="1618" r:id="rId26"/>
    <p:sldId id="1617" r:id="rId27"/>
    <p:sldId id="1620" r:id="rId28"/>
    <p:sldId id="1622" r:id="rId29"/>
    <p:sldId id="1621" r:id="rId30"/>
    <p:sldId id="1623" r:id="rId31"/>
    <p:sldId id="1624" r:id="rId32"/>
    <p:sldId id="1626" r:id="rId33"/>
    <p:sldId id="1625" r:id="rId34"/>
    <p:sldId id="1627" r:id="rId35"/>
    <p:sldId id="1628" r:id="rId36"/>
    <p:sldId id="1629" r:id="rId37"/>
    <p:sldId id="1630" r:id="rId38"/>
    <p:sldId id="1631" r:id="rId39"/>
    <p:sldId id="1634" r:id="rId40"/>
    <p:sldId id="1635" r:id="rId41"/>
    <p:sldId id="1633" r:id="rId42"/>
    <p:sldId id="1632" r:id="rId43"/>
    <p:sldId id="1637" r:id="rId44"/>
    <p:sldId id="1638" r:id="rId45"/>
    <p:sldId id="1639" r:id="rId46"/>
    <p:sldId id="1640" r:id="rId47"/>
    <p:sldId id="1641" r:id="rId48"/>
    <p:sldId id="1642" r:id="rId49"/>
    <p:sldId id="1643" r:id="rId50"/>
    <p:sldId id="1644" r:id="rId51"/>
    <p:sldId id="1645" r:id="rId52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FF00FF"/>
    <a:srgbClr val="7E0C6E"/>
    <a:srgbClr val="FE4365"/>
    <a:srgbClr val="83AF9B"/>
    <a:srgbClr val="F9CDAD"/>
    <a:srgbClr val="C8C8A9"/>
    <a:srgbClr val="FD9D9A"/>
    <a:srgbClr val="DFD1E1"/>
    <a:srgbClr val="CB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9" autoAdjust="0"/>
    <p:restoredTop sz="95710" autoAdjust="0"/>
  </p:normalViewPr>
  <p:slideViewPr>
    <p:cSldViewPr snapToGrid="0">
      <p:cViewPr varScale="1">
        <p:scale>
          <a:sx n="115" d="100"/>
          <a:sy n="115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6BB4-2C65-4E2B-839D-4CED5A430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E898E-1401-4DDB-B865-CE6AAD04AEFC}" type="slidenum">
              <a:rPr lang="en-US" altLang="zh-CN" smtClean="0"/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/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/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/>
          <p:cNvSpPr txBox="1"/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354859-E1D3-43E9-846F-9A4943AFBB7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906E0-87FE-4883-82FA-BD095BE0BA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09600"/>
            <a:ext cx="8569325" cy="803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F722-D8EF-4059-A29F-A804311724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AA85-7752-4E72-9050-47523BB43B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/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/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/>
          <p:cNvSpPr txBox="1"/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emf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oleObject" Target="../embeddings/oleObject6.bin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5.xml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4.bin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11.bin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oleObject" Target="../embeddings/oleObject19.bin"/><Relationship Id="rId7" Type="http://schemas.openxmlformats.org/officeDocument/2006/relationships/oleObject" Target="../embeddings/oleObject1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6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9" Type="http://schemas.openxmlformats.org/officeDocument/2006/relationships/image" Target="../media/image11.png"/><Relationship Id="rId18" Type="http://schemas.openxmlformats.org/officeDocument/2006/relationships/oleObject" Target="../embeddings/oleObject28.bin"/><Relationship Id="rId17" Type="http://schemas.openxmlformats.org/officeDocument/2006/relationships/oleObject" Target="../embeddings/oleObject27.bin"/><Relationship Id="rId16" Type="http://schemas.openxmlformats.org/officeDocument/2006/relationships/oleObject" Target="../embeddings/oleObject26.bin"/><Relationship Id="rId15" Type="http://schemas.openxmlformats.org/officeDocument/2006/relationships/oleObject" Target="../embeddings/oleObject25.bin"/><Relationship Id="rId14" Type="http://schemas.openxmlformats.org/officeDocument/2006/relationships/oleObject" Target="../embeddings/oleObject24.bin"/><Relationship Id="rId13" Type="http://schemas.openxmlformats.org/officeDocument/2006/relationships/oleObject" Target="../embeddings/oleObject23.bin"/><Relationship Id="rId12" Type="http://schemas.openxmlformats.org/officeDocument/2006/relationships/oleObject" Target="../embeddings/oleObject22.bin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oleObject" Target="../embeddings/oleObject32.bin"/><Relationship Id="rId7" Type="http://schemas.openxmlformats.org/officeDocument/2006/relationships/oleObject" Target="../embeddings/oleObject31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9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9" Type="http://schemas.openxmlformats.org/officeDocument/2006/relationships/image" Target="../media/image11.png"/><Relationship Id="rId18" Type="http://schemas.openxmlformats.org/officeDocument/2006/relationships/oleObject" Target="../embeddings/oleObject41.bin"/><Relationship Id="rId17" Type="http://schemas.openxmlformats.org/officeDocument/2006/relationships/oleObject" Target="../embeddings/oleObject40.bin"/><Relationship Id="rId16" Type="http://schemas.openxmlformats.org/officeDocument/2006/relationships/oleObject" Target="../embeddings/oleObject39.bin"/><Relationship Id="rId15" Type="http://schemas.openxmlformats.org/officeDocument/2006/relationships/oleObject" Target="../embeddings/oleObject38.bin"/><Relationship Id="rId14" Type="http://schemas.openxmlformats.org/officeDocument/2006/relationships/oleObject" Target="../embeddings/oleObject37.bin"/><Relationship Id="rId13" Type="http://schemas.openxmlformats.org/officeDocument/2006/relationships/oleObject" Target="../embeddings/oleObject36.bin"/><Relationship Id="rId12" Type="http://schemas.openxmlformats.org/officeDocument/2006/relationships/oleObject" Target="../embeddings/oleObject35.bin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/>
        </p:nvSpPr>
        <p:spPr>
          <a:xfrm>
            <a:off x="1222858" y="5662925"/>
            <a:ext cx="6746244" cy="589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计算机网络与信息安全研究室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222860" y="3763135"/>
            <a:ext cx="6709028" cy="127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徐敬东 张建忠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xujd@nankai.edu.cn 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zhangjz@nankai.edu.cn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 txBox="1"/>
          <p:nvPr/>
        </p:nvSpPr>
        <p:spPr>
          <a:xfrm rot="10800000" flipH="1" flipV="1">
            <a:off x="1056736" y="1317523"/>
            <a:ext cx="7030527" cy="2290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endParaRPr lang="en-US" altLang="zh-CN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ts val="39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第二章 应用层协议及网络编程</a:t>
            </a:r>
            <a:endParaRPr lang="en-US" altLang="zh-CN" sz="3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11060"/>
            <a:ext cx="8424862" cy="747711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进程的地址标识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532385"/>
            <a:ext cx="8280400" cy="5021565"/>
          </a:xfrm>
        </p:spPr>
        <p:txBody>
          <a:bodyPr>
            <a:normAutofit/>
          </a:bodyPr>
          <a:lstStyle/>
          <a:p>
            <a:pPr marL="357505" indent="-357505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为了发送和接收消息，进程必须具有一个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标识符</a:t>
            </a:r>
            <a:endParaRPr lang="en-US" altLang="zh-CN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7505" indent="-357505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主机拥有一个唯一的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地址（或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7505" indent="-357505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利用主机的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地址表示主机中的进程是否可以？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不可以。一个主机中可能同时运行着多个进程。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69240"/>
            <a:ext cx="8424862" cy="73183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进程的地址标识（续）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377237" cy="5051425"/>
          </a:xfrm>
          <a:noFill/>
        </p:spPr>
        <p:txBody>
          <a:bodyPr/>
          <a:lstStyle/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进程标识符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端口号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端口号举例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-26670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服务器进程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80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-26670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）服务器进程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25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www.nankai.edu.cn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服务器发送消息，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服务器需要使用的进程标识符为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222.30.45.190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（主机的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94773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应用层协议定义的内容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482" y="1480568"/>
            <a:ext cx="4141237" cy="47291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消息的类型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如请求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、响应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消息的语法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如消息包含哪些字段、字段之间如何分割等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消息的语义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字段中信息代表的具体含义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消息的处理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进程何时发送消息、收到消息后的动作等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73968" y="1484760"/>
            <a:ext cx="38100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公共协议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可相互兼容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专有协议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公司或组织专有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Skype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19" y="692150"/>
            <a:ext cx="8417781" cy="67945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应用需要怎么的传输层服务？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396" y="1445838"/>
            <a:ext cx="8294526" cy="4637315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数据丢失率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音视频等应用可以容忍一定的数据丢失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文件传输、远程登录等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应用要求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的数据可靠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时延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网络电话、交互游戏等应用对时延有一定的要求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带宽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多媒体等应用需要一定的带宽保证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有些应用则是弹性的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90" y="692150"/>
            <a:ext cx="8178910" cy="64928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常用应用对传输层的要求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664498" y="1764524"/>
            <a:ext cx="1723613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实时音视频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可缓存音视频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交互游戏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即时消息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2781759" y="1761931"/>
            <a:ext cx="1217000" cy="35982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数据丢失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427379" y="1788337"/>
            <a:ext cx="2574925" cy="3591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带宽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5kbps-1Mbps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:10kbps-5Mbps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同上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高于几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kbps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7075620" y="1762355"/>
            <a:ext cx="1225015" cy="34835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时延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是或否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 flipV="1">
            <a:off x="736600" y="2133600"/>
            <a:ext cx="75628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 flipV="1">
            <a:off x="688975" y="2547938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 flipV="1">
            <a:off x="698500" y="29083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 flipV="1">
            <a:off x="708025" y="3253203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 flipV="1">
            <a:off x="727075" y="405329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 flipV="1">
            <a:off x="679450" y="445334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 flipV="1">
            <a:off x="679450" y="485339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 flipV="1">
            <a:off x="641350" y="5239158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7471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互联网传输层提供的服务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728" y="1557337"/>
            <a:ext cx="4270348" cy="4395787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面向连接：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客户与服务器之间需要建立连接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可靠传输：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可保证传递数据无差错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流量控制：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发送数据不会超过接收端的容纳容量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拥塞控制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提供拥塞解决方案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不能提供：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时延和带宽保证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4148" y="1631156"/>
            <a:ext cx="3667125" cy="4248150"/>
          </a:xfrm>
        </p:spPr>
        <p:txBody>
          <a:bodyPr/>
          <a:lstStyle/>
          <a:p>
            <a:pPr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不可靠：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不可靠的数据投递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不能提供：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连接建立、可靠性、流量控制、拥塞控制、时延和带宽保证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uiExpand="1" build="p"/>
      <p:bldP spid="5325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836613"/>
            <a:ext cx="8612188" cy="5762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互联网应用：常用应用使用的传输层服务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701633" y="2177856"/>
            <a:ext cx="144675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流媒体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网络电话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2806489" y="2147409"/>
            <a:ext cx="2142061" cy="263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应用层协议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 [RFC 2821]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[RFC 2616]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 [RFC 959]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RTP</a:t>
            </a:r>
            <a:b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RTP [RFC 1889]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、专有协议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765015" y="2144907"/>
            <a:ext cx="2624138" cy="232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传输层协议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 or UDP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典型为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693695" y="257492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696870" y="2922588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01633" y="3276222"/>
            <a:ext cx="7326312" cy="305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633" y="3660774"/>
            <a:ext cx="7334250" cy="9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93695" y="4044948"/>
            <a:ext cx="7351713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93695" y="4819958"/>
            <a:ext cx="7369175" cy="278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849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005" y="1300092"/>
            <a:ext cx="8197796" cy="5272179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协议通常在操作系统的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：由操作系统提供的功能调用，可以使应用程序方便地使用内核的功能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（套接字）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：支持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的操作系统为网络程序开发提供的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典型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网络编程界面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199" y="774953"/>
            <a:ext cx="272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网络编程界面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8474" y="1333610"/>
            <a:ext cx="4386948" cy="4309600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进程通过</a:t>
            </a:r>
            <a:r>
              <a:rPr lang="zh-CN" altLang="en-US" sz="2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套接字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发送消息和接收消息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套接字可以看成一道“</a:t>
            </a:r>
            <a:r>
              <a:rPr lang="zh-CN" altLang="en-US" sz="2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发送进程把消息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从“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”推出去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发送进程推出去的消息利用下层的通信设施传递到接收进程所在的“门”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接收进程再从“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消息拉进去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0" name="Freeform 7"/>
          <p:cNvSpPr/>
          <p:nvPr/>
        </p:nvSpPr>
        <p:spPr bwMode="auto">
          <a:xfrm>
            <a:off x="6038244" y="3692525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Group 37"/>
          <p:cNvGrpSpPr/>
          <p:nvPr/>
        </p:nvGrpSpPr>
        <p:grpSpPr bwMode="auto">
          <a:xfrm>
            <a:off x="4855658" y="1687513"/>
            <a:ext cx="1062038" cy="3341688"/>
            <a:chOff x="2933" y="739"/>
            <a:chExt cx="669" cy="2105"/>
          </a:xfrm>
        </p:grpSpPr>
        <p:sp>
          <p:nvSpPr>
            <p:cNvPr id="6172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zh-CN" altLang="zh-CN" sz="1600"/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Clip" r:id="rId1" imgW="18192750" imgH="15087600" progId="MS_ClipArt_Gallery.2">
                    <p:embed/>
                  </p:oleObj>
                </mc:Choice>
                <mc:Fallback>
                  <p:oleObj name="Clip" r:id="rId1" imgW="18192750" imgH="15087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3" name="Group 10"/>
            <p:cNvGrpSpPr/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181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82" name="Text Box 9"/>
              <p:cNvSpPr txBox="1">
                <a:spLocks noChangeArrowheads="1"/>
              </p:cNvSpPr>
              <p:nvPr/>
            </p:nvSpPr>
            <p:spPr bwMode="auto">
              <a:xfrm>
                <a:off x="3119" y="1578"/>
                <a:ext cx="505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process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74" name="Group 17"/>
            <p:cNvGrpSpPr/>
            <p:nvPr/>
          </p:nvGrpSpPr>
          <p:grpSpPr bwMode="auto">
            <a:xfrm>
              <a:off x="2949" y="1845"/>
              <a:ext cx="610" cy="656"/>
              <a:chOff x="3072" y="3300"/>
              <a:chExt cx="610" cy="656"/>
            </a:xfrm>
          </p:grpSpPr>
          <p:sp>
            <p:nvSpPr>
              <p:cNvPr id="6179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8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6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TCP with</a:t>
                </a:r>
                <a:endParaRPr lang="en-US" altLang="zh-CN" sz="160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buffers,</a:t>
                </a:r>
                <a:endParaRPr lang="en-US" altLang="zh-CN" sz="160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variables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75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socket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6176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Text Box 36"/>
            <p:cNvSpPr txBox="1">
              <a:spLocks noChangeArrowheads="1"/>
            </p:cNvSpPr>
            <p:nvPr/>
          </p:nvSpPr>
          <p:spPr bwMode="auto">
            <a:xfrm>
              <a:off x="3095" y="739"/>
              <a:ext cx="345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152" name="Group 38"/>
          <p:cNvGrpSpPr/>
          <p:nvPr/>
        </p:nvGrpSpPr>
        <p:grpSpPr bwMode="auto">
          <a:xfrm>
            <a:off x="7957532" y="1646238"/>
            <a:ext cx="1062037" cy="3362325"/>
            <a:chOff x="2933" y="726"/>
            <a:chExt cx="669" cy="2118"/>
          </a:xfrm>
        </p:grpSpPr>
        <p:sp>
          <p:nvSpPr>
            <p:cNvPr id="6161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zh-CN" altLang="zh-CN" sz="1600"/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Clip" r:id="rId3" imgW="18192750" imgH="15087600" progId="MS_ClipArt_Gallery.2">
                    <p:embed/>
                  </p:oleObj>
                </mc:Choice>
                <mc:Fallback>
                  <p:oleObj name="Clip" r:id="rId3" imgW="18192750" imgH="150876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2" name="Group 41"/>
            <p:cNvGrpSpPr/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170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71" name="Text Box 43"/>
              <p:cNvSpPr txBox="1">
                <a:spLocks noChangeArrowheads="1"/>
              </p:cNvSpPr>
              <p:nvPr/>
            </p:nvSpPr>
            <p:spPr bwMode="auto">
              <a:xfrm>
                <a:off x="3119" y="1578"/>
                <a:ext cx="505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process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3" name="Group 44"/>
            <p:cNvGrpSpPr/>
            <p:nvPr/>
          </p:nvGrpSpPr>
          <p:grpSpPr bwMode="auto">
            <a:xfrm>
              <a:off x="2949" y="1845"/>
              <a:ext cx="610" cy="656"/>
              <a:chOff x="3072" y="3300"/>
              <a:chExt cx="610" cy="656"/>
            </a:xfrm>
          </p:grpSpPr>
          <p:sp>
            <p:nvSpPr>
              <p:cNvPr id="6168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69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6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TCP with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buffers,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variables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4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socket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6165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50"/>
            <p:cNvSpPr txBox="1">
              <a:spLocks noChangeArrowheads="1"/>
            </p:cNvSpPr>
            <p:nvPr/>
          </p:nvSpPr>
          <p:spPr bwMode="auto">
            <a:xfrm>
              <a:off x="3074" y="726"/>
              <a:ext cx="345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6555871" y="3824288"/>
            <a:ext cx="825500" cy="388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Internet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154" name="Line 52"/>
          <p:cNvSpPr>
            <a:spLocks noChangeShapeType="1"/>
          </p:cNvSpPr>
          <p:nvPr/>
        </p:nvSpPr>
        <p:spPr bwMode="auto">
          <a:xfrm>
            <a:off x="5849432" y="4213225"/>
            <a:ext cx="2158899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53"/>
          <p:cNvSpPr txBox="1">
            <a:spLocks noChangeArrowheads="1"/>
          </p:cNvSpPr>
          <p:nvPr/>
        </p:nvSpPr>
        <p:spPr bwMode="auto">
          <a:xfrm>
            <a:off x="5570639" y="4667250"/>
            <a:ext cx="103368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controlled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by OS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6156" name="Line 55"/>
          <p:cNvSpPr>
            <a:spLocks noChangeShapeType="1"/>
          </p:cNvSpPr>
          <p:nvPr/>
        </p:nvSpPr>
        <p:spPr bwMode="auto">
          <a:xfrm flipH="1" flipV="1">
            <a:off x="5633533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Text Box 56"/>
          <p:cNvSpPr txBox="1">
            <a:spLocks noChangeArrowheads="1"/>
          </p:cNvSpPr>
          <p:nvPr/>
        </p:nvSpPr>
        <p:spPr bwMode="auto">
          <a:xfrm>
            <a:off x="6063746" y="2306638"/>
            <a:ext cx="1344612" cy="682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controlled by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app developer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158" name="Line 58"/>
          <p:cNvSpPr>
            <a:spLocks noChangeShapeType="1"/>
          </p:cNvSpPr>
          <p:nvPr/>
        </p:nvSpPr>
        <p:spPr bwMode="auto">
          <a:xfrm flipH="1">
            <a:off x="5841496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Rectangle 3"/>
          <p:cNvSpPr txBox="1">
            <a:spLocks noChangeArrowheads="1"/>
          </p:cNvSpPr>
          <p:nvPr/>
        </p:nvSpPr>
        <p:spPr bwMode="auto">
          <a:xfrm>
            <a:off x="316411" y="5643210"/>
            <a:ext cx="8507692" cy="75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ts val="600"/>
              </a:spcBef>
              <a:buClrTx/>
              <a:buFont typeface="Symbol" panose="05050102010706020507" pitchFamily="18" charset="2"/>
              <a:buBlip>
                <a:blip r:embed="rId4"/>
              </a:buBlip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选择使用的传输层协议；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对套接字的一些参数进行修改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316411" y="681135"/>
            <a:ext cx="7598833" cy="5963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43" y="1412973"/>
            <a:ext cx="8266922" cy="39740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数据报套接字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datagram sockets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协议，支持主机之间面向非连接、不可靠的数据传输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流式套接字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stream sockets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协议，支持主机之间面向连接的、顺序的、可靠的、全双工字节流传输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编程语言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411" y="681135"/>
            <a:ext cx="7598833" cy="5963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09816" y="4410170"/>
            <a:ext cx="6432576" cy="1966385"/>
          </a:xfrm>
          <a:prstGeom prst="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6094" y="2446629"/>
            <a:ext cx="8024209" cy="1638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31346" y="32661"/>
            <a:ext cx="819720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学习目标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0964" y="1031848"/>
            <a:ext cx="3494809" cy="10605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  <a:buSzPct val="100000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总体目标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：理解应用层协议与进程通信模型，掌握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编程方法，学习典型的应用层协议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746" y="2554260"/>
            <a:ext cx="2340722" cy="139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理解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服务器模型和对等计算模型</a:t>
            </a:r>
            <a:r>
              <a:rPr lang="zh-CN" altLang="en-US" dirty="0"/>
              <a:t>，</a:t>
            </a:r>
            <a:r>
              <a:rPr lang="zh-CN" altLang="zh-CN" dirty="0"/>
              <a:t>初步了解传输层服务及对应用层的支持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316907" y="2554259"/>
            <a:ext cx="2418394" cy="139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b="0" dirty="0"/>
              <a:t>掌握基于套接字的网络编程方法</a:t>
            </a:r>
            <a:r>
              <a:rPr lang="zh-CN" altLang="en-US" b="0" dirty="0"/>
              <a:t>，</a:t>
            </a:r>
            <a:r>
              <a:rPr lang="zh-CN" altLang="zh-CN" b="0" dirty="0"/>
              <a:t>理解数据报式套接字和流式套接字的功能</a:t>
            </a:r>
            <a:endParaRPr lang="en-US" altLang="zh-CN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987740" y="2556652"/>
            <a:ext cx="2478409" cy="139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掌握域名系统构成和解析过程，理解根域名服务器在国家网络基础设施中的重要作用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490545" y="4534920"/>
            <a:ext cx="2943768" cy="1727396"/>
          </a:xfrm>
          <a:prstGeom prst="rect">
            <a:avLst/>
          </a:prstGeom>
          <a:solidFill>
            <a:srgbClr val="E8EEF8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  <a:buSzPct val="100000"/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服务的特点、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1.0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所面临的性能问题，以及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HTTP/2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的优化机制和解决的关键问题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627" y="4534920"/>
            <a:ext cx="2866096" cy="1727396"/>
          </a:xfrm>
          <a:prstGeom prst="rect">
            <a:avLst/>
          </a:prstGeom>
          <a:solidFill>
            <a:srgbClr val="E8EEF8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buSzPct val="100000"/>
              <a:defRPr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>
                <a:solidFill>
                  <a:schemeClr val="tx1"/>
                </a:solidFill>
              </a:rPr>
              <a:t>掌握内容分发网络所解决的问题和基本工作机制，理解两种基本的重定向方法</a:t>
            </a:r>
            <a:r>
              <a:rPr lang="zh-CN" altLang="en-US" dirty="0">
                <a:solidFill>
                  <a:schemeClr val="tx1"/>
                </a:solidFill>
              </a:rPr>
              <a:t>，了解</a:t>
            </a:r>
            <a:r>
              <a:rPr lang="zh-CN" altLang="zh-CN" dirty="0">
                <a:solidFill>
                  <a:schemeClr val="tx1"/>
                </a:solidFill>
              </a:rPr>
              <a:t>动态自适应流媒体协议的基本思想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8412" y="1052512"/>
            <a:ext cx="4440237" cy="4900613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客户与服务器之间需要建立连接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可靠传输：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可保证传递数据无差错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发送数据不会超过接收端的容纳容量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拥塞控制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提供拥塞解决方案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不能提供：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时延和带宽保证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50035" y="1138335"/>
            <a:ext cx="3667125" cy="4667153"/>
          </a:xfrm>
        </p:spPr>
        <p:txBody>
          <a:bodyPr/>
          <a:lstStyle/>
          <a:p>
            <a:pPr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不可靠的数据投递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不能提供：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连接建立、可靠性、流量控制、拥塞控制、时延和带宽保证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回顾：传输层提供的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提前了解：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的区别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9455" y="2104456"/>
            <a:ext cx="2537654" cy="3200400"/>
            <a:chOff x="1153904" y="4466548"/>
            <a:chExt cx="3383538" cy="4267200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45673" y="5151292"/>
              <a:ext cx="844950" cy="543200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1153904" y="4466548"/>
              <a:ext cx="3383538" cy="4267200"/>
            </a:xfrm>
            <a:prstGeom prst="rect">
              <a:avLst/>
            </a:prstGeom>
            <a:solidFill>
              <a:srgbClr val="A2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872772" y="4570011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收货人  张三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09028" y="5733295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李四发来的货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666556" y="5626188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666556" y="5952303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666556" y="6278417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95075" y="7431456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王五发来的货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52602" y="73243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52602" y="765046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652602" y="7976578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692024" y="2104457"/>
            <a:ext cx="2537654" cy="1557059"/>
            <a:chOff x="5250609" y="4466548"/>
            <a:chExt cx="3383538" cy="2076079"/>
          </a:xfrm>
        </p:grpSpPr>
        <p:sp>
          <p:nvSpPr>
            <p:cNvPr id="63" name="矩形 62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李四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66465" y="3751461"/>
            <a:ext cx="2537654" cy="1557059"/>
            <a:chOff x="5250609" y="4466548"/>
            <a:chExt cx="3383538" cy="2076079"/>
          </a:xfrm>
        </p:grpSpPr>
        <p:sp>
          <p:nvSpPr>
            <p:cNvPr id="71" name="矩形 70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王五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矩形: 圆角 77"/>
          <p:cNvSpPr/>
          <p:nvPr/>
        </p:nvSpPr>
        <p:spPr>
          <a:xfrm>
            <a:off x="522631" y="1125282"/>
            <a:ext cx="613391" cy="5685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674192" y="1238636"/>
            <a:ext cx="3193845" cy="47479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621701" y="1527557"/>
            <a:ext cx="301658" cy="279584"/>
          </a:xfrm>
          <a:prstGeom prst="roundRect">
            <a:avLst/>
          </a:prstGeom>
          <a:solidFill>
            <a:srgbClr val="BBD5E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15420" y="1279822"/>
            <a:ext cx="2463380" cy="415498"/>
            <a:chOff x="993102" y="463907"/>
            <a:chExt cx="3284505" cy="553997"/>
          </a:xfrm>
        </p:grpSpPr>
        <p:sp>
          <p:nvSpPr>
            <p:cNvPr id="82" name="矩形 81"/>
            <p:cNvSpPr/>
            <p:nvPr/>
          </p:nvSpPr>
          <p:spPr>
            <a:xfrm>
              <a:off x="1517879" y="463907"/>
              <a:ext cx="2759728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TCP</a:t>
              </a:r>
              <a:r>
                <a:rPr lang="zh-CN" alt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传输示意图</a:t>
              </a:r>
              <a:endParaRPr lang="zh-CN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02" y="494565"/>
              <a:ext cx="461740" cy="461740"/>
            </a:xfrm>
            <a:prstGeom prst="rect">
              <a:avLst/>
            </a:prstGeom>
          </p:spPr>
        </p:pic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2238" y="2135309"/>
            <a:ext cx="633713" cy="40740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106" y="4728206"/>
            <a:ext cx="633713" cy="40740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625724" y="3457580"/>
            <a:ext cx="424851" cy="198158"/>
          </a:xfrm>
          <a:prstGeom prst="rect">
            <a:avLst/>
          </a:prstGeom>
          <a:solidFill>
            <a:srgbClr val="020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52818" y="4443899"/>
            <a:ext cx="424851" cy="1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左 1"/>
          <p:cNvSpPr/>
          <p:nvPr/>
        </p:nvSpPr>
        <p:spPr>
          <a:xfrm>
            <a:off x="3761890" y="3168559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箭头: 左 43"/>
          <p:cNvSpPr/>
          <p:nvPr/>
        </p:nvSpPr>
        <p:spPr>
          <a:xfrm>
            <a:off x="3779055" y="4196070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8038 0.177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7239 -0.1104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8212 -0.1349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-0.07586 -0.0664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9" grpId="0" animBg="1"/>
      <p:bldP spid="89" grpId="1" animBg="1"/>
      <p:bldP spid="90" grpId="0" animBg="1"/>
      <p:bldP spid="9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提前了解：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提供服务的区别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522631" y="1125282"/>
            <a:ext cx="613391" cy="5685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674192" y="1238636"/>
            <a:ext cx="3193845" cy="47479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621701" y="1527557"/>
            <a:ext cx="301658" cy="279584"/>
          </a:xfrm>
          <a:prstGeom prst="roundRect">
            <a:avLst/>
          </a:prstGeom>
          <a:solidFill>
            <a:srgbClr val="BBD5E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15420" y="1279822"/>
            <a:ext cx="2477808" cy="415498"/>
            <a:chOff x="993102" y="463907"/>
            <a:chExt cx="3303742" cy="553997"/>
          </a:xfrm>
        </p:grpSpPr>
        <p:sp>
          <p:nvSpPr>
            <p:cNvPr id="82" name="矩形 81"/>
            <p:cNvSpPr/>
            <p:nvPr/>
          </p:nvSpPr>
          <p:spPr>
            <a:xfrm>
              <a:off x="1517879" y="463907"/>
              <a:ext cx="277896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UDP</a:t>
              </a:r>
              <a:r>
                <a:rPr lang="zh-CN" alt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传输示意图</a:t>
              </a:r>
              <a:endParaRPr lang="zh-CN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02" y="494565"/>
              <a:ext cx="461740" cy="46174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896497" y="2253748"/>
            <a:ext cx="2537654" cy="3200400"/>
            <a:chOff x="1083361" y="1563419"/>
            <a:chExt cx="3383538" cy="4267200"/>
          </a:xfrm>
        </p:grpSpPr>
        <p:sp>
          <p:nvSpPr>
            <p:cNvPr id="44" name="矩形 43"/>
            <p:cNvSpPr/>
            <p:nvPr/>
          </p:nvSpPr>
          <p:spPr>
            <a:xfrm>
              <a:off x="1083361" y="1563419"/>
              <a:ext cx="3383538" cy="4267200"/>
            </a:xfrm>
            <a:prstGeom prst="rect">
              <a:avLst/>
            </a:prstGeom>
            <a:solidFill>
              <a:srgbClr val="A2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97349" y="1666882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收货人  张三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35128" y="4770983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李四发来的货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81608" y="285640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581608" y="348732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77179" y="4949062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135128" y="5213926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王五发来的货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577179" y="538230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581608" y="4134076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581608" y="381329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581608" y="3186186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76843" y="2253749"/>
            <a:ext cx="2537654" cy="1557059"/>
            <a:chOff x="5250609" y="4466548"/>
            <a:chExt cx="3383538" cy="2076079"/>
          </a:xfrm>
        </p:grpSpPr>
        <p:sp>
          <p:nvSpPr>
            <p:cNvPr id="96" name="矩形 95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李四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551285" y="3900753"/>
            <a:ext cx="2537654" cy="1557059"/>
            <a:chOff x="5250609" y="4466548"/>
            <a:chExt cx="3383538" cy="2076079"/>
          </a:xfrm>
        </p:grpSpPr>
        <p:sp>
          <p:nvSpPr>
            <p:cNvPr id="104" name="矩形 103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王五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6898" y="2297412"/>
            <a:ext cx="633713" cy="40740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3673" y="4901689"/>
            <a:ext cx="633713" cy="407400"/>
          </a:xfrm>
          <a:prstGeom prst="rect">
            <a:avLst/>
          </a:prstGeom>
        </p:spPr>
      </p:pic>
      <p:sp>
        <p:nvSpPr>
          <p:cNvPr id="113" name="矩形 112"/>
          <p:cNvSpPr/>
          <p:nvPr/>
        </p:nvSpPr>
        <p:spPr>
          <a:xfrm>
            <a:off x="3525485" y="3691480"/>
            <a:ext cx="424851" cy="198158"/>
          </a:xfrm>
          <a:prstGeom prst="rect">
            <a:avLst/>
          </a:prstGeom>
          <a:solidFill>
            <a:srgbClr val="020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525485" y="3705536"/>
            <a:ext cx="424851" cy="1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 49"/>
          <p:cNvSpPr/>
          <p:nvPr/>
        </p:nvSpPr>
        <p:spPr>
          <a:xfrm rot="20051615">
            <a:off x="3688804" y="3154063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箭头: 左 50"/>
          <p:cNvSpPr/>
          <p:nvPr/>
        </p:nvSpPr>
        <p:spPr>
          <a:xfrm rot="1297827">
            <a:off x="3688027" y="4248186"/>
            <a:ext cx="1777432" cy="181585"/>
          </a:xfrm>
          <a:prstGeom prst="lef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17882 0.1164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62 L -0.08212 -0.1053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17865 -0.1328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125 L -0.08212 -0.1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服务的应用程序编写步骤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0425" y="1156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31" y="1488424"/>
            <a:ext cx="6040115" cy="41099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服务的应用程序编写步骤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0425" y="1156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1676" y="755778"/>
          <a:ext cx="7569709" cy="567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6869430" imgH="5163185" progId="Visio.Drawing.15">
                  <p:embed/>
                </p:oleObj>
              </mc:Choice>
              <mc:Fallback>
                <p:oleObj name="Visio" r:id="rId1" imgW="6869430" imgH="51631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6" y="755778"/>
                        <a:ext cx="7569709" cy="567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681135"/>
            <a:ext cx="7558056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WSAStartup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999" y="3182062"/>
            <a:ext cx="8437875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：初始化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，协商使用的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WSADATA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wVersion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：推荐调用者使用的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wHighVersion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：系统实现的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最高版本号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如果调用成功，不再使用时需要调用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WSACleanup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6796" y="1278628"/>
            <a:ext cx="8266922" cy="1796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(	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成功返回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，否则为错误代码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WORD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调用者希望使用的最高版本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LPWSADATA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lpWSAData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可用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的详细信息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);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4" y="681135"/>
            <a:ext cx="7543769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WSAStartup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70" y="1244212"/>
            <a:ext cx="7264260" cy="52965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681135"/>
            <a:ext cx="7553294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WSACleanup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3237722"/>
            <a:ext cx="8266922" cy="3200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：结束使用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调用失败后可利用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获取详细错误信息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878" y="1697366"/>
            <a:ext cx="8266922" cy="122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			</a:t>
            </a:r>
            <a:r>
              <a:rPr lang="en-US" altLang="zh-CN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成功返回</a:t>
            </a:r>
            <a:r>
              <a:rPr lang="en-US" altLang="zh-CN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388637"/>
            <a:ext cx="8266922" cy="404948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：创建一个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，并绑定到一个特定的传输层服务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：地址类型。</a:t>
            </a:r>
            <a:r>
              <a:rPr lang="da-DK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a-DK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AF_INET6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：服务类型。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SOCK_STREAM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SOCK_DGRAM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：协议。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IPPROTO_TCP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IPPROTO_UDP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IPPROTO_ICMP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等。如为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，则由系统自动选择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INVALID_SOCKET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WSAAPI socket(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af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		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type,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protocol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388637"/>
            <a:ext cx="8266922" cy="40494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：将一个本地地址绑定到指定的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：地址。包括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地址和端口号。如为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INADDR_ANY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in6addr_any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，则由系统自动分配。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：地址长度。通常为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bind(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        	s,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const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       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namelen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内容提纲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612" y="1170144"/>
            <a:ext cx="8068776" cy="451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传输层服务对应用的支持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Socket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域名系统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传统的应用层服务与协议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Web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40" indent="-35814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2.7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内容分发网络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40" indent="-35814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动态自适应流媒体协议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DASH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listen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55998"/>
            <a:ext cx="8266922" cy="39821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进入监听状态，监听远程连接是否到来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backlog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：连接等待队列的最大长度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listen(</a:t>
            </a:r>
            <a:endParaRPr lang="sv-SE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	s,</a:t>
            </a:r>
            <a:endParaRPr lang="sv-SE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	backlog</a:t>
            </a:r>
            <a:endParaRPr lang="sv-SE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1135"/>
            <a:ext cx="7534244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connect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55998"/>
            <a:ext cx="8266922" cy="39821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：向一个特定的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发出建连请求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：地址。包括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地址和端口号。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：地址长度。通常为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connect(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        	s,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const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*name,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       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namelen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accept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25959"/>
            <a:ext cx="8266922" cy="4012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：接受一个特定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请求等待队列中的连接请求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：返回远程端地址。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：返回地址长度。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正确：返回新连接的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INVALID_SOCKET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端。通常运行后进入阻塞状态，直到连接请求到来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75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WSAAPI accept(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	 	s,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addrlen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" y="681135"/>
            <a:ext cx="7529481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sendto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：向特定的目的地发送数据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：发送数据缓存区。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：目标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：目标地址的长度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正确：返回实际发送的字节数。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：数据报方式。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      	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char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flags,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*to,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tolen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7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recvfrom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：从特定的目的地接收数据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：接收数据的缓存区。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：接收缓冲区的长度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：源地址的长度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正确：接收到的字节数。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：数据报方式。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	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int      	flags,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*from,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fromlen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7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664080"/>
            <a:ext cx="8556171" cy="377404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：向远程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发送数据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：发送数据缓存区。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正确：返回实际发送的字节数。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send(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  s,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char 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flags 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closesocket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：关闭一个存在的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449" y="846657"/>
            <a:ext cx="5019869" cy="127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	s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4" y="681135"/>
            <a:ext cx="7524719" cy="596354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SOCKADDR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8969" y="1063683"/>
            <a:ext cx="5423774" cy="173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typedef 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sa_family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sa_data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[14];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 SOCKADDR, *PSOCKADDR, *LPSOCKADDR;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74972" y="3175519"/>
            <a:ext cx="7524719" cy="59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SOCKADDR_IN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58969" y="3691807"/>
            <a:ext cx="5423774" cy="24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typedef 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short  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sin_family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sin_port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sin_zero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[8];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 SOCKADDR_IN, *PSOCKADDR_IN, *LPSOCKADDR_IN;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2" y="681135"/>
            <a:ext cx="7396131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in_addr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8969" y="1063682"/>
            <a:ext cx="5423774" cy="549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union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	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{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s_b1;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s_b2;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s_b3;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s_b4;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} 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S_un_b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{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s_w1;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s_w2;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} 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S_un_w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</a:t>
            </a:r>
            <a:r>
              <a:rPr lang="en-US" altLang="zh-CN" sz="1800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u_long</a:t>
            </a:r>
            <a:r>
              <a:rPr lang="en-US" altLang="zh-CN" sz="18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S_addr</a:t>
            </a:r>
            <a:r>
              <a:rPr lang="en-US" altLang="zh-CN" sz="18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}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Big-Endian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Little-Endian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1412973"/>
            <a:ext cx="8556171" cy="50251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：低位字节排放在内存的低地址端，高位字节排放在内存的高地址端。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：高位字节排放在内存的低地址端，低位字节排放在内存的高地址端。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 34 56 78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在内存中的存放形式为：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低地址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-----------&gt; </a:t>
            </a:r>
            <a:r>
              <a:rPr lang="zh-CN" altLang="en-US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高地址</a:t>
            </a:r>
            <a:endParaRPr lang="zh-CN" altLang="en-US" sz="20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| 0x34 | 0x56 | 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0x78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0x78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| 0x56 | 0x34 | 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323850" y="609600"/>
            <a:ext cx="821055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184400" y="254793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2184400" y="361473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2184400" y="41481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2184400" y="46815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2184400" y="52149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6604000" y="41481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6604000" y="46815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6604000" y="52149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379548" y="583088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flipV="1">
            <a:off x="3870324" y="581342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6169022" y="581342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 flipV="1">
            <a:off x="1379548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924175" y="550862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V="1">
            <a:off x="3870325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5227638" y="55086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 flipV="1">
            <a:off x="6169025" y="55086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2901950" y="286861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2924175" y="352425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/>
          <p:cNvSpPr>
            <a:spLocks noChangeShapeType="1"/>
          </p:cNvSpPr>
          <p:nvPr/>
        </p:nvSpPr>
        <p:spPr bwMode="auto">
          <a:xfrm flipV="1">
            <a:off x="4197350" y="256381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4197350" y="320675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525472" y="179705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525472" y="338613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525472" y="391953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525472" y="4452938"/>
            <a:ext cx="1676400" cy="1066800"/>
          </a:xfrm>
          <a:prstGeom prst="rect">
            <a:avLst/>
          </a:prstGeom>
          <a:solidFill>
            <a:srgbClr val="FD9D9A">
              <a:alpha val="39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6892916" y="180022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6892916" y="338931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6892916" y="392271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6892916" y="4456113"/>
            <a:ext cx="1676400" cy="1066800"/>
          </a:xfrm>
          <a:prstGeom prst="rect">
            <a:avLst/>
          </a:prstGeom>
          <a:solidFill>
            <a:srgbClr val="F9CDAD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/>
          <p:cNvSpPr>
            <a:spLocks noChangeShapeType="1"/>
          </p:cNvSpPr>
          <p:nvPr/>
        </p:nvSpPr>
        <p:spPr bwMode="auto">
          <a:xfrm flipV="1">
            <a:off x="7737475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327651" y="415369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2486109" y="391953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/>
          <p:cNvSpPr>
            <a:spLocks noChangeArrowheads="1"/>
          </p:cNvSpPr>
          <p:nvPr/>
        </p:nvSpPr>
        <p:spPr bwMode="auto">
          <a:xfrm>
            <a:off x="2486110" y="4452938"/>
            <a:ext cx="928692" cy="1066800"/>
          </a:xfrm>
          <a:prstGeom prst="rect">
            <a:avLst/>
          </a:prstGeom>
          <a:solidFill>
            <a:srgbClr val="FD9D9A">
              <a:alpha val="39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3403667" y="4452938"/>
            <a:ext cx="928692" cy="1066800"/>
          </a:xfrm>
          <a:prstGeom prst="rect">
            <a:avLst/>
          </a:prstGeom>
          <a:solidFill>
            <a:srgbClr val="C8C8A9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4762458" y="392271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/>
          <p:cNvSpPr>
            <a:spLocks noChangeArrowheads="1"/>
          </p:cNvSpPr>
          <p:nvPr/>
        </p:nvSpPr>
        <p:spPr bwMode="auto">
          <a:xfrm>
            <a:off x="4762459" y="4456114"/>
            <a:ext cx="928692" cy="1066800"/>
          </a:xfrm>
          <a:prstGeom prst="rect">
            <a:avLst/>
          </a:prstGeom>
          <a:solidFill>
            <a:srgbClr val="C8C8A9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5680016" y="4456114"/>
            <a:ext cx="928692" cy="1066800"/>
          </a:xfrm>
          <a:prstGeom prst="rect">
            <a:avLst/>
          </a:prstGeom>
          <a:solidFill>
            <a:srgbClr val="F9CDAD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/>
          <p:cNvSpPr txBox="1">
            <a:spLocks noChangeArrowheads="1"/>
          </p:cNvSpPr>
          <p:nvPr/>
        </p:nvSpPr>
        <p:spPr bwMode="auto">
          <a:xfrm>
            <a:off x="5197390" y="354006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17" name="Text Box 42"/>
          <p:cNvSpPr txBox="1">
            <a:spLocks noChangeArrowheads="1"/>
          </p:cNvSpPr>
          <p:nvPr/>
        </p:nvSpPr>
        <p:spPr bwMode="auto">
          <a:xfrm>
            <a:off x="601437" y="1314370"/>
            <a:ext cx="15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主机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A</a:t>
            </a:r>
            <a:endParaRPr kumimoji="0" lang="en-US" altLang="zh-CN" sz="2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18" name="Text Box 42"/>
          <p:cNvSpPr txBox="1">
            <a:spLocks noChangeArrowheads="1"/>
          </p:cNvSpPr>
          <p:nvPr/>
        </p:nvSpPr>
        <p:spPr bwMode="auto">
          <a:xfrm>
            <a:off x="6952446" y="1323820"/>
            <a:ext cx="15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主机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B</a:t>
            </a:r>
            <a:endParaRPr kumimoji="0" lang="en-US" altLang="zh-CN" sz="2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25471" y="1804967"/>
            <a:ext cx="1676401" cy="1574822"/>
          </a:xfrm>
          <a:prstGeom prst="rect">
            <a:avLst/>
          </a:prstGeom>
          <a:solidFill>
            <a:srgbClr val="83AF9B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77342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22827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00671" y="3334554"/>
            <a:ext cx="222250" cy="10158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52940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66875" y="3334553"/>
            <a:ext cx="222250" cy="109522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12360" y="3331963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190204" y="3331963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42473" y="3331964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8658" y="6103938"/>
            <a:ext cx="38779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接口层通常包括数据链路层和物理层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90326" y="1797049"/>
            <a:ext cx="1670995" cy="1590678"/>
          </a:xfrm>
          <a:prstGeom prst="rect">
            <a:avLst/>
          </a:prstGeom>
          <a:solidFill>
            <a:srgbClr val="83AF9B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2" name="直接箭头连接符 11"/>
          <p:cNvCxnSpPr>
            <a:stCxn id="120" idx="3"/>
            <a:endCxn id="56" idx="1"/>
          </p:cNvCxnSpPr>
          <p:nvPr/>
        </p:nvCxnSpPr>
        <p:spPr>
          <a:xfrm>
            <a:off x="2201872" y="2592378"/>
            <a:ext cx="4688454" cy="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Big-Endian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Little-Endian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1353333"/>
            <a:ext cx="8556171" cy="50251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的字节序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 : PowerPC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 :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既可工作在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，也可工作在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网络使用的字节序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：网络通信协议都使用</a:t>
            </a:r>
            <a:r>
              <a:rPr lang="en-US" altLang="zh-CN" sz="2400" b="1" i="1" dirty="0">
                <a:solidFill>
                  <a:srgbClr val="2A09B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主机序与网络序的转换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htons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host to net -- short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htonl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host to net -- long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ntohs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net to host -- short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ntohl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net to host -- long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CreateThread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2081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：创建线程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lpThreadAttributes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：返回句柄能否被继承。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为不能继承。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dwStackSize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：堆栈的初始大小。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为缺省大小。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lpStartAddress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：新线程的开始执行地址。自己线程函数的开始地址。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lpParameter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：传递给线程的参数。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dwCreationFlags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：控制线程的标志。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为立即执行。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lpThreadId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：指向进程标识符的指针。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为不返回该指针。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正确：新创建线程的句柄。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04457" y="681134"/>
            <a:ext cx="5719666" cy="254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CreateThread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LPSECURITY_ATTRIBUTES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lpThreadAttributes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SIZE_T 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dwStackSize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LPTHREAD_START_ROUTINE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lpStartAddress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__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drv_aliasesMem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LPVOID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lpParameter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DWORD  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dwCreationFlags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LPDWORD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lpThreadId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举例（数据报客户端）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7773" y="773791"/>
            <a:ext cx="8858312" cy="594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SOCK_DGRAM,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				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0, (SOCKADDR 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    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0, (SOCKADDR 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举例（数据报服务端）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627" y="769085"/>
            <a:ext cx="8583713" cy="5840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SOCK_DGRAM, 0);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	//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远程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地址 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loop {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0,(SOCKADDR *)&amp;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0,(SOCKADDR *) 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addrClient,len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举例（流式客户端）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8969" y="753913"/>
            <a:ext cx="8567810" cy="594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SOCK_STREAM,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												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connect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"hello",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举例（流式服务端）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6677" y="769816"/>
            <a:ext cx="8480346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SOCK_STREAM,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listen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while (1)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accept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举例（多线程流式服务端）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6555" y="601310"/>
            <a:ext cx="8524078" cy="6060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socket(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AF_INET, SOCK_STREAM,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listen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while (1) 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accept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CreateThread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(NULL, NULL,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handlerRequest,LPVOID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), 0,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dwThreadId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CloseHandle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DWORD WINAPI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handlerRequest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(LPVOID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lparam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(SOCKET)(LPVOID)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lparam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return 0;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06" y="738335"/>
            <a:ext cx="8639497" cy="58689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socketserver</a:t>
            </a:r>
            <a:r>
              <a:rPr lang="zh-CN" altLang="zh-CN" sz="3200" b="1" kern="100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网络服务器编程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endParaRPr lang="en-US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服务器编程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类：针对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服务器编程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sz="32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sz="32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类的使用</a:t>
            </a:r>
            <a:endParaRPr lang="en-US" altLang="zh-CN" sz="3200" b="1" kern="1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编写请求处理类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类或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server_forever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方法进行多次循环处理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Python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的封装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Python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编程举例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688" y="700701"/>
            <a:ext cx="8532309" cy="582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	class </a:t>
            </a:r>
            <a:r>
              <a:rPr lang="en-US" altLang="zh-CN" sz="20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MyTCPHandler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socketserver.BaseRequestHandler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):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2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重写基类中的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函数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3	def handle(self):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4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收发数据使用的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存储在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self.request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中。       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5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self.request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6		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7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接收数据。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8	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self.recv_data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self.sock.recv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(1024)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9		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10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发送数据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11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self.sock.sendall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self.send_data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lain" startAt="12"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lain" startAt="12"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Sans Serif" panose="020B0604020202020204" pitchFamily="34" charset="0"/>
              </a:rPr>
              <a:t>主程序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	#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创建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TCP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服务器，为该服务器绑定的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地址为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host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，端口号为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port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2	with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socketserver.TCPServer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host,int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(port)), </a:t>
            </a:r>
            <a:r>
              <a:rPr lang="en-US" altLang="zh-CN" sz="21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MyTCPHandler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 as server: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3		#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循环进行收发处理，并在不用时自动关闭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4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server.serve_forever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738146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Wireshark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417" y="1429343"/>
            <a:ext cx="8633792" cy="505097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捕获数据包、设置显示过滤规则、设置捕获范围、查看统计信息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实用：网络数据包捕获与分析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7" y="1319915"/>
            <a:ext cx="7930286" cy="46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8588375" cy="7921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应用与应用层协议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799" y="1400175"/>
            <a:ext cx="4792585" cy="4925088"/>
          </a:xfrm>
        </p:spPr>
        <p:txBody>
          <a:bodyPr>
            <a:normAutofit fontScale="92500"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可进行通信的、分布式进程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运行于主机的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用户空间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通过交换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）实现应用之间的交互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24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应用层协议：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应用层实体之间的通信规范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定义应用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交换的消息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和收到消息后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采取的行动</a:t>
            </a: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使用下层协议（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）提供的通信服务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41" name="Group 4"/>
          <p:cNvGrpSpPr/>
          <p:nvPr/>
        </p:nvGrpSpPr>
        <p:grpSpPr bwMode="auto">
          <a:xfrm>
            <a:off x="5318046" y="1986705"/>
            <a:ext cx="3678238" cy="3670300"/>
            <a:chOff x="3092" y="1182"/>
            <a:chExt cx="2317" cy="2312"/>
          </a:xfrm>
        </p:grpSpPr>
        <p:sp>
          <p:nvSpPr>
            <p:cNvPr id="5169" name="Freeform 5"/>
            <p:cNvSpPr/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20 w 1292"/>
                <a:gd name="T1" fmla="*/ 3 h 1255"/>
                <a:gd name="T2" fmla="*/ 4 w 1292"/>
                <a:gd name="T3" fmla="*/ 6 h 1255"/>
                <a:gd name="T4" fmla="*/ 4 w 1292"/>
                <a:gd name="T5" fmla="*/ 20 h 1255"/>
                <a:gd name="T6" fmla="*/ 4 w 1292"/>
                <a:gd name="T7" fmla="*/ 30 h 1255"/>
                <a:gd name="T8" fmla="*/ 20 w 1292"/>
                <a:gd name="T9" fmla="*/ 32 h 1255"/>
                <a:gd name="T10" fmla="*/ 53 w 1292"/>
                <a:gd name="T11" fmla="*/ 42 h 1255"/>
                <a:gd name="T12" fmla="*/ 82 w 1292"/>
                <a:gd name="T13" fmla="*/ 46 h 1255"/>
                <a:gd name="T14" fmla="*/ 98 w 1292"/>
                <a:gd name="T15" fmla="*/ 38 h 1255"/>
                <a:gd name="T16" fmla="*/ 105 w 1292"/>
                <a:gd name="T17" fmla="*/ 17 h 1255"/>
                <a:gd name="T18" fmla="*/ 98 w 1292"/>
                <a:gd name="T19" fmla="*/ 8 h 1255"/>
                <a:gd name="T20" fmla="*/ 61 w 1292"/>
                <a:gd name="T21" fmla="*/ 4 h 1255"/>
                <a:gd name="T22" fmla="*/ 20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0" name="Freeform 6"/>
            <p:cNvSpPr/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47 w 1340"/>
                <a:gd name="T1" fmla="*/ 3 h 1191"/>
                <a:gd name="T2" fmla="*/ 7 w 1340"/>
                <a:gd name="T3" fmla="*/ 3 h 1191"/>
                <a:gd name="T4" fmla="*/ 5 w 1340"/>
                <a:gd name="T5" fmla="*/ 14 h 1191"/>
                <a:gd name="T6" fmla="*/ 4 w 1340"/>
                <a:gd name="T7" fmla="*/ 27 h 1191"/>
                <a:gd name="T8" fmla="*/ 10 w 1340"/>
                <a:gd name="T9" fmla="*/ 32 h 1191"/>
                <a:gd name="T10" fmla="*/ 46 w 1340"/>
                <a:gd name="T11" fmla="*/ 32 h 1191"/>
                <a:gd name="T12" fmla="*/ 54 w 1340"/>
                <a:gd name="T13" fmla="*/ 42 h 1191"/>
                <a:gd name="T14" fmla="*/ 104 w 1340"/>
                <a:gd name="T15" fmla="*/ 40 h 1191"/>
                <a:gd name="T16" fmla="*/ 107 w 1340"/>
                <a:gd name="T17" fmla="*/ 20 h 1191"/>
                <a:gd name="T18" fmla="*/ 100 w 1340"/>
                <a:gd name="T19" fmla="*/ 13 h 1191"/>
                <a:gd name="T20" fmla="*/ 64 w 1340"/>
                <a:gd name="T21" fmla="*/ 11 h 1191"/>
                <a:gd name="T22" fmla="*/ 47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1" name="Freeform 7"/>
            <p:cNvSpPr/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24 h 1662"/>
                <a:gd name="T2" fmla="*/ 9 w 2135"/>
                <a:gd name="T3" fmla="*/ 3 h 1662"/>
                <a:gd name="T4" fmla="*/ 54 w 2135"/>
                <a:gd name="T5" fmla="*/ 7 h 1662"/>
                <a:gd name="T6" fmla="*/ 102 w 2135"/>
                <a:gd name="T7" fmla="*/ 3 h 1662"/>
                <a:gd name="T8" fmla="*/ 169 w 2135"/>
                <a:gd name="T9" fmla="*/ 15 h 1662"/>
                <a:gd name="T10" fmla="*/ 169 w 2135"/>
                <a:gd name="T11" fmla="*/ 43 h 1662"/>
                <a:gd name="T12" fmla="*/ 133 w 2135"/>
                <a:gd name="T13" fmla="*/ 60 h 1662"/>
                <a:gd name="T14" fmla="*/ 68 w 2135"/>
                <a:gd name="T15" fmla="*/ 57 h 1662"/>
                <a:gd name="T16" fmla="*/ 41 w 2135"/>
                <a:gd name="T17" fmla="*/ 47 h 1662"/>
                <a:gd name="T18" fmla="*/ 16 w 2135"/>
                <a:gd name="T19" fmla="*/ 40 h 1662"/>
                <a:gd name="T20" fmla="*/ 4 w 2135"/>
                <a:gd name="T21" fmla="*/ 2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72" name="Group 8"/>
            <p:cNvGrpSpPr/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135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ClipArt" r:id="rId1" imgW="18192750" imgH="15087600" progId="MS_ClipArt_Gallery.2">
                      <p:embed/>
                    </p:oleObj>
                  </mc:Choice>
                  <mc:Fallback>
                    <p:oleObj name="ClipArt" r:id="rId1" imgW="18192750" imgH="1508760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6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ClipArt" r:id="rId3" imgW="9515475" imgH="6705600" progId="MS_ClipArt_Gallery.2">
                      <p:embed/>
                    </p:oleObj>
                  </mc:Choice>
                  <mc:Fallback>
                    <p:oleObj name="ClipArt" r:id="rId3" imgW="9515475" imgH="6705600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3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3" name="Group 12"/>
            <p:cNvGrpSpPr/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133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ClipArt" r:id="rId5" imgW="18192750" imgH="15087600" progId="MS_ClipArt_Gallery.2">
                      <p:embed/>
                    </p:oleObj>
                  </mc:Choice>
                  <mc:Fallback>
                    <p:oleObj name="ClipArt" r:id="rId5" imgW="18192750" imgH="1508760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4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ClipArt" r:id="rId6" imgW="9515475" imgH="6705600" progId="MS_ClipArt_Gallery.2">
                      <p:embed/>
                    </p:oleObj>
                  </mc:Choice>
                  <mc:Fallback>
                    <p:oleObj name="ClipArt" r:id="rId6" imgW="9515475" imgH="6705600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2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4" name="Group 16"/>
            <p:cNvGrpSpPr/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5369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0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1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5" name="Group 20"/>
            <p:cNvGrpSpPr/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5361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2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3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4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5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6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7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8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6" name="Group 29"/>
            <p:cNvGrpSpPr/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5358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9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0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77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8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9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0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1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2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83" name="Group 39"/>
            <p:cNvGrpSpPr/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5350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1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2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3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4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5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6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7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84" name="Group 48"/>
            <p:cNvGrpSpPr/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131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ClipArt" r:id="rId7" imgW="18192750" imgH="15087600" progId="MS_ClipArt_Gallery.2">
                      <p:embed/>
                    </p:oleObj>
                  </mc:Choice>
                  <mc:Fallback>
                    <p:oleObj name="ClipArt" r:id="rId7" imgW="18192750" imgH="15087600" progId="MS_ClipArt_Gallery.2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3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5132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ClipArt" r:id="rId8" imgW="18192750" imgH="15087600" progId="MS_ClipArt_Gallery.2">
                      <p:embed/>
                    </p:oleObj>
                  </mc:Choice>
                  <mc:Fallback>
                    <p:oleObj name="ClipArt" r:id="rId8" imgW="18192750" imgH="15087600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4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45" name="Group 53"/>
              <p:cNvGrpSpPr/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5347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8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9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46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5122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ClipArt" r:id="rId9" imgW="18192750" imgH="15087600" progId="MS_ClipArt_Gallery.2">
                    <p:embed/>
                  </p:oleObj>
                </mc:Choice>
                <mc:Fallback>
                  <p:oleObj name="ClipArt" r:id="rId9" imgW="18192750" imgH="15087600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ClipArt" r:id="rId10" imgW="18192750" imgH="15087600" progId="MS_ClipArt_Gallery.2">
                    <p:embed/>
                  </p:oleObj>
                </mc:Choice>
                <mc:Fallback>
                  <p:oleObj name="ClipArt" r:id="rId10" imgW="18192750" imgH="15087600" progId="MS_ClipArt_Gallery.2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5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6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7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8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9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0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1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2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3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124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ClipArt" r:id="rId11" imgW="13820775" imgH="16992600" progId="MS_ClipArt_Gallery.2">
                    <p:embed/>
                  </p:oleObj>
                </mc:Choice>
                <mc:Fallback>
                  <p:oleObj name="ClipArt" r:id="rId11" imgW="13820775" imgH="16992600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ClipArt" r:id="rId13" imgW="13820775" imgH="16992600" progId="MS_ClipArt_Gallery.2">
                    <p:embed/>
                  </p:oleObj>
                </mc:Choice>
                <mc:Fallback>
                  <p:oleObj name="ClipArt" r:id="rId13" imgW="13820775" imgH="1699260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4" name="Freeform 71"/>
            <p:cNvSpPr/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8 h 228"/>
                <a:gd name="T2" fmla="*/ 36 w 972"/>
                <a:gd name="T3" fmla="*/ 3 h 228"/>
                <a:gd name="T4" fmla="*/ 81 w 972"/>
                <a:gd name="T5" fmla="*/ 7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95" name="Group 72"/>
            <p:cNvGrpSpPr/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129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ClipArt" r:id="rId14" imgW="11601450" imgH="11791950" progId="MS_ClipArt_Gallery.2">
                      <p:embed/>
                    </p:oleObj>
                  </mc:Choice>
                  <mc:Fallback>
                    <p:oleObj name="ClipArt" r:id="rId14" imgW="11601450" imgH="11791950" progId="MS_ClipArt_Gallery.2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ClipArt" r:id="rId16" imgW="1268095" imgH="1199515" progId="MS_ClipArt_Gallery.2">
                      <p:embed/>
                    </p:oleObj>
                  </mc:Choice>
                  <mc:Fallback>
                    <p:oleObj name="ClipArt" r:id="rId16" imgW="1268095" imgH="1199515" progId="MS_ClipArt_Gallery.2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75"/>
            <p:cNvGrpSpPr/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127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" name="ClipArt" r:id="rId18" imgW="11601450" imgH="11791950" progId="MS_ClipArt_Gallery.2">
                      <p:embed/>
                    </p:oleObj>
                  </mc:Choice>
                  <mc:Fallback>
                    <p:oleObj name="ClipArt" r:id="rId18" imgW="11601450" imgH="11791950" progId="MS_ClipArt_Gallery.2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" name="ClipArt" r:id="rId19" imgW="1268095" imgH="1199515" progId="MS_ClipArt_Gallery.2">
                      <p:embed/>
                    </p:oleObj>
                  </mc:Choice>
                  <mc:Fallback>
                    <p:oleObj name="ClipArt" r:id="rId19" imgW="1268095" imgH="1199515" progId="MS_ClipArt_Gallery.2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97" name="Group 78"/>
            <p:cNvGrpSpPr/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126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ClipArt" r:id="rId20" imgW="11601450" imgH="11791950" progId="MS_ClipArt_Gallery.2">
                      <p:embed/>
                    </p:oleObj>
                  </mc:Choice>
                  <mc:Fallback>
                    <p:oleObj name="ClipArt" r:id="rId20" imgW="11601450" imgH="11791950" progId="MS_ClipArt_Gallery.2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2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98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99" name="Group 82"/>
            <p:cNvGrpSpPr/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5334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5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6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7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8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9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0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1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00" name="Group 91"/>
            <p:cNvGrpSpPr/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5326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7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8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9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0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1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2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3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01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2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3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4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5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6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7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8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9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0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1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2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13" name="Group 112"/>
            <p:cNvGrpSpPr/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5313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4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5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6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17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18" name="Group 118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32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4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5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319" name="Group 122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2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1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2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4" name="Group 126"/>
            <p:cNvGrpSpPr/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5300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1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2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3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04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05" name="Group 132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31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1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2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306" name="Group 136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0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5" name="Group 140"/>
            <p:cNvGrpSpPr/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5287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8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9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0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91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92" name="Group 146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9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8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9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93" name="Group 150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9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5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6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6" name="Group 154"/>
            <p:cNvGrpSpPr/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5274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5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6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7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78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79" name="Group 160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84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5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6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80" name="Group 164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8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7" name="Group 168"/>
            <p:cNvGrpSpPr/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5261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2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3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4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65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66" name="Group 17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7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2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3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67" name="Group 17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6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9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0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8" name="Group 182"/>
            <p:cNvGrpSpPr/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5248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9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0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1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52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53" name="Group 188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5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9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0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54" name="Group 192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5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9" name="Group 196"/>
            <p:cNvGrpSpPr/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5235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6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7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8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39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40" name="Group 202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4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6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7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41" name="Group 206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42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3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4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20" name="Group 210"/>
            <p:cNvGrpSpPr/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5222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3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4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5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26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27" name="Group 216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32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3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4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28" name="Group 220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29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0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1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221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96" name="Group 225"/>
          <p:cNvGrpSpPr/>
          <p:nvPr/>
        </p:nvGrpSpPr>
        <p:grpSpPr bwMode="auto">
          <a:xfrm>
            <a:off x="5149771" y="1610468"/>
            <a:ext cx="3738563" cy="3830637"/>
            <a:chOff x="2986" y="945"/>
            <a:chExt cx="2355" cy="2413"/>
          </a:xfrm>
        </p:grpSpPr>
        <p:grpSp>
          <p:nvGrpSpPr>
            <p:cNvPr id="5143" name="Group 226"/>
            <p:cNvGrpSpPr/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5162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3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4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5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transport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 link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66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7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8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4" name="Group 234"/>
            <p:cNvGrpSpPr/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5155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6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7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8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transport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 link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59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0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1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5" name="Group 242"/>
            <p:cNvGrpSpPr/>
            <p:nvPr/>
          </p:nvGrpSpPr>
          <p:grpSpPr bwMode="auto">
            <a:xfrm>
              <a:off x="3352" y="2817"/>
              <a:ext cx="513" cy="541"/>
              <a:chOff x="2938" y="2925"/>
              <a:chExt cx="513" cy="541"/>
            </a:xfrm>
          </p:grpSpPr>
          <p:sp>
            <p:nvSpPr>
              <p:cNvPr id="5148" name="Rectangle 243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9" name="Rectangle 24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0" name="Rectangle 24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1" name="Text Box 246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transport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 link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52" name="Line 247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3" name="Line 248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4" name="Line 249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46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7" name="Line 251"/>
            <p:cNvSpPr>
              <a:spLocks noChangeShapeType="1"/>
            </p:cNvSpPr>
            <p:nvPr/>
          </p:nvSpPr>
          <p:spPr bwMode="auto">
            <a:xfrm flipV="1">
              <a:off x="3846" y="2850"/>
              <a:ext cx="1002" cy="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5" name="标题 1"/>
          <p:cNvSpPr txBox="1"/>
          <p:nvPr/>
        </p:nvSpPr>
        <p:spPr>
          <a:xfrm>
            <a:off x="661676" y="32661"/>
            <a:ext cx="7777474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803275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进程间通信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76824"/>
            <a:ext cx="3989388" cy="4648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进程：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主机中运行的程序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30000"/>
              </a:lnSpc>
              <a:spcBef>
                <a:spcPts val="1200"/>
              </a:spcBef>
              <a:buClr>
                <a:srgbClr val="2A09B7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在同一台主机中，两个进程之间按照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进程间通信方式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进行交互通信（操作系统中定义）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30000"/>
              </a:lnSpc>
              <a:spcBef>
                <a:spcPts val="1200"/>
              </a:spcBef>
              <a:buClr>
                <a:srgbClr val="2A09B7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不同主机上的进程通信，需要通过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交换消息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来完成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07"/>
          <p:cNvSpPr>
            <a:spLocks noChangeArrowheads="1"/>
          </p:cNvSpPr>
          <p:nvPr/>
        </p:nvSpPr>
        <p:spPr bwMode="auto">
          <a:xfrm>
            <a:off x="4473057" y="1412875"/>
            <a:ext cx="4275655" cy="47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</a:t>
            </a: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C/S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28650" lvl="1" indent="-271780" eaLnBrk="1" hangingPunct="1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客户向服务器发出服务请求，并接收服务器的响应；服务器等待客户的请求并为客户提供服务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 eaLnBrk="1" hangingPunct="1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浏览器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/Web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服务器；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Email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/Email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对等计算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P2P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28650" lvl="1" indent="-271780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最小化（或根本不用）专用服务器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Skype, BitTorrent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22738" y="692150"/>
            <a:ext cx="7883062" cy="67945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服务器进程交互模型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" name="Rectangle 460"/>
          <p:cNvSpPr txBox="1">
            <a:spLocks noChangeArrowheads="1"/>
          </p:cNvSpPr>
          <p:nvPr/>
        </p:nvSpPr>
        <p:spPr>
          <a:xfrm>
            <a:off x="4140200" y="1416050"/>
            <a:ext cx="4752975" cy="48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ZapfDingbats" pitchFamily="8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服务器进程：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被动等待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长久在线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用集群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云提供扩展性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客户进程：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启动与服务器的通信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可能为间歇性连接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可能使用动态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不与其他客户进行直接通信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0" name="Freeform 462"/>
          <p:cNvSpPr/>
          <p:nvPr/>
        </p:nvSpPr>
        <p:spPr bwMode="auto">
          <a:xfrm>
            <a:off x="2317750" y="35401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" name="Freeform 463"/>
          <p:cNvSpPr/>
          <p:nvPr/>
        </p:nvSpPr>
        <p:spPr bwMode="auto">
          <a:xfrm>
            <a:off x="2336800" y="201453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" name="Freeform 464"/>
          <p:cNvSpPr/>
          <p:nvPr/>
        </p:nvSpPr>
        <p:spPr bwMode="auto">
          <a:xfrm>
            <a:off x="596900" y="172243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3" name="Group 465"/>
          <p:cNvGrpSpPr/>
          <p:nvPr/>
        </p:nvGrpSpPr>
        <p:grpSpPr bwMode="auto">
          <a:xfrm>
            <a:off x="684213" y="3057525"/>
            <a:ext cx="1458912" cy="933450"/>
            <a:chOff x="2889" y="1631"/>
            <a:chExt cx="980" cy="743"/>
          </a:xfrm>
        </p:grpSpPr>
        <p:sp>
          <p:nvSpPr>
            <p:cNvPr id="394" name="Rectangle 46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AutoShape 46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rgbClr val="00CCFF"/>
                </a:solidFill>
              </a:endParaRPr>
            </a:p>
          </p:txBody>
        </p:sp>
      </p:grpSp>
      <p:grpSp>
        <p:nvGrpSpPr>
          <p:cNvPr id="396" name="Group 468"/>
          <p:cNvGrpSpPr/>
          <p:nvPr/>
        </p:nvGrpSpPr>
        <p:grpSpPr bwMode="auto">
          <a:xfrm>
            <a:off x="1385888" y="1914525"/>
            <a:ext cx="336550" cy="531813"/>
            <a:chOff x="3796" y="1043"/>
            <a:chExt cx="865" cy="1237"/>
          </a:xfrm>
        </p:grpSpPr>
        <p:sp>
          <p:nvSpPr>
            <p:cNvPr id="397" name="Line 4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8" name="Line 4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" name="Line 4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" name="Line 4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" name="Line 4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" name="Line 4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" name="Line 4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4" name="Line 4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" name="Line 4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6" name="Line 4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7" name="Line 4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8" name="Line 4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" name="Line 4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" name="Line 4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" name="Line 4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2" name="Group 484"/>
            <p:cNvGrpSpPr/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23" name="Line 4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4" name="Line 4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5" name="Line 4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6" name="Line 4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3" name="Group 489"/>
            <p:cNvGrpSpPr/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19" name="Line 4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" name="Line 4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" name="Line 4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" name="Line 4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4" name="Group 494"/>
            <p:cNvGrpSpPr/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15" name="Line 4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" name="Line 4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7" name="Line 4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8" name="Line 4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27" name="Oval 499"/>
          <p:cNvSpPr>
            <a:spLocks noChangeArrowheads="1"/>
          </p:cNvSpPr>
          <p:nvPr/>
        </p:nvSpPr>
        <p:spPr bwMode="auto">
          <a:xfrm>
            <a:off x="2443163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" name="Line 500"/>
          <p:cNvSpPr>
            <a:spLocks noChangeShapeType="1"/>
          </p:cNvSpPr>
          <p:nvPr/>
        </p:nvSpPr>
        <p:spPr bwMode="auto">
          <a:xfrm>
            <a:off x="24431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9" name="Line 501"/>
          <p:cNvSpPr>
            <a:spLocks noChangeShapeType="1"/>
          </p:cNvSpPr>
          <p:nvPr/>
        </p:nvSpPr>
        <p:spPr bwMode="auto">
          <a:xfrm>
            <a:off x="280193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" name="Rectangle 502"/>
          <p:cNvSpPr>
            <a:spLocks noChangeArrowheads="1"/>
          </p:cNvSpPr>
          <p:nvPr/>
        </p:nvSpPr>
        <p:spPr bwMode="auto">
          <a:xfrm>
            <a:off x="2443163" y="3727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31" name="Oval 503"/>
          <p:cNvSpPr>
            <a:spLocks noChangeArrowheads="1"/>
          </p:cNvSpPr>
          <p:nvPr/>
        </p:nvSpPr>
        <p:spPr bwMode="auto">
          <a:xfrm>
            <a:off x="2439988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2" name="Group 504"/>
          <p:cNvGrpSpPr/>
          <p:nvPr/>
        </p:nvGrpSpPr>
        <p:grpSpPr bwMode="auto">
          <a:xfrm>
            <a:off x="2525713" y="3683000"/>
            <a:ext cx="179387" cy="65088"/>
            <a:chOff x="2848" y="848"/>
            <a:chExt cx="140" cy="98"/>
          </a:xfrm>
        </p:grpSpPr>
        <p:sp>
          <p:nvSpPr>
            <p:cNvPr id="433" name="Line 5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" name="Line 5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" name="Line 5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6" name="Group 508"/>
          <p:cNvGrpSpPr/>
          <p:nvPr/>
        </p:nvGrpSpPr>
        <p:grpSpPr bwMode="auto">
          <a:xfrm flipV="1">
            <a:off x="2525713" y="3683000"/>
            <a:ext cx="179387" cy="65088"/>
            <a:chOff x="2848" y="848"/>
            <a:chExt cx="140" cy="98"/>
          </a:xfrm>
        </p:grpSpPr>
        <p:sp>
          <p:nvSpPr>
            <p:cNvPr id="437" name="Line 5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" name="Line 5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" name="Line 5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" name="Oval 512"/>
          <p:cNvSpPr>
            <a:spLocks noChangeArrowheads="1"/>
          </p:cNvSpPr>
          <p:nvPr/>
        </p:nvSpPr>
        <p:spPr bwMode="auto">
          <a:xfrm>
            <a:off x="2798763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" name="Line 513"/>
          <p:cNvSpPr>
            <a:spLocks noChangeShapeType="1"/>
          </p:cNvSpPr>
          <p:nvPr/>
        </p:nvSpPr>
        <p:spPr bwMode="auto">
          <a:xfrm>
            <a:off x="27987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" name="Line 514"/>
          <p:cNvSpPr>
            <a:spLocks noChangeShapeType="1"/>
          </p:cNvSpPr>
          <p:nvPr/>
        </p:nvSpPr>
        <p:spPr bwMode="auto">
          <a:xfrm>
            <a:off x="315753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" name="Rectangle 515"/>
          <p:cNvSpPr>
            <a:spLocks noChangeArrowheads="1"/>
          </p:cNvSpPr>
          <p:nvPr/>
        </p:nvSpPr>
        <p:spPr bwMode="auto">
          <a:xfrm>
            <a:off x="2798763" y="40068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44" name="Oval 516"/>
          <p:cNvSpPr>
            <a:spLocks noChangeArrowheads="1"/>
          </p:cNvSpPr>
          <p:nvPr/>
        </p:nvSpPr>
        <p:spPr bwMode="auto">
          <a:xfrm>
            <a:off x="2795588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5" name="Group 517"/>
          <p:cNvGrpSpPr/>
          <p:nvPr/>
        </p:nvGrpSpPr>
        <p:grpSpPr bwMode="auto">
          <a:xfrm>
            <a:off x="2881313" y="3962400"/>
            <a:ext cx="179387" cy="65088"/>
            <a:chOff x="2848" y="848"/>
            <a:chExt cx="140" cy="98"/>
          </a:xfrm>
        </p:grpSpPr>
        <p:sp>
          <p:nvSpPr>
            <p:cNvPr id="446" name="Line 5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" name="Line 5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" name="Line 5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9" name="Group 521"/>
          <p:cNvGrpSpPr/>
          <p:nvPr/>
        </p:nvGrpSpPr>
        <p:grpSpPr bwMode="auto">
          <a:xfrm flipV="1">
            <a:off x="2881313" y="3962400"/>
            <a:ext cx="179387" cy="65088"/>
            <a:chOff x="2848" y="848"/>
            <a:chExt cx="140" cy="98"/>
          </a:xfrm>
        </p:grpSpPr>
        <p:sp>
          <p:nvSpPr>
            <p:cNvPr id="450" name="Line 5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" name="Line 5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" name="Line 5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3" name="Oval 525"/>
          <p:cNvSpPr>
            <a:spLocks noChangeArrowheads="1"/>
          </p:cNvSpPr>
          <p:nvPr/>
        </p:nvSpPr>
        <p:spPr bwMode="auto">
          <a:xfrm>
            <a:off x="3078163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" name="Line 526"/>
          <p:cNvSpPr>
            <a:spLocks noChangeShapeType="1"/>
          </p:cNvSpPr>
          <p:nvPr/>
        </p:nvSpPr>
        <p:spPr bwMode="auto">
          <a:xfrm>
            <a:off x="30781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" name="Line 527"/>
          <p:cNvSpPr>
            <a:spLocks noChangeShapeType="1"/>
          </p:cNvSpPr>
          <p:nvPr/>
        </p:nvSpPr>
        <p:spPr bwMode="auto">
          <a:xfrm>
            <a:off x="343693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" name="Rectangle 528"/>
          <p:cNvSpPr>
            <a:spLocks noChangeArrowheads="1"/>
          </p:cNvSpPr>
          <p:nvPr/>
        </p:nvSpPr>
        <p:spPr bwMode="auto">
          <a:xfrm>
            <a:off x="3078163" y="37401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57" name="Oval 529"/>
          <p:cNvSpPr>
            <a:spLocks noChangeArrowheads="1"/>
          </p:cNvSpPr>
          <p:nvPr/>
        </p:nvSpPr>
        <p:spPr bwMode="auto">
          <a:xfrm>
            <a:off x="3074988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8" name="Group 530"/>
          <p:cNvGrpSpPr/>
          <p:nvPr/>
        </p:nvGrpSpPr>
        <p:grpSpPr bwMode="auto">
          <a:xfrm>
            <a:off x="3160713" y="3695700"/>
            <a:ext cx="179387" cy="65088"/>
            <a:chOff x="2848" y="848"/>
            <a:chExt cx="140" cy="98"/>
          </a:xfrm>
        </p:grpSpPr>
        <p:sp>
          <p:nvSpPr>
            <p:cNvPr id="459" name="Line 5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" name="Line 5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" name="Line 5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2" name="Group 534"/>
          <p:cNvGrpSpPr/>
          <p:nvPr/>
        </p:nvGrpSpPr>
        <p:grpSpPr bwMode="auto">
          <a:xfrm flipV="1">
            <a:off x="3160713" y="3695700"/>
            <a:ext cx="179387" cy="65088"/>
            <a:chOff x="2848" y="848"/>
            <a:chExt cx="140" cy="98"/>
          </a:xfrm>
        </p:grpSpPr>
        <p:sp>
          <p:nvSpPr>
            <p:cNvPr id="463" name="Line 5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" name="Line 5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" name="Line 5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6" name="Oval 538"/>
          <p:cNvSpPr>
            <a:spLocks noChangeArrowheads="1"/>
          </p:cNvSpPr>
          <p:nvPr/>
        </p:nvSpPr>
        <p:spPr bwMode="auto">
          <a:xfrm>
            <a:off x="2543175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" name="Line 539"/>
          <p:cNvSpPr>
            <a:spLocks noChangeShapeType="1"/>
          </p:cNvSpPr>
          <p:nvPr/>
        </p:nvSpPr>
        <p:spPr bwMode="auto">
          <a:xfrm>
            <a:off x="2543175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" name="Line 540"/>
          <p:cNvSpPr>
            <a:spLocks noChangeShapeType="1"/>
          </p:cNvSpPr>
          <p:nvPr/>
        </p:nvSpPr>
        <p:spPr bwMode="auto">
          <a:xfrm>
            <a:off x="2890838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" name="Rectangle 541"/>
          <p:cNvSpPr>
            <a:spLocks noChangeArrowheads="1"/>
          </p:cNvSpPr>
          <p:nvPr/>
        </p:nvSpPr>
        <p:spPr bwMode="auto">
          <a:xfrm>
            <a:off x="2543175" y="2578100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70" name="Oval 542"/>
          <p:cNvSpPr>
            <a:spLocks noChangeArrowheads="1"/>
          </p:cNvSpPr>
          <p:nvPr/>
        </p:nvSpPr>
        <p:spPr bwMode="auto">
          <a:xfrm>
            <a:off x="2540000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" name="Group 543"/>
          <p:cNvGrpSpPr/>
          <p:nvPr/>
        </p:nvGrpSpPr>
        <p:grpSpPr bwMode="auto">
          <a:xfrm>
            <a:off x="2624138" y="2536825"/>
            <a:ext cx="171450" cy="61913"/>
            <a:chOff x="2848" y="848"/>
            <a:chExt cx="140" cy="98"/>
          </a:xfrm>
        </p:grpSpPr>
        <p:sp>
          <p:nvSpPr>
            <p:cNvPr id="472" name="Line 5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" name="Line 5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" name="Line 5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5" name="Group 547"/>
          <p:cNvGrpSpPr/>
          <p:nvPr/>
        </p:nvGrpSpPr>
        <p:grpSpPr bwMode="auto">
          <a:xfrm flipV="1">
            <a:off x="2624138" y="2536825"/>
            <a:ext cx="171450" cy="60325"/>
            <a:chOff x="2848" y="848"/>
            <a:chExt cx="140" cy="98"/>
          </a:xfrm>
        </p:grpSpPr>
        <p:sp>
          <p:nvSpPr>
            <p:cNvPr id="476" name="Line 5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" name="Line 5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" name="Line 5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" name="Oval 551"/>
          <p:cNvSpPr>
            <a:spLocks noChangeArrowheads="1"/>
          </p:cNvSpPr>
          <p:nvPr/>
        </p:nvSpPr>
        <p:spPr bwMode="auto">
          <a:xfrm>
            <a:off x="2541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" name="Line 552"/>
          <p:cNvSpPr>
            <a:spLocks noChangeShapeType="1"/>
          </p:cNvSpPr>
          <p:nvPr/>
        </p:nvSpPr>
        <p:spPr bwMode="auto">
          <a:xfrm>
            <a:off x="2541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" name="Line 553"/>
          <p:cNvSpPr>
            <a:spLocks noChangeShapeType="1"/>
          </p:cNvSpPr>
          <p:nvPr/>
        </p:nvSpPr>
        <p:spPr bwMode="auto">
          <a:xfrm>
            <a:off x="2900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" name="Rectangle 554"/>
          <p:cNvSpPr>
            <a:spLocks noChangeArrowheads="1"/>
          </p:cNvSpPr>
          <p:nvPr/>
        </p:nvSpPr>
        <p:spPr bwMode="auto">
          <a:xfrm>
            <a:off x="2541588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83" name="Oval 555"/>
          <p:cNvSpPr>
            <a:spLocks noChangeArrowheads="1"/>
          </p:cNvSpPr>
          <p:nvPr/>
        </p:nvSpPr>
        <p:spPr bwMode="auto">
          <a:xfrm>
            <a:off x="2538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4" name="Group 556"/>
          <p:cNvGrpSpPr/>
          <p:nvPr/>
        </p:nvGrpSpPr>
        <p:grpSpPr bwMode="auto">
          <a:xfrm>
            <a:off x="2624138" y="2794000"/>
            <a:ext cx="179387" cy="65088"/>
            <a:chOff x="2848" y="848"/>
            <a:chExt cx="140" cy="98"/>
          </a:xfrm>
        </p:grpSpPr>
        <p:sp>
          <p:nvSpPr>
            <p:cNvPr id="485" name="Line 5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" name="Line 5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" name="Line 5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8" name="Group 560"/>
          <p:cNvGrpSpPr/>
          <p:nvPr/>
        </p:nvGrpSpPr>
        <p:grpSpPr bwMode="auto">
          <a:xfrm flipV="1">
            <a:off x="2624138" y="2794000"/>
            <a:ext cx="179387" cy="65088"/>
            <a:chOff x="2848" y="848"/>
            <a:chExt cx="140" cy="98"/>
          </a:xfrm>
        </p:grpSpPr>
        <p:sp>
          <p:nvSpPr>
            <p:cNvPr id="489" name="Line 5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" name="Line 5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" name="Line 5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" name="Oval 564"/>
          <p:cNvSpPr>
            <a:spLocks noChangeArrowheads="1"/>
          </p:cNvSpPr>
          <p:nvPr/>
        </p:nvSpPr>
        <p:spPr bwMode="auto">
          <a:xfrm>
            <a:off x="3017838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" name="Line 565"/>
          <p:cNvSpPr>
            <a:spLocks noChangeShapeType="1"/>
          </p:cNvSpPr>
          <p:nvPr/>
        </p:nvSpPr>
        <p:spPr bwMode="auto">
          <a:xfrm>
            <a:off x="3017838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" name="Line 566"/>
          <p:cNvSpPr>
            <a:spLocks noChangeShapeType="1"/>
          </p:cNvSpPr>
          <p:nvPr/>
        </p:nvSpPr>
        <p:spPr bwMode="auto">
          <a:xfrm>
            <a:off x="3348038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" name="Rectangle 567"/>
          <p:cNvSpPr>
            <a:spLocks noChangeArrowheads="1"/>
          </p:cNvSpPr>
          <p:nvPr/>
        </p:nvSpPr>
        <p:spPr bwMode="auto">
          <a:xfrm>
            <a:off x="3017838" y="248126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496" name="Oval 568"/>
          <p:cNvSpPr>
            <a:spLocks noChangeArrowheads="1"/>
          </p:cNvSpPr>
          <p:nvPr/>
        </p:nvSpPr>
        <p:spPr bwMode="auto">
          <a:xfrm>
            <a:off x="3014663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7" name="Group 569"/>
          <p:cNvGrpSpPr/>
          <p:nvPr/>
        </p:nvGrpSpPr>
        <p:grpSpPr bwMode="auto">
          <a:xfrm>
            <a:off x="3094038" y="2441575"/>
            <a:ext cx="163512" cy="57150"/>
            <a:chOff x="2848" y="848"/>
            <a:chExt cx="140" cy="98"/>
          </a:xfrm>
        </p:grpSpPr>
        <p:sp>
          <p:nvSpPr>
            <p:cNvPr id="498" name="Line 5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" name="Line 5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" name="Line 5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" name="Group 573"/>
          <p:cNvGrpSpPr/>
          <p:nvPr/>
        </p:nvGrpSpPr>
        <p:grpSpPr bwMode="auto">
          <a:xfrm flipV="1">
            <a:off x="3094038" y="2439988"/>
            <a:ext cx="163512" cy="58737"/>
            <a:chOff x="2848" y="848"/>
            <a:chExt cx="140" cy="98"/>
          </a:xfrm>
        </p:grpSpPr>
        <p:sp>
          <p:nvSpPr>
            <p:cNvPr id="502" name="Line 5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" name="Line 5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" name="Line 5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5" name="Oval 577"/>
          <p:cNvSpPr>
            <a:spLocks noChangeArrowheads="1"/>
          </p:cNvSpPr>
          <p:nvPr/>
        </p:nvSpPr>
        <p:spPr bwMode="auto">
          <a:xfrm>
            <a:off x="310356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" name="Line 578"/>
          <p:cNvSpPr>
            <a:spLocks noChangeShapeType="1"/>
          </p:cNvSpPr>
          <p:nvPr/>
        </p:nvSpPr>
        <p:spPr bwMode="auto">
          <a:xfrm>
            <a:off x="31035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" name="Line 579"/>
          <p:cNvSpPr>
            <a:spLocks noChangeShapeType="1"/>
          </p:cNvSpPr>
          <p:nvPr/>
        </p:nvSpPr>
        <p:spPr bwMode="auto">
          <a:xfrm>
            <a:off x="346233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" name="Rectangle 580"/>
          <p:cNvSpPr>
            <a:spLocks noChangeArrowheads="1"/>
          </p:cNvSpPr>
          <p:nvPr/>
        </p:nvSpPr>
        <p:spPr bwMode="auto">
          <a:xfrm>
            <a:off x="3103563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09" name="Oval 581"/>
          <p:cNvSpPr>
            <a:spLocks noChangeArrowheads="1"/>
          </p:cNvSpPr>
          <p:nvPr/>
        </p:nvSpPr>
        <p:spPr bwMode="auto">
          <a:xfrm>
            <a:off x="310038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0" name="Group 582"/>
          <p:cNvGrpSpPr/>
          <p:nvPr/>
        </p:nvGrpSpPr>
        <p:grpSpPr bwMode="auto">
          <a:xfrm>
            <a:off x="3186113" y="2794000"/>
            <a:ext cx="179387" cy="65088"/>
            <a:chOff x="2848" y="848"/>
            <a:chExt cx="140" cy="98"/>
          </a:xfrm>
        </p:grpSpPr>
        <p:sp>
          <p:nvSpPr>
            <p:cNvPr id="511" name="Line 5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" name="Line 5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" name="Line 5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4" name="Group 586"/>
          <p:cNvGrpSpPr/>
          <p:nvPr/>
        </p:nvGrpSpPr>
        <p:grpSpPr bwMode="auto">
          <a:xfrm flipV="1">
            <a:off x="3186113" y="2794000"/>
            <a:ext cx="179387" cy="65088"/>
            <a:chOff x="2848" y="848"/>
            <a:chExt cx="140" cy="98"/>
          </a:xfrm>
        </p:grpSpPr>
        <p:sp>
          <p:nvSpPr>
            <p:cNvPr id="515" name="Line 5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" name="Line 5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" name="Line 5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" name="Oval 590"/>
          <p:cNvSpPr>
            <a:spLocks noChangeArrowheads="1"/>
          </p:cNvSpPr>
          <p:nvPr/>
        </p:nvSpPr>
        <p:spPr bwMode="auto">
          <a:xfrm>
            <a:off x="1693863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" name="Line 591"/>
          <p:cNvSpPr>
            <a:spLocks noChangeShapeType="1"/>
          </p:cNvSpPr>
          <p:nvPr/>
        </p:nvSpPr>
        <p:spPr bwMode="auto">
          <a:xfrm>
            <a:off x="16938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" name="Line 592"/>
          <p:cNvSpPr>
            <a:spLocks noChangeShapeType="1"/>
          </p:cNvSpPr>
          <p:nvPr/>
        </p:nvSpPr>
        <p:spPr bwMode="auto">
          <a:xfrm>
            <a:off x="203993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" name="Rectangle 593"/>
          <p:cNvSpPr>
            <a:spLocks noChangeArrowheads="1"/>
          </p:cNvSpPr>
          <p:nvPr/>
        </p:nvSpPr>
        <p:spPr bwMode="auto">
          <a:xfrm>
            <a:off x="1693863" y="25733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22" name="Oval 594"/>
          <p:cNvSpPr>
            <a:spLocks noChangeArrowheads="1"/>
          </p:cNvSpPr>
          <p:nvPr/>
        </p:nvSpPr>
        <p:spPr bwMode="auto">
          <a:xfrm>
            <a:off x="1690688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3" name="Group 595"/>
          <p:cNvGrpSpPr/>
          <p:nvPr/>
        </p:nvGrpSpPr>
        <p:grpSpPr bwMode="auto">
          <a:xfrm>
            <a:off x="1774825" y="2532063"/>
            <a:ext cx="171450" cy="60325"/>
            <a:chOff x="2848" y="848"/>
            <a:chExt cx="140" cy="98"/>
          </a:xfrm>
        </p:grpSpPr>
        <p:sp>
          <p:nvSpPr>
            <p:cNvPr id="524" name="Line 5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" name="Line 5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" name="Line 5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7" name="Group 599"/>
          <p:cNvGrpSpPr/>
          <p:nvPr/>
        </p:nvGrpSpPr>
        <p:grpSpPr bwMode="auto">
          <a:xfrm flipV="1">
            <a:off x="1774825" y="2532063"/>
            <a:ext cx="171450" cy="58737"/>
            <a:chOff x="2848" y="848"/>
            <a:chExt cx="140" cy="98"/>
          </a:xfrm>
        </p:grpSpPr>
        <p:sp>
          <p:nvSpPr>
            <p:cNvPr id="528" name="Line 6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9" name="Line 6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" name="Line 6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" name="Oval 603"/>
          <p:cNvSpPr>
            <a:spLocks noChangeArrowheads="1"/>
          </p:cNvSpPr>
          <p:nvPr/>
        </p:nvSpPr>
        <p:spPr bwMode="auto">
          <a:xfrm>
            <a:off x="1387475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" name="Line 604"/>
          <p:cNvSpPr>
            <a:spLocks noChangeShapeType="1"/>
          </p:cNvSpPr>
          <p:nvPr/>
        </p:nvSpPr>
        <p:spPr bwMode="auto">
          <a:xfrm>
            <a:off x="13874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" name="Line 605"/>
          <p:cNvSpPr>
            <a:spLocks noChangeShapeType="1"/>
          </p:cNvSpPr>
          <p:nvPr/>
        </p:nvSpPr>
        <p:spPr bwMode="auto">
          <a:xfrm>
            <a:off x="173355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" name="Rectangle 606"/>
          <p:cNvSpPr>
            <a:spLocks noChangeArrowheads="1"/>
          </p:cNvSpPr>
          <p:nvPr/>
        </p:nvSpPr>
        <p:spPr bwMode="auto">
          <a:xfrm>
            <a:off x="1387475" y="37226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35" name="Oval 607"/>
          <p:cNvSpPr>
            <a:spLocks noChangeArrowheads="1"/>
          </p:cNvSpPr>
          <p:nvPr/>
        </p:nvSpPr>
        <p:spPr bwMode="auto">
          <a:xfrm>
            <a:off x="1384300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6" name="Group 608"/>
          <p:cNvGrpSpPr/>
          <p:nvPr/>
        </p:nvGrpSpPr>
        <p:grpSpPr bwMode="auto">
          <a:xfrm>
            <a:off x="1468438" y="3681413"/>
            <a:ext cx="171450" cy="60325"/>
            <a:chOff x="2848" y="848"/>
            <a:chExt cx="140" cy="98"/>
          </a:xfrm>
        </p:grpSpPr>
        <p:sp>
          <p:nvSpPr>
            <p:cNvPr id="537" name="Line 6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8" name="Line 6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9" name="Line 6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0" name="Group 612"/>
          <p:cNvGrpSpPr/>
          <p:nvPr/>
        </p:nvGrpSpPr>
        <p:grpSpPr bwMode="auto">
          <a:xfrm flipV="1">
            <a:off x="1468438" y="3681413"/>
            <a:ext cx="171450" cy="58737"/>
            <a:chOff x="2848" y="848"/>
            <a:chExt cx="140" cy="98"/>
          </a:xfrm>
        </p:grpSpPr>
        <p:sp>
          <p:nvSpPr>
            <p:cNvPr id="541" name="Line 6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" name="Line 6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" name="Line 6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" name="Line 616"/>
          <p:cNvSpPr>
            <a:spLocks noChangeShapeType="1"/>
          </p:cNvSpPr>
          <p:nvPr/>
        </p:nvSpPr>
        <p:spPr bwMode="auto">
          <a:xfrm flipV="1">
            <a:off x="2586038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5" name="Line 617"/>
          <p:cNvSpPr>
            <a:spLocks noChangeShapeType="1"/>
          </p:cNvSpPr>
          <p:nvPr/>
        </p:nvSpPr>
        <p:spPr bwMode="auto">
          <a:xfrm>
            <a:off x="2709863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6" name="Line 618"/>
          <p:cNvSpPr>
            <a:spLocks noChangeShapeType="1"/>
          </p:cNvSpPr>
          <p:nvPr/>
        </p:nvSpPr>
        <p:spPr bwMode="auto">
          <a:xfrm>
            <a:off x="2806700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7" name="Line 619"/>
          <p:cNvSpPr>
            <a:spLocks noChangeShapeType="1"/>
          </p:cNvSpPr>
          <p:nvPr/>
        </p:nvSpPr>
        <p:spPr bwMode="auto">
          <a:xfrm flipV="1">
            <a:off x="3043238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8" name="Line 620"/>
          <p:cNvSpPr>
            <a:spLocks noChangeShapeType="1"/>
          </p:cNvSpPr>
          <p:nvPr/>
        </p:nvSpPr>
        <p:spPr bwMode="auto">
          <a:xfrm>
            <a:off x="1741488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" name="Line 621"/>
          <p:cNvSpPr>
            <a:spLocks noChangeShapeType="1"/>
          </p:cNvSpPr>
          <p:nvPr/>
        </p:nvSpPr>
        <p:spPr bwMode="auto">
          <a:xfrm>
            <a:off x="2036763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0" name="Line 622"/>
          <p:cNvSpPr>
            <a:spLocks noChangeShapeType="1"/>
          </p:cNvSpPr>
          <p:nvPr/>
        </p:nvSpPr>
        <p:spPr bwMode="auto">
          <a:xfrm>
            <a:off x="1603375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1" name="Freeform 623"/>
          <p:cNvSpPr/>
          <p:nvPr/>
        </p:nvSpPr>
        <p:spPr bwMode="auto">
          <a:xfrm>
            <a:off x="923925" y="4435475"/>
            <a:ext cx="2979738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2" name="Line 624"/>
          <p:cNvSpPr>
            <a:spLocks noChangeShapeType="1"/>
          </p:cNvSpPr>
          <p:nvPr/>
        </p:nvSpPr>
        <p:spPr bwMode="auto">
          <a:xfrm rot="16200000">
            <a:off x="3159125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" name="Line 625"/>
          <p:cNvSpPr>
            <a:spLocks noChangeShapeType="1"/>
          </p:cNvSpPr>
          <p:nvPr/>
        </p:nvSpPr>
        <p:spPr bwMode="auto">
          <a:xfrm rot="5400000" flipV="1">
            <a:off x="3305175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" name="Line 626"/>
          <p:cNvSpPr>
            <a:spLocks noChangeShapeType="1"/>
          </p:cNvSpPr>
          <p:nvPr/>
        </p:nvSpPr>
        <p:spPr bwMode="auto">
          <a:xfrm rot="16200000">
            <a:off x="3490913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" name="Group 627"/>
          <p:cNvGrpSpPr/>
          <p:nvPr/>
        </p:nvGrpSpPr>
        <p:grpSpPr bwMode="auto">
          <a:xfrm>
            <a:off x="3070225" y="4838700"/>
            <a:ext cx="501650" cy="234950"/>
            <a:chOff x="4701" y="2996"/>
            <a:chExt cx="316" cy="148"/>
          </a:xfrm>
        </p:grpSpPr>
        <p:sp>
          <p:nvSpPr>
            <p:cNvPr id="556" name="Oval 62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" name="Line 62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" name="Line 63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" name="Rectangle 63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60" name="Oval 63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1" name="Group 633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566" name="Line 6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" name="Line 6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6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2" name="Group 637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563" name="Line 6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6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6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9" name="Group 641"/>
          <p:cNvGrpSpPr/>
          <p:nvPr/>
        </p:nvGrpSpPr>
        <p:grpSpPr bwMode="auto">
          <a:xfrm>
            <a:off x="2254250" y="4562475"/>
            <a:ext cx="501650" cy="234950"/>
            <a:chOff x="3600" y="219"/>
            <a:chExt cx="360" cy="175"/>
          </a:xfrm>
        </p:grpSpPr>
        <p:sp>
          <p:nvSpPr>
            <p:cNvPr id="570" name="Oval 6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1" name="Line 6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" name="Line 6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" name="Rectangle 6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74" name="Oval 6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5" name="Group 647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80" name="Line 6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" name="Line 6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Line 6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Group 651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7" name="Line 6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6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Line 6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3" name="Group 655"/>
          <p:cNvGrpSpPr/>
          <p:nvPr/>
        </p:nvGrpSpPr>
        <p:grpSpPr bwMode="auto">
          <a:xfrm>
            <a:off x="1589088" y="4867275"/>
            <a:ext cx="501650" cy="234950"/>
            <a:chOff x="3600" y="219"/>
            <a:chExt cx="360" cy="175"/>
          </a:xfrm>
        </p:grpSpPr>
        <p:sp>
          <p:nvSpPr>
            <p:cNvPr id="584" name="Oval 6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" name="Line 6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" name="Line 6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" name="Rectangle 6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88" name="Oval 6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9" name="Group 661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4" name="Line 6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" name="Line 6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6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0" name="Group 665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91" name="Line 6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6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6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7" name="Line 669"/>
          <p:cNvSpPr>
            <a:spLocks noChangeShapeType="1"/>
          </p:cNvSpPr>
          <p:nvPr/>
        </p:nvSpPr>
        <p:spPr bwMode="auto">
          <a:xfrm>
            <a:off x="2703513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8" name="Line 670"/>
          <p:cNvSpPr>
            <a:spLocks noChangeShapeType="1"/>
          </p:cNvSpPr>
          <p:nvPr/>
        </p:nvSpPr>
        <p:spPr bwMode="auto">
          <a:xfrm flipV="1">
            <a:off x="2051050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9" name="Line 671"/>
          <p:cNvSpPr>
            <a:spLocks noChangeShapeType="1"/>
          </p:cNvSpPr>
          <p:nvPr/>
        </p:nvSpPr>
        <p:spPr bwMode="auto">
          <a:xfrm flipV="1">
            <a:off x="2093913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0" name="Line 672"/>
          <p:cNvSpPr>
            <a:spLocks noChangeShapeType="1"/>
          </p:cNvSpPr>
          <p:nvPr/>
        </p:nvSpPr>
        <p:spPr bwMode="auto">
          <a:xfrm flipH="1">
            <a:off x="1389063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1" name="Line 673"/>
          <p:cNvSpPr>
            <a:spLocks noChangeShapeType="1"/>
          </p:cNvSpPr>
          <p:nvPr/>
        </p:nvSpPr>
        <p:spPr bwMode="auto">
          <a:xfrm>
            <a:off x="1414463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2" name="Line 674"/>
          <p:cNvSpPr>
            <a:spLocks noChangeShapeType="1"/>
          </p:cNvSpPr>
          <p:nvPr/>
        </p:nvSpPr>
        <p:spPr bwMode="auto">
          <a:xfrm>
            <a:off x="1274763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3" name="Line 675"/>
          <p:cNvSpPr>
            <a:spLocks noChangeShapeType="1"/>
          </p:cNvSpPr>
          <p:nvPr/>
        </p:nvSpPr>
        <p:spPr bwMode="auto">
          <a:xfrm>
            <a:off x="1527175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" name="Line 676"/>
          <p:cNvSpPr>
            <a:spLocks noChangeShapeType="1"/>
          </p:cNvSpPr>
          <p:nvPr/>
        </p:nvSpPr>
        <p:spPr bwMode="auto">
          <a:xfrm flipH="1">
            <a:off x="1766888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" name="Line 677"/>
          <p:cNvSpPr>
            <a:spLocks noChangeShapeType="1"/>
          </p:cNvSpPr>
          <p:nvPr/>
        </p:nvSpPr>
        <p:spPr bwMode="auto">
          <a:xfrm>
            <a:off x="1579563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6" name="Line 678"/>
          <p:cNvSpPr>
            <a:spLocks noChangeShapeType="1"/>
          </p:cNvSpPr>
          <p:nvPr/>
        </p:nvSpPr>
        <p:spPr bwMode="auto">
          <a:xfrm flipH="1" flipV="1">
            <a:off x="1976438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" name="Line 679"/>
          <p:cNvSpPr>
            <a:spLocks noChangeShapeType="1"/>
          </p:cNvSpPr>
          <p:nvPr/>
        </p:nvSpPr>
        <p:spPr bwMode="auto">
          <a:xfrm>
            <a:off x="2057400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" name="Line 680"/>
          <p:cNvSpPr>
            <a:spLocks noChangeShapeType="1"/>
          </p:cNvSpPr>
          <p:nvPr/>
        </p:nvSpPr>
        <p:spPr bwMode="auto">
          <a:xfrm>
            <a:off x="1506538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09" name="Group 681"/>
          <p:cNvGrpSpPr/>
          <p:nvPr/>
        </p:nvGrpSpPr>
        <p:grpSpPr bwMode="auto">
          <a:xfrm>
            <a:off x="692150" y="1760538"/>
            <a:ext cx="3021013" cy="3981450"/>
            <a:chOff x="-1203" y="1352"/>
            <a:chExt cx="1903" cy="2508"/>
          </a:xfrm>
        </p:grpSpPr>
        <p:grpSp>
          <p:nvGrpSpPr>
            <p:cNvPr id="610" name="Group 682"/>
            <p:cNvGrpSpPr/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47" name="Picture 683" descr="lgv_fqmg[1]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8" name="Line 684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" name="Line 685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11" name="Picture 686" descr="imgyjavg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2" name="Group 687"/>
            <p:cNvGrpSpPr/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45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Clip" r:id="rId3" imgW="11601450" imgH="11791950" progId="MS_ClipArt_Gallery.2">
                      <p:embed/>
                    </p:oleObj>
                  </mc:Choice>
                  <mc:Fallback>
                    <p:oleObj name="Clip" r:id="rId3" imgW="11601450" imgH="1179195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Clip" r:id="rId5" imgW="1268095" imgH="1199515" progId="MS_ClipArt_Gallery.2">
                      <p:embed/>
                    </p:oleObj>
                  </mc:Choice>
                  <mc:Fallback>
                    <p:oleObj name="Clip" r:id="rId5" imgW="1268095" imgH="1199515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3" name="Group 690"/>
            <p:cNvGrpSpPr/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43" name="Object 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Clip" r:id="rId7" imgW="11601450" imgH="11791950" progId="MS_ClipArt_Gallery.2">
                      <p:embed/>
                    </p:oleObj>
                  </mc:Choice>
                  <mc:Fallback>
                    <p:oleObj name="Clip" r:id="rId7" imgW="11601450" imgH="1179195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4" name="Object 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Clip" r:id="rId8" imgW="1268095" imgH="1199515" progId="MS_ClipArt_Gallery.2">
                      <p:embed/>
                    </p:oleObj>
                  </mc:Choice>
                  <mc:Fallback>
                    <p:oleObj name="Clip" r:id="rId8" imgW="1268095" imgH="1199515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4" name="Object 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Clip" r:id="rId9" imgW="18192750" imgH="15087600" progId="MS_ClipArt_Gallery.2">
                    <p:embed/>
                  </p:oleObj>
                </mc:Choice>
                <mc:Fallback>
                  <p:oleObj name="Clip" r:id="rId9" imgW="18192750" imgH="150876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" name="Group 694"/>
            <p:cNvGrpSpPr/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5" name="AutoShape 69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Rectangle 69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Rectangle 69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AutoShape 69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9" name="Line 69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70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Rectangle 70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Rectangle 70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6" name="Object 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Clip" r:id="rId11" imgW="18192750" imgH="15087600" progId="MS_ClipArt_Gallery.2">
                    <p:embed/>
                  </p:oleObj>
                </mc:Choice>
                <mc:Fallback>
                  <p:oleObj name="Clip" r:id="rId11" imgW="18192750" imgH="15087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" name="Object 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Clip" r:id="rId12" imgW="18192750" imgH="15087600" progId="MS_ClipArt_Gallery.2">
                    <p:embed/>
                  </p:oleObj>
                </mc:Choice>
                <mc:Fallback>
                  <p:oleObj name="Clip" r:id="rId12" imgW="18192750" imgH="1508760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" name="Object 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Clip" r:id="rId13" imgW="18192750" imgH="15087600" progId="MS_ClipArt_Gallery.2">
                    <p:embed/>
                  </p:oleObj>
                </mc:Choice>
                <mc:Fallback>
                  <p:oleObj name="Clip" r:id="rId13" imgW="18192750" imgH="1508760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" name="Object 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Clip" r:id="rId14" imgW="18192750" imgH="15087600" progId="MS_ClipArt_Gallery.2">
                    <p:embed/>
                  </p:oleObj>
                </mc:Choice>
                <mc:Fallback>
                  <p:oleObj name="Clip" r:id="rId14" imgW="18192750" imgH="150876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0" name="Group 707"/>
            <p:cNvGrpSpPr/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3" name="Object 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Clip" r:id="rId15" imgW="11601450" imgH="11791950" progId="MS_ClipArt_Gallery.2">
                      <p:embed/>
                    </p:oleObj>
                  </mc:Choice>
                  <mc:Fallback>
                    <p:oleObj name="Clip" r:id="rId15" imgW="11601450" imgH="1179195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" name="Object 1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Clip" r:id="rId16" imgW="1268095" imgH="1199515" progId="MS_ClipArt_Gallery.2">
                      <p:embed/>
                    </p:oleObj>
                  </mc:Choice>
                  <mc:Fallback>
                    <p:oleObj name="Clip" r:id="rId16" imgW="1268095" imgH="1199515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1" name="Group 710"/>
            <p:cNvGrpSpPr/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1" name="Object 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Clip" r:id="rId17" imgW="11601450" imgH="11791950" progId="MS_ClipArt_Gallery.2">
                      <p:embed/>
                    </p:oleObj>
                  </mc:Choice>
                  <mc:Fallback>
                    <p:oleObj name="Clip" r:id="rId17" imgW="11601450" imgH="1179195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2" name="Object 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Clip" r:id="rId18" imgW="1268095" imgH="1199515" progId="MS_ClipArt_Gallery.2">
                      <p:embed/>
                    </p:oleObj>
                  </mc:Choice>
                  <mc:Fallback>
                    <p:oleObj name="Clip" r:id="rId18" imgW="1268095" imgH="1199515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2" name="Group 713"/>
            <p:cNvGrpSpPr/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23" name="AutoShape 7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Rectangle 7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Rectangle 7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AutoShape 7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7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7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Rectangle 7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Rectangle 7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0" name="Line 722"/>
          <p:cNvSpPr>
            <a:spLocks noChangeShapeType="1"/>
          </p:cNvSpPr>
          <p:nvPr/>
        </p:nvSpPr>
        <p:spPr bwMode="auto">
          <a:xfrm flipH="1">
            <a:off x="1595438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1" name="Line 723"/>
          <p:cNvSpPr>
            <a:spLocks noChangeShapeType="1"/>
          </p:cNvSpPr>
          <p:nvPr/>
        </p:nvSpPr>
        <p:spPr bwMode="auto">
          <a:xfrm flipV="1">
            <a:off x="2892425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" name="Line 724"/>
          <p:cNvSpPr>
            <a:spLocks noChangeShapeType="1"/>
          </p:cNvSpPr>
          <p:nvPr/>
        </p:nvSpPr>
        <p:spPr bwMode="auto">
          <a:xfrm>
            <a:off x="2719388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3" name="Line 725"/>
          <p:cNvSpPr>
            <a:spLocks noChangeShapeType="1"/>
          </p:cNvSpPr>
          <p:nvPr/>
        </p:nvSpPr>
        <p:spPr bwMode="auto">
          <a:xfrm flipV="1">
            <a:off x="2903538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4" name="Line 726"/>
          <p:cNvSpPr>
            <a:spLocks noChangeShapeType="1"/>
          </p:cNvSpPr>
          <p:nvPr/>
        </p:nvSpPr>
        <p:spPr bwMode="auto">
          <a:xfrm>
            <a:off x="3255963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" name="Line 727"/>
          <p:cNvSpPr>
            <a:spLocks noChangeShapeType="1"/>
          </p:cNvSpPr>
          <p:nvPr/>
        </p:nvSpPr>
        <p:spPr bwMode="auto">
          <a:xfrm>
            <a:off x="2909888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" name="Line 728"/>
          <p:cNvSpPr>
            <a:spLocks noChangeShapeType="1"/>
          </p:cNvSpPr>
          <p:nvPr/>
        </p:nvSpPr>
        <p:spPr bwMode="auto">
          <a:xfrm flipV="1">
            <a:off x="1204913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7" name="Line 729"/>
          <p:cNvSpPr>
            <a:spLocks noChangeShapeType="1"/>
          </p:cNvSpPr>
          <p:nvPr/>
        </p:nvSpPr>
        <p:spPr bwMode="auto">
          <a:xfrm flipV="1">
            <a:off x="3324225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8" name="Line 730"/>
          <p:cNvSpPr>
            <a:spLocks noChangeShapeType="1"/>
          </p:cNvSpPr>
          <p:nvPr/>
        </p:nvSpPr>
        <p:spPr bwMode="auto">
          <a:xfrm>
            <a:off x="3463925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9" name="Line 731"/>
          <p:cNvSpPr>
            <a:spLocks noChangeShapeType="1"/>
          </p:cNvSpPr>
          <p:nvPr/>
        </p:nvSpPr>
        <p:spPr bwMode="auto">
          <a:xfrm flipH="1">
            <a:off x="2609850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0" name="Line 732"/>
          <p:cNvSpPr>
            <a:spLocks noChangeShapeType="1"/>
          </p:cNvSpPr>
          <p:nvPr/>
        </p:nvSpPr>
        <p:spPr bwMode="auto">
          <a:xfrm flipH="1">
            <a:off x="3200400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1" name="Group 733"/>
          <p:cNvGrpSpPr/>
          <p:nvPr/>
        </p:nvGrpSpPr>
        <p:grpSpPr bwMode="auto">
          <a:xfrm>
            <a:off x="2252663" y="4564063"/>
            <a:ext cx="501650" cy="234950"/>
            <a:chOff x="4701" y="2996"/>
            <a:chExt cx="316" cy="148"/>
          </a:xfrm>
        </p:grpSpPr>
        <p:sp>
          <p:nvSpPr>
            <p:cNvPr id="662" name="Oval 73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3" name="Line 73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" name="Line 73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" name="Rectangle 73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666" name="Oval 73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7" name="Group 739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72" name="Line 7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7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Line 7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" name="Group 743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69" name="Line 7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7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7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5" name="Group 747"/>
          <p:cNvGrpSpPr/>
          <p:nvPr/>
        </p:nvGrpSpPr>
        <p:grpSpPr bwMode="auto">
          <a:xfrm>
            <a:off x="1587500" y="4865688"/>
            <a:ext cx="501650" cy="234950"/>
            <a:chOff x="4701" y="2996"/>
            <a:chExt cx="316" cy="148"/>
          </a:xfrm>
        </p:grpSpPr>
        <p:sp>
          <p:nvSpPr>
            <p:cNvPr id="676" name="Oval 7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" name="Line 7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" name="Line 7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" name="Rectangle 7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680" name="Oval 7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1" name="Group 753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86" name="Line 7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" name="Line 7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" name="Line 7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" name="Group 757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83" name="Line 7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4" name="Line 7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" name="Line 7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89" name="Group 761"/>
          <p:cNvGrpSpPr/>
          <p:nvPr/>
        </p:nvGrpSpPr>
        <p:grpSpPr bwMode="auto">
          <a:xfrm>
            <a:off x="2417763" y="5051425"/>
            <a:ext cx="290512" cy="404813"/>
            <a:chOff x="4290" y="3130"/>
            <a:chExt cx="183" cy="255"/>
          </a:xfrm>
        </p:grpSpPr>
        <p:pic>
          <p:nvPicPr>
            <p:cNvPr id="690" name="Picture 762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691" name="Freeform 763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Freeform 764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Freeform 765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Freeform 766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Freeform 767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Freeform 768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Freeform 769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" name="Freeform 770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Freeform 771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Freeform 772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Freeform 773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Freeform 774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Freeform 775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Freeform 776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Freeform 777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Freeform 778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Freeform 779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8" name="Group 780"/>
          <p:cNvGrpSpPr/>
          <p:nvPr/>
        </p:nvGrpSpPr>
        <p:grpSpPr bwMode="auto">
          <a:xfrm>
            <a:off x="974725" y="3513138"/>
            <a:ext cx="290513" cy="404812"/>
            <a:chOff x="4290" y="3130"/>
            <a:chExt cx="183" cy="255"/>
          </a:xfrm>
        </p:grpSpPr>
        <p:pic>
          <p:nvPicPr>
            <p:cNvPr id="709" name="Picture 781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10" name="Freeform 782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Freeform 783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Freeform 784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Freeform 785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Freeform 786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5" name="Freeform 787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Freeform 788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Freeform 789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Freeform 790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" name="Freeform 791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Freeform 792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Freeform 793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Freeform 794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" name="Freeform 795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Freeform 796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Freeform 797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" name="Freeform 798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" name="Group 799"/>
          <p:cNvGrpSpPr/>
          <p:nvPr/>
        </p:nvGrpSpPr>
        <p:grpSpPr bwMode="auto">
          <a:xfrm>
            <a:off x="179388" y="2157413"/>
            <a:ext cx="3316287" cy="3265487"/>
            <a:chOff x="2880" y="1307"/>
            <a:chExt cx="2089" cy="2057"/>
          </a:xfrm>
        </p:grpSpPr>
        <p:sp>
          <p:nvSpPr>
            <p:cNvPr id="728" name="Line 800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Line 801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" name="Line 802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" name="Text Box 803"/>
            <p:cNvSpPr txBox="1">
              <a:spLocks noChangeArrowheads="1"/>
            </p:cNvSpPr>
            <p:nvPr/>
          </p:nvSpPr>
          <p:spPr bwMode="auto">
            <a:xfrm>
              <a:off x="2880" y="2510"/>
              <a:ext cx="10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3300"/>
                  </a:solidFill>
                  <a:ea typeface="宋体" panose="02010600030101010101" pitchFamily="2" charset="-122"/>
                </a:rPr>
                <a:t>client/server</a:t>
              </a:r>
              <a:endPara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3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进程交互模型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1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29359" y="1509712"/>
            <a:ext cx="4146590" cy="4648200"/>
          </a:xfrm>
        </p:spPr>
        <p:txBody>
          <a:bodyPr>
            <a:normAutofit/>
          </a:bodyPr>
          <a:lstStyle/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长久在线的服务器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任意的终端系统之间都可能进行</a:t>
            </a: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端系统之间可能间歇性地进行连接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端系统可能使用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动态的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13" name="Freeform 691"/>
          <p:cNvSpPr/>
          <p:nvPr/>
        </p:nvSpPr>
        <p:spPr bwMode="auto">
          <a:xfrm>
            <a:off x="6999288" y="345757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Freeform 692"/>
          <p:cNvSpPr/>
          <p:nvPr/>
        </p:nvSpPr>
        <p:spPr bwMode="auto">
          <a:xfrm>
            <a:off x="7018338" y="193198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5" name="Freeform 693"/>
          <p:cNvSpPr/>
          <p:nvPr/>
        </p:nvSpPr>
        <p:spPr bwMode="auto">
          <a:xfrm>
            <a:off x="5278438" y="163988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16" name="Group 694"/>
          <p:cNvGrpSpPr/>
          <p:nvPr/>
        </p:nvGrpSpPr>
        <p:grpSpPr bwMode="auto">
          <a:xfrm>
            <a:off x="5365750" y="2974975"/>
            <a:ext cx="1458913" cy="933450"/>
            <a:chOff x="2889" y="1631"/>
            <a:chExt cx="980" cy="743"/>
          </a:xfrm>
        </p:grpSpPr>
        <p:sp>
          <p:nvSpPr>
            <p:cNvPr id="4441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2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rgbClr val="00CCFF"/>
                </a:solidFill>
              </a:endParaRPr>
            </a:p>
          </p:txBody>
        </p:sp>
      </p:grpSp>
      <p:grpSp>
        <p:nvGrpSpPr>
          <p:cNvPr id="4117" name="Group 697"/>
          <p:cNvGrpSpPr/>
          <p:nvPr/>
        </p:nvGrpSpPr>
        <p:grpSpPr bwMode="auto">
          <a:xfrm>
            <a:off x="6067425" y="1831975"/>
            <a:ext cx="336550" cy="531813"/>
            <a:chOff x="3796" y="1043"/>
            <a:chExt cx="865" cy="1237"/>
          </a:xfrm>
        </p:grpSpPr>
        <p:sp>
          <p:nvSpPr>
            <p:cNvPr id="4411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2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3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4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5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8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2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5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26" name="Group 713"/>
            <p:cNvGrpSpPr/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437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8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9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40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7" name="Group 718"/>
            <p:cNvGrpSpPr/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433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4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5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6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8" name="Group 723"/>
            <p:cNvGrpSpPr/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429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0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1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2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18" name="Oval 728"/>
          <p:cNvSpPr>
            <a:spLocks noChangeArrowheads="1"/>
          </p:cNvSpPr>
          <p:nvPr/>
        </p:nvSpPr>
        <p:spPr bwMode="auto">
          <a:xfrm>
            <a:off x="7124700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729"/>
          <p:cNvSpPr>
            <a:spLocks noChangeShapeType="1"/>
          </p:cNvSpPr>
          <p:nvPr/>
        </p:nvSpPr>
        <p:spPr bwMode="auto">
          <a:xfrm>
            <a:off x="712470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730"/>
          <p:cNvSpPr>
            <a:spLocks noChangeShapeType="1"/>
          </p:cNvSpPr>
          <p:nvPr/>
        </p:nvSpPr>
        <p:spPr bwMode="auto">
          <a:xfrm>
            <a:off x="74834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Rectangle 731"/>
          <p:cNvSpPr>
            <a:spLocks noChangeArrowheads="1"/>
          </p:cNvSpPr>
          <p:nvPr/>
        </p:nvSpPr>
        <p:spPr bwMode="auto">
          <a:xfrm>
            <a:off x="7124700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22" name="Oval 732"/>
          <p:cNvSpPr>
            <a:spLocks noChangeArrowheads="1"/>
          </p:cNvSpPr>
          <p:nvPr/>
        </p:nvSpPr>
        <p:spPr bwMode="auto">
          <a:xfrm>
            <a:off x="7121525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733"/>
          <p:cNvGrpSpPr/>
          <p:nvPr/>
        </p:nvGrpSpPr>
        <p:grpSpPr bwMode="auto">
          <a:xfrm>
            <a:off x="7207250" y="3600450"/>
            <a:ext cx="179388" cy="65088"/>
            <a:chOff x="2848" y="848"/>
            <a:chExt cx="140" cy="98"/>
          </a:xfrm>
        </p:grpSpPr>
        <p:sp>
          <p:nvSpPr>
            <p:cNvPr id="4408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4" name="Group 737"/>
          <p:cNvGrpSpPr/>
          <p:nvPr/>
        </p:nvGrpSpPr>
        <p:grpSpPr bwMode="auto">
          <a:xfrm flipV="1">
            <a:off x="7207250" y="3600450"/>
            <a:ext cx="179388" cy="65088"/>
            <a:chOff x="2848" y="848"/>
            <a:chExt cx="140" cy="98"/>
          </a:xfrm>
        </p:grpSpPr>
        <p:sp>
          <p:nvSpPr>
            <p:cNvPr id="4405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25" name="Oval 741"/>
          <p:cNvSpPr>
            <a:spLocks noChangeArrowheads="1"/>
          </p:cNvSpPr>
          <p:nvPr/>
        </p:nvSpPr>
        <p:spPr bwMode="auto">
          <a:xfrm>
            <a:off x="7480300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Line 742"/>
          <p:cNvSpPr>
            <a:spLocks noChangeShapeType="1"/>
          </p:cNvSpPr>
          <p:nvPr/>
        </p:nvSpPr>
        <p:spPr bwMode="auto">
          <a:xfrm>
            <a:off x="748030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" name="Line 743"/>
          <p:cNvSpPr>
            <a:spLocks noChangeShapeType="1"/>
          </p:cNvSpPr>
          <p:nvPr/>
        </p:nvSpPr>
        <p:spPr bwMode="auto">
          <a:xfrm>
            <a:off x="78390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8" name="Rectangle 744"/>
          <p:cNvSpPr>
            <a:spLocks noChangeArrowheads="1"/>
          </p:cNvSpPr>
          <p:nvPr/>
        </p:nvSpPr>
        <p:spPr bwMode="auto">
          <a:xfrm>
            <a:off x="7480300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29" name="Oval 745"/>
          <p:cNvSpPr>
            <a:spLocks noChangeArrowheads="1"/>
          </p:cNvSpPr>
          <p:nvPr/>
        </p:nvSpPr>
        <p:spPr bwMode="auto">
          <a:xfrm>
            <a:off x="7477125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0" name="Group 746"/>
          <p:cNvGrpSpPr/>
          <p:nvPr/>
        </p:nvGrpSpPr>
        <p:grpSpPr bwMode="auto">
          <a:xfrm>
            <a:off x="7562850" y="3879850"/>
            <a:ext cx="179388" cy="65088"/>
            <a:chOff x="2848" y="848"/>
            <a:chExt cx="140" cy="98"/>
          </a:xfrm>
        </p:grpSpPr>
        <p:sp>
          <p:nvSpPr>
            <p:cNvPr id="4402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1" name="Group 750"/>
          <p:cNvGrpSpPr/>
          <p:nvPr/>
        </p:nvGrpSpPr>
        <p:grpSpPr bwMode="auto">
          <a:xfrm flipV="1">
            <a:off x="7562850" y="3879850"/>
            <a:ext cx="179388" cy="65088"/>
            <a:chOff x="2848" y="848"/>
            <a:chExt cx="140" cy="98"/>
          </a:xfrm>
        </p:grpSpPr>
        <p:sp>
          <p:nvSpPr>
            <p:cNvPr id="4399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0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1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2" name="Oval 754"/>
          <p:cNvSpPr>
            <a:spLocks noChangeArrowheads="1"/>
          </p:cNvSpPr>
          <p:nvPr/>
        </p:nvSpPr>
        <p:spPr bwMode="auto">
          <a:xfrm>
            <a:off x="7759700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3" name="Line 755"/>
          <p:cNvSpPr>
            <a:spLocks noChangeShapeType="1"/>
          </p:cNvSpPr>
          <p:nvPr/>
        </p:nvSpPr>
        <p:spPr bwMode="auto">
          <a:xfrm>
            <a:off x="775970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4" name="Line 756"/>
          <p:cNvSpPr>
            <a:spLocks noChangeShapeType="1"/>
          </p:cNvSpPr>
          <p:nvPr/>
        </p:nvSpPr>
        <p:spPr bwMode="auto">
          <a:xfrm>
            <a:off x="81184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5" name="Rectangle 757"/>
          <p:cNvSpPr>
            <a:spLocks noChangeArrowheads="1"/>
          </p:cNvSpPr>
          <p:nvPr/>
        </p:nvSpPr>
        <p:spPr bwMode="auto">
          <a:xfrm>
            <a:off x="7759700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36" name="Oval 758"/>
          <p:cNvSpPr>
            <a:spLocks noChangeArrowheads="1"/>
          </p:cNvSpPr>
          <p:nvPr/>
        </p:nvSpPr>
        <p:spPr bwMode="auto">
          <a:xfrm>
            <a:off x="7756525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7" name="Group 759"/>
          <p:cNvGrpSpPr/>
          <p:nvPr/>
        </p:nvGrpSpPr>
        <p:grpSpPr bwMode="auto">
          <a:xfrm>
            <a:off x="7842250" y="3613150"/>
            <a:ext cx="179388" cy="65088"/>
            <a:chOff x="2848" y="848"/>
            <a:chExt cx="140" cy="98"/>
          </a:xfrm>
        </p:grpSpPr>
        <p:sp>
          <p:nvSpPr>
            <p:cNvPr id="4396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7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8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8" name="Group 763"/>
          <p:cNvGrpSpPr/>
          <p:nvPr/>
        </p:nvGrpSpPr>
        <p:grpSpPr bwMode="auto">
          <a:xfrm flipV="1">
            <a:off x="7842250" y="3613150"/>
            <a:ext cx="179388" cy="65088"/>
            <a:chOff x="2848" y="848"/>
            <a:chExt cx="140" cy="98"/>
          </a:xfrm>
        </p:grpSpPr>
        <p:sp>
          <p:nvSpPr>
            <p:cNvPr id="4393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4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5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9" name="Oval 767"/>
          <p:cNvSpPr>
            <a:spLocks noChangeArrowheads="1"/>
          </p:cNvSpPr>
          <p:nvPr/>
        </p:nvSpPr>
        <p:spPr bwMode="auto">
          <a:xfrm>
            <a:off x="7224713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Line 768"/>
          <p:cNvSpPr>
            <a:spLocks noChangeShapeType="1"/>
          </p:cNvSpPr>
          <p:nvPr/>
        </p:nvSpPr>
        <p:spPr bwMode="auto">
          <a:xfrm>
            <a:off x="7224713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1" name="Line 769"/>
          <p:cNvSpPr>
            <a:spLocks noChangeShapeType="1"/>
          </p:cNvSpPr>
          <p:nvPr/>
        </p:nvSpPr>
        <p:spPr bwMode="auto">
          <a:xfrm>
            <a:off x="7572375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2" name="Rectangle 770"/>
          <p:cNvSpPr>
            <a:spLocks noChangeArrowheads="1"/>
          </p:cNvSpPr>
          <p:nvPr/>
        </p:nvSpPr>
        <p:spPr bwMode="auto">
          <a:xfrm>
            <a:off x="7224713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43" name="Oval 771"/>
          <p:cNvSpPr>
            <a:spLocks noChangeArrowheads="1"/>
          </p:cNvSpPr>
          <p:nvPr/>
        </p:nvSpPr>
        <p:spPr bwMode="auto">
          <a:xfrm>
            <a:off x="7221538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44" name="Group 772"/>
          <p:cNvGrpSpPr/>
          <p:nvPr/>
        </p:nvGrpSpPr>
        <p:grpSpPr bwMode="auto">
          <a:xfrm>
            <a:off x="7305675" y="2454275"/>
            <a:ext cx="171450" cy="61913"/>
            <a:chOff x="2848" y="848"/>
            <a:chExt cx="140" cy="98"/>
          </a:xfrm>
        </p:grpSpPr>
        <p:sp>
          <p:nvSpPr>
            <p:cNvPr id="4390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1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2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45" name="Group 776"/>
          <p:cNvGrpSpPr/>
          <p:nvPr/>
        </p:nvGrpSpPr>
        <p:grpSpPr bwMode="auto">
          <a:xfrm flipV="1">
            <a:off x="7305675" y="2454275"/>
            <a:ext cx="171450" cy="60325"/>
            <a:chOff x="2848" y="848"/>
            <a:chExt cx="140" cy="98"/>
          </a:xfrm>
        </p:grpSpPr>
        <p:sp>
          <p:nvSpPr>
            <p:cNvPr id="4387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8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9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6" name="Oval 780"/>
          <p:cNvSpPr>
            <a:spLocks noChangeArrowheads="1"/>
          </p:cNvSpPr>
          <p:nvPr/>
        </p:nvSpPr>
        <p:spPr bwMode="auto">
          <a:xfrm>
            <a:off x="722312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" name="Line 781"/>
          <p:cNvSpPr>
            <a:spLocks noChangeShapeType="1"/>
          </p:cNvSpPr>
          <p:nvPr/>
        </p:nvSpPr>
        <p:spPr bwMode="auto">
          <a:xfrm>
            <a:off x="722312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" name="Line 782"/>
          <p:cNvSpPr>
            <a:spLocks noChangeShapeType="1"/>
          </p:cNvSpPr>
          <p:nvPr/>
        </p:nvSpPr>
        <p:spPr bwMode="auto">
          <a:xfrm>
            <a:off x="75819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9" name="Rectangle 783"/>
          <p:cNvSpPr>
            <a:spLocks noChangeArrowheads="1"/>
          </p:cNvSpPr>
          <p:nvPr/>
        </p:nvSpPr>
        <p:spPr bwMode="auto">
          <a:xfrm>
            <a:off x="722312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50" name="Oval 784"/>
          <p:cNvSpPr>
            <a:spLocks noChangeArrowheads="1"/>
          </p:cNvSpPr>
          <p:nvPr/>
        </p:nvSpPr>
        <p:spPr bwMode="auto">
          <a:xfrm>
            <a:off x="721995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1" name="Group 785"/>
          <p:cNvGrpSpPr/>
          <p:nvPr/>
        </p:nvGrpSpPr>
        <p:grpSpPr bwMode="auto">
          <a:xfrm>
            <a:off x="7305675" y="2711450"/>
            <a:ext cx="179388" cy="65088"/>
            <a:chOff x="2848" y="848"/>
            <a:chExt cx="140" cy="98"/>
          </a:xfrm>
        </p:grpSpPr>
        <p:sp>
          <p:nvSpPr>
            <p:cNvPr id="4384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5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6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2" name="Group 789"/>
          <p:cNvGrpSpPr/>
          <p:nvPr/>
        </p:nvGrpSpPr>
        <p:grpSpPr bwMode="auto">
          <a:xfrm flipV="1">
            <a:off x="7305675" y="2711450"/>
            <a:ext cx="179388" cy="65088"/>
            <a:chOff x="2848" y="848"/>
            <a:chExt cx="140" cy="98"/>
          </a:xfrm>
        </p:grpSpPr>
        <p:sp>
          <p:nvSpPr>
            <p:cNvPr id="4381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3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53" name="Oval 793"/>
          <p:cNvSpPr>
            <a:spLocks noChangeArrowheads="1"/>
          </p:cNvSpPr>
          <p:nvPr/>
        </p:nvSpPr>
        <p:spPr bwMode="auto">
          <a:xfrm>
            <a:off x="7699375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4" name="Line 794"/>
          <p:cNvSpPr>
            <a:spLocks noChangeShapeType="1"/>
          </p:cNvSpPr>
          <p:nvPr/>
        </p:nvSpPr>
        <p:spPr bwMode="auto">
          <a:xfrm>
            <a:off x="7699375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5" name="Line 795"/>
          <p:cNvSpPr>
            <a:spLocks noChangeShapeType="1"/>
          </p:cNvSpPr>
          <p:nvPr/>
        </p:nvSpPr>
        <p:spPr bwMode="auto">
          <a:xfrm>
            <a:off x="8029575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6" name="Rectangle 796"/>
          <p:cNvSpPr>
            <a:spLocks noChangeArrowheads="1"/>
          </p:cNvSpPr>
          <p:nvPr/>
        </p:nvSpPr>
        <p:spPr bwMode="auto">
          <a:xfrm>
            <a:off x="7699375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4157" name="Oval 797"/>
          <p:cNvSpPr>
            <a:spLocks noChangeArrowheads="1"/>
          </p:cNvSpPr>
          <p:nvPr/>
        </p:nvSpPr>
        <p:spPr bwMode="auto">
          <a:xfrm>
            <a:off x="7696200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8" name="Group 798"/>
          <p:cNvGrpSpPr/>
          <p:nvPr/>
        </p:nvGrpSpPr>
        <p:grpSpPr bwMode="auto">
          <a:xfrm>
            <a:off x="7775575" y="2359025"/>
            <a:ext cx="163513" cy="57150"/>
            <a:chOff x="2848" y="848"/>
            <a:chExt cx="140" cy="98"/>
          </a:xfrm>
        </p:grpSpPr>
        <p:sp>
          <p:nvSpPr>
            <p:cNvPr id="4378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9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0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9" name="Group 802"/>
          <p:cNvGrpSpPr/>
          <p:nvPr/>
        </p:nvGrpSpPr>
        <p:grpSpPr bwMode="auto">
          <a:xfrm flipV="1">
            <a:off x="7775575" y="2357438"/>
            <a:ext cx="163513" cy="58737"/>
            <a:chOff x="2848" y="848"/>
            <a:chExt cx="140" cy="98"/>
          </a:xfrm>
        </p:grpSpPr>
        <p:sp>
          <p:nvSpPr>
            <p:cNvPr id="4375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6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7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0" name="Oval 806"/>
          <p:cNvSpPr>
            <a:spLocks noChangeArrowheads="1"/>
          </p:cNvSpPr>
          <p:nvPr/>
        </p:nvSpPr>
        <p:spPr bwMode="auto">
          <a:xfrm>
            <a:off x="77851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1" name="Line 807"/>
          <p:cNvSpPr>
            <a:spLocks noChangeShapeType="1"/>
          </p:cNvSpPr>
          <p:nvPr/>
        </p:nvSpPr>
        <p:spPr bwMode="auto">
          <a:xfrm>
            <a:off x="77851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2" name="Line 808"/>
          <p:cNvSpPr>
            <a:spLocks noChangeShapeType="1"/>
          </p:cNvSpPr>
          <p:nvPr/>
        </p:nvSpPr>
        <p:spPr bwMode="auto">
          <a:xfrm>
            <a:off x="81438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3" name="Rectangle 809"/>
          <p:cNvSpPr>
            <a:spLocks noChangeArrowheads="1"/>
          </p:cNvSpPr>
          <p:nvPr/>
        </p:nvSpPr>
        <p:spPr bwMode="auto">
          <a:xfrm>
            <a:off x="77851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64" name="Oval 810"/>
          <p:cNvSpPr>
            <a:spLocks noChangeArrowheads="1"/>
          </p:cNvSpPr>
          <p:nvPr/>
        </p:nvSpPr>
        <p:spPr bwMode="auto">
          <a:xfrm>
            <a:off x="77819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65" name="Group 811"/>
          <p:cNvGrpSpPr/>
          <p:nvPr/>
        </p:nvGrpSpPr>
        <p:grpSpPr bwMode="auto">
          <a:xfrm>
            <a:off x="7867650" y="2711450"/>
            <a:ext cx="179388" cy="65088"/>
            <a:chOff x="2848" y="848"/>
            <a:chExt cx="140" cy="98"/>
          </a:xfrm>
        </p:grpSpPr>
        <p:sp>
          <p:nvSpPr>
            <p:cNvPr id="4372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3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4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66" name="Group 815"/>
          <p:cNvGrpSpPr/>
          <p:nvPr/>
        </p:nvGrpSpPr>
        <p:grpSpPr bwMode="auto">
          <a:xfrm flipV="1">
            <a:off x="7867650" y="2711450"/>
            <a:ext cx="179388" cy="65088"/>
            <a:chOff x="2848" y="848"/>
            <a:chExt cx="140" cy="98"/>
          </a:xfrm>
        </p:grpSpPr>
        <p:sp>
          <p:nvSpPr>
            <p:cNvPr id="4369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0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1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7" name="Oval 819"/>
          <p:cNvSpPr>
            <a:spLocks noChangeArrowheads="1"/>
          </p:cNvSpPr>
          <p:nvPr/>
        </p:nvSpPr>
        <p:spPr bwMode="auto">
          <a:xfrm>
            <a:off x="6375400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8" name="Line 820"/>
          <p:cNvSpPr>
            <a:spLocks noChangeShapeType="1"/>
          </p:cNvSpPr>
          <p:nvPr/>
        </p:nvSpPr>
        <p:spPr bwMode="auto">
          <a:xfrm>
            <a:off x="637540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9" name="Line 821"/>
          <p:cNvSpPr>
            <a:spLocks noChangeShapeType="1"/>
          </p:cNvSpPr>
          <p:nvPr/>
        </p:nvSpPr>
        <p:spPr bwMode="auto">
          <a:xfrm>
            <a:off x="6721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0" name="Rectangle 822"/>
          <p:cNvSpPr>
            <a:spLocks noChangeArrowheads="1"/>
          </p:cNvSpPr>
          <p:nvPr/>
        </p:nvSpPr>
        <p:spPr bwMode="auto">
          <a:xfrm>
            <a:off x="6375400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71" name="Oval 823"/>
          <p:cNvSpPr>
            <a:spLocks noChangeArrowheads="1"/>
          </p:cNvSpPr>
          <p:nvPr/>
        </p:nvSpPr>
        <p:spPr bwMode="auto">
          <a:xfrm>
            <a:off x="6372225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2" name="Group 824"/>
          <p:cNvGrpSpPr/>
          <p:nvPr/>
        </p:nvGrpSpPr>
        <p:grpSpPr bwMode="auto">
          <a:xfrm>
            <a:off x="6456363" y="2449513"/>
            <a:ext cx="171450" cy="60325"/>
            <a:chOff x="2848" y="848"/>
            <a:chExt cx="140" cy="98"/>
          </a:xfrm>
        </p:grpSpPr>
        <p:sp>
          <p:nvSpPr>
            <p:cNvPr id="4366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7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8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73" name="Group 828"/>
          <p:cNvGrpSpPr/>
          <p:nvPr/>
        </p:nvGrpSpPr>
        <p:grpSpPr bwMode="auto">
          <a:xfrm flipV="1">
            <a:off x="6456363" y="2449513"/>
            <a:ext cx="171450" cy="58737"/>
            <a:chOff x="2848" y="848"/>
            <a:chExt cx="140" cy="98"/>
          </a:xfrm>
        </p:grpSpPr>
        <p:sp>
          <p:nvSpPr>
            <p:cNvPr id="4363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4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5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74" name="Oval 832"/>
          <p:cNvSpPr>
            <a:spLocks noChangeArrowheads="1"/>
          </p:cNvSpPr>
          <p:nvPr/>
        </p:nvSpPr>
        <p:spPr bwMode="auto">
          <a:xfrm>
            <a:off x="6069013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5" name="Line 833"/>
          <p:cNvSpPr>
            <a:spLocks noChangeShapeType="1"/>
          </p:cNvSpPr>
          <p:nvPr/>
        </p:nvSpPr>
        <p:spPr bwMode="auto">
          <a:xfrm>
            <a:off x="606901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6" name="Line 834"/>
          <p:cNvSpPr>
            <a:spLocks noChangeShapeType="1"/>
          </p:cNvSpPr>
          <p:nvPr/>
        </p:nvSpPr>
        <p:spPr bwMode="auto">
          <a:xfrm>
            <a:off x="6415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" name="Rectangle 835"/>
          <p:cNvSpPr>
            <a:spLocks noChangeArrowheads="1"/>
          </p:cNvSpPr>
          <p:nvPr/>
        </p:nvSpPr>
        <p:spPr bwMode="auto">
          <a:xfrm>
            <a:off x="6069013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78" name="Oval 836"/>
          <p:cNvSpPr>
            <a:spLocks noChangeArrowheads="1"/>
          </p:cNvSpPr>
          <p:nvPr/>
        </p:nvSpPr>
        <p:spPr bwMode="auto">
          <a:xfrm>
            <a:off x="6065838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9" name="Group 837"/>
          <p:cNvGrpSpPr/>
          <p:nvPr/>
        </p:nvGrpSpPr>
        <p:grpSpPr bwMode="auto">
          <a:xfrm>
            <a:off x="6149975" y="3598863"/>
            <a:ext cx="171450" cy="60325"/>
            <a:chOff x="2848" y="848"/>
            <a:chExt cx="140" cy="98"/>
          </a:xfrm>
        </p:grpSpPr>
        <p:sp>
          <p:nvSpPr>
            <p:cNvPr id="4360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1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80" name="Group 841"/>
          <p:cNvGrpSpPr/>
          <p:nvPr/>
        </p:nvGrpSpPr>
        <p:grpSpPr bwMode="auto">
          <a:xfrm flipV="1">
            <a:off x="6149975" y="3598863"/>
            <a:ext cx="171450" cy="58737"/>
            <a:chOff x="2848" y="848"/>
            <a:chExt cx="140" cy="98"/>
          </a:xfrm>
        </p:grpSpPr>
        <p:sp>
          <p:nvSpPr>
            <p:cNvPr id="4357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8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9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1" name="Line 845"/>
          <p:cNvSpPr>
            <a:spLocks noChangeShapeType="1"/>
          </p:cNvSpPr>
          <p:nvPr/>
        </p:nvSpPr>
        <p:spPr bwMode="auto">
          <a:xfrm flipV="1">
            <a:off x="7267575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2" name="Line 846"/>
          <p:cNvSpPr>
            <a:spLocks noChangeShapeType="1"/>
          </p:cNvSpPr>
          <p:nvPr/>
        </p:nvSpPr>
        <p:spPr bwMode="auto">
          <a:xfrm>
            <a:off x="7391400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3" name="Line 847"/>
          <p:cNvSpPr>
            <a:spLocks noChangeShapeType="1"/>
          </p:cNvSpPr>
          <p:nvPr/>
        </p:nvSpPr>
        <p:spPr bwMode="auto">
          <a:xfrm>
            <a:off x="7488238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4" name="Line 848"/>
          <p:cNvSpPr>
            <a:spLocks noChangeShapeType="1"/>
          </p:cNvSpPr>
          <p:nvPr/>
        </p:nvSpPr>
        <p:spPr bwMode="auto">
          <a:xfrm flipV="1">
            <a:off x="7724775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5" name="Line 849"/>
          <p:cNvSpPr>
            <a:spLocks noChangeShapeType="1"/>
          </p:cNvSpPr>
          <p:nvPr/>
        </p:nvSpPr>
        <p:spPr bwMode="auto">
          <a:xfrm>
            <a:off x="6423025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6" name="Line 850"/>
          <p:cNvSpPr>
            <a:spLocks noChangeShapeType="1"/>
          </p:cNvSpPr>
          <p:nvPr/>
        </p:nvSpPr>
        <p:spPr bwMode="auto">
          <a:xfrm>
            <a:off x="6718300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7" name="Line 851"/>
          <p:cNvSpPr>
            <a:spLocks noChangeShapeType="1"/>
          </p:cNvSpPr>
          <p:nvPr/>
        </p:nvSpPr>
        <p:spPr bwMode="auto">
          <a:xfrm>
            <a:off x="6284913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852"/>
          <p:cNvSpPr/>
          <p:nvPr/>
        </p:nvSpPr>
        <p:spPr bwMode="auto">
          <a:xfrm>
            <a:off x="5605463" y="4352925"/>
            <a:ext cx="2979737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9" name="Line 853"/>
          <p:cNvSpPr>
            <a:spLocks noChangeShapeType="1"/>
          </p:cNvSpPr>
          <p:nvPr/>
        </p:nvSpPr>
        <p:spPr bwMode="auto">
          <a:xfrm rot="-5400000">
            <a:off x="7840662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0" name="Line 854"/>
          <p:cNvSpPr>
            <a:spLocks noChangeShapeType="1"/>
          </p:cNvSpPr>
          <p:nvPr/>
        </p:nvSpPr>
        <p:spPr bwMode="auto">
          <a:xfrm rot="5400000" flipV="1">
            <a:off x="7986713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1" name="Line 855"/>
          <p:cNvSpPr>
            <a:spLocks noChangeShapeType="1"/>
          </p:cNvSpPr>
          <p:nvPr/>
        </p:nvSpPr>
        <p:spPr bwMode="auto">
          <a:xfrm rot="-5400000">
            <a:off x="8172450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2" name="Group 856"/>
          <p:cNvGrpSpPr/>
          <p:nvPr/>
        </p:nvGrpSpPr>
        <p:grpSpPr bwMode="auto">
          <a:xfrm>
            <a:off x="7751763" y="4756150"/>
            <a:ext cx="501650" cy="234950"/>
            <a:chOff x="4701" y="2996"/>
            <a:chExt cx="316" cy="148"/>
          </a:xfrm>
        </p:grpSpPr>
        <p:sp>
          <p:nvSpPr>
            <p:cNvPr id="4344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5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6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7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48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49" name="Group 862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354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5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6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50" name="Group 866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351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2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3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3" name="Group 870"/>
          <p:cNvGrpSpPr/>
          <p:nvPr/>
        </p:nvGrpSpPr>
        <p:grpSpPr bwMode="auto">
          <a:xfrm>
            <a:off x="6935788" y="4479925"/>
            <a:ext cx="501650" cy="234950"/>
            <a:chOff x="3600" y="219"/>
            <a:chExt cx="360" cy="175"/>
          </a:xfrm>
        </p:grpSpPr>
        <p:sp>
          <p:nvSpPr>
            <p:cNvPr id="4331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2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3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4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35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36" name="Group 876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1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3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37" name="Group 880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38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9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0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4" name="Group 884"/>
          <p:cNvGrpSpPr/>
          <p:nvPr/>
        </p:nvGrpSpPr>
        <p:grpSpPr bwMode="auto">
          <a:xfrm>
            <a:off x="6270625" y="4784725"/>
            <a:ext cx="501650" cy="234950"/>
            <a:chOff x="3600" y="219"/>
            <a:chExt cx="360" cy="175"/>
          </a:xfrm>
        </p:grpSpPr>
        <p:sp>
          <p:nvSpPr>
            <p:cNvPr id="4318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9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0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22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23" name="Group 89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28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9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0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24" name="Group 89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25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6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5" name="Line 898"/>
          <p:cNvSpPr>
            <a:spLocks noChangeShapeType="1"/>
          </p:cNvSpPr>
          <p:nvPr/>
        </p:nvSpPr>
        <p:spPr bwMode="auto">
          <a:xfrm>
            <a:off x="7385050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6" name="Line 899"/>
          <p:cNvSpPr>
            <a:spLocks noChangeShapeType="1"/>
          </p:cNvSpPr>
          <p:nvPr/>
        </p:nvSpPr>
        <p:spPr bwMode="auto">
          <a:xfrm flipV="1">
            <a:off x="6732588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7" name="Line 900"/>
          <p:cNvSpPr>
            <a:spLocks noChangeShapeType="1"/>
          </p:cNvSpPr>
          <p:nvPr/>
        </p:nvSpPr>
        <p:spPr bwMode="auto">
          <a:xfrm flipV="1">
            <a:off x="6775450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" name="Line 901"/>
          <p:cNvSpPr>
            <a:spLocks noChangeShapeType="1"/>
          </p:cNvSpPr>
          <p:nvPr/>
        </p:nvSpPr>
        <p:spPr bwMode="auto">
          <a:xfrm flipH="1">
            <a:off x="6070600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" name="Line 902"/>
          <p:cNvSpPr>
            <a:spLocks noChangeShapeType="1"/>
          </p:cNvSpPr>
          <p:nvPr/>
        </p:nvSpPr>
        <p:spPr bwMode="auto">
          <a:xfrm>
            <a:off x="6096000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" name="Line 903"/>
          <p:cNvSpPr>
            <a:spLocks noChangeShapeType="1"/>
          </p:cNvSpPr>
          <p:nvPr/>
        </p:nvSpPr>
        <p:spPr bwMode="auto">
          <a:xfrm>
            <a:off x="5956300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1" name="Line 904"/>
          <p:cNvSpPr>
            <a:spLocks noChangeShapeType="1"/>
          </p:cNvSpPr>
          <p:nvPr/>
        </p:nvSpPr>
        <p:spPr bwMode="auto">
          <a:xfrm>
            <a:off x="6208713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" name="Line 905"/>
          <p:cNvSpPr>
            <a:spLocks noChangeShapeType="1"/>
          </p:cNvSpPr>
          <p:nvPr/>
        </p:nvSpPr>
        <p:spPr bwMode="auto">
          <a:xfrm flipH="1">
            <a:off x="6448425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3" name="Line 906"/>
          <p:cNvSpPr>
            <a:spLocks noChangeShapeType="1"/>
          </p:cNvSpPr>
          <p:nvPr/>
        </p:nvSpPr>
        <p:spPr bwMode="auto">
          <a:xfrm>
            <a:off x="6261100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" name="Line 907"/>
          <p:cNvSpPr>
            <a:spLocks noChangeShapeType="1"/>
          </p:cNvSpPr>
          <p:nvPr/>
        </p:nvSpPr>
        <p:spPr bwMode="auto">
          <a:xfrm flipH="1" flipV="1">
            <a:off x="6657975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5" name="Line 908"/>
          <p:cNvSpPr>
            <a:spLocks noChangeShapeType="1"/>
          </p:cNvSpPr>
          <p:nvPr/>
        </p:nvSpPr>
        <p:spPr bwMode="auto">
          <a:xfrm>
            <a:off x="6738938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6" name="Line 909"/>
          <p:cNvSpPr>
            <a:spLocks noChangeShapeType="1"/>
          </p:cNvSpPr>
          <p:nvPr/>
        </p:nvSpPr>
        <p:spPr bwMode="auto">
          <a:xfrm>
            <a:off x="6188075" y="49180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07" name="Group 910"/>
          <p:cNvGrpSpPr/>
          <p:nvPr/>
        </p:nvGrpSpPr>
        <p:grpSpPr bwMode="auto">
          <a:xfrm>
            <a:off x="5373688" y="1677988"/>
            <a:ext cx="3021012" cy="3981450"/>
            <a:chOff x="-1203" y="1352"/>
            <a:chExt cx="1903" cy="2508"/>
          </a:xfrm>
        </p:grpSpPr>
        <p:grpSp>
          <p:nvGrpSpPr>
            <p:cNvPr id="4291" name="Group 911"/>
            <p:cNvGrpSpPr/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4315" name="Picture 912" descr="lgv_fqmg[1]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16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7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292" name="Picture 915" descr="imgyjavg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293" name="Group 916"/>
            <p:cNvGrpSpPr/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4109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Clip" r:id="rId3" imgW="11601450" imgH="11791950" progId="MS_ClipArt_Gallery.2">
                      <p:embed/>
                    </p:oleObj>
                  </mc:Choice>
                  <mc:Fallback>
                    <p:oleObj name="Clip" r:id="rId3" imgW="11601450" imgH="1179195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Clip" r:id="rId5" imgW="1268095" imgH="1199515" progId="MS_ClipArt_Gallery.2">
                      <p:embed/>
                    </p:oleObj>
                  </mc:Choice>
                  <mc:Fallback>
                    <p:oleObj name="Clip" r:id="rId5" imgW="1268095" imgH="1199515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4" name="Group 919"/>
            <p:cNvGrpSpPr/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4107" name="Object 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Clip" r:id="rId7" imgW="11601450" imgH="11791950" progId="MS_ClipArt_Gallery.2">
                      <p:embed/>
                    </p:oleObj>
                  </mc:Choice>
                  <mc:Fallback>
                    <p:oleObj name="Clip" r:id="rId7" imgW="11601450" imgH="1179195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Clip" r:id="rId8" imgW="1268095" imgH="1199515" progId="MS_ClipArt_Gallery.2">
                      <p:embed/>
                    </p:oleObj>
                  </mc:Choice>
                  <mc:Fallback>
                    <p:oleObj name="Clip" r:id="rId8" imgW="1268095" imgH="1199515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Clip" r:id="rId9" imgW="18192750" imgH="15087600" progId="MS_ClipArt_Gallery.2">
                    <p:embed/>
                  </p:oleObj>
                </mc:Choice>
                <mc:Fallback>
                  <p:oleObj name="Clip" r:id="rId9" imgW="18192750" imgH="150876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95" name="Group 923"/>
            <p:cNvGrpSpPr/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4307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Clip" r:id="rId11" imgW="18192750" imgH="15087600" progId="MS_ClipArt_Gallery.2">
                    <p:embed/>
                  </p:oleObj>
                </mc:Choice>
                <mc:Fallback>
                  <p:oleObj name="Clip" r:id="rId11" imgW="18192750" imgH="15087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Clip" r:id="rId12" imgW="18192750" imgH="15087600" progId="MS_ClipArt_Gallery.2">
                    <p:embed/>
                  </p:oleObj>
                </mc:Choice>
                <mc:Fallback>
                  <p:oleObj name="Clip" r:id="rId12" imgW="18192750" imgH="1508760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Clip" r:id="rId13" imgW="18192750" imgH="15087600" progId="MS_ClipArt_Gallery.2">
                    <p:embed/>
                  </p:oleObj>
                </mc:Choice>
                <mc:Fallback>
                  <p:oleObj name="Clip" r:id="rId13" imgW="18192750" imgH="1508760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Clip" r:id="rId14" imgW="18192750" imgH="15087600" progId="MS_ClipArt_Gallery.2">
                    <p:embed/>
                  </p:oleObj>
                </mc:Choice>
                <mc:Fallback>
                  <p:oleObj name="Clip" r:id="rId14" imgW="18192750" imgH="150876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96" name="Group 936"/>
            <p:cNvGrpSpPr/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4105" name="Object 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Clip" r:id="rId15" imgW="11601450" imgH="11791950" progId="MS_ClipArt_Gallery.2">
                      <p:embed/>
                    </p:oleObj>
                  </mc:Choice>
                  <mc:Fallback>
                    <p:oleObj name="Clip" r:id="rId15" imgW="11601450" imgH="1179195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1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Clip" r:id="rId16" imgW="1268095" imgH="1199515" progId="MS_ClipArt_Gallery.2">
                      <p:embed/>
                    </p:oleObj>
                  </mc:Choice>
                  <mc:Fallback>
                    <p:oleObj name="Clip" r:id="rId16" imgW="1268095" imgH="1199515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7" name="Group 939"/>
            <p:cNvGrpSpPr/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4103" name="Object 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Clip" r:id="rId17" imgW="11601450" imgH="11791950" progId="MS_ClipArt_Gallery.2">
                      <p:embed/>
                    </p:oleObj>
                  </mc:Choice>
                  <mc:Fallback>
                    <p:oleObj name="Clip" r:id="rId17" imgW="11601450" imgH="1179195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Clip" r:id="rId18" imgW="1268095" imgH="1199515" progId="MS_ClipArt_Gallery.2">
                      <p:embed/>
                    </p:oleObj>
                  </mc:Choice>
                  <mc:Fallback>
                    <p:oleObj name="Clip" r:id="rId18" imgW="1268095" imgH="1199515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8" name="Group 942"/>
            <p:cNvGrpSpPr/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4299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8" name="Line 951"/>
          <p:cNvSpPr>
            <a:spLocks noChangeShapeType="1"/>
          </p:cNvSpPr>
          <p:nvPr/>
        </p:nvSpPr>
        <p:spPr bwMode="auto">
          <a:xfrm flipH="1">
            <a:off x="6276975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" name="Line 952"/>
          <p:cNvSpPr>
            <a:spLocks noChangeShapeType="1"/>
          </p:cNvSpPr>
          <p:nvPr/>
        </p:nvSpPr>
        <p:spPr bwMode="auto">
          <a:xfrm flipV="1">
            <a:off x="7573963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" name="Line 953"/>
          <p:cNvSpPr>
            <a:spLocks noChangeShapeType="1"/>
          </p:cNvSpPr>
          <p:nvPr/>
        </p:nvSpPr>
        <p:spPr bwMode="auto">
          <a:xfrm>
            <a:off x="7400925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1" name="Line 954"/>
          <p:cNvSpPr>
            <a:spLocks noChangeShapeType="1"/>
          </p:cNvSpPr>
          <p:nvPr/>
        </p:nvSpPr>
        <p:spPr bwMode="auto">
          <a:xfrm flipV="1">
            <a:off x="7585075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2" name="Line 955"/>
          <p:cNvSpPr>
            <a:spLocks noChangeShapeType="1"/>
          </p:cNvSpPr>
          <p:nvPr/>
        </p:nvSpPr>
        <p:spPr bwMode="auto">
          <a:xfrm>
            <a:off x="7937500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3" name="Line 956"/>
          <p:cNvSpPr>
            <a:spLocks noChangeShapeType="1"/>
          </p:cNvSpPr>
          <p:nvPr/>
        </p:nvSpPr>
        <p:spPr bwMode="auto">
          <a:xfrm>
            <a:off x="7591425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4" name="Line 957"/>
          <p:cNvSpPr>
            <a:spLocks noChangeShapeType="1"/>
          </p:cNvSpPr>
          <p:nvPr/>
        </p:nvSpPr>
        <p:spPr bwMode="auto">
          <a:xfrm flipV="1">
            <a:off x="5886450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5" name="Line 958"/>
          <p:cNvSpPr>
            <a:spLocks noChangeShapeType="1"/>
          </p:cNvSpPr>
          <p:nvPr/>
        </p:nvSpPr>
        <p:spPr bwMode="auto">
          <a:xfrm flipV="1">
            <a:off x="8005763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6" name="Line 959"/>
          <p:cNvSpPr>
            <a:spLocks noChangeShapeType="1"/>
          </p:cNvSpPr>
          <p:nvPr/>
        </p:nvSpPr>
        <p:spPr bwMode="auto">
          <a:xfrm>
            <a:off x="8145463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7" name="Line 960"/>
          <p:cNvSpPr>
            <a:spLocks noChangeShapeType="1"/>
          </p:cNvSpPr>
          <p:nvPr/>
        </p:nvSpPr>
        <p:spPr bwMode="auto">
          <a:xfrm flipH="1">
            <a:off x="7291388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8" name="Line 961"/>
          <p:cNvSpPr>
            <a:spLocks noChangeShapeType="1"/>
          </p:cNvSpPr>
          <p:nvPr/>
        </p:nvSpPr>
        <p:spPr bwMode="auto">
          <a:xfrm flipH="1">
            <a:off x="7881938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19" name="Group 962"/>
          <p:cNvGrpSpPr/>
          <p:nvPr/>
        </p:nvGrpSpPr>
        <p:grpSpPr bwMode="auto">
          <a:xfrm>
            <a:off x="6934200" y="4481513"/>
            <a:ext cx="501650" cy="234950"/>
            <a:chOff x="4701" y="2996"/>
            <a:chExt cx="316" cy="148"/>
          </a:xfrm>
        </p:grpSpPr>
        <p:sp>
          <p:nvSpPr>
            <p:cNvPr id="4278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9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1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282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83" name="Group 968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288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9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0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84" name="Group 972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285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6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7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20" name="Group 976"/>
          <p:cNvGrpSpPr/>
          <p:nvPr/>
        </p:nvGrpSpPr>
        <p:grpSpPr bwMode="auto">
          <a:xfrm>
            <a:off x="6269038" y="4783138"/>
            <a:ext cx="501650" cy="234950"/>
            <a:chOff x="4701" y="2996"/>
            <a:chExt cx="316" cy="148"/>
          </a:xfrm>
        </p:grpSpPr>
        <p:sp>
          <p:nvSpPr>
            <p:cNvPr id="4265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6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7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8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269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70" name="Group 982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275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6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7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71" name="Group 986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272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3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4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21" name="Group 990"/>
          <p:cNvGrpSpPr/>
          <p:nvPr/>
        </p:nvGrpSpPr>
        <p:grpSpPr bwMode="auto">
          <a:xfrm>
            <a:off x="7099300" y="4968875"/>
            <a:ext cx="290513" cy="404813"/>
            <a:chOff x="4290" y="3130"/>
            <a:chExt cx="183" cy="255"/>
          </a:xfrm>
        </p:grpSpPr>
        <p:pic>
          <p:nvPicPr>
            <p:cNvPr id="4247" name="Picture 991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48" name="Freeform 992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9" name="Freeform 993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0" name="Freeform 994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1" name="Freeform 995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2" name="Freeform 996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3" name="Freeform 997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4" name="Freeform 998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5" name="Freeform 999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6" name="Freeform 1000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7" name="Freeform 1001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8" name="Freeform 1002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" name="Freeform 1003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" name="Freeform 1004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1" name="Freeform 1005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2" name="Freeform 1006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3" name="Freeform 1007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4" name="Freeform 1008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22" name="Group 1009"/>
          <p:cNvGrpSpPr/>
          <p:nvPr/>
        </p:nvGrpSpPr>
        <p:grpSpPr bwMode="auto">
          <a:xfrm>
            <a:off x="5656263" y="3430588"/>
            <a:ext cx="290512" cy="404812"/>
            <a:chOff x="4290" y="3130"/>
            <a:chExt cx="183" cy="255"/>
          </a:xfrm>
        </p:grpSpPr>
        <p:pic>
          <p:nvPicPr>
            <p:cNvPr id="4229" name="Picture 1010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30" name="Freeform 1011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1" name="Freeform 1012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2" name="Freeform 1013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3" name="Freeform 1014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4" name="Freeform 1015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5" name="Freeform 1016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6" name="Freeform 1017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7" name="Freeform 1018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8" name="Freeform 1019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" name="Freeform 1020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0" name="Freeform 1021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1" name="Freeform 1022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2" name="Freeform 1023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3" name="Freeform 1024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4" name="Freeform 1025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5" name="Freeform 1026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6" name="Freeform 1027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0" name="Group 1033"/>
          <p:cNvGrpSpPr/>
          <p:nvPr/>
        </p:nvGrpSpPr>
        <p:grpSpPr bwMode="auto">
          <a:xfrm>
            <a:off x="4510088" y="2076450"/>
            <a:ext cx="2998787" cy="3355975"/>
            <a:chOff x="2659" y="1308"/>
            <a:chExt cx="1889" cy="2114"/>
          </a:xfrm>
        </p:grpSpPr>
        <p:sp>
          <p:nvSpPr>
            <p:cNvPr id="4225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6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7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8" name="Text Box 1037"/>
            <p:cNvSpPr txBox="1">
              <a:spLocks noChangeArrowheads="1"/>
            </p:cNvSpPr>
            <p:nvPr/>
          </p:nvSpPr>
          <p:spPr bwMode="auto">
            <a:xfrm>
              <a:off x="2659" y="1581"/>
              <a:ext cx="844" cy="3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3300"/>
                  </a:solidFill>
                  <a:ea typeface="宋体" panose="02010600030101010101" pitchFamily="2" charset="-122"/>
                </a:rPr>
                <a:t>peer-peer</a:t>
              </a:r>
              <a:endPara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93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032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服务器与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的混合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9505"/>
            <a:ext cx="8496300" cy="50812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Skype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VoIP P2P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中心服务器：远程客户的地址发现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端连接：直连（不通过服务器）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Font typeface="ZapfDingbats" pitchFamily="8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即时消息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用户间利用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模式进行消息发送与聊天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中心服务器：用户呈现探测与位置发现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86155" lvl="2" indent="-269875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当在线时，用户向中心服务器注册他的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86155" lvl="2" indent="-269875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用户利用中心服务器搜索对方用户的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58b2e58-3be1-4abe-8941-f1bc3ea85b1e"/>
  <p:tag name="COMMONDATA" val="eyJoZGlkIjoiZTIxZjE4NWUxYTgwYjkwOTU3MDRkZDUzZjFmYTk3MW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10843</Words>
  <Application>WPS 演示</Application>
  <PresentationFormat>全屏显示(4:3)</PresentationFormat>
  <Paragraphs>887</Paragraphs>
  <Slides>49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49</vt:i4>
      </vt:variant>
    </vt:vector>
  </HeadingPairs>
  <TitlesOfParts>
    <vt:vector size="114" baseType="lpstr">
      <vt:lpstr>Arial</vt:lpstr>
      <vt:lpstr>宋体</vt:lpstr>
      <vt:lpstr>Wingdings</vt:lpstr>
      <vt:lpstr>Times New Roman</vt:lpstr>
      <vt:lpstr>楷体</vt:lpstr>
      <vt:lpstr>黑体</vt:lpstr>
      <vt:lpstr>Gulim</vt:lpstr>
      <vt:lpstr>Malgun Gothic</vt:lpstr>
      <vt:lpstr>Symbol</vt:lpstr>
      <vt:lpstr>楷体_GB2312</vt:lpstr>
      <vt:lpstr>ZapfDingbats</vt:lpstr>
      <vt:lpstr>Calibri</vt:lpstr>
      <vt:lpstr>微软雅黑</vt:lpstr>
      <vt:lpstr>Arial Unicode MS</vt:lpstr>
      <vt:lpstr>等线 Light</vt:lpstr>
      <vt:lpstr>Calibri Light</vt:lpstr>
      <vt:lpstr>等线</vt:lpstr>
      <vt:lpstr>Arial Unicode MS</vt:lpstr>
      <vt:lpstr>Microsoft Sans Serif</vt:lpstr>
      <vt:lpstr>新宋体</vt:lpstr>
      <vt:lpstr>Office 主题​​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Visio.Drawing.15</vt:lpstr>
      <vt:lpstr>MS_ClipArt_Gallery.2</vt:lpstr>
      <vt:lpstr>MS_ClipArt_Gallery.2</vt:lpstr>
      <vt:lpstr>MS_ClipArt_Gallery.2</vt:lpstr>
      <vt:lpstr>MS_ClipArt_Gallery.2</vt:lpstr>
      <vt:lpstr>MS_ClipArt_Gallery.2</vt:lpstr>
      <vt:lpstr>PowerPoint 演示文稿</vt:lpstr>
      <vt:lpstr>PowerPoint 演示文稿</vt:lpstr>
      <vt:lpstr>PowerPoint 演示文稿</vt:lpstr>
      <vt:lpstr>回顾: TCP/IP体系结构</vt:lpstr>
      <vt:lpstr>应用与应用层协议</vt:lpstr>
      <vt:lpstr>进程间通信</vt:lpstr>
      <vt:lpstr>客户/服务器进程交互模型</vt:lpstr>
      <vt:lpstr>纯P2P进程交互模型</vt:lpstr>
      <vt:lpstr>客户/服务器与P2P的混合</vt:lpstr>
      <vt:lpstr>进程的地址标识</vt:lpstr>
      <vt:lpstr>进程的地址标识（续）</vt:lpstr>
      <vt:lpstr>应用层协议定义的内容</vt:lpstr>
      <vt:lpstr>应用需要怎么的传输层服务？</vt:lpstr>
      <vt:lpstr>常用应用对传输层的要求</vt:lpstr>
      <vt:lpstr>互联网传输层提供的服务</vt:lpstr>
      <vt:lpstr>互联网应用：常用应用使用的传输层服务</vt:lpstr>
      <vt:lpstr>2.3 Socket编程</vt:lpstr>
      <vt:lpstr>套接字sockets</vt:lpstr>
      <vt:lpstr>套接字sockets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WSAStartup</vt:lpstr>
      <vt:lpstr>WSAStartup</vt:lpstr>
      <vt:lpstr>WSACleanup</vt:lpstr>
      <vt:lpstr>socket</vt:lpstr>
      <vt:lpstr>bind</vt:lpstr>
      <vt:lpstr>listen</vt:lpstr>
      <vt:lpstr>connect</vt:lpstr>
      <vt:lpstr>accept</vt:lpstr>
      <vt:lpstr>sendto</vt:lpstr>
      <vt:lpstr>recvfrom</vt:lpstr>
      <vt:lpstr>send</vt:lpstr>
      <vt:lpstr>closesocket</vt:lpstr>
      <vt:lpstr>SOCKADDR 结构</vt:lpstr>
      <vt:lpstr>in_addr 结构</vt:lpstr>
      <vt:lpstr>Big-Endian和Little-Endian</vt:lpstr>
      <vt:lpstr>Big-Endian和Little-Endian</vt:lpstr>
      <vt:lpstr>CreateThread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Wireshark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Jan</cp:lastModifiedBy>
  <cp:revision>711</cp:revision>
  <dcterms:created xsi:type="dcterms:W3CDTF">2019-06-10T02:39:00Z</dcterms:created>
  <dcterms:modified xsi:type="dcterms:W3CDTF">2022-11-17T15:24:45Z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141333238F3D471184C5982358BDB572</vt:lpwstr>
  </property>
  <property fmtid="{D5CDD505-2E9C-101B-9397-08002B2CF9AE}" pid="3" name="KSOProductBuildVer">
    <vt:lpwstr>2052-11.1.0.12763</vt:lpwstr>
  </property>
</Properties>
</file>