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43"/>
  </p:handoutMasterIdLst>
  <p:sldIdLst>
    <p:sldId id="9228" r:id="rId3"/>
    <p:sldId id="9234" r:id="rId5"/>
    <p:sldId id="9402" r:id="rId6"/>
    <p:sldId id="9384" r:id="rId7"/>
    <p:sldId id="9385" r:id="rId8"/>
    <p:sldId id="9386" r:id="rId9"/>
    <p:sldId id="9403" r:id="rId10"/>
    <p:sldId id="9387" r:id="rId11"/>
    <p:sldId id="9404" r:id="rId12"/>
    <p:sldId id="9405" r:id="rId13"/>
    <p:sldId id="9406" r:id="rId14"/>
    <p:sldId id="9408" r:id="rId15"/>
    <p:sldId id="9232" r:id="rId16"/>
    <p:sldId id="9233" r:id="rId17"/>
    <p:sldId id="9409" r:id="rId18"/>
    <p:sldId id="9410" r:id="rId19"/>
    <p:sldId id="9411" r:id="rId20"/>
    <p:sldId id="9412" r:id="rId21"/>
    <p:sldId id="9413" r:id="rId22"/>
    <p:sldId id="9414" r:id="rId23"/>
    <p:sldId id="9305" r:id="rId24"/>
    <p:sldId id="9416" r:id="rId25"/>
    <p:sldId id="9417" r:id="rId26"/>
    <p:sldId id="9418" r:id="rId27"/>
    <p:sldId id="9419" r:id="rId28"/>
    <p:sldId id="9420" r:id="rId29"/>
    <p:sldId id="9421" r:id="rId30"/>
    <p:sldId id="9422" r:id="rId31"/>
    <p:sldId id="9389" r:id="rId32"/>
    <p:sldId id="9229" r:id="rId33"/>
    <p:sldId id="9423" r:id="rId34"/>
    <p:sldId id="9431" r:id="rId35"/>
    <p:sldId id="9415" r:id="rId36"/>
    <p:sldId id="9425" r:id="rId37"/>
    <p:sldId id="9426" r:id="rId38"/>
    <p:sldId id="9427" r:id="rId39"/>
    <p:sldId id="9428" r:id="rId40"/>
    <p:sldId id="9391" r:id="rId41"/>
    <p:sldId id="9392" r:id="rId42"/>
  </p:sldIdLst>
  <p:sldSz cx="12858750" cy="7232650"/>
  <p:notesSz cx="6858000" cy="9144000"/>
  <p:custDataLst>
    <p:tags r:id="rId47"/>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A3"/>
    <a:srgbClr val="1092F1"/>
    <a:srgbClr val="007DFA"/>
    <a:srgbClr val="969696"/>
    <a:srgbClr val="2278F4"/>
    <a:srgbClr val="000000"/>
    <a:srgbClr val="FF3B5E"/>
    <a:srgbClr val="18A6FF"/>
    <a:srgbClr val="F2F2F2"/>
    <a:srgbClr val="4B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33" autoAdjust="0"/>
    <p:restoredTop sz="86691" autoAdjust="0"/>
  </p:normalViewPr>
  <p:slideViewPr>
    <p:cSldViewPr>
      <p:cViewPr varScale="1">
        <p:scale>
          <a:sx n="99" d="100"/>
          <a:sy n="99" d="100"/>
        </p:scale>
        <p:origin x="864" y="45"/>
      </p:cViewPr>
      <p:guideLst>
        <p:guide orient="horz" pos="328"/>
        <p:guide pos="4050"/>
        <p:guide pos="557"/>
        <p:guide orient="horz" pos="4183"/>
        <p:guide pos="7497"/>
        <p:guide pos="6908"/>
      </p:guideLst>
    </p:cSldViewPr>
  </p:slideViewPr>
  <p:outlineViewPr>
    <p:cViewPr>
      <p:scale>
        <a:sx n="100" d="100"/>
        <a:sy n="100"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7" d="100"/>
          <a:sy n="67" d="100"/>
        </p:scale>
        <p:origin x="2832"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gs" Target="tags/tag1.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00" dirty="0">
                <a:solidFill>
                  <a:prstClr val="black"/>
                </a:solidFill>
              </a:rPr>
              <a:t>出现此类运行结果的根本原因是发生了缓冲区溢出。在函数</a:t>
            </a:r>
            <a:r>
              <a:rPr lang="en-US" altLang="zh-CN" sz="1400" dirty="0">
                <a:solidFill>
                  <a:prstClr val="black"/>
                </a:solidFill>
              </a:rPr>
              <a:t>f</a:t>
            </a:r>
            <a:r>
              <a:rPr lang="zh-CN" altLang="en-US" sz="1400" dirty="0">
                <a:solidFill>
                  <a:prstClr val="black"/>
                </a:solidFill>
              </a:rPr>
              <a:t>中，所声明的数组</a:t>
            </a:r>
            <a:r>
              <a:rPr lang="en-US" altLang="zh-CN" sz="1400" dirty="0">
                <a:solidFill>
                  <a:prstClr val="black"/>
                </a:solidFill>
              </a:rPr>
              <a:t>buff</a:t>
            </a:r>
            <a:r>
              <a:rPr lang="zh-CN" altLang="en-US" sz="1400" dirty="0">
                <a:solidFill>
                  <a:prstClr val="black"/>
                </a:solidFill>
              </a:rPr>
              <a:t>长度为</a:t>
            </a:r>
            <a:r>
              <a:rPr lang="en-US" altLang="zh-CN" sz="1400" dirty="0">
                <a:solidFill>
                  <a:prstClr val="black"/>
                </a:solidFill>
              </a:rPr>
              <a:t>1</a:t>
            </a:r>
            <a:r>
              <a:rPr lang="zh-CN" altLang="en-US" sz="1400" dirty="0">
                <a:solidFill>
                  <a:prstClr val="black"/>
                </a:solidFill>
              </a:rPr>
              <a:t>，但是由于没有对访问下标的值的校验，程序中对数组外的内存进行了读写。</a:t>
            </a:r>
            <a:endParaRPr lang="en-US" altLang="zh-CN" sz="1400" dirty="0">
              <a:solidFill>
                <a:prstClr val="black"/>
              </a:solidFill>
            </a:endParaRPr>
          </a:p>
          <a:p>
            <a:r>
              <a:rPr lang="zh-CN" altLang="en-US" sz="1400" b="1" dirty="0">
                <a:solidFill>
                  <a:prstClr val="black"/>
                </a:solidFill>
              </a:rPr>
              <a:t>我们观察一下函数</a:t>
            </a:r>
            <a:r>
              <a:rPr lang="en-US" altLang="zh-CN" sz="1400" b="1" dirty="0">
                <a:solidFill>
                  <a:prstClr val="black"/>
                </a:solidFill>
              </a:rPr>
              <a:t>f</a:t>
            </a:r>
            <a:r>
              <a:rPr lang="zh-CN" altLang="en-US" sz="1400" b="1" dirty="0">
                <a:solidFill>
                  <a:prstClr val="black"/>
                </a:solidFill>
              </a:rPr>
              <a:t>的局部变量</a:t>
            </a:r>
            <a:r>
              <a:rPr lang="en-US" altLang="zh-CN" sz="1400" b="1" dirty="0">
                <a:solidFill>
                  <a:prstClr val="black"/>
                </a:solidFill>
              </a:rPr>
              <a:t>buff</a:t>
            </a:r>
            <a:r>
              <a:rPr lang="zh-CN" altLang="en-US" sz="1400" b="1" dirty="0">
                <a:solidFill>
                  <a:prstClr val="black"/>
                </a:solidFill>
              </a:rPr>
              <a:t>的内存示意。</a:t>
            </a:r>
            <a:r>
              <a:rPr lang="en-US" altLang="zh-CN" sz="1400" b="1" dirty="0">
                <a:solidFill>
                  <a:prstClr val="black"/>
                </a:solidFill>
              </a:rPr>
              <a:t>Buff</a:t>
            </a:r>
            <a:r>
              <a:rPr lang="zh-CN" altLang="en-US" sz="1400" b="1" dirty="0">
                <a:solidFill>
                  <a:prstClr val="black"/>
                </a:solidFill>
              </a:rPr>
              <a:t>是静态数组，</a:t>
            </a:r>
            <a:r>
              <a:rPr lang="en-US" altLang="zh-CN" sz="1400" b="1" dirty="0">
                <a:solidFill>
                  <a:prstClr val="black"/>
                </a:solidFill>
              </a:rPr>
              <a:t>buff</a:t>
            </a:r>
            <a:r>
              <a:rPr lang="zh-CN" altLang="en-US" sz="1400" b="1" dirty="0">
                <a:solidFill>
                  <a:prstClr val="black"/>
                </a:solidFill>
              </a:rPr>
              <a:t>的值就是数组在内存的首地址。而</a:t>
            </a:r>
            <a:r>
              <a:rPr lang="en-US" altLang="zh-CN" sz="1400" b="1" dirty="0">
                <a:solidFill>
                  <a:prstClr val="black"/>
                </a:solidFill>
              </a:rPr>
              <a:t>inf buff[1]</a:t>
            </a:r>
            <a:r>
              <a:rPr lang="zh-CN" altLang="en-US" sz="1400" b="1" dirty="0">
                <a:solidFill>
                  <a:prstClr val="black"/>
                </a:solidFill>
              </a:rPr>
              <a:t>意味着开辟了一个四字节的整数数组的空间。如图所示（动画）。</a:t>
            </a:r>
            <a:endParaRPr lang="en-US" altLang="zh-CN" sz="1400" b="1" dirty="0">
              <a:solidFill>
                <a:prstClr val="black"/>
              </a:solidFill>
            </a:endParaRPr>
          </a:p>
          <a:p>
            <a:r>
              <a:rPr lang="zh-CN" altLang="en-US" sz="1400" b="1" dirty="0">
                <a:solidFill>
                  <a:prstClr val="black"/>
                </a:solidFill>
              </a:rPr>
              <a:t>函数的栈区中，局部变量区域存的是数组元素</a:t>
            </a:r>
            <a:r>
              <a:rPr lang="en-US" altLang="zh-CN" sz="1400" b="1" dirty="0">
                <a:solidFill>
                  <a:prstClr val="black"/>
                </a:solidFill>
              </a:rPr>
              <a:t>buff[0]</a:t>
            </a:r>
            <a:r>
              <a:rPr lang="zh-CN" altLang="en-US" sz="1400" b="1" dirty="0">
                <a:solidFill>
                  <a:prstClr val="black"/>
                </a:solidFill>
              </a:rPr>
              <a:t>的值。而</a:t>
            </a:r>
            <a:r>
              <a:rPr lang="en-US" altLang="zh-CN" sz="1400" b="1" dirty="0">
                <a:solidFill>
                  <a:prstClr val="black"/>
                </a:solidFill>
              </a:rPr>
              <a:t>Buff[2]</a:t>
            </a:r>
            <a:r>
              <a:rPr lang="zh-CN" altLang="en-US" sz="1400" b="1" dirty="0">
                <a:solidFill>
                  <a:prstClr val="black"/>
                </a:solidFill>
              </a:rPr>
              <a:t>则指向了返回地址。而</a:t>
            </a:r>
            <a:r>
              <a:rPr lang="en-US" altLang="zh-CN" sz="1400" b="1" dirty="0">
                <a:solidFill>
                  <a:prstClr val="black"/>
                </a:solidFill>
              </a:rPr>
              <a:t>Buff[2]</a:t>
            </a:r>
            <a:r>
              <a:rPr lang="zh-CN" altLang="en-US" sz="1400" b="1" dirty="0">
                <a:solidFill>
                  <a:prstClr val="black"/>
                </a:solidFill>
              </a:rPr>
              <a:t>赋值为</a:t>
            </a:r>
            <a:r>
              <a:rPr lang="en-US" altLang="zh-CN" sz="1400" b="1" dirty="0" err="1">
                <a:solidFill>
                  <a:prstClr val="black"/>
                </a:solidFill>
              </a:rPr>
              <a:t>why_here</a:t>
            </a:r>
            <a:r>
              <a:rPr lang="zh-CN" altLang="en-US" sz="1400" b="1" dirty="0">
                <a:solidFill>
                  <a:prstClr val="black"/>
                </a:solidFill>
              </a:rPr>
              <a:t>，意味着返回地址被写入了</a:t>
            </a:r>
            <a:r>
              <a:rPr lang="en-US" altLang="zh-CN" sz="1400" b="1" dirty="0">
                <a:solidFill>
                  <a:prstClr val="black"/>
                </a:solidFill>
              </a:rPr>
              <a:t>4</a:t>
            </a:r>
            <a:r>
              <a:rPr lang="zh-CN" altLang="en-US" sz="1400" b="1" dirty="0">
                <a:solidFill>
                  <a:prstClr val="black"/>
                </a:solidFill>
              </a:rPr>
              <a:t>字节的函数</a:t>
            </a:r>
            <a:r>
              <a:rPr lang="en-US" altLang="zh-CN" sz="1400" b="1" dirty="0" err="1">
                <a:solidFill>
                  <a:prstClr val="black"/>
                </a:solidFill>
              </a:rPr>
              <a:t>why_here</a:t>
            </a:r>
            <a:r>
              <a:rPr lang="zh-CN" altLang="en-US" sz="1400" b="1" dirty="0">
                <a:solidFill>
                  <a:prstClr val="black"/>
                </a:solidFill>
              </a:rPr>
              <a:t>的地址。</a:t>
            </a:r>
            <a:r>
              <a:rPr lang="zh-CN" altLang="en-US" sz="1400" dirty="0">
                <a:solidFill>
                  <a:prstClr val="black"/>
                </a:solidFill>
              </a:rPr>
              <a:t>这样，在函数</a:t>
            </a:r>
            <a:r>
              <a:rPr lang="en-US" altLang="zh-CN" sz="1400" dirty="0">
                <a:solidFill>
                  <a:prstClr val="black"/>
                </a:solidFill>
              </a:rPr>
              <a:t>f</a:t>
            </a:r>
            <a:r>
              <a:rPr lang="zh-CN" altLang="en-US" sz="1400" dirty="0">
                <a:solidFill>
                  <a:prstClr val="black"/>
                </a:solidFill>
              </a:rPr>
              <a:t>执行完毕恢复到主函数</a:t>
            </a:r>
            <a:r>
              <a:rPr lang="en-US" altLang="zh-CN" sz="1400" dirty="0">
                <a:solidFill>
                  <a:prstClr val="black"/>
                </a:solidFill>
              </a:rPr>
              <a:t>main</a:t>
            </a:r>
            <a:r>
              <a:rPr lang="zh-CN" altLang="en-US" sz="1400" dirty="0">
                <a:solidFill>
                  <a:prstClr val="black"/>
                </a:solidFill>
              </a:rPr>
              <a:t>继续运行时，因为</a:t>
            </a:r>
            <a:r>
              <a:rPr lang="zh-CN" altLang="en-US" sz="1400" b="1" dirty="0">
                <a:solidFill>
                  <a:prstClr val="black"/>
                </a:solidFill>
              </a:rPr>
              <a:t>返回地址被改写成了</a:t>
            </a:r>
            <a:r>
              <a:rPr lang="en-US" altLang="zh-CN" sz="1400" b="1" dirty="0" err="1">
                <a:solidFill>
                  <a:prstClr val="black"/>
                </a:solidFill>
              </a:rPr>
              <a:t>why_here</a:t>
            </a:r>
            <a:r>
              <a:rPr lang="zh-CN" altLang="en-US" sz="1400" b="1" dirty="0">
                <a:solidFill>
                  <a:prstClr val="black"/>
                </a:solidFill>
              </a:rPr>
              <a:t>函数的地址</a:t>
            </a:r>
            <a:r>
              <a:rPr lang="zh-CN" altLang="en-US" sz="1400" dirty="0">
                <a:solidFill>
                  <a:prstClr val="black"/>
                </a:solidFill>
              </a:rPr>
              <a:t>，而覆盖了原来的主函数</a:t>
            </a:r>
            <a:r>
              <a:rPr lang="en-US" altLang="zh-CN" sz="1400" dirty="0">
                <a:solidFill>
                  <a:prstClr val="black"/>
                </a:solidFill>
              </a:rPr>
              <a:t>main</a:t>
            </a:r>
            <a:r>
              <a:rPr lang="zh-CN" altLang="en-US" sz="1400" dirty="0">
                <a:solidFill>
                  <a:prstClr val="black"/>
                </a:solidFill>
              </a:rPr>
              <a:t>的下一条指令的地址，因此，发生了执行跳转。这是一个典型的溢出漏洞。</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a:t>（</a:t>
            </a:r>
            <a:r>
              <a:rPr lang="en-US" altLang="zh-CN" sz="1400" dirty="0"/>
              <a:t>b</a:t>
            </a:r>
            <a:r>
              <a:rPr lang="zh-CN" altLang="en-US" sz="1400" dirty="0"/>
              <a:t>）</a:t>
            </a:r>
            <a:r>
              <a:rPr lang="zh-CN" altLang="en-US" sz="1400" b="1" dirty="0"/>
              <a:t>修改临接变量</a:t>
            </a:r>
            <a:br>
              <a:rPr lang="zh-CN" altLang="en-US" sz="1400" b="1" dirty="0"/>
            </a:br>
            <a:r>
              <a:rPr lang="zh-CN" altLang="en-US" sz="1400" b="1" dirty="0"/>
              <a:t>如果返回临近变量的值，可能会更改程序执行流程</a:t>
            </a:r>
            <a:r>
              <a:rPr lang="zh-CN" altLang="en-US" sz="1400" dirty="0"/>
              <a:t>。</a:t>
            </a:r>
            <a:br>
              <a:rPr lang="zh-CN" altLang="en-US" sz="1400" dirty="0"/>
            </a:br>
            <a:r>
              <a:rPr lang="zh-CN" altLang="en-US" sz="1400" dirty="0"/>
              <a:t>函数的局部变量在栈中一个挨着一个排列。如果这些局部变量中有数组之类的缓冲区，并且程序中存在数组越界的缺陷，那么越界的数组元素就有可能破坏栈中相邻变量的值，甚至破坏栈帧中所保存的</a:t>
            </a:r>
            <a:r>
              <a:rPr lang="en-US" altLang="zh-CN" sz="1400" dirty="0"/>
              <a:t>EBP</a:t>
            </a:r>
            <a:r>
              <a:rPr lang="zh-CN" altLang="en-US" sz="1400" dirty="0"/>
              <a:t>值、返回地址等重要数据。</a:t>
            </a:r>
            <a:endParaRPr lang="en-US" altLang="zh-CN" sz="1400"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我们将用一个非常简单的例子来说明破坏栈内局部变量对程序的安全性有什么影响。</a:t>
            </a:r>
            <a:endParaRPr lang="zh-CN" altLang="en-US" sz="14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tx1"/>
                </a:solidFill>
                <a:effectLst/>
                <a:latin typeface="+mn-lt"/>
                <a:ea typeface="+mn-ea"/>
                <a:cs typeface="+mn-cs"/>
              </a:rPr>
              <a:t> </a:t>
            </a:r>
            <a:endParaRPr lang="zh-CN" altLang="zh-CN" sz="1400" kern="1200" dirty="0">
              <a:solidFill>
                <a:schemeClr val="tx1"/>
              </a:solidFill>
              <a:effectLst/>
              <a:latin typeface="+mn-lt"/>
              <a:ea typeface="+mn-ea"/>
              <a:cs typeface="+mn-cs"/>
            </a:endParaRPr>
          </a:p>
          <a:p>
            <a:pPr lvl="0" fontAlgn="auto">
              <a:lnSpc>
                <a:spcPct val="150000"/>
              </a:lnSpc>
              <a:spcBef>
                <a:spcPts val="0"/>
              </a:spcBef>
              <a:spcAft>
                <a:spcPts val="0"/>
              </a:spcAft>
              <a:defRPr/>
            </a:pPr>
            <a:r>
              <a:rPr lang="zh-CN" altLang="en-US" sz="1400" dirty="0">
                <a:solidFill>
                  <a:prstClr val="black"/>
                </a:solidFill>
                <a:latin typeface="微软雅黑" panose="020B0503020204020204" pitchFamily="34" charset="-122"/>
                <a:ea typeface="微软雅黑" panose="020B0503020204020204" pitchFamily="34" charset="-122"/>
              </a:rPr>
              <a:t>在</a:t>
            </a:r>
            <a:r>
              <a:rPr lang="en-US" altLang="zh-CN" sz="1400" dirty="0" err="1">
                <a:solidFill>
                  <a:prstClr val="black"/>
                </a:solidFill>
                <a:latin typeface="微软雅黑" panose="020B0503020204020204" pitchFamily="34" charset="-122"/>
                <a:ea typeface="微软雅黑" panose="020B0503020204020204" pitchFamily="34" charset="-122"/>
              </a:rPr>
              <a:t>verify_password</a:t>
            </a:r>
            <a:r>
              <a:rPr lang="zh-CN" altLang="en-US" sz="1400" dirty="0">
                <a:solidFill>
                  <a:prstClr val="black"/>
                </a:solidFill>
                <a:latin typeface="微软雅黑" panose="020B0503020204020204" pitchFamily="34" charset="-122"/>
                <a:ea typeface="微软雅黑" panose="020B0503020204020204" pitchFamily="34" charset="-122"/>
              </a:rPr>
              <a:t>函数的栈帧中，局部变量</a:t>
            </a:r>
            <a:r>
              <a:rPr lang="en-US" altLang="zh-CN" sz="1400" dirty="0">
                <a:solidFill>
                  <a:prstClr val="black"/>
                </a:solidFill>
                <a:latin typeface="微软雅黑" panose="020B0503020204020204" pitchFamily="34" charset="-122"/>
                <a:ea typeface="微软雅黑" panose="020B0503020204020204" pitchFamily="34" charset="-122"/>
              </a:rPr>
              <a:t>int authenticated</a:t>
            </a:r>
            <a:r>
              <a:rPr lang="zh-CN" altLang="en-US" sz="1400" dirty="0">
                <a:solidFill>
                  <a:prstClr val="black"/>
                </a:solidFill>
                <a:latin typeface="微软雅黑" panose="020B0503020204020204" pitchFamily="34" charset="-122"/>
                <a:ea typeface="微软雅黑" panose="020B0503020204020204" pitchFamily="34" charset="-122"/>
              </a:rPr>
              <a:t>恰好位于缓冲区</a:t>
            </a:r>
            <a:r>
              <a:rPr lang="en-US" altLang="zh-CN" sz="1400" dirty="0">
                <a:solidFill>
                  <a:prstClr val="black"/>
                </a:solidFill>
                <a:latin typeface="微软雅黑" panose="020B0503020204020204" pitchFamily="34" charset="-122"/>
                <a:ea typeface="微软雅黑" panose="020B0503020204020204" pitchFamily="34" charset="-122"/>
              </a:rPr>
              <a:t>char buffer[8]</a:t>
            </a:r>
            <a:r>
              <a:rPr lang="zh-CN" altLang="en-US" sz="1400" dirty="0">
                <a:solidFill>
                  <a:prstClr val="black"/>
                </a:solidFill>
                <a:latin typeface="微软雅黑" panose="020B0503020204020204" pitchFamily="34" charset="-122"/>
                <a:ea typeface="微软雅黑" panose="020B0503020204020204" pitchFamily="34" charset="-122"/>
              </a:rPr>
              <a:t>的“下方”。</a:t>
            </a:r>
            <a:r>
              <a:rPr lang="en-US" altLang="zh-CN" sz="1400" dirty="0">
                <a:solidFill>
                  <a:prstClr val="black"/>
                </a:solidFill>
                <a:latin typeface="微软雅黑" panose="020B0503020204020204" pitchFamily="34" charset="-122"/>
                <a:ea typeface="微软雅黑" panose="020B0503020204020204" pitchFamily="34" charset="-122"/>
              </a:rPr>
              <a:t>authenticated</a:t>
            </a:r>
            <a:r>
              <a:rPr lang="zh-CN" altLang="en-US" sz="1400" dirty="0">
                <a:solidFill>
                  <a:prstClr val="black"/>
                </a:solidFill>
                <a:latin typeface="微软雅黑" panose="020B0503020204020204" pitchFamily="34" charset="-122"/>
                <a:ea typeface="微软雅黑" panose="020B0503020204020204" pitchFamily="34" charset="-122"/>
              </a:rPr>
              <a:t>为</a:t>
            </a:r>
            <a:r>
              <a:rPr lang="en-US" altLang="zh-CN" sz="1400" dirty="0">
                <a:solidFill>
                  <a:prstClr val="black"/>
                </a:solidFill>
                <a:latin typeface="微软雅黑" panose="020B0503020204020204" pitchFamily="34" charset="-122"/>
                <a:ea typeface="微软雅黑" panose="020B0503020204020204" pitchFamily="34" charset="-122"/>
              </a:rPr>
              <a:t>int</a:t>
            </a:r>
            <a:r>
              <a:rPr lang="zh-CN" altLang="en-US" sz="1400" dirty="0">
                <a:solidFill>
                  <a:prstClr val="black"/>
                </a:solidFill>
                <a:latin typeface="微软雅黑" panose="020B0503020204020204" pitchFamily="34" charset="-122"/>
                <a:ea typeface="微软雅黑" panose="020B0503020204020204" pitchFamily="34" charset="-122"/>
              </a:rPr>
              <a:t>类型，在内存中是一个</a:t>
            </a:r>
            <a:r>
              <a:rPr lang="en-US" altLang="zh-CN" sz="1400" dirty="0">
                <a:solidFill>
                  <a:prstClr val="black"/>
                </a:solidFill>
                <a:latin typeface="微软雅黑" panose="020B0503020204020204" pitchFamily="34" charset="-122"/>
                <a:ea typeface="微软雅黑" panose="020B0503020204020204" pitchFamily="34" charset="-122"/>
              </a:rPr>
              <a:t>DWORD</a:t>
            </a:r>
            <a:r>
              <a:rPr lang="zh-CN" altLang="en-US" sz="1400" dirty="0">
                <a:solidFill>
                  <a:prstClr val="black"/>
                </a:solidFill>
                <a:latin typeface="微软雅黑" panose="020B0503020204020204" pitchFamily="34" charset="-122"/>
                <a:ea typeface="微软雅黑" panose="020B0503020204020204" pitchFamily="34" charset="-122"/>
              </a:rPr>
              <a:t>，占</a:t>
            </a:r>
            <a:r>
              <a:rPr lang="en-US" altLang="zh-CN" sz="1400" dirty="0">
                <a:solidFill>
                  <a:prstClr val="black"/>
                </a:solidFill>
                <a:latin typeface="微软雅黑" panose="020B0503020204020204" pitchFamily="34" charset="-122"/>
                <a:ea typeface="微软雅黑" panose="020B0503020204020204" pitchFamily="34" charset="-122"/>
              </a:rPr>
              <a:t>4</a:t>
            </a:r>
            <a:r>
              <a:rPr lang="zh-CN" altLang="en-US" sz="1400" dirty="0">
                <a:solidFill>
                  <a:prstClr val="black"/>
                </a:solidFill>
                <a:latin typeface="微软雅黑" panose="020B0503020204020204" pitchFamily="34" charset="-122"/>
                <a:ea typeface="微软雅黑" panose="020B0503020204020204" pitchFamily="34" charset="-122"/>
              </a:rPr>
              <a:t>个字节。所以，如果能够让</a:t>
            </a:r>
            <a:r>
              <a:rPr lang="en-US" altLang="zh-CN" sz="1400" dirty="0">
                <a:solidFill>
                  <a:prstClr val="black"/>
                </a:solidFill>
                <a:latin typeface="微软雅黑" panose="020B0503020204020204" pitchFamily="34" charset="-122"/>
                <a:ea typeface="微软雅黑" panose="020B0503020204020204" pitchFamily="34" charset="-122"/>
              </a:rPr>
              <a:t>buffer</a:t>
            </a:r>
            <a:r>
              <a:rPr lang="zh-CN" altLang="en-US" sz="1400" dirty="0">
                <a:solidFill>
                  <a:prstClr val="black"/>
                </a:solidFill>
                <a:latin typeface="微软雅黑" panose="020B0503020204020204" pitchFamily="34" charset="-122"/>
                <a:ea typeface="微软雅黑" panose="020B0503020204020204" pitchFamily="34" charset="-122"/>
              </a:rPr>
              <a:t>数组越界，</a:t>
            </a:r>
            <a:r>
              <a:rPr lang="en-US" altLang="zh-CN" sz="1400" dirty="0">
                <a:solidFill>
                  <a:prstClr val="black"/>
                </a:solidFill>
                <a:latin typeface="微软雅黑" panose="020B0503020204020204" pitchFamily="34" charset="-122"/>
                <a:ea typeface="微软雅黑" panose="020B0503020204020204" pitchFamily="34" charset="-122"/>
              </a:rPr>
              <a:t>buffer[8]</a:t>
            </a:r>
            <a:r>
              <a:rPr lang="zh-CN" altLang="en-US" sz="1400" dirty="0">
                <a:solidFill>
                  <a:prstClr val="black"/>
                </a:solidFill>
                <a:latin typeface="微软雅黑" panose="020B0503020204020204" pitchFamily="34" charset="-122"/>
                <a:ea typeface="微软雅黑" panose="020B0503020204020204" pitchFamily="34" charset="-122"/>
              </a:rPr>
              <a:t>、</a:t>
            </a:r>
            <a:r>
              <a:rPr lang="en-US" altLang="zh-CN" sz="1400" dirty="0">
                <a:solidFill>
                  <a:prstClr val="black"/>
                </a:solidFill>
                <a:latin typeface="微软雅黑" panose="020B0503020204020204" pitchFamily="34" charset="-122"/>
                <a:ea typeface="微软雅黑" panose="020B0503020204020204" pitchFamily="34" charset="-122"/>
              </a:rPr>
              <a:t>buffer[9]</a:t>
            </a:r>
            <a:r>
              <a:rPr lang="zh-CN" altLang="en-US" sz="1400" dirty="0">
                <a:solidFill>
                  <a:prstClr val="black"/>
                </a:solidFill>
                <a:latin typeface="微软雅黑" panose="020B0503020204020204" pitchFamily="34" charset="-122"/>
                <a:ea typeface="微软雅黑" panose="020B0503020204020204" pitchFamily="34" charset="-122"/>
              </a:rPr>
              <a:t>、</a:t>
            </a:r>
            <a:r>
              <a:rPr lang="en-US" altLang="zh-CN" sz="1400" dirty="0">
                <a:solidFill>
                  <a:prstClr val="black"/>
                </a:solidFill>
                <a:latin typeface="微软雅黑" panose="020B0503020204020204" pitchFamily="34" charset="-122"/>
                <a:ea typeface="微软雅黑" panose="020B0503020204020204" pitchFamily="34" charset="-122"/>
              </a:rPr>
              <a:t>buffer[10]</a:t>
            </a:r>
            <a:r>
              <a:rPr lang="zh-CN" altLang="en-US" sz="1400" dirty="0">
                <a:solidFill>
                  <a:prstClr val="black"/>
                </a:solidFill>
                <a:latin typeface="微软雅黑" panose="020B0503020204020204" pitchFamily="34" charset="-122"/>
                <a:ea typeface="微软雅黑" panose="020B0503020204020204" pitchFamily="34" charset="-122"/>
              </a:rPr>
              <a:t>、</a:t>
            </a:r>
            <a:r>
              <a:rPr lang="en-US" altLang="zh-CN" sz="1400" dirty="0">
                <a:solidFill>
                  <a:prstClr val="black"/>
                </a:solidFill>
                <a:latin typeface="微软雅黑" panose="020B0503020204020204" pitchFamily="34" charset="-122"/>
                <a:ea typeface="微软雅黑" panose="020B0503020204020204" pitchFamily="34" charset="-122"/>
              </a:rPr>
              <a:t>buffer[11]</a:t>
            </a:r>
            <a:r>
              <a:rPr lang="zh-CN" altLang="en-US" sz="1400" dirty="0">
                <a:solidFill>
                  <a:prstClr val="black"/>
                </a:solidFill>
                <a:latin typeface="微软雅黑" panose="020B0503020204020204" pitchFamily="34" charset="-122"/>
                <a:ea typeface="微软雅黑" panose="020B0503020204020204" pitchFamily="34" charset="-122"/>
              </a:rPr>
              <a:t>将写入相邻的变量</a:t>
            </a:r>
            <a:r>
              <a:rPr lang="en-US" altLang="zh-CN" sz="1400" dirty="0">
                <a:solidFill>
                  <a:prstClr val="black"/>
                </a:solidFill>
                <a:latin typeface="微软雅黑" panose="020B0503020204020204" pitchFamily="34" charset="-122"/>
                <a:ea typeface="微软雅黑" panose="020B0503020204020204" pitchFamily="34" charset="-122"/>
              </a:rPr>
              <a:t>authenticated</a:t>
            </a:r>
            <a:r>
              <a:rPr lang="zh-CN" altLang="en-US" sz="1400" dirty="0">
                <a:solidFill>
                  <a:prstClr val="black"/>
                </a:solidFill>
                <a:latin typeface="微软雅黑" panose="020B0503020204020204" pitchFamily="34" charset="-122"/>
                <a:ea typeface="微软雅黑" panose="020B0503020204020204" pitchFamily="34" charset="-122"/>
              </a:rPr>
              <a:t>中。</a:t>
            </a:r>
            <a:endParaRPr lang="zh-CN" altLang="en-US" sz="1400" dirty="0">
              <a:solidFill>
                <a:prstClr val="black"/>
              </a:solidFill>
              <a:latin typeface="微软雅黑" panose="020B0503020204020204" pitchFamily="34" charset="-122"/>
              <a:ea typeface="微软雅黑" panose="020B0503020204020204" pitchFamily="34" charset="-122"/>
            </a:endParaRPr>
          </a:p>
          <a:p>
            <a:pPr lvl="0" fontAlgn="auto">
              <a:lnSpc>
                <a:spcPct val="150000"/>
              </a:lnSpc>
              <a:spcBef>
                <a:spcPts val="0"/>
              </a:spcBef>
              <a:spcAft>
                <a:spcPts val="0"/>
              </a:spcAft>
              <a:defRPr/>
            </a:pPr>
            <a:r>
              <a:rPr lang="zh-CN" altLang="en-US" sz="1400" dirty="0">
                <a:solidFill>
                  <a:prstClr val="black"/>
                </a:solidFill>
                <a:latin typeface="微软雅黑" panose="020B0503020204020204" pitchFamily="34" charset="-122"/>
                <a:ea typeface="微软雅黑" panose="020B0503020204020204" pitchFamily="34" charset="-122"/>
              </a:rPr>
              <a:t>观察一下源代码不难发现，</a:t>
            </a:r>
            <a:r>
              <a:rPr lang="en-US" altLang="zh-CN" sz="1400" dirty="0">
                <a:solidFill>
                  <a:prstClr val="black"/>
                </a:solidFill>
                <a:latin typeface="微软雅黑" panose="020B0503020204020204" pitchFamily="34" charset="-122"/>
                <a:ea typeface="微软雅黑" panose="020B0503020204020204" pitchFamily="34" charset="-122"/>
              </a:rPr>
              <a:t>authenticated</a:t>
            </a:r>
            <a:r>
              <a:rPr lang="zh-CN" altLang="en-US" sz="1400" dirty="0">
                <a:solidFill>
                  <a:prstClr val="black"/>
                </a:solidFill>
                <a:latin typeface="微软雅黑" panose="020B0503020204020204" pitchFamily="34" charset="-122"/>
                <a:ea typeface="微软雅黑" panose="020B0503020204020204" pitchFamily="34" charset="-122"/>
              </a:rPr>
              <a:t>变量的值来源于</a:t>
            </a:r>
            <a:r>
              <a:rPr lang="en-US" altLang="zh-CN" sz="1400" dirty="0" err="1">
                <a:solidFill>
                  <a:prstClr val="black"/>
                </a:solidFill>
                <a:latin typeface="微软雅黑" panose="020B0503020204020204" pitchFamily="34" charset="-122"/>
                <a:ea typeface="微软雅黑" panose="020B0503020204020204" pitchFamily="34" charset="-122"/>
              </a:rPr>
              <a:t>strcmp</a:t>
            </a:r>
            <a:r>
              <a:rPr lang="zh-CN" altLang="en-US" sz="1400" dirty="0">
                <a:solidFill>
                  <a:prstClr val="black"/>
                </a:solidFill>
                <a:latin typeface="微软雅黑" panose="020B0503020204020204" pitchFamily="34" charset="-122"/>
                <a:ea typeface="微软雅黑" panose="020B0503020204020204" pitchFamily="34" charset="-122"/>
              </a:rPr>
              <a:t>函数的返回值，之后会返回给</a:t>
            </a:r>
            <a:r>
              <a:rPr lang="en-US" altLang="zh-CN" sz="1400" dirty="0">
                <a:solidFill>
                  <a:prstClr val="black"/>
                </a:solidFill>
                <a:latin typeface="微软雅黑" panose="020B0503020204020204" pitchFamily="34" charset="-122"/>
                <a:ea typeface="微软雅黑" panose="020B0503020204020204" pitchFamily="34" charset="-122"/>
              </a:rPr>
              <a:t>main</a:t>
            </a:r>
            <a:r>
              <a:rPr lang="zh-CN" altLang="en-US" sz="1400" dirty="0">
                <a:solidFill>
                  <a:prstClr val="black"/>
                </a:solidFill>
                <a:latin typeface="微软雅黑" panose="020B0503020204020204" pitchFamily="34" charset="-122"/>
                <a:ea typeface="微软雅黑" panose="020B0503020204020204" pitchFamily="34" charset="-122"/>
              </a:rPr>
              <a:t>函数作为密码验证成功与否的标志变量：当</a:t>
            </a:r>
            <a:r>
              <a:rPr lang="en-US" altLang="zh-CN" sz="1400" dirty="0">
                <a:solidFill>
                  <a:prstClr val="black"/>
                </a:solidFill>
                <a:latin typeface="微软雅黑" panose="020B0503020204020204" pitchFamily="34" charset="-122"/>
                <a:ea typeface="微软雅黑" panose="020B0503020204020204" pitchFamily="34" charset="-122"/>
              </a:rPr>
              <a:t>authenticated</a:t>
            </a:r>
            <a:r>
              <a:rPr lang="zh-CN" altLang="en-US" sz="1400" dirty="0">
                <a:solidFill>
                  <a:prstClr val="black"/>
                </a:solidFill>
                <a:latin typeface="微软雅黑" panose="020B0503020204020204" pitchFamily="34" charset="-122"/>
                <a:ea typeface="微软雅黑" panose="020B0503020204020204" pitchFamily="34" charset="-122"/>
              </a:rPr>
              <a:t>为</a:t>
            </a:r>
            <a:r>
              <a:rPr lang="en-US" altLang="zh-CN" sz="1400" dirty="0">
                <a:solidFill>
                  <a:prstClr val="black"/>
                </a:solidFill>
                <a:latin typeface="微软雅黑" panose="020B0503020204020204" pitchFamily="34" charset="-122"/>
                <a:ea typeface="微软雅黑" panose="020B0503020204020204" pitchFamily="34" charset="-122"/>
              </a:rPr>
              <a:t>0</a:t>
            </a:r>
            <a:r>
              <a:rPr lang="zh-CN" altLang="en-US" sz="1400" dirty="0">
                <a:solidFill>
                  <a:prstClr val="black"/>
                </a:solidFill>
                <a:latin typeface="微软雅黑" panose="020B0503020204020204" pitchFamily="34" charset="-122"/>
                <a:ea typeface="微软雅黑" panose="020B0503020204020204" pitchFamily="34" charset="-122"/>
              </a:rPr>
              <a:t>时，表示验证成功</a:t>
            </a:r>
            <a:r>
              <a:rPr lang="en-US" altLang="zh-CN" sz="1400" dirty="0">
                <a:solidFill>
                  <a:prstClr val="black"/>
                </a:solidFill>
                <a:latin typeface="微软雅黑" panose="020B0503020204020204" pitchFamily="34" charset="-122"/>
                <a:ea typeface="微软雅黑" panose="020B0503020204020204" pitchFamily="34" charset="-122"/>
              </a:rPr>
              <a:t>;</a:t>
            </a:r>
            <a:r>
              <a:rPr lang="zh-CN" altLang="en-US" sz="1400" dirty="0">
                <a:solidFill>
                  <a:prstClr val="black"/>
                </a:solidFill>
                <a:latin typeface="微软雅黑" panose="020B0503020204020204" pitchFamily="34" charset="-122"/>
                <a:ea typeface="微软雅黑" panose="020B0503020204020204" pitchFamily="34" charset="-122"/>
              </a:rPr>
              <a:t>反之，验证不成功。</a:t>
            </a:r>
            <a:endParaRPr lang="zh-CN" altLang="en-US" sz="1400" dirty="0">
              <a:solidFill>
                <a:prstClr val="black"/>
              </a:solidFill>
              <a:latin typeface="微软雅黑" panose="020B0503020204020204" pitchFamily="34" charset="-122"/>
              <a:ea typeface="微软雅黑" panose="020B0503020204020204" pitchFamily="34" charset="-122"/>
            </a:endParaRP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请再上门三个节点上，解释具体的</a:t>
            </a:r>
            <a:r>
              <a:rPr lang="en-US" altLang="zh-CN" dirty="0" smtClean="0"/>
              <a:t>unlink</a:t>
            </a:r>
            <a:r>
              <a:rPr lang="zh-CN" altLang="en-US" dirty="0" smtClean="0"/>
              <a:t>的操作</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400"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3" name="组合 2"/>
          <p:cNvGrpSpPr/>
          <p:nvPr userDrawn="1"/>
        </p:nvGrpSpPr>
        <p:grpSpPr>
          <a:xfrm>
            <a:off x="-1" y="0"/>
            <a:ext cx="12858243" cy="7232650"/>
            <a:chOff x="-1" y="0"/>
            <a:chExt cx="11520489" cy="6480175"/>
          </a:xfrm>
        </p:grpSpPr>
        <p:sp>
          <p:nvSpPr>
            <p:cNvPr id="16" name="矩形 15"/>
            <p:cNvSpPr/>
            <p:nvPr userDrawn="1"/>
          </p:nvSpPr>
          <p:spPr>
            <a:xfrm>
              <a:off x="71612" y="71736"/>
              <a:ext cx="11377264" cy="6336703"/>
            </a:xfrm>
            <a:prstGeom prst="rect">
              <a:avLst/>
            </a:prstGeom>
            <a:noFill/>
            <a:ln w="25400" cap="flat" cmpd="sng" algn="ctr">
              <a:solidFill>
                <a:sysClr val="window" lastClr="FFFFFF">
                  <a:lumMod val="65000"/>
                </a:sysClr>
              </a:solidFill>
              <a:prstDash val="solid"/>
            </a:ln>
            <a:effectLst/>
          </p:spPr>
          <p:txBody>
            <a:bodyPr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zh-CN" altLang="en-US" sz="226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任意多边形: 形状 16"/>
            <p:cNvSpPr/>
            <p:nvPr userDrawn="1"/>
          </p:nvSpPr>
          <p:spPr>
            <a:xfrm rot="16200000" flipH="1">
              <a:off x="275597" y="-275598"/>
              <a:ext cx="1403883" cy="1955080"/>
            </a:xfrm>
            <a:custGeom>
              <a:avLst/>
              <a:gdLst>
                <a:gd name="connsiteX0" fmla="*/ 0 w 1403883"/>
                <a:gd name="connsiteY0" fmla="*/ 1573594 h 1955080"/>
                <a:gd name="connsiteX1" fmla="*/ 0 w 1403883"/>
                <a:gd name="connsiteY1" fmla="*/ 1955080 h 1955080"/>
                <a:gd name="connsiteX2" fmla="*/ 95371 w 1403883"/>
                <a:gd name="connsiteY2" fmla="*/ 1859708 h 1955080"/>
                <a:gd name="connsiteX3" fmla="*/ 95371 w 1403883"/>
                <a:gd name="connsiteY3" fmla="*/ 1716691 h 1955080"/>
                <a:gd name="connsiteX4" fmla="*/ 95371 w 1403883"/>
                <a:gd name="connsiteY4" fmla="*/ 1716691 h 1955080"/>
                <a:gd name="connsiteX5" fmla="*/ 95371 w 1403883"/>
                <a:gd name="connsiteY5" fmla="*/ 95372 h 1955080"/>
                <a:gd name="connsiteX6" fmla="*/ 1138962 w 1403883"/>
                <a:gd name="connsiteY6" fmla="*/ 95372 h 1955080"/>
                <a:gd name="connsiteX7" fmla="*/ 1138962 w 1403883"/>
                <a:gd name="connsiteY7" fmla="*/ 95371 h 1955080"/>
                <a:gd name="connsiteX8" fmla="*/ 1308511 w 1403883"/>
                <a:gd name="connsiteY8" fmla="*/ 95371 h 1955080"/>
                <a:gd name="connsiteX9" fmla="*/ 1403883 w 1403883"/>
                <a:gd name="connsiteY9" fmla="*/ 0 h 1955080"/>
                <a:gd name="connsiteX10" fmla="*/ 1022396 w 1403883"/>
                <a:gd name="connsiteY10" fmla="*/ 0 h 1955080"/>
                <a:gd name="connsiteX11" fmla="*/ 1022395 w 1403883"/>
                <a:gd name="connsiteY11" fmla="*/ 1 h 1955080"/>
                <a:gd name="connsiteX12" fmla="*/ 1 w 1403883"/>
                <a:gd name="connsiteY12" fmla="*/ 1 h 1955080"/>
                <a:gd name="connsiteX13" fmla="*/ 1 w 1403883"/>
                <a:gd name="connsiteY13" fmla="*/ 47686 h 1955080"/>
                <a:gd name="connsiteX14" fmla="*/ 0 w 1403883"/>
                <a:gd name="connsiteY14" fmla="*/ 47686 h 1955080"/>
                <a:gd name="connsiteX15" fmla="*/ 0 w 1403883"/>
                <a:gd name="connsiteY15" fmla="*/ 1573594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0" y="1573594"/>
                  </a:moveTo>
                  <a:lnTo>
                    <a:pt x="0" y="1955080"/>
                  </a:lnTo>
                  <a:lnTo>
                    <a:pt x="95371" y="1859708"/>
                  </a:lnTo>
                  <a:lnTo>
                    <a:pt x="95371" y="1716691"/>
                  </a:lnTo>
                  <a:lnTo>
                    <a:pt x="95371" y="1716691"/>
                  </a:lnTo>
                  <a:lnTo>
                    <a:pt x="95371" y="95372"/>
                  </a:lnTo>
                  <a:lnTo>
                    <a:pt x="1138962" y="95372"/>
                  </a:lnTo>
                  <a:lnTo>
                    <a:pt x="1138962" y="95371"/>
                  </a:lnTo>
                  <a:lnTo>
                    <a:pt x="1308511" y="95371"/>
                  </a:lnTo>
                  <a:lnTo>
                    <a:pt x="1403883" y="0"/>
                  </a:lnTo>
                  <a:lnTo>
                    <a:pt x="1022396" y="0"/>
                  </a:lnTo>
                  <a:lnTo>
                    <a:pt x="1022395" y="1"/>
                  </a:lnTo>
                  <a:lnTo>
                    <a:pt x="1" y="1"/>
                  </a:lnTo>
                  <a:lnTo>
                    <a:pt x="1" y="47686"/>
                  </a:lnTo>
                  <a:lnTo>
                    <a:pt x="0" y="47686"/>
                  </a:lnTo>
                  <a:lnTo>
                    <a:pt x="0" y="1573594"/>
                  </a:lnTo>
                  <a:close/>
                </a:path>
              </a:pathLst>
            </a:custGeom>
            <a:solidFill>
              <a:srgbClr val="0050A3"/>
            </a:solidFill>
            <a:ln w="25400" cap="flat" cmpd="sng" algn="ctr">
              <a:noFill/>
              <a:prstDash val="solid"/>
            </a:ln>
            <a:effectLst/>
          </p:spPr>
          <p:txBody>
            <a:bodyPr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zh-CN" altLang="en-US" sz="226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8" name="任意多边形: 形状 17"/>
            <p:cNvSpPr/>
            <p:nvPr userDrawn="1"/>
          </p:nvSpPr>
          <p:spPr>
            <a:xfrm rot="16200000">
              <a:off x="9843121" y="4802808"/>
              <a:ext cx="1403883" cy="1950851"/>
            </a:xfrm>
            <a:custGeom>
              <a:avLst/>
              <a:gdLst>
                <a:gd name="connsiteX0" fmla="*/ 1403883 w 1403883"/>
                <a:gd name="connsiteY0" fmla="*/ 1950851 h 1950851"/>
                <a:gd name="connsiteX1" fmla="*/ 1022396 w 1403883"/>
                <a:gd name="connsiteY1" fmla="*/ 1950851 h 1950851"/>
                <a:gd name="connsiteX2" fmla="*/ 1022395 w 1403883"/>
                <a:gd name="connsiteY2" fmla="*/ 1950850 h 1950851"/>
                <a:gd name="connsiteX3" fmla="*/ 1 w 1403883"/>
                <a:gd name="connsiteY3" fmla="*/ 1950850 h 1950851"/>
                <a:gd name="connsiteX4" fmla="*/ 1 w 1403883"/>
                <a:gd name="connsiteY4" fmla="*/ 1903165 h 1950851"/>
                <a:gd name="connsiteX5" fmla="*/ 0 w 1403883"/>
                <a:gd name="connsiteY5" fmla="*/ 1903165 h 1950851"/>
                <a:gd name="connsiteX6" fmla="*/ 0 w 1403883"/>
                <a:gd name="connsiteY6" fmla="*/ 381486 h 1950851"/>
                <a:gd name="connsiteX7" fmla="*/ 0 w 1403883"/>
                <a:gd name="connsiteY7" fmla="*/ 234161 h 1950851"/>
                <a:gd name="connsiteX8" fmla="*/ 0 w 1403883"/>
                <a:gd name="connsiteY8" fmla="*/ 0 h 1950851"/>
                <a:gd name="connsiteX9" fmla="*/ 95371 w 1403883"/>
                <a:gd name="connsiteY9" fmla="*/ 95372 h 1950851"/>
                <a:gd name="connsiteX10" fmla="*/ 95371 w 1403883"/>
                <a:gd name="connsiteY10" fmla="*/ 234161 h 1950851"/>
                <a:gd name="connsiteX11" fmla="*/ 95371 w 1403883"/>
                <a:gd name="connsiteY11" fmla="*/ 476858 h 1950851"/>
                <a:gd name="connsiteX12" fmla="*/ 95371 w 1403883"/>
                <a:gd name="connsiteY12" fmla="*/ 1855479 h 1950851"/>
                <a:gd name="connsiteX13" fmla="*/ 1138962 w 1403883"/>
                <a:gd name="connsiteY13" fmla="*/ 1855479 h 1950851"/>
                <a:gd name="connsiteX14" fmla="*/ 1138962 w 1403883"/>
                <a:gd name="connsiteY14" fmla="*/ 1855480 h 1950851"/>
                <a:gd name="connsiteX15" fmla="*/ 1308511 w 1403883"/>
                <a:gd name="connsiteY15" fmla="*/ 1855480 h 195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0851">
                  <a:moveTo>
                    <a:pt x="1403883" y="1950851"/>
                  </a:moveTo>
                  <a:lnTo>
                    <a:pt x="1022396" y="1950851"/>
                  </a:lnTo>
                  <a:lnTo>
                    <a:pt x="1022395" y="1950850"/>
                  </a:lnTo>
                  <a:lnTo>
                    <a:pt x="1" y="1950850"/>
                  </a:lnTo>
                  <a:lnTo>
                    <a:pt x="1" y="1903165"/>
                  </a:lnTo>
                  <a:lnTo>
                    <a:pt x="0" y="1903165"/>
                  </a:lnTo>
                  <a:lnTo>
                    <a:pt x="0" y="381486"/>
                  </a:lnTo>
                  <a:lnTo>
                    <a:pt x="0" y="234161"/>
                  </a:lnTo>
                  <a:lnTo>
                    <a:pt x="0" y="0"/>
                  </a:lnTo>
                  <a:lnTo>
                    <a:pt x="95371" y="95372"/>
                  </a:lnTo>
                  <a:lnTo>
                    <a:pt x="95371" y="234161"/>
                  </a:lnTo>
                  <a:lnTo>
                    <a:pt x="95371" y="476858"/>
                  </a:lnTo>
                  <a:lnTo>
                    <a:pt x="95371" y="1855479"/>
                  </a:lnTo>
                  <a:lnTo>
                    <a:pt x="1138962" y="1855479"/>
                  </a:lnTo>
                  <a:lnTo>
                    <a:pt x="1138962" y="1855480"/>
                  </a:lnTo>
                  <a:lnTo>
                    <a:pt x="1308511" y="1855480"/>
                  </a:lnTo>
                  <a:close/>
                </a:path>
              </a:pathLst>
            </a:custGeom>
            <a:solidFill>
              <a:srgbClr val="0050A3"/>
            </a:solidFill>
            <a:ln w="25400" cap="flat" cmpd="sng" algn="ctr">
              <a:noFill/>
              <a:prstDash val="solid"/>
            </a:ln>
            <a:effectLst/>
          </p:spPr>
          <p:txBody>
            <a:bodyPr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zh-CN" altLang="en-US" sz="226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9" name="任意多边形: 形状 18"/>
            <p:cNvSpPr/>
            <p:nvPr userDrawn="1"/>
          </p:nvSpPr>
          <p:spPr>
            <a:xfrm rot="5400000">
              <a:off x="9840777" y="-275599"/>
              <a:ext cx="1403883" cy="1955081"/>
            </a:xfrm>
            <a:custGeom>
              <a:avLst/>
              <a:gdLst>
                <a:gd name="connsiteX0" fmla="*/ 0 w 1403883"/>
                <a:gd name="connsiteY0" fmla="*/ 1716692 h 1955081"/>
                <a:gd name="connsiteX1" fmla="*/ 0 w 1403883"/>
                <a:gd name="connsiteY1" fmla="*/ 47687 h 1955081"/>
                <a:gd name="connsiteX2" fmla="*/ 1 w 1403883"/>
                <a:gd name="connsiteY2" fmla="*/ 47687 h 1955081"/>
                <a:gd name="connsiteX3" fmla="*/ 1 w 1403883"/>
                <a:gd name="connsiteY3" fmla="*/ 0 h 1955081"/>
                <a:gd name="connsiteX4" fmla="*/ 1138962 w 1403883"/>
                <a:gd name="connsiteY4" fmla="*/ 0 h 1955081"/>
                <a:gd name="connsiteX5" fmla="*/ 1138962 w 1403883"/>
                <a:gd name="connsiteY5" fmla="*/ 1 h 1955081"/>
                <a:gd name="connsiteX6" fmla="*/ 1403883 w 1403883"/>
                <a:gd name="connsiteY6" fmla="*/ 1 h 1955081"/>
                <a:gd name="connsiteX7" fmla="*/ 1308511 w 1403883"/>
                <a:gd name="connsiteY7" fmla="*/ 95372 h 1955081"/>
                <a:gd name="connsiteX8" fmla="*/ 927024 w 1403883"/>
                <a:gd name="connsiteY8" fmla="*/ 95372 h 1955081"/>
                <a:gd name="connsiteX9" fmla="*/ 927025 w 1403883"/>
                <a:gd name="connsiteY9" fmla="*/ 95371 h 1955081"/>
                <a:gd name="connsiteX10" fmla="*/ 95371 w 1403883"/>
                <a:gd name="connsiteY10" fmla="*/ 95371 h 1955081"/>
                <a:gd name="connsiteX11" fmla="*/ 95371 w 1403883"/>
                <a:gd name="connsiteY11" fmla="*/ 1478223 h 1955081"/>
                <a:gd name="connsiteX12" fmla="*/ 95371 w 1403883"/>
                <a:gd name="connsiteY12" fmla="*/ 1478223 h 1955081"/>
                <a:gd name="connsiteX13" fmla="*/ 95371 w 1403883"/>
                <a:gd name="connsiteY13" fmla="*/ 1859709 h 1955081"/>
                <a:gd name="connsiteX14" fmla="*/ 0 w 1403883"/>
                <a:gd name="connsiteY14" fmla="*/ 1955081 h 1955081"/>
                <a:gd name="connsiteX15" fmla="*/ 0 w 1403883"/>
                <a:gd name="connsiteY15" fmla="*/ 1716692 h 19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1">
                  <a:moveTo>
                    <a:pt x="0" y="1716692"/>
                  </a:moveTo>
                  <a:lnTo>
                    <a:pt x="0" y="47687"/>
                  </a:lnTo>
                  <a:lnTo>
                    <a:pt x="1" y="47687"/>
                  </a:lnTo>
                  <a:lnTo>
                    <a:pt x="1" y="0"/>
                  </a:lnTo>
                  <a:lnTo>
                    <a:pt x="1138962" y="0"/>
                  </a:lnTo>
                  <a:lnTo>
                    <a:pt x="1138962" y="1"/>
                  </a:lnTo>
                  <a:lnTo>
                    <a:pt x="1403883" y="1"/>
                  </a:lnTo>
                  <a:lnTo>
                    <a:pt x="1308511" y="95372"/>
                  </a:lnTo>
                  <a:lnTo>
                    <a:pt x="927024" y="95372"/>
                  </a:lnTo>
                  <a:lnTo>
                    <a:pt x="927025" y="95371"/>
                  </a:lnTo>
                  <a:lnTo>
                    <a:pt x="95371" y="95371"/>
                  </a:lnTo>
                  <a:lnTo>
                    <a:pt x="95371" y="1478223"/>
                  </a:lnTo>
                  <a:lnTo>
                    <a:pt x="95371" y="1478223"/>
                  </a:lnTo>
                  <a:lnTo>
                    <a:pt x="95371" y="1859709"/>
                  </a:lnTo>
                  <a:lnTo>
                    <a:pt x="0" y="1955081"/>
                  </a:lnTo>
                  <a:lnTo>
                    <a:pt x="0" y="1716692"/>
                  </a:lnTo>
                  <a:close/>
                </a:path>
              </a:pathLst>
            </a:custGeom>
            <a:solidFill>
              <a:srgbClr val="0050A3"/>
            </a:solidFill>
            <a:ln w="25400" cap="flat" cmpd="sng" algn="ctr">
              <a:noFill/>
              <a:prstDash val="solid"/>
            </a:ln>
            <a:effectLst/>
          </p:spPr>
          <p:txBody>
            <a:bodyPr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zh-CN" altLang="en-US" sz="226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0" name="任意多边形: 形状 19"/>
            <p:cNvSpPr/>
            <p:nvPr userDrawn="1"/>
          </p:nvSpPr>
          <p:spPr>
            <a:xfrm rot="16200000">
              <a:off x="275598" y="4800693"/>
              <a:ext cx="1403883" cy="1955080"/>
            </a:xfrm>
            <a:custGeom>
              <a:avLst/>
              <a:gdLst>
                <a:gd name="connsiteX0" fmla="*/ 1403883 w 1403883"/>
                <a:gd name="connsiteY0" fmla="*/ 1 h 1955080"/>
                <a:gd name="connsiteX1" fmla="*/ 1308511 w 1403883"/>
                <a:gd name="connsiteY1" fmla="*/ 95372 h 1955080"/>
                <a:gd name="connsiteX2" fmla="*/ 927024 w 1403883"/>
                <a:gd name="connsiteY2" fmla="*/ 95372 h 1955080"/>
                <a:gd name="connsiteX3" fmla="*/ 927025 w 1403883"/>
                <a:gd name="connsiteY3" fmla="*/ 95371 h 1955080"/>
                <a:gd name="connsiteX4" fmla="*/ 95371 w 1403883"/>
                <a:gd name="connsiteY4" fmla="*/ 95371 h 1955080"/>
                <a:gd name="connsiteX5" fmla="*/ 95371 w 1403883"/>
                <a:gd name="connsiteY5" fmla="*/ 1478222 h 1955080"/>
                <a:gd name="connsiteX6" fmla="*/ 95371 w 1403883"/>
                <a:gd name="connsiteY6" fmla="*/ 1716691 h 1955080"/>
                <a:gd name="connsiteX7" fmla="*/ 95371 w 1403883"/>
                <a:gd name="connsiteY7" fmla="*/ 1859708 h 1955080"/>
                <a:gd name="connsiteX8" fmla="*/ 0 w 1403883"/>
                <a:gd name="connsiteY8" fmla="*/ 1955080 h 1955080"/>
                <a:gd name="connsiteX9" fmla="*/ 0 w 1403883"/>
                <a:gd name="connsiteY9" fmla="*/ 1716691 h 1955080"/>
                <a:gd name="connsiteX10" fmla="*/ 0 w 1403883"/>
                <a:gd name="connsiteY10" fmla="*/ 1573594 h 1955080"/>
                <a:gd name="connsiteX11" fmla="*/ 0 w 1403883"/>
                <a:gd name="connsiteY11" fmla="*/ 47686 h 1955080"/>
                <a:gd name="connsiteX12" fmla="*/ 1 w 1403883"/>
                <a:gd name="connsiteY12" fmla="*/ 47686 h 1955080"/>
                <a:gd name="connsiteX13" fmla="*/ 1 w 1403883"/>
                <a:gd name="connsiteY13" fmla="*/ 0 h 1955080"/>
                <a:gd name="connsiteX14" fmla="*/ 1138962 w 1403883"/>
                <a:gd name="connsiteY14" fmla="*/ 0 h 1955080"/>
                <a:gd name="connsiteX15" fmla="*/ 1138962 w 1403883"/>
                <a:gd name="connsiteY15" fmla="*/ 1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1403883" y="1"/>
                  </a:moveTo>
                  <a:lnTo>
                    <a:pt x="1308511" y="95372"/>
                  </a:lnTo>
                  <a:lnTo>
                    <a:pt x="927024" y="95372"/>
                  </a:lnTo>
                  <a:lnTo>
                    <a:pt x="927025" y="95371"/>
                  </a:lnTo>
                  <a:lnTo>
                    <a:pt x="95371" y="95371"/>
                  </a:lnTo>
                  <a:lnTo>
                    <a:pt x="95371" y="1478222"/>
                  </a:lnTo>
                  <a:lnTo>
                    <a:pt x="95371" y="1716691"/>
                  </a:lnTo>
                  <a:lnTo>
                    <a:pt x="95371" y="1859708"/>
                  </a:lnTo>
                  <a:lnTo>
                    <a:pt x="0" y="1955080"/>
                  </a:lnTo>
                  <a:lnTo>
                    <a:pt x="0" y="1716691"/>
                  </a:lnTo>
                  <a:lnTo>
                    <a:pt x="0" y="1573594"/>
                  </a:lnTo>
                  <a:lnTo>
                    <a:pt x="0" y="47686"/>
                  </a:lnTo>
                  <a:lnTo>
                    <a:pt x="1" y="47686"/>
                  </a:lnTo>
                  <a:lnTo>
                    <a:pt x="1" y="0"/>
                  </a:lnTo>
                  <a:lnTo>
                    <a:pt x="1138962" y="0"/>
                  </a:lnTo>
                  <a:lnTo>
                    <a:pt x="1138962" y="1"/>
                  </a:lnTo>
                  <a:close/>
                </a:path>
              </a:pathLst>
            </a:custGeom>
            <a:solidFill>
              <a:srgbClr val="0050A3"/>
            </a:solidFill>
            <a:ln w="25400" cap="flat" cmpd="sng" algn="ctr">
              <a:noFill/>
              <a:prstDash val="solid"/>
            </a:ln>
            <a:effectLst/>
          </p:spPr>
          <p:txBody>
            <a:bodyPr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zh-CN" altLang="en-US" sz="226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819" y="0"/>
            <a:ext cx="11875110" cy="7232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5">
                <a:solidFill>
                  <a:schemeClr val="tx1">
                    <a:tint val="75000"/>
                  </a:schemeClr>
                </a:solidFill>
              </a:defRPr>
            </a:lvl1pPr>
          </a:lstStyle>
          <a:p>
            <a:fld id="{32BF82D2-7A68-459D-A996-9BDDA2518FA4}" type="datetimeFigureOut">
              <a:rPr lang="zh-CN" altLang="en-US" smtClean="0"/>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5">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5">
                <a:solidFill>
                  <a:schemeClr val="tx1">
                    <a:tint val="75000"/>
                  </a:schemeClr>
                </a:solidFill>
              </a:defRPr>
            </a:lvl1pPr>
          </a:lstStyle>
          <a:p>
            <a:fld id="{3E01EE5D-26FB-46D5-A381-ECFB35BF1D3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64565"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300" indent="-241300" algn="l" defTabSz="964565" rtl="0" eaLnBrk="1" latinLnBrk="0" hangingPunct="1">
        <a:lnSpc>
          <a:spcPct val="90000"/>
        </a:lnSpc>
        <a:spcBef>
          <a:spcPts val="1055"/>
        </a:spcBef>
        <a:buFont typeface="Arial" panose="020B0604020202020204" pitchFamily="34" charset="0"/>
        <a:buChar char="•"/>
        <a:defRPr sz="295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64565" rtl="0" eaLnBrk="1" latinLnBrk="0" hangingPunct="1">
        <a:defRPr sz="1900" kern="1200">
          <a:solidFill>
            <a:schemeClr val="tx1"/>
          </a:solidFill>
          <a:latin typeface="+mn-lt"/>
          <a:ea typeface="+mn-ea"/>
          <a:cs typeface="+mn-cs"/>
        </a:defRPr>
      </a:lvl1pPr>
      <a:lvl2pPr marL="481965" algn="l" defTabSz="964565" rtl="0" eaLnBrk="1" latinLnBrk="0" hangingPunct="1">
        <a:defRPr sz="1900" kern="1200">
          <a:solidFill>
            <a:schemeClr val="tx1"/>
          </a:solidFill>
          <a:latin typeface="+mn-lt"/>
          <a:ea typeface="+mn-ea"/>
          <a:cs typeface="+mn-cs"/>
        </a:defRPr>
      </a:lvl2pPr>
      <a:lvl3pPr marL="964565" algn="l" defTabSz="964565" rtl="0" eaLnBrk="1" latinLnBrk="0" hangingPunct="1">
        <a:defRPr sz="1900" kern="1200">
          <a:solidFill>
            <a:schemeClr val="tx1"/>
          </a:solidFill>
          <a:latin typeface="+mn-lt"/>
          <a:ea typeface="+mn-ea"/>
          <a:cs typeface="+mn-cs"/>
        </a:defRPr>
      </a:lvl3pPr>
      <a:lvl4pPr marL="1446530" algn="l" defTabSz="964565" rtl="0" eaLnBrk="1" latinLnBrk="0" hangingPunct="1">
        <a:defRPr sz="1900" kern="1200">
          <a:solidFill>
            <a:schemeClr val="tx1"/>
          </a:solidFill>
          <a:latin typeface="+mn-lt"/>
          <a:ea typeface="+mn-ea"/>
          <a:cs typeface="+mn-cs"/>
        </a:defRPr>
      </a:lvl4pPr>
      <a:lvl5pPr marL="1928495" algn="l" defTabSz="964565" rtl="0" eaLnBrk="1" latinLnBrk="0" hangingPunct="1">
        <a:defRPr sz="1900" kern="1200">
          <a:solidFill>
            <a:schemeClr val="tx1"/>
          </a:solidFill>
          <a:latin typeface="+mn-lt"/>
          <a:ea typeface="+mn-ea"/>
          <a:cs typeface="+mn-cs"/>
        </a:defRPr>
      </a:lvl5pPr>
      <a:lvl6pPr marL="2411095" algn="l" defTabSz="964565" rtl="0" eaLnBrk="1" latinLnBrk="0" hangingPunct="1">
        <a:defRPr sz="1900" kern="1200">
          <a:solidFill>
            <a:schemeClr val="tx1"/>
          </a:solidFill>
          <a:latin typeface="+mn-lt"/>
          <a:ea typeface="+mn-ea"/>
          <a:cs typeface="+mn-cs"/>
        </a:defRPr>
      </a:lvl6pPr>
      <a:lvl7pPr marL="2893060" algn="l" defTabSz="964565" rtl="0" eaLnBrk="1" latinLnBrk="0" hangingPunct="1">
        <a:defRPr sz="1900" kern="1200">
          <a:solidFill>
            <a:schemeClr val="tx1"/>
          </a:solidFill>
          <a:latin typeface="+mn-lt"/>
          <a:ea typeface="+mn-ea"/>
          <a:cs typeface="+mn-cs"/>
        </a:defRPr>
      </a:lvl7pPr>
      <a:lvl8pPr marL="3375025" algn="l" defTabSz="964565" rtl="0" eaLnBrk="1" latinLnBrk="0" hangingPunct="1">
        <a:defRPr sz="1900" kern="1200">
          <a:solidFill>
            <a:schemeClr val="tx1"/>
          </a:solidFill>
          <a:latin typeface="+mn-lt"/>
          <a:ea typeface="+mn-ea"/>
          <a:cs typeface="+mn-cs"/>
        </a:defRPr>
      </a:lvl8pPr>
      <a:lvl9pPr marL="3856990" algn="l" defTabSz="9645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13.e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image" Target="../media/image18.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663" y="34486"/>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p:cNvSpPr/>
          <p:nvPr/>
        </p:nvSpPr>
        <p:spPr>
          <a:xfrm>
            <a:off x="1748855" y="1312069"/>
            <a:ext cx="10657184" cy="3970318"/>
          </a:xfrm>
          <a:prstGeom prst="rect">
            <a:avLst/>
          </a:prstGeom>
        </p:spPr>
        <p:txBody>
          <a:bodyPr wrap="square">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第四章   软件</a:t>
            </a:r>
            <a:r>
              <a:rPr lang="zh-CN" altLang="en-US" sz="44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漏洞</a:t>
            </a:r>
            <a:endPar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a:t>
            </a:r>
            <a:r>
              <a:rPr lang="zh-CN" altLang="en-US" sz="4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：溢出漏洞基本概念</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a:t>
            </a:r>
            <a:r>
              <a:rPr lang="zh-CN" altLang="en-US" sz="4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：栈溢出漏洞</a:t>
            </a:r>
            <a:r>
              <a:rPr lang="en-US" altLang="zh-CN" sz="4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a:t>
            </a:r>
            <a:r>
              <a:rPr lang="zh-CN" altLang="en-US" sz="4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：堆溢出漏洞</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知识点四</a:t>
            </a:r>
            <a:r>
              <a:rPr lang="zh-CN" altLang="en-US" sz="4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：其它溢出漏洞</a:t>
            </a:r>
            <a:r>
              <a:rPr lang="en-US" altLang="zh-CN" sz="4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4400"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770667" y="880021"/>
            <a:ext cx="11317416" cy="456551"/>
          </a:xfrm>
          <a:prstGeom prst="rect">
            <a:avLst/>
          </a:prstGeom>
          <a:noFill/>
        </p:spPr>
        <p:txBody>
          <a:bodyPr wrap="square" lIns="86376" tIns="43188" rIns="86376" bIns="43188" rtlCol="0">
            <a:spAutoFit/>
          </a:bodyPr>
          <a:lstStyle/>
          <a:p>
            <a:pPr algn="just"/>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如程序所示，主函数将调用函数</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，并没有调用</a:t>
            </a: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why_here</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函数，但是运行结果如下：</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Picture 2"/>
          <p:cNvPicPr>
            <a:picLocks noChangeAspect="1" noChangeArrowheads="1"/>
          </p:cNvPicPr>
          <p:nvPr/>
        </p:nvPicPr>
        <p:blipFill>
          <a:blip r:embed="rId1"/>
          <a:srcRect/>
          <a:stretch>
            <a:fillRect/>
          </a:stretch>
        </p:blipFill>
        <p:spPr bwMode="auto">
          <a:xfrm>
            <a:off x="1279968" y="2140161"/>
            <a:ext cx="10298814" cy="295232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872599" y="864695"/>
            <a:ext cx="10093851" cy="1195215"/>
          </a:xfrm>
          <a:prstGeom prst="rect">
            <a:avLst/>
          </a:prstGeom>
          <a:noFill/>
        </p:spPr>
        <p:txBody>
          <a:bodyPr wrap="square" lIns="86376" tIns="43188" rIns="86376" bIns="43188" rtlCol="0">
            <a:spAutoFit/>
          </a:bodyPr>
          <a:lstStyle/>
          <a:p>
            <a:pPr algn="just">
              <a:lnSpc>
                <a:spcPct val="15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在函数</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中，所声明的数组</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buff</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长度为</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，但是由于没有对访问下标的</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值进行校验</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，程序中对数组外的内存进行了读写，这是一个典型的溢出漏洞。</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5" name="表格 4"/>
          <p:cNvGraphicFramePr>
            <a:graphicFrameLocks noGrp="1"/>
          </p:cNvGraphicFramePr>
          <p:nvPr/>
        </p:nvGraphicFramePr>
        <p:xfrm>
          <a:off x="7596889" y="3093039"/>
          <a:ext cx="2015865" cy="1676400"/>
        </p:xfrm>
        <a:graphic>
          <a:graphicData uri="http://schemas.openxmlformats.org/drawingml/2006/table">
            <a:tbl>
              <a:tblPr/>
              <a:tblGrid>
                <a:gridCol w="2015865"/>
              </a:tblGrid>
              <a:tr h="360040">
                <a:tc>
                  <a:txBody>
                    <a:bodyPr/>
                    <a:lstStyle/>
                    <a:p>
                      <a:pPr algn="l">
                        <a:lnSpc>
                          <a:spcPct val="125000"/>
                        </a:lnSpc>
                        <a:spcAft>
                          <a:spcPts val="0"/>
                        </a:spcAft>
                      </a:pPr>
                      <a:endParaRPr lang="zh-CN" sz="2200" b="1"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algn="l">
                        <a:lnSpc>
                          <a:spcPct val="125000"/>
                        </a:lnSpc>
                        <a:spcAft>
                          <a:spcPts val="0"/>
                        </a:spcAft>
                      </a:pPr>
                      <a:r>
                        <a:rPr lang="en-US" altLang="zh-CN" sz="2200" b="1" kern="100" dirty="0">
                          <a:latin typeface="Times New Roman" panose="02020603050405020304" pitchFamily="18" charset="0"/>
                          <a:ea typeface="宋体" panose="02010600030101010101" pitchFamily="2" charset="-122"/>
                          <a:cs typeface="Times New Roman" panose="02020603050405020304" pitchFamily="18" charset="0"/>
                        </a:rPr>
                        <a:t>Buff[0]</a:t>
                      </a:r>
                      <a:endParaRPr lang="zh-CN" sz="2200" b="1"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algn="l">
                        <a:lnSpc>
                          <a:spcPct val="125000"/>
                        </a:lnSpc>
                        <a:spcAft>
                          <a:spcPts val="0"/>
                        </a:spcAft>
                      </a:pPr>
                      <a:r>
                        <a:rPr lang="en-US" altLang="zh-CN" sz="2200" b="1" kern="100" dirty="0">
                          <a:latin typeface="Times New Roman" panose="02020603050405020304" pitchFamily="18" charset="0"/>
                          <a:ea typeface="宋体" panose="02010600030101010101" pitchFamily="2" charset="-122"/>
                          <a:cs typeface="Times New Roman" panose="02020603050405020304" pitchFamily="18" charset="0"/>
                        </a:rPr>
                        <a:t>EBP</a:t>
                      </a:r>
                      <a:endParaRPr lang="zh-CN" sz="2200" b="1"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marL="0" marR="0" indent="0" algn="l" defTabSz="914400" rtl="0" eaLnBrk="1" fontAlgn="auto" latinLnBrk="0" hangingPunct="1">
                        <a:lnSpc>
                          <a:spcPct val="125000"/>
                        </a:lnSpc>
                        <a:spcBef>
                          <a:spcPts val="0"/>
                        </a:spcBef>
                        <a:spcAft>
                          <a:spcPts val="0"/>
                        </a:spcAft>
                        <a:buClrTx/>
                        <a:buSzTx/>
                        <a:buFontTx/>
                        <a:buNone/>
                        <a:defRPr/>
                      </a:pPr>
                      <a:r>
                        <a:rPr lang="zh-CN" altLang="en-US" sz="2200" b="1" kern="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返回地址</a:t>
                      </a:r>
                      <a:endParaRPr lang="zh-CN" sz="2200" b="1"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nvGraphicFramePr>
        <p:xfrm>
          <a:off x="1244799" y="2824237"/>
          <a:ext cx="3672408" cy="2095500"/>
        </p:xfrm>
        <a:graphic>
          <a:graphicData uri="http://schemas.openxmlformats.org/drawingml/2006/table">
            <a:tbl>
              <a:tblPr/>
              <a:tblGrid>
                <a:gridCol w="3672408"/>
              </a:tblGrid>
              <a:tr h="1944217">
                <a:tc>
                  <a:txBody>
                    <a:bodyPr/>
                    <a:lstStyle/>
                    <a:p>
                      <a:pPr algn="l">
                        <a:lnSpc>
                          <a:spcPct val="125000"/>
                        </a:lnSpc>
                        <a:spcAft>
                          <a:spcPts val="0"/>
                        </a:spcAft>
                      </a:pPr>
                      <a:r>
                        <a:rPr lang="en-US" sz="2200" b="1" kern="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void</a:t>
                      </a:r>
                      <a:r>
                        <a:rPr lang="en-US" sz="2200" b="1" kern="0" dirty="0">
                          <a:latin typeface="Times New Roman" panose="02020603050405020304" pitchFamily="18" charset="0"/>
                          <a:ea typeface="宋体" panose="02010600030101010101" pitchFamily="2" charset="-122"/>
                          <a:cs typeface="Times New Roman" panose="02020603050405020304" pitchFamily="18" charset="0"/>
                        </a:rPr>
                        <a:t> f()</a:t>
                      </a:r>
                      <a:endParaRPr lang="zh-CN" sz="2200" b="1" kern="100" dirty="0">
                        <a:latin typeface="Times New Roman" panose="02020603050405020304" pitchFamily="18" charset="0"/>
                        <a:ea typeface="宋体" panose="02010600030101010101" pitchFamily="2" charset="-122"/>
                        <a:cs typeface="Times New Roman" panose="02020603050405020304" pitchFamily="18" charset="0"/>
                      </a:endParaRPr>
                    </a:p>
                    <a:p>
                      <a:pPr algn="l">
                        <a:lnSpc>
                          <a:spcPct val="125000"/>
                        </a:lnSpc>
                        <a:spcAft>
                          <a:spcPts val="0"/>
                        </a:spcAft>
                      </a:pPr>
                      <a:r>
                        <a:rPr lang="en-US" sz="2200" b="1" kern="0" dirty="0">
                          <a:latin typeface="Times New Roman" panose="02020603050405020304" pitchFamily="18" charset="0"/>
                          <a:ea typeface="宋体" panose="02010600030101010101" pitchFamily="2" charset="-122"/>
                          <a:cs typeface="Times New Roman" panose="02020603050405020304" pitchFamily="18" charset="0"/>
                        </a:rPr>
                        <a:t>{    </a:t>
                      </a:r>
                      <a:endParaRPr lang="en-US" sz="2200" b="1" kern="0" dirty="0">
                        <a:latin typeface="Times New Roman" panose="02020603050405020304" pitchFamily="18" charset="0"/>
                        <a:ea typeface="宋体" panose="02010600030101010101" pitchFamily="2" charset="-122"/>
                        <a:cs typeface="Times New Roman" panose="02020603050405020304" pitchFamily="18" charset="0"/>
                      </a:endParaRPr>
                    </a:p>
                    <a:p>
                      <a:pPr algn="l">
                        <a:lnSpc>
                          <a:spcPct val="125000"/>
                        </a:lnSpc>
                        <a:spcAft>
                          <a:spcPts val="0"/>
                        </a:spcAft>
                      </a:pPr>
                      <a:r>
                        <a:rPr lang="en-US" sz="2200" b="1" kern="0" dirty="0">
                          <a:latin typeface="Times New Roman" panose="02020603050405020304" pitchFamily="18" charset="0"/>
                          <a:ea typeface="宋体" panose="02010600030101010101" pitchFamily="2" charset="-122"/>
                          <a:cs typeface="Times New Roman" panose="02020603050405020304" pitchFamily="18" charset="0"/>
                        </a:rPr>
                        <a:t>       </a:t>
                      </a:r>
                      <a:r>
                        <a:rPr lang="en-US" sz="2200" b="1" kern="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int</a:t>
                      </a:r>
                      <a:r>
                        <a:rPr lang="en-US" sz="2200" b="1" kern="0" dirty="0">
                          <a:latin typeface="Times New Roman" panose="02020603050405020304" pitchFamily="18" charset="0"/>
                          <a:ea typeface="宋体" panose="02010600030101010101" pitchFamily="2" charset="-122"/>
                          <a:cs typeface="Times New Roman" panose="02020603050405020304" pitchFamily="18" charset="0"/>
                        </a:rPr>
                        <a:t> buff[1];</a:t>
                      </a:r>
                      <a:endParaRPr lang="zh-CN" sz="2200" b="1" kern="100" dirty="0">
                        <a:latin typeface="Times New Roman" panose="02020603050405020304" pitchFamily="18" charset="0"/>
                        <a:ea typeface="宋体" panose="02010600030101010101" pitchFamily="2" charset="-122"/>
                        <a:cs typeface="Times New Roman" panose="02020603050405020304" pitchFamily="18" charset="0"/>
                      </a:endParaRPr>
                    </a:p>
                    <a:p>
                      <a:pPr algn="l">
                        <a:lnSpc>
                          <a:spcPct val="125000"/>
                        </a:lnSpc>
                        <a:spcAft>
                          <a:spcPts val="0"/>
                        </a:spcAft>
                      </a:pPr>
                      <a:r>
                        <a:rPr lang="en-US" sz="2200" b="1" kern="0" dirty="0">
                          <a:latin typeface="Times New Roman" panose="02020603050405020304" pitchFamily="18" charset="0"/>
                          <a:ea typeface="宋体" panose="02010600030101010101" pitchFamily="2" charset="-122"/>
                          <a:cs typeface="Times New Roman" panose="02020603050405020304" pitchFamily="18" charset="0"/>
                        </a:rPr>
                        <a:t>       buff[2] = (</a:t>
                      </a:r>
                      <a:r>
                        <a:rPr lang="en-US" sz="2200" b="1" kern="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int</a:t>
                      </a:r>
                      <a:r>
                        <a:rPr lang="en-US" sz="2200" b="1" kern="0" dirty="0">
                          <a:latin typeface="Times New Roman" panose="02020603050405020304" pitchFamily="18" charset="0"/>
                          <a:ea typeface="宋体" panose="02010600030101010101" pitchFamily="2" charset="-122"/>
                          <a:cs typeface="Times New Roman" panose="02020603050405020304" pitchFamily="18" charset="0"/>
                        </a:rPr>
                        <a:t>)</a:t>
                      </a:r>
                      <a:r>
                        <a:rPr lang="en-US" sz="2200" b="1" kern="0" dirty="0" err="1">
                          <a:latin typeface="Times New Roman" panose="02020603050405020304" pitchFamily="18" charset="0"/>
                          <a:ea typeface="宋体" panose="02010600030101010101" pitchFamily="2" charset="-122"/>
                          <a:cs typeface="Times New Roman" panose="02020603050405020304" pitchFamily="18" charset="0"/>
                        </a:rPr>
                        <a:t>why_here</a:t>
                      </a:r>
                      <a:r>
                        <a:rPr lang="en-US" sz="2200" b="1" kern="0" dirty="0">
                          <a:latin typeface="Times New Roman" panose="02020603050405020304" pitchFamily="18" charset="0"/>
                          <a:ea typeface="宋体" panose="02010600030101010101" pitchFamily="2" charset="-122"/>
                          <a:cs typeface="Times New Roman" panose="02020603050405020304" pitchFamily="18" charset="0"/>
                        </a:rPr>
                        <a:t>;</a:t>
                      </a:r>
                      <a:endParaRPr lang="zh-CN" sz="2200" b="1" kern="100" dirty="0">
                        <a:latin typeface="Times New Roman" panose="02020603050405020304" pitchFamily="18" charset="0"/>
                        <a:ea typeface="宋体" panose="02010600030101010101" pitchFamily="2" charset="-122"/>
                        <a:cs typeface="Times New Roman" panose="02020603050405020304" pitchFamily="18" charset="0"/>
                      </a:endParaRPr>
                    </a:p>
                    <a:p>
                      <a:pPr algn="l">
                        <a:lnSpc>
                          <a:spcPct val="125000"/>
                        </a:lnSpc>
                        <a:spcAft>
                          <a:spcPts val="0"/>
                        </a:spcAft>
                      </a:pPr>
                      <a:r>
                        <a:rPr lang="en-US" sz="2200" b="1" kern="0" dirty="0">
                          <a:latin typeface="Times New Roman" panose="02020603050405020304" pitchFamily="18" charset="0"/>
                          <a:ea typeface="宋体" panose="02010600030101010101" pitchFamily="2" charset="-122"/>
                          <a:cs typeface="Times New Roman" panose="02020603050405020304" pitchFamily="18" charset="0"/>
                        </a:rPr>
                        <a:t>}</a:t>
                      </a:r>
                      <a:endParaRPr lang="zh-CN" sz="2200" b="1"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右箭头 1"/>
          <p:cNvSpPr/>
          <p:nvPr/>
        </p:nvSpPr>
        <p:spPr>
          <a:xfrm>
            <a:off x="5133231" y="3472309"/>
            <a:ext cx="936104" cy="432048"/>
          </a:xfrm>
          <a:prstGeom prst="rightArrow">
            <a:avLst/>
          </a:prstGeom>
          <a:solidFill>
            <a:srgbClr val="005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57367" y="3465775"/>
            <a:ext cx="787395" cy="438582"/>
          </a:xfrm>
          <a:prstGeom prst="rect">
            <a:avLst/>
          </a:prstGeom>
        </p:spPr>
        <p:txBody>
          <a:bodyPr wrap="none">
            <a:spAutoFit/>
          </a:bodyPr>
          <a:lstStyle/>
          <a:p>
            <a:pPr>
              <a:lnSpc>
                <a:spcPct val="125000"/>
              </a:lnSpc>
            </a:pPr>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BUFF</a:t>
            </a:r>
            <a:endParaRPr lang="zh-CN" altLang="zh-CN" b="1" kern="100"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9" name="直接箭头连接符 8"/>
          <p:cNvCxnSpPr/>
          <p:nvPr/>
        </p:nvCxnSpPr>
        <p:spPr>
          <a:xfrm>
            <a:off x="7164482" y="3685066"/>
            <a:ext cx="36004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par>
                                <p:cTn id="23" presetID="3" presetClass="entr" presetSubtype="1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7"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90307" y="812785"/>
            <a:ext cx="6429375" cy="5589031"/>
          </a:xfrm>
          <a:prstGeom prst="rect">
            <a:avLst/>
          </a:prstGeom>
        </p:spPr>
        <p:txBody>
          <a:bodyPr>
            <a:spAutoFit/>
          </a:bodyPr>
          <a:lstStyle/>
          <a:p>
            <a:pPr>
              <a:lnSpc>
                <a:spcPct val="125000"/>
              </a:lnSpc>
              <a:spcAft>
                <a:spcPts val="0"/>
              </a:spcAft>
            </a:pPr>
            <a:r>
              <a:rPr lang="en-US" altLang="zh-CN" sz="2400" b="1" kern="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void</a:t>
            </a: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kern="0" dirty="0" err="1">
                <a:latin typeface="Times New Roman" panose="02020603050405020304" pitchFamily="18" charset="0"/>
                <a:ea typeface="宋体" panose="02010600030101010101" pitchFamily="2" charset="-122"/>
                <a:cs typeface="Times New Roman" panose="02020603050405020304" pitchFamily="18" charset="0"/>
              </a:rPr>
              <a:t>why_here</a:t>
            </a: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kern="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void</a:t>
            </a: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spcAft>
                <a:spcPts val="0"/>
              </a:spcAft>
            </a:pP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kern="0" dirty="0" err="1">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kern="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"why u r here?!\n"</a:t>
            </a: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spcAft>
                <a:spcPts val="0"/>
              </a:spcAft>
            </a:pP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      exit(0); </a:t>
            </a:r>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spcAft>
                <a:spcPts val="0"/>
              </a:spcAft>
            </a:pP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spcAft>
                <a:spcPts val="0"/>
              </a:spcAft>
            </a:pPr>
            <a:r>
              <a:rPr lang="en-US" altLang="zh-CN" sz="2400" b="1" kern="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void</a:t>
            </a: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 f()</a:t>
            </a:r>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pPr fontAlgn="auto">
              <a:lnSpc>
                <a:spcPct val="125000"/>
              </a:lnSpc>
              <a:spcBef>
                <a:spcPts val="0"/>
              </a:spcBef>
              <a:spcAft>
                <a:spcPts val="0"/>
              </a:spcAft>
              <a:defRPr/>
            </a:pP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kern="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 buff; </a:t>
            </a:r>
            <a:r>
              <a:rPr lang="en-US" altLang="zh-CN" sz="2400" b="1" kern="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 * p = &amp;buff; </a:t>
            </a:r>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spcAft>
                <a:spcPts val="0"/>
              </a:spcAft>
            </a:pP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       ________= (</a:t>
            </a:r>
            <a:r>
              <a:rPr lang="en-US" altLang="zh-CN" sz="2400" b="1" kern="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kern="0" dirty="0" err="1">
                <a:latin typeface="Times New Roman" panose="02020603050405020304" pitchFamily="18" charset="0"/>
                <a:ea typeface="宋体" panose="02010600030101010101" pitchFamily="2" charset="-122"/>
                <a:cs typeface="Times New Roman" panose="02020603050405020304" pitchFamily="18" charset="0"/>
              </a:rPr>
              <a:t>why_here</a:t>
            </a: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spcAft>
                <a:spcPts val="0"/>
              </a:spcAft>
            </a:pP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spcAft>
                <a:spcPts val="0"/>
              </a:spcAft>
            </a:pPr>
            <a:r>
              <a:rPr lang="en-US" altLang="zh-CN" sz="2400" b="1" kern="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 main(</a:t>
            </a:r>
            <a:r>
              <a:rPr lang="en-US" altLang="zh-CN" sz="2400" b="1" kern="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kern="0" dirty="0" err="1">
                <a:latin typeface="Times New Roman" panose="02020603050405020304" pitchFamily="18" charset="0"/>
                <a:ea typeface="宋体" panose="02010600030101010101" pitchFamily="2" charset="-122"/>
                <a:cs typeface="Times New Roman" panose="02020603050405020304" pitchFamily="18" charset="0"/>
              </a:rPr>
              <a:t>argc</a:t>
            </a: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kern="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char</a:t>
            </a: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2400" b="1" kern="0" dirty="0" err="1">
                <a:latin typeface="Times New Roman" panose="02020603050405020304" pitchFamily="18" charset="0"/>
                <a:ea typeface="宋体" panose="02010600030101010101" pitchFamily="2" charset="-122"/>
                <a:cs typeface="Times New Roman" panose="02020603050405020304" pitchFamily="18" charset="0"/>
              </a:rPr>
              <a:t>argv</a:t>
            </a: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spcAft>
                <a:spcPts val="0"/>
              </a:spcAft>
            </a:pP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      f();</a:t>
            </a:r>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spcAft>
                <a:spcPts val="0"/>
              </a:spcAft>
            </a:pP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kern="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return</a:t>
            </a: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 0;</a:t>
            </a:r>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文本框 3"/>
          <p:cNvSpPr txBox="1"/>
          <p:nvPr/>
        </p:nvSpPr>
        <p:spPr>
          <a:xfrm>
            <a:off x="7604990" y="2356920"/>
            <a:ext cx="4296993" cy="394996"/>
          </a:xfrm>
          <a:prstGeom prst="rect">
            <a:avLst/>
          </a:prstGeom>
          <a:noFill/>
        </p:spPr>
        <p:txBody>
          <a:bodyPr wrap="square" lIns="86376" tIns="43188" rIns="86376" bIns="43188" rtlCol="0">
            <a:spAutoFit/>
          </a:bodyPr>
          <a:lstStyle/>
          <a:p>
            <a:pPr algn="just"/>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答案：*</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(p+2)</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或者</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p[2]</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5" name="表格 4"/>
          <p:cNvGraphicFramePr>
            <a:graphicFrameLocks noGrp="1"/>
          </p:cNvGraphicFramePr>
          <p:nvPr/>
        </p:nvGraphicFramePr>
        <p:xfrm>
          <a:off x="8673783" y="4048373"/>
          <a:ext cx="2826723" cy="990600"/>
        </p:xfrm>
        <a:graphic>
          <a:graphicData uri="http://schemas.openxmlformats.org/drawingml/2006/table">
            <a:tbl>
              <a:tblPr/>
              <a:tblGrid>
                <a:gridCol w="2826723"/>
              </a:tblGrid>
              <a:tr h="451865">
                <a:tc>
                  <a:txBody>
                    <a:bodyPr/>
                    <a:lstStyle/>
                    <a:p>
                      <a:pPr algn="l">
                        <a:lnSpc>
                          <a:spcPct val="125000"/>
                        </a:lnSpc>
                        <a:spcAft>
                          <a:spcPts val="0"/>
                        </a:spcAft>
                      </a:pPr>
                      <a:r>
                        <a:rPr lang="en-US" altLang="zh-CN" sz="2600" b="1" kern="100" dirty="0">
                          <a:latin typeface="Times New Roman" panose="02020603050405020304" pitchFamily="18" charset="0"/>
                          <a:ea typeface="宋体" panose="02010600030101010101" pitchFamily="2" charset="-122"/>
                          <a:cs typeface="Times New Roman" panose="02020603050405020304" pitchFamily="18" charset="0"/>
                        </a:rPr>
                        <a:t>EBP</a:t>
                      </a:r>
                      <a:endParaRPr lang="zh-CN" sz="2600" b="1" kern="100" dirty="0">
                        <a:latin typeface="Times New Roman" panose="02020603050405020304" pitchFamily="18" charset="0"/>
                        <a:ea typeface="宋体" panose="02010600030101010101" pitchFamily="2" charset="-122"/>
                        <a:cs typeface="Times New Roman" panose="02020603050405020304" pitchFamily="18" charset="0"/>
                      </a:endParaRPr>
                    </a:p>
                  </a:txBody>
                  <a:tcPr marL="81580" marR="81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786">
                <a:tc>
                  <a:txBody>
                    <a:bodyPr/>
                    <a:lstStyle/>
                    <a:p>
                      <a:pPr marL="0" marR="0" indent="0" algn="l" defTabSz="914400" rtl="0" eaLnBrk="1" fontAlgn="auto" latinLnBrk="0" hangingPunct="1">
                        <a:lnSpc>
                          <a:spcPct val="125000"/>
                        </a:lnSpc>
                        <a:spcBef>
                          <a:spcPts val="0"/>
                        </a:spcBef>
                        <a:spcAft>
                          <a:spcPts val="0"/>
                        </a:spcAft>
                        <a:buClrTx/>
                        <a:buSzTx/>
                        <a:buFontTx/>
                        <a:buNone/>
                        <a:defRPr/>
                      </a:pPr>
                      <a:r>
                        <a:rPr lang="zh-CN" altLang="en-US" sz="2600" b="1" kern="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返回地址</a:t>
                      </a:r>
                      <a:endParaRPr lang="zh-CN" sz="2600" b="1" kern="100" dirty="0">
                        <a:latin typeface="Times New Roman" panose="02020603050405020304" pitchFamily="18" charset="0"/>
                        <a:ea typeface="宋体" panose="02010600030101010101" pitchFamily="2" charset="-122"/>
                        <a:cs typeface="Times New Roman" panose="02020603050405020304" pitchFamily="18" charset="0"/>
                      </a:endParaRPr>
                    </a:p>
                  </a:txBody>
                  <a:tcPr marL="81580" marR="81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7604990" y="3472309"/>
            <a:ext cx="372223" cy="580415"/>
          </a:xfrm>
          <a:prstGeom prst="rect">
            <a:avLst/>
          </a:prstGeom>
        </p:spPr>
        <p:txBody>
          <a:bodyPr wrap="square">
            <a:spAutoFit/>
          </a:bodyPr>
          <a:lstStyle/>
          <a:p>
            <a:pPr>
              <a:lnSpc>
                <a:spcPct val="125000"/>
              </a:lnSpc>
            </a:pPr>
            <a:r>
              <a:rPr lang="en-US" altLang="zh-CN" sz="2800" b="1" kern="100" dirty="0">
                <a:latin typeface="Times New Roman" panose="02020603050405020304" pitchFamily="18" charset="0"/>
                <a:ea typeface="宋体" panose="02010600030101010101" pitchFamily="2" charset="-122"/>
                <a:cs typeface="Times New Roman" panose="02020603050405020304" pitchFamily="18" charset="0"/>
              </a:rPr>
              <a:t>p</a:t>
            </a:r>
            <a:endParaRPr lang="zh-CN" altLang="zh-CN" sz="2800" b="1" kern="100"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7" name="直接箭头连接符 6"/>
          <p:cNvCxnSpPr/>
          <p:nvPr/>
        </p:nvCxnSpPr>
        <p:spPr>
          <a:xfrm>
            <a:off x="8112747" y="3801993"/>
            <a:ext cx="425502"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a:graphicFrameLocks noGrp="1"/>
          </p:cNvGraphicFramePr>
          <p:nvPr/>
        </p:nvGraphicFramePr>
        <p:xfrm>
          <a:off x="8677191" y="3057773"/>
          <a:ext cx="2826723" cy="990600"/>
        </p:xfrm>
        <a:graphic>
          <a:graphicData uri="http://schemas.openxmlformats.org/drawingml/2006/table">
            <a:tbl>
              <a:tblPr/>
              <a:tblGrid>
                <a:gridCol w="2826723"/>
              </a:tblGrid>
              <a:tr h="451865">
                <a:tc>
                  <a:txBody>
                    <a:bodyPr/>
                    <a:lstStyle/>
                    <a:p>
                      <a:pPr algn="l">
                        <a:lnSpc>
                          <a:spcPct val="125000"/>
                        </a:lnSpc>
                        <a:spcAft>
                          <a:spcPts val="0"/>
                        </a:spcAft>
                      </a:pPr>
                      <a:r>
                        <a:rPr lang="en-US" altLang="zh-CN" sz="2600" b="1" kern="100" dirty="0">
                          <a:latin typeface="Times New Roman" panose="02020603050405020304" pitchFamily="18" charset="0"/>
                          <a:ea typeface="宋体" panose="02010600030101010101" pitchFamily="2" charset="-122"/>
                          <a:cs typeface="Times New Roman" panose="02020603050405020304" pitchFamily="18" charset="0"/>
                        </a:rPr>
                        <a:t>p</a:t>
                      </a:r>
                      <a:endParaRPr lang="zh-CN" sz="2600" b="1" kern="100" dirty="0">
                        <a:latin typeface="Times New Roman" panose="02020603050405020304" pitchFamily="18" charset="0"/>
                        <a:ea typeface="宋体" panose="02010600030101010101" pitchFamily="2" charset="-122"/>
                        <a:cs typeface="Times New Roman" panose="02020603050405020304" pitchFamily="18" charset="0"/>
                      </a:endParaRPr>
                    </a:p>
                  </a:txBody>
                  <a:tcPr marL="81580" marR="81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865">
                <a:tc>
                  <a:txBody>
                    <a:bodyPr/>
                    <a:lstStyle/>
                    <a:p>
                      <a:pPr algn="l">
                        <a:lnSpc>
                          <a:spcPct val="125000"/>
                        </a:lnSpc>
                        <a:spcAft>
                          <a:spcPts val="0"/>
                        </a:spcAft>
                      </a:pPr>
                      <a:r>
                        <a:rPr lang="en-US" altLang="zh-CN" sz="2600" b="1" kern="100" dirty="0">
                          <a:latin typeface="Times New Roman" panose="02020603050405020304" pitchFamily="18" charset="0"/>
                          <a:ea typeface="宋体" panose="02010600030101010101" pitchFamily="2" charset="-122"/>
                          <a:cs typeface="Times New Roman" panose="02020603050405020304" pitchFamily="18" charset="0"/>
                        </a:rPr>
                        <a:t>buff</a:t>
                      </a:r>
                      <a:endParaRPr lang="zh-CN" sz="2600" b="1" kern="100" dirty="0">
                        <a:latin typeface="Times New Roman" panose="02020603050405020304" pitchFamily="18" charset="0"/>
                        <a:ea typeface="宋体" panose="02010600030101010101" pitchFamily="2" charset="-122"/>
                        <a:cs typeface="Times New Roman" panose="02020603050405020304" pitchFamily="18" charset="0"/>
                      </a:endParaRPr>
                    </a:p>
                  </a:txBody>
                  <a:tcPr marL="81580" marR="81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linds(horizontal)">
                                      <p:cBhvr>
                                        <p:cTn id="26" dur="500"/>
                                        <p:tgtEl>
                                          <p:spTgt spid="6"/>
                                        </p:tgtEl>
                                      </p:cBhvr>
                                    </p:animEffect>
                                  </p:childTnLst>
                                </p:cTn>
                              </p:par>
                              <p:par>
                                <p:cTn id="27" presetID="3" presetClass="entr" presetSubtype="1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linds(horizontal)">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37445" y="875217"/>
            <a:ext cx="2874861" cy="508859"/>
            <a:chOff x="1460824" y="1402731"/>
            <a:chExt cx="2874861" cy="508859"/>
          </a:xfrm>
          <a:effectLst>
            <a:outerShdw blurRad="50800" dist="38100" dir="2700000" algn="tl" rotWithShape="0">
              <a:prstClr val="black">
                <a:alpha val="20000"/>
              </a:prstClr>
            </a:outerShdw>
          </a:effectLst>
        </p:grpSpPr>
        <p:sp>
          <p:nvSpPr>
            <p:cNvPr id="30" name="Round Same Side Corner Rectangle 29"/>
            <p:cNvSpPr/>
            <p:nvPr/>
          </p:nvSpPr>
          <p:spPr>
            <a:xfrm rot="5400000">
              <a:off x="2901916" y="477821"/>
              <a:ext cx="508859" cy="2358679"/>
            </a:xfrm>
            <a:prstGeom prst="round2SameRect">
              <a:avLst>
                <a:gd name="adj1" fmla="val 48128"/>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p:cNvSpPr/>
            <p:nvPr/>
          </p:nvSpPr>
          <p:spPr>
            <a:xfrm>
              <a:off x="2053958" y="1402731"/>
              <a:ext cx="2281727" cy="508859"/>
            </a:xfrm>
            <a:prstGeom prst="rect">
              <a:avLst/>
            </a:prstGeom>
          </p:spPr>
          <p:txBody>
            <a:bodyPr wrap="square" lIns="138178" tIns="69089" rIns="138178" bIns="69089">
              <a:spAutoFit/>
            </a:bodyPr>
            <a:lstStyle/>
            <a:p>
              <a:pPr marL="0" marR="0" lvl="0" indent="0" defTabSz="1151890" eaLnBrk="1" fontAlgn="auto" latinLnBrk="0" hangingPunct="1">
                <a:lnSpc>
                  <a:spcPct val="100000"/>
                </a:lnSpc>
                <a:spcBef>
                  <a:spcPts val="0"/>
                </a:spcBef>
                <a:spcAft>
                  <a:spcPts val="0"/>
                </a:spcAft>
                <a:buClrTx/>
                <a:buSzTx/>
                <a:buFontTx/>
                <a:buNone/>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修改返回地址</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35" name="文本框 34"/>
          <p:cNvSpPr txBox="1"/>
          <p:nvPr/>
        </p:nvSpPr>
        <p:spPr>
          <a:xfrm>
            <a:off x="1100783" y="1457668"/>
            <a:ext cx="11161240" cy="1564547"/>
          </a:xfrm>
          <a:prstGeom prst="rect">
            <a:avLst/>
          </a:prstGeom>
          <a:noFill/>
        </p:spPr>
        <p:txBody>
          <a:bodyPr wrap="square" lIns="86376" tIns="43188" rIns="86376" bIns="43188" rtlCol="0">
            <a:spAutoFit/>
          </a:bodyP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栈的存取采用先进后出的策略，程序用它来保存函数调用时的有关信息，如函数参数、返回地址，函数中的非静态局部变量存放在栈中。</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如果返回地址被覆盖，当覆盖后的地址是一个无效地址，则程序运行失败。如果覆盖返回地址的是恶意程序的入口地址，则源程序将转向去执行恶意程序</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4"/>
          <p:cNvSpPr/>
          <p:nvPr/>
        </p:nvSpPr>
        <p:spPr>
          <a:xfrm>
            <a:off x="1100783" y="3216215"/>
            <a:ext cx="4801314" cy="400110"/>
          </a:xfrm>
          <a:prstGeom prst="rect">
            <a:avLst/>
          </a:prstGeom>
        </p:spPr>
        <p:txBody>
          <a:bodyPr wrap="none">
            <a:spAutoFit/>
          </a:bodyP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下面以一段程序为例说明栈溢出的原理。</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5" name="表格 24"/>
          <p:cNvGraphicFramePr>
            <a:graphicFrameLocks noGrp="1"/>
          </p:cNvGraphicFramePr>
          <p:nvPr/>
        </p:nvGraphicFramePr>
        <p:xfrm>
          <a:off x="1230579" y="3638421"/>
          <a:ext cx="7572428" cy="3200400"/>
        </p:xfrm>
        <a:graphic>
          <a:graphicData uri="http://schemas.openxmlformats.org/drawingml/2006/table">
            <a:tbl>
              <a:tblPr/>
              <a:tblGrid>
                <a:gridCol w="7572428"/>
              </a:tblGrid>
              <a:tr h="2760111">
                <a:tc>
                  <a:txBody>
                    <a:bodyPr/>
                    <a:lstStyle/>
                    <a:p>
                      <a:pPr algn="just">
                        <a:lnSpc>
                          <a:spcPct val="125000"/>
                        </a:lnSpc>
                        <a:spcAft>
                          <a:spcPts val="0"/>
                        </a:spcAft>
                      </a:pPr>
                      <a:r>
                        <a:rPr lang="en-US" sz="2800" kern="100" dirty="0">
                          <a:latin typeface="Times New Roman" panose="02020603050405020304" pitchFamily="18" charset="0"/>
                          <a:ea typeface="宋体" panose="02010600030101010101" pitchFamily="2" charset="-122"/>
                          <a:cs typeface="Times New Roman" panose="02020603050405020304" pitchFamily="18" charset="0"/>
                        </a:rPr>
                        <a:t>void </a:t>
                      </a:r>
                      <a:r>
                        <a:rPr lang="en-US" sz="2800" kern="100" dirty="0" err="1">
                          <a:latin typeface="Times New Roman" panose="02020603050405020304" pitchFamily="18" charset="0"/>
                          <a:ea typeface="宋体" panose="02010600030101010101" pitchFamily="2" charset="-122"/>
                          <a:cs typeface="Times New Roman" panose="02020603050405020304" pitchFamily="18" charset="0"/>
                        </a:rPr>
                        <a:t>stack_overflow</a:t>
                      </a:r>
                      <a:r>
                        <a:rPr lang="en-US" sz="2800" kern="100" dirty="0">
                          <a:latin typeface="Times New Roman" panose="02020603050405020304" pitchFamily="18" charset="0"/>
                          <a:ea typeface="宋体" panose="02010600030101010101" pitchFamily="2" charset="-122"/>
                          <a:cs typeface="Times New Roman" panose="02020603050405020304" pitchFamily="18" charset="0"/>
                        </a:rPr>
                        <a:t>(char* argument)</a:t>
                      </a:r>
                      <a:endParaRPr lang="zh-CN" sz="28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5000"/>
                        </a:lnSpc>
                        <a:spcAft>
                          <a:spcPts val="0"/>
                        </a:spcAft>
                      </a:pPr>
                      <a:r>
                        <a:rPr lang="en-US" sz="28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sz="28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5000"/>
                        </a:lnSpc>
                        <a:spcAft>
                          <a:spcPts val="0"/>
                        </a:spcAft>
                      </a:pPr>
                      <a:r>
                        <a:rPr lang="en-US" sz="2800" kern="100" dirty="0">
                          <a:latin typeface="Times New Roman" panose="02020603050405020304" pitchFamily="18" charset="0"/>
                          <a:ea typeface="宋体" panose="02010600030101010101" pitchFamily="2" charset="-122"/>
                          <a:cs typeface="Times New Roman" panose="02020603050405020304" pitchFamily="18" charset="0"/>
                        </a:rPr>
                        <a:t>	char local[4];</a:t>
                      </a:r>
                      <a:endParaRPr lang="zh-CN" sz="2800" kern="100" dirty="0">
                        <a:latin typeface="Times New Roman" panose="02020603050405020304" pitchFamily="18" charset="0"/>
                        <a:ea typeface="宋体" panose="02010600030101010101" pitchFamily="2" charset="-122"/>
                        <a:cs typeface="Times New Roman" panose="02020603050405020304" pitchFamily="18" charset="0"/>
                      </a:endParaRPr>
                    </a:p>
                    <a:p>
                      <a:pPr indent="261620" algn="just">
                        <a:lnSpc>
                          <a:spcPct val="125000"/>
                        </a:lnSpc>
                        <a:spcAft>
                          <a:spcPts val="0"/>
                        </a:spcAft>
                      </a:pPr>
                      <a:r>
                        <a:rPr lang="en-US" sz="2800" kern="100" dirty="0">
                          <a:latin typeface="Times New Roman" panose="02020603050405020304" pitchFamily="18" charset="0"/>
                          <a:ea typeface="宋体" panose="02010600030101010101" pitchFamily="2" charset="-122"/>
                          <a:cs typeface="Times New Roman" panose="02020603050405020304" pitchFamily="18" charset="0"/>
                        </a:rPr>
                        <a:t>        for(</a:t>
                      </a:r>
                      <a:r>
                        <a:rPr lang="en-US" sz="2800" kern="100" dirty="0" err="1">
                          <a:latin typeface="Times New Roman" panose="02020603050405020304" pitchFamily="18" charset="0"/>
                          <a:ea typeface="宋体" panose="02010600030101010101" pitchFamily="2" charset="-122"/>
                          <a:cs typeface="Times New Roman" panose="02020603050405020304" pitchFamily="18" charset="0"/>
                        </a:rPr>
                        <a:t>int</a:t>
                      </a:r>
                      <a:r>
                        <a:rPr lang="en-US" sz="2800" kern="100" dirty="0">
                          <a:latin typeface="Times New Roman" panose="02020603050405020304" pitchFamily="18" charset="0"/>
                          <a:ea typeface="宋体" panose="02010600030101010101" pitchFamily="2" charset="-122"/>
                          <a:cs typeface="Times New Roman" panose="02020603050405020304" pitchFamily="18" charset="0"/>
                        </a:rPr>
                        <a:t> </a:t>
                      </a:r>
                      <a:r>
                        <a:rPr lang="en-US" sz="2800" kern="100" dirty="0" err="1">
                          <a:latin typeface="Times New Roman" panose="02020603050405020304" pitchFamily="18" charset="0"/>
                          <a:ea typeface="宋体" panose="02010600030101010101" pitchFamily="2" charset="-122"/>
                          <a:cs typeface="Times New Roman" panose="02020603050405020304" pitchFamily="18" charset="0"/>
                        </a:rPr>
                        <a:t>i</a:t>
                      </a:r>
                      <a:r>
                        <a:rPr lang="en-US" sz="2800" kern="100" dirty="0">
                          <a:latin typeface="Times New Roman" panose="02020603050405020304" pitchFamily="18" charset="0"/>
                          <a:ea typeface="宋体" panose="02010600030101010101" pitchFamily="2" charset="-122"/>
                          <a:cs typeface="Times New Roman" panose="02020603050405020304" pitchFamily="18" charset="0"/>
                        </a:rPr>
                        <a:t> = 0; argument[</a:t>
                      </a:r>
                      <a:r>
                        <a:rPr lang="en-US" sz="2800" kern="100" dirty="0" err="1">
                          <a:latin typeface="Times New Roman" panose="02020603050405020304" pitchFamily="18" charset="0"/>
                          <a:ea typeface="宋体" panose="02010600030101010101" pitchFamily="2" charset="-122"/>
                          <a:cs typeface="Times New Roman" panose="02020603050405020304" pitchFamily="18" charset="0"/>
                        </a:rPr>
                        <a:t>i</a:t>
                      </a:r>
                      <a:r>
                        <a:rPr lang="en-US" sz="2800" kern="100" dirty="0">
                          <a:latin typeface="Times New Roman" panose="02020603050405020304" pitchFamily="18" charset="0"/>
                          <a:ea typeface="宋体" panose="02010600030101010101" pitchFamily="2" charset="-122"/>
                          <a:cs typeface="Times New Roman" panose="02020603050405020304" pitchFamily="18" charset="0"/>
                        </a:rPr>
                        <a:t>];</a:t>
                      </a:r>
                      <a:r>
                        <a:rPr lang="en-US" sz="2800" kern="100" dirty="0" err="1">
                          <a:latin typeface="Times New Roman" panose="02020603050405020304" pitchFamily="18" charset="0"/>
                          <a:ea typeface="宋体" panose="02010600030101010101" pitchFamily="2" charset="-122"/>
                          <a:cs typeface="Times New Roman" panose="02020603050405020304" pitchFamily="18" charset="0"/>
                        </a:rPr>
                        <a:t>i</a:t>
                      </a:r>
                      <a:r>
                        <a:rPr lang="en-US" sz="28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sz="28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gn="just">
                        <a:lnSpc>
                          <a:spcPct val="125000"/>
                        </a:lnSpc>
                        <a:spcAft>
                          <a:spcPts val="0"/>
                        </a:spcAft>
                      </a:pPr>
                      <a:r>
                        <a:rPr lang="en-US" sz="2800" kern="100" dirty="0">
                          <a:latin typeface="Times New Roman" panose="02020603050405020304" pitchFamily="18" charset="0"/>
                          <a:ea typeface="宋体" panose="02010600030101010101" pitchFamily="2" charset="-122"/>
                          <a:cs typeface="Times New Roman" panose="02020603050405020304" pitchFamily="18" charset="0"/>
                        </a:rPr>
                        <a:t>             local[</a:t>
                      </a:r>
                      <a:r>
                        <a:rPr lang="en-US" sz="2800" kern="100" dirty="0" err="1">
                          <a:latin typeface="Times New Roman" panose="02020603050405020304" pitchFamily="18" charset="0"/>
                          <a:ea typeface="宋体" panose="02010600030101010101" pitchFamily="2" charset="-122"/>
                          <a:cs typeface="Times New Roman" panose="02020603050405020304" pitchFamily="18" charset="0"/>
                        </a:rPr>
                        <a:t>i</a:t>
                      </a:r>
                      <a:r>
                        <a:rPr lang="en-US" sz="2800" kern="100" dirty="0">
                          <a:latin typeface="Times New Roman" panose="02020603050405020304" pitchFamily="18" charset="0"/>
                          <a:ea typeface="宋体" panose="02010600030101010101" pitchFamily="2" charset="-122"/>
                          <a:cs typeface="Times New Roman" panose="02020603050405020304" pitchFamily="18" charset="0"/>
                        </a:rPr>
                        <a:t>] = argument[</a:t>
                      </a:r>
                      <a:r>
                        <a:rPr lang="en-US" sz="2800" kern="100" dirty="0" err="1">
                          <a:latin typeface="Times New Roman" panose="02020603050405020304" pitchFamily="18" charset="0"/>
                          <a:ea typeface="宋体" panose="02010600030101010101" pitchFamily="2" charset="-122"/>
                          <a:cs typeface="Times New Roman" panose="02020603050405020304" pitchFamily="18" charset="0"/>
                        </a:rPr>
                        <a:t>i</a:t>
                      </a:r>
                      <a:r>
                        <a:rPr lang="en-US" sz="28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sz="28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5000"/>
                        </a:lnSpc>
                        <a:spcAft>
                          <a:spcPts val="0"/>
                        </a:spcAft>
                      </a:pPr>
                      <a:r>
                        <a:rPr lang="en-US" sz="28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sz="280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77447" y="3654753"/>
            <a:ext cx="4649523" cy="2808312"/>
          </a:xfrm>
          <a:prstGeom prst="rect">
            <a:avLst/>
          </a:prstGeom>
        </p:spPr>
      </p:pic>
      <p:sp>
        <p:nvSpPr>
          <p:cNvPr id="11" name="Round Same Side Corner Rectangle 45"/>
          <p:cNvSpPr/>
          <p:nvPr/>
        </p:nvSpPr>
        <p:spPr>
          <a:xfrm rot="16200000">
            <a:off x="629344" y="842599"/>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vert="eaVert"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r>
              <a:rPr lang="en-US" altLang="zh-CN"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a</a:t>
            </a: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nvGrpSpPr>
          <p:cNvPr id="12" name="组合 11"/>
          <p:cNvGrpSpPr/>
          <p:nvPr/>
        </p:nvGrpSpPr>
        <p:grpSpPr>
          <a:xfrm>
            <a:off x="4557167" y="418708"/>
            <a:ext cx="3646001" cy="456508"/>
            <a:chOff x="4902019" y="279497"/>
            <a:chExt cx="2754220" cy="1032572"/>
          </a:xfrm>
        </p:grpSpPr>
        <p:cxnSp>
          <p:nvCxnSpPr>
            <p:cNvPr id="13"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902019" y="279497"/>
              <a:ext cx="2716641" cy="461665"/>
            </a:xfrm>
            <a:prstGeom prst="rect">
              <a:avLst/>
            </a:prstGeom>
          </p:spPr>
          <p:txBody>
            <a:bodyPr wrap="square">
              <a:spAutoFit/>
            </a:bodyPr>
            <a:lstStyle/>
            <a:p>
              <a:pPr algn="ctr"/>
              <a:r>
                <a:rPr lang="en-US" altLang="zh-CN"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溢出漏洞利用示例</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280804" y="839567"/>
            <a:ext cx="10297142" cy="2056990"/>
          </a:xfrm>
          <a:prstGeom prst="rect">
            <a:avLst/>
          </a:prstGeom>
          <a:noFill/>
        </p:spPr>
        <p:txBody>
          <a:bodyPr wrap="square" lIns="86376" tIns="43188" rIns="86376" bIns="43188" rtlCol="0">
            <a:spAutoFit/>
          </a:bodyPr>
          <a:lstStyle/>
          <a:p>
            <a:pPr algn="just"/>
            <a:r>
              <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a:t>
            </a:r>
            <a:r>
              <a:rPr lang="en-US" altLang="zh-CN" sz="32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stack_overflow</a:t>
            </a:r>
            <a:r>
              <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被调用时堆栈布局如下图所示。图中</a:t>
            </a:r>
            <a:r>
              <a:rPr lang="en-US" altLang="zh-CN"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local</a:t>
            </a:r>
            <a:r>
              <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是栈中保存局部变量的缓冲区，根据</a:t>
            </a:r>
            <a:r>
              <a:rPr lang="en-US" altLang="zh-CN"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char local[4]</a:t>
            </a:r>
            <a:r>
              <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预先分配的大小为</a:t>
            </a:r>
            <a:r>
              <a:rPr lang="en-US" altLang="zh-CN"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个字节，当向</a:t>
            </a:r>
            <a:r>
              <a:rPr lang="en-US" altLang="zh-CN"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local</a:t>
            </a:r>
            <a:r>
              <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中写入超过</a:t>
            </a:r>
            <a:r>
              <a:rPr lang="en-US" altLang="zh-CN"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个字节的字符时，就会发生溢出。</a:t>
            </a:r>
            <a:endPar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p:cNvGrpSpPr/>
          <p:nvPr/>
        </p:nvGrpSpPr>
        <p:grpSpPr>
          <a:xfrm>
            <a:off x="2603203" y="3400301"/>
            <a:ext cx="7652343" cy="2304256"/>
            <a:chOff x="2075377" y="3256285"/>
            <a:chExt cx="7652343" cy="2304256"/>
          </a:xfrm>
        </p:grpSpPr>
        <p:sp>
          <p:nvSpPr>
            <p:cNvPr id="19" name="矩形 18"/>
            <p:cNvSpPr/>
            <p:nvPr/>
          </p:nvSpPr>
          <p:spPr>
            <a:xfrm>
              <a:off x="3227182" y="3256285"/>
              <a:ext cx="2232248" cy="5760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矩形 19"/>
            <p:cNvSpPr/>
            <p:nvPr/>
          </p:nvSpPr>
          <p:spPr>
            <a:xfrm>
              <a:off x="3227182" y="3832349"/>
              <a:ext cx="2232248" cy="5760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矩形 20"/>
            <p:cNvSpPr/>
            <p:nvPr/>
          </p:nvSpPr>
          <p:spPr>
            <a:xfrm>
              <a:off x="3227182" y="4408413"/>
              <a:ext cx="2232248" cy="5760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矩形 21"/>
            <p:cNvSpPr/>
            <p:nvPr/>
          </p:nvSpPr>
          <p:spPr>
            <a:xfrm>
              <a:off x="3227182" y="4984477"/>
              <a:ext cx="2232248" cy="5760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3" name="直接箭头连接符 22"/>
            <p:cNvCxnSpPr/>
            <p:nvPr/>
          </p:nvCxnSpPr>
          <p:spPr>
            <a:xfrm flipV="1">
              <a:off x="2665141" y="3256285"/>
              <a:ext cx="0" cy="20162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075377" y="3616325"/>
              <a:ext cx="415498" cy="369332"/>
            </a:xfrm>
            <a:prstGeom prst="rect">
              <a:avLst/>
            </a:prstGeom>
            <a:noFill/>
          </p:spPr>
          <p:txBody>
            <a:bodyPr wrap="none" rtlCol="0">
              <a:spAutoFit/>
            </a:bodyPr>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低</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文本框 26"/>
            <p:cNvSpPr txBox="1"/>
            <p:nvPr/>
          </p:nvSpPr>
          <p:spPr>
            <a:xfrm>
              <a:off x="2142422" y="4984477"/>
              <a:ext cx="415498" cy="369332"/>
            </a:xfrm>
            <a:prstGeom prst="rect">
              <a:avLst/>
            </a:prstGeom>
            <a:noFill/>
          </p:spPr>
          <p:txBody>
            <a:bodyPr wrap="none" rtlCol="0">
              <a:spAutoFit/>
            </a:bodyPr>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高</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矩形 27"/>
            <p:cNvSpPr/>
            <p:nvPr/>
          </p:nvSpPr>
          <p:spPr>
            <a:xfrm>
              <a:off x="7495472" y="3256285"/>
              <a:ext cx="2232248" cy="5760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矩形 28"/>
            <p:cNvSpPr/>
            <p:nvPr/>
          </p:nvSpPr>
          <p:spPr>
            <a:xfrm>
              <a:off x="7495472" y="3832349"/>
              <a:ext cx="2232248" cy="5760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 name="矩形 33"/>
            <p:cNvSpPr/>
            <p:nvPr/>
          </p:nvSpPr>
          <p:spPr>
            <a:xfrm>
              <a:off x="7495472" y="4408413"/>
              <a:ext cx="2232248" cy="5760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 name="矩形 36"/>
            <p:cNvSpPr/>
            <p:nvPr/>
          </p:nvSpPr>
          <p:spPr>
            <a:xfrm>
              <a:off x="7495472" y="4984477"/>
              <a:ext cx="2232248" cy="5760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8" name="直接箭头连接符 37"/>
            <p:cNvCxnSpPr/>
            <p:nvPr/>
          </p:nvCxnSpPr>
          <p:spPr>
            <a:xfrm flipV="1">
              <a:off x="6933431" y="3256285"/>
              <a:ext cx="0" cy="20162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6343667" y="3616325"/>
              <a:ext cx="415498" cy="369332"/>
            </a:xfrm>
            <a:prstGeom prst="rect">
              <a:avLst/>
            </a:prstGeom>
            <a:noFill/>
          </p:spPr>
          <p:txBody>
            <a:bodyPr wrap="none" rtlCol="0">
              <a:spAutoFit/>
            </a:bodyPr>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低</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文本框 39"/>
            <p:cNvSpPr txBox="1"/>
            <p:nvPr/>
          </p:nvSpPr>
          <p:spPr>
            <a:xfrm>
              <a:off x="6410712" y="4984477"/>
              <a:ext cx="415498" cy="369332"/>
            </a:xfrm>
            <a:prstGeom prst="rect">
              <a:avLst/>
            </a:prstGeom>
            <a:noFill/>
          </p:spPr>
          <p:txBody>
            <a:bodyPr wrap="none" rtlCol="0">
              <a:spAutoFit/>
            </a:bodyPr>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高</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2" name="文本框 41"/>
            <p:cNvSpPr txBox="1"/>
            <p:nvPr/>
          </p:nvSpPr>
          <p:spPr>
            <a:xfrm>
              <a:off x="3964876" y="3305756"/>
              <a:ext cx="780983" cy="461665"/>
            </a:xfrm>
            <a:prstGeom prst="rect">
              <a:avLst/>
            </a:prstGeom>
            <a:noFill/>
          </p:spPr>
          <p:txBody>
            <a:bodyPr wrap="none" rtlCol="0">
              <a:spAutoFit/>
            </a:bodyPr>
            <a:lstStyle/>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local</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文本框 42"/>
            <p:cNvSpPr txBox="1"/>
            <p:nvPr/>
          </p:nvSpPr>
          <p:spPr>
            <a:xfrm>
              <a:off x="3364685" y="3933472"/>
              <a:ext cx="1980029" cy="400110"/>
            </a:xfrm>
            <a:prstGeom prst="rect">
              <a:avLst/>
            </a:prstGeom>
            <a:noFill/>
          </p:spPr>
          <p:txBody>
            <a:bodyPr wrap="none" rtlCol="0">
              <a:spAutoFit/>
            </a:bodyPr>
            <a:lstStyle/>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前一个栈帧指针</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 name="文本框 43"/>
            <p:cNvSpPr txBox="1"/>
            <p:nvPr/>
          </p:nvSpPr>
          <p:spPr>
            <a:xfrm>
              <a:off x="3749405" y="4473341"/>
              <a:ext cx="1210588" cy="400110"/>
            </a:xfrm>
            <a:prstGeom prst="rect">
              <a:avLst/>
            </a:prstGeom>
            <a:noFill/>
          </p:spPr>
          <p:txBody>
            <a:bodyPr wrap="none" rtlCol="0">
              <a:spAutoFit/>
            </a:bodyPr>
            <a:lstStyle/>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返回地址</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6" name="文本框 45"/>
            <p:cNvSpPr txBox="1"/>
            <p:nvPr/>
          </p:nvSpPr>
          <p:spPr>
            <a:xfrm>
              <a:off x="3749405" y="5076041"/>
              <a:ext cx="1146661" cy="400110"/>
            </a:xfrm>
            <a:prstGeom prst="rect">
              <a:avLst/>
            </a:prstGeom>
            <a:noFill/>
          </p:spPr>
          <p:txBody>
            <a:bodyPr wrap="none" rtlCol="0">
              <a:spAutoFit/>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argument</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7" name="文本框 46"/>
            <p:cNvSpPr txBox="1"/>
            <p:nvPr/>
          </p:nvSpPr>
          <p:spPr>
            <a:xfrm>
              <a:off x="8233166" y="3305756"/>
              <a:ext cx="1075936" cy="461665"/>
            </a:xfrm>
            <a:prstGeom prst="rect">
              <a:avLst/>
            </a:prstGeom>
            <a:noFill/>
          </p:spPr>
          <p:txBody>
            <a:bodyPr wrap="none" rtlCol="0">
              <a:spAutoFit/>
            </a:bodyPr>
            <a:lstStyle/>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AAAA</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8" name="文本框 47"/>
            <p:cNvSpPr txBox="1"/>
            <p:nvPr/>
          </p:nvSpPr>
          <p:spPr>
            <a:xfrm>
              <a:off x="8255607" y="3887115"/>
              <a:ext cx="1005403" cy="461665"/>
            </a:xfrm>
            <a:prstGeom prst="rect">
              <a:avLst/>
            </a:prstGeom>
            <a:noFill/>
          </p:spPr>
          <p:txBody>
            <a:bodyPr wrap="none" rtlCol="0">
              <a:spAutoFit/>
            </a:bodyPr>
            <a:lstStyle/>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BBBB</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 name="文本框 48"/>
            <p:cNvSpPr txBox="1"/>
            <p:nvPr/>
          </p:nvSpPr>
          <p:spPr>
            <a:xfrm>
              <a:off x="8255607" y="4494571"/>
              <a:ext cx="1005403" cy="461665"/>
            </a:xfrm>
            <a:prstGeom prst="rect">
              <a:avLst/>
            </a:prstGeom>
            <a:noFill/>
          </p:spPr>
          <p:txBody>
            <a:bodyPr wrap="none" rtlCol="0">
              <a:spAutoFit/>
            </a:bodyPr>
            <a:lstStyle/>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CCCC</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 name="文本框 49"/>
            <p:cNvSpPr txBox="1"/>
            <p:nvPr/>
          </p:nvSpPr>
          <p:spPr>
            <a:xfrm>
              <a:off x="8255607" y="5004685"/>
              <a:ext cx="1075936" cy="461665"/>
            </a:xfrm>
            <a:prstGeom prst="rect">
              <a:avLst/>
            </a:prstGeom>
            <a:noFill/>
          </p:spPr>
          <p:txBody>
            <a:bodyPr wrap="none" rtlCol="0">
              <a:spAutoFit/>
            </a:bodyPr>
            <a:lstStyle/>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DDDD</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 name="矩形 1"/>
          <p:cNvSpPr/>
          <p:nvPr/>
        </p:nvSpPr>
        <p:spPr>
          <a:xfrm>
            <a:off x="2351976" y="6188797"/>
            <a:ext cx="8154797" cy="461665"/>
          </a:xfrm>
          <a:prstGeom prst="rect">
            <a:avLst/>
          </a:prstGeom>
        </p:spPr>
        <p:txBody>
          <a:bodyPr wrap="none">
            <a:spAutoFit/>
          </a:bodyPr>
          <a:lstStyle/>
          <a:p>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CCCC</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地址为攻击代码的入口地址，就会调用攻击代码</a:t>
            </a:r>
            <a:endParaRPr lang="zh-CN" altLang="en-US" sz="2400" dirty="0"/>
          </a:p>
        </p:txBody>
      </p:sp>
      <p:cxnSp>
        <p:nvCxnSpPr>
          <p:cNvPr id="5" name="直接箭头连接符 4"/>
          <p:cNvCxnSpPr>
            <a:stCxn id="21" idx="3"/>
            <a:endCxn id="34" idx="1"/>
          </p:cNvCxnSpPr>
          <p:nvPr/>
        </p:nvCxnSpPr>
        <p:spPr>
          <a:xfrm>
            <a:off x="5987256" y="4840461"/>
            <a:ext cx="2036042" cy="0"/>
          </a:xfrm>
          <a:prstGeom prst="straightConnector1">
            <a:avLst/>
          </a:prstGeom>
          <a:ln w="38100">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500"/>
                                        <p:tgtEl>
                                          <p:spTgt spid="5"/>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96727" y="875216"/>
            <a:ext cx="2915579" cy="508861"/>
            <a:chOff x="1420106" y="1402730"/>
            <a:chExt cx="2915579" cy="508861"/>
          </a:xfrm>
          <a:effectLst>
            <a:outerShdw blurRad="50800" dist="38100" dir="2700000" algn="tl" rotWithShape="0">
              <a:prstClr val="black">
                <a:alpha val="20000"/>
              </a:prstClr>
            </a:outerShdw>
          </a:effectLst>
        </p:grpSpPr>
        <p:sp>
          <p:nvSpPr>
            <p:cNvPr id="30" name="Round Same Side Corner Rectangle 29"/>
            <p:cNvSpPr/>
            <p:nvPr/>
          </p:nvSpPr>
          <p:spPr>
            <a:xfrm rot="5400000">
              <a:off x="2901916" y="477821"/>
              <a:ext cx="508859" cy="2358679"/>
            </a:xfrm>
            <a:prstGeom prst="round2SameRect">
              <a:avLst>
                <a:gd name="adj1" fmla="val 48128"/>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p:cNvSpPr/>
            <p:nvPr/>
          </p:nvSpPr>
          <p:spPr>
            <a:xfrm>
              <a:off x="2053958" y="1402731"/>
              <a:ext cx="2281727" cy="508859"/>
            </a:xfrm>
            <a:prstGeom prst="rect">
              <a:avLst/>
            </a:prstGeom>
          </p:spPr>
          <p:txBody>
            <a:bodyPr wrap="square" lIns="138178" tIns="69089" rIns="138178" bIns="69089">
              <a:spAutoFit/>
            </a:bodyPr>
            <a:lstStyle/>
            <a:p>
              <a:pPr marL="0" marR="0" lvl="0" indent="0" defTabSz="115189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smtClean="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覆盖临接变量</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90" eaLnBrk="1" fontAlgn="auto" latinLnBrk="0" hangingPunct="1">
                <a:lnSpc>
                  <a:spcPct val="100000"/>
                </a:lnSpc>
                <a:spcBef>
                  <a:spcPts val="0"/>
                </a:spcBef>
                <a:spcAft>
                  <a:spcPts val="0"/>
                </a:spcAft>
                <a:buClrTx/>
                <a:buSzTx/>
                <a:buFontTx/>
                <a:buNone/>
                <a:defRPr/>
              </a:pPr>
              <a:r>
                <a:rPr lang="en-US" altLang="zh-CN"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b</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graphicFrame>
        <p:nvGraphicFramePr>
          <p:cNvPr id="11" name="表格 10"/>
          <p:cNvGraphicFramePr>
            <a:graphicFrameLocks noGrp="1"/>
          </p:cNvGraphicFramePr>
          <p:nvPr/>
        </p:nvGraphicFramePr>
        <p:xfrm>
          <a:off x="6589044" y="720725"/>
          <a:ext cx="5326454" cy="5791200"/>
        </p:xfrm>
        <a:graphic>
          <a:graphicData uri="http://schemas.openxmlformats.org/drawingml/2006/table">
            <a:tbl>
              <a:tblPr/>
              <a:tblGrid>
                <a:gridCol w="5326454"/>
              </a:tblGrid>
              <a:tr h="4406280">
                <a:tc>
                  <a:txBody>
                    <a:bodyPr/>
                    <a:lstStyle/>
                    <a:p>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void main()</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err="1">
                          <a:solidFill>
                            <a:schemeClr val="tx1"/>
                          </a:solidFill>
                          <a:effectLst/>
                          <a:latin typeface="Times New Roman" panose="02020603050405020304" pitchFamily="18" charset="0"/>
                          <a:ea typeface="+mn-ea"/>
                          <a:cs typeface="Times New Roman" panose="02020603050405020304" pitchFamily="18" charset="0"/>
                        </a:rPr>
                        <a:t>int</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err="1">
                          <a:solidFill>
                            <a:schemeClr val="tx1"/>
                          </a:solidFill>
                          <a:effectLst/>
                          <a:latin typeface="Times New Roman" panose="02020603050405020304" pitchFamily="18" charset="0"/>
                          <a:ea typeface="+mn-ea"/>
                          <a:cs typeface="Times New Roman" panose="02020603050405020304" pitchFamily="18" charset="0"/>
                        </a:rPr>
                        <a:t>valid_flag</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 0;</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char password[1024];</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while(1)</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baseline="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err="1">
                          <a:solidFill>
                            <a:schemeClr val="tx1"/>
                          </a:solidFill>
                          <a:effectLst/>
                          <a:latin typeface="Times New Roman" panose="02020603050405020304" pitchFamily="18" charset="0"/>
                          <a:ea typeface="+mn-ea"/>
                          <a:cs typeface="Times New Roman" panose="02020603050405020304" pitchFamily="18" charset="0"/>
                        </a:rPr>
                        <a:t>printf</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("please input password:    ");</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err="1">
                          <a:solidFill>
                            <a:schemeClr val="tx1"/>
                          </a:solidFill>
                          <a:effectLst/>
                          <a:latin typeface="Times New Roman" panose="02020603050405020304" pitchFamily="18" charset="0"/>
                          <a:ea typeface="+mn-ea"/>
                          <a:cs typeface="Times New Roman" panose="02020603050405020304" pitchFamily="18" charset="0"/>
                        </a:rPr>
                        <a:t>scanf</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("%s", password);</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err="1">
                          <a:solidFill>
                            <a:schemeClr val="tx1"/>
                          </a:solidFill>
                          <a:effectLst/>
                          <a:latin typeface="Times New Roman" panose="02020603050405020304" pitchFamily="18" charset="0"/>
                          <a:ea typeface="+mn-ea"/>
                          <a:cs typeface="Times New Roman" panose="02020603050405020304" pitchFamily="18" charset="0"/>
                        </a:rPr>
                        <a:t>valid_flag</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 </a:t>
                      </a:r>
                      <a:r>
                        <a:rPr lang="en-US" altLang="zh-CN" sz="2000" kern="1200" dirty="0" err="1">
                          <a:solidFill>
                            <a:schemeClr val="tx1"/>
                          </a:solidFill>
                          <a:effectLst/>
                          <a:latin typeface="Times New Roman" panose="02020603050405020304" pitchFamily="18" charset="0"/>
                          <a:ea typeface="+mn-ea"/>
                          <a:cs typeface="Times New Roman" panose="02020603050405020304" pitchFamily="18" charset="0"/>
                        </a:rPr>
                        <a:t>verify_password</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(password);</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if(</a:t>
                      </a:r>
                      <a:r>
                        <a:rPr lang="en-US" altLang="zh-CN" sz="2000" kern="1200" dirty="0" err="1">
                          <a:solidFill>
                            <a:schemeClr val="tx1"/>
                          </a:solidFill>
                          <a:effectLst/>
                          <a:latin typeface="Times New Roman" panose="02020603050405020304" pitchFamily="18" charset="0"/>
                          <a:ea typeface="+mn-ea"/>
                          <a:cs typeface="Times New Roman" panose="02020603050405020304" pitchFamily="18" charset="0"/>
                        </a:rPr>
                        <a:t>valid_flag</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baseline="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err="1">
                          <a:solidFill>
                            <a:schemeClr val="tx1"/>
                          </a:solidFill>
                          <a:effectLst/>
                          <a:latin typeface="Times New Roman" panose="02020603050405020304" pitchFamily="18" charset="0"/>
                          <a:ea typeface="+mn-ea"/>
                          <a:cs typeface="Times New Roman" panose="02020603050405020304" pitchFamily="18" charset="0"/>
                        </a:rPr>
                        <a:t>printf</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("incorrect password!\n\n");</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baseline="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else</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baseline="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err="1">
                          <a:solidFill>
                            <a:schemeClr val="tx1"/>
                          </a:solidFill>
                          <a:effectLst/>
                          <a:latin typeface="Times New Roman" panose="02020603050405020304" pitchFamily="18" charset="0"/>
                          <a:ea typeface="+mn-ea"/>
                          <a:cs typeface="Times New Roman" panose="02020603050405020304" pitchFamily="18" charset="0"/>
                        </a:rPr>
                        <a:t>printf</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("Congratulation! You have passed the verification!\n");</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                     break;</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baseline="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baseline="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a:t>
                      </a:r>
                      <a:endParaRPr lang="zh-CN" altLang="zh-CN" sz="20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altLang="zh-CN" sz="2000" kern="1200" dirty="0">
                          <a:solidFill>
                            <a:schemeClr val="tx1"/>
                          </a:solidFill>
                          <a:effectLst/>
                          <a:latin typeface="Times New Roman" panose="02020603050405020304" pitchFamily="18" charset="0"/>
                          <a:ea typeface="+mn-ea"/>
                          <a:cs typeface="Times New Roman" panose="02020603050405020304" pitchFamily="18" charset="0"/>
                        </a:rPr>
                        <a:t>}</a:t>
                      </a:r>
                      <a:endParaRPr lang="zh-CN" sz="2400" b="1" kern="100" dirty="0">
                        <a:latin typeface="Times New Roman" panose="02020603050405020304" pitchFamily="18" charset="0"/>
                        <a:ea typeface="宋体" panose="02010600030101010101" pitchFamily="2" charset="-122"/>
                        <a:cs typeface="Times New Roman" panose="02020603050405020304" pitchFamily="18" charset="0"/>
                      </a:endParaRPr>
                    </a:p>
                  </a:txBody>
                  <a:tcPr marL="46446" marR="46446"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文本框 9"/>
          <p:cNvSpPr txBox="1"/>
          <p:nvPr/>
        </p:nvSpPr>
        <p:spPr>
          <a:xfrm>
            <a:off x="746407" y="1528093"/>
            <a:ext cx="5682967" cy="1564547"/>
          </a:xfrm>
          <a:prstGeom prst="rect">
            <a:avLst/>
          </a:prstGeom>
          <a:noFill/>
        </p:spPr>
        <p:txBody>
          <a:bodyPr wrap="square" lIns="86376" tIns="43188" rIns="86376" bIns="43188" rtlCol="0">
            <a:spAutoFit/>
          </a:bodyP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第三章</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，我们</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通过</a:t>
            </a: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修改机器码</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实现了软件破解</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，接下来我们通过在输入上做文章</a:t>
            </a: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（也是漏洞利用方式），</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试着</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覆盖临近变量的值，以便更改程序执行流程</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矩形 11"/>
          <p:cNvSpPr/>
          <p:nvPr/>
        </p:nvSpPr>
        <p:spPr>
          <a:xfrm>
            <a:off x="746408" y="3463672"/>
            <a:ext cx="5682967" cy="3046988"/>
          </a:xfrm>
          <a:prstGeom prst="rect">
            <a:avLst/>
          </a:prstGeom>
          <a:ln>
            <a:solidFill>
              <a:schemeClr val="tx1"/>
            </a:solidFill>
          </a:ln>
        </p:spPr>
        <p:txBody>
          <a:bodyPr wrap="square">
            <a:spAutoFit/>
          </a:bodyP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函数的局部变量在栈中一个挨着一个排列。如果这些局部变量中有数组之类的缓冲区，并且程序中存在数组越界的缺陷，那么越界的数组元素就有可能破坏栈中相邻变量的值，甚至破坏栈帧中所保存的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EBP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值、返回地址等重要数据。</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用一个简单例子来说明破坏栈内局部变量对程序的安全性有什么影响（</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VC6</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表格 23"/>
          <p:cNvGraphicFramePr>
            <a:graphicFrameLocks noGrp="1"/>
          </p:cNvGraphicFramePr>
          <p:nvPr/>
        </p:nvGraphicFramePr>
        <p:xfrm>
          <a:off x="1100783" y="1600101"/>
          <a:ext cx="8087386" cy="4693920"/>
        </p:xfrm>
        <a:graphic>
          <a:graphicData uri="http://schemas.openxmlformats.org/drawingml/2006/table">
            <a:tbl>
              <a:tblPr/>
              <a:tblGrid>
                <a:gridCol w="8087386"/>
              </a:tblGrid>
              <a:tr h="3951352">
                <a:tc>
                  <a:txBody>
                    <a:bodyPr/>
                    <a:lstStyle/>
                    <a:p>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#include &lt;</a:t>
                      </a:r>
                      <a:r>
                        <a:rPr lang="en-US" altLang="zh-CN" sz="2800" kern="1200" dirty="0" err="1">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stdio.h</a:t>
                      </a:r>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&gt;</a:t>
                      </a:r>
                      <a:endParaRPr lang="zh-CN"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#include &lt;</a:t>
                      </a:r>
                      <a:r>
                        <a:rPr lang="en-US" altLang="zh-CN" sz="2800" kern="1200" dirty="0" err="1">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iostream</a:t>
                      </a:r>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&gt;</a:t>
                      </a:r>
                      <a:endParaRPr lang="zh-CN"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#define PASSWORD "1234567"</a:t>
                      </a:r>
                      <a:endParaRPr lang="zh-CN"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kern="1200" dirty="0" err="1">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int</a:t>
                      </a:r>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200" dirty="0" err="1">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verify_password</a:t>
                      </a:r>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(char * password)</a:t>
                      </a:r>
                      <a:endParaRPr lang="zh-CN"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200" dirty="0" err="1">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int</a:t>
                      </a:r>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authenticated;</a:t>
                      </a:r>
                      <a:endParaRPr lang="zh-CN"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char buffer[8];  //add local buff to be overflowed</a:t>
                      </a:r>
                      <a:endParaRPr lang="zh-CN"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authenticated = </a:t>
                      </a:r>
                      <a:r>
                        <a:rPr lang="en-US" altLang="zh-CN" sz="2800" kern="1200" dirty="0" err="1">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strcmp</a:t>
                      </a:r>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(password, PASSWORD);</a:t>
                      </a:r>
                      <a:endParaRPr lang="zh-CN"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kern="1200" dirty="0" err="1">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strcpy</a:t>
                      </a:r>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(buffer, password);</a:t>
                      </a:r>
                      <a:endParaRPr lang="zh-CN"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return authenticated;</a:t>
                      </a:r>
                      <a:endParaRPr lang="zh-CN"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80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46446" marR="46446"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5" name="矩形: 圆角 24"/>
          <p:cNvSpPr/>
          <p:nvPr/>
        </p:nvSpPr>
        <p:spPr>
          <a:xfrm>
            <a:off x="8646651" y="1106481"/>
            <a:ext cx="3600400" cy="5019688"/>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观察一下源代码不难发现，</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authenticated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变量的值来源于</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strcmp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函数的返回值，之后会返回给</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main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函数作为密码验证成功与否的标志变量：</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authenticated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时，表示验证成功</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反之，验证不成功。</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972788" y="2551938"/>
            <a:ext cx="1622946" cy="1622946"/>
            <a:chOff x="2716147" y="2106202"/>
            <a:chExt cx="1622946" cy="1622946"/>
          </a:xfrm>
        </p:grpSpPr>
        <p:sp>
          <p:nvSpPr>
            <p:cNvPr id="28" name="is1ide-Oval 8"/>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 name="组合 1"/>
            <p:cNvGrpSpPr/>
            <p:nvPr/>
          </p:nvGrpSpPr>
          <p:grpSpPr>
            <a:xfrm>
              <a:off x="2828972" y="2219027"/>
              <a:ext cx="1397296" cy="1397296"/>
              <a:chOff x="2696934" y="2774952"/>
              <a:chExt cx="1035027" cy="1035027"/>
            </a:xfrm>
          </p:grpSpPr>
          <p:sp>
            <p:nvSpPr>
              <p:cNvPr id="25" name="is1ide-Oval 8"/>
              <p:cNvSpPr/>
              <p:nvPr/>
            </p:nvSpPr>
            <p:spPr>
              <a:xfrm>
                <a:off x="2696934" y="2774952"/>
                <a:ext cx="1035027" cy="1035027"/>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矩形 25"/>
              <p:cNvSpPr/>
              <p:nvPr/>
            </p:nvSpPr>
            <p:spPr>
              <a:xfrm>
                <a:off x="2889315" y="3007489"/>
                <a:ext cx="650261" cy="56995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4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sp>
        <p:nvSpPr>
          <p:cNvPr id="30" name="文本框 29"/>
          <p:cNvSpPr txBox="1"/>
          <p:nvPr/>
        </p:nvSpPr>
        <p:spPr>
          <a:xfrm>
            <a:off x="1180414" y="4375986"/>
            <a:ext cx="4896341" cy="1564547"/>
          </a:xfrm>
          <a:prstGeom prst="rect">
            <a:avLst/>
          </a:prstGeom>
          <a:noFill/>
        </p:spPr>
        <p:txBody>
          <a:bodyPr wrap="square" lIns="86376" tIns="43188" rIns="86376" bIns="43188" rtlCol="0">
            <a:spAutoFit/>
          </a:bodyP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输入一个</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位的字符串的时候，比如“</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22334455”</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，此时，字符串的结束符恰恰是</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，则覆盖变量</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authenticated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的高字节并使其为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1" name="组合 30"/>
          <p:cNvGrpSpPr/>
          <p:nvPr/>
        </p:nvGrpSpPr>
        <p:grpSpPr>
          <a:xfrm>
            <a:off x="8263018" y="2551938"/>
            <a:ext cx="1622946" cy="1622946"/>
            <a:chOff x="2716147" y="2106202"/>
            <a:chExt cx="1622946" cy="1622946"/>
          </a:xfrm>
        </p:grpSpPr>
        <p:sp>
          <p:nvSpPr>
            <p:cNvPr id="32" name="is1ide-Oval 8"/>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3" name="组合 32"/>
            <p:cNvGrpSpPr/>
            <p:nvPr/>
          </p:nvGrpSpPr>
          <p:grpSpPr>
            <a:xfrm>
              <a:off x="2828972" y="2219027"/>
              <a:ext cx="1397296" cy="1397296"/>
              <a:chOff x="2696934" y="2774952"/>
              <a:chExt cx="1035027" cy="1035027"/>
            </a:xfrm>
          </p:grpSpPr>
          <p:sp>
            <p:nvSpPr>
              <p:cNvPr id="34" name="is1ide-Oval 8"/>
              <p:cNvSpPr/>
              <p:nvPr/>
            </p:nvSpPr>
            <p:spPr>
              <a:xfrm>
                <a:off x="2696934" y="2774952"/>
                <a:ext cx="1035027" cy="1035027"/>
              </a:xfrm>
              <a:prstGeom prst="ellipse">
                <a:avLst/>
              </a:prstGeom>
              <a:solidFill>
                <a:srgbClr val="1092F1"/>
              </a:solidFill>
              <a:ln w="12700" cap="flat">
                <a:solidFill>
                  <a:srgbClr val="1092F1"/>
                </a:solidFill>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 name="矩形 34"/>
              <p:cNvSpPr/>
              <p:nvPr/>
            </p:nvSpPr>
            <p:spPr>
              <a:xfrm>
                <a:off x="2889315" y="3007489"/>
                <a:ext cx="650261" cy="56995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4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sp>
        <p:nvSpPr>
          <p:cNvPr id="36" name="文本框 35"/>
          <p:cNvSpPr txBox="1"/>
          <p:nvPr/>
        </p:nvSpPr>
        <p:spPr>
          <a:xfrm>
            <a:off x="6645137" y="4379437"/>
            <a:ext cx="5059644" cy="1564547"/>
          </a:xfrm>
          <a:prstGeom prst="rect">
            <a:avLst/>
          </a:prstGeom>
          <a:noFill/>
        </p:spPr>
        <p:txBody>
          <a:bodyPr wrap="square" lIns="86376" tIns="43188" rIns="86376" bIns="43188" rtlCol="0">
            <a:spAutoFit/>
          </a:bodyPr>
          <a:lstStyle/>
          <a:p>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输入的字符串应该大于“</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12345678”</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，因为执行</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strcmp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之后要确保变量</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authenticated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的值为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，也就是只有高字节是</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，其它字节为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180414" y="673462"/>
            <a:ext cx="9345388" cy="1564547"/>
          </a:xfrm>
          <a:prstGeom prst="rect">
            <a:avLst/>
          </a:prstGeom>
          <a:noFill/>
        </p:spPr>
        <p:txBody>
          <a:bodyPr wrap="square" lIns="86376" tIns="43188" rIns="86376" bIns="43188" rtlCol="0">
            <a:spAutoFit/>
          </a:bodyP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如果我们输入的密码超过了</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个字符（注意：字符串截断符</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NULL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将占用一个字节），则越界字符的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ASCII</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码会修改掉</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authenticated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的值。如果这段溢出数据恰好把</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authenticated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改为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，则程序流程将被改变。 要成功覆盖临近变量并使其为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，有两个条件：</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100783" y="1096045"/>
            <a:ext cx="11161240" cy="1564547"/>
          </a:xfrm>
          <a:prstGeom prst="rect">
            <a:avLst/>
          </a:prstGeom>
          <a:noFill/>
        </p:spPr>
        <p:txBody>
          <a:bodyPr wrap="square" lIns="86376" tIns="43188" rIns="86376" bIns="43188" rtlCol="0">
            <a:spAutoFit/>
          </a:bodyP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打开</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OllyDBG</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，装载程序后，会停在程序入口点，单步执行可以定位到主函数：第一，主函数通过</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OllyDBG</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的信息提示区域，会显示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main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函数信息；第二，</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Windows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控制台程序的主函数参数包含三个，即</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_</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argc</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_</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argv</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_environ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，在函数调用前面的参数入栈环节具有鲜明的特征，截图如下：</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2" name="组合 11"/>
          <p:cNvGrpSpPr/>
          <p:nvPr/>
        </p:nvGrpSpPr>
        <p:grpSpPr>
          <a:xfrm>
            <a:off x="4557167" y="418708"/>
            <a:ext cx="3646001" cy="461665"/>
            <a:chOff x="4902019" y="279497"/>
            <a:chExt cx="2754220" cy="1044237"/>
          </a:xfrm>
        </p:grpSpPr>
        <p:cxnSp>
          <p:nvCxnSpPr>
            <p:cNvPr id="13"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902019" y="279497"/>
              <a:ext cx="2716641" cy="1044237"/>
            </a:xfrm>
            <a:prstGeom prst="rect">
              <a:avLst/>
            </a:prstGeom>
          </p:spPr>
          <p:txBody>
            <a:bodyPr wrap="square">
              <a:spAutoFit/>
            </a:bodyPr>
            <a:lstStyle/>
            <a:p>
              <a:pPr algn="ct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实验细节</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1026"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89015" y="2752229"/>
            <a:ext cx="6696744" cy="4112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100783" y="1096045"/>
            <a:ext cx="11161240" cy="1195215"/>
          </a:xfrm>
          <a:prstGeom prst="rect">
            <a:avLst/>
          </a:prstGeom>
          <a:noFill/>
        </p:spPr>
        <p:txBody>
          <a:bodyPr wrap="square" lIns="86376" tIns="43188" rIns="86376" bIns="43188" rtlCol="0">
            <a:spAutoFit/>
          </a:bodyP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此时，选择步入执行即可转到主函数。之后继续一步步执行程序，会遇到</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Scanf</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函数，弹出对话框，接受用户输入，我们输入“</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22334455”</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，然后会回到原来程序，继续单步运行，直到调用</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verify_password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函数后，进入该函数代码区域。</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2" name="组合 11"/>
          <p:cNvGrpSpPr/>
          <p:nvPr/>
        </p:nvGrpSpPr>
        <p:grpSpPr>
          <a:xfrm>
            <a:off x="4557167" y="418708"/>
            <a:ext cx="3646001" cy="461665"/>
            <a:chOff x="4902019" y="279497"/>
            <a:chExt cx="2754220" cy="1044237"/>
          </a:xfrm>
        </p:grpSpPr>
        <p:cxnSp>
          <p:nvCxnSpPr>
            <p:cNvPr id="13"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902019" y="279497"/>
              <a:ext cx="2716641" cy="1044237"/>
            </a:xfrm>
            <a:prstGeom prst="rect">
              <a:avLst/>
            </a:prstGeom>
          </p:spPr>
          <p:txBody>
            <a:bodyPr wrap="square">
              <a:spAutoFit/>
            </a:bodyPr>
            <a:lstStyle/>
            <a:p>
              <a:pPr algn="ct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实验细节</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2050"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73417" y="2312001"/>
            <a:ext cx="9215972" cy="46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p:cNvSpPr/>
          <p:nvPr/>
        </p:nvSpPr>
        <p:spPr>
          <a:xfrm>
            <a:off x="1333736" y="3040261"/>
            <a:ext cx="10153128" cy="1015663"/>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a:t>
            </a:r>
            <a:r>
              <a:rPr lang="zh-CN" altLang="en-US" sz="60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：溢出漏洞基本概念</a:t>
            </a:r>
            <a:endPar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100783" y="1096045"/>
            <a:ext cx="11161240" cy="5848797"/>
          </a:xfrm>
          <a:prstGeom prst="rect">
            <a:avLst/>
          </a:prstGeom>
          <a:noFill/>
        </p:spPr>
        <p:txBody>
          <a:bodyPr wrap="square" lIns="86376" tIns="43188" rIns="86376" bIns="43188" rtlCol="0">
            <a:spAutoFit/>
          </a:bodyPr>
          <a:lstStyle/>
          <a:p>
            <a:pPr>
              <a:lnSpc>
                <a:spcPct val="12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在执行完口令比较后，运行完</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mov</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dword</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part [ebp-4],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语句，该语句含义为将</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寄存器的值（刚执行的</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strcmp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函数的返回值）复制给地址</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ebp-4</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的局部变量。也就是，将口令比较的结果复制给我们定义的局部变量</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authenticated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通过寄存器窗口，可知当前</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EBP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寄存器值为</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0x0012FB24</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，观察此时栈区变化</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，观察此时</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ebp-4</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地址处的变量值，同时，我们将数据窗口定位到地址</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0x0012FB20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处（数据窗口区域，点右键，选择</a:t>
            </a: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转到</a:t>
            </a: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表达式”</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，出现表达式后，</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输入</a:t>
            </a:r>
            <a:r>
              <a:rPr lang="en-US" altLang="zh-CN"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0x0012FB20</a:t>
            </a: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EBP-4</a:t>
            </a: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然后选择“跟随表达式”），来观察后续的变化，如下</a:t>
            </a: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pPr>
            <a:endParaRPr lang="en-US" altLang="zh-CN"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pP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pPr>
            <a:endParaRPr lang="en-US" altLang="zh-CN"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pP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当程序执行到</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strcpy</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溢出覆盖后的“</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mov</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dword</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ptr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[ebp-4]”</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之前，我们可以观察到，溢出成功的覆盖了变量</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authenticated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的值为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0x00000000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2" name="组合 11"/>
          <p:cNvGrpSpPr/>
          <p:nvPr/>
        </p:nvGrpSpPr>
        <p:grpSpPr>
          <a:xfrm>
            <a:off x="4557167" y="418708"/>
            <a:ext cx="3646001" cy="461665"/>
            <a:chOff x="4902019" y="279497"/>
            <a:chExt cx="2754220" cy="1044237"/>
          </a:xfrm>
        </p:grpSpPr>
        <p:cxnSp>
          <p:nvCxnSpPr>
            <p:cNvPr id="13"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902019" y="279497"/>
              <a:ext cx="2716641" cy="1044237"/>
            </a:xfrm>
            <a:prstGeom prst="rect">
              <a:avLst/>
            </a:prstGeom>
          </p:spPr>
          <p:txBody>
            <a:bodyPr wrap="square">
              <a:spAutoFit/>
            </a:bodyPr>
            <a:lstStyle/>
            <a:p>
              <a:pPr algn="ct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实验细节</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3074"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75078" y="4336405"/>
            <a:ext cx="921265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p:cNvSpPr/>
          <p:nvPr/>
        </p:nvSpPr>
        <p:spPr>
          <a:xfrm>
            <a:off x="2108895" y="3108493"/>
            <a:ext cx="9433048"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a:t>
            </a:r>
            <a:r>
              <a:rPr lang="zh-CN" altLang="en-US" sz="60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点三：堆溢出漏洞</a:t>
            </a:r>
            <a:endParaRPr lang="zh-CN" altLang="en-US" sz="6000" b="1"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4595739" y="837929"/>
            <a:ext cx="3667280" cy="474140"/>
            <a:chOff x="5071056" y="837929"/>
            <a:chExt cx="2716641"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071056" y="837929"/>
              <a:ext cx="2716641" cy="461665"/>
            </a:xfrm>
            <a:prstGeom prst="rect">
              <a:avLst/>
            </a:prstGeom>
          </p:spPr>
          <p:txBody>
            <a:bodyPr wrap="square">
              <a:spAutoFit/>
            </a:bodyPr>
            <a:lstStyle/>
            <a:p>
              <a:pPr algn="ctr"/>
              <a:r>
                <a:rPr lang="en-US" altLang="zh-CN"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简单示例</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8" name="íṡľíḍè-Rectangle 17"/>
          <p:cNvSpPr/>
          <p:nvPr/>
        </p:nvSpPr>
        <p:spPr>
          <a:xfrm>
            <a:off x="1028775" y="1482374"/>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000" kern="0" dirty="0" smtClean="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堆溢出</a:t>
            </a:r>
            <a:r>
              <a:rPr lang="zh-CN" altLang="en-US"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漏洞：</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p:cNvGrpSpPr/>
          <p:nvPr/>
        </p:nvGrpSpPr>
        <p:grpSpPr>
          <a:xfrm>
            <a:off x="1028775" y="2066508"/>
            <a:ext cx="10765196" cy="2714089"/>
            <a:chOff x="1424819" y="2400260"/>
            <a:chExt cx="9530272" cy="2586713"/>
          </a:xfrm>
        </p:grpSpPr>
        <p:sp>
          <p:nvSpPr>
            <p:cNvPr id="21" name="íṡľíḍè-Rectangle 17"/>
            <p:cNvSpPr/>
            <p:nvPr/>
          </p:nvSpPr>
          <p:spPr>
            <a:xfrm>
              <a:off x="1424819" y="2400260"/>
              <a:ext cx="9530272" cy="2575139"/>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defRPr/>
              </a:pPr>
              <a:endParaRPr kumimoji="0" sz="28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p:cNvSpPr/>
            <p:nvPr/>
          </p:nvSpPr>
          <p:spPr>
            <a:xfrm>
              <a:off x="1775431" y="2434983"/>
              <a:ext cx="8926295" cy="2551990"/>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堆溢出是指在堆中发生的缓冲区溢出。堆溢出后，数据可以覆盖堆区的不同堆块的数据，带来安全威胁。我们将通过下面一个简单例子，来演示一个简单的堆溢出漏洞：</a:t>
              </a:r>
              <a:r>
                <a:rPr lang="zh-CN" altLang="en-US" sz="28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该漏洞在产生溢出的时候，将覆盖一个目标堆块的块身数据</a:t>
              </a:r>
              <a:r>
                <a:rPr lang="zh-CN" altLang="en-US" sz="2800" kern="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kern="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 name="矩形 3"/>
          <p:cNvSpPr/>
          <p:nvPr/>
        </p:nvSpPr>
        <p:spPr>
          <a:xfrm>
            <a:off x="1100783" y="4984477"/>
            <a:ext cx="10945216" cy="1754326"/>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示例：</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从堆区申请两个堆块，处于低地址的</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buf1</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和处于高地址的</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buf2</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buf2</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存储了一个名为</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myoutfile</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的字符串，用来存储文件名。</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buf1</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用来接收输入，同时将这些输入字符在程序执行过程中写入到</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buf2 </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存储的文件名</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myoutfile</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所指向的文件中。</a:t>
            </a:r>
            <a:endPar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524719" y="201811"/>
          <a:ext cx="5760640" cy="6821805"/>
        </p:xfrm>
        <a:graphic>
          <a:graphicData uri="http://schemas.openxmlformats.org/drawingml/2006/table">
            <a:tbl>
              <a:tblPr firstRow="1" bandRow="1">
                <a:tableStyleId>{073A0DAA-6AF3-43AB-8588-CEC1D06C72B9}</a:tableStyleId>
              </a:tblPr>
              <a:tblGrid>
                <a:gridCol w="5760640"/>
              </a:tblGrid>
              <a:tr h="6510858">
                <a:tc>
                  <a:txBody>
                    <a:bodyPr/>
                    <a:lstStyle/>
                    <a:p>
                      <a:r>
                        <a:rPr lang="en-US" altLang="zh-CN" sz="1900" kern="1200" dirty="0" smtClean="0">
                          <a:effectLst/>
                        </a:rPr>
                        <a:t>#define FILENAME "</a:t>
                      </a:r>
                      <a:r>
                        <a:rPr lang="en-US" altLang="zh-CN" sz="1900" kern="1200" dirty="0" err="1" smtClean="0">
                          <a:effectLst/>
                        </a:rPr>
                        <a:t>myoutfile</a:t>
                      </a:r>
                      <a:r>
                        <a:rPr lang="en-US" altLang="zh-CN" sz="1900" kern="1200" dirty="0" smtClean="0">
                          <a:effectLst/>
                        </a:rPr>
                        <a:t>"</a:t>
                      </a:r>
                      <a:endParaRPr lang="zh-CN" altLang="zh-CN" sz="1900" kern="1200" dirty="0" smtClean="0">
                        <a:effectLst/>
                      </a:endParaRPr>
                    </a:p>
                    <a:p>
                      <a:r>
                        <a:rPr lang="en-US" altLang="zh-CN" sz="1900" kern="1200" dirty="0" err="1" smtClean="0">
                          <a:effectLst/>
                        </a:rPr>
                        <a:t>int</a:t>
                      </a:r>
                      <a:r>
                        <a:rPr lang="en-US" altLang="zh-CN" sz="1900" kern="1200" dirty="0" smtClean="0">
                          <a:effectLst/>
                        </a:rPr>
                        <a:t> main(</a:t>
                      </a:r>
                      <a:r>
                        <a:rPr lang="en-US" altLang="zh-CN" sz="1900" kern="1200" dirty="0" err="1" smtClean="0">
                          <a:effectLst/>
                        </a:rPr>
                        <a:t>int</a:t>
                      </a:r>
                      <a:r>
                        <a:rPr lang="en-US" altLang="zh-CN" sz="1900" kern="1200" dirty="0" smtClean="0">
                          <a:effectLst/>
                        </a:rPr>
                        <a:t> </a:t>
                      </a:r>
                      <a:r>
                        <a:rPr lang="en-US" altLang="zh-CN" sz="1900" kern="1200" dirty="0" err="1" smtClean="0">
                          <a:effectLst/>
                        </a:rPr>
                        <a:t>argc,char</a:t>
                      </a:r>
                      <a:r>
                        <a:rPr lang="en-US" altLang="zh-CN" sz="1900" kern="1200" dirty="0" smtClean="0">
                          <a:effectLst/>
                        </a:rPr>
                        <a:t> *</a:t>
                      </a:r>
                      <a:r>
                        <a:rPr lang="en-US" altLang="zh-CN" sz="1900" kern="1200" dirty="0" err="1" smtClean="0">
                          <a:effectLst/>
                        </a:rPr>
                        <a:t>argv</a:t>
                      </a:r>
                      <a:r>
                        <a:rPr lang="en-US" altLang="zh-CN" sz="1900" kern="1200" dirty="0" smtClean="0">
                          <a:effectLst/>
                        </a:rPr>
                        <a:t>[])</a:t>
                      </a:r>
                      <a:endParaRPr lang="zh-CN" altLang="zh-CN" sz="1900" kern="1200" dirty="0" smtClean="0">
                        <a:effectLst/>
                      </a:endParaRPr>
                    </a:p>
                    <a:p>
                      <a:r>
                        <a:rPr lang="en-US" altLang="zh-CN" sz="1900" kern="1200" dirty="0" smtClean="0">
                          <a:effectLst/>
                        </a:rPr>
                        <a:t>{</a:t>
                      </a:r>
                      <a:endParaRPr lang="zh-CN" altLang="zh-CN" sz="1900" kern="1200" dirty="0" smtClean="0">
                        <a:effectLst/>
                      </a:endParaRPr>
                    </a:p>
                    <a:p>
                      <a:r>
                        <a:rPr lang="en-US" altLang="zh-CN" sz="1900" kern="1200" dirty="0" smtClean="0">
                          <a:effectLst/>
                        </a:rPr>
                        <a:t>FILE *</a:t>
                      </a:r>
                      <a:r>
                        <a:rPr lang="en-US" altLang="zh-CN" sz="1900" kern="1200" dirty="0" err="1" smtClean="0">
                          <a:effectLst/>
                        </a:rPr>
                        <a:t>fd</a:t>
                      </a:r>
                      <a:r>
                        <a:rPr lang="en-US" altLang="zh-CN" sz="1900" kern="1200" dirty="0" smtClean="0">
                          <a:effectLst/>
                        </a:rPr>
                        <a:t>;</a:t>
                      </a:r>
                      <a:endParaRPr lang="zh-CN" altLang="zh-CN" sz="1900" kern="1200" dirty="0" smtClean="0">
                        <a:effectLst/>
                      </a:endParaRPr>
                    </a:p>
                    <a:p>
                      <a:r>
                        <a:rPr lang="en-US" altLang="zh-CN" sz="1900" kern="1200" dirty="0" smtClean="0">
                          <a:effectLst/>
                        </a:rPr>
                        <a:t>long diff;</a:t>
                      </a:r>
                      <a:endParaRPr lang="zh-CN" altLang="zh-CN" sz="1900" kern="1200" dirty="0" smtClean="0">
                        <a:effectLst/>
                      </a:endParaRPr>
                    </a:p>
                    <a:p>
                      <a:r>
                        <a:rPr lang="en-US" altLang="zh-CN" sz="1900" kern="1200" dirty="0" smtClean="0">
                          <a:effectLst/>
                        </a:rPr>
                        <a:t>char </a:t>
                      </a:r>
                      <a:r>
                        <a:rPr lang="en-US" altLang="zh-CN" sz="1900" kern="1200" dirty="0" err="1" smtClean="0">
                          <a:effectLst/>
                        </a:rPr>
                        <a:t>bufchar</a:t>
                      </a:r>
                      <a:r>
                        <a:rPr lang="en-US" altLang="zh-CN" sz="1900" kern="1200" dirty="0" smtClean="0">
                          <a:effectLst/>
                        </a:rPr>
                        <a:t>[100];</a:t>
                      </a:r>
                      <a:endParaRPr lang="zh-CN" altLang="zh-CN" sz="1900" kern="1200" dirty="0" smtClean="0">
                        <a:effectLst/>
                      </a:endParaRPr>
                    </a:p>
                    <a:p>
                      <a:r>
                        <a:rPr lang="en-US" altLang="zh-CN" sz="1900" kern="1200" dirty="0" smtClean="0">
                          <a:effectLst/>
                        </a:rPr>
                        <a:t> </a:t>
                      </a:r>
                      <a:endParaRPr lang="zh-CN" altLang="zh-CN" sz="1900" kern="1200" dirty="0" smtClean="0">
                        <a:effectLst/>
                      </a:endParaRPr>
                    </a:p>
                    <a:p>
                      <a:r>
                        <a:rPr lang="en-US" altLang="zh-CN" sz="1900" kern="1200" dirty="0" smtClean="0">
                          <a:effectLst/>
                        </a:rPr>
                        <a:t>char* buf1 = (char*)</a:t>
                      </a:r>
                      <a:r>
                        <a:rPr lang="en-US" altLang="zh-CN" sz="1900" kern="1200" dirty="0" err="1" smtClean="0">
                          <a:effectLst/>
                        </a:rPr>
                        <a:t>malloc</a:t>
                      </a:r>
                      <a:r>
                        <a:rPr lang="en-US" altLang="zh-CN" sz="1900" kern="1200" dirty="0" smtClean="0">
                          <a:effectLst/>
                        </a:rPr>
                        <a:t>(20);</a:t>
                      </a:r>
                      <a:endParaRPr lang="zh-CN" altLang="zh-CN" sz="1900" kern="1200" dirty="0" smtClean="0">
                        <a:effectLst/>
                      </a:endParaRPr>
                    </a:p>
                    <a:p>
                      <a:r>
                        <a:rPr lang="en-US" altLang="zh-CN" sz="1900" kern="1200" dirty="0" smtClean="0">
                          <a:effectLst/>
                        </a:rPr>
                        <a:t>char* buf2 = (char*)</a:t>
                      </a:r>
                      <a:r>
                        <a:rPr lang="en-US" altLang="zh-CN" sz="1900" kern="1200" dirty="0" err="1" smtClean="0">
                          <a:effectLst/>
                        </a:rPr>
                        <a:t>malloc</a:t>
                      </a:r>
                      <a:r>
                        <a:rPr lang="en-US" altLang="zh-CN" sz="1900" kern="1200" dirty="0" smtClean="0">
                          <a:effectLst/>
                        </a:rPr>
                        <a:t>(20);</a:t>
                      </a:r>
                      <a:endParaRPr lang="zh-CN" altLang="zh-CN" sz="1900" kern="1200" dirty="0" smtClean="0">
                        <a:effectLst/>
                      </a:endParaRPr>
                    </a:p>
                    <a:p>
                      <a:r>
                        <a:rPr lang="en-US" altLang="zh-CN" sz="1900" kern="1200" dirty="0" smtClean="0">
                          <a:effectLst/>
                        </a:rPr>
                        <a:t> </a:t>
                      </a:r>
                      <a:endParaRPr lang="zh-CN" altLang="zh-CN" sz="1900" kern="1200" dirty="0" smtClean="0">
                        <a:effectLst/>
                      </a:endParaRPr>
                    </a:p>
                    <a:p>
                      <a:r>
                        <a:rPr lang="en-US" altLang="zh-CN" sz="1900" kern="1200" dirty="0" smtClean="0">
                          <a:effectLst/>
                        </a:rPr>
                        <a:t>diff = (long)buf2-(long)buf1;</a:t>
                      </a:r>
                      <a:endParaRPr lang="zh-CN" altLang="zh-CN" sz="1900" kern="1200" dirty="0" smtClean="0">
                        <a:effectLst/>
                      </a:endParaRPr>
                    </a:p>
                    <a:p>
                      <a:r>
                        <a:rPr lang="en-US" altLang="zh-CN" sz="1900" kern="1200" dirty="0" smtClean="0">
                          <a:effectLst/>
                        </a:rPr>
                        <a:t> </a:t>
                      </a:r>
                      <a:endParaRPr lang="zh-CN" altLang="zh-CN" sz="1900" kern="1200" dirty="0" smtClean="0">
                        <a:effectLst/>
                      </a:endParaRPr>
                    </a:p>
                    <a:p>
                      <a:r>
                        <a:rPr lang="en-US" altLang="zh-CN" sz="1900" kern="1200" dirty="0" err="1" smtClean="0">
                          <a:effectLst/>
                        </a:rPr>
                        <a:t>strcpy</a:t>
                      </a:r>
                      <a:r>
                        <a:rPr lang="en-US" altLang="zh-CN" sz="1900" kern="1200" dirty="0" smtClean="0">
                          <a:effectLst/>
                        </a:rPr>
                        <a:t>(buf2,FILENAME);</a:t>
                      </a:r>
                      <a:endParaRPr lang="zh-CN" altLang="zh-CN" sz="1900" kern="1200" dirty="0" smtClean="0">
                        <a:effectLst/>
                      </a:endParaRPr>
                    </a:p>
                    <a:p>
                      <a:r>
                        <a:rPr lang="en-US" altLang="zh-CN" sz="1900" kern="1200" dirty="0" smtClean="0">
                          <a:effectLst/>
                        </a:rPr>
                        <a:t>  </a:t>
                      </a:r>
                      <a:endParaRPr lang="zh-CN" altLang="zh-CN" sz="1900" kern="1200" dirty="0" smtClean="0">
                        <a:effectLst/>
                      </a:endParaRPr>
                    </a:p>
                    <a:p>
                      <a:r>
                        <a:rPr lang="en-US" altLang="zh-CN" sz="1900" kern="1200" dirty="0" err="1" smtClean="0">
                          <a:effectLst/>
                        </a:rPr>
                        <a:t>printf</a:t>
                      </a:r>
                      <a:r>
                        <a:rPr lang="en-US" altLang="zh-CN" sz="1900" kern="1200" dirty="0" smtClean="0">
                          <a:effectLst/>
                        </a:rPr>
                        <a:t>("buf1</a:t>
                      </a:r>
                      <a:r>
                        <a:rPr lang="zh-CN" altLang="zh-CN" sz="1900" kern="1200" dirty="0" smtClean="0">
                          <a:effectLst/>
                        </a:rPr>
                        <a:t>存储地址</a:t>
                      </a:r>
                      <a:r>
                        <a:rPr lang="en-US" altLang="zh-CN" sz="1900" kern="1200" dirty="0" smtClean="0">
                          <a:effectLst/>
                        </a:rPr>
                        <a:t>:%p\n",buf1);</a:t>
                      </a:r>
                      <a:endParaRPr lang="zh-CN" altLang="zh-CN" sz="1900" kern="1200" dirty="0" smtClean="0">
                        <a:effectLst/>
                      </a:endParaRPr>
                    </a:p>
                    <a:p>
                      <a:r>
                        <a:rPr lang="en-US" altLang="zh-CN" sz="1900" kern="1200" dirty="0" err="1" smtClean="0">
                          <a:effectLst/>
                        </a:rPr>
                        <a:t>printf</a:t>
                      </a:r>
                      <a:r>
                        <a:rPr lang="en-US" altLang="zh-CN" sz="1900" kern="1200" dirty="0" smtClean="0">
                          <a:effectLst/>
                        </a:rPr>
                        <a:t>("buf2</a:t>
                      </a:r>
                      <a:r>
                        <a:rPr lang="zh-CN" altLang="zh-CN" sz="1900" kern="1200" dirty="0" smtClean="0">
                          <a:effectLst/>
                        </a:rPr>
                        <a:t>存储地址</a:t>
                      </a:r>
                      <a:r>
                        <a:rPr lang="en-US" altLang="zh-CN" sz="1900" kern="1200" dirty="0" smtClean="0">
                          <a:effectLst/>
                        </a:rPr>
                        <a:t>:%p,</a:t>
                      </a:r>
                      <a:r>
                        <a:rPr lang="zh-CN" altLang="zh-CN" sz="1900" kern="1200" dirty="0" smtClean="0">
                          <a:effectLst/>
                        </a:rPr>
                        <a:t>存储内容为文件名</a:t>
                      </a:r>
                      <a:r>
                        <a:rPr lang="en-US" altLang="zh-CN" sz="1900" kern="1200" dirty="0" smtClean="0">
                          <a:effectLst/>
                        </a:rPr>
                        <a:t>:%s\n",buf2,buf2);</a:t>
                      </a:r>
                      <a:endParaRPr lang="zh-CN" altLang="zh-CN" sz="1900" kern="1200" dirty="0" smtClean="0">
                        <a:effectLst/>
                      </a:endParaRPr>
                    </a:p>
                    <a:p>
                      <a:r>
                        <a:rPr lang="en-US" altLang="zh-CN" sz="1900" kern="1200" dirty="0" err="1" smtClean="0">
                          <a:effectLst/>
                        </a:rPr>
                        <a:t>printf</a:t>
                      </a:r>
                      <a:r>
                        <a:rPr lang="en-US" altLang="zh-CN" sz="1900" kern="1200" dirty="0" smtClean="0">
                          <a:effectLst/>
                        </a:rPr>
                        <a:t>("</a:t>
                      </a:r>
                      <a:r>
                        <a:rPr lang="zh-CN" altLang="zh-CN" sz="1900" kern="1200" dirty="0" smtClean="0">
                          <a:effectLst/>
                        </a:rPr>
                        <a:t>两个地址之间的距离</a:t>
                      </a:r>
                      <a:r>
                        <a:rPr lang="en-US" altLang="zh-CN" sz="1900" kern="1200" dirty="0" smtClean="0">
                          <a:effectLst/>
                        </a:rPr>
                        <a:t>:%d</a:t>
                      </a:r>
                      <a:r>
                        <a:rPr lang="zh-CN" altLang="zh-CN" sz="1900" kern="1200" dirty="0" smtClean="0">
                          <a:effectLst/>
                        </a:rPr>
                        <a:t>个字节</a:t>
                      </a:r>
                      <a:r>
                        <a:rPr lang="en-US" altLang="zh-CN" sz="1900" kern="1200" dirty="0" smtClean="0">
                          <a:effectLst/>
                        </a:rPr>
                        <a:t> \</a:t>
                      </a:r>
                      <a:r>
                        <a:rPr lang="en-US" altLang="zh-CN" sz="1900" kern="1200" dirty="0" err="1" smtClean="0">
                          <a:effectLst/>
                        </a:rPr>
                        <a:t>n",diff</a:t>
                      </a:r>
                      <a:r>
                        <a:rPr lang="en-US" altLang="zh-CN" sz="1900" kern="1200" dirty="0" smtClean="0">
                          <a:effectLst/>
                        </a:rPr>
                        <a:t>); </a:t>
                      </a:r>
                      <a:endParaRPr lang="zh-CN" altLang="zh-CN" sz="1900" kern="1200" dirty="0" smtClean="0">
                        <a:effectLst/>
                      </a:endParaRPr>
                    </a:p>
                    <a:p>
                      <a:r>
                        <a:rPr lang="en-US" altLang="zh-CN" sz="2000" kern="1200" dirty="0" smtClean="0">
                          <a:effectLst/>
                        </a:rPr>
                        <a:t>if(</a:t>
                      </a:r>
                      <a:r>
                        <a:rPr lang="en-US" altLang="zh-CN" sz="2000" kern="1200" dirty="0" err="1" smtClean="0">
                          <a:effectLst/>
                        </a:rPr>
                        <a:t>argc</a:t>
                      </a:r>
                      <a:r>
                        <a:rPr lang="en-US" altLang="zh-CN" sz="2000" kern="1200" dirty="0" smtClean="0">
                          <a:effectLst/>
                        </a:rPr>
                        <a:t>&lt;2){</a:t>
                      </a:r>
                      <a:endParaRPr lang="en-US" altLang="zh-CN" sz="2000" kern="1200" dirty="0" smtClean="0">
                        <a:effectLst/>
                      </a:endParaRPr>
                    </a:p>
                    <a:p>
                      <a:r>
                        <a:rPr lang="en-US" altLang="zh-CN" sz="2000" kern="1200" dirty="0" smtClean="0">
                          <a:effectLst/>
                        </a:rPr>
                        <a:t>    </a:t>
                      </a:r>
                      <a:r>
                        <a:rPr lang="en-US" altLang="zh-CN" sz="2000" kern="1200" dirty="0" err="1" smtClean="0">
                          <a:effectLst/>
                        </a:rPr>
                        <a:t>printf</a:t>
                      </a:r>
                      <a:r>
                        <a:rPr lang="en-US" altLang="zh-CN" sz="2000" kern="1200" dirty="0" smtClean="0">
                          <a:effectLst/>
                        </a:rPr>
                        <a:t>("</a:t>
                      </a:r>
                      <a:r>
                        <a:rPr lang="zh-CN" altLang="en-US" sz="2000" kern="1200" dirty="0" smtClean="0">
                          <a:effectLst/>
                        </a:rPr>
                        <a:t>请输入要写入文件</a:t>
                      </a:r>
                      <a:r>
                        <a:rPr lang="en-US" altLang="zh-CN" sz="2000" kern="1200" dirty="0" smtClean="0">
                          <a:effectLst/>
                        </a:rPr>
                        <a:t>%s</a:t>
                      </a:r>
                      <a:r>
                        <a:rPr lang="zh-CN" altLang="en-US" sz="2000" kern="1200" dirty="0" smtClean="0">
                          <a:effectLst/>
                        </a:rPr>
                        <a:t>的字符串</a:t>
                      </a:r>
                      <a:r>
                        <a:rPr lang="en-US" altLang="zh-CN" sz="2000" kern="1200" dirty="0" smtClean="0">
                          <a:effectLst/>
                        </a:rPr>
                        <a:t>:\n",buf2);</a:t>
                      </a:r>
                      <a:endParaRPr lang="en-US" altLang="zh-CN" sz="2000" kern="1200" dirty="0" smtClean="0">
                        <a:effectLst/>
                      </a:endParaRPr>
                    </a:p>
                    <a:p>
                      <a:r>
                        <a:rPr lang="en-US" altLang="zh-CN" sz="2000" kern="1200" dirty="0" smtClean="0">
                          <a:effectLst/>
                        </a:rPr>
                        <a:t>    gets(</a:t>
                      </a:r>
                      <a:r>
                        <a:rPr lang="en-US" altLang="zh-CN" sz="2000" kern="1200" dirty="0" err="1" smtClean="0">
                          <a:effectLst/>
                        </a:rPr>
                        <a:t>bufchar</a:t>
                      </a:r>
                      <a:r>
                        <a:rPr lang="en-US" altLang="zh-CN" sz="2000" kern="1200" dirty="0" smtClean="0">
                          <a:effectLst/>
                        </a:rPr>
                        <a:t>);</a:t>
                      </a:r>
                      <a:endParaRPr lang="en-US" altLang="zh-CN" sz="2000" kern="1200" dirty="0" smtClean="0">
                        <a:effectLst/>
                      </a:endParaRPr>
                    </a:p>
                    <a:p>
                      <a:r>
                        <a:rPr lang="en-US" altLang="zh-CN" sz="2000" kern="1200" dirty="0" smtClean="0">
                          <a:effectLst/>
                        </a:rPr>
                        <a:t>    </a:t>
                      </a:r>
                      <a:r>
                        <a:rPr lang="en-US" altLang="zh-CN" sz="2000" kern="1200" dirty="0" err="1" smtClean="0">
                          <a:effectLst/>
                        </a:rPr>
                        <a:t>strcpy</a:t>
                      </a:r>
                      <a:r>
                        <a:rPr lang="en-US" altLang="zh-CN" sz="2000" kern="1200" dirty="0" smtClean="0">
                          <a:effectLst/>
                        </a:rPr>
                        <a:t>(buf1,bufchar);</a:t>
                      </a:r>
                      <a:endParaRPr lang="en-US" altLang="zh-CN" sz="2000" kern="1200" dirty="0" smtClean="0">
                        <a:effectLst/>
                      </a:endParaRPr>
                    </a:p>
                    <a:p>
                      <a:r>
                        <a:rPr lang="en-US" altLang="zh-CN" sz="2000" kern="1200" dirty="0" smtClean="0">
                          <a:effectLst/>
                        </a:rPr>
                        <a:t>}</a:t>
                      </a:r>
                      <a:endParaRPr lang="zh-CN" altLang="en-US" dirty="0"/>
                    </a:p>
                  </a:txBody>
                  <a:tcPr/>
                </a:tc>
              </a:tr>
            </a:tbl>
          </a:graphicData>
        </a:graphic>
      </p:graphicFrame>
      <p:graphicFrame>
        <p:nvGraphicFramePr>
          <p:cNvPr id="11" name="表格 10"/>
          <p:cNvGraphicFramePr>
            <a:graphicFrameLocks noGrp="1"/>
          </p:cNvGraphicFramePr>
          <p:nvPr/>
        </p:nvGraphicFramePr>
        <p:xfrm>
          <a:off x="6357367" y="231949"/>
          <a:ext cx="6048672" cy="6751320"/>
        </p:xfrm>
        <a:graphic>
          <a:graphicData uri="http://schemas.openxmlformats.org/drawingml/2006/table">
            <a:tbl>
              <a:tblPr firstRow="1" bandRow="1">
                <a:tableStyleId>{073A0DAA-6AF3-43AB-8588-CEC1D06C72B9}</a:tableStyleId>
              </a:tblPr>
              <a:tblGrid>
                <a:gridCol w="6048672"/>
              </a:tblGrid>
              <a:tr h="6510858">
                <a:tc>
                  <a:txBody>
                    <a:bodyPr/>
                    <a:lstStyle/>
                    <a:p>
                      <a:r>
                        <a:rPr lang="en-US" altLang="zh-CN" sz="1900" kern="1200" dirty="0" smtClean="0">
                          <a:effectLst/>
                        </a:rPr>
                        <a:t>else  </a:t>
                      </a:r>
                      <a:endParaRPr lang="en-US" altLang="zh-CN" sz="1900" kern="1200" dirty="0" smtClean="0">
                        <a:effectLst/>
                      </a:endParaRPr>
                    </a:p>
                    <a:p>
                      <a:r>
                        <a:rPr lang="en-US" altLang="zh-CN" sz="1900" kern="1200" dirty="0" smtClean="0">
                          <a:effectLst/>
                        </a:rPr>
                        <a:t>	</a:t>
                      </a:r>
                      <a:r>
                        <a:rPr lang="en-US" altLang="zh-CN" sz="1900" kern="1200" dirty="0" err="1" smtClean="0">
                          <a:effectLst/>
                        </a:rPr>
                        <a:t>strcpy</a:t>
                      </a:r>
                      <a:r>
                        <a:rPr lang="en-US" altLang="zh-CN" sz="1900" kern="1200" dirty="0" smtClean="0">
                          <a:effectLst/>
                        </a:rPr>
                        <a:t>(buf1,argv[1]);  </a:t>
                      </a:r>
                      <a:endParaRPr lang="en-US" altLang="zh-CN" sz="1900" kern="1200" dirty="0" smtClean="0">
                        <a:effectLst/>
                      </a:endParaRPr>
                    </a:p>
                    <a:p>
                      <a:endParaRPr lang="en-US" altLang="zh-CN" sz="1900" kern="1200" dirty="0" smtClean="0">
                        <a:effectLst/>
                      </a:endParaRPr>
                    </a:p>
                    <a:p>
                      <a:r>
                        <a:rPr lang="en-US" altLang="zh-CN" sz="1900" kern="1200" dirty="0" err="1" smtClean="0">
                          <a:effectLst/>
                        </a:rPr>
                        <a:t>printf</a:t>
                      </a:r>
                      <a:r>
                        <a:rPr lang="en-US" altLang="zh-CN" sz="1900" kern="1200" dirty="0" smtClean="0">
                          <a:effectLst/>
                        </a:rPr>
                        <a:t>("buf1</a:t>
                      </a:r>
                      <a:r>
                        <a:rPr lang="zh-CN" altLang="en-US" sz="1900" kern="1200" dirty="0" smtClean="0">
                          <a:effectLst/>
                        </a:rPr>
                        <a:t>存储内容</a:t>
                      </a:r>
                      <a:r>
                        <a:rPr lang="en-US" altLang="zh-CN" sz="1900" kern="1200" dirty="0" smtClean="0">
                          <a:effectLst/>
                        </a:rPr>
                        <a:t>:%s \n",buf1);</a:t>
                      </a:r>
                      <a:endParaRPr lang="en-US" altLang="zh-CN" sz="1900" kern="1200" dirty="0" smtClean="0">
                        <a:effectLst/>
                      </a:endParaRPr>
                    </a:p>
                    <a:p>
                      <a:r>
                        <a:rPr lang="en-US" altLang="zh-CN" sz="1900" kern="1200" dirty="0" err="1" smtClean="0">
                          <a:effectLst/>
                        </a:rPr>
                        <a:t>printf</a:t>
                      </a:r>
                      <a:r>
                        <a:rPr lang="en-US" altLang="zh-CN" sz="1900" kern="1200" dirty="0" smtClean="0">
                          <a:effectLst/>
                        </a:rPr>
                        <a:t>("buf2</a:t>
                      </a:r>
                      <a:r>
                        <a:rPr lang="zh-CN" altLang="en-US" sz="1900" kern="1200" dirty="0" smtClean="0">
                          <a:effectLst/>
                        </a:rPr>
                        <a:t>存储内容</a:t>
                      </a:r>
                      <a:r>
                        <a:rPr lang="en-US" altLang="zh-CN" sz="1900" kern="1200" dirty="0" smtClean="0">
                          <a:effectLst/>
                        </a:rPr>
                        <a:t>:%s \n",buf2); </a:t>
                      </a:r>
                      <a:endParaRPr lang="en-US" altLang="zh-CN" sz="1900" kern="1200" dirty="0" smtClean="0">
                        <a:effectLst/>
                      </a:endParaRPr>
                    </a:p>
                    <a:p>
                      <a:r>
                        <a:rPr lang="en-US" altLang="zh-CN" sz="1900" kern="1200" dirty="0" err="1" smtClean="0">
                          <a:effectLst/>
                        </a:rPr>
                        <a:t>printf</a:t>
                      </a:r>
                      <a:r>
                        <a:rPr lang="en-US" altLang="zh-CN" sz="1900" kern="1200" dirty="0" smtClean="0">
                          <a:effectLst/>
                        </a:rPr>
                        <a:t>("</a:t>
                      </a:r>
                      <a:r>
                        <a:rPr lang="zh-CN" altLang="en-US" sz="1900" kern="1200" dirty="0" smtClean="0">
                          <a:effectLst/>
                        </a:rPr>
                        <a:t>将</a:t>
                      </a:r>
                      <a:r>
                        <a:rPr lang="en-US" altLang="zh-CN" sz="1900" kern="1200" dirty="0" smtClean="0">
                          <a:effectLst/>
                        </a:rPr>
                        <a:t>%s\n</a:t>
                      </a:r>
                      <a:r>
                        <a:rPr lang="zh-CN" altLang="en-US" sz="1900" kern="1200" dirty="0" smtClean="0">
                          <a:effectLst/>
                        </a:rPr>
                        <a:t>写入文件 </a:t>
                      </a:r>
                      <a:r>
                        <a:rPr lang="en-US" altLang="zh-CN" sz="1900" kern="1200" dirty="0" smtClean="0">
                          <a:effectLst/>
                        </a:rPr>
                        <a:t>%s</a:t>
                      </a:r>
                      <a:r>
                        <a:rPr lang="zh-CN" altLang="en-US" sz="1900" kern="1200" dirty="0" smtClean="0">
                          <a:effectLst/>
                        </a:rPr>
                        <a:t>中</a:t>
                      </a:r>
                      <a:r>
                        <a:rPr lang="en-US" altLang="zh-CN" sz="1900" kern="1200" dirty="0" smtClean="0">
                          <a:effectLst/>
                        </a:rPr>
                        <a:t>\n\n",buf1,buf2);</a:t>
                      </a:r>
                      <a:endParaRPr lang="en-US" altLang="zh-CN" sz="1900" kern="1200" dirty="0" smtClean="0">
                        <a:effectLst/>
                      </a:endParaRPr>
                    </a:p>
                    <a:p>
                      <a:endParaRPr lang="en-US" altLang="zh-CN" sz="1900" kern="1200" dirty="0" smtClean="0">
                        <a:effectLst/>
                      </a:endParaRPr>
                    </a:p>
                    <a:p>
                      <a:r>
                        <a:rPr lang="en-US" altLang="zh-CN" sz="1900" kern="1200" dirty="0" err="1" smtClean="0">
                          <a:effectLst/>
                        </a:rPr>
                        <a:t>fd</a:t>
                      </a:r>
                      <a:r>
                        <a:rPr lang="en-US" altLang="zh-CN" sz="1900" kern="1200" dirty="0" smtClean="0">
                          <a:effectLst/>
                        </a:rPr>
                        <a:t>=</a:t>
                      </a:r>
                      <a:r>
                        <a:rPr lang="en-US" altLang="zh-CN" sz="1900" kern="1200" dirty="0" err="1" smtClean="0">
                          <a:effectLst/>
                        </a:rPr>
                        <a:t>fopen</a:t>
                      </a:r>
                      <a:r>
                        <a:rPr lang="en-US" altLang="zh-CN" sz="1900" kern="1200" dirty="0" smtClean="0">
                          <a:effectLst/>
                        </a:rPr>
                        <a:t>(buf2,"a");</a:t>
                      </a:r>
                      <a:endParaRPr lang="en-US" altLang="zh-CN" sz="1900" kern="1200" dirty="0" smtClean="0">
                        <a:effectLst/>
                      </a:endParaRPr>
                    </a:p>
                    <a:p>
                      <a:r>
                        <a:rPr lang="en-US" altLang="zh-CN" sz="1900" kern="1200" dirty="0" smtClean="0">
                          <a:effectLst/>
                        </a:rPr>
                        <a:t>if(</a:t>
                      </a:r>
                      <a:r>
                        <a:rPr lang="en-US" altLang="zh-CN" sz="1900" kern="1200" dirty="0" err="1" smtClean="0">
                          <a:effectLst/>
                        </a:rPr>
                        <a:t>fd</a:t>
                      </a:r>
                      <a:r>
                        <a:rPr lang="en-US" altLang="zh-CN" sz="1900" kern="1200" dirty="0" smtClean="0">
                          <a:effectLst/>
                        </a:rPr>
                        <a:t>==NULL) {</a:t>
                      </a:r>
                      <a:endParaRPr lang="en-US" altLang="zh-CN" sz="1900" kern="1200" dirty="0" smtClean="0">
                        <a:effectLst/>
                      </a:endParaRPr>
                    </a:p>
                    <a:p>
                      <a:r>
                        <a:rPr lang="en-US" altLang="zh-CN" sz="1900" kern="1200" dirty="0" smtClean="0">
                          <a:effectLst/>
                        </a:rPr>
                        <a:t>	</a:t>
                      </a:r>
                      <a:r>
                        <a:rPr lang="en-US" altLang="zh-CN" sz="1900" kern="1200" dirty="0" err="1" smtClean="0">
                          <a:effectLst/>
                        </a:rPr>
                        <a:t>fprintf</a:t>
                      </a:r>
                      <a:r>
                        <a:rPr lang="en-US" altLang="zh-CN" sz="1900" kern="1200" dirty="0" smtClean="0">
                          <a:effectLst/>
                        </a:rPr>
                        <a:t>(</a:t>
                      </a:r>
                      <a:r>
                        <a:rPr lang="en-US" altLang="zh-CN" sz="1900" kern="1200" dirty="0" err="1" smtClean="0">
                          <a:effectLst/>
                        </a:rPr>
                        <a:t>stderr</a:t>
                      </a:r>
                      <a:r>
                        <a:rPr lang="en-US" altLang="zh-CN" sz="1900" kern="1200" dirty="0" smtClean="0">
                          <a:effectLst/>
                        </a:rPr>
                        <a:t>,"%s </a:t>
                      </a:r>
                      <a:r>
                        <a:rPr lang="zh-CN" altLang="en-US" sz="1900" kern="1200" dirty="0" smtClean="0">
                          <a:effectLst/>
                        </a:rPr>
                        <a:t>打开错误</a:t>
                      </a:r>
                      <a:r>
                        <a:rPr lang="en-US" altLang="zh-CN" sz="1900" kern="1200" dirty="0" smtClean="0">
                          <a:effectLst/>
                        </a:rPr>
                        <a:t>\n",buf2);</a:t>
                      </a:r>
                      <a:endParaRPr lang="en-US" altLang="zh-CN" sz="1900" kern="1200" dirty="0" smtClean="0">
                        <a:effectLst/>
                      </a:endParaRPr>
                    </a:p>
                    <a:p>
                      <a:r>
                        <a:rPr lang="en-US" altLang="zh-CN" sz="1900" kern="1200" dirty="0" smtClean="0">
                          <a:effectLst/>
                        </a:rPr>
                        <a:t>	if(diff&lt;=</a:t>
                      </a:r>
                      <a:r>
                        <a:rPr lang="en-US" altLang="zh-CN" sz="1900" kern="1200" dirty="0" err="1" smtClean="0">
                          <a:effectLst/>
                        </a:rPr>
                        <a:t>strlen</a:t>
                      </a:r>
                      <a:r>
                        <a:rPr lang="en-US" altLang="zh-CN" sz="1900" kern="1200" dirty="0" smtClean="0">
                          <a:effectLst/>
                        </a:rPr>
                        <a:t>(</a:t>
                      </a:r>
                      <a:r>
                        <a:rPr lang="en-US" altLang="zh-CN" sz="1900" kern="1200" dirty="0" err="1" smtClean="0">
                          <a:effectLst/>
                        </a:rPr>
                        <a:t>bufchar</a:t>
                      </a:r>
                      <a:r>
                        <a:rPr lang="en-US" altLang="zh-CN" sz="1900" kern="1200" dirty="0" smtClean="0">
                          <a:effectLst/>
                        </a:rPr>
                        <a:t>))  </a:t>
                      </a:r>
                      <a:endParaRPr lang="en-US" altLang="zh-CN" sz="1900" kern="1200" dirty="0" smtClean="0">
                        <a:effectLst/>
                      </a:endParaRPr>
                    </a:p>
                    <a:p>
                      <a:r>
                        <a:rPr lang="en-US" altLang="zh-CN" sz="1900" kern="1200" dirty="0" smtClean="0">
                          <a:effectLst/>
                        </a:rPr>
                        <a:t>	        </a:t>
                      </a:r>
                      <a:r>
                        <a:rPr lang="en-US" altLang="zh-CN" sz="1900" kern="1200" dirty="0" err="1" smtClean="0">
                          <a:effectLst/>
                        </a:rPr>
                        <a:t>printf</a:t>
                      </a:r>
                      <a:r>
                        <a:rPr lang="en-US" altLang="zh-CN" sz="1900" kern="1200" dirty="0" smtClean="0">
                          <a:effectLst/>
                        </a:rPr>
                        <a:t>("</a:t>
                      </a:r>
                      <a:r>
                        <a:rPr lang="zh-CN" altLang="en-US" sz="1900" kern="1200" dirty="0" smtClean="0">
                          <a:effectLst/>
                        </a:rPr>
                        <a:t>提示</a:t>
                      </a:r>
                      <a:r>
                        <a:rPr lang="en-US" altLang="zh-CN" sz="1900" kern="1200" dirty="0" smtClean="0">
                          <a:effectLst/>
                        </a:rPr>
                        <a:t>:buf1</a:t>
                      </a:r>
                      <a:r>
                        <a:rPr lang="zh-CN" altLang="en-US" sz="1900" kern="1200" dirty="0" smtClean="0">
                          <a:effectLst/>
                        </a:rPr>
                        <a:t>内存溢出</a:t>
                      </a:r>
                      <a:r>
                        <a:rPr lang="en-US" altLang="zh-CN" sz="1900" kern="1200" dirty="0" smtClean="0">
                          <a:effectLst/>
                        </a:rPr>
                        <a:t>!\n");</a:t>
                      </a:r>
                      <a:endParaRPr lang="en-US" altLang="zh-CN" sz="1900" kern="1200" dirty="0" smtClean="0">
                        <a:effectLst/>
                      </a:endParaRPr>
                    </a:p>
                    <a:p>
                      <a:r>
                        <a:rPr lang="en-US" altLang="zh-CN" sz="1900" kern="1200" dirty="0" smtClean="0">
                          <a:effectLst/>
                        </a:rPr>
                        <a:t>	 </a:t>
                      </a:r>
                      <a:r>
                        <a:rPr lang="en-US" altLang="zh-CN" sz="1900" kern="1200" dirty="0" err="1" smtClean="0">
                          <a:effectLst/>
                        </a:rPr>
                        <a:t>getchar</a:t>
                      </a:r>
                      <a:r>
                        <a:rPr lang="en-US" altLang="zh-CN" sz="1900" kern="1200" dirty="0" smtClean="0">
                          <a:effectLst/>
                        </a:rPr>
                        <a:t>();</a:t>
                      </a:r>
                      <a:endParaRPr lang="en-US" altLang="zh-CN" sz="1900" kern="1200" dirty="0" smtClean="0">
                        <a:effectLst/>
                      </a:endParaRPr>
                    </a:p>
                    <a:p>
                      <a:r>
                        <a:rPr lang="en-US" altLang="zh-CN" sz="1900" kern="1200" dirty="0" smtClean="0">
                          <a:effectLst/>
                        </a:rPr>
                        <a:t>	 exit(1);</a:t>
                      </a:r>
                      <a:endParaRPr lang="en-US" altLang="zh-CN" sz="1900" kern="1200" dirty="0" smtClean="0">
                        <a:effectLst/>
                      </a:endParaRPr>
                    </a:p>
                    <a:p>
                      <a:r>
                        <a:rPr lang="en-US" altLang="zh-CN" sz="1900" kern="1200" dirty="0" smtClean="0">
                          <a:effectLst/>
                        </a:rPr>
                        <a:t> }</a:t>
                      </a:r>
                      <a:endParaRPr lang="en-US" altLang="zh-CN" sz="1900" kern="1200" dirty="0" smtClean="0">
                        <a:effectLst/>
                      </a:endParaRPr>
                    </a:p>
                    <a:p>
                      <a:r>
                        <a:rPr lang="en-US" altLang="zh-CN" sz="1900" kern="1200" dirty="0" smtClean="0">
                          <a:effectLst/>
                        </a:rPr>
                        <a:t> </a:t>
                      </a:r>
                      <a:r>
                        <a:rPr lang="en-US" altLang="zh-CN" sz="1900" kern="1200" dirty="0" err="1" smtClean="0">
                          <a:effectLst/>
                        </a:rPr>
                        <a:t>fprintf</a:t>
                      </a:r>
                      <a:r>
                        <a:rPr lang="en-US" altLang="zh-CN" sz="1900" kern="1200" dirty="0" smtClean="0">
                          <a:effectLst/>
                        </a:rPr>
                        <a:t>(</a:t>
                      </a:r>
                      <a:r>
                        <a:rPr lang="en-US" altLang="zh-CN" sz="1900" kern="1200" dirty="0" err="1" smtClean="0">
                          <a:effectLst/>
                        </a:rPr>
                        <a:t>fd</a:t>
                      </a:r>
                      <a:r>
                        <a:rPr lang="en-US" altLang="zh-CN" sz="1900" kern="1200" dirty="0" smtClean="0">
                          <a:effectLst/>
                        </a:rPr>
                        <a:t>,"%s\n\n",buf1);</a:t>
                      </a:r>
                      <a:endParaRPr lang="en-US" altLang="zh-CN" sz="1900" kern="1200" dirty="0" smtClean="0">
                        <a:effectLst/>
                      </a:endParaRPr>
                    </a:p>
                    <a:p>
                      <a:r>
                        <a:rPr lang="en-US" altLang="zh-CN" sz="1900" kern="1200" dirty="0" smtClean="0">
                          <a:effectLst/>
                        </a:rPr>
                        <a:t> </a:t>
                      </a:r>
                      <a:r>
                        <a:rPr lang="en-US" altLang="zh-CN" sz="1900" kern="1200" dirty="0" err="1" smtClean="0">
                          <a:effectLst/>
                        </a:rPr>
                        <a:t>fclose</a:t>
                      </a:r>
                      <a:r>
                        <a:rPr lang="en-US" altLang="zh-CN" sz="1900" kern="1200" dirty="0" smtClean="0">
                          <a:effectLst/>
                        </a:rPr>
                        <a:t>(</a:t>
                      </a:r>
                      <a:r>
                        <a:rPr lang="en-US" altLang="zh-CN" sz="1900" kern="1200" dirty="0" err="1" smtClean="0">
                          <a:effectLst/>
                        </a:rPr>
                        <a:t>fd</a:t>
                      </a:r>
                      <a:r>
                        <a:rPr lang="en-US" altLang="zh-CN" sz="1900" kern="1200" dirty="0" smtClean="0">
                          <a:effectLst/>
                        </a:rPr>
                        <a:t>);</a:t>
                      </a:r>
                      <a:endParaRPr lang="en-US" altLang="zh-CN" sz="1900" kern="1200" dirty="0" smtClean="0">
                        <a:effectLst/>
                      </a:endParaRPr>
                    </a:p>
                    <a:p>
                      <a:r>
                        <a:rPr lang="en-US" altLang="zh-CN" sz="1900" kern="1200" dirty="0" smtClean="0">
                          <a:effectLst/>
                        </a:rPr>
                        <a:t> if(diff&lt;=</a:t>
                      </a:r>
                      <a:r>
                        <a:rPr lang="en-US" altLang="zh-CN" sz="1900" kern="1200" dirty="0" err="1" smtClean="0">
                          <a:effectLst/>
                        </a:rPr>
                        <a:t>strlen</a:t>
                      </a:r>
                      <a:r>
                        <a:rPr lang="en-US" altLang="zh-CN" sz="1900" kern="1200" dirty="0" smtClean="0">
                          <a:effectLst/>
                        </a:rPr>
                        <a:t>(</a:t>
                      </a:r>
                      <a:r>
                        <a:rPr lang="en-US" altLang="zh-CN" sz="1900" kern="1200" dirty="0" err="1" smtClean="0">
                          <a:effectLst/>
                        </a:rPr>
                        <a:t>bufchar</a:t>
                      </a:r>
                      <a:r>
                        <a:rPr lang="en-US" altLang="zh-CN" sz="1900" kern="1200" dirty="0" smtClean="0">
                          <a:effectLst/>
                        </a:rPr>
                        <a:t>)){</a:t>
                      </a:r>
                      <a:endParaRPr lang="en-US" altLang="zh-CN" sz="1900" kern="1200" dirty="0" smtClean="0">
                        <a:effectLst/>
                      </a:endParaRPr>
                    </a:p>
                    <a:p>
                      <a:r>
                        <a:rPr lang="en-US" altLang="zh-CN" sz="1900" kern="1200" dirty="0" smtClean="0">
                          <a:effectLst/>
                        </a:rPr>
                        <a:t>    </a:t>
                      </a:r>
                      <a:r>
                        <a:rPr lang="en-US" altLang="zh-CN" sz="1900" kern="1200" dirty="0" err="1" smtClean="0">
                          <a:effectLst/>
                        </a:rPr>
                        <a:t>printf</a:t>
                      </a:r>
                      <a:r>
                        <a:rPr lang="en-US" altLang="zh-CN" sz="1900" kern="1200" dirty="0" smtClean="0">
                          <a:effectLst/>
                        </a:rPr>
                        <a:t>("</a:t>
                      </a:r>
                      <a:r>
                        <a:rPr lang="zh-CN" altLang="en-US" sz="1900" kern="1200" dirty="0" smtClean="0">
                          <a:effectLst/>
                        </a:rPr>
                        <a:t>提示</a:t>
                      </a:r>
                      <a:r>
                        <a:rPr lang="en-US" altLang="zh-CN" sz="1900" kern="1200" dirty="0" smtClean="0">
                          <a:effectLst/>
                        </a:rPr>
                        <a:t>:buf1</a:t>
                      </a:r>
                      <a:r>
                        <a:rPr lang="zh-CN" altLang="en-US" sz="1900" kern="1200" dirty="0" smtClean="0">
                          <a:effectLst/>
                        </a:rPr>
                        <a:t>已溢出，溢出部分覆盖</a:t>
                      </a:r>
                      <a:r>
                        <a:rPr lang="en-US" altLang="zh-CN" sz="1900" kern="1200" dirty="0" smtClean="0">
                          <a:effectLst/>
                        </a:rPr>
                        <a:t>buf2</a:t>
                      </a:r>
                      <a:r>
                        <a:rPr lang="zh-CN" altLang="en-US" sz="1900" kern="1200" dirty="0" smtClean="0">
                          <a:effectLst/>
                        </a:rPr>
                        <a:t>中的</a:t>
                      </a:r>
                      <a:r>
                        <a:rPr lang="en-US" altLang="zh-CN" sz="1900" kern="1200" dirty="0" err="1" smtClean="0">
                          <a:effectLst/>
                        </a:rPr>
                        <a:t>myoutfile</a:t>
                      </a:r>
                      <a:r>
                        <a:rPr lang="en-US" altLang="zh-CN" sz="1900" kern="1200" dirty="0" smtClean="0">
                          <a:effectLst/>
                        </a:rPr>
                        <a:t>\n"); </a:t>
                      </a:r>
                      <a:endParaRPr lang="en-US" altLang="zh-CN" sz="1900" kern="1200" dirty="0" smtClean="0">
                        <a:effectLst/>
                      </a:endParaRPr>
                    </a:p>
                    <a:p>
                      <a:r>
                        <a:rPr lang="en-US" altLang="zh-CN" sz="1900" kern="1200" dirty="0" err="1" smtClean="0">
                          <a:effectLst/>
                        </a:rPr>
                        <a:t>getchar</a:t>
                      </a:r>
                      <a:r>
                        <a:rPr lang="en-US" altLang="zh-CN" sz="1900" kern="1200" dirty="0" smtClean="0">
                          <a:effectLst/>
                        </a:rPr>
                        <a:t>();</a:t>
                      </a:r>
                      <a:endParaRPr lang="en-US" altLang="zh-CN" sz="1900" kern="1200" dirty="0" smtClean="0">
                        <a:effectLst/>
                      </a:endParaRPr>
                    </a:p>
                    <a:p>
                      <a:r>
                        <a:rPr lang="en-US" altLang="zh-CN" sz="1900" kern="1200" dirty="0" smtClean="0">
                          <a:effectLst/>
                        </a:rPr>
                        <a:t>return 0;</a:t>
                      </a:r>
                      <a:endParaRPr lang="en-US" altLang="zh-CN" sz="1900" kern="1200" dirty="0" smtClean="0">
                        <a:effectLst/>
                      </a:endParaRPr>
                    </a:p>
                    <a:p>
                      <a:r>
                        <a:rPr lang="en-US" altLang="zh-CN" sz="1900" kern="1200" dirty="0" smtClean="0">
                          <a:effectLst/>
                        </a:rPr>
                        <a:t>}</a:t>
                      </a:r>
                      <a:endParaRPr lang="en-US" altLang="zh-CN" sz="1900" kern="1200" dirty="0" smtClean="0">
                        <a:effectLst/>
                      </a:endParaRPr>
                    </a:p>
                  </a:txBody>
                  <a:tcPr/>
                </a:tc>
              </a:tr>
            </a:tbl>
          </a:graphicData>
        </a:graphic>
      </p:graphicFrame>
      <p:sp>
        <p:nvSpPr>
          <p:cNvPr id="2" name="流程图: 终止 1"/>
          <p:cNvSpPr/>
          <p:nvPr/>
        </p:nvSpPr>
        <p:spPr>
          <a:xfrm>
            <a:off x="3765079" y="5632549"/>
            <a:ext cx="1944216" cy="936104"/>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很明显，往</a:t>
            </a:r>
            <a:r>
              <a:rPr lang="en-US" altLang="zh-CN" b="1" dirty="0" smtClean="0">
                <a:latin typeface="微软雅黑" panose="020B0503020204020204" pitchFamily="34" charset="-122"/>
                <a:ea typeface="微软雅黑" panose="020B0503020204020204" pitchFamily="34" charset="-122"/>
              </a:rPr>
              <a:t>buf1</a:t>
            </a:r>
            <a:r>
              <a:rPr lang="zh-CN" altLang="en-US" b="1" dirty="0" smtClean="0">
                <a:latin typeface="微软雅黑" panose="020B0503020204020204" pitchFamily="34" charset="-122"/>
                <a:ea typeface="微软雅黑" panose="020B0503020204020204" pitchFamily="34" charset="-122"/>
              </a:rPr>
              <a:t>复制，没有边界检查</a:t>
            </a:r>
            <a:endParaRPr lang="zh-CN" altLang="en-US" b="1" dirty="0">
              <a:latin typeface="微软雅黑" panose="020B0503020204020204" pitchFamily="34" charset="-122"/>
              <a:ea typeface="微软雅黑" panose="020B0503020204020204" pitchFamily="34" charset="-122"/>
            </a:endParaRPr>
          </a:p>
        </p:txBody>
      </p:sp>
      <p:sp>
        <p:nvSpPr>
          <p:cNvPr id="6" name="流程图: 终止 5"/>
          <p:cNvSpPr/>
          <p:nvPr/>
        </p:nvSpPr>
        <p:spPr>
          <a:xfrm>
            <a:off x="9597727" y="24422"/>
            <a:ext cx="1944216" cy="936104"/>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很明显，往</a:t>
            </a:r>
            <a:r>
              <a:rPr lang="en-US" altLang="zh-CN" b="1" dirty="0" smtClean="0">
                <a:latin typeface="微软雅黑" panose="020B0503020204020204" pitchFamily="34" charset="-122"/>
                <a:ea typeface="微软雅黑" panose="020B0503020204020204" pitchFamily="34" charset="-122"/>
              </a:rPr>
              <a:t>buf1</a:t>
            </a:r>
            <a:r>
              <a:rPr lang="zh-CN" altLang="en-US" b="1" dirty="0" smtClean="0">
                <a:latin typeface="微软雅黑" panose="020B0503020204020204" pitchFamily="34" charset="-122"/>
                <a:ea typeface="微软雅黑" panose="020B0503020204020204" pitchFamily="34" charset="-122"/>
              </a:rPr>
              <a:t>复制，没有边界检查</a:t>
            </a:r>
            <a:endParaRPr lang="zh-CN" altLang="en-US" b="1" dirty="0">
              <a:latin typeface="微软雅黑" panose="020B0503020204020204" pitchFamily="34" charset="-122"/>
              <a:ea typeface="微软雅黑" panose="020B0503020204020204" pitchFamily="34" charset="-122"/>
            </a:endParaRPr>
          </a:p>
        </p:txBody>
      </p:sp>
      <p:sp>
        <p:nvSpPr>
          <p:cNvPr id="7" name="流程图: 终止 6"/>
          <p:cNvSpPr/>
          <p:nvPr/>
        </p:nvSpPr>
        <p:spPr>
          <a:xfrm>
            <a:off x="8517607" y="2104157"/>
            <a:ext cx="3672408" cy="792088"/>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溢出后，导致</a:t>
            </a:r>
            <a:r>
              <a:rPr lang="en-US" altLang="zh-CN" b="1" dirty="0" smtClean="0">
                <a:latin typeface="微软雅黑" panose="020B0503020204020204" pitchFamily="34" charset="-122"/>
                <a:ea typeface="微软雅黑" panose="020B0503020204020204" pitchFamily="34" charset="-122"/>
              </a:rPr>
              <a:t>buf2</a:t>
            </a:r>
            <a:r>
              <a:rPr lang="zh-CN" altLang="en-US" b="1" dirty="0" smtClean="0">
                <a:latin typeface="微软雅黑" panose="020B0503020204020204" pitchFamily="34" charset="-122"/>
                <a:ea typeface="微软雅黑" panose="020B0503020204020204" pitchFamily="34" charset="-122"/>
              </a:rPr>
              <a:t>可能变成设计的目标文件，而非原始文件</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524719" y="201811"/>
          <a:ext cx="5760640" cy="3918570"/>
        </p:xfrm>
        <a:graphic>
          <a:graphicData uri="http://schemas.openxmlformats.org/drawingml/2006/table">
            <a:tbl>
              <a:tblPr firstRow="1" bandRow="1">
                <a:tableStyleId>{073A0DAA-6AF3-43AB-8588-CEC1D06C72B9}</a:tableStyleId>
              </a:tblPr>
              <a:tblGrid>
                <a:gridCol w="5760640"/>
              </a:tblGrid>
              <a:tr h="3918570">
                <a:tc>
                  <a:txBody>
                    <a:bodyPr/>
                    <a:lstStyle/>
                    <a:p>
                      <a:r>
                        <a:rPr lang="en-US" altLang="zh-CN" sz="1900" kern="1200" dirty="0" smtClean="0">
                          <a:effectLst/>
                        </a:rPr>
                        <a:t>#define FILENAME "</a:t>
                      </a:r>
                      <a:r>
                        <a:rPr lang="en-US" altLang="zh-CN" sz="1900" kern="1200" dirty="0" err="1" smtClean="0">
                          <a:effectLst/>
                        </a:rPr>
                        <a:t>myoutfile</a:t>
                      </a:r>
                      <a:r>
                        <a:rPr lang="en-US" altLang="zh-CN" sz="1900" kern="1200" dirty="0" smtClean="0">
                          <a:effectLst/>
                        </a:rPr>
                        <a:t>"</a:t>
                      </a:r>
                      <a:endParaRPr lang="zh-CN" altLang="zh-CN" sz="1900" kern="1200" dirty="0" smtClean="0">
                        <a:effectLst/>
                      </a:endParaRPr>
                    </a:p>
                    <a:p>
                      <a:r>
                        <a:rPr lang="en-US" altLang="zh-CN" sz="1900" kern="1200" dirty="0" err="1" smtClean="0">
                          <a:effectLst/>
                        </a:rPr>
                        <a:t>int</a:t>
                      </a:r>
                      <a:r>
                        <a:rPr lang="en-US" altLang="zh-CN" sz="1900" kern="1200" dirty="0" smtClean="0">
                          <a:effectLst/>
                        </a:rPr>
                        <a:t> main(</a:t>
                      </a:r>
                      <a:r>
                        <a:rPr lang="en-US" altLang="zh-CN" sz="1900" kern="1200" dirty="0" err="1" smtClean="0">
                          <a:effectLst/>
                        </a:rPr>
                        <a:t>int</a:t>
                      </a:r>
                      <a:r>
                        <a:rPr lang="en-US" altLang="zh-CN" sz="1900" kern="1200" dirty="0" smtClean="0">
                          <a:effectLst/>
                        </a:rPr>
                        <a:t> </a:t>
                      </a:r>
                      <a:r>
                        <a:rPr lang="en-US" altLang="zh-CN" sz="1900" kern="1200" dirty="0" err="1" smtClean="0">
                          <a:effectLst/>
                        </a:rPr>
                        <a:t>argc,char</a:t>
                      </a:r>
                      <a:r>
                        <a:rPr lang="en-US" altLang="zh-CN" sz="1900" kern="1200" dirty="0" smtClean="0">
                          <a:effectLst/>
                        </a:rPr>
                        <a:t> *</a:t>
                      </a:r>
                      <a:r>
                        <a:rPr lang="en-US" altLang="zh-CN" sz="1900" kern="1200" dirty="0" err="1" smtClean="0">
                          <a:effectLst/>
                        </a:rPr>
                        <a:t>argv</a:t>
                      </a:r>
                      <a:r>
                        <a:rPr lang="en-US" altLang="zh-CN" sz="1900" kern="1200" dirty="0" smtClean="0">
                          <a:effectLst/>
                        </a:rPr>
                        <a:t>[])</a:t>
                      </a:r>
                      <a:endParaRPr lang="zh-CN" altLang="zh-CN" sz="1900" kern="1200" dirty="0" smtClean="0">
                        <a:effectLst/>
                      </a:endParaRPr>
                    </a:p>
                    <a:p>
                      <a:r>
                        <a:rPr lang="en-US" altLang="zh-CN" sz="1900" kern="1200" dirty="0" smtClean="0">
                          <a:effectLst/>
                        </a:rPr>
                        <a:t>{</a:t>
                      </a:r>
                      <a:endParaRPr lang="zh-CN" altLang="zh-CN" sz="1900" kern="1200" dirty="0" smtClean="0">
                        <a:effectLst/>
                      </a:endParaRPr>
                    </a:p>
                    <a:p>
                      <a:r>
                        <a:rPr lang="en-US" altLang="zh-CN" sz="1900" kern="1200" dirty="0" smtClean="0">
                          <a:effectLst/>
                        </a:rPr>
                        <a:t>FILE *</a:t>
                      </a:r>
                      <a:r>
                        <a:rPr lang="en-US" altLang="zh-CN" sz="1900" kern="1200" dirty="0" err="1" smtClean="0">
                          <a:effectLst/>
                        </a:rPr>
                        <a:t>fd</a:t>
                      </a:r>
                      <a:r>
                        <a:rPr lang="en-US" altLang="zh-CN" sz="1900" kern="1200" dirty="0" smtClean="0">
                          <a:effectLst/>
                        </a:rPr>
                        <a:t>;</a:t>
                      </a:r>
                      <a:endParaRPr lang="zh-CN" altLang="zh-CN" sz="1900" kern="1200" dirty="0" smtClean="0">
                        <a:effectLst/>
                      </a:endParaRPr>
                    </a:p>
                    <a:p>
                      <a:r>
                        <a:rPr lang="en-US" altLang="zh-CN" sz="1900" kern="1200" dirty="0" smtClean="0">
                          <a:effectLst/>
                        </a:rPr>
                        <a:t>long diff;</a:t>
                      </a:r>
                      <a:endParaRPr lang="zh-CN" altLang="zh-CN" sz="1900" kern="1200" dirty="0" smtClean="0">
                        <a:effectLst/>
                      </a:endParaRPr>
                    </a:p>
                    <a:p>
                      <a:r>
                        <a:rPr lang="en-US" altLang="zh-CN" sz="1900" kern="1200" dirty="0" smtClean="0">
                          <a:effectLst/>
                        </a:rPr>
                        <a:t>char </a:t>
                      </a:r>
                      <a:r>
                        <a:rPr lang="en-US" altLang="zh-CN" sz="1900" kern="1200" dirty="0" err="1" smtClean="0">
                          <a:effectLst/>
                        </a:rPr>
                        <a:t>bufchar</a:t>
                      </a:r>
                      <a:r>
                        <a:rPr lang="en-US" altLang="zh-CN" sz="1900" kern="1200" dirty="0" smtClean="0">
                          <a:effectLst/>
                        </a:rPr>
                        <a:t>[100];</a:t>
                      </a:r>
                      <a:endParaRPr lang="zh-CN" altLang="zh-CN" sz="1900" kern="1200" dirty="0" smtClean="0">
                        <a:effectLst/>
                      </a:endParaRPr>
                    </a:p>
                    <a:p>
                      <a:r>
                        <a:rPr lang="en-US" altLang="zh-CN" sz="1900" kern="1200" dirty="0" smtClean="0">
                          <a:effectLst/>
                        </a:rPr>
                        <a:t> </a:t>
                      </a:r>
                      <a:endParaRPr lang="zh-CN" altLang="zh-CN" sz="1900" kern="1200" dirty="0" smtClean="0">
                        <a:effectLst/>
                      </a:endParaRPr>
                    </a:p>
                    <a:p>
                      <a:r>
                        <a:rPr lang="en-US" altLang="zh-CN" sz="1900" kern="1200" dirty="0" smtClean="0">
                          <a:effectLst/>
                        </a:rPr>
                        <a:t>char* buf1 = (char*)</a:t>
                      </a:r>
                      <a:r>
                        <a:rPr lang="en-US" altLang="zh-CN" sz="1900" kern="1200" dirty="0" err="1" smtClean="0">
                          <a:effectLst/>
                        </a:rPr>
                        <a:t>malloc</a:t>
                      </a:r>
                      <a:r>
                        <a:rPr lang="en-US" altLang="zh-CN" sz="1900" kern="1200" dirty="0" smtClean="0">
                          <a:effectLst/>
                        </a:rPr>
                        <a:t>(20);</a:t>
                      </a:r>
                      <a:endParaRPr lang="zh-CN" altLang="zh-CN" sz="1900" kern="1200" dirty="0" smtClean="0">
                        <a:effectLst/>
                      </a:endParaRPr>
                    </a:p>
                    <a:p>
                      <a:r>
                        <a:rPr lang="en-US" altLang="zh-CN" sz="1900" kern="1200" dirty="0" smtClean="0">
                          <a:effectLst/>
                        </a:rPr>
                        <a:t>char* buf2 = (char*)</a:t>
                      </a:r>
                      <a:r>
                        <a:rPr lang="en-US" altLang="zh-CN" sz="1900" kern="1200" dirty="0" err="1" smtClean="0">
                          <a:effectLst/>
                        </a:rPr>
                        <a:t>malloc</a:t>
                      </a:r>
                      <a:r>
                        <a:rPr lang="en-US" altLang="zh-CN" sz="1900" kern="1200" dirty="0" smtClean="0">
                          <a:effectLst/>
                        </a:rPr>
                        <a:t>(20);</a:t>
                      </a:r>
                      <a:endParaRPr lang="zh-CN" altLang="zh-CN" sz="1900" kern="1200" dirty="0" smtClean="0">
                        <a:effectLst/>
                      </a:endParaRPr>
                    </a:p>
                    <a:p>
                      <a:r>
                        <a:rPr lang="en-US" altLang="zh-CN" sz="1900" kern="1200" dirty="0" smtClean="0">
                          <a:effectLst/>
                        </a:rPr>
                        <a:t> </a:t>
                      </a:r>
                      <a:endParaRPr lang="zh-CN" altLang="zh-CN" sz="1900" kern="1200" dirty="0" smtClean="0">
                        <a:effectLst/>
                      </a:endParaRPr>
                    </a:p>
                    <a:p>
                      <a:r>
                        <a:rPr lang="en-US" altLang="zh-CN" sz="1900" kern="1200" dirty="0" smtClean="0">
                          <a:effectLst/>
                        </a:rPr>
                        <a:t>diff = (long)buf2-(long)buf1;</a:t>
                      </a:r>
                      <a:endParaRPr lang="zh-CN" altLang="zh-CN" sz="1900" kern="1200" dirty="0" smtClean="0">
                        <a:effectLst/>
                      </a:endParaRPr>
                    </a:p>
                    <a:p>
                      <a:r>
                        <a:rPr lang="en-US" altLang="zh-CN" sz="1900" kern="1200" dirty="0" smtClean="0">
                          <a:effectLst/>
                        </a:rPr>
                        <a:t> </a:t>
                      </a:r>
                      <a:endParaRPr lang="zh-CN" altLang="zh-CN" sz="1900" kern="1200" dirty="0" smtClean="0">
                        <a:effectLst/>
                      </a:endParaRPr>
                    </a:p>
                    <a:p>
                      <a:r>
                        <a:rPr lang="en-US" altLang="zh-CN" sz="1900" kern="1200" dirty="0" err="1" smtClean="0">
                          <a:effectLst/>
                        </a:rPr>
                        <a:t>strcpy</a:t>
                      </a:r>
                      <a:r>
                        <a:rPr lang="en-US" altLang="zh-CN" sz="1900" kern="1200" dirty="0" smtClean="0">
                          <a:effectLst/>
                        </a:rPr>
                        <a:t>(buf2,FILENAME); </a:t>
                      </a:r>
                      <a:endParaRPr lang="zh-CN" altLang="en-US" dirty="0"/>
                    </a:p>
                  </a:txBody>
                  <a:tcPr/>
                </a:tc>
              </a:tr>
            </a:tbl>
          </a:graphicData>
        </a:graphic>
      </p:graphicFrame>
      <p:graphicFrame>
        <p:nvGraphicFramePr>
          <p:cNvPr id="11" name="表格 10"/>
          <p:cNvGraphicFramePr>
            <a:graphicFrameLocks noGrp="1"/>
          </p:cNvGraphicFramePr>
          <p:nvPr/>
        </p:nvGraphicFramePr>
        <p:xfrm>
          <a:off x="6357367" y="231949"/>
          <a:ext cx="6048672" cy="2924810"/>
        </p:xfrm>
        <a:graphic>
          <a:graphicData uri="http://schemas.openxmlformats.org/drawingml/2006/table">
            <a:tbl>
              <a:tblPr firstRow="1" bandRow="1">
                <a:tableStyleId>{073A0DAA-6AF3-43AB-8588-CEC1D06C72B9}</a:tableStyleId>
              </a:tblPr>
              <a:tblGrid>
                <a:gridCol w="6048672"/>
              </a:tblGrid>
              <a:tr h="2304256">
                <a:tc>
                  <a:txBody>
                    <a:bodyPr/>
                    <a:lstStyle/>
                    <a:p>
                      <a:pPr>
                        <a:lnSpc>
                          <a:spcPct val="100000"/>
                        </a:lnSpc>
                      </a:pPr>
                      <a:r>
                        <a:rPr lang="en-US" altLang="zh-CN" sz="1900" kern="1200" dirty="0" err="1" smtClean="0">
                          <a:effectLst/>
                        </a:rPr>
                        <a:t>printf</a:t>
                      </a:r>
                      <a:r>
                        <a:rPr lang="en-US" altLang="zh-CN" sz="1900" kern="1200" dirty="0" smtClean="0">
                          <a:effectLst/>
                        </a:rPr>
                        <a:t>("buf1</a:t>
                      </a:r>
                      <a:r>
                        <a:rPr lang="zh-CN" altLang="zh-CN" sz="1900" kern="1200" dirty="0" smtClean="0">
                          <a:effectLst/>
                        </a:rPr>
                        <a:t>存储地址</a:t>
                      </a:r>
                      <a:r>
                        <a:rPr lang="en-US" altLang="zh-CN" sz="1900" kern="1200" dirty="0" smtClean="0">
                          <a:effectLst/>
                        </a:rPr>
                        <a:t>:%p\n",buf1);</a:t>
                      </a:r>
                      <a:endParaRPr lang="zh-CN" altLang="zh-CN" sz="1900" kern="1200" dirty="0" smtClean="0">
                        <a:effectLst/>
                      </a:endParaRPr>
                    </a:p>
                    <a:p>
                      <a:pPr>
                        <a:lnSpc>
                          <a:spcPct val="100000"/>
                        </a:lnSpc>
                      </a:pPr>
                      <a:r>
                        <a:rPr lang="en-US" altLang="zh-CN" sz="1900" kern="1200" dirty="0" err="1" smtClean="0">
                          <a:effectLst/>
                        </a:rPr>
                        <a:t>printf</a:t>
                      </a:r>
                      <a:r>
                        <a:rPr lang="en-US" altLang="zh-CN" sz="1900" kern="1200" dirty="0" smtClean="0">
                          <a:effectLst/>
                        </a:rPr>
                        <a:t>("buf2</a:t>
                      </a:r>
                      <a:r>
                        <a:rPr lang="zh-CN" altLang="zh-CN" sz="1900" kern="1200" dirty="0" smtClean="0">
                          <a:effectLst/>
                        </a:rPr>
                        <a:t>存储地址</a:t>
                      </a:r>
                      <a:r>
                        <a:rPr lang="en-US" altLang="zh-CN" sz="1900" kern="1200" dirty="0" smtClean="0">
                          <a:effectLst/>
                        </a:rPr>
                        <a:t>:%p,</a:t>
                      </a:r>
                      <a:r>
                        <a:rPr lang="zh-CN" altLang="zh-CN" sz="1900" kern="1200" dirty="0" smtClean="0">
                          <a:effectLst/>
                        </a:rPr>
                        <a:t>存储内容为文件名</a:t>
                      </a:r>
                      <a:r>
                        <a:rPr lang="en-US" altLang="zh-CN" sz="1900" kern="1200" dirty="0" smtClean="0">
                          <a:effectLst/>
                        </a:rPr>
                        <a:t>:%s\n",buf2,buf2);</a:t>
                      </a:r>
                      <a:endParaRPr lang="zh-CN" altLang="zh-CN" sz="1900" kern="1200" dirty="0" smtClean="0">
                        <a:effectLst/>
                      </a:endParaRPr>
                    </a:p>
                    <a:p>
                      <a:pPr>
                        <a:lnSpc>
                          <a:spcPct val="100000"/>
                        </a:lnSpc>
                      </a:pPr>
                      <a:r>
                        <a:rPr lang="en-US" altLang="zh-CN" sz="1900" kern="1200" dirty="0" err="1" smtClean="0">
                          <a:effectLst/>
                        </a:rPr>
                        <a:t>printf</a:t>
                      </a:r>
                      <a:r>
                        <a:rPr lang="en-US" altLang="zh-CN" sz="1900" kern="1200" dirty="0" smtClean="0">
                          <a:effectLst/>
                        </a:rPr>
                        <a:t>("</a:t>
                      </a:r>
                      <a:r>
                        <a:rPr lang="zh-CN" altLang="zh-CN" sz="1900" kern="1200" dirty="0" smtClean="0">
                          <a:effectLst/>
                        </a:rPr>
                        <a:t>两个地址之间的距离</a:t>
                      </a:r>
                      <a:r>
                        <a:rPr lang="en-US" altLang="zh-CN" sz="1900" kern="1200" dirty="0" smtClean="0">
                          <a:effectLst/>
                        </a:rPr>
                        <a:t>:%d</a:t>
                      </a:r>
                      <a:r>
                        <a:rPr lang="zh-CN" altLang="zh-CN" sz="1900" kern="1200" dirty="0" smtClean="0">
                          <a:effectLst/>
                        </a:rPr>
                        <a:t>个字节</a:t>
                      </a:r>
                      <a:r>
                        <a:rPr lang="en-US" altLang="zh-CN" sz="1900" kern="1200" dirty="0" smtClean="0">
                          <a:effectLst/>
                        </a:rPr>
                        <a:t> \</a:t>
                      </a:r>
                      <a:r>
                        <a:rPr lang="en-US" altLang="zh-CN" sz="1900" kern="1200" dirty="0" err="1" smtClean="0">
                          <a:effectLst/>
                        </a:rPr>
                        <a:t>n",diff</a:t>
                      </a:r>
                      <a:r>
                        <a:rPr lang="en-US" altLang="zh-CN" sz="1900" kern="1200" dirty="0" smtClean="0">
                          <a:effectLst/>
                        </a:rPr>
                        <a:t>); </a:t>
                      </a:r>
                      <a:endParaRPr lang="en-US" altLang="zh-CN" sz="1900" kern="1200" dirty="0" smtClean="0">
                        <a:effectLst/>
                      </a:endParaRPr>
                    </a:p>
                    <a:p>
                      <a:pPr>
                        <a:lnSpc>
                          <a:spcPct val="100000"/>
                        </a:lnSpc>
                      </a:pPr>
                      <a:r>
                        <a:rPr lang="en-US" altLang="zh-CN" sz="1800" kern="1200" dirty="0" smtClean="0">
                          <a:effectLst/>
                        </a:rPr>
                        <a:t>if(</a:t>
                      </a:r>
                      <a:r>
                        <a:rPr lang="en-US" altLang="zh-CN" sz="1800" kern="1200" dirty="0" err="1" smtClean="0">
                          <a:effectLst/>
                        </a:rPr>
                        <a:t>argc</a:t>
                      </a:r>
                      <a:r>
                        <a:rPr lang="en-US" altLang="zh-CN" sz="1800" kern="1200" dirty="0" smtClean="0">
                          <a:effectLst/>
                        </a:rPr>
                        <a:t>&lt;2){</a:t>
                      </a:r>
                      <a:endParaRPr lang="en-US" altLang="zh-CN" sz="1800" kern="1200" dirty="0" smtClean="0">
                        <a:effectLst/>
                      </a:endParaRPr>
                    </a:p>
                    <a:p>
                      <a:pPr>
                        <a:lnSpc>
                          <a:spcPct val="100000"/>
                        </a:lnSpc>
                      </a:pPr>
                      <a:r>
                        <a:rPr lang="en-US" altLang="zh-CN" sz="1800" kern="1200" dirty="0" smtClean="0">
                          <a:effectLst/>
                        </a:rPr>
                        <a:t>    </a:t>
                      </a:r>
                      <a:r>
                        <a:rPr lang="en-US" altLang="zh-CN" sz="1800" kern="1200" dirty="0" err="1" smtClean="0">
                          <a:effectLst/>
                        </a:rPr>
                        <a:t>printf</a:t>
                      </a:r>
                      <a:r>
                        <a:rPr lang="en-US" altLang="zh-CN" sz="1800" kern="1200" dirty="0" smtClean="0">
                          <a:effectLst/>
                        </a:rPr>
                        <a:t>("</a:t>
                      </a:r>
                      <a:r>
                        <a:rPr lang="zh-CN" altLang="en-US" sz="1800" kern="1200" dirty="0" smtClean="0">
                          <a:effectLst/>
                        </a:rPr>
                        <a:t>请输入要写入文件</a:t>
                      </a:r>
                      <a:r>
                        <a:rPr lang="en-US" altLang="zh-CN" sz="1800" kern="1200" dirty="0" smtClean="0">
                          <a:effectLst/>
                        </a:rPr>
                        <a:t>%s</a:t>
                      </a:r>
                      <a:r>
                        <a:rPr lang="zh-CN" altLang="en-US" sz="1800" kern="1200" dirty="0" smtClean="0">
                          <a:effectLst/>
                        </a:rPr>
                        <a:t>的字符串</a:t>
                      </a:r>
                      <a:r>
                        <a:rPr lang="en-US" altLang="zh-CN" sz="1800" kern="1200" dirty="0" smtClean="0">
                          <a:effectLst/>
                        </a:rPr>
                        <a:t>:\n",buf2);</a:t>
                      </a:r>
                      <a:endParaRPr lang="en-US" altLang="zh-CN" sz="1800" kern="1200" dirty="0" smtClean="0">
                        <a:effectLst/>
                      </a:endParaRPr>
                    </a:p>
                    <a:p>
                      <a:pPr>
                        <a:lnSpc>
                          <a:spcPct val="100000"/>
                        </a:lnSpc>
                      </a:pPr>
                      <a:r>
                        <a:rPr lang="en-US" altLang="zh-CN" sz="1800" kern="1200" dirty="0" smtClean="0">
                          <a:effectLst/>
                        </a:rPr>
                        <a:t>    gets(</a:t>
                      </a:r>
                      <a:r>
                        <a:rPr lang="en-US" altLang="zh-CN" sz="1800" kern="1200" dirty="0" err="1" smtClean="0">
                          <a:effectLst/>
                        </a:rPr>
                        <a:t>bufchar</a:t>
                      </a:r>
                      <a:r>
                        <a:rPr lang="en-US" altLang="zh-CN" sz="1800" kern="1200" dirty="0" smtClean="0">
                          <a:effectLst/>
                        </a:rPr>
                        <a:t>);</a:t>
                      </a:r>
                      <a:endParaRPr lang="en-US" altLang="zh-CN" sz="1800" kern="1200" dirty="0" smtClean="0">
                        <a:effectLst/>
                      </a:endParaRPr>
                    </a:p>
                    <a:p>
                      <a:pPr>
                        <a:lnSpc>
                          <a:spcPct val="100000"/>
                        </a:lnSpc>
                      </a:pPr>
                      <a:r>
                        <a:rPr lang="en-US" altLang="zh-CN" sz="1800" kern="1200" dirty="0" smtClean="0">
                          <a:effectLst/>
                        </a:rPr>
                        <a:t>    </a:t>
                      </a:r>
                      <a:r>
                        <a:rPr lang="en-US" altLang="zh-CN" sz="1800" kern="1200" dirty="0" err="1" smtClean="0">
                          <a:effectLst/>
                        </a:rPr>
                        <a:t>strcpy</a:t>
                      </a:r>
                      <a:r>
                        <a:rPr lang="en-US" altLang="zh-CN" sz="1800" kern="1200" dirty="0" smtClean="0">
                          <a:effectLst/>
                        </a:rPr>
                        <a:t>(buf1,bufchar);</a:t>
                      </a:r>
                      <a:endParaRPr lang="en-US" altLang="zh-CN" sz="1800" kern="1200" dirty="0" smtClean="0">
                        <a:effectLst/>
                      </a:endParaRPr>
                    </a:p>
                    <a:p>
                      <a:pPr>
                        <a:lnSpc>
                          <a:spcPct val="100000"/>
                        </a:lnSpc>
                      </a:pPr>
                      <a:r>
                        <a:rPr lang="en-US" altLang="zh-CN" sz="1800" kern="1200" dirty="0" smtClean="0">
                          <a:effectLst/>
                        </a:rPr>
                        <a:t>}</a:t>
                      </a:r>
                      <a:r>
                        <a:rPr lang="en-US" altLang="zh-CN" sz="1900" kern="1200" dirty="0" smtClean="0">
                          <a:effectLst/>
                        </a:rPr>
                        <a:t>else  </a:t>
                      </a:r>
                      <a:endParaRPr lang="en-US" altLang="zh-CN" sz="1900" kern="1200" dirty="0" smtClean="0">
                        <a:effectLst/>
                      </a:endParaRPr>
                    </a:p>
                    <a:p>
                      <a:pPr>
                        <a:lnSpc>
                          <a:spcPct val="100000"/>
                        </a:lnSpc>
                      </a:pPr>
                      <a:r>
                        <a:rPr lang="en-US" altLang="zh-CN" sz="1900" kern="1200" dirty="0" smtClean="0">
                          <a:effectLst/>
                        </a:rPr>
                        <a:t>	</a:t>
                      </a:r>
                      <a:r>
                        <a:rPr lang="en-US" altLang="zh-CN" sz="1900" kern="1200" dirty="0" err="1" smtClean="0">
                          <a:effectLst/>
                        </a:rPr>
                        <a:t>strcpy</a:t>
                      </a:r>
                      <a:r>
                        <a:rPr lang="en-US" altLang="zh-CN" sz="1900" kern="1200" dirty="0" smtClean="0">
                          <a:effectLst/>
                        </a:rPr>
                        <a:t>(buf1,argv[1]);  </a:t>
                      </a:r>
                      <a:endParaRPr lang="zh-CN" altLang="zh-CN" sz="1900" kern="1200" dirty="0" smtClean="0">
                        <a:effectLst/>
                      </a:endParaRPr>
                    </a:p>
                  </a:txBody>
                  <a:tcPr/>
                </a:tc>
              </a:tr>
            </a:tbl>
          </a:graphicData>
        </a:graphic>
      </p:graphicFrame>
      <p:sp>
        <p:nvSpPr>
          <p:cNvPr id="3" name="矩形 2"/>
          <p:cNvSpPr/>
          <p:nvPr/>
        </p:nvSpPr>
        <p:spPr>
          <a:xfrm>
            <a:off x="6573391" y="3392750"/>
            <a:ext cx="5904656" cy="3654334"/>
          </a:xfrm>
          <a:prstGeom prst="rect">
            <a:avLst/>
          </a:prstGeom>
        </p:spPr>
        <p:txBody>
          <a:bodyPr wrap="square">
            <a:spAutoFit/>
          </a:bodyPr>
          <a:lstStyle/>
          <a:p>
            <a:pPr marL="342900" indent="-342900">
              <a:lnSpc>
                <a:spcPct val="130000"/>
              </a:lnSpc>
              <a:buFont typeface="Wingdings" panose="05000000000000000000" pitchFamily="2" charset="2"/>
              <a:buChar char="ü"/>
            </a:pPr>
            <a:r>
              <a:rPr lang="zh-CN" altLang="en-US" sz="2000" kern="100"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通</a:t>
            </a:r>
            <a:r>
              <a:rPr lang="zh-CN" altLang="zh-CN" sz="2000" kern="100"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过</a:t>
            </a:r>
            <a:r>
              <a:rPr lang="en-US" altLang="zh-CN" sz="2000" kern="100" dirty="0" err="1">
                <a:solidFill>
                  <a:srgbClr val="000000"/>
                </a:solidFill>
                <a:latin typeface="微软雅黑" panose="020B0503020204020204" pitchFamily="34" charset="-122"/>
                <a:ea typeface="微软雅黑" panose="020B0503020204020204" pitchFamily="34" charset="-122"/>
              </a:rPr>
              <a:t>malloc</a:t>
            </a:r>
            <a:r>
              <a:rPr lang="zh-CN" altLang="zh-CN"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命令，申请了两个堆的存储空间。接着定义了</a:t>
            </a:r>
            <a:r>
              <a:rPr lang="en-US" altLang="zh-CN" sz="2000" kern="100" dirty="0">
                <a:solidFill>
                  <a:srgbClr val="000000"/>
                </a:solidFill>
                <a:latin typeface="微软雅黑" panose="020B0503020204020204" pitchFamily="34" charset="-122"/>
                <a:ea typeface="微软雅黑" panose="020B0503020204020204" pitchFamily="34" charset="-122"/>
              </a:rPr>
              <a:t>diff</a:t>
            </a:r>
            <a:r>
              <a:rPr lang="zh-CN" altLang="zh-CN"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变量，它记录了</a:t>
            </a:r>
            <a:r>
              <a:rPr lang="en-US" altLang="zh-CN" sz="2000" kern="100" dirty="0">
                <a:solidFill>
                  <a:srgbClr val="000000"/>
                </a:solidFill>
                <a:latin typeface="微软雅黑" panose="020B0503020204020204" pitchFamily="34" charset="-122"/>
                <a:ea typeface="微软雅黑" panose="020B0503020204020204" pitchFamily="34" charset="-122"/>
              </a:rPr>
              <a:t>buf1</a:t>
            </a:r>
            <a:r>
              <a:rPr lang="zh-CN" altLang="zh-CN"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kern="100" dirty="0">
                <a:solidFill>
                  <a:srgbClr val="000000"/>
                </a:solidFill>
                <a:latin typeface="微软雅黑" panose="020B0503020204020204" pitchFamily="34" charset="-122"/>
                <a:ea typeface="微软雅黑" panose="020B0503020204020204" pitchFamily="34" charset="-122"/>
              </a:rPr>
              <a:t>buf2</a:t>
            </a:r>
            <a:r>
              <a:rPr lang="zh-CN" altLang="zh-CN"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之间的地址距离，也就是说</a:t>
            </a:r>
            <a:r>
              <a:rPr lang="en-US" altLang="zh-CN" sz="2000" kern="100" dirty="0">
                <a:solidFill>
                  <a:srgbClr val="000000"/>
                </a:solidFill>
                <a:latin typeface="微软雅黑" panose="020B0503020204020204" pitchFamily="34" charset="-122"/>
                <a:ea typeface="微软雅黑" panose="020B0503020204020204" pitchFamily="34" charset="-122"/>
              </a:rPr>
              <a:t>buf1</a:t>
            </a:r>
            <a:r>
              <a:rPr lang="zh-CN" altLang="zh-CN"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kern="100" dirty="0">
                <a:solidFill>
                  <a:srgbClr val="000000"/>
                </a:solidFill>
                <a:latin typeface="微软雅黑" panose="020B0503020204020204" pitchFamily="34" charset="-122"/>
                <a:ea typeface="微软雅黑" panose="020B0503020204020204" pitchFamily="34" charset="-122"/>
              </a:rPr>
              <a:t>buf2</a:t>
            </a:r>
            <a:r>
              <a:rPr lang="zh-CN" altLang="zh-CN"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之间还有多少存储空间</a:t>
            </a:r>
            <a:r>
              <a:rPr lang="zh-CN" altLang="zh-CN" sz="2000" kern="100"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kern="100"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30000"/>
              </a:lnSpc>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输入字符串的长度为大于</a:t>
            </a:r>
            <a:r>
              <a:rPr lang="en-US" altLang="zh-CN" sz="2000" b="1" dirty="0">
                <a:latin typeface="微软雅黑" panose="020B0503020204020204" pitchFamily="34" charset="-122"/>
                <a:ea typeface="微软雅黑" panose="020B0503020204020204" pitchFamily="34" charset="-122"/>
              </a:rPr>
              <a:t>72</a:t>
            </a:r>
            <a:r>
              <a:rPr lang="zh-CN" altLang="en-US" sz="2000" b="1" dirty="0">
                <a:latin typeface="微软雅黑" panose="020B0503020204020204" pitchFamily="34" charset="-122"/>
                <a:ea typeface="微软雅黑" panose="020B0503020204020204" pitchFamily="34" charset="-122"/>
              </a:rPr>
              <a:t>个字节</a:t>
            </a:r>
            <a:r>
              <a:rPr lang="zh-CN" altLang="en-US" sz="2000" dirty="0">
                <a:latin typeface="微软雅黑" panose="020B0503020204020204" pitchFamily="34" charset="-122"/>
                <a:ea typeface="微软雅黑" panose="020B0503020204020204" pitchFamily="34" charset="-122"/>
              </a:rPr>
              <a:t>，而且刻意构造一个自定义的字符串“</a:t>
            </a:r>
            <a:r>
              <a:rPr lang="en-US" altLang="zh-CN" sz="2000" dirty="0">
                <a:latin typeface="微软雅黑" panose="020B0503020204020204" pitchFamily="34" charset="-122"/>
                <a:ea typeface="微软雅黑" panose="020B0503020204020204" pitchFamily="34" charset="-122"/>
              </a:rPr>
              <a:t>hostility”</a:t>
            </a:r>
            <a:r>
              <a:rPr lang="zh-CN" altLang="en-US" sz="2000" dirty="0">
                <a:latin typeface="微软雅黑" panose="020B0503020204020204" pitchFamily="34" charset="-122"/>
                <a:ea typeface="微软雅黑" panose="020B0503020204020204" pitchFamily="34" charset="-122"/>
              </a:rPr>
              <a:t>，是</a:t>
            </a:r>
            <a:r>
              <a:rPr lang="zh-CN" altLang="en-US" sz="2000" b="1" dirty="0">
                <a:latin typeface="微软雅黑" panose="020B0503020204020204" pitchFamily="34" charset="-122"/>
                <a:ea typeface="微软雅黑" panose="020B0503020204020204" pitchFamily="34" charset="-122"/>
              </a:rPr>
              <a:t>输入为“</a:t>
            </a:r>
            <a:r>
              <a:rPr lang="en-US" altLang="zh-CN" sz="2000" b="1" dirty="0">
                <a:latin typeface="微软雅黑" panose="020B0503020204020204" pitchFamily="34" charset="-122"/>
                <a:ea typeface="微软雅黑" panose="020B0503020204020204" pitchFamily="34" charset="-122"/>
              </a:rPr>
              <a:t>72</a:t>
            </a:r>
            <a:r>
              <a:rPr lang="zh-CN" altLang="en-US" sz="2000" b="1" dirty="0">
                <a:latin typeface="微软雅黑" panose="020B0503020204020204" pitchFamily="34" charset="-122"/>
                <a:ea typeface="微软雅黑" panose="020B0503020204020204" pitchFamily="34" charset="-122"/>
              </a:rPr>
              <a:t>字节填充数据”</a:t>
            </a:r>
            <a:r>
              <a:rPr lang="en-US" altLang="zh-CN" sz="2000" b="1" dirty="0">
                <a:latin typeface="微软雅黑" panose="020B0503020204020204" pitchFamily="34" charset="-122"/>
                <a:ea typeface="微软雅黑" panose="020B0503020204020204" pitchFamily="34" charset="-122"/>
              </a:rPr>
              <a:t>+“hostility”</a:t>
            </a:r>
            <a:r>
              <a:rPr lang="zh-CN" altLang="en-US" sz="2000" dirty="0">
                <a:latin typeface="微软雅黑" panose="020B0503020204020204" pitchFamily="34" charset="-122"/>
                <a:ea typeface="微软雅黑" panose="020B0503020204020204" pitchFamily="34" charset="-122"/>
              </a:rPr>
              <a:t>。可见</a:t>
            </a:r>
            <a:r>
              <a:rPr lang="en-US" altLang="zh-CN" sz="2000" dirty="0">
                <a:latin typeface="微软雅黑" panose="020B0503020204020204" pitchFamily="34" charset="-122"/>
                <a:ea typeface="微软雅黑" panose="020B0503020204020204" pitchFamily="34" charset="-122"/>
              </a:rPr>
              <a:t>buf1</a:t>
            </a:r>
            <a:r>
              <a:rPr lang="zh-CN" altLang="en-US" sz="2000" dirty="0">
                <a:latin typeface="微软雅黑" panose="020B0503020204020204" pitchFamily="34" charset="-122"/>
                <a:ea typeface="微软雅黑" panose="020B0503020204020204" pitchFamily="34" charset="-122"/>
              </a:rPr>
              <a:t>的内容长度是超过了</a:t>
            </a:r>
            <a:r>
              <a:rPr lang="en-US" altLang="zh-CN" sz="2000" dirty="0">
                <a:latin typeface="微软雅黑" panose="020B0503020204020204" pitchFamily="34" charset="-122"/>
                <a:ea typeface="微软雅黑" panose="020B0503020204020204" pitchFamily="34" charset="-122"/>
              </a:rPr>
              <a:t>72</a:t>
            </a:r>
            <a:r>
              <a:rPr lang="zh-CN" altLang="en-US" sz="2000" dirty="0">
                <a:latin typeface="微软雅黑" panose="020B0503020204020204" pitchFamily="34" charset="-122"/>
                <a:ea typeface="微软雅黑" panose="020B0503020204020204" pitchFamily="34" charset="-122"/>
              </a:rPr>
              <a:t>个字节的，而</a:t>
            </a:r>
            <a:r>
              <a:rPr lang="en-US" altLang="zh-CN" sz="2000" dirty="0">
                <a:latin typeface="微软雅黑" panose="020B0503020204020204" pitchFamily="34" charset="-122"/>
                <a:ea typeface="微软雅黑" panose="020B0503020204020204" pitchFamily="34" charset="-122"/>
              </a:rPr>
              <a:t>buf2</a:t>
            </a:r>
            <a:r>
              <a:rPr lang="zh-CN" altLang="en-US" sz="2000" dirty="0">
                <a:latin typeface="微软雅黑" panose="020B0503020204020204" pitchFamily="34" charset="-122"/>
                <a:ea typeface="微软雅黑" panose="020B0503020204020204" pitchFamily="34" charset="-122"/>
              </a:rPr>
              <a:t>的内容就变成了</a:t>
            </a:r>
            <a:r>
              <a:rPr lang="en-US" altLang="zh-CN" sz="2000" dirty="0">
                <a:latin typeface="微软雅黑" panose="020B0503020204020204" pitchFamily="34" charset="-122"/>
                <a:ea typeface="微软雅黑" panose="020B0503020204020204" pitchFamily="34" charset="-122"/>
              </a:rPr>
              <a:t>hostility</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524720" y="4408413"/>
            <a:ext cx="5904656" cy="22962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524719" y="194181"/>
          <a:ext cx="5760640" cy="3566160"/>
        </p:xfrm>
        <a:graphic>
          <a:graphicData uri="http://schemas.openxmlformats.org/drawingml/2006/table">
            <a:tbl>
              <a:tblPr firstRow="1" bandRow="1">
                <a:tableStyleId>{073A0DAA-6AF3-43AB-8588-CEC1D06C72B9}</a:tableStyleId>
              </a:tblPr>
              <a:tblGrid>
                <a:gridCol w="5760640"/>
              </a:tblGrid>
              <a:tr h="3558530">
                <a:tc>
                  <a:txBody>
                    <a:bodyPr/>
                    <a:lstStyle/>
                    <a:p>
                      <a:r>
                        <a:rPr lang="en-US" altLang="zh-CN" sz="1900" kern="1200" dirty="0" err="1" smtClean="0">
                          <a:effectLst/>
                        </a:rPr>
                        <a:t>printf</a:t>
                      </a:r>
                      <a:r>
                        <a:rPr lang="en-US" altLang="zh-CN" sz="1900" kern="1200" dirty="0" smtClean="0">
                          <a:effectLst/>
                        </a:rPr>
                        <a:t>("buf1</a:t>
                      </a:r>
                      <a:r>
                        <a:rPr lang="zh-CN" altLang="en-US" sz="1900" kern="1200" dirty="0" smtClean="0">
                          <a:effectLst/>
                        </a:rPr>
                        <a:t>存储内容</a:t>
                      </a:r>
                      <a:r>
                        <a:rPr lang="en-US" altLang="zh-CN" sz="1900" kern="1200" dirty="0" smtClean="0">
                          <a:effectLst/>
                        </a:rPr>
                        <a:t>:%s \n",buf1);</a:t>
                      </a:r>
                      <a:endParaRPr lang="en-US" altLang="zh-CN" sz="1900" kern="1200" dirty="0" smtClean="0">
                        <a:effectLst/>
                      </a:endParaRPr>
                    </a:p>
                    <a:p>
                      <a:r>
                        <a:rPr lang="en-US" altLang="zh-CN" sz="1900" kern="1200" dirty="0" err="1" smtClean="0">
                          <a:effectLst/>
                        </a:rPr>
                        <a:t>printf</a:t>
                      </a:r>
                      <a:r>
                        <a:rPr lang="en-US" altLang="zh-CN" sz="1900" kern="1200" dirty="0" smtClean="0">
                          <a:effectLst/>
                        </a:rPr>
                        <a:t>("buf2</a:t>
                      </a:r>
                      <a:r>
                        <a:rPr lang="zh-CN" altLang="en-US" sz="1900" kern="1200" dirty="0" smtClean="0">
                          <a:effectLst/>
                        </a:rPr>
                        <a:t>存储内容</a:t>
                      </a:r>
                      <a:r>
                        <a:rPr lang="en-US" altLang="zh-CN" sz="1900" kern="1200" dirty="0" smtClean="0">
                          <a:effectLst/>
                        </a:rPr>
                        <a:t>:%s \n",buf2); </a:t>
                      </a:r>
                      <a:endParaRPr lang="en-US" altLang="zh-CN" sz="1900" kern="1200" dirty="0" smtClean="0">
                        <a:effectLst/>
                      </a:endParaRPr>
                    </a:p>
                    <a:p>
                      <a:r>
                        <a:rPr lang="en-US" altLang="zh-CN" sz="1900" kern="1200" dirty="0" err="1" smtClean="0">
                          <a:effectLst/>
                        </a:rPr>
                        <a:t>printf</a:t>
                      </a:r>
                      <a:r>
                        <a:rPr lang="en-US" altLang="zh-CN" sz="1900" kern="1200" dirty="0" smtClean="0">
                          <a:effectLst/>
                        </a:rPr>
                        <a:t>("</a:t>
                      </a:r>
                      <a:r>
                        <a:rPr lang="zh-CN" altLang="en-US" sz="1900" kern="1200" dirty="0" smtClean="0">
                          <a:effectLst/>
                        </a:rPr>
                        <a:t>将</a:t>
                      </a:r>
                      <a:r>
                        <a:rPr lang="en-US" altLang="zh-CN" sz="1900" kern="1200" dirty="0" smtClean="0">
                          <a:effectLst/>
                        </a:rPr>
                        <a:t>%s\n</a:t>
                      </a:r>
                      <a:r>
                        <a:rPr lang="zh-CN" altLang="en-US" sz="1900" kern="1200" dirty="0" smtClean="0">
                          <a:effectLst/>
                        </a:rPr>
                        <a:t>写入文件 </a:t>
                      </a:r>
                      <a:r>
                        <a:rPr lang="en-US" altLang="zh-CN" sz="1900" kern="1200" dirty="0" smtClean="0">
                          <a:effectLst/>
                        </a:rPr>
                        <a:t>%s</a:t>
                      </a:r>
                      <a:r>
                        <a:rPr lang="zh-CN" altLang="en-US" sz="1900" kern="1200" dirty="0" smtClean="0">
                          <a:effectLst/>
                        </a:rPr>
                        <a:t>中</a:t>
                      </a:r>
                      <a:r>
                        <a:rPr lang="en-US" altLang="zh-CN" sz="1900" kern="1200" dirty="0" smtClean="0">
                          <a:effectLst/>
                        </a:rPr>
                        <a:t>\n\n",buf1,buf2);</a:t>
                      </a:r>
                      <a:endParaRPr lang="en-US" altLang="zh-CN" sz="1900" kern="1200" dirty="0" smtClean="0">
                        <a:effectLst/>
                      </a:endParaRPr>
                    </a:p>
                    <a:p>
                      <a:endParaRPr lang="en-US" altLang="zh-CN" sz="1900" kern="1200" dirty="0" smtClean="0">
                        <a:effectLst/>
                      </a:endParaRPr>
                    </a:p>
                    <a:p>
                      <a:r>
                        <a:rPr lang="en-US" altLang="zh-CN" sz="1900" kern="1200" dirty="0" err="1" smtClean="0">
                          <a:effectLst/>
                        </a:rPr>
                        <a:t>fd</a:t>
                      </a:r>
                      <a:r>
                        <a:rPr lang="en-US" altLang="zh-CN" sz="1900" kern="1200" dirty="0" smtClean="0">
                          <a:effectLst/>
                        </a:rPr>
                        <a:t>=</a:t>
                      </a:r>
                      <a:r>
                        <a:rPr lang="en-US" altLang="zh-CN" sz="1900" kern="1200" dirty="0" err="1" smtClean="0">
                          <a:effectLst/>
                        </a:rPr>
                        <a:t>fopen</a:t>
                      </a:r>
                      <a:r>
                        <a:rPr lang="en-US" altLang="zh-CN" sz="1900" kern="1200" dirty="0" smtClean="0">
                          <a:effectLst/>
                        </a:rPr>
                        <a:t>(buf2,"a");</a:t>
                      </a:r>
                      <a:endParaRPr lang="en-US" altLang="zh-CN" sz="1900" kern="1200" dirty="0" smtClean="0">
                        <a:effectLst/>
                      </a:endParaRPr>
                    </a:p>
                    <a:p>
                      <a:r>
                        <a:rPr lang="en-US" altLang="zh-CN" sz="1900" kern="1200" dirty="0" smtClean="0">
                          <a:effectLst/>
                        </a:rPr>
                        <a:t>if(</a:t>
                      </a:r>
                      <a:r>
                        <a:rPr lang="en-US" altLang="zh-CN" sz="1900" kern="1200" dirty="0" err="1" smtClean="0">
                          <a:effectLst/>
                        </a:rPr>
                        <a:t>fd</a:t>
                      </a:r>
                      <a:r>
                        <a:rPr lang="en-US" altLang="zh-CN" sz="1900" kern="1200" dirty="0" smtClean="0">
                          <a:effectLst/>
                        </a:rPr>
                        <a:t>==NULL) {</a:t>
                      </a:r>
                      <a:endParaRPr lang="en-US" altLang="zh-CN" sz="1900" kern="1200" dirty="0" smtClean="0">
                        <a:effectLst/>
                      </a:endParaRPr>
                    </a:p>
                    <a:p>
                      <a:r>
                        <a:rPr lang="en-US" altLang="zh-CN" sz="1900" kern="1200" dirty="0" smtClean="0">
                          <a:effectLst/>
                        </a:rPr>
                        <a:t>	</a:t>
                      </a:r>
                      <a:r>
                        <a:rPr lang="en-US" altLang="zh-CN" sz="1900" kern="1200" dirty="0" err="1" smtClean="0">
                          <a:effectLst/>
                        </a:rPr>
                        <a:t>fprintf</a:t>
                      </a:r>
                      <a:r>
                        <a:rPr lang="en-US" altLang="zh-CN" sz="1900" kern="1200" dirty="0" smtClean="0">
                          <a:effectLst/>
                        </a:rPr>
                        <a:t>(</a:t>
                      </a:r>
                      <a:r>
                        <a:rPr lang="en-US" altLang="zh-CN" sz="1900" kern="1200" dirty="0" err="1" smtClean="0">
                          <a:effectLst/>
                        </a:rPr>
                        <a:t>stderr</a:t>
                      </a:r>
                      <a:r>
                        <a:rPr lang="en-US" altLang="zh-CN" sz="1900" kern="1200" dirty="0" smtClean="0">
                          <a:effectLst/>
                        </a:rPr>
                        <a:t>,"%s </a:t>
                      </a:r>
                      <a:r>
                        <a:rPr lang="zh-CN" altLang="en-US" sz="1900" kern="1200" dirty="0" smtClean="0">
                          <a:effectLst/>
                        </a:rPr>
                        <a:t>打开错误</a:t>
                      </a:r>
                      <a:r>
                        <a:rPr lang="en-US" altLang="zh-CN" sz="1900" kern="1200" dirty="0" smtClean="0">
                          <a:effectLst/>
                        </a:rPr>
                        <a:t>\n",buf2);</a:t>
                      </a:r>
                      <a:endParaRPr lang="en-US" altLang="zh-CN" sz="1900" kern="1200" dirty="0" smtClean="0">
                        <a:effectLst/>
                      </a:endParaRPr>
                    </a:p>
                    <a:p>
                      <a:r>
                        <a:rPr lang="en-US" altLang="zh-CN" sz="1900" kern="1200" dirty="0" smtClean="0">
                          <a:effectLst/>
                        </a:rPr>
                        <a:t>	if(diff&lt;=</a:t>
                      </a:r>
                      <a:r>
                        <a:rPr lang="en-US" altLang="zh-CN" sz="1900" kern="1200" dirty="0" err="1" smtClean="0">
                          <a:effectLst/>
                        </a:rPr>
                        <a:t>strlen</a:t>
                      </a:r>
                      <a:r>
                        <a:rPr lang="en-US" altLang="zh-CN" sz="1900" kern="1200" dirty="0" smtClean="0">
                          <a:effectLst/>
                        </a:rPr>
                        <a:t>(</a:t>
                      </a:r>
                      <a:r>
                        <a:rPr lang="en-US" altLang="zh-CN" sz="1900" kern="1200" dirty="0" err="1" smtClean="0">
                          <a:effectLst/>
                        </a:rPr>
                        <a:t>bufchar</a:t>
                      </a:r>
                      <a:r>
                        <a:rPr lang="en-US" altLang="zh-CN" sz="1900" kern="1200" dirty="0" smtClean="0">
                          <a:effectLst/>
                        </a:rPr>
                        <a:t>))  </a:t>
                      </a:r>
                      <a:endParaRPr lang="en-US" altLang="zh-CN" sz="1900" kern="1200" dirty="0" smtClean="0">
                        <a:effectLst/>
                      </a:endParaRPr>
                    </a:p>
                    <a:p>
                      <a:r>
                        <a:rPr lang="en-US" altLang="zh-CN" sz="1900" kern="1200" dirty="0" smtClean="0">
                          <a:effectLst/>
                        </a:rPr>
                        <a:t>	        </a:t>
                      </a:r>
                      <a:r>
                        <a:rPr lang="en-US" altLang="zh-CN" sz="1900" kern="1200" dirty="0" err="1" smtClean="0">
                          <a:effectLst/>
                        </a:rPr>
                        <a:t>printf</a:t>
                      </a:r>
                      <a:r>
                        <a:rPr lang="en-US" altLang="zh-CN" sz="1900" kern="1200" dirty="0" smtClean="0">
                          <a:effectLst/>
                        </a:rPr>
                        <a:t>("</a:t>
                      </a:r>
                      <a:r>
                        <a:rPr lang="zh-CN" altLang="en-US" sz="1900" kern="1200" dirty="0" smtClean="0">
                          <a:effectLst/>
                        </a:rPr>
                        <a:t>提示</a:t>
                      </a:r>
                      <a:r>
                        <a:rPr lang="en-US" altLang="zh-CN" sz="1900" kern="1200" dirty="0" smtClean="0">
                          <a:effectLst/>
                        </a:rPr>
                        <a:t>:buf1</a:t>
                      </a:r>
                      <a:r>
                        <a:rPr lang="zh-CN" altLang="en-US" sz="1900" kern="1200" dirty="0" smtClean="0">
                          <a:effectLst/>
                        </a:rPr>
                        <a:t>内存溢出</a:t>
                      </a:r>
                      <a:r>
                        <a:rPr lang="en-US" altLang="zh-CN" sz="1900" kern="1200" dirty="0" smtClean="0">
                          <a:effectLst/>
                        </a:rPr>
                        <a:t>!\n");</a:t>
                      </a:r>
                      <a:endParaRPr lang="en-US" altLang="zh-CN" sz="1900" kern="1200" dirty="0" smtClean="0">
                        <a:effectLst/>
                      </a:endParaRPr>
                    </a:p>
                    <a:p>
                      <a:r>
                        <a:rPr lang="en-US" altLang="zh-CN" sz="1900" kern="1200" dirty="0" smtClean="0">
                          <a:effectLst/>
                        </a:rPr>
                        <a:t>	 </a:t>
                      </a:r>
                      <a:r>
                        <a:rPr lang="en-US" altLang="zh-CN" sz="1900" kern="1200" dirty="0" err="1" smtClean="0">
                          <a:effectLst/>
                        </a:rPr>
                        <a:t>getchar</a:t>
                      </a:r>
                      <a:r>
                        <a:rPr lang="en-US" altLang="zh-CN" sz="1900" kern="1200" dirty="0" smtClean="0">
                          <a:effectLst/>
                        </a:rPr>
                        <a:t>();</a:t>
                      </a:r>
                      <a:endParaRPr lang="en-US" altLang="zh-CN" sz="1900" kern="1200" dirty="0" smtClean="0">
                        <a:effectLst/>
                      </a:endParaRPr>
                    </a:p>
                    <a:p>
                      <a:r>
                        <a:rPr lang="en-US" altLang="zh-CN" sz="1900" kern="1200" dirty="0" smtClean="0">
                          <a:effectLst/>
                        </a:rPr>
                        <a:t>	 exit(1);</a:t>
                      </a:r>
                      <a:endParaRPr lang="en-US" altLang="zh-CN" sz="1900" kern="1200" dirty="0" smtClean="0">
                        <a:effectLst/>
                      </a:endParaRPr>
                    </a:p>
                    <a:p>
                      <a:r>
                        <a:rPr lang="en-US" altLang="zh-CN" sz="1900" kern="1200" dirty="0" smtClean="0">
                          <a:effectLst/>
                        </a:rPr>
                        <a:t> }</a:t>
                      </a:r>
                      <a:endParaRPr lang="en-US" altLang="zh-CN" sz="1900" kern="1200" dirty="0" smtClean="0">
                        <a:effectLst/>
                      </a:endParaRPr>
                    </a:p>
                  </a:txBody>
                  <a:tcPr/>
                </a:tc>
              </a:tr>
            </a:tbl>
          </a:graphicData>
        </a:graphic>
      </p:graphicFrame>
      <p:graphicFrame>
        <p:nvGraphicFramePr>
          <p:cNvPr id="11" name="表格 10"/>
          <p:cNvGraphicFramePr>
            <a:graphicFrameLocks noGrp="1"/>
          </p:cNvGraphicFramePr>
          <p:nvPr/>
        </p:nvGraphicFramePr>
        <p:xfrm>
          <a:off x="6357367" y="231949"/>
          <a:ext cx="6048672" cy="2304256"/>
        </p:xfrm>
        <a:graphic>
          <a:graphicData uri="http://schemas.openxmlformats.org/drawingml/2006/table">
            <a:tbl>
              <a:tblPr firstRow="1" bandRow="1">
                <a:tableStyleId>{073A0DAA-6AF3-43AB-8588-CEC1D06C72B9}</a:tableStyleId>
              </a:tblPr>
              <a:tblGrid>
                <a:gridCol w="6048672"/>
              </a:tblGrid>
              <a:tr h="2304256">
                <a:tc>
                  <a:txBody>
                    <a:bodyPr/>
                    <a:lstStyle/>
                    <a:p>
                      <a:endParaRPr lang="en-US" altLang="zh-CN" sz="1900" kern="1200" dirty="0" smtClean="0">
                        <a:effectLst/>
                      </a:endParaRPr>
                    </a:p>
                    <a:p>
                      <a:r>
                        <a:rPr lang="en-US" altLang="zh-CN" sz="1900" kern="1200" dirty="0" smtClean="0">
                          <a:effectLst/>
                        </a:rPr>
                        <a:t> </a:t>
                      </a:r>
                      <a:r>
                        <a:rPr lang="en-US" altLang="zh-CN" sz="1900" kern="1200" dirty="0" err="1" smtClean="0">
                          <a:effectLst/>
                        </a:rPr>
                        <a:t>fprintf</a:t>
                      </a:r>
                      <a:r>
                        <a:rPr lang="en-US" altLang="zh-CN" sz="1900" kern="1200" dirty="0" smtClean="0">
                          <a:effectLst/>
                        </a:rPr>
                        <a:t>(</a:t>
                      </a:r>
                      <a:r>
                        <a:rPr lang="en-US" altLang="zh-CN" sz="1900" kern="1200" dirty="0" err="1" smtClean="0">
                          <a:effectLst/>
                        </a:rPr>
                        <a:t>fd</a:t>
                      </a:r>
                      <a:r>
                        <a:rPr lang="en-US" altLang="zh-CN" sz="1900" kern="1200" dirty="0" smtClean="0">
                          <a:effectLst/>
                        </a:rPr>
                        <a:t>,"%s\n\n",buf1);</a:t>
                      </a:r>
                      <a:endParaRPr lang="en-US" altLang="zh-CN" sz="1900" kern="1200" dirty="0" smtClean="0">
                        <a:effectLst/>
                      </a:endParaRPr>
                    </a:p>
                    <a:p>
                      <a:r>
                        <a:rPr lang="en-US" altLang="zh-CN" sz="1900" kern="1200" dirty="0" smtClean="0">
                          <a:effectLst/>
                        </a:rPr>
                        <a:t> </a:t>
                      </a:r>
                      <a:r>
                        <a:rPr lang="en-US" altLang="zh-CN" sz="1900" kern="1200" dirty="0" err="1" smtClean="0">
                          <a:effectLst/>
                        </a:rPr>
                        <a:t>fclose</a:t>
                      </a:r>
                      <a:r>
                        <a:rPr lang="en-US" altLang="zh-CN" sz="1900" kern="1200" dirty="0" smtClean="0">
                          <a:effectLst/>
                        </a:rPr>
                        <a:t>(</a:t>
                      </a:r>
                      <a:r>
                        <a:rPr lang="en-US" altLang="zh-CN" sz="1900" kern="1200" dirty="0" err="1" smtClean="0">
                          <a:effectLst/>
                        </a:rPr>
                        <a:t>fd</a:t>
                      </a:r>
                      <a:r>
                        <a:rPr lang="en-US" altLang="zh-CN" sz="1900" kern="1200" dirty="0" smtClean="0">
                          <a:effectLst/>
                        </a:rPr>
                        <a:t>);</a:t>
                      </a:r>
                      <a:endParaRPr lang="en-US" altLang="zh-CN" sz="1900" kern="1200" dirty="0" smtClean="0">
                        <a:effectLst/>
                      </a:endParaRPr>
                    </a:p>
                    <a:p>
                      <a:r>
                        <a:rPr lang="en-US" altLang="zh-CN" sz="1900" kern="1200" dirty="0" smtClean="0">
                          <a:effectLst/>
                        </a:rPr>
                        <a:t> if(diff&lt;=</a:t>
                      </a:r>
                      <a:r>
                        <a:rPr lang="en-US" altLang="zh-CN" sz="1900" kern="1200" dirty="0" err="1" smtClean="0">
                          <a:effectLst/>
                        </a:rPr>
                        <a:t>strlen</a:t>
                      </a:r>
                      <a:r>
                        <a:rPr lang="en-US" altLang="zh-CN" sz="1900" kern="1200" dirty="0" smtClean="0">
                          <a:effectLst/>
                        </a:rPr>
                        <a:t>(</a:t>
                      </a:r>
                      <a:r>
                        <a:rPr lang="en-US" altLang="zh-CN" sz="1900" kern="1200" dirty="0" err="1" smtClean="0">
                          <a:effectLst/>
                        </a:rPr>
                        <a:t>bufchar</a:t>
                      </a:r>
                      <a:r>
                        <a:rPr lang="en-US" altLang="zh-CN" sz="1900" kern="1200" dirty="0" smtClean="0">
                          <a:effectLst/>
                        </a:rPr>
                        <a:t>)){</a:t>
                      </a:r>
                      <a:endParaRPr lang="en-US" altLang="zh-CN" sz="1900" kern="1200" dirty="0" smtClean="0">
                        <a:effectLst/>
                      </a:endParaRPr>
                    </a:p>
                    <a:p>
                      <a:r>
                        <a:rPr lang="en-US" altLang="zh-CN" sz="1900" kern="1200" dirty="0" smtClean="0">
                          <a:effectLst/>
                        </a:rPr>
                        <a:t>    </a:t>
                      </a:r>
                      <a:r>
                        <a:rPr lang="en-US" altLang="zh-CN" sz="1900" kern="1200" dirty="0" err="1" smtClean="0">
                          <a:effectLst/>
                        </a:rPr>
                        <a:t>printf</a:t>
                      </a:r>
                      <a:r>
                        <a:rPr lang="en-US" altLang="zh-CN" sz="1900" kern="1200" dirty="0" smtClean="0">
                          <a:effectLst/>
                        </a:rPr>
                        <a:t>("</a:t>
                      </a:r>
                      <a:r>
                        <a:rPr lang="zh-CN" altLang="en-US" sz="1900" kern="1200" dirty="0" smtClean="0">
                          <a:effectLst/>
                        </a:rPr>
                        <a:t>提示</a:t>
                      </a:r>
                      <a:r>
                        <a:rPr lang="en-US" altLang="zh-CN" sz="1900" kern="1200" dirty="0" smtClean="0">
                          <a:effectLst/>
                        </a:rPr>
                        <a:t>:buf1</a:t>
                      </a:r>
                      <a:r>
                        <a:rPr lang="zh-CN" altLang="en-US" sz="1900" kern="1200" dirty="0" smtClean="0">
                          <a:effectLst/>
                        </a:rPr>
                        <a:t>已溢出，溢出部分覆盖</a:t>
                      </a:r>
                      <a:r>
                        <a:rPr lang="en-US" altLang="zh-CN" sz="1900" kern="1200" dirty="0" smtClean="0">
                          <a:effectLst/>
                        </a:rPr>
                        <a:t>buf2</a:t>
                      </a:r>
                      <a:r>
                        <a:rPr lang="zh-CN" altLang="en-US" sz="1900" kern="1200" dirty="0" smtClean="0">
                          <a:effectLst/>
                        </a:rPr>
                        <a:t>中的</a:t>
                      </a:r>
                      <a:r>
                        <a:rPr lang="en-US" altLang="zh-CN" sz="1900" kern="1200" dirty="0" err="1" smtClean="0">
                          <a:effectLst/>
                        </a:rPr>
                        <a:t>myoutfile</a:t>
                      </a:r>
                      <a:r>
                        <a:rPr lang="en-US" altLang="zh-CN" sz="1900" kern="1200" dirty="0" smtClean="0">
                          <a:effectLst/>
                        </a:rPr>
                        <a:t>\n"); </a:t>
                      </a:r>
                      <a:endParaRPr lang="zh-CN" altLang="zh-CN" sz="1900" kern="1200" dirty="0" smtClean="0">
                        <a:effectLst/>
                      </a:endParaRPr>
                    </a:p>
                  </a:txBody>
                  <a:tcPr/>
                </a:tc>
              </a:tr>
            </a:tbl>
          </a:graphicData>
        </a:graphic>
      </p:graphicFrame>
      <p:pic>
        <p:nvPicPr>
          <p:cNvPr id="2050" name="图片 14" descr="IMG_25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4719" y="3832349"/>
            <a:ext cx="7272808" cy="3168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7869535" y="2824237"/>
            <a:ext cx="4752528" cy="3693319"/>
          </a:xfrm>
          <a:prstGeom prst="rect">
            <a:avLst/>
          </a:prstGeom>
        </p:spPr>
        <p:txBody>
          <a:bodyPr wrap="square">
            <a:spAutoFit/>
          </a:bodyPr>
          <a:lstStyle/>
          <a:p>
            <a:pPr marL="342900" indent="-342900">
              <a:lnSpc>
                <a:spcPct val="130000"/>
              </a:lnSpc>
              <a:buFont typeface="Wingdings" panose="05000000000000000000" pitchFamily="2" charset="2"/>
              <a:buChar char="ü"/>
            </a:pPr>
            <a:r>
              <a:rPr lang="en-US" altLang="zh-CN" sz="2000" kern="1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fopen</a:t>
            </a:r>
            <a:r>
              <a:rPr lang="zh-CN" altLang="en-US"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语句将</a:t>
            </a:r>
            <a:r>
              <a:rPr lang="en-US" altLang="zh-CN"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buf2</a:t>
            </a:r>
            <a:r>
              <a:rPr lang="zh-CN" altLang="en-US"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指向的文件打开，打开的形式是追加行，用了关键字“</a:t>
            </a:r>
            <a:r>
              <a:rPr lang="en-US" altLang="zh-CN"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。即打开这个文件后，如果这个文件是以前存在的，那么写入的文件就添加到已有的内容之后；如果是以前不存在的一个文件，就创建这个文件并写入相应的内容</a:t>
            </a:r>
            <a:r>
              <a:rPr lang="zh-CN" altLang="en-US" sz="2000" kern="100"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kern="100"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30000"/>
              </a:lnSpc>
              <a:buFont typeface="Wingdings" panose="05000000000000000000" pitchFamily="2" charset="2"/>
              <a:buChar char="ü"/>
            </a:pPr>
            <a:r>
              <a:rPr lang="zh-CN" altLang="en-US" sz="2000" kern="100"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用</a:t>
            </a:r>
            <a:r>
              <a:rPr lang="en-US" altLang="zh-CN" sz="2000" kern="1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fprintf</a:t>
            </a:r>
            <a:r>
              <a:rPr lang="en-US" altLang="zh-CN"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语句将</a:t>
            </a:r>
            <a:r>
              <a:rPr lang="en-US" altLang="zh-CN"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buf1</a:t>
            </a:r>
            <a:r>
              <a:rPr lang="zh-CN" altLang="en-US" sz="20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中已经获得的语句写入到这个文件里。然后关闭文件</a:t>
            </a:r>
            <a:r>
              <a:rPr lang="zh-CN" altLang="en-US" sz="2000" kern="100"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4595739" y="837929"/>
            <a:ext cx="3667280" cy="474140"/>
            <a:chOff x="5071056" y="837929"/>
            <a:chExt cx="2716641"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071056" y="837929"/>
              <a:ext cx="2716641" cy="461665"/>
            </a:xfrm>
            <a:prstGeom prst="rect">
              <a:avLst/>
            </a:prstGeom>
          </p:spPr>
          <p:txBody>
            <a:bodyPr wrap="square">
              <a:spAutoFit/>
            </a:bodyPr>
            <a:lstStyle/>
            <a:p>
              <a:pPr algn="ctr"/>
              <a:r>
                <a:rPr lang="en-US" altLang="zh-CN"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堆</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溢出漏洞利用</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 name="组合 2"/>
          <p:cNvGrpSpPr/>
          <p:nvPr/>
        </p:nvGrpSpPr>
        <p:grpSpPr>
          <a:xfrm>
            <a:off x="1028775" y="1528093"/>
            <a:ext cx="10765196" cy="3384375"/>
            <a:chOff x="1424819" y="2400259"/>
            <a:chExt cx="9530272" cy="2771207"/>
          </a:xfrm>
        </p:grpSpPr>
        <p:sp>
          <p:nvSpPr>
            <p:cNvPr id="21" name="íṡľíḍè-Rectangle 17"/>
            <p:cNvSpPr/>
            <p:nvPr/>
          </p:nvSpPr>
          <p:spPr>
            <a:xfrm>
              <a:off x="1424819" y="2400259"/>
              <a:ext cx="9530272" cy="2771207"/>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defRPr/>
              </a:pPr>
              <a:endParaRPr kumimoji="0" sz="28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p:cNvSpPr/>
            <p:nvPr/>
          </p:nvSpPr>
          <p:spPr>
            <a:xfrm>
              <a:off x="1775431" y="2434983"/>
              <a:ext cx="8926295" cy="2721760"/>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相比于栈溢出，</a:t>
              </a:r>
              <a:r>
                <a:rPr lang="zh-CN" altLang="en-US" sz="28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堆溢出的实现难度更大</a:t>
              </a: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，而且往往要求进程在内存中具备特定的组织结构。然而，堆溢出攻击也已经成为缓冲区溢出攻击的主要方式之一。</a:t>
              </a:r>
              <a:r>
                <a:rPr lang="zh-CN" altLang="en-US" sz="28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堆溢出带来的威胁远远不止上面示例演示的那样，</a:t>
              </a:r>
              <a:r>
                <a:rPr lang="zh-CN" altLang="en-US" sz="28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结合堆管理结构，</a:t>
              </a:r>
              <a:r>
                <a:rPr lang="zh-CN" altLang="en-US" sz="28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堆溢出漏洞可以在任意位置写入任意数据</a:t>
              </a: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kern="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 name="矩形 3"/>
          <p:cNvSpPr/>
          <p:nvPr/>
        </p:nvSpPr>
        <p:spPr>
          <a:xfrm>
            <a:off x="1100783" y="4984477"/>
            <a:ext cx="10945216" cy="1754326"/>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lang="zh-CN" altLang="en-US" sz="2400" kern="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回顾一下第二章介绍的堆管理</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结构：</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Windows</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系统中，占有态的堆块被使用它的程序索引，而堆表只索引所有空闲态的堆块</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。其中，最重要的堆表有两种：</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空闲双向链表</a:t>
            </a:r>
            <a:r>
              <a:rPr lang="en-US" altLang="zh-CN" sz="24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freelist</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（简称空表）</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和快速单向链表</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lookaside</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（简称快表）。</a:t>
            </a:r>
            <a:endPar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106338" y="603343"/>
            <a:ext cx="10765092" cy="1683939"/>
          </a:xfrm>
          <a:prstGeom prst="rect">
            <a:avLst/>
          </a:prstGeom>
          <a:noFill/>
        </p:spPr>
        <p:txBody>
          <a:bodyPr wrap="square" lIns="86376" tIns="43188" rIns="86376" bIns="43188" rtlCol="0">
            <a:spAutoFit/>
          </a:bodyPr>
          <a:lstStyle/>
          <a:p>
            <a:pPr algn="just">
              <a:lnSpc>
                <a:spcPct val="150000"/>
              </a:lnSpc>
            </a:pP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堆块三</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类操作：</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堆块分配、堆块释放和堆块合并，归根结底是对空表链的修改。</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这些修改无外乎要向链表里链入和卸下堆块</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。根据</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对链表操作的常识，我们可以知道，</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从链表上卸载（</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unlink</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）一个节点的时候会发生如下操作</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24" name="表格 23"/>
          <p:cNvGraphicFramePr>
            <a:graphicFrameLocks noGrp="1"/>
          </p:cNvGraphicFramePr>
          <p:nvPr/>
        </p:nvGraphicFramePr>
        <p:xfrm>
          <a:off x="1106338" y="2630090"/>
          <a:ext cx="9283477" cy="1280160"/>
        </p:xfrm>
        <a:graphic>
          <a:graphicData uri="http://schemas.openxmlformats.org/drawingml/2006/table">
            <a:tbl>
              <a:tblPr/>
              <a:tblGrid>
                <a:gridCol w="9283477"/>
              </a:tblGrid>
              <a:tr h="0">
                <a:tc>
                  <a:txBody>
                    <a:bodyPr/>
                    <a:lstStyle/>
                    <a:p>
                      <a:pPr algn="ctr">
                        <a:lnSpc>
                          <a:spcPct val="150000"/>
                        </a:lnSpc>
                        <a:spcAft>
                          <a:spcPts val="0"/>
                        </a:spcAft>
                      </a:pPr>
                      <a:r>
                        <a:rPr lang="nl-NL" sz="2800" kern="100" dirty="0" smtClean="0">
                          <a:latin typeface="Times New Roman" panose="02020603050405020304" pitchFamily="18" charset="0"/>
                          <a:ea typeface="微软雅黑" panose="020B0503020204020204" pitchFamily="34" charset="-122"/>
                          <a:cs typeface="Times New Roman" panose="02020603050405020304" pitchFamily="18" charset="0"/>
                        </a:rPr>
                        <a:t>node—&gt;blink—&gt;flink = node—&gt;flink ;</a:t>
                      </a:r>
                      <a:endParaRPr lang="nl-NL" sz="2800" kern="1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spcAft>
                          <a:spcPts val="0"/>
                        </a:spcAft>
                      </a:pPr>
                      <a:r>
                        <a:rPr lang="nl-NL" sz="2800" kern="100" dirty="0" smtClean="0">
                          <a:latin typeface="Times New Roman" panose="02020603050405020304" pitchFamily="18" charset="0"/>
                          <a:ea typeface="微软雅黑" panose="020B0503020204020204" pitchFamily="34" charset="-122"/>
                          <a:cs typeface="Times New Roman" panose="02020603050405020304" pitchFamily="18" charset="0"/>
                        </a:rPr>
                        <a:t>node—&gt;flink—&gt;blink = node—&gt;blink ;</a:t>
                      </a:r>
                      <a:endParaRPr lang="nl-NL" sz="2800" kern="100" dirty="0" smtClean="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矩形 2"/>
          <p:cNvSpPr/>
          <p:nvPr/>
        </p:nvSpPr>
        <p:spPr>
          <a:xfrm>
            <a:off x="1608046" y="4912469"/>
            <a:ext cx="2664296" cy="86409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Node-blink</a:t>
            </a:r>
            <a:endParaRPr lang="zh-CN" altLang="en-US" dirty="0">
              <a:solidFill>
                <a:schemeClr val="tx1"/>
              </a:solidFill>
            </a:endParaRPr>
          </a:p>
        </p:txBody>
      </p:sp>
      <p:sp>
        <p:nvSpPr>
          <p:cNvPr id="7" name="矩形 6"/>
          <p:cNvSpPr/>
          <p:nvPr/>
        </p:nvSpPr>
        <p:spPr>
          <a:xfrm>
            <a:off x="5496478" y="4912469"/>
            <a:ext cx="2016224" cy="86409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node</a:t>
            </a:r>
            <a:endParaRPr lang="zh-CN" altLang="en-US" dirty="0">
              <a:solidFill>
                <a:srgbClr val="FF0000"/>
              </a:solidFill>
            </a:endParaRPr>
          </a:p>
        </p:txBody>
      </p:sp>
      <p:sp>
        <p:nvSpPr>
          <p:cNvPr id="8" name="矩形 7"/>
          <p:cNvSpPr/>
          <p:nvPr/>
        </p:nvSpPr>
        <p:spPr>
          <a:xfrm>
            <a:off x="8880854" y="4912469"/>
            <a:ext cx="2808312" cy="86409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Node-</a:t>
            </a:r>
            <a:r>
              <a:rPr lang="en-US" altLang="zh-CN" dirty="0" err="1" smtClean="0">
                <a:solidFill>
                  <a:schemeClr val="tx1"/>
                </a:solidFill>
              </a:rPr>
              <a:t>flink</a:t>
            </a:r>
            <a:endParaRPr lang="zh-CN" altLang="en-US" dirty="0">
              <a:solidFill>
                <a:schemeClr val="tx1"/>
              </a:solidFill>
            </a:endParaRPr>
          </a:p>
        </p:txBody>
      </p:sp>
      <p:cxnSp>
        <p:nvCxnSpPr>
          <p:cNvPr id="5" name="直接箭头连接符 4"/>
          <p:cNvCxnSpPr/>
          <p:nvPr/>
        </p:nvCxnSpPr>
        <p:spPr>
          <a:xfrm>
            <a:off x="4272342" y="5200501"/>
            <a:ext cx="122413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7512702" y="5200501"/>
            <a:ext cx="136815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4272342" y="5560541"/>
            <a:ext cx="1224136" cy="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7512702" y="5560541"/>
            <a:ext cx="1296144" cy="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864630" y="4912469"/>
            <a:ext cx="648072" cy="864096"/>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flink</a:t>
            </a:r>
            <a:endParaRPr lang="zh-CN" altLang="en-US" dirty="0">
              <a:solidFill>
                <a:schemeClr val="tx1"/>
              </a:solidFill>
            </a:endParaRPr>
          </a:p>
        </p:txBody>
      </p:sp>
      <p:sp>
        <p:nvSpPr>
          <p:cNvPr id="27" name="矩形 26"/>
          <p:cNvSpPr/>
          <p:nvPr/>
        </p:nvSpPr>
        <p:spPr>
          <a:xfrm>
            <a:off x="5496478" y="4912469"/>
            <a:ext cx="648072" cy="864096"/>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blink</a:t>
            </a:r>
            <a:endParaRPr lang="zh-CN" altLang="en-US" dirty="0">
              <a:solidFill>
                <a:schemeClr val="tx1"/>
              </a:solidFill>
            </a:endParaRPr>
          </a:p>
        </p:txBody>
      </p:sp>
      <p:sp>
        <p:nvSpPr>
          <p:cNvPr id="28" name="矩形 27"/>
          <p:cNvSpPr/>
          <p:nvPr/>
        </p:nvSpPr>
        <p:spPr>
          <a:xfrm>
            <a:off x="3604046" y="4912469"/>
            <a:ext cx="648072" cy="864096"/>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flink</a:t>
            </a:r>
            <a:endParaRPr lang="zh-CN" altLang="en-US" dirty="0">
              <a:solidFill>
                <a:schemeClr val="tx1"/>
              </a:solidFill>
            </a:endParaRPr>
          </a:p>
        </p:txBody>
      </p:sp>
      <p:sp>
        <p:nvSpPr>
          <p:cNvPr id="29" name="矩形 28"/>
          <p:cNvSpPr/>
          <p:nvPr/>
        </p:nvSpPr>
        <p:spPr>
          <a:xfrm>
            <a:off x="8880854" y="4912469"/>
            <a:ext cx="648072" cy="864096"/>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blink</a:t>
            </a:r>
            <a:endParaRPr lang="zh-CN" altLang="en-US" dirty="0">
              <a:solidFill>
                <a:schemeClr val="tx1"/>
              </a:solidFill>
            </a:endParaRPr>
          </a:p>
        </p:txBody>
      </p:sp>
      <p:sp>
        <p:nvSpPr>
          <p:cNvPr id="30" name="矩形 29"/>
          <p:cNvSpPr/>
          <p:nvPr/>
        </p:nvSpPr>
        <p:spPr>
          <a:xfrm>
            <a:off x="1604839" y="4912469"/>
            <a:ext cx="648072" cy="864096"/>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blink</a:t>
            </a:r>
            <a:endParaRPr lang="zh-CN" altLang="en-US" dirty="0">
              <a:solidFill>
                <a:schemeClr val="tx1"/>
              </a:solidFill>
            </a:endParaRPr>
          </a:p>
        </p:txBody>
      </p:sp>
      <p:sp>
        <p:nvSpPr>
          <p:cNvPr id="31" name="矩形 30"/>
          <p:cNvSpPr/>
          <p:nvPr/>
        </p:nvSpPr>
        <p:spPr>
          <a:xfrm>
            <a:off x="11041094" y="4912469"/>
            <a:ext cx="648072" cy="864096"/>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flink</a:t>
            </a:r>
            <a:endParaRPr lang="zh-CN" alt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106338" y="603343"/>
            <a:ext cx="10765092" cy="1416814"/>
          </a:xfrm>
          <a:prstGeom prst="rect">
            <a:avLst/>
          </a:prstGeom>
          <a:noFill/>
        </p:spPr>
        <p:txBody>
          <a:bodyPr wrap="square" lIns="86376" tIns="43188" rIns="86376" bIns="43188" rtlCol="0">
            <a:spAutoFit/>
          </a:bodyPr>
          <a:lstStyle/>
          <a:p>
            <a:pPr algn="just">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具体的，</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Windows</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堆内存分配时会调用函数</a:t>
            </a: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RtlAllocHeap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，该函数从空闲堆链上摘下一</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空闲堆块</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，完成双向链表里相关节点的前后指针的变更操作，它会执行如下操作：</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24" name="表格 23"/>
          <p:cNvGraphicFramePr>
            <a:graphicFrameLocks noGrp="1"/>
          </p:cNvGraphicFramePr>
          <p:nvPr/>
        </p:nvGraphicFramePr>
        <p:xfrm>
          <a:off x="1106337" y="2448525"/>
          <a:ext cx="9283477" cy="853440"/>
        </p:xfrm>
        <a:graphic>
          <a:graphicData uri="http://schemas.openxmlformats.org/drawingml/2006/table">
            <a:tbl>
              <a:tblPr/>
              <a:tblGrid>
                <a:gridCol w="9283477"/>
              </a:tblGrid>
              <a:tr h="0">
                <a:tc>
                  <a:txBody>
                    <a:bodyPr/>
                    <a:lstStyle/>
                    <a:p>
                      <a:pPr algn="ctr">
                        <a:lnSpc>
                          <a:spcPct val="100000"/>
                        </a:lnSpc>
                        <a:spcAft>
                          <a:spcPts val="0"/>
                        </a:spcAft>
                      </a:pPr>
                      <a:r>
                        <a:rPr lang="nl-NL" sz="2800" kern="100" dirty="0" smtClean="0">
                          <a:latin typeface="Times New Roman" panose="02020603050405020304" pitchFamily="18" charset="0"/>
                          <a:ea typeface="微软雅黑" panose="020B0503020204020204" pitchFamily="34" charset="-122"/>
                          <a:cs typeface="Times New Roman" panose="02020603050405020304" pitchFamily="18" charset="0"/>
                        </a:rPr>
                        <a:t>mov dword ptr [edi], ecx ;</a:t>
                      </a:r>
                      <a:endParaRPr lang="nl-NL" sz="2800" kern="1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00000"/>
                        </a:lnSpc>
                        <a:spcAft>
                          <a:spcPts val="0"/>
                        </a:spcAft>
                      </a:pPr>
                      <a:r>
                        <a:rPr lang="nl-NL" sz="2800" kern="100" dirty="0" smtClean="0">
                          <a:latin typeface="Times New Roman" panose="02020603050405020304" pitchFamily="18" charset="0"/>
                          <a:ea typeface="微软雅黑" panose="020B0503020204020204" pitchFamily="34" charset="-122"/>
                          <a:cs typeface="Times New Roman" panose="02020603050405020304" pitchFamily="18" charset="0"/>
                        </a:rPr>
                        <a:t>mov dword ptr [ecx+4], edi ;</a:t>
                      </a:r>
                      <a:endParaRPr lang="nl-NL" sz="2800" kern="100" dirty="0" smtClean="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矩形 1"/>
          <p:cNvSpPr/>
          <p:nvPr/>
        </p:nvSpPr>
        <p:spPr>
          <a:xfrm>
            <a:off x="1105848" y="3688333"/>
            <a:ext cx="10765582" cy="1200329"/>
          </a:xfrm>
          <a:prstGeom prst="rect">
            <a:avLst/>
          </a:prstGeom>
          <a:ln>
            <a:solidFill>
              <a:schemeClr val="tx1"/>
            </a:solidFill>
          </a:ln>
        </p:spPr>
        <p:txBody>
          <a:bodyPr wrap="square">
            <a:spAutoFit/>
          </a:bodyPr>
          <a:lstStyle/>
          <a:p>
            <a:pPr indent="261620">
              <a:lnSpc>
                <a:spcPct val="150000"/>
              </a:lnSpc>
              <a:spcAft>
                <a:spcPts val="0"/>
              </a:spcAft>
            </a:pPr>
            <a:r>
              <a:rPr lang="zh-CN" altLang="en-US" sz="2400" kern="100" dirty="0">
                <a:solidFill>
                  <a:srgbClr val="000000"/>
                </a:solidFill>
                <a:latin typeface="微软雅黑" panose="020B0503020204020204" pitchFamily="34" charset="-122"/>
                <a:ea typeface="微软雅黑" panose="020B0503020204020204" pitchFamily="34" charset="-122"/>
              </a:rPr>
              <a:t>其中</a:t>
            </a:r>
            <a:r>
              <a:rPr lang="en-US" altLang="zh-CN" sz="2400" b="1" kern="100" dirty="0" err="1">
                <a:solidFill>
                  <a:srgbClr val="000000"/>
                </a:solidFill>
                <a:latin typeface="微软雅黑" panose="020B0503020204020204" pitchFamily="34" charset="-122"/>
                <a:ea typeface="微软雅黑" panose="020B0503020204020204" pitchFamily="34" charset="-122"/>
              </a:rPr>
              <a:t>ecx</a:t>
            </a:r>
            <a:r>
              <a:rPr lang="zh-CN" altLang="en-US" sz="2400" b="1" kern="100" dirty="0">
                <a:solidFill>
                  <a:srgbClr val="000000"/>
                </a:solidFill>
                <a:latin typeface="微软雅黑" panose="020B0503020204020204" pitchFamily="34" charset="-122"/>
                <a:ea typeface="微软雅黑" panose="020B0503020204020204" pitchFamily="34" charset="-122"/>
              </a:rPr>
              <a:t>为空闲可分配的堆区块的</a:t>
            </a:r>
            <a:r>
              <a:rPr lang="zh-CN" altLang="en-US" sz="2400" b="1" kern="100" dirty="0" smtClean="0">
                <a:solidFill>
                  <a:srgbClr val="000000"/>
                </a:solidFill>
                <a:latin typeface="微软雅黑" panose="020B0503020204020204" pitchFamily="34" charset="-122"/>
                <a:ea typeface="微软雅黑" panose="020B0503020204020204" pitchFamily="34" charset="-122"/>
              </a:rPr>
              <a:t>前向指针</a:t>
            </a:r>
            <a:r>
              <a:rPr lang="zh-CN" altLang="en-US" sz="2400" kern="100" dirty="0">
                <a:solidFill>
                  <a:srgbClr val="000000"/>
                </a:solidFill>
                <a:latin typeface="微软雅黑" panose="020B0503020204020204" pitchFamily="34" charset="-122"/>
                <a:ea typeface="微软雅黑" panose="020B0503020204020204" pitchFamily="34" charset="-122"/>
              </a:rPr>
              <a:t>，</a:t>
            </a:r>
            <a:r>
              <a:rPr lang="en-US" altLang="zh-CN" sz="2400" b="1" kern="100" dirty="0" err="1">
                <a:solidFill>
                  <a:srgbClr val="000000"/>
                </a:solidFill>
                <a:latin typeface="微软雅黑" panose="020B0503020204020204" pitchFamily="34" charset="-122"/>
                <a:ea typeface="微软雅黑" panose="020B0503020204020204" pitchFamily="34" charset="-122"/>
              </a:rPr>
              <a:t>edi</a:t>
            </a:r>
            <a:r>
              <a:rPr lang="zh-CN" altLang="en-US" sz="2400" b="1" kern="100" dirty="0">
                <a:solidFill>
                  <a:srgbClr val="000000"/>
                </a:solidFill>
                <a:latin typeface="微软雅黑" panose="020B0503020204020204" pitchFamily="34" charset="-122"/>
                <a:ea typeface="微软雅黑" panose="020B0503020204020204" pitchFamily="34" charset="-122"/>
              </a:rPr>
              <a:t>为该堆区块的</a:t>
            </a:r>
            <a:r>
              <a:rPr lang="zh-CN" altLang="en-US" sz="2400" b="1" kern="100" dirty="0" smtClean="0">
                <a:solidFill>
                  <a:srgbClr val="000000"/>
                </a:solidFill>
                <a:latin typeface="微软雅黑" panose="020B0503020204020204" pitchFamily="34" charset="-122"/>
                <a:ea typeface="微软雅黑" panose="020B0503020204020204" pitchFamily="34" charset="-122"/>
              </a:rPr>
              <a:t>后向指针</a:t>
            </a:r>
            <a:r>
              <a:rPr lang="zh-CN" altLang="en-US" sz="2400" kern="100" dirty="0">
                <a:solidFill>
                  <a:srgbClr val="000000"/>
                </a:solidFill>
                <a:latin typeface="微软雅黑" panose="020B0503020204020204" pitchFamily="34" charset="-122"/>
                <a:ea typeface="微软雅黑" panose="020B0503020204020204" pitchFamily="34" charset="-122"/>
              </a:rPr>
              <a:t>。这两条汇编语句恰好对应了上述两个链表卸载节点对应的前后向指针变化的操作。</a:t>
            </a:r>
            <a:endParaRPr lang="zh-CN" altLang="zh-CN" sz="2400" kern="100" dirty="0">
              <a:latin typeface="微软雅黑" panose="020B0503020204020204" pitchFamily="34" charset="-122"/>
              <a:ea typeface="微软雅黑" panose="020B0503020204020204" pitchFamily="34" charset="-122"/>
            </a:endParaRPr>
          </a:p>
        </p:txBody>
      </p:sp>
      <p:sp>
        <p:nvSpPr>
          <p:cNvPr id="3" name="线形标注 3 2"/>
          <p:cNvSpPr/>
          <p:nvPr/>
        </p:nvSpPr>
        <p:spPr>
          <a:xfrm>
            <a:off x="4413151" y="5416525"/>
            <a:ext cx="5184576" cy="936104"/>
          </a:xfrm>
          <a:prstGeom prst="borderCallout3">
            <a:avLst>
              <a:gd name="adj1" fmla="val 18750"/>
              <a:gd name="adj2" fmla="val -8333"/>
              <a:gd name="adj3" fmla="val 18750"/>
              <a:gd name="adj4" fmla="val -67079"/>
              <a:gd name="adj5" fmla="val -289764"/>
              <a:gd name="adj6" fmla="val -66800"/>
              <a:gd name="adj7" fmla="val -289961"/>
              <a:gd name="adj8" fmla="val -1257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zh-CN" sz="2400" dirty="0">
                <a:latin typeface="微软雅黑" panose="020B0503020204020204" pitchFamily="34" charset="-122"/>
                <a:ea typeface="微软雅黑" panose="020B0503020204020204" pitchFamily="34" charset="-122"/>
              </a:rPr>
              <a:t>空闲堆块的</a:t>
            </a:r>
            <a:r>
              <a:rPr lang="zh-CN" altLang="zh-CN" sz="2400" dirty="0" smtClean="0">
                <a:latin typeface="微软雅黑" panose="020B0503020204020204" pitchFamily="34" charset="-122"/>
                <a:ea typeface="微软雅黑" panose="020B0503020204020204" pitchFamily="34" charset="-122"/>
              </a:rPr>
              <a:t>前</a:t>
            </a:r>
            <a:r>
              <a:rPr lang="zh-CN" altLang="en-US" sz="2400" dirty="0">
                <a:latin typeface="微软雅黑" panose="020B0503020204020204" pitchFamily="34" charset="-122"/>
                <a:ea typeface="微软雅黑" panose="020B0503020204020204" pitchFamily="34" charset="-122"/>
              </a:rPr>
              <a:t>向</a:t>
            </a:r>
            <a:r>
              <a:rPr lang="zh-CN" altLang="zh-CN" sz="2400" dirty="0" smtClean="0">
                <a:latin typeface="微软雅黑" panose="020B0503020204020204" pitchFamily="34" charset="-122"/>
                <a:ea typeface="微软雅黑" panose="020B0503020204020204" pitchFamily="34" charset="-122"/>
              </a:rPr>
              <a:t>指针</a:t>
            </a:r>
            <a:r>
              <a:rPr lang="zh-CN" altLang="zh-CN" sz="2400" dirty="0">
                <a:latin typeface="微软雅黑" panose="020B0503020204020204" pitchFamily="34" charset="-122"/>
                <a:ea typeface="微软雅黑" panose="020B0503020204020204" pitchFamily="34" charset="-122"/>
              </a:rPr>
              <a:t>（数值）写入到空闲堆块的</a:t>
            </a:r>
            <a:r>
              <a:rPr lang="zh-CN" altLang="zh-CN" sz="2400" dirty="0" smtClean="0">
                <a:latin typeface="微软雅黑" panose="020B0503020204020204" pitchFamily="34" charset="-122"/>
                <a:ea typeface="微软雅黑" panose="020B0503020204020204" pitchFamily="34" charset="-122"/>
              </a:rPr>
              <a:t>后</a:t>
            </a:r>
            <a:r>
              <a:rPr lang="zh-CN" altLang="en-US" sz="2400" dirty="0">
                <a:latin typeface="微软雅黑" panose="020B0503020204020204" pitchFamily="34" charset="-122"/>
                <a:ea typeface="微软雅黑" panose="020B0503020204020204" pitchFamily="34" charset="-122"/>
              </a:rPr>
              <a:t>向</a:t>
            </a:r>
            <a:r>
              <a:rPr lang="zh-CN" altLang="zh-CN" sz="2400" dirty="0" smtClean="0">
                <a:latin typeface="微软雅黑" panose="020B0503020204020204" pitchFamily="34" charset="-122"/>
                <a:ea typeface="微软雅黑" panose="020B0503020204020204" pitchFamily="34" charset="-122"/>
              </a:rPr>
              <a:t>指针</a:t>
            </a:r>
            <a:r>
              <a:rPr lang="zh-CN" altLang="zh-CN" sz="2400" dirty="0">
                <a:latin typeface="微软雅黑" panose="020B0503020204020204" pitchFamily="34" charset="-122"/>
                <a:ea typeface="微软雅黑" panose="020B0503020204020204" pitchFamily="34" charset="-122"/>
              </a:rPr>
              <a:t>（地址）里去</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880263" y="1096045"/>
            <a:ext cx="11118907" cy="1933879"/>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如果我们通过堆溢出覆写了一个</a:t>
            </a: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空闲堆块</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的块首的前向指针</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flink</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和后向指针</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blink</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，我们</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可以</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精心</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构造一个地址和一个数据，当这个空闲堆块从链表里卸下的时候，就获得一次向内存构造的任意地址写入一个任意数据的机会</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。这种</a:t>
            </a: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能够向内存任意位置写入任意数据的机会称为“</a:t>
            </a:r>
            <a:r>
              <a:rPr lang="en-US" altLang="zh-CN"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Arbitrary </a:t>
            </a:r>
            <a:r>
              <a:rPr lang="en-US" altLang="zh-CN" sz="2400" b="1"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Dword</a:t>
            </a:r>
            <a:r>
              <a:rPr lang="en-US" altLang="zh-CN"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Reset”</a:t>
            </a: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（又称</a:t>
            </a:r>
            <a:r>
              <a:rPr lang="en-US" altLang="zh-CN" sz="2400" b="1"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Dword</a:t>
            </a:r>
            <a:r>
              <a:rPr lang="en-US" altLang="zh-CN"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Shoot</a:t>
            </a: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。具体如下图所示。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文本框 26"/>
          <p:cNvSpPr txBox="1"/>
          <p:nvPr/>
        </p:nvSpPr>
        <p:spPr>
          <a:xfrm>
            <a:off x="6737246" y="3390137"/>
            <a:ext cx="5040560" cy="3152033"/>
          </a:xfrm>
          <a:prstGeom prst="rect">
            <a:avLst/>
          </a:prstGeom>
          <a:noFill/>
          <a:ln>
            <a:solidFill>
              <a:schemeClr val="tx1"/>
            </a:solidFill>
          </a:ln>
        </p:spPr>
        <p:txBody>
          <a:bodyPr wrap="square" lIns="86376" tIns="43188" rIns="86376" bIns="43188" rtlCol="0" anchor="ctr">
            <a:spAutoFit/>
          </a:body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基于</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Dword</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Shoot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攻击，攻击者甚至可以劫持进程，运行植入的恶意代码。比如，当构造的地址为重要函数调用地址、栈帧中函数返回地址、栈帧中</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的句柄等时，写入的任意数据可能就是恶意代码的入口地址。</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8" name="组合 27"/>
          <p:cNvGrpSpPr/>
          <p:nvPr/>
        </p:nvGrpSpPr>
        <p:grpSpPr>
          <a:xfrm>
            <a:off x="1964881" y="472282"/>
            <a:ext cx="4104454" cy="508862"/>
            <a:chOff x="1420107" y="1402729"/>
            <a:chExt cx="1944215" cy="508862"/>
          </a:xfrm>
          <a:effectLst>
            <a:outerShdw blurRad="50800" dist="38100" dir="2700000" algn="tl" rotWithShape="0">
              <a:prstClr val="black">
                <a:alpha val="20000"/>
              </a:prstClr>
            </a:outerShdw>
          </a:effectLst>
        </p:grpSpPr>
        <p:sp>
          <p:nvSpPr>
            <p:cNvPr id="29" name="Round Same Side Corner Rectangle 29"/>
            <p:cNvSpPr/>
            <p:nvPr/>
          </p:nvSpPr>
          <p:spPr>
            <a:xfrm rot="5400000">
              <a:off x="2291275" y="838545"/>
              <a:ext cx="508859" cy="1637233"/>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Calibri" panose="020F0502020204030204"/>
                <a:ea typeface="+mn-ea"/>
                <a:cs typeface="+mn-cs"/>
                <a:sym typeface="+mn-lt"/>
              </a:endParaRPr>
            </a:p>
          </p:txBody>
        </p:sp>
        <p:sp>
          <p:nvSpPr>
            <p:cNvPr id="34" name="Round Same Side Corner Rectangle 45"/>
            <p:cNvSpPr/>
            <p:nvPr/>
          </p:nvSpPr>
          <p:spPr>
            <a:xfrm rot="16200000">
              <a:off x="1319167" y="1503669"/>
              <a:ext cx="508861" cy="306982"/>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Calibri" panose="020F0502020204030204"/>
                <a:ea typeface="+mn-ea"/>
                <a:cs typeface="+mn-cs"/>
                <a:sym typeface="+mn-lt"/>
              </a:endParaRPr>
            </a:p>
          </p:txBody>
        </p:sp>
        <p:sp>
          <p:nvSpPr>
            <p:cNvPr id="37" name="Rectangle 62"/>
            <p:cNvSpPr/>
            <p:nvPr/>
          </p:nvSpPr>
          <p:spPr>
            <a:xfrm>
              <a:off x="1863524" y="1402731"/>
              <a:ext cx="1500798" cy="508859"/>
            </a:xfrm>
            <a:prstGeom prst="rect">
              <a:avLst/>
            </a:prstGeom>
          </p:spPr>
          <p:txBody>
            <a:bodyPr wrap="square" lIns="138178" tIns="69089" rIns="138178" bIns="69089">
              <a:spAutoFit/>
            </a:bodyPr>
            <a:lstStyle/>
            <a:p>
              <a:pPr marL="0" marR="0" lvl="0" indent="0" defTabSz="1151890" eaLnBrk="1" fontAlgn="auto" latinLnBrk="0" hangingPunct="1">
                <a:lnSpc>
                  <a:spcPct val="100000"/>
                </a:lnSpc>
                <a:spcBef>
                  <a:spcPts val="0"/>
                </a:spcBef>
                <a:spcAft>
                  <a:spcPts val="0"/>
                </a:spcAft>
                <a:buClrTx/>
                <a:buSzTx/>
                <a:buFontTx/>
                <a:buNone/>
                <a:defRPr/>
              </a:pPr>
              <a:r>
                <a:rPr lang="en-US" altLang="zh-CN" sz="2400" b="1" kern="0" dirty="0" err="1">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Dword</a:t>
              </a:r>
              <a:r>
                <a:rPr lang="en-US" altLang="zh-CN"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 Shoot</a:t>
              </a: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攻击</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8" name="Rectangle 62"/>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2" name="Rectangle 2"/>
          <p:cNvSpPr>
            <a:spLocks noChangeArrowheads="1"/>
          </p:cNvSpPr>
          <p:nvPr/>
        </p:nvSpPr>
        <p:spPr bwMode="auto">
          <a:xfrm>
            <a:off x="1100783" y="3400301"/>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nvGraphicFramePr>
        <p:xfrm>
          <a:off x="884759" y="3041756"/>
          <a:ext cx="5331365" cy="3777800"/>
        </p:xfrm>
        <a:graphic>
          <a:graphicData uri="http://schemas.openxmlformats.org/presentationml/2006/ole">
            <mc:AlternateContent xmlns:mc="http://schemas.openxmlformats.org/markup-compatibility/2006">
              <mc:Choice xmlns:v="urn:schemas-microsoft-com:vml" Requires="v">
                <p:oleObj spid="_x0000_s3144" name="Visio" r:id="rId1" imgW="3483610" imgH="2468880" progId="Visio.Drawing.15">
                  <p:embed/>
                </p:oleObj>
              </mc:Choice>
              <mc:Fallback>
                <p:oleObj name="Visio" r:id="rId1" imgW="3483610" imgH="2468880" progId="Visio.Drawing.15">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759" y="3041756"/>
                        <a:ext cx="5331365" cy="3777800"/>
                      </a:xfrm>
                      <a:prstGeom prst="rect">
                        <a:avLst/>
                      </a:prstGeom>
                      <a:noFill/>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linds(horizontal)">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956767" y="1672109"/>
            <a:ext cx="11089232" cy="4611535"/>
          </a:xfrm>
          <a:prstGeom prst="rect">
            <a:avLst/>
          </a:prstGeom>
          <a:noFill/>
        </p:spPr>
        <p:txBody>
          <a:bodyPr wrap="square" lIns="86376" tIns="43188" rIns="86376" bIns="43188" rtlCol="0">
            <a:spAutoFit/>
          </a:bodyPr>
          <a:lstStyle/>
          <a:p>
            <a:pPr algn="just">
              <a:lnSpc>
                <a:spcPct val="150000"/>
              </a:lnSpc>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漏洞也称为脆弱性</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(Vulnerability)</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是计算机系统的硬件、软件、协议在系统设计、具体实现、系统配置或安全策略上存在的缺陷。这些缺陷一旦被发现并被恶意利用，就会使攻击者在未授权的情况下访问或破坏系统，从而影响计算机系统的正常运行甚至造成安全损害</a:t>
            </a: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对于漏洞有</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多种称呼，包括</a:t>
            </a:r>
            <a:r>
              <a:rPr lang="en-US" altLang="zh-CN" sz="2800" u="sng" dirty="0">
                <a:latin typeface="微软雅黑" panose="020B0503020204020204" pitchFamily="34" charset="-122"/>
                <a:ea typeface="微软雅黑" panose="020B0503020204020204" pitchFamily="34" charset="-122"/>
                <a:cs typeface="Times New Roman" panose="02020603050405020304" pitchFamily="18" charset="0"/>
              </a:rPr>
              <a:t>Hole, </a:t>
            </a:r>
            <a:r>
              <a:rPr lang="en-US" altLang="zh-CN" sz="2800" u="sng" dirty="0" smtClean="0">
                <a:latin typeface="微软雅黑" panose="020B0503020204020204" pitchFamily="34" charset="-122"/>
                <a:ea typeface="微软雅黑" panose="020B0503020204020204" pitchFamily="34" charset="-122"/>
                <a:cs typeface="Times New Roman" panose="02020603050405020304" pitchFamily="18" charset="0"/>
              </a:rPr>
              <a:t>Error</a:t>
            </a:r>
            <a:r>
              <a:rPr lang="en-US" altLang="zh-CN" sz="2800" u="sng" dirty="0">
                <a:latin typeface="微软雅黑" panose="020B0503020204020204" pitchFamily="34" charset="-122"/>
                <a:ea typeface="微软雅黑" panose="020B0503020204020204" pitchFamily="34" charset="-122"/>
                <a:cs typeface="Times New Roman" panose="02020603050405020304" pitchFamily="18" charset="0"/>
              </a:rPr>
              <a:t>, Fault, Weakness, Failure</a:t>
            </a:r>
            <a:r>
              <a:rPr lang="zh-CN" altLang="en-US" sz="2800" u="sng" dirty="0">
                <a:latin typeface="微软雅黑" panose="020B0503020204020204" pitchFamily="34" charset="-122"/>
                <a:ea typeface="微软雅黑" panose="020B0503020204020204" pitchFamily="34" charset="-122"/>
                <a:cs typeface="Times New Roman" panose="02020603050405020304" pitchFamily="18" charset="0"/>
              </a:rPr>
              <a:t>等，</a:t>
            </a:r>
            <a:r>
              <a:rPr lang="zh-CN" altLang="en-US" sz="2800" u="sng" dirty="0" smtClean="0">
                <a:latin typeface="微软雅黑" panose="020B0503020204020204" pitchFamily="34" charset="-122"/>
                <a:ea typeface="微软雅黑" panose="020B0503020204020204" pitchFamily="34" charset="-122"/>
                <a:cs typeface="Times New Roman" panose="02020603050405020304" pitchFamily="18" charset="0"/>
              </a:rPr>
              <a:t>这些称呼都不能涵盖漏洞的含义（脆弱性）</a:t>
            </a: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软件漏洞专指计算机系统中的软件系统漏洞。</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0" name="组合 29"/>
          <p:cNvGrpSpPr/>
          <p:nvPr/>
        </p:nvGrpSpPr>
        <p:grpSpPr>
          <a:xfrm>
            <a:off x="4595739" y="837929"/>
            <a:ext cx="3667280" cy="474140"/>
            <a:chOff x="5071056" y="837929"/>
            <a:chExt cx="2716641" cy="474140"/>
          </a:xfrm>
        </p:grpSpPr>
        <p:cxnSp>
          <p:nvCxnSpPr>
            <p:cNvPr id="31"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5071056" y="837929"/>
              <a:ext cx="2716641" cy="461665"/>
            </a:xfrm>
            <a:prstGeom prst="rect">
              <a:avLst/>
            </a:prstGeom>
          </p:spPr>
          <p:txBody>
            <a:bodyPr wrap="square">
              <a:spAutoFit/>
            </a:bodyPr>
            <a:lstStyle/>
            <a:p>
              <a:pPr algn="ct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）漏洞（</a:t>
              </a:r>
              <a:r>
                <a:rPr lang="en-US" altLang="zh-CN"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Vulnerability</a:t>
              </a: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740743" y="603343"/>
            <a:ext cx="11809312" cy="5688753"/>
          </a:xfrm>
          <a:prstGeom prst="rect">
            <a:avLst/>
          </a:prstGeom>
          <a:noFill/>
        </p:spPr>
        <p:txBody>
          <a:bodyPr wrap="square" lIns="86376" tIns="43188" rIns="86376" bIns="43188" rtlCol="0">
            <a:spAutoFit/>
          </a:bodyPr>
          <a:lstStyle/>
          <a:p>
            <a:pPr>
              <a:lnSpc>
                <a:spcPct val="130000"/>
              </a:lnSpc>
            </a:pPr>
            <a:r>
              <a:rPr lang="zh-CN" altLang="zh-CN" sz="2800" b="1" dirty="0">
                <a:latin typeface="微软雅黑" panose="020B0503020204020204" pitchFamily="34" charset="-122"/>
                <a:ea typeface="微软雅黑" panose="020B0503020204020204" pitchFamily="34" charset="-122"/>
              </a:rPr>
              <a:t>堆溢出漏洞示例</a:t>
            </a:r>
            <a:r>
              <a:rPr lang="zh-CN" altLang="zh-CN" sz="2800" dirty="0">
                <a:latin typeface="微软雅黑" panose="020B0503020204020204" pitchFamily="34" charset="-122"/>
                <a:ea typeface="微软雅黑" panose="020B0503020204020204" pitchFamily="34" charset="-122"/>
              </a:rPr>
              <a:t>：</a:t>
            </a:r>
            <a:r>
              <a:rPr lang="zh-CN" altLang="zh-CN" sz="2800" dirty="0">
                <a:latin typeface="华文楷体" panose="02010600040101010101" pitchFamily="2" charset="-122"/>
                <a:ea typeface="华文楷体" panose="02010600040101010101" pitchFamily="2" charset="-122"/>
              </a:rPr>
              <a:t>以下列程序为例，演示堆块分配过程中潜在的</a:t>
            </a:r>
            <a:r>
              <a:rPr lang="en-US" altLang="zh-CN" sz="2800" dirty="0" err="1">
                <a:latin typeface="华文楷体" panose="02010600040101010101" pitchFamily="2" charset="-122"/>
                <a:ea typeface="华文楷体" panose="02010600040101010101" pitchFamily="2" charset="-122"/>
              </a:rPr>
              <a:t>Dword</a:t>
            </a:r>
            <a:r>
              <a:rPr lang="en-US" altLang="zh-CN" sz="2800" dirty="0">
                <a:latin typeface="华文楷体" panose="02010600040101010101" pitchFamily="2" charset="-122"/>
                <a:ea typeface="华文楷体" panose="02010600040101010101" pitchFamily="2" charset="-122"/>
              </a:rPr>
              <a:t> Shoot</a:t>
            </a:r>
            <a:r>
              <a:rPr lang="zh-CN" altLang="zh-CN" sz="2800" dirty="0">
                <a:latin typeface="华文楷体" panose="02010600040101010101" pitchFamily="2" charset="-122"/>
                <a:ea typeface="华文楷体" panose="02010600040101010101" pitchFamily="2" charset="-122"/>
              </a:rPr>
              <a:t>攻击。</a:t>
            </a:r>
            <a:endParaRPr lang="zh-CN" altLang="zh-CN" sz="2800" dirty="0">
              <a:latin typeface="华文楷体" panose="02010600040101010101" pitchFamily="2" charset="-122"/>
              <a:ea typeface="华文楷体" panose="02010600040101010101" pitchFamily="2" charset="-122"/>
            </a:endParaRPr>
          </a:p>
          <a:p>
            <a:pPr>
              <a:lnSpc>
                <a:spcPct val="130000"/>
              </a:lnSpc>
            </a:pPr>
            <a:r>
              <a:rPr lang="zh-CN" altLang="zh-CN" sz="2800" dirty="0">
                <a:latin typeface="华文楷体" panose="02010600040101010101" pitchFamily="2" charset="-122"/>
                <a:ea typeface="华文楷体" panose="02010600040101010101" pitchFamily="2" charset="-122"/>
              </a:rPr>
              <a:t>实验环境：</a:t>
            </a:r>
            <a:r>
              <a:rPr lang="en-US" altLang="zh-CN" sz="2800" dirty="0">
                <a:latin typeface="华文楷体" panose="02010600040101010101" pitchFamily="2" charset="-122"/>
                <a:ea typeface="华文楷体" panose="02010600040101010101" pitchFamily="2" charset="-122"/>
              </a:rPr>
              <a:t>VC6.0</a:t>
            </a:r>
            <a:r>
              <a:rPr lang="zh-CN" altLang="zh-CN"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Windows XP SP3</a:t>
            </a:r>
            <a:r>
              <a:rPr lang="zh-CN" altLang="zh-CN"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Debug</a:t>
            </a:r>
            <a:r>
              <a:rPr lang="zh-CN" altLang="zh-CN" sz="2800" dirty="0">
                <a:latin typeface="华文楷体" panose="02010600040101010101" pitchFamily="2" charset="-122"/>
                <a:ea typeface="华文楷体" panose="02010600040101010101" pitchFamily="2" charset="-122"/>
              </a:rPr>
              <a:t>模式</a:t>
            </a:r>
            <a:r>
              <a:rPr lang="zh-CN" altLang="zh-CN" sz="2800" dirty="0" smtClean="0">
                <a:latin typeface="华文楷体" panose="02010600040101010101" pitchFamily="2" charset="-122"/>
                <a:ea typeface="华文楷体" panose="02010600040101010101" pitchFamily="2" charset="-122"/>
              </a:rPr>
              <a:t>。</a:t>
            </a:r>
            <a:endParaRPr lang="en-US" altLang="zh-CN" sz="2800" dirty="0" smtClean="0">
              <a:latin typeface="华文楷体" panose="02010600040101010101" pitchFamily="2" charset="-122"/>
              <a:ea typeface="华文楷体" panose="02010600040101010101" pitchFamily="2" charset="-122"/>
            </a:endParaRPr>
          </a:p>
          <a:p>
            <a:pPr>
              <a:lnSpc>
                <a:spcPct val="130000"/>
              </a:lnSpc>
            </a:pPr>
            <a:endParaRPr lang="zh-CN" altLang="zh-CN" sz="2800" dirty="0">
              <a:latin typeface="华文楷体" panose="02010600040101010101" pitchFamily="2" charset="-122"/>
              <a:ea typeface="华文楷体" panose="02010600040101010101" pitchFamily="2" charset="-122"/>
            </a:endParaRPr>
          </a:p>
          <a:p>
            <a:pPr>
              <a:lnSpc>
                <a:spcPct val="130000"/>
              </a:lnSpc>
            </a:pPr>
            <a:r>
              <a:rPr lang="zh-CN" altLang="zh-CN" sz="2800" dirty="0">
                <a:latin typeface="微软雅黑" panose="020B0503020204020204" pitchFamily="34" charset="-122"/>
                <a:ea typeface="微软雅黑" panose="020B0503020204020204" pitchFamily="34" charset="-122"/>
              </a:rPr>
              <a:t>在讲这个实验之前，先介绍一下</a:t>
            </a:r>
            <a:r>
              <a:rPr lang="en-US" altLang="zh-CN" sz="2800" dirty="0">
                <a:latin typeface="微软雅黑" panose="020B0503020204020204" pitchFamily="34" charset="-122"/>
                <a:ea typeface="微软雅黑" panose="020B0503020204020204" pitchFamily="34" charset="-122"/>
              </a:rPr>
              <a:t>Windows</a:t>
            </a:r>
            <a:r>
              <a:rPr lang="zh-CN" altLang="zh-CN" sz="2800" dirty="0">
                <a:latin typeface="微软雅黑" panose="020B0503020204020204" pitchFamily="34" charset="-122"/>
                <a:ea typeface="微软雅黑" panose="020B0503020204020204" pitchFamily="34" charset="-122"/>
              </a:rPr>
              <a:t>的堆使用</a:t>
            </a:r>
            <a:r>
              <a:rPr lang="zh-CN" altLang="zh-CN"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a:lnSpc>
                <a:spcPct val="130000"/>
              </a:lnSpc>
            </a:pPr>
            <a:r>
              <a:rPr lang="zh-CN" altLang="zh-CN" sz="2800" b="1" dirty="0" smtClean="0">
                <a:latin typeface="微软雅黑" panose="020B0503020204020204" pitchFamily="34" charset="-122"/>
                <a:ea typeface="微软雅黑" panose="020B0503020204020204" pitchFamily="34" charset="-122"/>
              </a:rPr>
              <a:t>在</a:t>
            </a:r>
            <a:r>
              <a:rPr lang="en-US" altLang="zh-CN" sz="2800" b="1" dirty="0">
                <a:latin typeface="微软雅黑" panose="020B0503020204020204" pitchFamily="34" charset="-122"/>
                <a:ea typeface="微软雅黑" panose="020B0503020204020204" pitchFamily="34" charset="-122"/>
              </a:rPr>
              <a:t>Windows</a:t>
            </a:r>
            <a:r>
              <a:rPr lang="zh-CN" altLang="zh-CN" sz="2800" b="1" dirty="0">
                <a:latin typeface="微软雅黑" panose="020B0503020204020204" pitchFamily="34" charset="-122"/>
                <a:ea typeface="微软雅黑" panose="020B0503020204020204" pitchFamily="34" charset="-122"/>
              </a:rPr>
              <a:t>里，可以使用</a:t>
            </a:r>
            <a:r>
              <a:rPr lang="en-US" altLang="zh-CN" sz="2800" b="1" dirty="0">
                <a:latin typeface="微软雅黑" panose="020B0503020204020204" pitchFamily="34" charset="-122"/>
                <a:ea typeface="微软雅黑" panose="020B0503020204020204" pitchFamily="34" charset="-122"/>
              </a:rPr>
              <a:t>Windows</a:t>
            </a:r>
            <a:r>
              <a:rPr lang="zh-CN" altLang="zh-CN" sz="2800" b="1" dirty="0">
                <a:latin typeface="微软雅黑" panose="020B0503020204020204" pitchFamily="34" charset="-122"/>
                <a:ea typeface="微软雅黑" panose="020B0503020204020204" pitchFamily="34" charset="-122"/>
              </a:rPr>
              <a:t>缺省堆，也可以用户自己创建新堆</a:t>
            </a:r>
            <a:r>
              <a:rPr lang="zh-CN" altLang="zh-CN"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p"/>
            </a:pPr>
            <a:r>
              <a:rPr lang="zh-CN" altLang="zh-CN" sz="2800" dirty="0" smtClean="0">
                <a:latin typeface="微软雅黑" panose="020B0503020204020204" pitchFamily="34" charset="-122"/>
                <a:ea typeface="微软雅黑" panose="020B0503020204020204" pitchFamily="34" charset="-122"/>
              </a:rPr>
              <a:t>获取</a:t>
            </a:r>
            <a:r>
              <a:rPr lang="zh-CN" altLang="zh-CN" sz="2800" dirty="0">
                <a:latin typeface="微软雅黑" panose="020B0503020204020204" pitchFamily="34" charset="-122"/>
                <a:ea typeface="微软雅黑" panose="020B0503020204020204" pitchFamily="34" charset="-122"/>
              </a:rPr>
              <a:t>缺省堆可以通过</a:t>
            </a:r>
            <a:r>
              <a:rPr lang="en-US" altLang="zh-CN" sz="2800" dirty="0" err="1">
                <a:latin typeface="微软雅黑" panose="020B0503020204020204" pitchFamily="34" charset="-122"/>
                <a:ea typeface="微软雅黑" panose="020B0503020204020204" pitchFamily="34" charset="-122"/>
              </a:rPr>
              <a:t>GetProcessHeap</a:t>
            </a:r>
            <a:r>
              <a:rPr lang="zh-CN" altLang="zh-CN" sz="2800" dirty="0">
                <a:latin typeface="微软雅黑" panose="020B0503020204020204" pitchFamily="34" charset="-122"/>
                <a:ea typeface="微软雅黑" panose="020B0503020204020204" pitchFamily="34" charset="-122"/>
              </a:rPr>
              <a:t>函数（无参数）得到句柄</a:t>
            </a:r>
            <a:r>
              <a:rPr lang="zh-CN" altLang="zh-CN"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p"/>
            </a:pPr>
            <a:r>
              <a:rPr lang="zh-CN" altLang="zh-CN" sz="2800" dirty="0" smtClean="0">
                <a:latin typeface="微软雅黑" panose="020B0503020204020204" pitchFamily="34" charset="-122"/>
                <a:ea typeface="微软雅黑" panose="020B0503020204020204" pitchFamily="34" charset="-122"/>
              </a:rPr>
              <a:t>创建</a:t>
            </a:r>
            <a:r>
              <a:rPr lang="zh-CN" altLang="zh-CN" sz="2800" dirty="0">
                <a:latin typeface="微软雅黑" panose="020B0503020204020204" pitchFamily="34" charset="-122"/>
                <a:ea typeface="微软雅黑" panose="020B0503020204020204" pitchFamily="34" charset="-122"/>
              </a:rPr>
              <a:t>新堆可以用</a:t>
            </a:r>
            <a:r>
              <a:rPr lang="en-US" altLang="zh-CN" sz="2800" dirty="0" err="1">
                <a:latin typeface="微软雅黑" panose="020B0503020204020204" pitchFamily="34" charset="-122"/>
                <a:ea typeface="微软雅黑" panose="020B0503020204020204" pitchFamily="34" charset="-122"/>
              </a:rPr>
              <a:t>HeapCreat</a:t>
            </a:r>
            <a:r>
              <a:rPr lang="zh-CN" altLang="zh-CN" sz="2800" dirty="0">
                <a:latin typeface="微软雅黑" panose="020B0503020204020204" pitchFamily="34" charset="-122"/>
                <a:ea typeface="微软雅黑" panose="020B0503020204020204" pitchFamily="34" charset="-122"/>
              </a:rPr>
              <a:t>函数</a:t>
            </a:r>
            <a:r>
              <a:rPr lang="zh-CN" altLang="zh-CN"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p"/>
            </a:pPr>
            <a:r>
              <a:rPr lang="zh-CN" altLang="zh-CN" sz="2800" dirty="0" smtClean="0">
                <a:latin typeface="微软雅黑" panose="020B0503020204020204" pitchFamily="34" charset="-122"/>
                <a:ea typeface="微软雅黑" panose="020B0503020204020204" pitchFamily="34" charset="-122"/>
              </a:rPr>
              <a:t>除了</a:t>
            </a:r>
            <a:r>
              <a:rPr lang="en-US" altLang="zh-CN" sz="2800" dirty="0" err="1">
                <a:latin typeface="微软雅黑" panose="020B0503020204020204" pitchFamily="34" charset="-122"/>
                <a:ea typeface="微软雅黑" panose="020B0503020204020204" pitchFamily="34" charset="-122"/>
              </a:rPr>
              <a:t>malloc</a:t>
            </a:r>
            <a:r>
              <a:rPr lang="zh-CN" altLang="zh-CN"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new</a:t>
            </a:r>
            <a:r>
              <a:rPr lang="zh-CN" altLang="zh-CN" sz="2800" dirty="0">
                <a:latin typeface="微软雅黑" panose="020B0503020204020204" pitchFamily="34" charset="-122"/>
                <a:ea typeface="微软雅黑" panose="020B0503020204020204" pitchFamily="34" charset="-122"/>
              </a:rPr>
              <a:t>等函数外，</a:t>
            </a:r>
            <a:r>
              <a:rPr lang="en-US" altLang="zh-CN" sz="2800" dirty="0">
                <a:latin typeface="微软雅黑" panose="020B0503020204020204" pitchFamily="34" charset="-122"/>
                <a:ea typeface="微软雅黑" panose="020B0503020204020204" pitchFamily="34" charset="-122"/>
              </a:rPr>
              <a:t>C/C++</a:t>
            </a:r>
            <a:r>
              <a:rPr lang="zh-CN" altLang="zh-CN" sz="2800" dirty="0">
                <a:latin typeface="微软雅黑" panose="020B0503020204020204" pitchFamily="34" charset="-122"/>
                <a:ea typeface="微软雅黑" panose="020B0503020204020204" pitchFamily="34" charset="-122"/>
              </a:rPr>
              <a:t>也提供了</a:t>
            </a:r>
            <a:r>
              <a:rPr lang="en-US" altLang="zh-CN" sz="2800" dirty="0" err="1">
                <a:latin typeface="微软雅黑" panose="020B0503020204020204" pitchFamily="34" charset="-122"/>
                <a:ea typeface="微软雅黑" panose="020B0503020204020204" pitchFamily="34" charset="-122"/>
              </a:rPr>
              <a:t>HeapAlloc</a:t>
            </a:r>
            <a:r>
              <a:rPr lang="zh-CN"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HeapFree</a:t>
            </a:r>
            <a:r>
              <a:rPr lang="zh-CN" altLang="zh-CN" sz="2800" dirty="0">
                <a:latin typeface="微软雅黑" panose="020B0503020204020204" pitchFamily="34" charset="-122"/>
                <a:ea typeface="微软雅黑" panose="020B0503020204020204" pitchFamily="34" charset="-122"/>
              </a:rPr>
              <a:t>等</a:t>
            </a:r>
            <a:r>
              <a:rPr lang="zh-CN" altLang="zh-CN" sz="2800">
                <a:latin typeface="微软雅黑" panose="020B0503020204020204" pitchFamily="34" charset="-122"/>
                <a:ea typeface="微软雅黑" panose="020B0503020204020204" pitchFamily="34" charset="-122"/>
              </a:rPr>
              <a:t>函数</a:t>
            </a:r>
            <a:r>
              <a:rPr lang="zh-CN" altLang="zh-CN" sz="2800" smtClean="0">
                <a:latin typeface="微软雅黑" panose="020B0503020204020204" pitchFamily="34" charset="-122"/>
                <a:ea typeface="微软雅黑" panose="020B0503020204020204" pitchFamily="34" charset="-122"/>
              </a:rPr>
              <a:t>用于</a:t>
            </a:r>
            <a:r>
              <a:rPr lang="zh-CN" altLang="en-US" sz="2800" smtClean="0">
                <a:latin typeface="微软雅黑" panose="020B0503020204020204" pitchFamily="34" charset="-122"/>
                <a:ea typeface="微软雅黑" panose="020B0503020204020204" pitchFamily="34" charset="-122"/>
              </a:rPr>
              <a:t>堆</a:t>
            </a:r>
            <a:r>
              <a:rPr lang="zh-CN" altLang="zh-CN" sz="2800" smtClean="0">
                <a:latin typeface="微软雅黑" panose="020B0503020204020204" pitchFamily="34" charset="-122"/>
                <a:ea typeface="微软雅黑" panose="020B0503020204020204" pitchFamily="34" charset="-122"/>
              </a:rPr>
              <a:t>的</a:t>
            </a:r>
            <a:r>
              <a:rPr lang="zh-CN" altLang="zh-CN" sz="2800" dirty="0">
                <a:latin typeface="微软雅黑" panose="020B0503020204020204" pitchFamily="34" charset="-122"/>
                <a:ea typeface="微软雅黑" panose="020B0503020204020204" pitchFamily="34" charset="-122"/>
              </a:rPr>
              <a:t>分配和释放。</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524719" y="199390"/>
          <a:ext cx="6768752" cy="6744018"/>
        </p:xfrm>
        <a:graphic>
          <a:graphicData uri="http://schemas.openxmlformats.org/drawingml/2006/table">
            <a:tbl>
              <a:tblPr firstRow="1" bandRow="1">
                <a:tableStyleId>{073A0DAA-6AF3-43AB-8588-CEC1D06C72B9}</a:tableStyleId>
              </a:tblPr>
              <a:tblGrid>
                <a:gridCol w="6768752"/>
              </a:tblGrid>
              <a:tr h="370840">
                <a:tc>
                  <a:txBody>
                    <a:bodyPr/>
                    <a:lstStyle/>
                    <a:p>
                      <a:r>
                        <a:rPr lang="en-US" altLang="zh-CN" dirty="0" smtClean="0"/>
                        <a:t>#include &lt;</a:t>
                      </a:r>
                      <a:r>
                        <a:rPr lang="en-US" altLang="zh-CN" dirty="0" err="1" smtClean="0"/>
                        <a:t>windows.h</a:t>
                      </a:r>
                      <a:r>
                        <a:rPr lang="en-US" altLang="zh-CN" dirty="0" smtClean="0"/>
                        <a:t>&gt;</a:t>
                      </a:r>
                      <a:endParaRPr lang="en-US" altLang="zh-CN" dirty="0" smtClean="0"/>
                    </a:p>
                    <a:p>
                      <a:r>
                        <a:rPr lang="en-US" altLang="zh-CN" dirty="0" smtClean="0"/>
                        <a:t>main()</a:t>
                      </a:r>
                      <a:endParaRPr lang="en-US" altLang="zh-CN" dirty="0" smtClean="0"/>
                    </a:p>
                    <a:p>
                      <a:r>
                        <a:rPr lang="en-US" altLang="zh-CN" dirty="0" smtClean="0"/>
                        <a:t>{</a:t>
                      </a:r>
                      <a:endParaRPr lang="en-US" altLang="zh-CN" dirty="0" smtClean="0"/>
                    </a:p>
                    <a:p>
                      <a:r>
                        <a:rPr lang="en-US" altLang="zh-CN" dirty="0" smtClean="0"/>
                        <a:t>    HLOCAL h1, h2,h3,h4,h5,h6;</a:t>
                      </a:r>
                      <a:endParaRPr lang="en-US" altLang="zh-CN" dirty="0" smtClean="0"/>
                    </a:p>
                    <a:p>
                      <a:r>
                        <a:rPr lang="en-US" altLang="zh-CN" dirty="0" smtClean="0"/>
                        <a:t>    HANDLE </a:t>
                      </a:r>
                      <a:r>
                        <a:rPr lang="en-US" altLang="zh-CN" dirty="0" err="1" smtClean="0"/>
                        <a:t>hp</a:t>
                      </a:r>
                      <a:r>
                        <a:rPr lang="en-US" altLang="zh-CN" dirty="0" smtClean="0"/>
                        <a:t>;</a:t>
                      </a:r>
                      <a:endParaRPr lang="en-US" altLang="zh-CN" dirty="0" smtClean="0"/>
                    </a:p>
                    <a:p>
                      <a:r>
                        <a:rPr lang="en-US" altLang="zh-CN" dirty="0" smtClean="0"/>
                        <a:t>    </a:t>
                      </a:r>
                      <a:r>
                        <a:rPr lang="en-US" altLang="zh-CN" dirty="0" err="1" smtClean="0"/>
                        <a:t>hp</a:t>
                      </a:r>
                      <a:r>
                        <a:rPr lang="en-US" altLang="zh-CN" dirty="0" smtClean="0"/>
                        <a:t> = </a:t>
                      </a:r>
                      <a:r>
                        <a:rPr lang="en-US" altLang="zh-CN" dirty="0" err="1" smtClean="0"/>
                        <a:t>HeapCreate</a:t>
                      </a:r>
                      <a:r>
                        <a:rPr lang="en-US" altLang="zh-CN" dirty="0" smtClean="0"/>
                        <a:t>(0,0x1000,0x10000); //</a:t>
                      </a:r>
                      <a:r>
                        <a:rPr lang="zh-CN" altLang="en-US" dirty="0" smtClean="0"/>
                        <a:t>创建自主管理的堆</a:t>
                      </a:r>
                      <a:endParaRPr lang="zh-CN" altLang="en-US" dirty="0" smtClean="0"/>
                    </a:p>
                    <a:p>
                      <a:r>
                        <a:rPr lang="zh-CN" altLang="en-US" dirty="0" smtClean="0"/>
                        <a:t>    </a:t>
                      </a:r>
                      <a:r>
                        <a:rPr lang="en-US" altLang="zh-CN" dirty="0" smtClean="0"/>
                        <a:t>h1 = </a:t>
                      </a:r>
                      <a:r>
                        <a:rPr lang="en-US" altLang="zh-CN" dirty="0" err="1" smtClean="0"/>
                        <a:t>HeapAlloc</a:t>
                      </a:r>
                      <a:r>
                        <a:rPr lang="en-US" altLang="zh-CN" dirty="0" smtClean="0"/>
                        <a:t>(hp,HEAP_ZERO_MEMORY,8);//</a:t>
                      </a:r>
                      <a:r>
                        <a:rPr lang="zh-CN" altLang="en-US" dirty="0" smtClean="0"/>
                        <a:t>从堆里申请空间</a:t>
                      </a:r>
                      <a:endParaRPr lang="zh-CN" altLang="en-US" dirty="0" smtClean="0"/>
                    </a:p>
                    <a:p>
                      <a:r>
                        <a:rPr lang="zh-CN" altLang="en-US" dirty="0" smtClean="0"/>
                        <a:t>    </a:t>
                      </a:r>
                      <a:r>
                        <a:rPr lang="en-US" altLang="zh-CN" dirty="0" smtClean="0"/>
                        <a:t>h2 = </a:t>
                      </a:r>
                      <a:r>
                        <a:rPr lang="en-US" altLang="zh-CN" dirty="0" err="1" smtClean="0"/>
                        <a:t>HeapAlloc</a:t>
                      </a:r>
                      <a:r>
                        <a:rPr lang="en-US" altLang="zh-CN" dirty="0" smtClean="0"/>
                        <a:t>(hp,HEAP_ZERO_MEMORY,8);</a:t>
                      </a:r>
                      <a:endParaRPr lang="en-US" altLang="zh-CN" dirty="0" smtClean="0"/>
                    </a:p>
                    <a:p>
                      <a:r>
                        <a:rPr lang="en-US" altLang="zh-CN" dirty="0" smtClean="0"/>
                        <a:t>    h3 = </a:t>
                      </a:r>
                      <a:r>
                        <a:rPr lang="en-US" altLang="zh-CN" dirty="0" err="1" smtClean="0"/>
                        <a:t>HeapAlloc</a:t>
                      </a:r>
                      <a:r>
                        <a:rPr lang="en-US" altLang="zh-CN" dirty="0" smtClean="0"/>
                        <a:t>(hp,HEAP_ZERO_MEMORY,8);</a:t>
                      </a:r>
                      <a:endParaRPr lang="en-US" altLang="zh-CN" dirty="0" smtClean="0"/>
                    </a:p>
                    <a:p>
                      <a:r>
                        <a:rPr lang="en-US" altLang="zh-CN" dirty="0" smtClean="0"/>
                        <a:t>    h4 = </a:t>
                      </a:r>
                      <a:r>
                        <a:rPr lang="en-US" altLang="zh-CN" dirty="0" err="1" smtClean="0"/>
                        <a:t>HeapAlloc</a:t>
                      </a:r>
                      <a:r>
                        <a:rPr lang="en-US" altLang="zh-CN" dirty="0" smtClean="0"/>
                        <a:t>(hp,HEAP_ZERO_MEMORY,8);</a:t>
                      </a:r>
                      <a:endParaRPr lang="en-US" altLang="zh-CN" dirty="0" smtClean="0"/>
                    </a:p>
                    <a:p>
                      <a:r>
                        <a:rPr lang="en-US" altLang="zh-CN" dirty="0" smtClean="0"/>
                        <a:t>    h5 = </a:t>
                      </a:r>
                      <a:r>
                        <a:rPr lang="en-US" altLang="zh-CN" dirty="0" err="1" smtClean="0"/>
                        <a:t>HeapAlloc</a:t>
                      </a:r>
                      <a:r>
                        <a:rPr lang="en-US" altLang="zh-CN" dirty="0" smtClean="0"/>
                        <a:t>(hp,HEAP_ZERO_MEMORY,8);</a:t>
                      </a:r>
                      <a:endParaRPr lang="en-US" altLang="zh-CN" dirty="0" smtClean="0"/>
                    </a:p>
                    <a:p>
                      <a:r>
                        <a:rPr lang="en-US" altLang="zh-CN" dirty="0" smtClean="0"/>
                        <a:t>    h6 = </a:t>
                      </a:r>
                      <a:r>
                        <a:rPr lang="en-US" altLang="zh-CN" dirty="0" err="1" smtClean="0"/>
                        <a:t>HeapAlloc</a:t>
                      </a:r>
                      <a:r>
                        <a:rPr lang="en-US" altLang="zh-CN" dirty="0" smtClean="0"/>
                        <a:t>(hp,HEAP_ZERO_MEMORY,8);</a:t>
                      </a:r>
                      <a:endParaRPr lang="en-US" altLang="zh-CN" dirty="0" smtClean="0"/>
                    </a:p>
                    <a:p>
                      <a:endParaRPr lang="en-US" altLang="zh-CN" dirty="0" smtClean="0"/>
                    </a:p>
                    <a:p>
                      <a:r>
                        <a:rPr lang="en-US" altLang="zh-CN" dirty="0" smtClean="0"/>
                        <a:t>    _</a:t>
                      </a:r>
                      <a:r>
                        <a:rPr lang="en-US" altLang="zh-CN" dirty="0" err="1" smtClean="0"/>
                        <a:t>asm</a:t>
                      </a:r>
                      <a:r>
                        <a:rPr lang="en-US" altLang="zh-CN" dirty="0" smtClean="0"/>
                        <a:t> </a:t>
                      </a:r>
                      <a:r>
                        <a:rPr lang="en-US" altLang="zh-CN" dirty="0" err="1" smtClean="0"/>
                        <a:t>int</a:t>
                      </a:r>
                      <a:r>
                        <a:rPr lang="en-US" altLang="zh-CN" dirty="0" smtClean="0"/>
                        <a:t> 3  //</a:t>
                      </a:r>
                      <a:r>
                        <a:rPr lang="zh-CN" altLang="en-US" dirty="0" smtClean="0"/>
                        <a:t>手动增加</a:t>
                      </a:r>
                      <a:r>
                        <a:rPr lang="en-US" altLang="zh-CN" dirty="0" smtClean="0"/>
                        <a:t>int3</a:t>
                      </a:r>
                      <a:r>
                        <a:rPr lang="zh-CN" altLang="en-US" dirty="0" smtClean="0"/>
                        <a:t>中断指令，会让调试器在此处中断</a:t>
                      </a:r>
                      <a:endParaRPr lang="zh-CN" altLang="en-US" dirty="0" smtClean="0"/>
                    </a:p>
                    <a:p>
                      <a:r>
                        <a:rPr lang="zh-CN" altLang="en-US" dirty="0" smtClean="0"/>
                        <a:t>    </a:t>
                      </a:r>
                      <a:r>
                        <a:rPr lang="en-US" altLang="zh-CN" dirty="0" smtClean="0"/>
                        <a:t>//</a:t>
                      </a:r>
                      <a:r>
                        <a:rPr lang="zh-CN" altLang="en-US" dirty="0" smtClean="0"/>
                        <a:t>依次释放奇数堆块，避免堆块合并</a:t>
                      </a:r>
                      <a:endParaRPr lang="zh-CN" altLang="en-US" dirty="0" smtClean="0"/>
                    </a:p>
                    <a:p>
                      <a:r>
                        <a:rPr lang="zh-CN" altLang="en-US" dirty="0" smtClean="0"/>
                        <a:t>    </a:t>
                      </a:r>
                      <a:r>
                        <a:rPr lang="en-US" altLang="zh-CN" dirty="0" err="1" smtClean="0"/>
                        <a:t>HeapFree</a:t>
                      </a:r>
                      <a:r>
                        <a:rPr lang="en-US" altLang="zh-CN" dirty="0" smtClean="0"/>
                        <a:t>(hp,0,h1); //</a:t>
                      </a:r>
                      <a:r>
                        <a:rPr lang="zh-CN" altLang="en-US" dirty="0" smtClean="0"/>
                        <a:t>释放堆块</a:t>
                      </a:r>
                      <a:endParaRPr lang="zh-CN" altLang="en-US" dirty="0" smtClean="0"/>
                    </a:p>
                    <a:p>
                      <a:r>
                        <a:rPr lang="zh-CN" altLang="en-US" dirty="0" smtClean="0"/>
                        <a:t>    </a:t>
                      </a:r>
                      <a:r>
                        <a:rPr lang="en-US" altLang="zh-CN" dirty="0" err="1" smtClean="0"/>
                        <a:t>HeapFree</a:t>
                      </a:r>
                      <a:r>
                        <a:rPr lang="en-US" altLang="zh-CN" dirty="0" smtClean="0"/>
                        <a:t>(hp,0,h3); </a:t>
                      </a:r>
                      <a:endParaRPr lang="en-US" altLang="zh-CN" dirty="0" smtClean="0"/>
                    </a:p>
                    <a:p>
                      <a:r>
                        <a:rPr lang="en-US" altLang="zh-CN" dirty="0" smtClean="0"/>
                        <a:t>    </a:t>
                      </a:r>
                      <a:r>
                        <a:rPr lang="en-US" altLang="zh-CN" dirty="0" err="1" smtClean="0"/>
                        <a:t>HeapFree</a:t>
                      </a:r>
                      <a:r>
                        <a:rPr lang="en-US" altLang="zh-CN" dirty="0" smtClean="0"/>
                        <a:t>(hp,0,h5); //</a:t>
                      </a:r>
                      <a:r>
                        <a:rPr lang="zh-CN" altLang="en-US" dirty="0" smtClean="0"/>
                        <a:t>现在</a:t>
                      </a:r>
                      <a:r>
                        <a:rPr lang="en-US" altLang="zh-CN" dirty="0" err="1" smtClean="0"/>
                        <a:t>freelist</a:t>
                      </a:r>
                      <a:r>
                        <a:rPr lang="en-US" altLang="zh-CN" dirty="0" smtClean="0"/>
                        <a:t>[2]</a:t>
                      </a:r>
                      <a:r>
                        <a:rPr lang="zh-CN" altLang="en-US" dirty="0" smtClean="0"/>
                        <a:t>有</a:t>
                      </a:r>
                      <a:r>
                        <a:rPr lang="en-US" altLang="zh-CN" dirty="0" smtClean="0"/>
                        <a:t>3</a:t>
                      </a:r>
                      <a:r>
                        <a:rPr lang="zh-CN" altLang="en-US" dirty="0" smtClean="0"/>
                        <a:t>个元素</a:t>
                      </a:r>
                      <a:endParaRPr lang="zh-CN" altLang="en-US" dirty="0" smtClean="0"/>
                    </a:p>
                    <a:p>
                      <a:endParaRPr lang="zh-CN" altLang="en-US" dirty="0" smtClean="0"/>
                    </a:p>
                    <a:p>
                      <a:r>
                        <a:rPr lang="zh-CN" altLang="en-US" dirty="0" smtClean="0"/>
                        <a:t>    </a:t>
                      </a:r>
                      <a:r>
                        <a:rPr lang="en-US" altLang="zh-CN" dirty="0" smtClean="0"/>
                        <a:t>h1 = </a:t>
                      </a:r>
                      <a:r>
                        <a:rPr lang="en-US" altLang="zh-CN" dirty="0" err="1" smtClean="0"/>
                        <a:t>HeapAlloc</a:t>
                      </a:r>
                      <a:r>
                        <a:rPr lang="en-US" altLang="zh-CN" dirty="0" smtClean="0"/>
                        <a:t>(hp,HEAP_ZERO_MEMORY,8); </a:t>
                      </a:r>
                      <a:endParaRPr lang="en-US" altLang="zh-CN" dirty="0" smtClean="0"/>
                    </a:p>
                    <a:p>
                      <a:endParaRPr lang="en-US" altLang="zh-CN" dirty="0" smtClean="0"/>
                    </a:p>
                    <a:p>
                      <a:r>
                        <a:rPr lang="en-US" altLang="zh-CN" dirty="0" smtClean="0"/>
                        <a:t>    return 0;</a:t>
                      </a:r>
                      <a:endParaRPr lang="en-US" altLang="zh-CN" dirty="0" smtClean="0"/>
                    </a:p>
                    <a:p>
                      <a:r>
                        <a:rPr lang="en-US" altLang="zh-CN" dirty="0" smtClean="0"/>
                        <a:t>}</a:t>
                      </a:r>
                      <a:endParaRPr lang="zh-CN" altLang="en-US" dirty="0"/>
                    </a:p>
                  </a:txBody>
                  <a:tcPr/>
                </a:tc>
              </a:tr>
            </a:tbl>
          </a:graphicData>
        </a:graphic>
      </p:graphicFrame>
      <p:sp>
        <p:nvSpPr>
          <p:cNvPr id="3" name="矩形 2"/>
          <p:cNvSpPr/>
          <p:nvPr/>
        </p:nvSpPr>
        <p:spPr>
          <a:xfrm>
            <a:off x="7437487" y="375965"/>
            <a:ext cx="5184576" cy="6247864"/>
          </a:xfrm>
          <a:prstGeom prst="rect">
            <a:avLst/>
          </a:prstGeom>
        </p:spPr>
        <p:txBody>
          <a:bodyPr wrap="square">
            <a:spAutoFit/>
          </a:bodyPr>
          <a:lstStyle/>
          <a:p>
            <a:pPr indent="266700" algn="just">
              <a:lnSpc>
                <a:spcPct val="125000"/>
              </a:lnSpc>
              <a:spcAft>
                <a:spcPts val="0"/>
              </a:spcAft>
            </a:pPr>
            <a:r>
              <a:rPr lang="zh-CN" altLang="zh-CN" sz="2000" b="1" kern="100" dirty="0">
                <a:latin typeface="微软雅黑" panose="020B0503020204020204" pitchFamily="34" charset="-122"/>
                <a:ea typeface="微软雅黑" panose="020B0503020204020204" pitchFamily="34" charset="-122"/>
              </a:rPr>
              <a:t>整个流程解析： </a:t>
            </a:r>
            <a:endParaRPr lang="zh-CN" altLang="zh-CN" sz="2000" b="1" kern="100" dirty="0">
              <a:latin typeface="微软雅黑" panose="020B0503020204020204" pitchFamily="34" charset="-122"/>
              <a:ea typeface="微软雅黑" panose="020B0503020204020204" pitchFamily="34" charset="-122"/>
            </a:endParaRPr>
          </a:p>
          <a:p>
            <a:pPr marL="342900" lvl="0" indent="-342900" algn="just">
              <a:lnSpc>
                <a:spcPct val="125000"/>
              </a:lnSpc>
              <a:spcAft>
                <a:spcPts val="0"/>
              </a:spcAft>
              <a:buFont typeface="Wingdings" panose="05000000000000000000" pitchFamily="2" charset="2"/>
              <a:buChar char=""/>
            </a:pPr>
            <a:r>
              <a:rPr lang="zh-CN" altLang="zh-CN" sz="2000" kern="100" dirty="0">
                <a:latin typeface="微软雅黑" panose="020B0503020204020204" pitchFamily="34" charset="-122"/>
                <a:ea typeface="微软雅黑" panose="020B0503020204020204" pitchFamily="34" charset="-122"/>
              </a:rPr>
              <a:t>程序首先创建了一个大小为</a:t>
            </a:r>
            <a:r>
              <a:rPr lang="en-US" altLang="zh-CN" sz="2000" kern="100" dirty="0">
                <a:latin typeface="微软雅黑" panose="020B0503020204020204" pitchFamily="34" charset="-122"/>
                <a:ea typeface="微软雅黑" panose="020B0503020204020204" pitchFamily="34" charset="-122"/>
              </a:rPr>
              <a:t> 0x1000 </a:t>
            </a:r>
            <a:r>
              <a:rPr lang="zh-CN" altLang="zh-CN" sz="2000" kern="100" dirty="0">
                <a:latin typeface="微软雅黑" panose="020B0503020204020204" pitchFamily="34" charset="-122"/>
                <a:ea typeface="微软雅黑" panose="020B0503020204020204" pitchFamily="34" charset="-122"/>
              </a:rPr>
              <a:t>的堆区，并从其中连续申请了</a:t>
            </a:r>
            <a:r>
              <a:rPr lang="en-US" altLang="zh-CN" sz="2000" kern="100" dirty="0">
                <a:latin typeface="微软雅黑" panose="020B0503020204020204" pitchFamily="34" charset="-122"/>
                <a:ea typeface="微软雅黑" panose="020B0503020204020204" pitchFamily="34" charset="-122"/>
              </a:rPr>
              <a:t>6</a:t>
            </a:r>
            <a:r>
              <a:rPr lang="zh-CN" altLang="zh-CN" sz="2000" kern="100" dirty="0">
                <a:latin typeface="微软雅黑" panose="020B0503020204020204" pitchFamily="34" charset="-122"/>
                <a:ea typeface="微软雅黑" panose="020B0503020204020204" pitchFamily="34" charset="-122"/>
              </a:rPr>
              <a:t>个块身大小为</a:t>
            </a:r>
            <a:r>
              <a:rPr lang="en-US" altLang="zh-CN" sz="2000" kern="100" dirty="0">
                <a:latin typeface="微软雅黑" panose="020B0503020204020204" pitchFamily="34" charset="-122"/>
                <a:ea typeface="微软雅黑" panose="020B0503020204020204" pitchFamily="34" charset="-122"/>
              </a:rPr>
              <a:t> 8 </a:t>
            </a:r>
            <a:r>
              <a:rPr lang="zh-CN" altLang="zh-CN" sz="2000" kern="100" dirty="0">
                <a:latin typeface="微软雅黑" panose="020B0503020204020204" pitchFamily="34" charset="-122"/>
                <a:ea typeface="微软雅黑" panose="020B0503020204020204" pitchFamily="34" charset="-122"/>
              </a:rPr>
              <a:t>字节的堆块，加上块首实际上是</a:t>
            </a:r>
            <a:r>
              <a:rPr lang="en-US" altLang="zh-CN" sz="2000" b="1" kern="100" dirty="0">
                <a:latin typeface="微软雅黑" panose="020B0503020204020204" pitchFamily="34" charset="-122"/>
                <a:ea typeface="微软雅黑" panose="020B0503020204020204" pitchFamily="34" charset="-122"/>
              </a:rPr>
              <a:t>6</a:t>
            </a:r>
            <a:r>
              <a:rPr lang="zh-CN" altLang="zh-CN" sz="2000" b="1" kern="100" dirty="0">
                <a:latin typeface="微软雅黑" panose="020B0503020204020204" pitchFamily="34" charset="-122"/>
                <a:ea typeface="微软雅黑" panose="020B0503020204020204" pitchFamily="34" charset="-122"/>
              </a:rPr>
              <a:t>个</a:t>
            </a:r>
            <a:r>
              <a:rPr lang="en-US" altLang="zh-CN" sz="2000" b="1" kern="100" dirty="0">
                <a:latin typeface="微软雅黑" panose="020B0503020204020204" pitchFamily="34" charset="-122"/>
                <a:ea typeface="微软雅黑" panose="020B0503020204020204" pitchFamily="34" charset="-122"/>
              </a:rPr>
              <a:t>16</a:t>
            </a:r>
            <a:r>
              <a:rPr lang="zh-CN" altLang="zh-CN" sz="2000" b="1" kern="100" dirty="0">
                <a:latin typeface="微软雅黑" panose="020B0503020204020204" pitchFamily="34" charset="-122"/>
                <a:ea typeface="微软雅黑" panose="020B0503020204020204" pitchFamily="34" charset="-122"/>
              </a:rPr>
              <a:t>字节的堆块</a:t>
            </a:r>
            <a:r>
              <a:rPr lang="zh-CN" altLang="zh-CN" sz="2000" kern="100" dirty="0">
                <a:latin typeface="微软雅黑" panose="020B0503020204020204" pitchFamily="34" charset="-122"/>
                <a:ea typeface="微软雅黑" panose="020B0503020204020204" pitchFamily="34" charset="-122"/>
              </a:rPr>
              <a:t>。</a:t>
            </a:r>
            <a:endParaRPr lang="zh-CN" altLang="zh-CN" sz="2000" kern="100" dirty="0">
              <a:latin typeface="微软雅黑" panose="020B0503020204020204" pitchFamily="34" charset="-122"/>
              <a:ea typeface="微软雅黑" panose="020B0503020204020204" pitchFamily="34" charset="-122"/>
            </a:endParaRPr>
          </a:p>
          <a:p>
            <a:pPr marL="342900" lvl="0" indent="-342900" algn="just">
              <a:lnSpc>
                <a:spcPct val="125000"/>
              </a:lnSpc>
              <a:spcAft>
                <a:spcPts val="0"/>
              </a:spcAft>
              <a:buFont typeface="Wingdings" panose="05000000000000000000" pitchFamily="2" charset="2"/>
              <a:buChar char=""/>
            </a:pPr>
            <a:r>
              <a:rPr lang="zh-CN" altLang="zh-CN" sz="2000" kern="100" dirty="0">
                <a:latin typeface="微软雅黑" panose="020B0503020204020204" pitchFamily="34" charset="-122"/>
                <a:ea typeface="微软雅黑" panose="020B0503020204020204" pitchFamily="34" charset="-122"/>
              </a:rPr>
              <a:t>释放奇数次申请的堆块是为了防止堆块合并的发生。</a:t>
            </a:r>
            <a:endParaRPr lang="zh-CN" altLang="zh-CN" sz="2000" kern="100" dirty="0">
              <a:latin typeface="微软雅黑" panose="020B0503020204020204" pitchFamily="34" charset="-122"/>
              <a:ea typeface="微软雅黑" panose="020B0503020204020204" pitchFamily="34" charset="-122"/>
            </a:endParaRPr>
          </a:p>
          <a:p>
            <a:pPr marL="342900" lvl="0" indent="-342900" algn="just">
              <a:lnSpc>
                <a:spcPct val="125000"/>
              </a:lnSpc>
              <a:spcAft>
                <a:spcPts val="0"/>
              </a:spcAft>
              <a:buFont typeface="Wingdings" panose="05000000000000000000" pitchFamily="2" charset="2"/>
              <a:buChar char=""/>
            </a:pPr>
            <a:r>
              <a:rPr lang="zh-CN" altLang="zh-CN" sz="2000" b="1" kern="100" dirty="0">
                <a:latin typeface="微软雅黑" panose="020B0503020204020204" pitchFamily="34" charset="-122"/>
                <a:ea typeface="微软雅黑" panose="020B0503020204020204" pitchFamily="34" charset="-122"/>
              </a:rPr>
              <a:t>三次释放结束后，会形成三个</a:t>
            </a:r>
            <a:r>
              <a:rPr lang="en-US" altLang="zh-CN" sz="2000" b="1" kern="100" dirty="0">
                <a:latin typeface="微软雅黑" panose="020B0503020204020204" pitchFamily="34" charset="-122"/>
                <a:ea typeface="微软雅黑" panose="020B0503020204020204" pitchFamily="34" charset="-122"/>
              </a:rPr>
              <a:t>16</a:t>
            </a:r>
            <a:r>
              <a:rPr lang="zh-CN" altLang="zh-CN" sz="2000" b="1" kern="100" dirty="0">
                <a:latin typeface="微软雅黑" panose="020B0503020204020204" pitchFamily="34" charset="-122"/>
                <a:ea typeface="微软雅黑" panose="020B0503020204020204" pitchFamily="34" charset="-122"/>
              </a:rPr>
              <a:t>个字节的空闲堆块放入空表</a:t>
            </a:r>
            <a:r>
              <a:rPr lang="zh-CN" altLang="zh-CN" sz="2000" kern="100" dirty="0">
                <a:latin typeface="微软雅黑" panose="020B0503020204020204" pitchFamily="34" charset="-122"/>
                <a:ea typeface="微软雅黑" panose="020B0503020204020204" pitchFamily="34" charset="-122"/>
              </a:rPr>
              <a:t>。因为是</a:t>
            </a:r>
            <a:r>
              <a:rPr lang="en-US" altLang="zh-CN" sz="2000" kern="100" dirty="0">
                <a:latin typeface="微软雅黑" panose="020B0503020204020204" pitchFamily="34" charset="-122"/>
                <a:ea typeface="微软雅黑" panose="020B0503020204020204" pitchFamily="34" charset="-122"/>
              </a:rPr>
              <a:t>16</a:t>
            </a:r>
            <a:r>
              <a:rPr lang="zh-CN" altLang="zh-CN" sz="2000" kern="100" dirty="0">
                <a:latin typeface="微软雅黑" panose="020B0503020204020204" pitchFamily="34" charset="-122"/>
                <a:ea typeface="微软雅黑" panose="020B0503020204020204" pitchFamily="34" charset="-122"/>
              </a:rPr>
              <a:t>个字节，所以会被依次放入</a:t>
            </a:r>
            <a:r>
              <a:rPr lang="en-US" altLang="zh-CN" sz="2000" b="1" kern="100" dirty="0" err="1">
                <a:latin typeface="微软雅黑" panose="020B0503020204020204" pitchFamily="34" charset="-122"/>
                <a:ea typeface="微软雅黑" panose="020B0503020204020204" pitchFamily="34" charset="-122"/>
              </a:rPr>
              <a:t>freelist</a:t>
            </a:r>
            <a:r>
              <a:rPr lang="en-US" altLang="zh-CN" sz="2000" b="1" kern="100" dirty="0">
                <a:latin typeface="微软雅黑" panose="020B0503020204020204" pitchFamily="34" charset="-122"/>
                <a:ea typeface="微软雅黑" panose="020B0503020204020204" pitchFamily="34" charset="-122"/>
              </a:rPr>
              <a:t>[2]</a:t>
            </a:r>
            <a:r>
              <a:rPr lang="zh-CN" altLang="zh-CN" sz="2000" kern="100" dirty="0">
                <a:latin typeface="微软雅黑" panose="020B0503020204020204" pitchFamily="34" charset="-122"/>
                <a:ea typeface="微软雅黑" panose="020B0503020204020204" pitchFamily="34" charset="-122"/>
              </a:rPr>
              <a:t>所标识的空表，它们依次是</a:t>
            </a:r>
            <a:r>
              <a:rPr lang="en-US" altLang="zh-CN" sz="2000" kern="100" dirty="0">
                <a:latin typeface="微软雅黑" panose="020B0503020204020204" pitchFamily="34" charset="-122"/>
                <a:ea typeface="微软雅黑" panose="020B0503020204020204" pitchFamily="34" charset="-122"/>
              </a:rPr>
              <a:t>h1</a:t>
            </a:r>
            <a:r>
              <a:rPr lang="zh-CN" altLang="zh-CN" sz="2000" kern="100" dirty="0">
                <a:latin typeface="微软雅黑" panose="020B0503020204020204" pitchFamily="34" charset="-122"/>
                <a:ea typeface="微软雅黑" panose="020B0503020204020204" pitchFamily="34" charset="-122"/>
              </a:rPr>
              <a:t>、</a:t>
            </a:r>
            <a:r>
              <a:rPr lang="en-US" altLang="zh-CN" sz="2000" kern="100" dirty="0">
                <a:latin typeface="微软雅黑" panose="020B0503020204020204" pitchFamily="34" charset="-122"/>
                <a:ea typeface="微软雅黑" panose="020B0503020204020204" pitchFamily="34" charset="-122"/>
              </a:rPr>
              <a:t>h3</a:t>
            </a:r>
            <a:r>
              <a:rPr lang="zh-CN" altLang="zh-CN" sz="2000" kern="100" dirty="0">
                <a:latin typeface="微软雅黑" panose="020B0503020204020204" pitchFamily="34" charset="-122"/>
                <a:ea typeface="微软雅黑" panose="020B0503020204020204" pitchFamily="34" charset="-122"/>
              </a:rPr>
              <a:t>、</a:t>
            </a:r>
            <a:r>
              <a:rPr lang="en-US" altLang="zh-CN" sz="2000" kern="100" dirty="0">
                <a:latin typeface="微软雅黑" panose="020B0503020204020204" pitchFamily="34" charset="-122"/>
                <a:ea typeface="微软雅黑" panose="020B0503020204020204" pitchFamily="34" charset="-122"/>
              </a:rPr>
              <a:t>h5</a:t>
            </a:r>
            <a:r>
              <a:rPr lang="zh-CN" altLang="zh-CN" sz="2000" kern="100" dirty="0">
                <a:latin typeface="微软雅黑" panose="020B0503020204020204" pitchFamily="34" charset="-122"/>
                <a:ea typeface="微软雅黑" panose="020B0503020204020204" pitchFamily="34" charset="-122"/>
              </a:rPr>
              <a:t>。</a:t>
            </a:r>
            <a:endParaRPr lang="zh-CN" altLang="zh-CN" sz="2000" kern="100" dirty="0">
              <a:latin typeface="微软雅黑" panose="020B0503020204020204" pitchFamily="34" charset="-122"/>
              <a:ea typeface="微软雅黑" panose="020B0503020204020204" pitchFamily="34" charset="-122"/>
            </a:endParaRPr>
          </a:p>
          <a:p>
            <a:pPr marL="342900" lvl="0" indent="-342900" algn="just">
              <a:lnSpc>
                <a:spcPct val="125000"/>
              </a:lnSpc>
              <a:spcAft>
                <a:spcPts val="0"/>
              </a:spcAft>
              <a:buFont typeface="Wingdings" panose="05000000000000000000" pitchFamily="2" charset="2"/>
              <a:buChar char=""/>
            </a:pPr>
            <a:r>
              <a:rPr lang="zh-CN" altLang="zh-CN" sz="2000" kern="100" dirty="0">
                <a:latin typeface="微软雅黑" panose="020B0503020204020204" pitchFamily="34" charset="-122"/>
                <a:ea typeface="微软雅黑" panose="020B0503020204020204" pitchFamily="34" charset="-122"/>
              </a:rPr>
              <a:t>再次申请</a:t>
            </a:r>
            <a:r>
              <a:rPr lang="en-US" altLang="zh-CN" sz="2000" kern="100" dirty="0">
                <a:latin typeface="微软雅黑" panose="020B0503020204020204" pitchFamily="34" charset="-122"/>
                <a:ea typeface="微软雅黑" panose="020B0503020204020204" pitchFamily="34" charset="-122"/>
              </a:rPr>
              <a:t>8</a:t>
            </a:r>
            <a:r>
              <a:rPr lang="zh-CN" altLang="zh-CN" sz="2000" kern="100" dirty="0">
                <a:latin typeface="微软雅黑" panose="020B0503020204020204" pitchFamily="34" charset="-122"/>
                <a:ea typeface="微软雅黑" panose="020B0503020204020204" pitchFamily="34" charset="-122"/>
              </a:rPr>
              <a:t>字节的堆区内存，加上块首是</a:t>
            </a:r>
            <a:r>
              <a:rPr lang="en-US" altLang="zh-CN" sz="2000" kern="100" dirty="0">
                <a:latin typeface="微软雅黑" panose="020B0503020204020204" pitchFamily="34" charset="-122"/>
                <a:ea typeface="微软雅黑" panose="020B0503020204020204" pitchFamily="34" charset="-122"/>
              </a:rPr>
              <a:t>16</a:t>
            </a:r>
            <a:r>
              <a:rPr lang="zh-CN" altLang="zh-CN" sz="2000" kern="100" dirty="0">
                <a:latin typeface="微软雅黑" panose="020B0503020204020204" pitchFamily="34" charset="-122"/>
                <a:ea typeface="微软雅黑" panose="020B0503020204020204" pitchFamily="34" charset="-122"/>
              </a:rPr>
              <a:t>个字节，因此</a:t>
            </a:r>
            <a:r>
              <a:rPr lang="zh-CN" altLang="zh-CN" sz="2000" b="1" kern="100" dirty="0">
                <a:latin typeface="微软雅黑" panose="020B0503020204020204" pitchFamily="34" charset="-122"/>
                <a:ea typeface="微软雅黑" panose="020B0503020204020204" pitchFamily="34" charset="-122"/>
              </a:rPr>
              <a:t>会从</a:t>
            </a:r>
            <a:r>
              <a:rPr lang="en-US" altLang="zh-CN" sz="2000" b="1" kern="100" dirty="0" err="1">
                <a:latin typeface="微软雅黑" panose="020B0503020204020204" pitchFamily="34" charset="-122"/>
                <a:ea typeface="微软雅黑" panose="020B0503020204020204" pitchFamily="34" charset="-122"/>
              </a:rPr>
              <a:t>freelist</a:t>
            </a:r>
            <a:r>
              <a:rPr lang="en-US" altLang="zh-CN" sz="2000" b="1" kern="100" dirty="0">
                <a:latin typeface="微软雅黑" panose="020B0503020204020204" pitchFamily="34" charset="-122"/>
                <a:ea typeface="微软雅黑" panose="020B0503020204020204" pitchFamily="34" charset="-122"/>
              </a:rPr>
              <a:t>[2]</a:t>
            </a:r>
            <a:r>
              <a:rPr lang="zh-CN" altLang="zh-CN" sz="2000" b="1" kern="100" dirty="0">
                <a:latin typeface="微软雅黑" panose="020B0503020204020204" pitchFamily="34" charset="-122"/>
                <a:ea typeface="微软雅黑" panose="020B0503020204020204" pitchFamily="34" charset="-122"/>
              </a:rPr>
              <a:t>所标识的空表中摘取第一个空闲堆块出来，即</a:t>
            </a:r>
            <a:r>
              <a:rPr lang="en-US" altLang="zh-CN" sz="2000" b="1" kern="100" dirty="0">
                <a:latin typeface="微软雅黑" panose="020B0503020204020204" pitchFamily="34" charset="-122"/>
                <a:ea typeface="微软雅黑" panose="020B0503020204020204" pitchFamily="34" charset="-122"/>
              </a:rPr>
              <a:t>h1</a:t>
            </a:r>
            <a:r>
              <a:rPr lang="zh-CN" altLang="zh-CN" sz="2000" kern="100" dirty="0">
                <a:latin typeface="微软雅黑" panose="020B0503020204020204" pitchFamily="34" charset="-122"/>
                <a:ea typeface="微软雅黑" panose="020B0503020204020204" pitchFamily="34" charset="-122"/>
              </a:rPr>
              <a:t>。</a:t>
            </a:r>
            <a:endParaRPr lang="zh-CN" altLang="zh-CN" sz="2000" kern="100" dirty="0">
              <a:latin typeface="微软雅黑" panose="020B0503020204020204" pitchFamily="34" charset="-122"/>
              <a:ea typeface="微软雅黑" panose="020B0503020204020204" pitchFamily="34" charset="-122"/>
            </a:endParaRPr>
          </a:p>
          <a:p>
            <a:pPr marL="342900" lvl="0" indent="-342900" algn="just">
              <a:lnSpc>
                <a:spcPct val="125000"/>
              </a:lnSpc>
              <a:spcAft>
                <a:spcPts val="0"/>
              </a:spcAft>
              <a:buFont typeface="Wingdings" panose="05000000000000000000" pitchFamily="2" charset="2"/>
              <a:buChar char=""/>
            </a:pPr>
            <a:r>
              <a:rPr lang="zh-CN" altLang="zh-CN" sz="2000" kern="100" dirty="0">
                <a:latin typeface="微软雅黑" panose="020B0503020204020204" pitchFamily="34" charset="-122"/>
                <a:ea typeface="微软雅黑" panose="020B0503020204020204" pitchFamily="34" charset="-122"/>
              </a:rPr>
              <a:t>如果我们</a:t>
            </a:r>
            <a:r>
              <a:rPr lang="zh-CN" altLang="zh-CN" sz="2000" u="sng" kern="100" dirty="0">
                <a:latin typeface="微软雅黑" panose="020B0503020204020204" pitchFamily="34" charset="-122"/>
                <a:ea typeface="微软雅黑" panose="020B0503020204020204" pitchFamily="34" charset="-122"/>
              </a:rPr>
              <a:t>手动修改</a:t>
            </a:r>
            <a:r>
              <a:rPr lang="en-US" altLang="zh-CN" sz="2000" u="sng" kern="100" dirty="0">
                <a:latin typeface="微软雅黑" panose="020B0503020204020204" pitchFamily="34" charset="-122"/>
                <a:ea typeface="微软雅黑" panose="020B0503020204020204" pitchFamily="34" charset="-122"/>
              </a:rPr>
              <a:t>h1</a:t>
            </a:r>
            <a:r>
              <a:rPr lang="zh-CN" altLang="zh-CN" sz="2000" u="sng" kern="100" dirty="0">
                <a:latin typeface="微软雅黑" panose="020B0503020204020204" pitchFamily="34" charset="-122"/>
                <a:ea typeface="微软雅黑" panose="020B0503020204020204" pitchFamily="34" charset="-122"/>
              </a:rPr>
              <a:t>块首中</a:t>
            </a:r>
            <a:r>
              <a:rPr lang="zh-CN" altLang="zh-CN" sz="2000" u="sng" kern="100" dirty="0" smtClean="0">
                <a:latin typeface="微软雅黑" panose="020B0503020204020204" pitchFamily="34" charset="-122"/>
                <a:ea typeface="微软雅黑" panose="020B0503020204020204" pitchFamily="34" charset="-122"/>
              </a:rPr>
              <a:t>的</a:t>
            </a:r>
            <a:r>
              <a:rPr lang="zh-CN" altLang="en-US" sz="2000" u="sng" kern="100" dirty="0">
                <a:latin typeface="微软雅黑" panose="020B0503020204020204" pitchFamily="34" charset="-122"/>
                <a:ea typeface="微软雅黑" panose="020B0503020204020204" pitchFamily="34" charset="-122"/>
              </a:rPr>
              <a:t>前后向</a:t>
            </a:r>
            <a:r>
              <a:rPr lang="zh-CN" altLang="zh-CN" sz="2000" u="sng" kern="100" dirty="0" smtClean="0">
                <a:latin typeface="微软雅黑" panose="020B0503020204020204" pitchFamily="34" charset="-122"/>
                <a:ea typeface="微软雅黑" panose="020B0503020204020204" pitchFamily="34" charset="-122"/>
              </a:rPr>
              <a:t>指针</a:t>
            </a:r>
            <a:r>
              <a:rPr lang="zh-CN" altLang="zh-CN" sz="2000" kern="100" dirty="0" smtClean="0">
                <a:latin typeface="微软雅黑" panose="020B0503020204020204" pitchFamily="34" charset="-122"/>
                <a:ea typeface="微软雅黑" panose="020B0503020204020204" pitchFamily="34" charset="-122"/>
              </a:rPr>
              <a:t>，能够</a:t>
            </a:r>
            <a:r>
              <a:rPr lang="zh-CN" altLang="zh-CN" sz="2000" kern="100" dirty="0">
                <a:latin typeface="微软雅黑" panose="020B0503020204020204" pitchFamily="34" charset="-122"/>
                <a:ea typeface="微软雅黑" panose="020B0503020204020204" pitchFamily="34" charset="-122"/>
              </a:rPr>
              <a:t>观察到</a:t>
            </a:r>
            <a:r>
              <a:rPr lang="en-US" altLang="zh-CN" sz="2000" kern="100" dirty="0">
                <a:latin typeface="微软雅黑" panose="020B0503020204020204" pitchFamily="34" charset="-122"/>
                <a:ea typeface="微软雅黑" panose="020B0503020204020204" pitchFamily="34" charset="-122"/>
              </a:rPr>
              <a:t> DWORD SHOOT </a:t>
            </a:r>
            <a:r>
              <a:rPr lang="zh-CN" altLang="zh-CN" sz="2000" kern="100" dirty="0">
                <a:latin typeface="微软雅黑" panose="020B0503020204020204" pitchFamily="34" charset="-122"/>
                <a:ea typeface="微软雅黑" panose="020B0503020204020204" pitchFamily="34" charset="-122"/>
              </a:rPr>
              <a:t>的发生。</a:t>
            </a:r>
            <a:endParaRPr lang="zh-CN" altLang="zh-CN" sz="2000" kern="1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2468935" y="1816125"/>
            <a:ext cx="9073008" cy="3534317"/>
          </a:xfrm>
          <a:prstGeom prst="rect">
            <a:avLst/>
          </a:prstGeom>
          <a:noFill/>
        </p:spPr>
        <p:txBody>
          <a:bodyPr wrap="square" lIns="86376" tIns="43188" rIns="86376" bIns="43188" rtlCol="0">
            <a:spAutoFit/>
          </a:bodyPr>
          <a:lstStyle/>
          <a:p>
            <a:pPr>
              <a:lnSpc>
                <a:spcPct val="200000"/>
              </a:lnSpc>
            </a:pPr>
            <a:r>
              <a:rPr lang="zh-CN" altLang="en-US" sz="2800" b="1" dirty="0" smtClean="0">
                <a:latin typeface="微软雅黑" panose="020B0503020204020204" pitchFamily="34" charset="-122"/>
                <a:ea typeface="微软雅黑" panose="020B0503020204020204" pitchFamily="34" charset="-122"/>
              </a:rPr>
              <a:t>实验：调试上述程序，认识堆管理结构</a:t>
            </a:r>
            <a:endParaRPr lang="en-US" altLang="zh-CN" sz="2800" b="1" dirty="0" smtClean="0">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rPr>
              <a:t>通过</a:t>
            </a:r>
            <a:r>
              <a:rPr lang="zh-CN" altLang="en-US" sz="2800" dirty="0">
                <a:latin typeface="微软雅黑" panose="020B0503020204020204" pitchFamily="34" charset="-122"/>
                <a:ea typeface="微软雅黑" panose="020B0503020204020204" pitchFamily="34" charset="-122"/>
              </a:rPr>
              <a:t>调试程序来观察堆内存</a:t>
            </a:r>
            <a:r>
              <a:rPr lang="zh-CN" altLang="en-US" sz="2800" dirty="0" smtClean="0">
                <a:latin typeface="微软雅黑" panose="020B0503020204020204" pitchFamily="34" charset="-122"/>
                <a:ea typeface="微软雅黑" panose="020B0503020204020204" pitchFamily="34" charset="-122"/>
              </a:rPr>
              <a:t>变化</a:t>
            </a:r>
            <a:endParaRPr lang="en-US" altLang="zh-CN" sz="2800" dirty="0" smtClean="0">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rPr>
              <a:t>调试</a:t>
            </a:r>
            <a:r>
              <a:rPr lang="zh-CN" altLang="en-US" sz="2800" dirty="0">
                <a:latin typeface="微软雅黑" panose="020B0503020204020204" pitchFamily="34" charset="-122"/>
                <a:ea typeface="微软雅黑" panose="020B0503020204020204" pitchFamily="34" charset="-122"/>
              </a:rPr>
              <a:t>手段为采用</a:t>
            </a:r>
            <a:r>
              <a:rPr lang="en-US" altLang="zh-CN" sz="2800" dirty="0">
                <a:latin typeface="微软雅黑" panose="020B0503020204020204" pitchFamily="34" charset="-122"/>
                <a:ea typeface="微软雅黑" panose="020B0503020204020204" pitchFamily="34" charset="-122"/>
              </a:rPr>
              <a:t>VC6</a:t>
            </a:r>
            <a:r>
              <a:rPr lang="zh-CN" altLang="en-US" sz="2800" dirty="0">
                <a:latin typeface="微软雅黑" panose="020B0503020204020204" pitchFamily="34" charset="-122"/>
                <a:ea typeface="微软雅黑" panose="020B0503020204020204" pitchFamily="34" charset="-122"/>
              </a:rPr>
              <a:t>自身的</a:t>
            </a:r>
            <a:r>
              <a:rPr lang="zh-CN" altLang="en-US" sz="2800" dirty="0" smtClean="0">
                <a:latin typeface="微软雅黑" panose="020B0503020204020204" pitchFamily="34" charset="-122"/>
                <a:ea typeface="微软雅黑" panose="020B0503020204020204" pitchFamily="34" charset="-122"/>
              </a:rPr>
              <a:t>调试器</a:t>
            </a:r>
            <a:endParaRPr lang="en-US" altLang="zh-CN" sz="2800" dirty="0" smtClean="0">
              <a:latin typeface="微软雅黑" panose="020B0503020204020204" pitchFamily="34" charset="-122"/>
              <a:ea typeface="微软雅黑" panose="020B0503020204020204" pitchFamily="34" charset="-122"/>
            </a:endParaRPr>
          </a:p>
          <a:p>
            <a:pPr marL="457200" indent="-457200">
              <a:lnSpc>
                <a:spcPct val="200000"/>
              </a:lnSpc>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rPr>
              <a:t>具体</a:t>
            </a:r>
            <a:r>
              <a:rPr lang="zh-CN" altLang="en-US" sz="2800" dirty="0">
                <a:latin typeface="微软雅黑" panose="020B0503020204020204" pitchFamily="34" charset="-122"/>
                <a:ea typeface="微软雅黑" panose="020B0503020204020204" pitchFamily="34" charset="-122"/>
              </a:rPr>
              <a:t>了解堆管理过程中的内存变化</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p:cNvSpPr/>
          <p:nvPr/>
        </p:nvSpPr>
        <p:spPr>
          <a:xfrm>
            <a:off x="2108895" y="3108493"/>
            <a:ext cx="9433048"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a:t>
            </a:r>
            <a:r>
              <a:rPr lang="zh-CN" altLang="en-US" sz="60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点</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四</a:t>
            </a:r>
            <a:r>
              <a:rPr lang="zh-CN" altLang="en-US" sz="60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：其它溢出漏洞</a:t>
            </a:r>
            <a:endParaRPr lang="zh-CN" altLang="en-US" sz="6000" b="1"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96727" y="591989"/>
            <a:ext cx="3217692" cy="508862"/>
            <a:chOff x="1420106" y="1402730"/>
            <a:chExt cx="3217692" cy="508862"/>
          </a:xfrm>
          <a:effectLst>
            <a:outerShdw blurRad="50800" dist="38100" dir="2700000" algn="tl" rotWithShape="0">
              <a:prstClr val="black">
                <a:alpha val="20000"/>
              </a:prstClr>
            </a:outerShdw>
          </a:effectLst>
        </p:grpSpPr>
        <p:sp>
          <p:nvSpPr>
            <p:cNvPr id="30" name="Round Same Side Corner Rectangle 29"/>
            <p:cNvSpPr/>
            <p:nvPr/>
          </p:nvSpPr>
          <p:spPr>
            <a:xfrm rot="5400000">
              <a:off x="3061570" y="335365"/>
              <a:ext cx="508859" cy="264359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Calibri" panose="020F0502020204030204"/>
                <a:ea typeface="+mn-ea"/>
                <a:cs typeface="+mn-cs"/>
                <a:sym typeface="+mn-lt"/>
              </a:endParaRPr>
            </a:p>
          </p:txBody>
        </p:sp>
        <p:sp>
          <p:nvSpPr>
            <p:cNvPr id="31" name="Round Same Side Corner Rectangle 45"/>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Calibri" panose="020F0502020204030204"/>
                <a:ea typeface="+mn-ea"/>
                <a:cs typeface="+mn-cs"/>
                <a:sym typeface="+mn-lt"/>
              </a:endParaRPr>
            </a:p>
          </p:txBody>
        </p:sp>
        <p:sp>
          <p:nvSpPr>
            <p:cNvPr id="32" name="Rectangle 62"/>
            <p:cNvSpPr/>
            <p:nvPr/>
          </p:nvSpPr>
          <p:spPr>
            <a:xfrm>
              <a:off x="2053958" y="1402731"/>
              <a:ext cx="2462492" cy="508859"/>
            </a:xfrm>
            <a:prstGeom prst="rect">
              <a:avLst/>
            </a:prstGeom>
          </p:spPr>
          <p:txBody>
            <a:bodyPr wrap="square" lIns="138178" tIns="69089" rIns="138178" bIns="69089">
              <a:spAutoFit/>
            </a:bodyPr>
            <a:lstStyle/>
            <a:p>
              <a:pPr marL="0" marR="0" lvl="0" indent="0" defTabSz="1151890" eaLnBrk="1" fontAlgn="auto" latinLnBrk="0" hangingPunct="1">
                <a:lnSpc>
                  <a:spcPct val="100000"/>
                </a:lnSpc>
                <a:spcBef>
                  <a:spcPts val="0"/>
                </a:spcBef>
                <a:spcAft>
                  <a:spcPts val="0"/>
                </a:spcAft>
                <a:buClrTx/>
                <a:buSzTx/>
                <a:buFontTx/>
                <a:buNone/>
                <a:defRPr/>
              </a:pPr>
              <a:r>
                <a:rPr lang="en-US" altLang="zh-CN" sz="2400" b="1" kern="0" dirty="0" smtClean="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SEH</a:t>
              </a:r>
              <a:r>
                <a:rPr lang="zh-CN" altLang="en-US" sz="2400" b="1" kern="0" dirty="0" smtClean="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结构溢出</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9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smtClean="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1</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35" name="文本框 34"/>
          <p:cNvSpPr txBox="1"/>
          <p:nvPr/>
        </p:nvSpPr>
        <p:spPr>
          <a:xfrm>
            <a:off x="740743" y="1384076"/>
            <a:ext cx="6624736" cy="5630275"/>
          </a:xfrm>
          <a:prstGeom prst="rect">
            <a:avLst/>
          </a:prstGeom>
          <a:noFill/>
        </p:spPr>
        <p:txBody>
          <a:bodyPr wrap="square" lIns="86376" tIns="43188" rIns="86376" bIns="43188" rtlCol="0">
            <a:spAutoFit/>
          </a:bodyPr>
          <a:lstStyle/>
          <a:p>
            <a:pPr algn="just">
              <a:spcAft>
                <a:spcPts val="600"/>
              </a:spcAft>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为了</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保证系统在遇到错误时不至于崩溃，仍能够健壮稳定地继续运行下去，</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Windows</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会对运行在其中的程序提供一次补救的机会来处理错误，这种机制就是</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异常处理机制</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0000"/>
              </a:lnSpc>
            </a:pP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异常处理</a:t>
            </a:r>
            <a:r>
              <a:rPr lang="zh-CN" altLang="en-US"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结构体</a:t>
            </a:r>
            <a:r>
              <a:rPr lang="en-US" altLang="zh-CN" sz="24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是</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Windows</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异常处理机制所采用的重要</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数据结构</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Font typeface="Wingdings" panose="05000000000000000000" pitchFamily="2" charset="2"/>
              <a:buChar char="p"/>
            </a:pP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SHE</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结构体存放在栈中，栈中的多个</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通过链表指针在栈内由栈顶向栈底串成单向</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链表</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Font typeface="Wingdings" panose="05000000000000000000" pitchFamily="2" charset="2"/>
              <a:buChar char="p"/>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位于</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链表最顶端的</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通过</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线程环境块</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TEB</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Thread Environment Block</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字节偏移处的指针</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标识</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Font typeface="Wingdings" panose="05000000000000000000" pitchFamily="2" charset="2"/>
              <a:buChar char="p"/>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每个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包含两个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DWORD</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指针：</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链表指针和异常处理函数句柄</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，共</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8</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个字节。</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098"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65479" y="1384076"/>
            <a:ext cx="5076348" cy="504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812751" y="303957"/>
            <a:ext cx="11377264" cy="6809060"/>
          </a:xfrm>
          <a:prstGeom prst="rect">
            <a:avLst/>
          </a:prstGeom>
          <a:noFill/>
        </p:spPr>
        <p:txBody>
          <a:bodyPr wrap="square" lIns="86376" tIns="43188" rIns="86376" bIns="43188" rtlCol="0">
            <a:spAutoFit/>
          </a:bodyPr>
          <a:lstStyle/>
          <a:p>
            <a:pPr algn="just">
              <a:lnSpc>
                <a:spcPct val="120000"/>
              </a:lnSpc>
            </a:pP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结构用作异常处理，主要包括</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如下三个</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方面： </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20000"/>
              </a:lnSpc>
              <a:buFont typeface="+mj-lt"/>
              <a:buAutoNum type="arabicPeriod"/>
            </a:pP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当</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线程初始化时，会自动向栈中安装一个</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，作为线程默认的异常处理</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。如果程序源代码中使用了</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_try{}_except{}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或者</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Assert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宏等异常处理机制，编译器将最终通过向当前函数栈帧中安装一个</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来实现异常处理。</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20000"/>
              </a:lnSpc>
              <a:buFont typeface="+mj-lt"/>
              <a:buAutoNum type="arabicPeriod"/>
            </a:pP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当</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异常发生时，操作系统会中断程序，并首先从</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TEB</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字节偏移处取出距离栈顶最近的</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，使用异常处理函数句柄所指向的代码来处理异常</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当最近的异常处理函数运行失败时，将顺着</a:t>
            </a:r>
            <a:r>
              <a:rPr lang="en-US" altLang="zh-CN" sz="2800"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800"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链表依次尝试其他的异常处理函数</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20000"/>
              </a:lnSpc>
              <a:buFont typeface="+mj-lt"/>
              <a:buAutoNum type="arabicPeriod"/>
            </a:pP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如果</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程序安装的所有异常处理函数</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都不能处理这个异常，系统会调用默认的系统处理程序</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，通常显示一个对话框，你可以选择关闭或者最后将其附加到调试器上的调试按钮。如果没有调试器能被附加于其上或者调试器也处理不了，系统就调用</a:t>
            </a:r>
            <a:r>
              <a:rPr lang="en-US" altLang="zh-CN" sz="28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ExitProcess</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终结程序。 </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880263" y="1096045"/>
            <a:ext cx="11118907" cy="5257866"/>
          </a:xfrm>
          <a:prstGeom prst="rect">
            <a:avLst/>
          </a:prstGeom>
          <a:noFill/>
        </p:spPr>
        <p:txBody>
          <a:bodyPr wrap="square" lIns="86376" tIns="43188" rIns="86376" bIns="43188" rtlCol="0">
            <a:spAutoFit/>
          </a:bodyPr>
          <a:lstStyle/>
          <a:p>
            <a:pPr algn="just">
              <a:lnSpc>
                <a:spcPct val="150000"/>
              </a:lnSpc>
            </a:pP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攻击是指通过栈溢出或者其他漏洞，使用精心构造的数据</a:t>
            </a:r>
            <a:r>
              <a:rPr lang="zh-CN" altLang="en-US" sz="28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覆盖</a:t>
            </a:r>
            <a:r>
              <a:rPr lang="en-US" altLang="zh-CN" sz="28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8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链表的入口地址、异常处理函数句柄或链表指针等</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，实现程序执行流程的控制</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因为</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发生异常的时候，程序会基于</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链表转去执行一个预先设定的回调函数，攻击者可以利用这个结构进行漏洞利用攻击</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Ø"/>
            </a:pP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由于</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存放在栈中，利用缓冲区溢出可以覆盖</a:t>
            </a:r>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SHE</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Ø"/>
            </a:pP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如果</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精心设计溢出数据，则有可能把</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中异常处理函数的入口地址更改为恶意程序的入口地址，实现进程的控制</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Rectangle 2"/>
          <p:cNvSpPr>
            <a:spLocks noChangeArrowheads="1"/>
          </p:cNvSpPr>
          <p:nvPr/>
        </p:nvSpPr>
        <p:spPr bwMode="auto">
          <a:xfrm>
            <a:off x="1100783" y="3400301"/>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11" name="组合 10"/>
          <p:cNvGrpSpPr/>
          <p:nvPr/>
        </p:nvGrpSpPr>
        <p:grpSpPr>
          <a:xfrm>
            <a:off x="4382484" y="498762"/>
            <a:ext cx="3667280" cy="474140"/>
            <a:chOff x="5071056" y="837929"/>
            <a:chExt cx="2716641" cy="474140"/>
          </a:xfrm>
        </p:grpSpPr>
        <p:cxnSp>
          <p:nvCxnSpPr>
            <p:cNvPr id="12"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071056" y="837929"/>
              <a:ext cx="2716641" cy="460375"/>
            </a:xfrm>
            <a:prstGeom prst="rect">
              <a:avLst/>
            </a:prstGeom>
          </p:spPr>
          <p:txBody>
            <a:bodyPr wrap="square">
              <a:spAutoFit/>
            </a:bodyPr>
            <a:lstStyle/>
            <a:p>
              <a:pPr algn="ctr"/>
              <a:r>
                <a:rPr lang="en-US" altLang="zh-CN"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SEH</a:t>
              </a: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攻击</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
                                            <p:txEl>
                                              <p:pRg st="1" end="1"/>
                                            </p:txEl>
                                          </p:spTgt>
                                        </p:tgtEl>
                                        <p:attrNameLst>
                                          <p:attrName>style.visibility</p:attrName>
                                        </p:attrNameLst>
                                      </p:cBhvr>
                                      <p:to>
                                        <p:strVal val="visible"/>
                                      </p:to>
                                    </p:set>
                                    <p:animEffect transition="in" filter="blinds(horizontal)">
                                      <p:cBhvr>
                                        <p:cTn id="7" dur="500"/>
                                        <p:tgtEl>
                                          <p:spTgt spid="3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5">
                                            <p:txEl>
                                              <p:pRg st="2" end="2"/>
                                            </p:txEl>
                                          </p:spTgt>
                                        </p:tgtEl>
                                        <p:attrNameLst>
                                          <p:attrName>style.visibility</p:attrName>
                                        </p:attrNameLst>
                                      </p:cBhvr>
                                      <p:to>
                                        <p:strVal val="visible"/>
                                      </p:to>
                                    </p:set>
                                    <p:animEffect transition="in" filter="blinds(horizontal)">
                                      <p:cBhvr>
                                        <p:cTn id="10" dur="500"/>
                                        <p:tgtEl>
                                          <p:spTgt spid="3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5">
                                            <p:txEl>
                                              <p:pRg st="3" end="3"/>
                                            </p:txEl>
                                          </p:spTgt>
                                        </p:tgtEl>
                                        <p:attrNameLst>
                                          <p:attrName>style.visibility</p:attrName>
                                        </p:attrNameLst>
                                      </p:cBhvr>
                                      <p:to>
                                        <p:strVal val="visible"/>
                                      </p:to>
                                    </p:set>
                                    <p:animEffect transition="in" filter="blinds(horizontal)">
                                      <p:cBhvr>
                                        <p:cTn id="13" dur="500"/>
                                        <p:tgtEl>
                                          <p:spTgt spid="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382482" y="261865"/>
            <a:ext cx="4063115" cy="474140"/>
            <a:chOff x="5071055" y="837929"/>
            <a:chExt cx="3009867" cy="474140"/>
          </a:xfrm>
        </p:grpSpPr>
        <p:cxnSp>
          <p:nvCxnSpPr>
            <p:cNvPr id="12" name="íślíḋè-Straight Connector 13"/>
            <p:cNvCxnSpPr/>
            <p:nvPr/>
          </p:nvCxnSpPr>
          <p:spPr>
            <a:xfrm flipV="1">
              <a:off x="5202512" y="1299594"/>
              <a:ext cx="2771728" cy="12475"/>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071055" y="837929"/>
              <a:ext cx="3009867"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SEH</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链表在栈区的实际分布</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aphicFrame>
        <p:nvGraphicFramePr>
          <p:cNvPr id="4" name="表格 3"/>
          <p:cNvGraphicFramePr>
            <a:graphicFrameLocks noGrp="1"/>
          </p:cNvGraphicFramePr>
          <p:nvPr/>
        </p:nvGraphicFramePr>
        <p:xfrm>
          <a:off x="452711" y="880021"/>
          <a:ext cx="6120680" cy="6165533"/>
        </p:xfrm>
        <a:graphic>
          <a:graphicData uri="http://schemas.openxmlformats.org/drawingml/2006/table">
            <a:tbl>
              <a:tblPr firstRow="1" bandRow="1">
                <a:tableStyleId>{073A0DAA-6AF3-43AB-8588-CEC1D06C72B9}</a:tableStyleId>
              </a:tblPr>
              <a:tblGrid>
                <a:gridCol w="6120680"/>
              </a:tblGrid>
              <a:tr h="370840">
                <a:tc>
                  <a:txBody>
                    <a:bodyPr/>
                    <a:lstStyle/>
                    <a:p>
                      <a:r>
                        <a:rPr lang="en-US" altLang="zh-CN" sz="1900" b="1" kern="1200" dirty="0" smtClean="0">
                          <a:solidFill>
                            <a:schemeClr val="lt1"/>
                          </a:solidFill>
                          <a:effectLst/>
                          <a:latin typeface="+mn-lt"/>
                          <a:ea typeface="+mn-ea"/>
                          <a:cs typeface="+mn-cs"/>
                        </a:rPr>
                        <a:t>char </a:t>
                      </a:r>
                      <a:r>
                        <a:rPr lang="en-US" altLang="zh-CN" sz="1900" b="1" kern="1200" dirty="0" err="1" smtClean="0">
                          <a:solidFill>
                            <a:schemeClr val="lt1"/>
                          </a:solidFill>
                          <a:effectLst/>
                          <a:latin typeface="+mn-lt"/>
                          <a:ea typeface="+mn-ea"/>
                          <a:cs typeface="+mn-cs"/>
                        </a:rPr>
                        <a:t>shellcode</a:t>
                      </a:r>
                      <a:r>
                        <a:rPr lang="en-US" altLang="zh-CN" sz="1900" b="1" kern="1200" dirty="0" smtClean="0">
                          <a:solidFill>
                            <a:schemeClr val="lt1"/>
                          </a:solidFill>
                          <a:effectLst/>
                          <a:latin typeface="+mn-lt"/>
                          <a:ea typeface="+mn-ea"/>
                          <a:cs typeface="+mn-cs"/>
                        </a:rPr>
                        <a:t>[] = "";</a:t>
                      </a:r>
                      <a:endParaRPr lang="zh-CN" altLang="zh-CN" sz="1900" b="1" kern="1200" dirty="0" smtClean="0">
                        <a:solidFill>
                          <a:schemeClr val="lt1"/>
                        </a:solidFill>
                        <a:effectLst/>
                        <a:latin typeface="+mn-lt"/>
                        <a:ea typeface="+mn-ea"/>
                        <a:cs typeface="+mn-cs"/>
                      </a:endParaRPr>
                    </a:p>
                    <a:p>
                      <a:r>
                        <a:rPr lang="en-US" altLang="zh-CN" sz="1900" b="1" kern="1200" dirty="0" smtClean="0">
                          <a:solidFill>
                            <a:schemeClr val="lt1"/>
                          </a:solidFill>
                          <a:effectLst/>
                          <a:latin typeface="+mn-lt"/>
                          <a:ea typeface="+mn-ea"/>
                          <a:cs typeface="+mn-cs"/>
                        </a:rPr>
                        <a:t>void </a:t>
                      </a:r>
                      <a:r>
                        <a:rPr lang="en-US" altLang="zh-CN" sz="1900" b="1" kern="1200" dirty="0" err="1" smtClean="0">
                          <a:solidFill>
                            <a:schemeClr val="lt1"/>
                          </a:solidFill>
                          <a:effectLst/>
                          <a:latin typeface="+mn-lt"/>
                          <a:ea typeface="+mn-ea"/>
                          <a:cs typeface="+mn-cs"/>
                        </a:rPr>
                        <a:t>HackExceptionHandler</a:t>
                      </a:r>
                      <a:r>
                        <a:rPr lang="en-US" altLang="zh-CN" sz="1900" b="1" kern="1200" dirty="0" smtClean="0">
                          <a:solidFill>
                            <a:schemeClr val="lt1"/>
                          </a:solidFill>
                          <a:effectLst/>
                          <a:latin typeface="+mn-lt"/>
                          <a:ea typeface="+mn-ea"/>
                          <a:cs typeface="+mn-cs"/>
                        </a:rPr>
                        <a:t>()</a:t>
                      </a:r>
                      <a:endParaRPr lang="zh-CN" altLang="zh-CN" sz="1900" b="1" kern="1200" dirty="0" smtClean="0">
                        <a:solidFill>
                          <a:schemeClr val="lt1"/>
                        </a:solidFill>
                        <a:effectLst/>
                        <a:latin typeface="+mn-lt"/>
                        <a:ea typeface="+mn-ea"/>
                        <a:cs typeface="+mn-cs"/>
                      </a:endParaRPr>
                    </a:p>
                    <a:p>
                      <a:r>
                        <a:rPr lang="en-US" altLang="zh-CN" sz="1900" b="1" kern="1200" dirty="0" smtClean="0">
                          <a:solidFill>
                            <a:schemeClr val="lt1"/>
                          </a:solidFill>
                          <a:effectLst/>
                          <a:latin typeface="+mn-lt"/>
                          <a:ea typeface="+mn-ea"/>
                          <a:cs typeface="+mn-cs"/>
                        </a:rPr>
                        <a:t>{</a:t>
                      </a:r>
                      <a:endParaRPr lang="zh-CN" altLang="zh-CN" sz="1900" b="1" kern="1200" dirty="0" smtClean="0">
                        <a:solidFill>
                          <a:schemeClr val="lt1"/>
                        </a:solidFill>
                        <a:effectLst/>
                        <a:latin typeface="+mn-lt"/>
                        <a:ea typeface="+mn-ea"/>
                        <a:cs typeface="+mn-cs"/>
                      </a:endParaRPr>
                    </a:p>
                    <a:p>
                      <a:r>
                        <a:rPr lang="en-US" altLang="zh-CN" sz="1900" b="1" kern="1200" dirty="0" smtClean="0">
                          <a:solidFill>
                            <a:schemeClr val="lt1"/>
                          </a:solidFill>
                          <a:effectLst/>
                          <a:latin typeface="+mn-lt"/>
                          <a:ea typeface="+mn-ea"/>
                          <a:cs typeface="+mn-cs"/>
                        </a:rPr>
                        <a:t>    </a:t>
                      </a:r>
                      <a:r>
                        <a:rPr lang="en-US" altLang="zh-CN" sz="1900" b="1" kern="1200" dirty="0" err="1" smtClean="0">
                          <a:solidFill>
                            <a:schemeClr val="lt1"/>
                          </a:solidFill>
                          <a:effectLst/>
                          <a:latin typeface="+mn-lt"/>
                          <a:ea typeface="+mn-ea"/>
                          <a:cs typeface="+mn-cs"/>
                        </a:rPr>
                        <a:t>printf</a:t>
                      </a:r>
                      <a:r>
                        <a:rPr lang="en-US" altLang="zh-CN" sz="1900" b="1" kern="1200" dirty="0" smtClean="0">
                          <a:solidFill>
                            <a:schemeClr val="lt1"/>
                          </a:solidFill>
                          <a:effectLst/>
                          <a:latin typeface="+mn-lt"/>
                          <a:ea typeface="+mn-ea"/>
                          <a:cs typeface="+mn-cs"/>
                        </a:rPr>
                        <a:t>("got an exception, press Enter to kill </a:t>
                      </a:r>
                      <a:r>
                        <a:rPr lang="en-US" altLang="zh-CN" sz="1900" b="1" kern="1200" dirty="0" err="1" smtClean="0">
                          <a:solidFill>
                            <a:schemeClr val="lt1"/>
                          </a:solidFill>
                          <a:effectLst/>
                          <a:latin typeface="+mn-lt"/>
                          <a:ea typeface="+mn-ea"/>
                          <a:cs typeface="+mn-cs"/>
                        </a:rPr>
                        <a:t>processn</a:t>
                      </a:r>
                      <a:r>
                        <a:rPr lang="en-US" altLang="zh-CN" sz="1900" b="1" kern="1200" dirty="0" smtClean="0">
                          <a:solidFill>
                            <a:schemeClr val="lt1"/>
                          </a:solidFill>
                          <a:effectLst/>
                          <a:latin typeface="+mn-lt"/>
                          <a:ea typeface="+mn-ea"/>
                          <a:cs typeface="+mn-cs"/>
                        </a:rPr>
                        <a:t>");</a:t>
                      </a:r>
                      <a:endParaRPr lang="zh-CN" altLang="zh-CN" sz="1900" b="1" kern="1200" dirty="0" smtClean="0">
                        <a:solidFill>
                          <a:schemeClr val="lt1"/>
                        </a:solidFill>
                        <a:effectLst/>
                        <a:latin typeface="+mn-lt"/>
                        <a:ea typeface="+mn-ea"/>
                        <a:cs typeface="+mn-cs"/>
                      </a:endParaRPr>
                    </a:p>
                    <a:p>
                      <a:r>
                        <a:rPr lang="en-US" altLang="zh-CN" sz="1900" b="1" kern="1200" dirty="0" smtClean="0">
                          <a:solidFill>
                            <a:schemeClr val="lt1"/>
                          </a:solidFill>
                          <a:effectLst/>
                          <a:latin typeface="+mn-lt"/>
                          <a:ea typeface="+mn-ea"/>
                          <a:cs typeface="+mn-cs"/>
                        </a:rPr>
                        <a:t>	</a:t>
                      </a:r>
                      <a:r>
                        <a:rPr lang="en-US" altLang="zh-CN" sz="1900" b="1" kern="1200" dirty="0" err="1" smtClean="0">
                          <a:solidFill>
                            <a:schemeClr val="lt1"/>
                          </a:solidFill>
                          <a:effectLst/>
                          <a:latin typeface="+mn-lt"/>
                          <a:ea typeface="+mn-ea"/>
                          <a:cs typeface="+mn-cs"/>
                        </a:rPr>
                        <a:t>getchar</a:t>
                      </a:r>
                      <a:r>
                        <a:rPr lang="en-US" altLang="zh-CN" sz="1900" b="1" kern="1200" dirty="0" smtClean="0">
                          <a:solidFill>
                            <a:schemeClr val="lt1"/>
                          </a:solidFill>
                          <a:effectLst/>
                          <a:latin typeface="+mn-lt"/>
                          <a:ea typeface="+mn-ea"/>
                          <a:cs typeface="+mn-cs"/>
                        </a:rPr>
                        <a:t>();</a:t>
                      </a:r>
                      <a:endParaRPr lang="zh-CN" altLang="zh-CN" sz="1900" b="1" kern="1200" dirty="0" smtClean="0">
                        <a:solidFill>
                          <a:schemeClr val="lt1"/>
                        </a:solidFill>
                        <a:effectLst/>
                        <a:latin typeface="+mn-lt"/>
                        <a:ea typeface="+mn-ea"/>
                        <a:cs typeface="+mn-cs"/>
                      </a:endParaRPr>
                    </a:p>
                    <a:p>
                      <a:r>
                        <a:rPr lang="en-US" altLang="zh-CN" sz="1900" b="1" kern="1200" dirty="0" smtClean="0">
                          <a:solidFill>
                            <a:schemeClr val="lt1"/>
                          </a:solidFill>
                          <a:effectLst/>
                          <a:latin typeface="+mn-lt"/>
                          <a:ea typeface="+mn-ea"/>
                          <a:cs typeface="+mn-cs"/>
                        </a:rPr>
                        <a:t>	</a:t>
                      </a:r>
                      <a:r>
                        <a:rPr lang="en-US" altLang="zh-CN" sz="1900" b="1" kern="1200" dirty="0" err="1" smtClean="0">
                          <a:solidFill>
                            <a:schemeClr val="lt1"/>
                          </a:solidFill>
                          <a:effectLst/>
                          <a:latin typeface="+mn-lt"/>
                          <a:ea typeface="+mn-ea"/>
                          <a:cs typeface="+mn-cs"/>
                        </a:rPr>
                        <a:t>ExitProcess</a:t>
                      </a:r>
                      <a:r>
                        <a:rPr lang="en-US" altLang="zh-CN" sz="1900" b="1" kern="1200" dirty="0" smtClean="0">
                          <a:solidFill>
                            <a:schemeClr val="lt1"/>
                          </a:solidFill>
                          <a:effectLst/>
                          <a:latin typeface="+mn-lt"/>
                          <a:ea typeface="+mn-ea"/>
                          <a:cs typeface="+mn-cs"/>
                        </a:rPr>
                        <a:t>(1);</a:t>
                      </a:r>
                      <a:endParaRPr lang="zh-CN" altLang="zh-CN" sz="1900" b="1" kern="1200" dirty="0" smtClean="0">
                        <a:solidFill>
                          <a:schemeClr val="lt1"/>
                        </a:solidFill>
                        <a:effectLst/>
                        <a:latin typeface="+mn-lt"/>
                        <a:ea typeface="+mn-ea"/>
                        <a:cs typeface="+mn-cs"/>
                      </a:endParaRPr>
                    </a:p>
                    <a:p>
                      <a:r>
                        <a:rPr lang="en-US" altLang="zh-CN" sz="1900" b="1" kern="1200" dirty="0" smtClean="0">
                          <a:solidFill>
                            <a:schemeClr val="lt1"/>
                          </a:solidFill>
                          <a:effectLst/>
                          <a:latin typeface="+mn-lt"/>
                          <a:ea typeface="+mn-ea"/>
                          <a:cs typeface="+mn-cs"/>
                        </a:rPr>
                        <a:t>}</a:t>
                      </a:r>
                      <a:endParaRPr lang="zh-CN" altLang="zh-CN" sz="1900" b="1" kern="1200" dirty="0" smtClean="0">
                        <a:solidFill>
                          <a:schemeClr val="lt1"/>
                        </a:solidFill>
                        <a:effectLst/>
                        <a:latin typeface="+mn-lt"/>
                        <a:ea typeface="+mn-ea"/>
                        <a:cs typeface="+mn-cs"/>
                      </a:endParaRPr>
                    </a:p>
                    <a:p>
                      <a:r>
                        <a:rPr lang="en-US" altLang="zh-CN" sz="1900" b="1" kern="1200" dirty="0" smtClean="0">
                          <a:solidFill>
                            <a:schemeClr val="lt1"/>
                          </a:solidFill>
                          <a:effectLst/>
                          <a:latin typeface="+mn-lt"/>
                          <a:ea typeface="+mn-ea"/>
                          <a:cs typeface="+mn-cs"/>
                        </a:rPr>
                        <a:t>void test(char* input){</a:t>
                      </a:r>
                      <a:endParaRPr lang="zh-CN" altLang="zh-CN" sz="1900" b="1" kern="1200" dirty="0" smtClean="0">
                        <a:solidFill>
                          <a:schemeClr val="lt1"/>
                        </a:solidFill>
                        <a:effectLst/>
                        <a:latin typeface="+mn-lt"/>
                        <a:ea typeface="+mn-ea"/>
                        <a:cs typeface="+mn-cs"/>
                      </a:endParaRPr>
                    </a:p>
                    <a:p>
                      <a:r>
                        <a:rPr lang="en-US" altLang="zh-CN" sz="1900" b="1" kern="1200" dirty="0" smtClean="0">
                          <a:solidFill>
                            <a:schemeClr val="lt1"/>
                          </a:solidFill>
                          <a:effectLst/>
                          <a:latin typeface="+mn-lt"/>
                          <a:ea typeface="+mn-ea"/>
                          <a:cs typeface="+mn-cs"/>
                        </a:rPr>
                        <a:t>	char </a:t>
                      </a:r>
                      <a:r>
                        <a:rPr lang="en-US" altLang="zh-CN" sz="1900" b="1" kern="1200" dirty="0" err="1" smtClean="0">
                          <a:solidFill>
                            <a:schemeClr val="lt1"/>
                          </a:solidFill>
                          <a:effectLst/>
                          <a:latin typeface="+mn-lt"/>
                          <a:ea typeface="+mn-ea"/>
                          <a:cs typeface="+mn-cs"/>
                        </a:rPr>
                        <a:t>buf</a:t>
                      </a:r>
                      <a:r>
                        <a:rPr lang="en-US" altLang="zh-CN" sz="1900" b="1" kern="1200" dirty="0" smtClean="0">
                          <a:solidFill>
                            <a:schemeClr val="lt1"/>
                          </a:solidFill>
                          <a:effectLst/>
                          <a:latin typeface="+mn-lt"/>
                          <a:ea typeface="+mn-ea"/>
                          <a:cs typeface="+mn-cs"/>
                        </a:rPr>
                        <a:t>[200];</a:t>
                      </a:r>
                      <a:endParaRPr lang="zh-CN" altLang="zh-CN" sz="1900" b="1" kern="1200" dirty="0" smtClean="0">
                        <a:solidFill>
                          <a:schemeClr val="lt1"/>
                        </a:solidFill>
                        <a:effectLst/>
                        <a:latin typeface="+mn-lt"/>
                        <a:ea typeface="+mn-ea"/>
                        <a:cs typeface="+mn-cs"/>
                      </a:endParaRPr>
                    </a:p>
                    <a:p>
                      <a:r>
                        <a:rPr lang="en-US" altLang="zh-CN" sz="1900" b="1" kern="1200" dirty="0" smtClean="0">
                          <a:solidFill>
                            <a:schemeClr val="lt1"/>
                          </a:solidFill>
                          <a:effectLst/>
                          <a:latin typeface="+mn-lt"/>
                          <a:ea typeface="+mn-ea"/>
                          <a:cs typeface="+mn-cs"/>
                        </a:rPr>
                        <a:t>	</a:t>
                      </a:r>
                      <a:r>
                        <a:rPr lang="en-US" altLang="zh-CN" sz="1900" b="1" kern="1200" dirty="0" err="1" smtClean="0">
                          <a:solidFill>
                            <a:schemeClr val="lt1"/>
                          </a:solidFill>
                          <a:effectLst/>
                          <a:latin typeface="+mn-lt"/>
                          <a:ea typeface="+mn-ea"/>
                          <a:cs typeface="+mn-cs"/>
                        </a:rPr>
                        <a:t>int</a:t>
                      </a:r>
                      <a:r>
                        <a:rPr lang="en-US" altLang="zh-CN" sz="1900" b="1" kern="1200" dirty="0" smtClean="0">
                          <a:solidFill>
                            <a:schemeClr val="lt1"/>
                          </a:solidFill>
                          <a:effectLst/>
                          <a:latin typeface="+mn-lt"/>
                          <a:ea typeface="+mn-ea"/>
                          <a:cs typeface="+mn-cs"/>
                        </a:rPr>
                        <a:t> zero = 0;</a:t>
                      </a:r>
                      <a:endParaRPr lang="zh-CN" altLang="zh-CN" sz="1900" b="1" kern="1200" dirty="0" smtClean="0">
                        <a:solidFill>
                          <a:schemeClr val="lt1"/>
                        </a:solidFill>
                        <a:effectLst/>
                        <a:latin typeface="+mn-lt"/>
                        <a:ea typeface="+mn-ea"/>
                        <a:cs typeface="+mn-cs"/>
                      </a:endParaRPr>
                    </a:p>
                    <a:p>
                      <a:r>
                        <a:rPr lang="en-US" altLang="zh-CN" sz="1900" b="1" kern="1200" dirty="0" smtClean="0">
                          <a:solidFill>
                            <a:schemeClr val="lt1"/>
                          </a:solidFill>
                          <a:effectLst/>
                          <a:latin typeface="+mn-lt"/>
                          <a:ea typeface="+mn-ea"/>
                          <a:cs typeface="+mn-cs"/>
                        </a:rPr>
                        <a:t> </a:t>
                      </a:r>
                      <a:endParaRPr lang="zh-CN" altLang="zh-CN" sz="1900" b="1" kern="1200" dirty="0" smtClean="0">
                        <a:solidFill>
                          <a:schemeClr val="lt1"/>
                        </a:solidFill>
                        <a:effectLst/>
                        <a:latin typeface="+mn-lt"/>
                        <a:ea typeface="+mn-ea"/>
                        <a:cs typeface="+mn-cs"/>
                      </a:endParaRPr>
                    </a:p>
                    <a:p>
                      <a:r>
                        <a:rPr lang="en-US" altLang="zh-CN" sz="1900" b="1" kern="1200" dirty="0" smtClean="0">
                          <a:solidFill>
                            <a:schemeClr val="lt1"/>
                          </a:solidFill>
                          <a:effectLst/>
                          <a:latin typeface="+mn-lt"/>
                          <a:ea typeface="+mn-ea"/>
                          <a:cs typeface="+mn-cs"/>
                        </a:rPr>
                        <a:t>	__try	{</a:t>
                      </a:r>
                      <a:endParaRPr lang="zh-CN" altLang="zh-CN" sz="1900" b="1" kern="1200" dirty="0" smtClean="0">
                        <a:solidFill>
                          <a:schemeClr val="lt1"/>
                        </a:solidFill>
                        <a:effectLst/>
                        <a:latin typeface="+mn-lt"/>
                        <a:ea typeface="+mn-ea"/>
                        <a:cs typeface="+mn-cs"/>
                      </a:endParaRPr>
                    </a:p>
                    <a:p>
                      <a:r>
                        <a:rPr lang="en-US" altLang="zh-CN" sz="1900" b="1" kern="1200" dirty="0" smtClean="0">
                          <a:solidFill>
                            <a:schemeClr val="lt1"/>
                          </a:solidFill>
                          <a:effectLst/>
                          <a:latin typeface="+mn-lt"/>
                          <a:ea typeface="+mn-ea"/>
                          <a:cs typeface="+mn-cs"/>
                        </a:rPr>
                        <a:t>		</a:t>
                      </a:r>
                      <a:r>
                        <a:rPr lang="en-US" altLang="zh-CN" sz="1900" b="1" kern="1200" dirty="0" err="1" smtClean="0">
                          <a:solidFill>
                            <a:schemeClr val="lt1"/>
                          </a:solidFill>
                          <a:effectLst/>
                          <a:latin typeface="+mn-lt"/>
                          <a:ea typeface="+mn-ea"/>
                          <a:cs typeface="+mn-cs"/>
                        </a:rPr>
                        <a:t>strcpy</a:t>
                      </a:r>
                      <a:r>
                        <a:rPr lang="en-US" altLang="zh-CN" sz="1900" b="1" kern="1200" dirty="0" smtClean="0">
                          <a:solidFill>
                            <a:schemeClr val="lt1"/>
                          </a:solidFill>
                          <a:effectLst/>
                          <a:latin typeface="+mn-lt"/>
                          <a:ea typeface="+mn-ea"/>
                          <a:cs typeface="+mn-cs"/>
                        </a:rPr>
                        <a:t>(</a:t>
                      </a:r>
                      <a:r>
                        <a:rPr lang="en-US" altLang="zh-CN" sz="1900" b="1" kern="1200" dirty="0" err="1" smtClean="0">
                          <a:solidFill>
                            <a:schemeClr val="lt1"/>
                          </a:solidFill>
                          <a:effectLst/>
                          <a:latin typeface="+mn-lt"/>
                          <a:ea typeface="+mn-ea"/>
                          <a:cs typeface="+mn-cs"/>
                        </a:rPr>
                        <a:t>buf</a:t>
                      </a:r>
                      <a:r>
                        <a:rPr lang="en-US" altLang="zh-CN" sz="1900" b="1" kern="1200" dirty="0" smtClean="0">
                          <a:solidFill>
                            <a:schemeClr val="lt1"/>
                          </a:solidFill>
                          <a:effectLst/>
                          <a:latin typeface="+mn-lt"/>
                          <a:ea typeface="+mn-ea"/>
                          <a:cs typeface="+mn-cs"/>
                        </a:rPr>
                        <a:t>, input);</a:t>
                      </a:r>
                      <a:endParaRPr lang="zh-CN" altLang="zh-CN" sz="1900" b="1" kern="1200" dirty="0" smtClean="0">
                        <a:solidFill>
                          <a:schemeClr val="lt1"/>
                        </a:solidFill>
                        <a:effectLst/>
                        <a:latin typeface="+mn-lt"/>
                        <a:ea typeface="+mn-ea"/>
                        <a:cs typeface="+mn-cs"/>
                      </a:endParaRPr>
                    </a:p>
                    <a:p>
                      <a:r>
                        <a:rPr lang="en-US" altLang="zh-CN" sz="1900" b="1" kern="1200" dirty="0" smtClean="0">
                          <a:solidFill>
                            <a:schemeClr val="lt1"/>
                          </a:solidFill>
                          <a:effectLst/>
                          <a:latin typeface="+mn-lt"/>
                          <a:ea typeface="+mn-ea"/>
                          <a:cs typeface="+mn-cs"/>
                        </a:rPr>
                        <a:t>		zero = 4 / zero;</a:t>
                      </a:r>
                      <a:endParaRPr lang="zh-CN" altLang="zh-CN" sz="1900" b="1" kern="1200" dirty="0" smtClean="0">
                        <a:solidFill>
                          <a:schemeClr val="lt1"/>
                        </a:solidFill>
                        <a:effectLst/>
                        <a:latin typeface="+mn-lt"/>
                        <a:ea typeface="+mn-ea"/>
                        <a:cs typeface="+mn-cs"/>
                      </a:endParaRPr>
                    </a:p>
                    <a:p>
                      <a:r>
                        <a:rPr lang="en-US" altLang="zh-CN" sz="1900" b="1" kern="1200" dirty="0" smtClean="0">
                          <a:solidFill>
                            <a:schemeClr val="lt1"/>
                          </a:solidFill>
                          <a:effectLst/>
                          <a:latin typeface="+mn-lt"/>
                          <a:ea typeface="+mn-ea"/>
                          <a:cs typeface="+mn-cs"/>
                        </a:rPr>
                        <a:t>	}__except(</a:t>
                      </a:r>
                      <a:r>
                        <a:rPr lang="en-US" altLang="zh-CN" sz="1900" b="1" kern="1200" dirty="0" err="1" smtClean="0">
                          <a:solidFill>
                            <a:schemeClr val="lt1"/>
                          </a:solidFill>
                          <a:effectLst/>
                          <a:latin typeface="+mn-lt"/>
                          <a:ea typeface="+mn-ea"/>
                          <a:cs typeface="+mn-cs"/>
                        </a:rPr>
                        <a:t>HackExceptionHandler</a:t>
                      </a:r>
                      <a:r>
                        <a:rPr lang="en-US" altLang="zh-CN" sz="1900" b="1" kern="1200" dirty="0" smtClean="0">
                          <a:solidFill>
                            <a:schemeClr val="lt1"/>
                          </a:solidFill>
                          <a:effectLst/>
                          <a:latin typeface="+mn-lt"/>
                          <a:ea typeface="+mn-ea"/>
                          <a:cs typeface="+mn-cs"/>
                        </a:rPr>
                        <a:t>())</a:t>
                      </a:r>
                      <a:endParaRPr lang="zh-CN" altLang="zh-CN" sz="1900" b="1" kern="1200" dirty="0" smtClean="0">
                        <a:solidFill>
                          <a:schemeClr val="lt1"/>
                        </a:solidFill>
                        <a:effectLst/>
                        <a:latin typeface="+mn-lt"/>
                        <a:ea typeface="+mn-ea"/>
                        <a:cs typeface="+mn-cs"/>
                      </a:endParaRPr>
                    </a:p>
                    <a:p>
                      <a:r>
                        <a:rPr lang="en-US" altLang="zh-CN" sz="1900" b="1" kern="1200" dirty="0" smtClean="0">
                          <a:solidFill>
                            <a:schemeClr val="lt1"/>
                          </a:solidFill>
                          <a:effectLst/>
                          <a:latin typeface="+mn-lt"/>
                          <a:ea typeface="+mn-ea"/>
                          <a:cs typeface="+mn-cs"/>
                        </a:rPr>
                        <a:t>	{	}</a:t>
                      </a:r>
                      <a:endParaRPr lang="zh-CN" altLang="zh-CN" sz="1900" b="1" kern="1200" dirty="0" smtClean="0">
                        <a:solidFill>
                          <a:schemeClr val="lt1"/>
                        </a:solidFill>
                        <a:effectLst/>
                        <a:latin typeface="+mn-lt"/>
                        <a:ea typeface="+mn-ea"/>
                        <a:cs typeface="+mn-cs"/>
                      </a:endParaRPr>
                    </a:p>
                    <a:p>
                      <a:r>
                        <a:rPr lang="en-US" altLang="zh-CN" sz="1900" b="1" kern="1200" dirty="0" smtClean="0">
                          <a:solidFill>
                            <a:schemeClr val="lt1"/>
                          </a:solidFill>
                          <a:effectLst/>
                          <a:latin typeface="+mn-lt"/>
                          <a:ea typeface="+mn-ea"/>
                          <a:cs typeface="+mn-cs"/>
                        </a:rPr>
                        <a:t>} </a:t>
                      </a:r>
                      <a:endParaRPr lang="zh-CN" altLang="zh-CN" sz="1900" b="1" kern="1200" dirty="0" smtClean="0">
                        <a:solidFill>
                          <a:schemeClr val="lt1"/>
                        </a:solidFill>
                        <a:effectLst/>
                        <a:latin typeface="+mn-lt"/>
                        <a:ea typeface="+mn-ea"/>
                        <a:cs typeface="+mn-cs"/>
                      </a:endParaRPr>
                    </a:p>
                    <a:p>
                      <a:r>
                        <a:rPr lang="en-US" altLang="zh-CN" sz="1900" b="1" kern="1200" dirty="0" err="1" smtClean="0">
                          <a:solidFill>
                            <a:schemeClr val="lt1"/>
                          </a:solidFill>
                          <a:effectLst/>
                          <a:latin typeface="+mn-lt"/>
                          <a:ea typeface="+mn-ea"/>
                          <a:cs typeface="+mn-cs"/>
                        </a:rPr>
                        <a:t>int</a:t>
                      </a:r>
                      <a:r>
                        <a:rPr lang="en-US" altLang="zh-CN" sz="1900" b="1" kern="1200" dirty="0" smtClean="0">
                          <a:solidFill>
                            <a:schemeClr val="lt1"/>
                          </a:solidFill>
                          <a:effectLst/>
                          <a:latin typeface="+mn-lt"/>
                          <a:ea typeface="+mn-ea"/>
                          <a:cs typeface="+mn-cs"/>
                        </a:rPr>
                        <a:t> main(){</a:t>
                      </a:r>
                      <a:endParaRPr lang="zh-CN" altLang="zh-CN" sz="1900" b="1" kern="1200" dirty="0" smtClean="0">
                        <a:solidFill>
                          <a:schemeClr val="lt1"/>
                        </a:solidFill>
                        <a:effectLst/>
                        <a:latin typeface="+mn-lt"/>
                        <a:ea typeface="+mn-ea"/>
                        <a:cs typeface="+mn-cs"/>
                      </a:endParaRPr>
                    </a:p>
                    <a:p>
                      <a:r>
                        <a:rPr lang="en-US" altLang="zh-CN" sz="1900" b="1" kern="1200" dirty="0" smtClean="0">
                          <a:solidFill>
                            <a:schemeClr val="lt1"/>
                          </a:solidFill>
                          <a:effectLst/>
                          <a:latin typeface="+mn-lt"/>
                          <a:ea typeface="+mn-ea"/>
                          <a:cs typeface="+mn-cs"/>
                        </a:rPr>
                        <a:t>	test(</a:t>
                      </a:r>
                      <a:r>
                        <a:rPr lang="en-US" altLang="zh-CN" sz="1900" b="1" kern="1200" dirty="0" err="1" smtClean="0">
                          <a:solidFill>
                            <a:schemeClr val="lt1"/>
                          </a:solidFill>
                          <a:effectLst/>
                          <a:latin typeface="+mn-lt"/>
                          <a:ea typeface="+mn-ea"/>
                          <a:cs typeface="+mn-cs"/>
                        </a:rPr>
                        <a:t>shellcode</a:t>
                      </a:r>
                      <a:r>
                        <a:rPr lang="en-US" altLang="zh-CN" sz="1900" b="1" kern="1200" dirty="0" smtClean="0">
                          <a:solidFill>
                            <a:schemeClr val="lt1"/>
                          </a:solidFill>
                          <a:effectLst/>
                          <a:latin typeface="+mn-lt"/>
                          <a:ea typeface="+mn-ea"/>
                          <a:cs typeface="+mn-cs"/>
                        </a:rPr>
                        <a:t>);	</a:t>
                      </a:r>
                      <a:endParaRPr lang="zh-CN" altLang="zh-CN" sz="1900" b="1" kern="1200" dirty="0" smtClean="0">
                        <a:solidFill>
                          <a:schemeClr val="lt1"/>
                        </a:solidFill>
                        <a:effectLst/>
                        <a:latin typeface="+mn-lt"/>
                        <a:ea typeface="+mn-ea"/>
                        <a:cs typeface="+mn-cs"/>
                      </a:endParaRPr>
                    </a:p>
                    <a:p>
                      <a:r>
                        <a:rPr lang="en-US" altLang="zh-CN" sz="1900" b="1" kern="1200" dirty="0" smtClean="0">
                          <a:solidFill>
                            <a:schemeClr val="lt1"/>
                          </a:solidFill>
                          <a:effectLst/>
                          <a:latin typeface="+mn-lt"/>
                          <a:ea typeface="+mn-ea"/>
                          <a:cs typeface="+mn-cs"/>
                        </a:rPr>
                        <a:t>	return 0;</a:t>
                      </a:r>
                      <a:endParaRPr lang="zh-CN" altLang="zh-CN" sz="1900" b="1" kern="1200" dirty="0" smtClean="0">
                        <a:solidFill>
                          <a:schemeClr val="lt1"/>
                        </a:solidFill>
                        <a:effectLst/>
                        <a:latin typeface="+mn-lt"/>
                        <a:ea typeface="+mn-ea"/>
                        <a:cs typeface="+mn-cs"/>
                      </a:endParaRPr>
                    </a:p>
                    <a:p>
                      <a:r>
                        <a:rPr lang="en-US" altLang="zh-CN" sz="1900" b="1" kern="1200" dirty="0" smtClean="0">
                          <a:solidFill>
                            <a:schemeClr val="lt1"/>
                          </a:solidFill>
                          <a:effectLst/>
                          <a:latin typeface="+mn-lt"/>
                          <a:ea typeface="+mn-ea"/>
                          <a:cs typeface="+mn-cs"/>
                        </a:rPr>
                        <a:t>}</a:t>
                      </a:r>
                      <a:endParaRPr lang="zh-CN" altLang="en-US" dirty="0"/>
                    </a:p>
                  </a:txBody>
                  <a:tcPr/>
                </a:tc>
              </a:tr>
            </a:tbl>
          </a:graphicData>
        </a:graphic>
      </p:graphicFrame>
      <p:pic>
        <p:nvPicPr>
          <p:cNvPr id="4098"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89415" y="1638289"/>
            <a:ext cx="5760640" cy="157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6893067" y="880021"/>
            <a:ext cx="5472608" cy="707886"/>
          </a:xfrm>
          <a:prstGeom prst="rect">
            <a:avLst/>
          </a:prstGeom>
        </p:spPr>
        <p:txBody>
          <a:bodyPr wrap="square">
            <a:spAutoFit/>
          </a:bodyPr>
          <a:lstStyle/>
          <a:p>
            <a:r>
              <a:rPr lang="zh-CN" altLang="zh-CN" sz="2000" kern="1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拖入</a:t>
            </a:r>
            <a:r>
              <a:rPr lang="en-US" altLang="zh-CN" sz="2000" kern="100" dirty="0" err="1">
                <a:solidFill>
                  <a:srgbClr val="000000"/>
                </a:solidFill>
                <a:latin typeface="华文楷体" panose="02010600040101010101" pitchFamily="2" charset="-122"/>
                <a:ea typeface="华文楷体" panose="02010600040101010101" pitchFamily="2" charset="-122"/>
              </a:rPr>
              <a:t>OllyDBG</a:t>
            </a:r>
            <a:r>
              <a:rPr lang="zh-CN" altLang="zh-CN" sz="2000" kern="1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动态调试，</a:t>
            </a:r>
            <a:r>
              <a:rPr lang="zh-CN" altLang="zh-CN" sz="2000" b="1" kern="1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选择</a:t>
            </a:r>
            <a:r>
              <a:rPr lang="en-US" altLang="zh-CN" sz="2000" b="1" kern="100" dirty="0">
                <a:solidFill>
                  <a:srgbClr val="000000"/>
                </a:solidFill>
                <a:latin typeface="华文楷体" panose="02010600040101010101" pitchFamily="2" charset="-122"/>
                <a:ea typeface="华文楷体" panose="02010600040101010101" pitchFamily="2" charset="-122"/>
              </a:rPr>
              <a:t>View</a:t>
            </a:r>
            <a:r>
              <a:rPr lang="zh-CN" altLang="zh-CN" sz="2000" b="1" kern="1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下的</a:t>
            </a:r>
            <a:r>
              <a:rPr lang="en-US" altLang="zh-CN" sz="2000" b="1" kern="100" dirty="0">
                <a:solidFill>
                  <a:srgbClr val="000000"/>
                </a:solidFill>
                <a:latin typeface="华文楷体" panose="02010600040101010101" pitchFamily="2" charset="-122"/>
                <a:ea typeface="华文楷体" panose="02010600040101010101" pitchFamily="2" charset="-122"/>
              </a:rPr>
              <a:t>SEH chain</a:t>
            </a:r>
            <a:r>
              <a:rPr lang="zh-CN" altLang="zh-CN" sz="2000" b="1" kern="1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选项</a:t>
            </a:r>
            <a:r>
              <a:rPr lang="zh-CN" altLang="zh-CN" sz="2000" kern="1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，就能看到当前栈中的</a:t>
            </a:r>
            <a:r>
              <a:rPr lang="en-US" altLang="zh-CN" sz="2000" kern="100" dirty="0">
                <a:solidFill>
                  <a:srgbClr val="000000"/>
                </a:solidFill>
                <a:latin typeface="华文楷体" panose="02010600040101010101" pitchFamily="2" charset="-122"/>
                <a:ea typeface="华文楷体" panose="02010600040101010101" pitchFamily="2" charset="-122"/>
              </a:rPr>
              <a:t>SEH</a:t>
            </a:r>
            <a:r>
              <a:rPr lang="zh-CN" altLang="zh-CN" sz="2000" kern="1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表的情况</a:t>
            </a:r>
            <a:endParaRPr lang="zh-CN" altLang="en-US" sz="2000" dirty="0">
              <a:latin typeface="华文楷体" panose="02010600040101010101" pitchFamily="2" charset="-122"/>
              <a:ea typeface="华文楷体" panose="02010600040101010101" pitchFamily="2" charset="-122"/>
            </a:endParaRPr>
          </a:p>
        </p:txBody>
      </p:sp>
      <p:pic>
        <p:nvPicPr>
          <p:cNvPr id="4099"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9887" y="4282443"/>
            <a:ext cx="4959832" cy="1349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9455" y="5704557"/>
            <a:ext cx="4959832" cy="1386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6717408" y="3287105"/>
            <a:ext cx="5976664" cy="923330"/>
          </a:xfrm>
          <a:prstGeom prst="rect">
            <a:avLst/>
          </a:prstGeom>
        </p:spPr>
        <p:txBody>
          <a:bodyPr wrap="square">
            <a:spAutoFit/>
          </a:bodyPr>
          <a:lstStyle/>
          <a:p>
            <a:r>
              <a:rPr lang="zh-CN" altLang="zh-CN" kern="1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从图中能看出，</a:t>
            </a:r>
            <a:r>
              <a:rPr lang="en-US" altLang="zh-CN" kern="100" dirty="0">
                <a:solidFill>
                  <a:srgbClr val="000000"/>
                </a:solidFill>
                <a:latin typeface="华文楷体" panose="02010600040101010101" pitchFamily="2" charset="-122"/>
                <a:ea typeface="华文楷体" panose="02010600040101010101" pitchFamily="2" charset="-122"/>
              </a:rPr>
              <a:t>0012FF18</a:t>
            </a:r>
            <a:r>
              <a:rPr lang="zh-CN" altLang="zh-CN" kern="1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是离栈顶最近的</a:t>
            </a:r>
            <a:r>
              <a:rPr lang="en-US" altLang="zh-CN" kern="100" dirty="0">
                <a:solidFill>
                  <a:srgbClr val="000000"/>
                </a:solidFill>
                <a:latin typeface="华文楷体" panose="02010600040101010101" pitchFamily="2" charset="-122"/>
                <a:ea typeface="华文楷体" panose="02010600040101010101" pitchFamily="2" charset="-122"/>
              </a:rPr>
              <a:t>SHE</a:t>
            </a:r>
            <a:r>
              <a:rPr lang="zh-CN" altLang="zh-CN" kern="1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（此时栈顶为</a:t>
            </a:r>
            <a:r>
              <a:rPr lang="en-US" altLang="zh-CN" kern="100" dirty="0">
                <a:solidFill>
                  <a:srgbClr val="000000"/>
                </a:solidFill>
                <a:latin typeface="华文楷体" panose="02010600040101010101" pitchFamily="2" charset="-122"/>
                <a:ea typeface="华文楷体" panose="02010600040101010101" pitchFamily="2" charset="-122"/>
              </a:rPr>
              <a:t>0x0012FFC4</a:t>
            </a:r>
            <a:r>
              <a:rPr lang="zh-CN" altLang="zh-CN" kern="1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）。接着我们在调试的栈窗口去验证存在的</a:t>
            </a:r>
            <a:r>
              <a:rPr lang="en-US" altLang="zh-CN" kern="100" dirty="0">
                <a:solidFill>
                  <a:srgbClr val="000000"/>
                </a:solidFill>
                <a:latin typeface="华文楷体" panose="02010600040101010101" pitchFamily="2" charset="-122"/>
                <a:ea typeface="华文楷体" panose="02010600040101010101" pitchFamily="2" charset="-122"/>
              </a:rPr>
              <a:t>SEH</a:t>
            </a:r>
            <a:r>
              <a:rPr lang="zh-CN" altLang="zh-CN" kern="1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链，如下</a:t>
            </a:r>
            <a:r>
              <a:rPr lang="zh-CN" altLang="zh-CN" kern="1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图</a:t>
            </a:r>
            <a:r>
              <a:rPr lang="zh-CN" altLang="en-US" kern="1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a:t>
            </a:r>
            <a:endParaRPr lang="zh-CN" altLang="en-US"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96727" y="875216"/>
            <a:ext cx="3217692" cy="508862"/>
            <a:chOff x="1420106" y="1402730"/>
            <a:chExt cx="3217692" cy="508862"/>
          </a:xfrm>
          <a:effectLst>
            <a:outerShdw blurRad="50800" dist="38100" dir="2700000" algn="tl" rotWithShape="0">
              <a:prstClr val="black">
                <a:alpha val="20000"/>
              </a:prstClr>
            </a:outerShdw>
          </a:effectLst>
        </p:grpSpPr>
        <p:sp>
          <p:nvSpPr>
            <p:cNvPr id="30" name="Round Same Side Corner Rectangle 29"/>
            <p:cNvSpPr/>
            <p:nvPr/>
          </p:nvSpPr>
          <p:spPr>
            <a:xfrm rot="5400000">
              <a:off x="3061570" y="335365"/>
              <a:ext cx="508859" cy="264359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Calibri" panose="020F0502020204030204"/>
                <a:ea typeface="+mn-ea"/>
                <a:cs typeface="+mn-cs"/>
                <a:sym typeface="+mn-lt"/>
              </a:endParaRPr>
            </a:p>
          </p:txBody>
        </p:sp>
        <p:sp>
          <p:nvSpPr>
            <p:cNvPr id="31" name="Round Same Side Corner Rectangle 45"/>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Calibri" panose="020F0502020204030204"/>
                <a:ea typeface="+mn-ea"/>
                <a:cs typeface="+mn-cs"/>
                <a:sym typeface="+mn-lt"/>
              </a:endParaRPr>
            </a:p>
          </p:txBody>
        </p:sp>
        <p:sp>
          <p:nvSpPr>
            <p:cNvPr id="32" name="Rectangle 62"/>
            <p:cNvSpPr/>
            <p:nvPr/>
          </p:nvSpPr>
          <p:spPr>
            <a:xfrm>
              <a:off x="2053958" y="1402731"/>
              <a:ext cx="2462492" cy="508859"/>
            </a:xfrm>
            <a:prstGeom prst="rect">
              <a:avLst/>
            </a:prstGeom>
          </p:spPr>
          <p:txBody>
            <a:bodyPr wrap="square" lIns="138178" tIns="69089" rIns="138178" bIns="69089">
              <a:spAutoFit/>
            </a:bodyPr>
            <a:lstStyle/>
            <a:p>
              <a:pPr marL="0" marR="0" lvl="0" indent="0" defTabSz="1151890" eaLnBrk="1" fontAlgn="auto" latinLnBrk="0" hangingPunct="1">
                <a:lnSpc>
                  <a:spcPct val="100000"/>
                </a:lnSpc>
                <a:spcBef>
                  <a:spcPts val="0"/>
                </a:spcBef>
                <a:spcAft>
                  <a:spcPts val="0"/>
                </a:spcAft>
                <a:buClrTx/>
                <a:buSzTx/>
                <a:buFontTx/>
                <a:buNone/>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单字节溢出</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9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2</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35" name="文本框 34"/>
          <p:cNvSpPr txBox="1"/>
          <p:nvPr/>
        </p:nvSpPr>
        <p:spPr>
          <a:xfrm>
            <a:off x="1100783" y="1601147"/>
            <a:ext cx="10657184"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单字节溢出是指程序中的缓冲区仅能溢出一个</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字节。</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19" name="表格 18"/>
          <p:cNvGraphicFramePr>
            <a:graphicFrameLocks noGrp="1"/>
          </p:cNvGraphicFramePr>
          <p:nvPr/>
        </p:nvGraphicFramePr>
        <p:xfrm>
          <a:off x="1100783" y="2213211"/>
          <a:ext cx="7858180" cy="3200400"/>
        </p:xfrm>
        <a:graphic>
          <a:graphicData uri="http://schemas.openxmlformats.org/drawingml/2006/table">
            <a:tbl>
              <a:tblPr/>
              <a:tblGrid>
                <a:gridCol w="7858180"/>
              </a:tblGrid>
              <a:tr h="1609455">
                <a:tc>
                  <a:txBody>
                    <a:bodyPr/>
                    <a:lstStyle/>
                    <a:p>
                      <a:pPr algn="just">
                        <a:lnSpc>
                          <a:spcPct val="125000"/>
                        </a:lnSpc>
                        <a:spcAft>
                          <a:spcPts val="0"/>
                        </a:spcAft>
                      </a:pPr>
                      <a:r>
                        <a:rPr lang="en-US" sz="2800" kern="100" dirty="0">
                          <a:latin typeface="Times New Roman" panose="02020603050405020304" pitchFamily="18" charset="0"/>
                          <a:ea typeface="微软雅黑" panose="020B0503020204020204" pitchFamily="34" charset="-122"/>
                          <a:cs typeface="Times New Roman" panose="02020603050405020304" pitchFamily="18" charset="0"/>
                        </a:rPr>
                        <a:t>void </a:t>
                      </a:r>
                      <a:r>
                        <a:rPr lang="en-US" sz="2800" kern="100" dirty="0" err="1">
                          <a:latin typeface="Times New Roman" panose="02020603050405020304" pitchFamily="18" charset="0"/>
                          <a:ea typeface="微软雅黑" panose="020B0503020204020204" pitchFamily="34" charset="-122"/>
                          <a:cs typeface="Times New Roman" panose="02020603050405020304" pitchFamily="18" charset="0"/>
                        </a:rPr>
                        <a:t>single_func</a:t>
                      </a:r>
                      <a:r>
                        <a:rPr lang="en-US" sz="2800" kern="100" dirty="0">
                          <a:latin typeface="Times New Roman" panose="02020603050405020304" pitchFamily="18" charset="0"/>
                          <a:ea typeface="微软雅黑" panose="020B0503020204020204" pitchFamily="34" charset="-122"/>
                          <a:cs typeface="Times New Roman" panose="02020603050405020304" pitchFamily="18" charset="0"/>
                        </a:rPr>
                        <a:t>(char *</a:t>
                      </a:r>
                      <a:r>
                        <a:rPr lang="en-US" sz="2800" kern="100" dirty="0" err="1">
                          <a:latin typeface="Times New Roman" panose="02020603050405020304" pitchFamily="18" charset="0"/>
                          <a:ea typeface="微软雅黑" panose="020B0503020204020204" pitchFamily="34" charset="-122"/>
                          <a:cs typeface="Times New Roman" panose="02020603050405020304" pitchFamily="18" charset="0"/>
                        </a:rPr>
                        <a:t>src</a:t>
                      </a:r>
                      <a:r>
                        <a:rPr 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indent="261620" algn="just">
                        <a:lnSpc>
                          <a:spcPct val="125000"/>
                        </a:lnSpc>
                        <a:spcAft>
                          <a:spcPts val="0"/>
                        </a:spcAft>
                      </a:pPr>
                      <a:r>
                        <a:rPr lang="en-US" sz="2800" kern="100" dirty="0">
                          <a:latin typeface="Times New Roman" panose="02020603050405020304" pitchFamily="18" charset="0"/>
                          <a:ea typeface="微软雅黑" panose="020B0503020204020204" pitchFamily="34" charset="-122"/>
                          <a:cs typeface="Times New Roman" panose="02020603050405020304" pitchFamily="18" charset="0"/>
                        </a:rPr>
                        <a:t>char </a:t>
                      </a:r>
                      <a:r>
                        <a:rPr lang="en-US" sz="2800" kern="100" dirty="0" err="1">
                          <a:latin typeface="Times New Roman" panose="02020603050405020304" pitchFamily="18" charset="0"/>
                          <a:ea typeface="微软雅黑" panose="020B0503020204020204" pitchFamily="34" charset="-122"/>
                          <a:cs typeface="Times New Roman" panose="02020603050405020304" pitchFamily="18" charset="0"/>
                        </a:rPr>
                        <a:t>buf</a:t>
                      </a:r>
                      <a:r>
                        <a:rPr lang="en-US" sz="2800" kern="100" dirty="0">
                          <a:latin typeface="Times New Roman" panose="02020603050405020304" pitchFamily="18" charset="0"/>
                          <a:ea typeface="微软雅黑" panose="020B0503020204020204" pitchFamily="34" charset="-122"/>
                          <a:cs typeface="Times New Roman" panose="02020603050405020304" pitchFamily="18" charset="0"/>
                        </a:rPr>
                        <a:t>[256];</a:t>
                      </a:r>
                      <a:endParaRPr 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indent="261620" algn="just">
                        <a:lnSpc>
                          <a:spcPct val="125000"/>
                        </a:lnSpc>
                        <a:spcAft>
                          <a:spcPts val="0"/>
                        </a:spcAft>
                      </a:pPr>
                      <a:r>
                        <a:rPr lang="en-US" sz="2800" kern="100" dirty="0" err="1">
                          <a:latin typeface="Times New Roman" panose="02020603050405020304" pitchFamily="18" charset="0"/>
                          <a:ea typeface="微软雅黑" panose="020B0503020204020204" pitchFamily="34" charset="-122"/>
                          <a:cs typeface="Times New Roman" panose="02020603050405020304" pitchFamily="18" charset="0"/>
                        </a:rPr>
                        <a:t>int</a:t>
                      </a:r>
                      <a:r>
                        <a:rPr 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sz="2800" kern="1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indent="261620" algn="just">
                        <a:lnSpc>
                          <a:spcPct val="125000"/>
                        </a:lnSpc>
                        <a:spcAft>
                          <a:spcPts val="0"/>
                        </a:spcAft>
                      </a:pPr>
                      <a:r>
                        <a:rPr lang="en-US" sz="2800" kern="100" dirty="0">
                          <a:latin typeface="Times New Roman" panose="02020603050405020304" pitchFamily="18" charset="0"/>
                          <a:ea typeface="微软雅黑" panose="020B0503020204020204" pitchFamily="34" charset="-122"/>
                          <a:cs typeface="Times New Roman" panose="02020603050405020304" pitchFamily="18" charset="0"/>
                        </a:rPr>
                        <a:t>for(</a:t>
                      </a:r>
                      <a:r>
                        <a:rPr lang="en-US" sz="2800" kern="1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sz="2800" kern="100" dirty="0">
                          <a:latin typeface="Times New Roman" panose="02020603050405020304" pitchFamily="18" charset="0"/>
                          <a:ea typeface="微软雅黑" panose="020B0503020204020204" pitchFamily="34" charset="-122"/>
                          <a:cs typeface="Times New Roman" panose="02020603050405020304" pitchFamily="18" charset="0"/>
                        </a:rPr>
                        <a:t> = 0;i &lt;= 256;i++)</a:t>
                      </a:r>
                      <a:endParaRPr 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5000"/>
                        </a:lnSpc>
                        <a:spcAft>
                          <a:spcPts val="0"/>
                        </a:spcAft>
                      </a:pPr>
                      <a:r>
                        <a:rPr lang="en-US" sz="2800" kern="100" baseline="0" dirty="0">
                          <a:latin typeface="Times New Roman" panose="02020603050405020304" pitchFamily="18" charset="0"/>
                          <a:ea typeface="微软雅黑" panose="020B0503020204020204" pitchFamily="34" charset="-122"/>
                          <a:cs typeface="Times New Roman" panose="02020603050405020304" pitchFamily="18" charset="0"/>
                        </a:rPr>
                        <a:t>     </a:t>
                      </a:r>
                      <a:r>
                        <a:rPr 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sz="2800" kern="100" dirty="0" err="1">
                          <a:latin typeface="Times New Roman" panose="02020603050405020304" pitchFamily="18" charset="0"/>
                          <a:ea typeface="微软雅黑" panose="020B0503020204020204" pitchFamily="34" charset="-122"/>
                          <a:cs typeface="Times New Roman" panose="02020603050405020304" pitchFamily="18" charset="0"/>
                        </a:rPr>
                        <a:t>buf</a:t>
                      </a:r>
                      <a:r>
                        <a:rPr 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sz="2800" kern="1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sz="2800" kern="100" dirty="0">
                          <a:latin typeface="Times New Roman" panose="02020603050405020304" pitchFamily="18" charset="0"/>
                          <a:ea typeface="微软雅黑" panose="020B0503020204020204" pitchFamily="34" charset="-122"/>
                          <a:cs typeface="Times New Roman" panose="02020603050405020304" pitchFamily="18" charset="0"/>
                        </a:rPr>
                        <a:t>] = </a:t>
                      </a:r>
                      <a:r>
                        <a:rPr lang="en-US" sz="2800" kern="100" dirty="0" err="1">
                          <a:latin typeface="Times New Roman" panose="02020603050405020304" pitchFamily="18" charset="0"/>
                          <a:ea typeface="微软雅黑" panose="020B0503020204020204" pitchFamily="34" charset="-122"/>
                          <a:cs typeface="Times New Roman" panose="02020603050405020304" pitchFamily="18" charset="0"/>
                        </a:rPr>
                        <a:t>src</a:t>
                      </a:r>
                      <a:r>
                        <a:rPr 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sz="2800" kern="1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sz="28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5000"/>
                        </a:lnSpc>
                        <a:spcAft>
                          <a:spcPts val="0"/>
                        </a:spcAft>
                      </a:pPr>
                      <a:r>
                        <a:rPr lang="en-US" sz="28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12" name="图片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93471" y="2213211"/>
            <a:ext cx="4176464" cy="23507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100783" y="1204501"/>
            <a:ext cx="10657184" cy="2596433"/>
          </a:xfrm>
          <a:prstGeom prst="rect">
            <a:avLst/>
          </a:prstGeom>
          <a:noFill/>
        </p:spPr>
        <p:txBody>
          <a:bodyPr wrap="square" lIns="86376" tIns="43188" rIns="86376" bIns="43188" rtlCol="0">
            <a:spAutoFit/>
          </a:bodyPr>
          <a:lstStyle/>
          <a:p>
            <a:pPr>
              <a:lnSpc>
                <a:spcPct val="15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缓冲区溢出一般是通过覆盖堆栈中的返回地址，使程序跳转到</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shellcode</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或指定程序处执行。然而在一定条件下，单字节溢出也是可以利用的，它溢出的一个字节必须与栈帧指针紧挨，就是要求必须是</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函数中首个变量</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，一般这种情况很难出现。</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p:cNvSpPr/>
          <p:nvPr/>
        </p:nvSpPr>
        <p:spPr>
          <a:xfrm>
            <a:off x="1892871" y="4480421"/>
            <a:ext cx="8802410" cy="584775"/>
          </a:xfrm>
          <a:prstGeom prst="rect">
            <a:avLst/>
          </a:prstGeom>
        </p:spPr>
        <p:txBody>
          <a:bodyPr wrap="none">
            <a:spAutoFit/>
          </a:bodyPr>
          <a:lstStyle/>
          <a:p>
            <a:pPr algn="ctr"/>
            <a:r>
              <a:rPr lang="zh-CN" altLang="en-US" sz="3200" u="sng" dirty="0">
                <a:solidFill>
                  <a:schemeClr val="tx1">
                    <a:lumMod val="75000"/>
                    <a:lumOff val="25000"/>
                  </a:schemeClr>
                </a:solidFill>
                <a:latin typeface="微软雅黑" panose="020B0503020204020204" pitchFamily="34" charset="-122"/>
                <a:ea typeface="微软雅黑" panose="020B0503020204020204" pitchFamily="34" charset="-122"/>
              </a:rPr>
              <a:t>尽管如此，程序员也应该对这种情况引起重视</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532831" y="1528093"/>
            <a:ext cx="9505056" cy="1058442"/>
            <a:chOff x="4933525" y="2542866"/>
            <a:chExt cx="9505056" cy="1058442"/>
          </a:xfrm>
        </p:grpSpPr>
        <p:sp>
          <p:nvSpPr>
            <p:cNvPr id="14" name="六边形 13"/>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缓冲区</a:t>
              </a: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7"/>
            <p:cNvSpPr txBox="1">
              <a:spLocks noChangeArrowheads="1"/>
            </p:cNvSpPr>
            <p:nvPr/>
          </p:nvSpPr>
          <p:spPr bwMode="auto">
            <a:xfrm>
              <a:off x="6984268" y="2595035"/>
              <a:ext cx="74543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r>
                <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rPr>
                <a:t>缓冲区是一块连续的内存区域，用于存放程序运行时加载到内存的运行代码和数据。</a:t>
              </a:r>
              <a:endParaRPr lang="zh-CN" altLang="en-US"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12" name="直接连接符 11"/>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1532831" y="3044904"/>
            <a:ext cx="9361040" cy="1815882"/>
            <a:chOff x="4933525" y="2164147"/>
            <a:chExt cx="9361040" cy="1815882"/>
          </a:xfrm>
        </p:grpSpPr>
        <p:sp>
          <p:nvSpPr>
            <p:cNvPr id="16" name="六边形 15"/>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缓冲区溢出</a:t>
              </a: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7"/>
            <p:cNvSpPr txBox="1">
              <a:spLocks noChangeArrowheads="1"/>
            </p:cNvSpPr>
            <p:nvPr/>
          </p:nvSpPr>
          <p:spPr bwMode="auto">
            <a:xfrm>
              <a:off x="6984268" y="2164147"/>
              <a:ext cx="7310297"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r>
                <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rPr>
                <a:t>缓冲区溢出是指程序运行时，向固定大小的缓冲区写入超过其容量的数据，多余的数据会越过缓冲区的边界覆盖相邻内存空间，从而造成溢出。 </a:t>
              </a:r>
              <a:endParaRPr lang="zh-CN" altLang="en-US"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18" name="直接连接符 17"/>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93771" y="4640697"/>
            <a:ext cx="2088232" cy="2023381"/>
          </a:xfrm>
          <a:prstGeom prst="rect">
            <a:avLst/>
          </a:prstGeom>
        </p:spPr>
      </p:pic>
      <p:grpSp>
        <p:nvGrpSpPr>
          <p:cNvPr id="13" name="组合 12"/>
          <p:cNvGrpSpPr/>
          <p:nvPr/>
        </p:nvGrpSpPr>
        <p:grpSpPr>
          <a:xfrm>
            <a:off x="4595739" y="837929"/>
            <a:ext cx="3667280" cy="474140"/>
            <a:chOff x="5071056" y="837929"/>
            <a:chExt cx="2716641" cy="474140"/>
          </a:xfrm>
        </p:grpSpPr>
        <p:cxnSp>
          <p:nvCxnSpPr>
            <p:cNvPr id="19"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071056" y="837929"/>
              <a:ext cx="2716641" cy="461665"/>
            </a:xfrm>
            <a:prstGeom prst="rect">
              <a:avLst/>
            </a:prstGeom>
          </p:spPr>
          <p:txBody>
            <a:bodyPr wrap="square">
              <a:spAutoFit/>
            </a:bodyPr>
            <a:lstStyle/>
            <a:p>
              <a:pPr algn="ct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）缓冲区溢出漏洞</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 name="矩形 1"/>
          <p:cNvSpPr/>
          <p:nvPr/>
        </p:nvSpPr>
        <p:spPr>
          <a:xfrm>
            <a:off x="1244799" y="5316057"/>
            <a:ext cx="8424936" cy="1246495"/>
          </a:xfrm>
          <a:prstGeom prst="rect">
            <a:avLst/>
          </a:prstGeom>
        </p:spPr>
        <p:txBody>
          <a:bodyPr wrap="square">
            <a:spAutoFit/>
          </a:bodyPr>
          <a:lstStyle/>
          <a:p>
            <a:pPr indent="261620">
              <a:lnSpc>
                <a:spcPct val="125000"/>
              </a:lnSpc>
              <a:spcAft>
                <a:spcPts val="0"/>
              </a:spcAft>
            </a:pPr>
            <a:r>
              <a:rPr lang="zh-CN" altLang="zh-CN" sz="2000" kern="100" dirty="0">
                <a:solidFill>
                  <a:srgbClr val="000000"/>
                </a:solidFill>
                <a:latin typeface="微软雅黑" panose="020B0503020204020204" pitchFamily="34" charset="-122"/>
                <a:ea typeface="微软雅黑" panose="020B0503020204020204" pitchFamily="34" charset="-122"/>
              </a:rPr>
              <a:t>缓冲区的大小是由用户输入的数据决定的，如果程序不对用户输入的超长数据作长度检查，同时用户又对程序进行了非法操作或者错误输入，就会造成缓冲区溢出。</a:t>
            </a:r>
            <a:endParaRPr lang="zh-CN" altLang="zh-CN" sz="2000" kern="1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244799" y="915297"/>
            <a:ext cx="10513169" cy="3247620"/>
            <a:chOff x="4688806" y="1546708"/>
            <a:chExt cx="8932241" cy="3247620"/>
          </a:xfrm>
        </p:grpSpPr>
        <p:sp>
          <p:nvSpPr>
            <p:cNvPr id="14" name="六边形 13"/>
            <p:cNvSpPr/>
            <p:nvPr/>
          </p:nvSpPr>
          <p:spPr>
            <a:xfrm>
              <a:off x="4688806" y="2436270"/>
              <a:ext cx="1472133" cy="127282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缓冲区溢出攻击</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7"/>
            <p:cNvSpPr txBox="1">
              <a:spLocks noChangeArrowheads="1"/>
            </p:cNvSpPr>
            <p:nvPr/>
          </p:nvSpPr>
          <p:spPr bwMode="auto">
            <a:xfrm>
              <a:off x="6984268" y="1546708"/>
              <a:ext cx="6636779" cy="3247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nSpc>
                  <a:spcPct val="150000"/>
                </a:lnSpc>
              </a:pPr>
              <a:r>
                <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rPr>
                <a:t>缓冲区溢出攻击是指发生缓冲区溢出时，溢出的数据会覆盖相邻内存空间的返回地址、函数指针、堆管理结构等合法数据，从而使程序运行失败、或者发生转向去执行其它程序代码、或者执行预先注入到内存缓冲区中的代码。</a:t>
              </a:r>
              <a:endParaRPr lang="zh-CN" altLang="en-US"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12" name="直接连接符 11"/>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885759" y="4308374"/>
            <a:ext cx="2592158" cy="2511657"/>
          </a:xfrm>
          <a:prstGeom prst="rect">
            <a:avLst/>
          </a:prstGeom>
        </p:spPr>
      </p:pic>
      <p:sp>
        <p:nvSpPr>
          <p:cNvPr id="13" name="矩形: 圆角 12"/>
          <p:cNvSpPr/>
          <p:nvPr/>
        </p:nvSpPr>
        <p:spPr>
          <a:xfrm>
            <a:off x="4053111" y="4840461"/>
            <a:ext cx="5117891" cy="1368152"/>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缓冲区溢出后执行的代码，会以原有程序的身份权限运行。 </a:t>
            </a:r>
            <a:endPar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28775" y="1110488"/>
            <a:ext cx="2751702" cy="2974617"/>
            <a:chOff x="5053525" y="2801948"/>
            <a:chExt cx="2751702" cy="2974617"/>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53525" y="3015269"/>
              <a:ext cx="2751700" cy="2761296"/>
            </a:xfrm>
            <a:prstGeom prst="rect">
              <a:avLst/>
            </a:prstGeom>
          </p:spPr>
        </p:pic>
        <p:sp>
          <p:nvSpPr>
            <p:cNvPr id="6" name="椭圆 5"/>
            <p:cNvSpPr/>
            <p:nvPr/>
          </p:nvSpPr>
          <p:spPr>
            <a:xfrm>
              <a:off x="5053525" y="2801948"/>
              <a:ext cx="2751702" cy="2887017"/>
            </a:xfrm>
            <a:prstGeom prst="ellipse">
              <a:avLst/>
            </a:prstGeom>
            <a:no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造成缓冲区溢出的根本原因</a:t>
              </a:r>
              <a:endPar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8" name="文本框 47"/>
          <p:cNvSpPr txBox="1"/>
          <p:nvPr/>
        </p:nvSpPr>
        <p:spPr>
          <a:xfrm>
            <a:off x="3909095" y="952029"/>
            <a:ext cx="8136904" cy="3318873"/>
          </a:xfrm>
          <a:prstGeom prst="rect">
            <a:avLst/>
          </a:prstGeom>
          <a:noFill/>
        </p:spPr>
        <p:txBody>
          <a:bodyPr wrap="square" lIns="86376" tIns="43188" rIns="86376" bIns="43188" rtlCol="0" anchor="ctr">
            <a:spAutoFit/>
          </a:bodyPr>
          <a:lstStyle/>
          <a:p>
            <a:pPr>
              <a:lnSpc>
                <a:spcPct val="150000"/>
              </a:lnSpc>
            </a:pP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缺乏类型安全功能的程序设计语言</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等）出于效率的考虑，</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部分函数不对数组边界条件和函数指针</a:t>
            </a:r>
            <a:r>
              <a:rPr lang="zh-CN" altLang="en-US" sz="28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引用等进行</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边界检查</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。例如，</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 </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标准库中和字符串操作有关的函数，像</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strcpy</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strcat</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sprintf</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gets</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等函数中，</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数组和指针都没有自动边界检查</a:t>
            </a:r>
            <a:r>
              <a:rPr lang="zh-CN" altLang="en-US" sz="28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矩形: 圆角 16"/>
          <p:cNvSpPr/>
          <p:nvPr/>
        </p:nvSpPr>
        <p:spPr>
          <a:xfrm>
            <a:off x="1316807" y="4624436"/>
            <a:ext cx="10513168" cy="1440161"/>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程序员开发时必须自己进行边界检查，防范数据溢出，否则所开发的程序就存在缓冲区溢出的安全隐患，而实际上这一行为往往被程序员忽略或者检查不充分。</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p:cNvSpPr/>
          <p:nvPr/>
        </p:nvSpPr>
        <p:spPr>
          <a:xfrm>
            <a:off x="2756967" y="6280621"/>
            <a:ext cx="8280920" cy="369332"/>
          </a:xfrm>
          <a:prstGeom prst="rect">
            <a:avLst/>
          </a:prstGeom>
        </p:spPr>
        <p:txBody>
          <a:bodyPr wrap="square">
            <a:spAutoFit/>
          </a:bodyPr>
          <a:lstStyle/>
          <a:p>
            <a:r>
              <a:rPr lang="zh-CN" altLang="en-US" kern="100" dirty="0" smtClean="0">
                <a:solidFill>
                  <a:srgbClr val="000000"/>
                </a:solidFill>
                <a:latin typeface="微软雅黑" panose="020B0503020204020204" pitchFamily="34" charset="-122"/>
                <a:ea typeface="微软雅黑" panose="020B0503020204020204" pitchFamily="34" charset="-122"/>
              </a:rPr>
              <a:t>缓冲区溢出通常包括栈溢出、堆溢出、异常处理</a:t>
            </a:r>
            <a:r>
              <a:rPr lang="en-US" altLang="zh-CN" kern="100" dirty="0" smtClean="0">
                <a:solidFill>
                  <a:srgbClr val="000000"/>
                </a:solidFill>
                <a:latin typeface="微软雅黑" panose="020B0503020204020204" pitchFamily="34" charset="-122"/>
                <a:ea typeface="微软雅黑" panose="020B0503020204020204" pitchFamily="34" charset="-122"/>
              </a:rPr>
              <a:t>SEH</a:t>
            </a:r>
            <a:r>
              <a:rPr lang="zh-CN" altLang="en-US" kern="100" dirty="0" smtClean="0">
                <a:solidFill>
                  <a:srgbClr val="000000"/>
                </a:solidFill>
                <a:latin typeface="微软雅黑" panose="020B0503020204020204" pitchFamily="34" charset="-122"/>
                <a:ea typeface="微软雅黑" panose="020B0503020204020204" pitchFamily="34" charset="-122"/>
              </a:rPr>
              <a:t>结构溢出、单字节溢出等</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blinds(horizontal)">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p:cNvSpPr/>
          <p:nvPr/>
        </p:nvSpPr>
        <p:spPr>
          <a:xfrm>
            <a:off x="1333736" y="3040261"/>
            <a:ext cx="10153128"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a:t>
            </a:r>
            <a:r>
              <a:rPr lang="zh-CN" altLang="en-US" sz="60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点二：栈溢出漏洞</a:t>
            </a:r>
            <a:endPar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4595739" y="837929"/>
            <a:ext cx="3667280" cy="474140"/>
            <a:chOff x="5071056" y="837929"/>
            <a:chExt cx="2716641"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071056" y="837929"/>
              <a:ext cx="2716641" cy="461665"/>
            </a:xfrm>
            <a:prstGeom prst="rect">
              <a:avLst/>
            </a:prstGeom>
          </p:spPr>
          <p:txBody>
            <a:bodyPr wrap="square">
              <a:spAutoFit/>
            </a:bodyPr>
            <a:lstStyle/>
            <a:p>
              <a:pPr algn="ctr"/>
              <a:r>
                <a:rPr lang="en-US" altLang="zh-CN"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基本概念</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8" name="íṡľíḍè-Rectangle 17"/>
          <p:cNvSpPr/>
          <p:nvPr/>
        </p:nvSpPr>
        <p:spPr>
          <a:xfrm>
            <a:off x="1424819" y="1482374"/>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栈溢出漏洞：</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p:cNvGrpSpPr/>
          <p:nvPr/>
        </p:nvGrpSpPr>
        <p:grpSpPr>
          <a:xfrm>
            <a:off x="1424819" y="2066508"/>
            <a:ext cx="10765196" cy="4066241"/>
            <a:chOff x="1424819" y="2400260"/>
            <a:chExt cx="9530272" cy="2936349"/>
          </a:xfrm>
        </p:grpSpPr>
        <p:sp>
          <p:nvSpPr>
            <p:cNvPr id="21" name="íṡľíḍè-Rectangle 17"/>
            <p:cNvSpPr/>
            <p:nvPr/>
          </p:nvSpPr>
          <p:spPr>
            <a:xfrm>
              <a:off x="1424819" y="2400260"/>
              <a:ext cx="9530272" cy="2575139"/>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defRPr/>
              </a:pPr>
              <a:endParaRPr kumimoji="0" sz="28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p:cNvSpPr/>
            <p:nvPr/>
          </p:nvSpPr>
          <p:spPr>
            <a:xfrm>
              <a:off x="1820863" y="2536205"/>
              <a:ext cx="8926295" cy="2800404"/>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lang="zh-CN" altLang="en-US" sz="2800" kern="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栈溢出漏洞，即发生在栈区的溢出漏洞。被</a:t>
              </a: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调用的子函数中写入数据的长度，</a:t>
              </a:r>
              <a:r>
                <a:rPr lang="zh-CN" altLang="en-US" sz="28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大于栈帧的基址到</a:t>
              </a:r>
              <a:r>
                <a:rPr lang="en-US" altLang="zh-CN" sz="28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esp</a:t>
              </a:r>
              <a:r>
                <a:rPr lang="zh-CN" altLang="en-US" sz="28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之间预留的保存局部变量的空间</a:t>
              </a: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时，就会发生栈的溢出</a:t>
              </a:r>
              <a:r>
                <a:rPr lang="zh-CN" altLang="en-US" sz="2800" kern="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。要</a:t>
              </a: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写入数据的填充方向是</a:t>
              </a:r>
              <a:r>
                <a:rPr lang="zh-CN" altLang="en-US" sz="28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从低地址向高地址增长</a:t>
              </a: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，多余的数据就会越过栈帧的基址，覆盖基址以上的地址空间。</a:t>
              </a:r>
              <a:b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br>
              <a:endPar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262440" y="5993940"/>
            <a:ext cx="4333875" cy="81104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872599" y="864695"/>
            <a:ext cx="10657184" cy="394996"/>
          </a:xfrm>
          <a:prstGeom prst="rect">
            <a:avLst/>
          </a:prstGeom>
          <a:noFill/>
        </p:spPr>
        <p:txBody>
          <a:bodyPr wrap="square" lIns="86376" tIns="43188" rIns="86376" bIns="43188" rtlCol="0">
            <a:spAutoFit/>
          </a:bodyPr>
          <a:lstStyle/>
          <a:p>
            <a:pPr algn="just"/>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下面的程序演示了一个溢出漏洞，代码如下 </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2468935" y="1259691"/>
            <a:ext cx="6429375" cy="5589031"/>
          </a:xfrm>
          <a:prstGeom prst="rect">
            <a:avLst/>
          </a:prstGeom>
        </p:spPr>
        <p:txBody>
          <a:bodyPr>
            <a:spAutoFit/>
          </a:bodyPr>
          <a:lstStyle/>
          <a:p>
            <a:pPr>
              <a:lnSpc>
                <a:spcPct val="125000"/>
              </a:lnSpc>
              <a:spcAft>
                <a:spcPts val="0"/>
              </a:spcAft>
            </a:pPr>
            <a:r>
              <a:rPr lang="en-US" altLang="zh-CN" sz="2400" b="1" kern="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void</a:t>
            </a: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kern="0" dirty="0" err="1">
                <a:latin typeface="Times New Roman" panose="02020603050405020304" pitchFamily="18" charset="0"/>
                <a:ea typeface="宋体" panose="02010600030101010101" pitchFamily="2" charset="-122"/>
                <a:cs typeface="Times New Roman" panose="02020603050405020304" pitchFamily="18" charset="0"/>
              </a:rPr>
              <a:t>why_here</a:t>
            </a: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kern="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void</a:t>
            </a: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spcAft>
                <a:spcPts val="0"/>
              </a:spcAft>
            </a:pP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kern="0" dirty="0" err="1">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kern="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"why u r here?!\n"</a:t>
            </a: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spcAft>
                <a:spcPts val="0"/>
              </a:spcAft>
            </a:pP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      exit(0); </a:t>
            </a:r>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spcAft>
                <a:spcPts val="0"/>
              </a:spcAft>
            </a:pP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spcAft>
                <a:spcPts val="0"/>
              </a:spcAft>
            </a:pPr>
            <a:r>
              <a:rPr lang="en-US" altLang="zh-CN" sz="2400" b="1" kern="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void</a:t>
            </a: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 f()</a:t>
            </a:r>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spcAft>
                <a:spcPts val="0"/>
              </a:spcAft>
            </a:pP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kern="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 buff[1];</a:t>
            </a:r>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spcAft>
                <a:spcPts val="0"/>
              </a:spcAft>
            </a:pP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       buff[2] = (</a:t>
            </a:r>
            <a:r>
              <a:rPr lang="en-US" altLang="zh-CN" sz="2400" b="1" kern="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kern="0" dirty="0" err="1">
                <a:latin typeface="Times New Roman" panose="02020603050405020304" pitchFamily="18" charset="0"/>
                <a:ea typeface="宋体" panose="02010600030101010101" pitchFamily="2" charset="-122"/>
                <a:cs typeface="Times New Roman" panose="02020603050405020304" pitchFamily="18" charset="0"/>
              </a:rPr>
              <a:t>why_here</a:t>
            </a: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spcAft>
                <a:spcPts val="0"/>
              </a:spcAft>
            </a:pP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spcAft>
                <a:spcPts val="0"/>
              </a:spcAft>
            </a:pPr>
            <a:r>
              <a:rPr lang="en-US" altLang="zh-CN" sz="2400" b="1" kern="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 main(</a:t>
            </a:r>
            <a:r>
              <a:rPr lang="en-US" altLang="zh-CN" sz="2400" b="1" kern="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kern="0" dirty="0" err="1">
                <a:latin typeface="Times New Roman" panose="02020603050405020304" pitchFamily="18" charset="0"/>
                <a:ea typeface="宋体" panose="02010600030101010101" pitchFamily="2" charset="-122"/>
                <a:cs typeface="Times New Roman" panose="02020603050405020304" pitchFamily="18" charset="0"/>
              </a:rPr>
              <a:t>argc</a:t>
            </a: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kern="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char</a:t>
            </a: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2400" b="1" kern="0" dirty="0" err="1">
                <a:latin typeface="Times New Roman" panose="02020603050405020304" pitchFamily="18" charset="0"/>
                <a:ea typeface="宋体" panose="02010600030101010101" pitchFamily="2" charset="-122"/>
                <a:cs typeface="Times New Roman" panose="02020603050405020304" pitchFamily="18" charset="0"/>
              </a:rPr>
              <a:t>argv</a:t>
            </a: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spcAft>
                <a:spcPts val="0"/>
              </a:spcAft>
            </a:pP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      f();</a:t>
            </a:r>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spcAft>
                <a:spcPts val="0"/>
              </a:spcAft>
            </a:pP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kern="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return</a:t>
            </a: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 0;</a:t>
            </a:r>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2400" b="1" kern="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4" name="组合 3"/>
          <p:cNvGrpSpPr/>
          <p:nvPr/>
        </p:nvGrpSpPr>
        <p:grpSpPr>
          <a:xfrm>
            <a:off x="7611292" y="807763"/>
            <a:ext cx="3642619" cy="878192"/>
            <a:chOff x="1420106" y="1402730"/>
            <a:chExt cx="2915579" cy="878192"/>
          </a:xfrm>
          <a:effectLst>
            <a:outerShdw blurRad="50800" dist="38100" dir="2700000" algn="tl" rotWithShape="0">
              <a:prstClr val="black">
                <a:alpha val="20000"/>
              </a:prstClr>
            </a:outerShdw>
          </a:effectLst>
        </p:grpSpPr>
        <p:sp>
          <p:nvSpPr>
            <p:cNvPr id="5" name="Round Same Side Corner Rectangle 29"/>
            <p:cNvSpPr/>
            <p:nvPr/>
          </p:nvSpPr>
          <p:spPr>
            <a:xfrm rot="5400000">
              <a:off x="2901916" y="477821"/>
              <a:ext cx="508859" cy="2358679"/>
            </a:xfrm>
            <a:prstGeom prst="round2SameRect">
              <a:avLst>
                <a:gd name="adj1" fmla="val 48128"/>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6" name="Round Same Side Corner Rectangle 45"/>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7" name="Rectangle 62"/>
            <p:cNvSpPr/>
            <p:nvPr/>
          </p:nvSpPr>
          <p:spPr>
            <a:xfrm>
              <a:off x="2053958" y="1402731"/>
              <a:ext cx="2281727" cy="878191"/>
            </a:xfrm>
            <a:prstGeom prst="rect">
              <a:avLst/>
            </a:prstGeom>
          </p:spPr>
          <p:txBody>
            <a:bodyPr wrap="square" lIns="138178" tIns="69089" rIns="138178" bIns="69089">
              <a:spAutoFit/>
            </a:bodyPr>
            <a:lstStyle/>
            <a:p>
              <a:pPr marL="0" marR="0" lvl="0" indent="0" defTabSz="1151890" eaLnBrk="1" fontAlgn="auto" latinLnBrk="0" hangingPunct="1">
                <a:lnSpc>
                  <a:spcPct val="100000"/>
                </a:lnSpc>
                <a:spcBef>
                  <a:spcPts val="0"/>
                </a:spcBef>
                <a:spcAft>
                  <a:spcPts val="0"/>
                </a:spcAft>
                <a:buClrTx/>
                <a:buSzTx/>
                <a:buFontTx/>
                <a:buNone/>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栈溢出</a:t>
              </a:r>
              <a:r>
                <a:rPr kumimoji="0" lang="zh-CN" altLang="en-US" sz="2400" b="1" i="0" u="none" strike="noStrike" kern="0" cap="none" spc="0" normalizeH="0" baseline="0" noProof="0" dirty="0" smtClean="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漏洞</a:t>
              </a:r>
              <a:r>
                <a:rPr kumimoji="0" lang="zh-CN" altLang="en-US"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示例</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8" name="Rectangle 62"/>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9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smtClean="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2</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UUID" val="{C1A8F295-47DC-48FB-81BD-666766343352}"/>
  <p:tag name="ISPRING_RESOURCE_FOLDER" val="E:\素材\正版图-卖\PPT\0变色龙\0包图网\bt369\ppt\bt369\"/>
  <p:tag name="ISPRING_PRESENTATION_PATH" val="E:\素材\正版图-卖\PPT\0变色龙\0包图网\bt369\ppt\bt369.pptx"/>
  <p:tag name="ISPRING_PROJECT_FOLDER_UPDATED" val="1"/>
  <p:tag name="ISPRING_SCREEN_RECS_UPDATED" val="E:\素材\正版图-卖\PPT\0变色龙\0包图网\bt369\ppt\bt369"/>
  <p:tag name="ISPRING_SCORM_ENDPOINT" val="&lt;endpoint&gt;&lt;enable&gt;0&lt;/enable&gt;&lt;lrs&gt;http://&lt;/lrs&gt;&lt;auth&gt;0&lt;/auth&gt;&lt;login&gt;&lt;/login&gt;&lt;password&gt;&lt;/password&gt;&lt;key&gt;&lt;/key&gt;&lt;name&gt;&lt;/name&gt;&lt;email&gt;&lt;/email&gt;&lt;/endpoint&gt;&#10;"/>
  <p:tag name="ISPRING_PRESENTATION_TITLE" val="bt1191"/>
  <p:tag name="COMMONDATA" val="eyJoZGlkIjoiZTIxZjE4NWUxYTgwYjkwOTU3MDRkZDUzZjFmYTk3MWMifQ=="/>
</p:tagLst>
</file>

<file path=ppt/theme/theme1.xml><?xml version="1.0" encoding="utf-8"?>
<a:theme xmlns:a="http://schemas.openxmlformats.org/drawingml/2006/main" name="Office Theme">
  <a:themeElements>
    <a:clrScheme name="自定义 386">
      <a:dk1>
        <a:sysClr val="windowText" lastClr="000000"/>
      </a:dk1>
      <a:lt1>
        <a:sysClr val="window" lastClr="FFFFFF"/>
      </a:lt1>
      <a:dk2>
        <a:srgbClr val="29ABE2"/>
      </a:dk2>
      <a:lt2>
        <a:srgbClr val="E7E6E6"/>
      </a:lt2>
      <a:accent1>
        <a:srgbClr val="29ABE2"/>
      </a:accent1>
      <a:accent2>
        <a:srgbClr val="C8C8C8"/>
      </a:accent2>
      <a:accent3>
        <a:srgbClr val="29ABE2"/>
      </a:accent3>
      <a:accent4>
        <a:srgbClr val="C8C8C8"/>
      </a:accent4>
      <a:accent5>
        <a:srgbClr val="29ABE2"/>
      </a:accent5>
      <a:accent6>
        <a:srgbClr val="C8C8C8"/>
      </a:accent6>
      <a:hlink>
        <a:srgbClr val="29ABE2"/>
      </a:hlink>
      <a:folHlink>
        <a:srgbClr val="C8C8C8"/>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10131</Words>
  <Application>WPS 演示</Application>
  <PresentationFormat>自定义</PresentationFormat>
  <Paragraphs>496</Paragraphs>
  <Slides>39</Slides>
  <Notes>39</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52" baseType="lpstr">
      <vt:lpstr>Arial</vt:lpstr>
      <vt:lpstr>宋体</vt:lpstr>
      <vt:lpstr>Wingdings</vt:lpstr>
      <vt:lpstr>Calibri</vt:lpstr>
      <vt:lpstr>Calibri</vt:lpstr>
      <vt:lpstr>微软雅黑</vt:lpstr>
      <vt:lpstr>Times New Roman</vt:lpstr>
      <vt:lpstr>Arial Narrow</vt:lpstr>
      <vt:lpstr>Arial Unicode MS</vt:lpstr>
      <vt:lpstr>Calibri Light</vt:lpstr>
      <vt:lpstr>华文楷体</vt:lpstr>
      <vt:lpstr>Office Theme</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bt1191</dc:title>
  <dc:creator/>
  <cp:lastModifiedBy>Jan</cp:lastModifiedBy>
  <cp:revision>2</cp:revision>
  <dcterms:created xsi:type="dcterms:W3CDTF">2017-02-21T13:09:00Z</dcterms:created>
  <dcterms:modified xsi:type="dcterms:W3CDTF">2022-05-04T02:10:43Z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8F9F5A1C044249ADBBCD29424C76D7B4</vt:lpwstr>
  </property>
  <property fmtid="{D5CDD505-2E9C-101B-9397-08002B2CF9AE}" pid="3" name="KSOProductBuildVer">
    <vt:lpwstr>2052-11.1.0.11636</vt:lpwstr>
  </property>
</Properties>
</file>