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61"/>
  </p:handoutMasterIdLst>
  <p:sldIdLst>
    <p:sldId id="9228" r:id="rId3"/>
    <p:sldId id="9234" r:id="rId5"/>
    <p:sldId id="9402" r:id="rId6"/>
    <p:sldId id="9384" r:id="rId7"/>
    <p:sldId id="9385" r:id="rId8"/>
    <p:sldId id="9430" r:id="rId9"/>
    <p:sldId id="9386" r:id="rId10"/>
    <p:sldId id="9431" r:id="rId11"/>
    <p:sldId id="9432" r:id="rId12"/>
    <p:sldId id="9433" r:id="rId13"/>
    <p:sldId id="9435" r:id="rId14"/>
    <p:sldId id="9434" r:id="rId15"/>
    <p:sldId id="9436" r:id="rId16"/>
    <p:sldId id="9437" r:id="rId17"/>
    <p:sldId id="9439" r:id="rId18"/>
    <p:sldId id="9440" r:id="rId19"/>
    <p:sldId id="9441" r:id="rId20"/>
    <p:sldId id="9442" r:id="rId21"/>
    <p:sldId id="9443" r:id="rId22"/>
    <p:sldId id="9477" r:id="rId23"/>
    <p:sldId id="9403" r:id="rId24"/>
    <p:sldId id="9387" r:id="rId25"/>
    <p:sldId id="9446" r:id="rId26"/>
    <p:sldId id="9447" r:id="rId27"/>
    <p:sldId id="9412" r:id="rId28"/>
    <p:sldId id="9448" r:id="rId29"/>
    <p:sldId id="9449" r:id="rId30"/>
    <p:sldId id="9450" r:id="rId31"/>
    <p:sldId id="9451" r:id="rId32"/>
    <p:sldId id="9452" r:id="rId33"/>
    <p:sldId id="9453" r:id="rId34"/>
    <p:sldId id="9454" r:id="rId35"/>
    <p:sldId id="9455" r:id="rId36"/>
    <p:sldId id="9456" r:id="rId37"/>
    <p:sldId id="9457" r:id="rId38"/>
    <p:sldId id="9305" r:id="rId39"/>
    <p:sldId id="9471" r:id="rId40"/>
    <p:sldId id="9478" r:id="rId41"/>
    <p:sldId id="9421" r:id="rId42"/>
    <p:sldId id="9472" r:id="rId43"/>
    <p:sldId id="9422" r:id="rId44"/>
    <p:sldId id="9423" r:id="rId45"/>
    <p:sldId id="9459" r:id="rId46"/>
    <p:sldId id="9460" r:id="rId47"/>
    <p:sldId id="9461" r:id="rId48"/>
    <p:sldId id="9462" r:id="rId49"/>
    <p:sldId id="9463" r:id="rId50"/>
    <p:sldId id="9415" r:id="rId51"/>
    <p:sldId id="9465" r:id="rId52"/>
    <p:sldId id="9466" r:id="rId53"/>
    <p:sldId id="9467" r:id="rId54"/>
    <p:sldId id="9468" r:id="rId55"/>
    <p:sldId id="9470" r:id="rId56"/>
    <p:sldId id="9473" r:id="rId57"/>
    <p:sldId id="9474" r:id="rId58"/>
    <p:sldId id="9475" r:id="rId59"/>
    <p:sldId id="9476" r:id="rId60"/>
  </p:sldIdLst>
  <p:sldSz cx="12858750" cy="7232650"/>
  <p:notesSz cx="6858000" cy="9144000"/>
  <p:custDataLst>
    <p:tags r:id="rId6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5E"/>
    <a:srgbClr val="007DFA"/>
    <a:srgbClr val="0050A3"/>
    <a:srgbClr val="2278F4"/>
    <a:srgbClr val="1092F1"/>
    <a:srgbClr val="969696"/>
    <a:srgbClr val="000000"/>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94080" autoAdjust="0"/>
  </p:normalViewPr>
  <p:slideViewPr>
    <p:cSldViewPr>
      <p:cViewPr varScale="1">
        <p:scale>
          <a:sx n="75" d="100"/>
          <a:sy n="75" d="100"/>
        </p:scale>
        <p:origin x="850" y="22"/>
      </p:cViewPr>
      <p:guideLst>
        <p:guide orient="horz" pos="328"/>
        <p:guide pos="4006"/>
        <p:guide pos="568"/>
        <p:guide orient="horz" pos="4183"/>
        <p:guide pos="7478"/>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63" y="15925"/>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748855" y="1096045"/>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第八章   漏洞挖掘技术进阶</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知识点一：程序切片技术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知识点二：程序切片方法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知识点三：程序插桩技术</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知识点四：消息</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API Hook</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技术</a:t>
            </a:r>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40743" y="1672109"/>
            <a:ext cx="11593288" cy="3965204"/>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系统依赖图（</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System Dependence Graph</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SDG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：可以表示为一个七元组，形如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 = (V,DDE, CDE, CE, TDE, s, 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变量的集合，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DDE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表示数据依赖边的集合，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CDE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表示控制依赖边的集合，</a:t>
            </a:r>
            <a:r>
              <a:rPr lang="en-US" altLang="zh-CN" sz="2800" b="1" u="sng" dirty="0">
                <a:latin typeface="微软雅黑" panose="020B0503020204020204" pitchFamily="34" charset="-122"/>
                <a:ea typeface="微软雅黑" panose="020B0503020204020204" pitchFamily="34" charset="-122"/>
                <a:cs typeface="Times New Roman" panose="02020603050405020304" pitchFamily="18" charset="0"/>
              </a:rPr>
              <a:t>CE</a:t>
            </a:r>
            <a:r>
              <a:rPr lang="zh-CN" altLang="en-US" sz="2800" b="1" u="sng" dirty="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en-US" sz="2800" b="1" u="sng"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函数调用边</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TDE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en-US"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参数传递造成的传递依赖边的集合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表示系统依赖图的入口结点，结点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表示系统依赖图的出口结点。</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800" dirty="0">
                <a:latin typeface="楷体" panose="02010609060101010101" pitchFamily="49" charset="-122"/>
                <a:ea typeface="楷体" panose="02010609060101010101" pitchFamily="49" charset="-122"/>
                <a:cs typeface="Times New Roman" panose="02020603050405020304" pitchFamily="18" charset="0"/>
              </a:rPr>
              <a:t>SDG</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在</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PDG</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的基础上进行了</a:t>
            </a:r>
            <a:r>
              <a:rPr lang="zh-CN" altLang="en-US" sz="2800" dirty="0">
                <a:highlight>
                  <a:srgbClr val="FFFF00"/>
                </a:highlight>
                <a:latin typeface="楷体" panose="02010609060101010101" pitchFamily="49" charset="-122"/>
                <a:ea typeface="楷体" panose="02010609060101010101" pitchFamily="49" charset="-122"/>
                <a:cs typeface="Times New Roman" panose="02020603050405020304" pitchFamily="18" charset="0"/>
              </a:rPr>
              <a:t>扩充</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，系统依赖图中</a:t>
            </a:r>
            <a:r>
              <a:rPr lang="zh-CN" altLang="en-US" sz="2800" u="sng"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加入了对函数调用的处理</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8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系统依赖图</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知识点二：程序切片方法</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672109"/>
            <a:ext cx="11089232" cy="3965204"/>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在实际的程序调试过程中，通常程序员只关注程序的部分行为。</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切片准则包含两个要素，即切片目标变量（如变量</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），以及开始切片的代码位置（如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所在的代码位置：第</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行）。严格来说，程序</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的切片准则是二元组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n,V</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是程序中一条语句的编号，</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是切片所关注的变量集合，该集合是</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中变量的一个子集。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切片语句可以利用数据依赖和控制依赖分析方法来获取。</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工作原理</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84759" y="447973"/>
          <a:ext cx="5112568" cy="6336704"/>
        </p:xfrm>
        <a:graphic>
          <a:graphicData uri="http://schemas.openxmlformats.org/drawingml/2006/table">
            <a:tbl>
              <a:tblPr firstRow="1" firstCol="1" bandRow="1">
                <a:tableStyleId>{073A0DAA-6AF3-43AB-8588-CEC1D06C72B9}</a:tableStyleId>
              </a:tblPr>
              <a:tblGrid>
                <a:gridCol w="1201918"/>
                <a:gridCol w="3910650"/>
              </a:tblGrid>
              <a:tr h="484273">
                <a:tc>
                  <a:txBody>
                    <a:bodyPr/>
                    <a:lstStyle/>
                    <a:p>
                      <a:pPr algn="ctr">
                        <a:lnSpc>
                          <a:spcPct val="125000"/>
                        </a:lnSpc>
                        <a:spcAft>
                          <a:spcPts val="0"/>
                        </a:spcAft>
                      </a:pPr>
                      <a:r>
                        <a:rPr lang="en-US" sz="1800" kern="100" dirty="0">
                          <a:effectLst/>
                        </a:rPr>
                        <a:t>1</a:t>
                      </a:r>
                      <a:r>
                        <a:rPr lang="zh-CN" sz="1800" kern="100" dirty="0">
                          <a:effectLst/>
                        </a:rPr>
                        <a:t>：</a:t>
                      </a:r>
                      <a:endParaRPr lang="zh-CN" sz="20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int main(){</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2</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a:t>
                      </a:r>
                      <a:r>
                        <a:rPr lang="en-US" sz="2400" kern="100" dirty="0" err="1">
                          <a:effectLst/>
                        </a:rPr>
                        <a:t>int</a:t>
                      </a:r>
                      <a:r>
                        <a:rPr lang="en-US" sz="2400" kern="100" dirty="0">
                          <a:effectLst/>
                        </a:rPr>
                        <a:t> </a:t>
                      </a:r>
                      <a:r>
                        <a:rPr lang="en-US" sz="2400" kern="100" dirty="0" err="1">
                          <a:effectLst/>
                        </a:rPr>
                        <a:t>x,y,z</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92504">
                <a:tc>
                  <a:txBody>
                    <a:bodyPr/>
                    <a:lstStyle/>
                    <a:p>
                      <a:pPr algn="ctr">
                        <a:lnSpc>
                          <a:spcPct val="125000"/>
                        </a:lnSpc>
                        <a:spcAft>
                          <a:spcPts val="0"/>
                        </a:spcAft>
                      </a:pPr>
                      <a:r>
                        <a:rPr lang="en-US" sz="1800" kern="100">
                          <a:effectLst/>
                        </a:rPr>
                        <a:t>3</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    int i=0;</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4</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z=0;</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5</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    y=getchar();</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92504">
                <a:tc>
                  <a:txBody>
                    <a:bodyPr/>
                    <a:lstStyle/>
                    <a:p>
                      <a:pPr algn="ctr">
                        <a:lnSpc>
                          <a:spcPct val="125000"/>
                        </a:lnSpc>
                        <a:spcAft>
                          <a:spcPts val="0"/>
                        </a:spcAft>
                      </a:pPr>
                      <a:r>
                        <a:rPr lang="en-US" sz="1800" kern="100">
                          <a:effectLst/>
                        </a:rPr>
                        <a:t>6</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for(;</a:t>
                      </a:r>
                      <a:r>
                        <a:rPr lang="en-US" sz="2400" kern="100" dirty="0" err="1">
                          <a:effectLst/>
                        </a:rPr>
                        <a:t>i</a:t>
                      </a:r>
                      <a:r>
                        <a:rPr lang="en-US" sz="2400" kern="100" dirty="0">
                          <a:effectLst/>
                        </a:rPr>
                        <a:t>&lt;100;i++)</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7</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if(i%2==1)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8</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x+=y*</a:t>
                      </a:r>
                      <a:r>
                        <a:rPr lang="en-US" sz="2400" kern="100" dirty="0" err="1">
                          <a:effectLst/>
                        </a:rPr>
                        <a:t>i</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92504">
                <a:tc>
                  <a:txBody>
                    <a:bodyPr/>
                    <a:lstStyle/>
                    <a:p>
                      <a:pPr algn="ctr">
                        <a:lnSpc>
                          <a:spcPct val="125000"/>
                        </a:lnSpc>
                        <a:spcAft>
                          <a:spcPts val="0"/>
                        </a:spcAft>
                      </a:pPr>
                      <a:r>
                        <a:rPr lang="en-US" sz="1800" kern="100">
                          <a:effectLst/>
                        </a:rPr>
                        <a:t>9</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a:effectLst/>
                        </a:rPr>
                        <a:t>      else</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10</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z+=1;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84273">
                <a:tc>
                  <a:txBody>
                    <a:bodyPr/>
                    <a:lstStyle/>
                    <a:p>
                      <a:pPr algn="ctr">
                        <a:lnSpc>
                          <a:spcPct val="125000"/>
                        </a:lnSpc>
                        <a:spcAft>
                          <a:spcPts val="0"/>
                        </a:spcAft>
                      </a:pPr>
                      <a:r>
                        <a:rPr lang="en-US" sz="1800" kern="100">
                          <a:effectLst/>
                        </a:rPr>
                        <a:t>11</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a:t>
                      </a:r>
                      <a:r>
                        <a:rPr lang="en-US" sz="2400" kern="100" dirty="0" err="1">
                          <a:effectLst/>
                        </a:rPr>
                        <a:t>printf</a:t>
                      </a:r>
                      <a:r>
                        <a:rPr lang="en-US" sz="2400" kern="100" dirty="0">
                          <a:effectLst/>
                        </a:rPr>
                        <a:t>(“%d\</a:t>
                      </a:r>
                      <a:r>
                        <a:rPr lang="en-US" sz="2400" kern="100" dirty="0" err="1">
                          <a:effectLst/>
                        </a:rPr>
                        <a:t>n”,x</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92504">
                <a:tc>
                  <a:txBody>
                    <a:bodyPr/>
                    <a:lstStyle/>
                    <a:p>
                      <a:pPr algn="ctr">
                        <a:lnSpc>
                          <a:spcPct val="125000"/>
                        </a:lnSpc>
                        <a:spcAft>
                          <a:spcPts val="0"/>
                        </a:spcAft>
                      </a:pPr>
                      <a:r>
                        <a:rPr lang="en-US" sz="1800" kern="100">
                          <a:effectLst/>
                        </a:rPr>
                        <a:t>12</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    </a:t>
                      </a:r>
                      <a:r>
                        <a:rPr lang="en-US" sz="2400" kern="100" dirty="0" err="1">
                          <a:effectLst/>
                        </a:rPr>
                        <a:t>printf</a:t>
                      </a:r>
                      <a:r>
                        <a:rPr lang="en-US" sz="2400" kern="100" dirty="0">
                          <a:effectLst/>
                        </a:rPr>
                        <a:t>(“%d\</a:t>
                      </a:r>
                      <a:r>
                        <a:rPr lang="en-US" sz="2400" kern="100" dirty="0" err="1">
                          <a:effectLst/>
                        </a:rPr>
                        <a:t>n”,z</a:t>
                      </a: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r h="492504">
                <a:tc>
                  <a:txBody>
                    <a:bodyPr/>
                    <a:lstStyle/>
                    <a:p>
                      <a:pPr algn="ctr">
                        <a:lnSpc>
                          <a:spcPct val="125000"/>
                        </a:lnSpc>
                        <a:spcAft>
                          <a:spcPts val="0"/>
                        </a:spcAft>
                      </a:pPr>
                      <a:r>
                        <a:rPr lang="en-US" sz="1800" kern="100">
                          <a:effectLst/>
                        </a:rPr>
                        <a:t>13</a:t>
                      </a:r>
                      <a:r>
                        <a:rPr lang="zh-CN" sz="1800" kern="100">
                          <a:effectLst/>
                        </a:rPr>
                        <a:t>：</a:t>
                      </a:r>
                      <a:endParaRPr lang="zh-CN" sz="20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c>
                  <a:txBody>
                    <a:bodyPr/>
                    <a:lstStyle/>
                    <a:p>
                      <a:pPr algn="just">
                        <a:lnSpc>
                          <a:spcPct val="125000"/>
                        </a:lnSpc>
                        <a:spcAft>
                          <a:spcPts val="0"/>
                        </a:spcAft>
                      </a:pPr>
                      <a:r>
                        <a:rPr lang="en-US" sz="2400" kern="100" dirty="0">
                          <a:effectLst/>
                        </a:rPr>
                        <a:t>}</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nchor="ctr"/>
                </a:tc>
              </a:tr>
            </a:tbl>
          </a:graphicData>
        </a:graphic>
      </p:graphicFrame>
      <p:sp>
        <p:nvSpPr>
          <p:cNvPr id="3" name="矩形 2"/>
          <p:cNvSpPr/>
          <p:nvPr/>
        </p:nvSpPr>
        <p:spPr>
          <a:xfrm>
            <a:off x="7581503" y="447973"/>
            <a:ext cx="4536504" cy="2862322"/>
          </a:xfrm>
          <a:prstGeom prst="rect">
            <a:avLst/>
          </a:prstGeom>
          <a:ln>
            <a:solidFill>
              <a:schemeClr val="tx1"/>
            </a:solidFill>
          </a:ln>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关于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&lt;12</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{z}&gt;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的后向切片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4</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控制依赖：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7</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的数据依赖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切片：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3 4 6 7 9 10</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7581503" y="3400301"/>
            <a:ext cx="4536504" cy="3416320"/>
          </a:xfrm>
          <a:prstGeom prst="rect">
            <a:avLst/>
          </a:prstGeom>
          <a:ln>
            <a:solidFill>
              <a:schemeClr val="tx1"/>
            </a:solidFill>
          </a:ln>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关于</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&lt;11</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{x}&gt;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的后向切片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8</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的数据依赖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5 3</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控制依赖：</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7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6</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的数据依赖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切片：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3 5 6 7 8</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44799" y="51998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244799" y="663997"/>
          <a:ext cx="10387821" cy="2880320"/>
        </p:xfrm>
        <a:graphic>
          <a:graphicData uri="http://schemas.openxmlformats.org/presentationml/2006/ole">
            <mc:AlternateContent xmlns:mc="http://schemas.openxmlformats.org/markup-compatibility/2006">
              <mc:Choice xmlns:v="urn:schemas-microsoft-com:vml" Requires="v">
                <p:oleObj spid="_x0000_s5401" name="Visio" r:id="rId1" imgW="5654040" imgH="2492375" progId="Visio.Drawing.15">
                  <p:embed/>
                </p:oleObj>
              </mc:Choice>
              <mc:Fallback>
                <p:oleObj name="Visio" r:id="rId1" imgW="5654040" imgH="2492375"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t="7104" r="7813" b="34761"/>
                      <a:stretch>
                        <a:fillRect/>
                      </a:stretch>
                    </p:blipFill>
                    <p:spPr bwMode="auto">
                      <a:xfrm>
                        <a:off x="1244799" y="663997"/>
                        <a:ext cx="10387821" cy="2880320"/>
                      </a:xfrm>
                      <a:prstGeom prst="rect">
                        <a:avLst/>
                      </a:prstGeom>
                      <a:noFill/>
                    </p:spPr>
                  </p:pic>
                </p:oleObj>
              </mc:Fallback>
            </mc:AlternateContent>
          </a:graphicData>
        </a:graphic>
      </p:graphicFrame>
      <p:sp>
        <p:nvSpPr>
          <p:cNvPr id="6" name="矩形 5"/>
          <p:cNvSpPr/>
          <p:nvPr/>
        </p:nvSpPr>
        <p:spPr>
          <a:xfrm>
            <a:off x="1028775" y="3760341"/>
            <a:ext cx="11308549" cy="2400657"/>
          </a:xfrm>
          <a:prstGeom prst="rect">
            <a:avLst/>
          </a:prstGeom>
        </p:spPr>
        <p:txBody>
          <a:bodyPr wrap="square">
            <a:spAutoFit/>
          </a:bodyPr>
          <a:lstStyle/>
          <a:p>
            <a:pPr>
              <a:lnSpc>
                <a:spcPct val="150000"/>
              </a:lnSpc>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程序切片通常包括</a:t>
            </a:r>
            <a:r>
              <a:rPr lang="en-US"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3</a:t>
            </a: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个步骤</a:t>
            </a:r>
            <a:r>
              <a:rPr lang="zh-CN" altLang="en-US"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程序依赖关系提取、切片规则制定和切片生成</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程序依赖关系提取</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主要是从程序中提取各类消息，包括控制流和数据流信息，形成程序依赖图。</a:t>
            </a:r>
            <a:endPar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切片规则制定</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主要是依据具体的程序分析需求设计切片准则。</a:t>
            </a:r>
            <a:endPar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切片生成</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则主要是依据前述的切片准则选择相应的程序切片方法，然后对第一步中提取的依赖关系进行分析处理，从而生成程序切片。</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528093"/>
            <a:ext cx="11089232"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程序切片技术有多种计算方法，例如：数据流方程算法、图可达性算法、基于波动图的切片算法、基于信息流关系的切片算法等。其中，</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最常用和最主流的算法是数据流方程算法与图可达性算法</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图可达性算法根据程序建模的不同分为许多子类，最常用的包括</a:t>
            </a:r>
            <a:r>
              <a:rPr lang="zh-CN" altLang="en-US" sz="2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基于程序依赖图的图可达性算法和基于系统依赖图的图可达性算法</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程序依赖图</a:t>
            </a: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中，具有直接依赖关系和间接依赖关系的结点都用一条边连结</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，因此基于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的图可达性切片算法只需从指定结点遍历每一个具有依赖关系的结点即可，计算过程比较简单直观。</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图可达算法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880021"/>
            <a:ext cx="11089232" cy="5257866"/>
          </a:xfrm>
          <a:prstGeom prst="rect">
            <a:avLst/>
          </a:prstGeom>
          <a:noFill/>
        </p:spPr>
        <p:txBody>
          <a:bodyPr wrap="square" lIns="86376" tIns="43188" rIns="86376" bIns="43188"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将基于</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的图可达性切片过程记为</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PDGSlice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，它的详细步骤如下：</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输入：结点</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Node </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输出：结点集</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VisitedNodes</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：判断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Node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是否在结点集</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VisitedNodes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，结果为是，则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return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；结果为否，则进入步骤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Node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添加到</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VisitedNodes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：在程序依赖图中</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遍历</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Node</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依赖的结点，得到结点集</a:t>
            </a:r>
            <a:r>
              <a:rPr lang="en-US" altLang="zh-CN" sz="2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Pred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步骤</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：对于每一个</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pred∈Pred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迭代调用</a:t>
            </a:r>
            <a:r>
              <a:rPr lang="en-US" altLang="zh-CN" sz="2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PDGSlice</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pred</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108895" y="159941"/>
            <a:ext cx="8747433" cy="4147894"/>
          </a:xfrm>
          <a:prstGeom prst="rect">
            <a:avLst/>
          </a:prstGeom>
        </p:spPr>
      </p:pic>
      <p:graphicFrame>
        <p:nvGraphicFramePr>
          <p:cNvPr id="4" name="表格 3"/>
          <p:cNvGraphicFramePr>
            <a:graphicFrameLocks noGrp="1"/>
          </p:cNvGraphicFramePr>
          <p:nvPr/>
        </p:nvGraphicFramePr>
        <p:xfrm>
          <a:off x="1864713" y="4626456"/>
          <a:ext cx="9389198" cy="2400300"/>
        </p:xfrm>
        <a:graphic>
          <a:graphicData uri="http://schemas.openxmlformats.org/drawingml/2006/table">
            <a:tbl>
              <a:tblPr firstRow="1" firstCol="1" bandRow="1">
                <a:tableStyleId>{073A0DAA-6AF3-43AB-8588-CEC1D06C72B9}</a:tableStyleId>
              </a:tblPr>
              <a:tblGrid>
                <a:gridCol w="1554630"/>
                <a:gridCol w="3843712"/>
                <a:gridCol w="3990856"/>
              </a:tblGrid>
              <a:tr h="263805">
                <a:tc>
                  <a:txBody>
                    <a:bodyPr/>
                    <a:lstStyle/>
                    <a:p>
                      <a:pPr algn="ctr">
                        <a:lnSpc>
                          <a:spcPct val="125000"/>
                        </a:lnSpc>
                        <a:spcAft>
                          <a:spcPts val="0"/>
                        </a:spcAft>
                      </a:pPr>
                      <a:r>
                        <a:rPr lang="zh-CN" sz="1400" kern="100" dirty="0">
                          <a:effectLst/>
                          <a:latin typeface="微软雅黑" panose="020B0503020204020204" pitchFamily="34" charset="-122"/>
                          <a:ea typeface="微软雅黑" panose="020B0503020204020204" pitchFamily="34" charset="-122"/>
                        </a:rPr>
                        <a:t>当前节点</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zh-CN" sz="1400" kern="100">
                          <a:effectLst/>
                          <a:latin typeface="微软雅黑" panose="020B0503020204020204" pitchFamily="34" charset="-122"/>
                          <a:ea typeface="微软雅黑" panose="020B0503020204020204" pitchFamily="34" charset="-122"/>
                        </a:rPr>
                        <a:t>前驱节点</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VisitedNodes</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S7</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S0</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S1</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Ø</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S4</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S1</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S5</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S3</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S0</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 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S2</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 S0 }</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pPr>
                      <a:r>
                        <a:rPr lang="en-US" sz="1400" kern="100">
                          <a:effectLst/>
                          <a:latin typeface="微软雅黑" panose="020B0503020204020204" pitchFamily="34" charset="-122"/>
                          <a:ea typeface="微软雅黑" panose="020B0503020204020204" pitchFamily="34" charset="-122"/>
                        </a:rPr>
                        <a:t>{ S3</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S4</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S5</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S7 }</a:t>
                      </a:r>
                      <a:endParaRPr lang="zh-CN" sz="14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S0</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altLang="zh-CN" sz="1400" kern="100" dirty="0">
                          <a:effectLst/>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sz="1400" kern="100" dirty="0">
                          <a:effectLst/>
                          <a:latin typeface="微软雅黑" panose="020B0503020204020204" pitchFamily="34" charset="-122"/>
                          <a:ea typeface="微软雅黑" panose="020B0503020204020204" pitchFamily="34" charset="-122"/>
                        </a:rPr>
                        <a:t>{ 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r>
                        <a:rPr lang="en-US" sz="1400" kern="100" dirty="0">
                          <a:effectLst/>
                          <a:latin typeface="微软雅黑" panose="020B0503020204020204" pitchFamily="34" charset="-122"/>
                          <a:ea typeface="微软雅黑" panose="020B0503020204020204" pitchFamily="34" charset="-122"/>
                        </a:rPr>
                        <a:t>S1</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altLang="zh-CN" sz="1400" kern="100" dirty="0">
                          <a:effectLst/>
                          <a:latin typeface="微软雅黑" panose="020B0503020204020204" pitchFamily="34" charset="-122"/>
                          <a:ea typeface="微软雅黑" panose="020B0503020204020204" pitchFamily="34" charset="-122"/>
                        </a:rPr>
                        <a:t>{ S0 }</a:t>
                      </a:r>
                      <a:endParaRPr lang="zh-CN" alt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r>
                        <a:rPr lang="en-US" sz="1400" kern="100" dirty="0">
                          <a:effectLst/>
                          <a:latin typeface="微软雅黑" panose="020B0503020204020204" pitchFamily="34" charset="-122"/>
                          <a:ea typeface="微软雅黑" panose="020B0503020204020204" pitchFamily="34" charset="-122"/>
                        </a:rPr>
                        <a:t>{ S0</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S2</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S3</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S4</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S5</a:t>
                      </a:r>
                      <a:r>
                        <a:rPr lang="zh-CN" sz="1400" kern="100" dirty="0">
                          <a:effectLst/>
                          <a:latin typeface="微软雅黑" panose="020B0503020204020204" pitchFamily="34" charset="-122"/>
                          <a:ea typeface="微软雅黑" panose="020B0503020204020204" pitchFamily="34" charset="-122"/>
                        </a:rPr>
                        <a:t>，</a:t>
                      </a:r>
                      <a:r>
                        <a:rPr lang="en-US"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r h="263805">
                <a:tc>
                  <a:txBody>
                    <a:bodyPr/>
                    <a:lstStyle/>
                    <a:p>
                      <a:pPr algn="ctr">
                        <a:lnSpc>
                          <a:spcPct val="125000"/>
                        </a:lnSpc>
                        <a:spcAft>
                          <a:spcPts val="0"/>
                        </a:spcAft>
                      </a:pP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algn="ctr">
                        <a:lnSpc>
                          <a:spcPct val="125000"/>
                        </a:lnSpc>
                        <a:spcAft>
                          <a:spcPts val="0"/>
                        </a:spcAft>
                        <a:tabLst>
                          <a:tab pos="267970" algn="l"/>
                          <a:tab pos="1281430" algn="ctr"/>
                        </a:tabLst>
                      </a:pPr>
                      <a:endParaRPr lang="zh-CN" alt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c>
                  <a:txBody>
                    <a:bodyPr/>
                    <a:lstStyle/>
                    <a:p>
                      <a:pPr marL="0" marR="0" indent="0" algn="ctr" defTabSz="964565" rtl="0" eaLnBrk="1" fontAlgn="auto" latinLnBrk="0" hangingPunct="1">
                        <a:lnSpc>
                          <a:spcPct val="125000"/>
                        </a:lnSpc>
                        <a:spcBef>
                          <a:spcPts val="0"/>
                        </a:spcBef>
                        <a:spcAft>
                          <a:spcPts val="0"/>
                        </a:spcAft>
                        <a:buClrTx/>
                        <a:buSzTx/>
                        <a:buFontTx/>
                        <a:buNone/>
                        <a:tabLst>
                          <a:tab pos="267970" algn="l"/>
                          <a:tab pos="1281430" algn="ctr"/>
                        </a:tabLst>
                        <a:defRPr/>
                      </a:pPr>
                      <a:r>
                        <a:rPr lang="en-US" altLang="zh-CN" sz="1400" kern="100" dirty="0">
                          <a:effectLst/>
                          <a:latin typeface="微软雅黑" panose="020B0503020204020204" pitchFamily="34" charset="-122"/>
                          <a:ea typeface="微软雅黑" panose="020B0503020204020204" pitchFamily="34" charset="-122"/>
                        </a:rPr>
                        <a:t>{ S0</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S1, S2</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S3</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S4</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S5</a:t>
                      </a:r>
                      <a:r>
                        <a:rPr lang="zh-CN" altLang="zh-CN" sz="1400" kern="100" dirty="0">
                          <a:effectLst/>
                          <a:latin typeface="微软雅黑" panose="020B0503020204020204" pitchFamily="34" charset="-122"/>
                          <a:ea typeface="微软雅黑" panose="020B0503020204020204" pitchFamily="34" charset="-122"/>
                        </a:rPr>
                        <a:t>，</a:t>
                      </a:r>
                      <a:r>
                        <a:rPr lang="en-US" altLang="zh-CN" sz="1400" kern="100" dirty="0">
                          <a:effectLst/>
                          <a:latin typeface="微软雅黑" panose="020B0503020204020204" pitchFamily="34" charset="-122"/>
                          <a:ea typeface="微软雅黑" panose="020B0503020204020204" pitchFamily="34" charset="-122"/>
                        </a:rPr>
                        <a:t>S7 }</a:t>
                      </a:r>
                      <a:endParaRPr lang="zh-CN" sz="1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bl>
          </a:graphicData>
        </a:graphic>
      </p:graphicFrame>
      <p:sp>
        <p:nvSpPr>
          <p:cNvPr id="5" name="矩形 4"/>
          <p:cNvSpPr/>
          <p:nvPr/>
        </p:nvSpPr>
        <p:spPr>
          <a:xfrm>
            <a:off x="5565279" y="4307835"/>
            <a:ext cx="2728632" cy="338554"/>
          </a:xfrm>
          <a:prstGeom prst="rect">
            <a:avLst/>
          </a:prstGeom>
        </p:spPr>
        <p:txBody>
          <a:bodyPr wrap="none">
            <a:spAutoFit/>
          </a:bodyPr>
          <a:lstStyle/>
          <a:p>
            <a:r>
              <a:rPr lang="zh-CN" altLang="zh-CN" sz="16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切片准则</a:t>
            </a:r>
            <a:r>
              <a:rPr lang="en-US" altLang="zh-CN" sz="16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C=(S7, sum)  </a:t>
            </a:r>
            <a:r>
              <a:rPr lang="zh-CN" altLang="en-US" sz="16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后向</a:t>
            </a:r>
            <a:endParaRPr lang="zh-CN" altLang="en-US" sz="1600" u="sng"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672109"/>
            <a:ext cx="11089232" cy="331787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从切片角度，切片分为静态程序切片、动态程序切片和条件切片等。</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由于静态切片中包含了到达兴趣点的所有可能路径，而对于程序的某一次特定执行，其中的</a:t>
            </a:r>
            <a:r>
              <a:rPr lang="zh-CN" altLang="en-US" sz="2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许多路径实际上是不会被执行的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动态切片需要考虑程序的</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特定输入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，切片准则是一个三元组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 V, I)</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是指令集合，</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是变量集合，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是输入集合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动态切片</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16807" y="447973"/>
          <a:ext cx="10513168" cy="5688631"/>
        </p:xfrm>
        <a:graphic>
          <a:graphicData uri="http://schemas.openxmlformats.org/drawingml/2006/table">
            <a:tbl>
              <a:tblPr firstRow="1" firstCol="1" bandRow="1">
                <a:tableStyleId>{073A0DAA-6AF3-43AB-8588-CEC1D06C72B9}</a:tableStyleId>
              </a:tblPr>
              <a:tblGrid>
                <a:gridCol w="1107305"/>
                <a:gridCol w="4408480"/>
                <a:gridCol w="4997383"/>
              </a:tblGrid>
              <a:tr h="437587">
                <a:tc>
                  <a:txBody>
                    <a:bodyPr/>
                    <a:lstStyle/>
                    <a:p>
                      <a:pPr algn="ctr">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1</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x:=read(x);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x:=read(x);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2</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y:=read(y);</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y:=read(y);</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3</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z:=read(z);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z:=read(z);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4</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z:=x+y+z;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z:=x+y+z;</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5</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if(z==0)</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if(z==0)</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6</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begin</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begin</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7</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b:=z+x;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b:=z+x;</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8</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end</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end</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9</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if(z==1)</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if(z==1)</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10</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begin</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begin</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11</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a:=z+y;</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66700"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a:=z+y;</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12</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end</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end</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437587">
                <a:tc>
                  <a:txBody>
                    <a:bodyPr/>
                    <a:lstStyle/>
                    <a:p>
                      <a:pPr algn="ctr">
                        <a:lnSpc>
                          <a:spcPct val="125000"/>
                        </a:lnSpc>
                        <a:spcAft>
                          <a:spcPts val="0"/>
                        </a:spcAft>
                      </a:pPr>
                      <a:r>
                        <a:rPr lang="en-US" sz="1800" kern="100">
                          <a:effectLst/>
                          <a:latin typeface="微软雅黑" panose="020B0503020204020204" pitchFamily="34" charset="-122"/>
                          <a:ea typeface="微软雅黑" panose="020B0503020204020204" pitchFamily="34" charset="-122"/>
                        </a:rPr>
                        <a:t>13</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a:effectLst/>
                          <a:latin typeface="微软雅黑" panose="020B0503020204020204" pitchFamily="34" charset="-122"/>
                          <a:ea typeface="微软雅黑" panose="020B0503020204020204" pitchFamily="34" charset="-122"/>
                        </a:rPr>
                        <a:t>output(a);</a:t>
                      </a:r>
                      <a:endParaRPr lang="zh-CN" sz="1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lnSpc>
                          <a:spcPct val="125000"/>
                        </a:lnSpc>
                        <a:spcAft>
                          <a:spcPts val="0"/>
                        </a:spcAft>
                      </a:pPr>
                      <a:r>
                        <a:rPr lang="en-US" sz="1800" kern="100" dirty="0">
                          <a:effectLst/>
                          <a:latin typeface="微软雅黑" panose="020B0503020204020204" pitchFamily="34" charset="-122"/>
                          <a:ea typeface="微软雅黑" panose="020B0503020204020204" pitchFamily="34" charset="-122"/>
                        </a:rPr>
                        <a:t>output(a);</a:t>
                      </a:r>
                      <a:endParaRPr lang="zh-CN" sz="1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bl>
          </a:graphicData>
        </a:graphic>
      </p:graphicFrame>
      <p:sp>
        <p:nvSpPr>
          <p:cNvPr id="6" name="矩形 5"/>
          <p:cNvSpPr/>
          <p:nvPr/>
        </p:nvSpPr>
        <p:spPr>
          <a:xfrm>
            <a:off x="2652862" y="6282550"/>
            <a:ext cx="3073277" cy="369332"/>
          </a:xfrm>
          <a:prstGeom prst="rect">
            <a:avLst/>
          </a:prstGeom>
        </p:spPr>
        <p:txBody>
          <a:bodyPr wrap="none">
            <a:spAutoFit/>
          </a:bodyPr>
          <a:lstStyle/>
          <a:p>
            <a:r>
              <a:rPr lang="en-US" altLang="zh-CN"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C1=(13, a, x=1, y=1</a:t>
            </a:r>
            <a:r>
              <a:rPr lang="zh-CN" altLang="en-US"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z=0)</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7221463" y="6282550"/>
            <a:ext cx="2967479" cy="369332"/>
          </a:xfrm>
          <a:prstGeom prst="rect">
            <a:avLst/>
          </a:prstGeom>
        </p:spPr>
        <p:txBody>
          <a:bodyPr wrap="none">
            <a:spAutoFit/>
          </a:bodyPr>
          <a:lstStyle/>
          <a:p>
            <a:r>
              <a:rPr lang="en-US" altLang="zh-CN"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C2=(13, a, x=0, y=1, z=0)</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468935" y="5704557"/>
            <a:ext cx="1152128" cy="432048"/>
          </a:xfrm>
          <a:prstGeom prst="rect">
            <a:avLst/>
          </a:prstGeom>
          <a:solidFill>
            <a:srgbClr val="FF3B5E">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9" name="矩形 8"/>
          <p:cNvSpPr/>
          <p:nvPr/>
        </p:nvSpPr>
        <p:spPr>
          <a:xfrm>
            <a:off x="6861423" y="3976365"/>
            <a:ext cx="1368152" cy="2160240"/>
          </a:xfrm>
          <a:prstGeom prst="rect">
            <a:avLst/>
          </a:prstGeom>
          <a:solidFill>
            <a:srgbClr val="FF3B5E">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10" name="矩形 9"/>
          <p:cNvSpPr/>
          <p:nvPr/>
        </p:nvSpPr>
        <p:spPr>
          <a:xfrm>
            <a:off x="6861423" y="519981"/>
            <a:ext cx="1457284" cy="1656184"/>
          </a:xfrm>
          <a:prstGeom prst="rect">
            <a:avLst/>
          </a:prstGeom>
          <a:solidFill>
            <a:srgbClr val="FF3B5E">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cxnSp>
        <p:nvCxnSpPr>
          <p:cNvPr id="12" name="直接连接符 11"/>
          <p:cNvCxnSpPr/>
          <p:nvPr/>
        </p:nvCxnSpPr>
        <p:spPr>
          <a:xfrm>
            <a:off x="3549055" y="2320181"/>
            <a:ext cx="382399" cy="288032"/>
          </a:xfrm>
          <a:prstGeom prst="line">
            <a:avLst/>
          </a:prstGeom>
          <a:ln w="28575">
            <a:solidFill>
              <a:srgbClr val="FF3B5E"/>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549055" y="2320181"/>
            <a:ext cx="382399"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516958" y="3981119"/>
            <a:ext cx="382399" cy="288032"/>
          </a:xfrm>
          <a:prstGeom prst="line">
            <a:avLst/>
          </a:prstGeom>
          <a:ln w="28575">
            <a:solidFill>
              <a:srgbClr val="FF3B5E"/>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516958" y="3981119"/>
            <a:ext cx="382399"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知识点一：程序切片技术</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312069"/>
            <a:ext cx="11089232" cy="46107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动态切片可以看做静态切片的子集</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当图可达算法应用到动态切片中，可以通过</a:t>
            </a:r>
            <a:r>
              <a:rPr lang="zh-CN" altLang="en-US"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裁剪程序依赖图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来实现</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条件切片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的切片准则也是一个三元组，形为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 = (N, 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𝐹</a:t>
            </a:r>
            <a:r>
              <a:rPr lang="en-US" altLang="zh-CN" sz="2800"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的含义同静态准则相同，𝐹</a:t>
            </a:r>
            <a:r>
              <a:rPr lang="en-US" altLang="zh-CN" sz="2800"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中变量的</a:t>
            </a:r>
            <a:r>
              <a:rPr lang="zh-CN" altLang="en-US" sz="2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逻辑约束</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静态切片和动态切片可以看做条件切片的两个特例</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当𝐹</a:t>
            </a:r>
            <a:r>
              <a:rPr lang="en-US" altLang="zh-CN" sz="2800" u="sng"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中的约束条件为空时，得到的切片是静态切片；当𝐹</a:t>
            </a:r>
            <a:r>
              <a:rPr lang="en-US" altLang="zh-CN" sz="2800" u="sng" baseline="-250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中的约束固定为某一特定条件时，得到的切片是动态切片。</a:t>
            </a:r>
            <a:endPar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知识点三：程序插桩技术</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插桩概念</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p:nvPr/>
        </p:nvGrpSpPr>
        <p:grpSpPr>
          <a:xfrm>
            <a:off x="956767" y="1600101"/>
            <a:ext cx="11233248" cy="4436725"/>
            <a:chOff x="1424819" y="2400260"/>
            <a:chExt cx="9530272" cy="2867080"/>
          </a:xfrm>
        </p:grpSpPr>
        <p:sp>
          <p:nvSpPr>
            <p:cNvPr id="21" name="íṡľíḍè-Rectangle 17"/>
            <p:cNvSpPr/>
            <p:nvPr/>
          </p:nvSpPr>
          <p:spPr>
            <a:xfrm>
              <a:off x="1424819" y="2400260"/>
              <a:ext cx="9530272" cy="2867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647936" y="2400260"/>
              <a:ext cx="9123881" cy="256568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程序插桩，是借助往被测程序中插入操作，来实现测试目的的方法。简单的说，</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插桩就是在代码中插入一段我们自定义的代码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，它的目的在于通过我们插入程序中的自定义的代码，得到期望得到的信息，比如程序的控制流和数据流信息，以此来实现测试或者其他目的。</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最简单的插桩是在程序中</a:t>
              </a:r>
              <a:r>
                <a:rPr lang="zh-CN" altLang="en-US" sz="2400" b="1" u="sng"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插入输出语句</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，以监测变量的取值或者状态是否符合预期。这种插桩手段在服务类应用程序、基于日志的程序调错等。</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400" b="1" u="sng"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断言</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是一种特殊的插桩</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，是在程序的特定部位插入语句来检查变量的特性。</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2440" y="6136605"/>
            <a:ext cx="4333875" cy="8110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672109"/>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源代码插桩</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是指在被测程序运行之前，通过自动化工具或者程序员手动</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在需要收集信息的地方插入探针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，之后重新编译运行被测程序。</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静态二进制插桩</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和源代码插桩类似，都是在</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程序运行之前插入探针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，与源代码插桩不同是静态二进制插桩直接对程序编译之后的二进制机器码进行插桩。编写难度更大、可移植性更差。</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动态二进制插桩</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在程序运行时，直接</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接管被测程序</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并且截获其二进制指令并插入探针。插桩程序难度更大，程序运行开销也越大。</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插桩分类</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6" y="1312069"/>
            <a:ext cx="11089232"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动态二进制插桩技术被广泛的用在各个领域。为了解决动态二进制插桩程序编写难度大、抽象层次低的缺点，提高代码的重用性，人们开发了许多</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动态二进制插桩框架</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Intel</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公司开发的动态二进制插桩框架，支持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IA-32</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x86-64</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指令集架构，支持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Pin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可以监控程序的每一步执行，提供了丰富的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，可以在二进制程序程序运行过程中插入各种函数，比如说我们要统计一个程序执行了多少条指令，每条指令的地址等信息。</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667743" y="59198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Pin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blinds(horizontal)">
                                      <p:cBhvr>
                                        <p:cTn id="7"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096045"/>
            <a:ext cx="11161240" cy="641217"/>
          </a:xfrm>
          <a:prstGeom prst="rect">
            <a:avLst/>
          </a:prstGeom>
          <a:noFill/>
        </p:spPr>
        <p:txBody>
          <a:bodyPr wrap="square" lIns="86376" tIns="43188" rIns="86376" bIns="43188" rtlCol="0">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解压下载的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版本的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压缩包，整体文件夹结构如下所示。</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安装及使用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71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0823" y="1816125"/>
            <a:ext cx="10153128" cy="180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24719" y="3832349"/>
            <a:ext cx="12097344" cy="2308324"/>
          </a:xfrm>
          <a:prstGeom prst="rect">
            <a:avLst/>
          </a:prstGeom>
        </p:spPr>
        <p:txBody>
          <a:bodyPr wrap="square">
            <a:spAutoFit/>
          </a:bodyPr>
          <a:lstStyle/>
          <a:p>
            <a:pPr>
              <a:lnSpc>
                <a:spcPct val="150000"/>
              </a:lnSpc>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ia32</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intel64</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包含了英特尔不同体系架构下的相关库和可执行文件，文件夹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doc</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包含了</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相关的用户手册、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文档等，而文件夹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source\tools</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里包含了大量的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en-US" altLang="zh-CN" sz="2400" b="1" dirty="0" err="1">
                <a:latin typeface="微软雅黑" panose="020B0503020204020204" pitchFamily="34" charset="-122"/>
                <a:ea typeface="微软雅黑" panose="020B0503020204020204" pitchFamily="34" charset="-122"/>
              </a:rPr>
              <a:t>Pintool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Pin</a:t>
            </a:r>
            <a:r>
              <a:rPr lang="zh-CN" altLang="en-US" sz="2400" b="1" dirty="0">
                <a:latin typeface="微软雅黑" panose="020B0503020204020204" pitchFamily="34" charset="-122"/>
                <a:ea typeface="微软雅黑" panose="020B0503020204020204" pitchFamily="34" charset="-122"/>
              </a:rPr>
              <a:t>通过已经定义的</a:t>
            </a:r>
            <a:r>
              <a:rPr lang="en-US" altLang="zh-CN" sz="2400" b="1" dirty="0">
                <a:latin typeface="微软雅黑" panose="020B0503020204020204" pitchFamily="34" charset="-122"/>
                <a:ea typeface="微软雅黑" panose="020B0503020204020204" pitchFamily="34" charset="-122"/>
              </a:rPr>
              <a:t>tools</a:t>
            </a:r>
            <a:r>
              <a:rPr lang="zh-CN" altLang="en-US" sz="2400" b="1" dirty="0">
                <a:latin typeface="微软雅黑" panose="020B0503020204020204" pitchFamily="34" charset="-122"/>
                <a:ea typeface="微软雅黑" panose="020B0503020204020204" pitchFamily="34" charset="-122"/>
              </a:rPr>
              <a:t>或者自己开发的</a:t>
            </a:r>
            <a:r>
              <a:rPr lang="en-US" altLang="zh-CN" sz="2400" b="1" dirty="0">
                <a:latin typeface="微软雅黑" panose="020B0503020204020204" pitchFamily="34" charset="-122"/>
                <a:ea typeface="微软雅黑" panose="020B0503020204020204" pitchFamily="34" charset="-122"/>
              </a:rPr>
              <a:t>tool</a:t>
            </a:r>
            <a:r>
              <a:rPr lang="zh-CN" altLang="en-US" sz="2400" b="1" dirty="0">
                <a:latin typeface="微软雅黑" panose="020B0503020204020204" pitchFamily="34" charset="-122"/>
                <a:ea typeface="微软雅黑" panose="020B0503020204020204" pitchFamily="34" charset="-122"/>
              </a:rPr>
              <a:t>来完成对目标程序的插桩</a:t>
            </a:r>
            <a:r>
              <a:rPr lang="zh-CN" altLang="en-US" sz="2400" dirty="0">
                <a:latin typeface="微软雅黑" panose="020B0503020204020204" pitchFamily="34" charset="-122"/>
                <a:ea typeface="微软雅黑" panose="020B0503020204020204" pitchFamily="34" charset="-122"/>
              </a:rPr>
              <a:t>。通常，</a:t>
            </a:r>
            <a:r>
              <a:rPr lang="en-US" altLang="zh-CN" sz="2400" dirty="0" err="1">
                <a:highlight>
                  <a:srgbClr val="FFFF00"/>
                </a:highlight>
                <a:latin typeface="微软雅黑" panose="020B0503020204020204" pitchFamily="34" charset="-122"/>
                <a:ea typeface="微软雅黑" panose="020B0503020204020204" pitchFamily="34" charset="-122"/>
              </a:rPr>
              <a:t>PinTool</a:t>
            </a:r>
            <a:r>
              <a:rPr lang="zh-CN" altLang="en-US" sz="2400" dirty="0">
                <a:highlight>
                  <a:srgbClr val="FFFF00"/>
                </a:highlight>
                <a:latin typeface="微软雅黑" panose="020B0503020204020204" pitchFamily="34" charset="-122"/>
                <a:ea typeface="微软雅黑" panose="020B0503020204020204" pitchFamily="34" charset="-122"/>
              </a:rPr>
              <a:t>以动态链接库方式使用</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下是</a:t>
            </a:r>
            <a:r>
              <a:rPr lang="en-US" altLang="zh-CN" sz="2400" dirty="0">
                <a:latin typeface="微软雅黑" panose="020B0503020204020204" pitchFamily="34" charset="-122"/>
                <a:ea typeface="微软雅黑" panose="020B0503020204020204" pitchFamily="34" charset="-122"/>
              </a:rPr>
              <a:t>.so</a:t>
            </a:r>
            <a:r>
              <a:rPr lang="zh-CN" altLang="en-US" sz="2400" dirty="0">
                <a:latin typeface="微软雅黑" panose="020B0503020204020204" pitchFamily="34" charset="-122"/>
                <a:ea typeface="微软雅黑" panose="020B0503020204020204" pitchFamily="34" charset="-122"/>
              </a:rPr>
              <a:t>文件，而</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下是</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dll</a:t>
            </a:r>
            <a:r>
              <a:rPr lang="zh-CN" altLang="en-US" sz="2400" dirty="0">
                <a:latin typeface="微软雅黑" panose="020B0503020204020204" pitchFamily="34" charset="-122"/>
                <a:ea typeface="微软雅黑" panose="020B0503020204020204" pitchFamily="34" charset="-122"/>
              </a:rPr>
              <a:t>文件。</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p:cNvSpPr/>
          <p:nvPr/>
        </p:nvSpPr>
        <p:spPr>
          <a:xfrm>
            <a:off x="1387304" y="2608213"/>
            <a:ext cx="11449272" cy="581057"/>
          </a:xfrm>
          <a:prstGeom prst="rect">
            <a:avLst/>
          </a:prstGeom>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举例，在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下使用如下命令来进行动态插桩，并得到输出信息文件：</a:t>
            </a: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1610510" y="1331725"/>
            <a:ext cx="9937104" cy="1015663"/>
          </a:xfrm>
          <a:prstGeom prst="rect">
            <a:avLst/>
          </a:prstGeom>
          <a:ln>
            <a:solidFill>
              <a:schemeClr val="tx1"/>
            </a:solidFill>
          </a:ln>
        </p:spPr>
        <p:txBody>
          <a:bodyPr wrap="square">
            <a:spAutoFit/>
          </a:bodyPr>
          <a:lstStyle/>
          <a:p>
            <a:pPr indent="266700" algn="just">
              <a:lnSpc>
                <a:spcPct val="125000"/>
              </a:lnSpc>
              <a:spcAft>
                <a:spcPts val="0"/>
              </a:spcAft>
            </a:pPr>
            <a:r>
              <a:rPr lang="en-US" altLang="zh-CN" sz="2400" b="1"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pin</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 [OPTION] [-t &lt;tool&gt; [&lt;</a:t>
            </a:r>
            <a:r>
              <a:rPr lang="en-US" altLang="zh-CN" sz="2400"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toolargs</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&gt;]] -- &lt;command line&gt;</a:t>
            </a:r>
            <a:endParaRPr lang="zh-CN" altLang="zh-CN" sz="2400" kern="100" dirty="0">
              <a:latin typeface="新宋体" panose="02010609030101010101" pitchFamily="49" charset="-122"/>
              <a:ea typeface="新宋体" panose="02010609030101010101" pitchFamily="49" charset="-122"/>
              <a:cs typeface="新宋体" panose="02010609030101010101" pitchFamily="49" charset="-122"/>
            </a:endParaRPr>
          </a:p>
          <a:p>
            <a:pPr indent="266700" algn="just">
              <a:lnSpc>
                <a:spcPct val="125000"/>
              </a:lnSpc>
              <a:spcAft>
                <a:spcPts val="0"/>
              </a:spcAft>
            </a:pPr>
            <a:r>
              <a:rPr lang="zh-CN" altLang="zh-CN" sz="2400" kern="100" dirty="0">
                <a:solidFill>
                  <a:srgbClr val="000000"/>
                </a:solidFill>
                <a:latin typeface="新宋体" panose="02010609030101010101" pitchFamily="49" charset="-122"/>
                <a:cs typeface="新宋体" panose="02010609030101010101" pitchFamily="49" charset="-122"/>
              </a:rPr>
              <a:t>注：</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&lt;command line&gt;</a:t>
            </a:r>
            <a:r>
              <a:rPr lang="zh-CN" altLang="zh-CN" sz="2400" kern="100" dirty="0">
                <a:solidFill>
                  <a:srgbClr val="000000"/>
                </a:solidFill>
                <a:latin typeface="新宋体" panose="02010609030101010101" pitchFamily="49" charset="-122"/>
                <a:cs typeface="新宋体" panose="02010609030101010101" pitchFamily="49" charset="-122"/>
              </a:rPr>
              <a:t>：</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&lt;App EXE&gt; [App </a:t>
            </a:r>
            <a:r>
              <a:rPr lang="en-US" altLang="zh-CN" sz="2400"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args</a:t>
            </a:r>
            <a:r>
              <a:rPr lang="en-US" altLang="zh-CN" sz="2400"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a:t>
            </a:r>
            <a:endParaRPr lang="zh-CN" altLang="zh-CN" sz="2400"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
        <p:nvSpPr>
          <p:cNvPr id="4" name="矩形 3"/>
          <p:cNvSpPr/>
          <p:nvPr/>
        </p:nvSpPr>
        <p:spPr>
          <a:xfrm>
            <a:off x="668735" y="3450095"/>
            <a:ext cx="11440790" cy="553998"/>
          </a:xfrm>
          <a:prstGeom prst="rect">
            <a:avLst/>
          </a:prstGeom>
        </p:spPr>
        <p:txBody>
          <a:bodyPr wrap="square">
            <a:spAutoFit/>
          </a:bodyPr>
          <a:lstStyle/>
          <a:p>
            <a:pPr indent="266700" algn="just">
              <a:lnSpc>
                <a:spcPct val="125000"/>
              </a:lnSpc>
              <a:spcAft>
                <a:spcPts val="0"/>
              </a:spcAft>
            </a:pPr>
            <a:r>
              <a:rPr lang="en-US" altLang="zh-CN" sz="2400" b="1" u="sng"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 ./pin -t ./source/tools/…/obj-intel64/xxxx.so -- </a:t>
            </a:r>
            <a:r>
              <a:rPr lang="en-US" altLang="zh-CN" sz="2400" b="1" u="sng"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TargetApp</a:t>
            </a:r>
            <a:r>
              <a:rPr lang="en-US" altLang="zh-CN" sz="2400" b="1" u="sng"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 </a:t>
            </a:r>
            <a:r>
              <a:rPr lang="en-US" altLang="zh-CN" sz="2400" b="1" u="sng" kern="100" dirty="0" err="1">
                <a:solidFill>
                  <a:srgbClr val="000000"/>
                </a:solidFill>
                <a:latin typeface="新宋体" panose="02010609030101010101" pitchFamily="49" charset="-122"/>
                <a:ea typeface="新宋体" panose="02010609030101010101" pitchFamily="49" charset="-122"/>
                <a:cs typeface="新宋体" panose="02010609030101010101" pitchFamily="49" charset="-122"/>
              </a:rPr>
              <a:t>args</a:t>
            </a:r>
            <a:endParaRPr lang="zh-CN" altLang="zh-CN" sz="2400" b="1" u="sng"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
        <p:nvSpPr>
          <p:cNvPr id="5" name="矩形 4"/>
          <p:cNvSpPr/>
          <p:nvPr/>
        </p:nvSpPr>
        <p:spPr>
          <a:xfrm>
            <a:off x="668735" y="4120381"/>
            <a:ext cx="11630722" cy="2677656"/>
          </a:xfrm>
          <a:prstGeom prst="rect">
            <a:avLst/>
          </a:prstGeom>
        </p:spPr>
        <p:txBody>
          <a:bodyPr wrap="square">
            <a:spAutoFit/>
          </a:bodyPr>
          <a:lstStyle/>
          <a:p>
            <a:pPr>
              <a:lnSpc>
                <a:spcPct val="150000"/>
              </a:lnSpc>
            </a:pPr>
            <a:r>
              <a:rPr lang="zh-CN" altLang="zh-CN" sz="2800" kern="100" dirty="0">
                <a:solidFill>
                  <a:srgbClr val="000000"/>
                </a:solidFill>
                <a:ea typeface="仿宋" panose="02010609060101010101" pitchFamily="49" charset="-122"/>
                <a:cs typeface="新宋体" panose="02010609030101010101" pitchFamily="49" charset="-122"/>
              </a:rPr>
              <a:t>这里的</a:t>
            </a:r>
            <a:r>
              <a:rPr lang="en-US" altLang="zh-CN" sz="2800" kern="100" dirty="0">
                <a:solidFill>
                  <a:srgbClr val="000000"/>
                </a:solidFill>
                <a:highlight>
                  <a:srgbClr val="FFFF00"/>
                </a:highlight>
                <a:ea typeface="仿宋" panose="02010609060101010101" pitchFamily="49" charset="-122"/>
                <a:cs typeface="新宋体" panose="02010609030101010101" pitchFamily="49" charset="-122"/>
              </a:rPr>
              <a:t>xxxx.so</a:t>
            </a:r>
            <a:r>
              <a:rPr lang="zh-CN" altLang="zh-CN" sz="2800" kern="100" dirty="0">
                <a:solidFill>
                  <a:srgbClr val="000000"/>
                </a:solidFill>
                <a:ea typeface="仿宋" panose="02010609060101010101" pitchFamily="49" charset="-122"/>
                <a:cs typeface="新宋体" panose="02010609030101010101" pitchFamily="49" charset="-122"/>
              </a:rPr>
              <a:t>指代所要使用的</a:t>
            </a:r>
            <a:r>
              <a:rPr lang="en-US" altLang="zh-CN" sz="2800" kern="100" dirty="0" err="1">
                <a:solidFill>
                  <a:srgbClr val="000000"/>
                </a:solidFill>
                <a:ea typeface="仿宋" panose="02010609060101010101" pitchFamily="49" charset="-122"/>
                <a:cs typeface="新宋体" panose="02010609030101010101" pitchFamily="49" charset="-122"/>
              </a:rPr>
              <a:t>Pintool</a:t>
            </a:r>
            <a:r>
              <a:rPr lang="zh-CN" altLang="zh-CN" sz="2800" kern="100" dirty="0">
                <a:solidFill>
                  <a:srgbClr val="000000"/>
                </a:solidFill>
                <a:ea typeface="仿宋" panose="02010609060101010101" pitchFamily="49" charset="-122"/>
                <a:cs typeface="新宋体" panose="02010609030101010101" pitchFamily="49" charset="-122"/>
              </a:rPr>
              <a:t>，如</a:t>
            </a:r>
            <a:r>
              <a:rPr lang="en-US" altLang="zh-CN" sz="2800" kern="100" dirty="0">
                <a:solidFill>
                  <a:srgbClr val="000000"/>
                </a:solidFill>
                <a:ea typeface="仿宋" panose="02010609060101010101" pitchFamily="49" charset="-122"/>
                <a:cs typeface="新宋体" panose="02010609030101010101" pitchFamily="49" charset="-122"/>
              </a:rPr>
              <a:t>inscount0.so</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a:solidFill>
                  <a:srgbClr val="000000"/>
                </a:solidFill>
                <a:ea typeface="仿宋" panose="02010609060101010101" pitchFamily="49" charset="-122"/>
                <a:cs typeface="新宋体" panose="02010609030101010101" pitchFamily="49" charset="-122"/>
              </a:rPr>
              <a:t>--</a:t>
            </a:r>
            <a:r>
              <a:rPr lang="zh-CN" altLang="zh-CN" sz="2800" kern="100" dirty="0">
                <a:solidFill>
                  <a:srgbClr val="000000"/>
                </a:solidFill>
                <a:ea typeface="仿宋" panose="02010609060101010101" pitchFamily="49" charset="-122"/>
                <a:cs typeface="新宋体" panose="02010609030101010101" pitchFamily="49" charset="-122"/>
              </a:rPr>
              <a:t>”之后要输入需要运行的</a:t>
            </a:r>
            <a:r>
              <a:rPr lang="zh-CN" altLang="zh-CN" sz="2800" kern="100" dirty="0">
                <a:solidFill>
                  <a:srgbClr val="000000"/>
                </a:solidFill>
                <a:highlight>
                  <a:srgbClr val="FFFF00"/>
                </a:highlight>
                <a:ea typeface="仿宋" panose="02010609060101010101" pitchFamily="49" charset="-122"/>
                <a:cs typeface="新宋体" panose="02010609030101010101" pitchFamily="49" charset="-122"/>
              </a:rPr>
              <a:t>目标程序</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err="1">
                <a:solidFill>
                  <a:srgbClr val="000000"/>
                </a:solidFill>
                <a:ea typeface="仿宋" panose="02010609060101010101" pitchFamily="49" charset="-122"/>
                <a:cs typeface="新宋体" panose="02010609030101010101" pitchFamily="49" charset="-122"/>
              </a:rPr>
              <a:t>TargetApp</a:t>
            </a:r>
            <a:r>
              <a:rPr lang="zh-CN" altLang="zh-CN" sz="2800" kern="100" dirty="0">
                <a:solidFill>
                  <a:srgbClr val="000000"/>
                </a:solidFill>
                <a:ea typeface="仿宋" panose="02010609060101010101" pitchFamily="49" charset="-122"/>
                <a:cs typeface="新宋体" panose="02010609030101010101" pitchFamily="49" charset="-122"/>
              </a:rPr>
              <a:t>）和其</a:t>
            </a:r>
            <a:r>
              <a:rPr lang="zh-CN" altLang="en-US" sz="2800" kern="100" dirty="0">
                <a:solidFill>
                  <a:srgbClr val="000000"/>
                </a:solidFill>
                <a:highlight>
                  <a:srgbClr val="FFFF00"/>
                </a:highlight>
                <a:ea typeface="仿宋" panose="02010609060101010101" pitchFamily="49" charset="-122"/>
                <a:cs typeface="新宋体" panose="02010609030101010101" pitchFamily="49" charset="-122"/>
              </a:rPr>
              <a:t>相关参数</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err="1">
                <a:solidFill>
                  <a:srgbClr val="000000"/>
                </a:solidFill>
                <a:ea typeface="仿宋" panose="02010609060101010101" pitchFamily="49" charset="-122"/>
                <a:cs typeface="新宋体" panose="02010609030101010101" pitchFamily="49" charset="-122"/>
              </a:rPr>
              <a:t>args</a:t>
            </a:r>
            <a:r>
              <a:rPr lang="zh-CN" altLang="zh-CN" sz="2800" kern="100" dirty="0">
                <a:solidFill>
                  <a:srgbClr val="000000"/>
                </a:solidFill>
                <a:ea typeface="仿宋" panose="02010609060101010101" pitchFamily="49" charset="-122"/>
                <a:cs typeface="新宋体" panose="02010609030101010101" pitchFamily="49" charset="-122"/>
              </a:rPr>
              <a:t>）。默认输出结果将保存到</a:t>
            </a:r>
            <a:r>
              <a:rPr lang="en-US" altLang="zh-CN" sz="2800" kern="100" dirty="0" err="1">
                <a:solidFill>
                  <a:srgbClr val="000000"/>
                </a:solidFill>
                <a:highlight>
                  <a:srgbClr val="FFFF00"/>
                </a:highlight>
                <a:ea typeface="仿宋" panose="02010609060101010101" pitchFamily="49" charset="-122"/>
                <a:cs typeface="新宋体" panose="02010609030101010101" pitchFamily="49" charset="-122"/>
              </a:rPr>
              <a:t>xxxx.out</a:t>
            </a:r>
            <a:r>
              <a:rPr lang="zh-CN" altLang="zh-CN" sz="2800" kern="100" dirty="0">
                <a:solidFill>
                  <a:srgbClr val="000000"/>
                </a:solidFill>
                <a:ea typeface="仿宋" panose="02010609060101010101" pitchFamily="49" charset="-122"/>
                <a:cs typeface="新宋体" panose="02010609030101010101" pitchFamily="49" charset="-122"/>
              </a:rPr>
              <a:t>，也可以使用在</a:t>
            </a:r>
            <a:r>
              <a:rPr lang="en-US" altLang="zh-CN" sz="2800" kern="100" dirty="0" err="1">
                <a:solidFill>
                  <a:srgbClr val="000000"/>
                </a:solidFill>
                <a:ea typeface="仿宋" panose="02010609060101010101" pitchFamily="49" charset="-122"/>
                <a:cs typeface="新宋体" panose="02010609030101010101" pitchFamily="49" charset="-122"/>
              </a:rPr>
              <a:t>Pintool</a:t>
            </a:r>
            <a:r>
              <a:rPr lang="zh-CN" altLang="zh-CN" sz="2800" kern="100" dirty="0">
                <a:solidFill>
                  <a:srgbClr val="000000"/>
                </a:solidFill>
                <a:ea typeface="仿宋" panose="02010609060101010101" pitchFamily="49" charset="-122"/>
                <a:cs typeface="新宋体" panose="02010609030101010101" pitchFamily="49" charset="-122"/>
              </a:rPr>
              <a:t>中实现函数</a:t>
            </a:r>
            <a:r>
              <a:rPr lang="en-US" altLang="zh-CN" sz="2800" kern="100" dirty="0" err="1">
                <a:solidFill>
                  <a:srgbClr val="000000"/>
                </a:solidFill>
                <a:ea typeface="仿宋" panose="02010609060101010101" pitchFamily="49" charset="-122"/>
                <a:cs typeface="新宋体" panose="02010609030101010101" pitchFamily="49" charset="-122"/>
              </a:rPr>
              <a:t>KnobOutputFile</a:t>
            </a:r>
            <a:r>
              <a:rPr lang="zh-CN" altLang="zh-CN" sz="2800" kern="100" dirty="0">
                <a:solidFill>
                  <a:srgbClr val="000000"/>
                </a:solidFill>
                <a:ea typeface="仿宋" panose="02010609060101010101" pitchFamily="49" charset="-122"/>
                <a:cs typeface="新宋体" panose="02010609030101010101" pitchFamily="49" charset="-122"/>
              </a:rPr>
              <a:t>后通过</a:t>
            </a:r>
            <a:r>
              <a:rPr lang="en-US" altLang="zh-CN" sz="2800" kern="100" dirty="0" err="1">
                <a:solidFill>
                  <a:srgbClr val="000000"/>
                </a:solidFill>
                <a:ea typeface="仿宋" panose="02010609060101010101" pitchFamily="49" charset="-122"/>
                <a:cs typeface="新宋体" panose="02010609030101010101" pitchFamily="49" charset="-122"/>
              </a:rPr>
              <a:t>toolargs</a:t>
            </a:r>
            <a:r>
              <a:rPr lang="zh-CN" altLang="zh-CN" sz="2800" kern="100" dirty="0">
                <a:solidFill>
                  <a:srgbClr val="000000"/>
                </a:solidFill>
                <a:ea typeface="仿宋" panose="02010609060101010101" pitchFamily="49" charset="-122"/>
                <a:cs typeface="新宋体" panose="02010609030101010101" pitchFamily="49" charset="-122"/>
              </a:rPr>
              <a:t>：</a:t>
            </a:r>
            <a:r>
              <a:rPr lang="en-US" altLang="zh-CN" sz="2800" kern="100" dirty="0">
                <a:solidFill>
                  <a:srgbClr val="000000"/>
                </a:solidFill>
                <a:ea typeface="仿宋" panose="02010609060101010101" pitchFamily="49" charset="-122"/>
                <a:cs typeface="新宋体" panose="02010609030101010101" pitchFamily="49" charset="-122"/>
              </a:rPr>
              <a:t>-o </a:t>
            </a:r>
            <a:r>
              <a:rPr lang="en-US" altLang="zh-CN" sz="2800" kern="100" dirty="0" err="1">
                <a:solidFill>
                  <a:srgbClr val="000000"/>
                </a:solidFill>
                <a:ea typeface="仿宋" panose="02010609060101010101" pitchFamily="49" charset="-122"/>
                <a:cs typeface="新宋体" panose="02010609030101010101" pitchFamily="49" charset="-122"/>
              </a:rPr>
              <a:t>filepath</a:t>
            </a:r>
            <a:r>
              <a:rPr lang="zh-CN" altLang="zh-CN" sz="2800" kern="100" dirty="0">
                <a:solidFill>
                  <a:srgbClr val="000000"/>
                </a:solidFill>
                <a:ea typeface="仿宋" panose="02010609060101010101" pitchFamily="49" charset="-122"/>
                <a:cs typeface="新宋体" panose="02010609030101010101" pitchFamily="49" charset="-122"/>
              </a:rPr>
              <a:t>指定。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1244799" y="1168053"/>
            <a:ext cx="11063560" cy="5206938"/>
          </a:xfrm>
          <a:prstGeom prst="rect">
            <a:avLst/>
          </a:prstGeom>
        </p:spPr>
        <p:txBody>
          <a:bodyPr wrap="square">
            <a:spAutoFit/>
          </a:bodyPr>
          <a:lstStyle/>
          <a:p>
            <a:pPr indent="266700" algn="just">
              <a:lnSpc>
                <a:spcPct val="14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的安装文件里，在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source\tools</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里已经定义了大量</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，可以编译后直接使用，也可以自己开发自己的定制的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来完成特定的插桩任务。</a:t>
            </a:r>
            <a:endPar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1</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下编译现有</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76225"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 </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编译在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下，可以使用通过以下命令可以对所有</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进行编译：</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cd 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make all TARGET=intel64</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也可以指定某个具体的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工具，如</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inscount0</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cd 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40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make inscount0.test TARGET=intel64</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1244799" y="1168053"/>
            <a:ext cx="11063560" cy="1070421"/>
          </a:xfrm>
          <a:prstGeom prst="rect">
            <a:avLst/>
          </a:prstGeom>
        </p:spPr>
        <p:txBody>
          <a:bodyPr wrap="square">
            <a:spAutoFit/>
          </a:bodyPr>
          <a:lstStyle/>
          <a:p>
            <a:pPr indent="266700">
              <a:lnSpc>
                <a:spcPct val="14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里，已经定了好了很多</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，这些常用的</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功能介绍如下表所示：</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custDataLst>
              <p:tags r:id="rId1"/>
            </p:custDataLst>
          </p:nvPr>
        </p:nvGraphicFramePr>
        <p:xfrm>
          <a:off x="1388815" y="2392190"/>
          <a:ext cx="10513168" cy="4032448"/>
        </p:xfrm>
        <a:graphic>
          <a:graphicData uri="http://schemas.openxmlformats.org/drawingml/2006/table">
            <a:tbl>
              <a:tblPr firstRow="1" firstCol="1" bandRow="1">
                <a:tableStyleId>{073A0DAA-6AF3-43AB-8588-CEC1D06C72B9}</a:tableStyleId>
              </a:tblPr>
              <a:tblGrid>
                <a:gridCol w="2881651"/>
                <a:gridCol w="7631517"/>
              </a:tblGrid>
              <a:tr h="576064">
                <a:tc>
                  <a:txBody>
                    <a:bodyPr/>
                    <a:lstStyle/>
                    <a:p>
                      <a:pPr algn="ctr">
                        <a:lnSpc>
                          <a:spcPct val="125000"/>
                        </a:lnSpc>
                        <a:spcAft>
                          <a:spcPts val="0"/>
                        </a:spcAft>
                      </a:pPr>
                      <a:r>
                        <a:rPr lang="en-US" sz="2000" kern="100" dirty="0" err="1">
                          <a:effectLst/>
                          <a:latin typeface="微软雅黑" panose="020B0503020204020204" pitchFamily="34" charset="-122"/>
                          <a:ea typeface="微软雅黑" panose="020B0503020204020204" pitchFamily="34" charset="-122"/>
                        </a:rPr>
                        <a:t>Pintool</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lnSpc>
                          <a:spcPct val="125000"/>
                        </a:lnSpc>
                        <a:spcAft>
                          <a:spcPts val="0"/>
                        </a:spcAft>
                      </a:pPr>
                      <a:r>
                        <a:rPr lang="zh-CN" sz="2000" kern="100">
                          <a:effectLst/>
                          <a:latin typeface="微软雅黑" panose="020B0503020204020204" pitchFamily="34" charset="-122"/>
                          <a:ea typeface="微软雅黑" panose="020B0503020204020204" pitchFamily="34" charset="-122"/>
                        </a:rPr>
                        <a:t>功能说明</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ins</a:t>
                      </a:r>
                      <a:r>
                        <a:rPr lang="en-US" altLang="zh-CN" sz="2000" kern="100">
                          <a:effectLst/>
                          <a:latin typeface="微软雅黑" panose="020B0503020204020204" pitchFamily="34" charset="-122"/>
                          <a:ea typeface="微软雅黑" panose="020B0503020204020204" pitchFamily="34" charset="-122"/>
                        </a:rPr>
                        <a:t>count</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dirty="0">
                          <a:effectLst/>
                          <a:highlight>
                            <a:srgbClr val="FFFF00"/>
                          </a:highlight>
                          <a:latin typeface="微软雅黑" panose="020B0503020204020204" pitchFamily="34" charset="-122"/>
                          <a:ea typeface="微软雅黑" panose="020B0503020204020204" pitchFamily="34" charset="-122"/>
                        </a:rPr>
                        <a:t>统计执行的指令数量</a:t>
                      </a:r>
                      <a:endParaRPr lang="zh-CN" sz="2000" kern="100" dirty="0">
                        <a:effectLst/>
                        <a:highlight>
                          <a:srgbClr val="FFFF00"/>
                        </a:highligh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itrace</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a:effectLst/>
                          <a:latin typeface="微软雅黑" panose="020B0503020204020204" pitchFamily="34" charset="-122"/>
                          <a:ea typeface="微软雅黑" panose="020B0503020204020204" pitchFamily="34" charset="-122"/>
                        </a:rPr>
                        <a:t>记录执行指令的</a:t>
                      </a:r>
                      <a:r>
                        <a:rPr lang="en-US" sz="2000" kern="100">
                          <a:effectLst/>
                          <a:latin typeface="微软雅黑" panose="020B0503020204020204" pitchFamily="34" charset="-122"/>
                          <a:ea typeface="微软雅黑" panose="020B0503020204020204" pitchFamily="34" charset="-122"/>
                        </a:rPr>
                        <a:t>eip</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malloctrace</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a:effectLst/>
                          <a:highlight>
                            <a:srgbClr val="FFFF00"/>
                          </a:highlight>
                          <a:latin typeface="微软雅黑" panose="020B0503020204020204" pitchFamily="34" charset="-122"/>
                          <a:ea typeface="微软雅黑" panose="020B0503020204020204" pitchFamily="34" charset="-122"/>
                        </a:rPr>
                        <a:t>记录</a:t>
                      </a:r>
                      <a:r>
                        <a:rPr lang="en-US" sz="2000" kern="100">
                          <a:effectLst/>
                          <a:highlight>
                            <a:srgbClr val="FFFF00"/>
                          </a:highlight>
                          <a:latin typeface="微软雅黑" panose="020B0503020204020204" pitchFamily="34" charset="-122"/>
                          <a:ea typeface="微软雅黑" panose="020B0503020204020204" pitchFamily="34" charset="-122"/>
                        </a:rPr>
                        <a:t>malloc</a:t>
                      </a:r>
                      <a:r>
                        <a:rPr lang="zh-CN" sz="2000" kern="100">
                          <a:effectLst/>
                          <a:highlight>
                            <a:srgbClr val="FFFF00"/>
                          </a:highlight>
                          <a:latin typeface="微软雅黑" panose="020B0503020204020204" pitchFamily="34" charset="-122"/>
                          <a:ea typeface="微软雅黑" panose="020B0503020204020204" pitchFamily="34" charset="-122"/>
                        </a:rPr>
                        <a:t>和</a:t>
                      </a:r>
                      <a:r>
                        <a:rPr lang="en-US" sz="2000" kern="100">
                          <a:effectLst/>
                          <a:highlight>
                            <a:srgbClr val="FFFF00"/>
                          </a:highlight>
                          <a:latin typeface="微软雅黑" panose="020B0503020204020204" pitchFamily="34" charset="-122"/>
                          <a:ea typeface="微软雅黑" panose="020B0503020204020204" pitchFamily="34" charset="-122"/>
                        </a:rPr>
                        <a:t>free</a:t>
                      </a:r>
                      <a:r>
                        <a:rPr lang="zh-CN" sz="2000" kern="100">
                          <a:effectLst/>
                          <a:highlight>
                            <a:srgbClr val="FFFF00"/>
                          </a:highlight>
                          <a:latin typeface="微软雅黑" panose="020B0503020204020204" pitchFamily="34" charset="-122"/>
                          <a:ea typeface="微软雅黑" panose="020B0503020204020204" pitchFamily="34" charset="-122"/>
                        </a:rPr>
                        <a:t>的调用情况</a:t>
                      </a:r>
                      <a:endParaRPr lang="zh-CN" sz="2000" kern="100">
                        <a:effectLst/>
                        <a:highlight>
                          <a:srgbClr val="FFFF00"/>
                        </a:highligh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75945">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pinatracce</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dirty="0">
                          <a:effectLst/>
                          <a:latin typeface="微软雅黑" panose="020B0503020204020204" pitchFamily="34" charset="-122"/>
                          <a:ea typeface="微软雅黑" panose="020B0503020204020204" pitchFamily="34" charset="-122"/>
                        </a:rPr>
                        <a:t>记录读取内存的位置和值</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76064">
                <a:tc>
                  <a:txBody>
                    <a:bodyPr/>
                    <a:lstStyle/>
                    <a:p>
                      <a:pPr indent="229235" algn="just">
                        <a:lnSpc>
                          <a:spcPct val="125000"/>
                        </a:lnSpc>
                        <a:spcAft>
                          <a:spcPts val="0"/>
                        </a:spcAft>
                      </a:pPr>
                      <a:r>
                        <a:rPr lang="en-US" sz="2000" kern="100">
                          <a:effectLst/>
                          <a:latin typeface="微软雅黑" panose="020B0503020204020204" pitchFamily="34" charset="-122"/>
                          <a:ea typeface="微软雅黑" panose="020B0503020204020204" pitchFamily="34" charset="-122"/>
                        </a:rPr>
                        <a:t>proccount</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a:effectLst/>
                          <a:latin typeface="微软雅黑" panose="020B0503020204020204" pitchFamily="34" charset="-122"/>
                          <a:ea typeface="微软雅黑" panose="020B0503020204020204" pitchFamily="34" charset="-122"/>
                        </a:rPr>
                        <a:t>统计</a:t>
                      </a:r>
                      <a:r>
                        <a:rPr lang="en-US" sz="2000" kern="100">
                          <a:effectLst/>
                          <a:latin typeface="微软雅黑" panose="020B0503020204020204" pitchFamily="34" charset="-122"/>
                          <a:ea typeface="微软雅黑" panose="020B0503020204020204" pitchFamily="34" charset="-122"/>
                        </a:rPr>
                        <a:t>Procedure</a:t>
                      </a:r>
                      <a:r>
                        <a:rPr lang="zh-CN" sz="2000" kern="100">
                          <a:effectLst/>
                          <a:latin typeface="微软雅黑" panose="020B0503020204020204" pitchFamily="34" charset="-122"/>
                          <a:ea typeface="微软雅黑" panose="020B0503020204020204" pitchFamily="34" charset="-122"/>
                        </a:rPr>
                        <a:t>的信息，包括名称、镜像、地址、指令数</a:t>
                      </a:r>
                      <a:endParaRPr lang="zh-CN" sz="28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76064">
                <a:tc>
                  <a:txBody>
                    <a:bodyPr/>
                    <a:lstStyle/>
                    <a:p>
                      <a:pPr indent="229235" algn="just">
                        <a:lnSpc>
                          <a:spcPct val="125000"/>
                        </a:lnSpc>
                        <a:spcAft>
                          <a:spcPts val="0"/>
                        </a:spcAft>
                      </a:pPr>
                      <a:r>
                        <a:rPr lang="en-US" sz="2000" kern="100" dirty="0" err="1">
                          <a:effectLst/>
                          <a:latin typeface="微软雅黑" panose="020B0503020204020204" pitchFamily="34" charset="-122"/>
                          <a:ea typeface="微软雅黑" panose="020B0503020204020204" pitchFamily="34" charset="-122"/>
                        </a:rPr>
                        <a:t>w_mallocttace</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indent="228600" algn="just">
                        <a:lnSpc>
                          <a:spcPct val="125000"/>
                        </a:lnSpc>
                        <a:spcAft>
                          <a:spcPts val="0"/>
                        </a:spcAft>
                      </a:pPr>
                      <a:r>
                        <a:rPr lang="zh-CN" sz="2000" kern="100" dirty="0">
                          <a:effectLst/>
                          <a:latin typeface="微软雅黑" panose="020B0503020204020204" pitchFamily="34" charset="-122"/>
                          <a:ea typeface="微软雅黑" panose="020B0503020204020204" pitchFamily="34" charset="-122"/>
                        </a:rPr>
                        <a:t>记录</a:t>
                      </a:r>
                      <a:r>
                        <a:rPr lang="en-US" sz="2000" kern="100" dirty="0" err="1">
                          <a:effectLst/>
                          <a:latin typeface="微软雅黑" panose="020B0503020204020204" pitchFamily="34" charset="-122"/>
                          <a:ea typeface="微软雅黑" panose="020B0503020204020204" pitchFamily="34" charset="-122"/>
                        </a:rPr>
                        <a:t>PtlAllocateHeap</a:t>
                      </a:r>
                      <a:r>
                        <a:rPr lang="zh-CN" sz="2000" kern="100" dirty="0">
                          <a:effectLst/>
                          <a:latin typeface="微软雅黑" panose="020B0503020204020204" pitchFamily="34" charset="-122"/>
                          <a:ea typeface="微软雅黑" panose="020B0503020204020204" pitchFamily="34" charset="-122"/>
                        </a:rPr>
                        <a:t>的调用情况</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30390" y="1006238"/>
            <a:ext cx="12097344" cy="1643527"/>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Inscount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266700">
              <a:lnSpc>
                <a:spcPct val="140000"/>
              </a:lnSpc>
              <a:spcAft>
                <a:spcPts val="0"/>
              </a:spcAft>
            </a:pPr>
            <a:r>
              <a:rPr lang="zh-CN" altLang="en-US" sz="24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首先</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，进入</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source/tools/</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ManualExamples</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，对</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inscount0.cpp</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进行</a:t>
            </a:r>
            <a:r>
              <a:rPr lang="zh-CN" altLang="en-US" sz="2400" b="1" u="sng"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编译</a:t>
            </a:r>
            <a:r>
              <a:rPr lang="zh-CN" altLang="en-US" sz="24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来产生其对应的动态链接库</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，所使用的命令为：</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make inscount0.test TARGET=intel64</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pic>
        <p:nvPicPr>
          <p:cNvPr id="71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0823" y="2734799"/>
            <a:ext cx="10513168" cy="411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672109"/>
            <a:ext cx="11089232" cy="4611535"/>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程序切片旨在</a:t>
            </a:r>
            <a:r>
              <a:rPr lang="zh-CN" altLang="en-US"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从程序中提取满足一定约束条件的代码片段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指定变量施加影响的代码指令，或者指定变量所影响的代码片段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），是一种重要的程序分解技术。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程序切片可以从大规模程序中精确定位分析员所关心的代码片段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，有效缓解程序规模日益增长带来的分析效率难以同步提高的问题。比如，</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在漏洞挖掘中，我们可以只关注可执行文件或者源代码某一行敏感函数调用相关的代码片段，来分析是否存在缓冲区溢出漏洞等</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程序切片定义</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1244799" y="952029"/>
            <a:ext cx="11063560" cy="553357"/>
          </a:xfrm>
          <a:prstGeom prst="rect">
            <a:avLst/>
          </a:prstGeom>
        </p:spPr>
        <p:txBody>
          <a:bodyPr wrap="square">
            <a:spAutoFit/>
          </a:bodyPr>
          <a:lstStyle/>
          <a:p>
            <a:pPr indent="266700">
              <a:lnSpc>
                <a:spcPct val="14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编写一个简单的控制台命令程序</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FirstC.c</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，并进行测试。</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nvGraphicFramePr>
        <p:xfrm>
          <a:off x="1532831" y="1577042"/>
          <a:ext cx="9433048" cy="1828800"/>
        </p:xfrm>
        <a:graphic>
          <a:graphicData uri="http://schemas.openxmlformats.org/drawingml/2006/table">
            <a:tbl>
              <a:tblPr firstRow="1" firstCol="1" bandRow="1">
                <a:tableStyleId>{073A0DAA-6AF3-43AB-8588-CEC1D06C72B9}</a:tableStyleId>
              </a:tblPr>
              <a:tblGrid>
                <a:gridCol w="9433048"/>
              </a:tblGrid>
              <a:tr h="1728192">
                <a:tc>
                  <a:txBody>
                    <a:bodyPr/>
                    <a:lstStyle/>
                    <a:p>
                      <a:pPr lvl="2" algn="just">
                        <a:lnSpc>
                          <a:spcPct val="125000"/>
                        </a:lnSpc>
                        <a:spcAft>
                          <a:spcPts val="0"/>
                        </a:spcAft>
                      </a:pPr>
                      <a:r>
                        <a:rPr lang="en-US" sz="2400" kern="100" dirty="0">
                          <a:effectLst/>
                          <a:latin typeface="微软雅黑" panose="020B0503020204020204" pitchFamily="34" charset="-122"/>
                          <a:ea typeface="微软雅黑" panose="020B0503020204020204" pitchFamily="34" charset="-122"/>
                        </a:rPr>
                        <a:t>#include &lt;</a:t>
                      </a:r>
                      <a:r>
                        <a:rPr lang="en-US" sz="2400" kern="100" dirty="0" err="1">
                          <a:effectLst/>
                          <a:latin typeface="微软雅黑" panose="020B0503020204020204" pitchFamily="34" charset="-122"/>
                          <a:ea typeface="微软雅黑" panose="020B0503020204020204" pitchFamily="34" charset="-122"/>
                        </a:rPr>
                        <a:t>stdio.h</a:t>
                      </a:r>
                      <a:r>
                        <a:rPr lang="en-US" sz="2400" kern="100" dirty="0">
                          <a:effectLst/>
                          <a:latin typeface="微软雅黑" panose="020B0503020204020204" pitchFamily="34" charset="-122"/>
                          <a:ea typeface="微软雅黑" panose="020B0503020204020204" pitchFamily="34" charset="-122"/>
                        </a:rPr>
                        <a:t>&gt;</a:t>
                      </a:r>
                      <a:endParaRPr lang="zh-CN" sz="2400" kern="100" dirty="0">
                        <a:effectLst/>
                        <a:latin typeface="微软雅黑" panose="020B0503020204020204" pitchFamily="34" charset="-122"/>
                        <a:ea typeface="微软雅黑" panose="020B0503020204020204" pitchFamily="34" charset="-122"/>
                      </a:endParaRPr>
                    </a:p>
                    <a:p>
                      <a:pPr lvl="2" algn="just">
                        <a:lnSpc>
                          <a:spcPct val="125000"/>
                        </a:lnSpc>
                        <a:spcAft>
                          <a:spcPts val="0"/>
                        </a:spcAft>
                      </a:pPr>
                      <a:r>
                        <a:rPr lang="en-US" sz="2400" kern="100" dirty="0">
                          <a:effectLst/>
                          <a:latin typeface="微软雅黑" panose="020B0503020204020204" pitchFamily="34" charset="-122"/>
                          <a:ea typeface="微软雅黑" panose="020B0503020204020204" pitchFamily="34" charset="-122"/>
                        </a:rPr>
                        <a:t>void main(){</a:t>
                      </a:r>
                      <a:endParaRPr lang="zh-CN" sz="2400" kern="100" dirty="0">
                        <a:effectLst/>
                        <a:latin typeface="微软雅黑" panose="020B0503020204020204" pitchFamily="34" charset="-122"/>
                        <a:ea typeface="微软雅黑" panose="020B0503020204020204" pitchFamily="34" charset="-122"/>
                      </a:endParaRPr>
                    </a:p>
                    <a:p>
                      <a:pPr lvl="4" algn="just">
                        <a:lnSpc>
                          <a:spcPct val="125000"/>
                        </a:lnSpc>
                        <a:spcAft>
                          <a:spcPts val="0"/>
                        </a:spcAft>
                      </a:pPr>
                      <a:r>
                        <a:rPr lang="en-US" sz="2400" kern="100" dirty="0" err="1">
                          <a:effectLst/>
                          <a:latin typeface="微软雅黑" panose="020B0503020204020204" pitchFamily="34" charset="-122"/>
                          <a:ea typeface="微软雅黑" panose="020B0503020204020204" pitchFamily="34" charset="-122"/>
                        </a:rPr>
                        <a:t>printf</a:t>
                      </a:r>
                      <a:r>
                        <a:rPr lang="en-US" sz="2400" kern="100" dirty="0">
                          <a:effectLst/>
                          <a:latin typeface="微软雅黑" panose="020B0503020204020204" pitchFamily="34" charset="-122"/>
                          <a:ea typeface="微软雅黑" panose="020B0503020204020204" pitchFamily="34" charset="-122"/>
                        </a:rPr>
                        <a:t>("hello world!");</a:t>
                      </a:r>
                      <a:endParaRPr lang="zh-CN" sz="2400" kern="100" dirty="0">
                        <a:effectLst/>
                        <a:latin typeface="微软雅黑" panose="020B0503020204020204" pitchFamily="34" charset="-122"/>
                        <a:ea typeface="微软雅黑" panose="020B0503020204020204" pitchFamily="34" charset="-122"/>
                      </a:endParaRPr>
                    </a:p>
                    <a:p>
                      <a:pPr lvl="2" algn="just">
                        <a:lnSpc>
                          <a:spcPct val="125000"/>
                        </a:lnSpc>
                        <a:spcAft>
                          <a:spcPts val="0"/>
                        </a:spcAft>
                      </a:pPr>
                      <a:r>
                        <a:rPr lang="en-US" sz="2400" kern="100" dirty="0">
                          <a:effectLst/>
                          <a:latin typeface="微软雅黑" panose="020B0503020204020204" pitchFamily="34" charset="-122"/>
                          <a:ea typeface="微软雅黑" panose="020B0503020204020204" pitchFamily="34" charset="-122"/>
                        </a:rPr>
                        <a:t>}</a:t>
                      </a:r>
                      <a:endParaRPr 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bl>
          </a:graphicData>
        </a:graphic>
      </p:graphicFrame>
      <p:sp>
        <p:nvSpPr>
          <p:cNvPr id="4" name="矩形 3"/>
          <p:cNvSpPr/>
          <p:nvPr/>
        </p:nvSpPr>
        <p:spPr>
          <a:xfrm>
            <a:off x="236687" y="3453044"/>
            <a:ext cx="12457384" cy="1477328"/>
          </a:xfrm>
          <a:prstGeom prst="rect">
            <a:avLst/>
          </a:prstGeom>
          <a:ln>
            <a:solidFill>
              <a:schemeClr val="tx1"/>
            </a:solidFill>
          </a:ln>
        </p:spPr>
        <p:txBody>
          <a:bodyPr wrap="square">
            <a:spAutoFit/>
          </a:bodyPr>
          <a:lstStyle/>
          <a:p>
            <a:pPr indent="266700" algn="just">
              <a:lnSpc>
                <a:spcPct val="125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Linux</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下编译</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c</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文件的命令为</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gcc</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–o First </a:t>
            </a:r>
            <a:r>
              <a:rPr lang="en-US" altLang="zh-CN" sz="2400" b="1"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FirstC.c</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25000"/>
              </a:lnSpc>
              <a:spcAft>
                <a:spcPts val="0"/>
              </a:spcAft>
            </a:pPr>
            <a:r>
              <a:rPr lang="zh-CN" altLang="en-US"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然后，</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对</a:t>
            </a:r>
            <a:r>
              <a:rPr lang="en-US"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a:t>
            </a: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可执行程序进行程序插桩</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命令为：</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indent="266700" algn="just">
              <a:lnSpc>
                <a:spcPct val="125000"/>
              </a:lnSpc>
              <a:spcAft>
                <a:spcPts val="0"/>
              </a:spcAft>
            </a:pP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 -t ./source/tools/ManualExamples/obj-intel64/inscount0.so -- ../</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testCPP</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/First</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pic>
        <p:nvPicPr>
          <p:cNvPr id="819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2390" y="5056485"/>
            <a:ext cx="10745808"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38402" y="6356138"/>
            <a:ext cx="11881320" cy="369332"/>
          </a:xfrm>
          <a:prstGeom prst="rect">
            <a:avLst/>
          </a:prstGeom>
        </p:spPr>
        <p:txBody>
          <a:bodyPr wrap="square">
            <a:spAutoFit/>
          </a:bodyPr>
          <a:lstStyle/>
          <a:p>
            <a:r>
              <a:rPr lang="zh-CN" altLang="zh-CN" kern="100" dirty="0">
                <a:solidFill>
                  <a:srgbClr val="000000"/>
                </a:solidFill>
                <a:latin typeface="新宋体" panose="02010609030101010101" pitchFamily="49" charset="-122"/>
                <a:cs typeface="新宋体" panose="02010609030101010101" pitchFamily="49" charset="-122"/>
              </a:rPr>
              <a:t>在</a:t>
            </a:r>
            <a:r>
              <a:rPr lang="en-US" altLang="zh-CN" kern="100" dirty="0">
                <a:solidFill>
                  <a:srgbClr val="000000"/>
                </a:solidFill>
                <a:latin typeface="新宋体" panose="02010609030101010101" pitchFamily="49" charset="-122"/>
                <a:cs typeface="新宋体" panose="02010609030101010101" pitchFamily="49" charset="-122"/>
              </a:rPr>
              <a:t>pin-3.18</a:t>
            </a:r>
            <a:r>
              <a:rPr lang="zh-CN" altLang="zh-CN" kern="100" dirty="0">
                <a:solidFill>
                  <a:srgbClr val="000000"/>
                </a:solidFill>
                <a:latin typeface="新宋体" panose="02010609030101010101" pitchFamily="49" charset="-122"/>
                <a:cs typeface="新宋体" panose="02010609030101010101" pitchFamily="49" charset="-122"/>
              </a:rPr>
              <a:t>路径下增加了一个输出文件</a:t>
            </a:r>
            <a:r>
              <a:rPr lang="en-US" altLang="zh-CN" kern="100" dirty="0" err="1">
                <a:solidFill>
                  <a:srgbClr val="000000"/>
                </a:solidFill>
                <a:latin typeface="新宋体" panose="02010609030101010101" pitchFamily="49" charset="-122"/>
                <a:cs typeface="新宋体" panose="02010609030101010101" pitchFamily="49" charset="-122"/>
              </a:rPr>
              <a:t>inscount.out</a:t>
            </a:r>
            <a:r>
              <a:rPr lang="zh-CN" altLang="zh-CN" kern="100" dirty="0">
                <a:solidFill>
                  <a:srgbClr val="000000"/>
                </a:solidFill>
                <a:latin typeface="新宋体" panose="02010609030101010101" pitchFamily="49" charset="-122"/>
                <a:cs typeface="新宋体" panose="02010609030101010101" pitchFamily="49" charset="-122"/>
              </a:rPr>
              <a:t>，文件内容如下：“</a:t>
            </a:r>
            <a:r>
              <a:rPr lang="en-US" altLang="zh-CN" kern="100" dirty="0">
                <a:solidFill>
                  <a:srgbClr val="000000"/>
                </a:solidFill>
                <a:latin typeface="新宋体" panose="02010609030101010101" pitchFamily="49" charset="-122"/>
                <a:cs typeface="新宋体" panose="02010609030101010101" pitchFamily="49" charset="-122"/>
              </a:rPr>
              <a:t>Count 192994</a:t>
            </a:r>
            <a:r>
              <a:rPr lang="zh-CN" altLang="zh-CN" kern="100" dirty="0">
                <a:solidFill>
                  <a:srgbClr val="000000"/>
                </a:solidFill>
                <a:latin typeface="新宋体" panose="02010609030101010101" pitchFamily="49" charset="-122"/>
                <a:cs typeface="新宋体" panose="02010609030101010101" pitchFamily="49" charset="-122"/>
              </a:rPr>
              <a:t>”，即</a:t>
            </a:r>
            <a:r>
              <a:rPr lang="zh-CN" altLang="zh-CN" b="1" u="sng" kern="100" dirty="0">
                <a:solidFill>
                  <a:srgbClr val="000000"/>
                </a:solidFill>
                <a:latin typeface="新宋体" panose="02010609030101010101" pitchFamily="49" charset="-122"/>
                <a:cs typeface="新宋体" panose="02010609030101010101" pitchFamily="49" charset="-122"/>
              </a:rPr>
              <a:t>对指令数进行了插桩</a:t>
            </a:r>
            <a:endParaRPr lang="zh-CN" altLang="en-US" b="1" u="sng"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96727" y="808013"/>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）插桩框架：打开</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inscout0.cpp</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nvGraphicFramePr>
        <p:xfrm>
          <a:off x="956767" y="1361178"/>
          <a:ext cx="11377264" cy="5760720"/>
        </p:xfrm>
        <a:graphic>
          <a:graphicData uri="http://schemas.openxmlformats.org/drawingml/2006/table">
            <a:tbl>
              <a:tblPr firstRow="1" firstCol="1" bandRow="1">
                <a:tableStyleId>{073A0DAA-6AF3-43AB-8588-CEC1D06C72B9}</a:tableStyleId>
              </a:tblPr>
              <a:tblGrid>
                <a:gridCol w="11377264"/>
              </a:tblGrid>
              <a:tr h="4680520">
                <a:tc>
                  <a:txBody>
                    <a:bodyPr/>
                    <a:lstStyle/>
                    <a:p>
                      <a:pPr algn="just">
                        <a:spcAft>
                          <a:spcPts val="0"/>
                        </a:spcAft>
                      </a:pPr>
                      <a:r>
                        <a:rPr lang="en-US" sz="1800" kern="100" baseline="0" dirty="0" err="1">
                          <a:effectLst/>
                          <a:latin typeface="Times New Roman" panose="02020603050405020304" pitchFamily="18" charset="0"/>
                          <a:ea typeface="微软雅黑" panose="020B0503020204020204" pitchFamily="34" charset="-122"/>
                        </a:rPr>
                        <a:t>ofstream</a:t>
                      </a: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a:t>
                      </a: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marL="0" marR="0" indent="0" algn="just" defTabSz="964565" rtl="0" eaLnBrk="1" fontAlgn="auto" latinLnBrk="0" hangingPunct="1">
                        <a:lnSpc>
                          <a:spcPct val="100000"/>
                        </a:lnSpc>
                        <a:spcBef>
                          <a:spcPts val="0"/>
                        </a:spcBef>
                        <a:spcAft>
                          <a:spcPts val="0"/>
                        </a:spcAft>
                        <a:buClrTx/>
                        <a:buSzTx/>
                        <a:buFontTx/>
                        <a:buNone/>
                        <a:defRPr/>
                      </a:pPr>
                      <a:r>
                        <a:rPr lang="en-US" sz="1800" kern="100" baseline="0" dirty="0">
                          <a:effectLst/>
                          <a:latin typeface="Times New Roman" panose="02020603050405020304" pitchFamily="18" charset="0"/>
                          <a:ea typeface="微软雅黑" panose="020B0503020204020204" pitchFamily="34" charset="-122"/>
                        </a:rPr>
                        <a:t>static UINT64 </a:t>
                      </a:r>
                      <a:r>
                        <a:rPr lang="en-US" sz="1800" kern="100" baseline="0" dirty="0" err="1">
                          <a:effectLst/>
                          <a:latin typeface="Times New Roman" panose="02020603050405020304" pitchFamily="18" charset="0"/>
                          <a:ea typeface="微软雅黑" panose="020B0503020204020204" pitchFamily="34" charset="-122"/>
                        </a:rPr>
                        <a:t>icount</a:t>
                      </a:r>
                      <a:r>
                        <a:rPr lang="en-US" sz="1800" kern="100" baseline="0" dirty="0">
                          <a:effectLst/>
                          <a:latin typeface="Times New Roman" panose="02020603050405020304" pitchFamily="18" charset="0"/>
                          <a:ea typeface="微软雅黑" panose="020B0503020204020204" pitchFamily="34" charset="-122"/>
                        </a:rPr>
                        <a:t> = 0; </a:t>
                      </a:r>
                      <a:r>
                        <a:rPr lang="en-US" altLang="zh-CN" sz="1800" kern="100" baseline="0" dirty="0">
                          <a:effectLst/>
                          <a:latin typeface="Times New Roman" panose="02020603050405020304" pitchFamily="18" charset="0"/>
                          <a:ea typeface="微软雅黑" panose="020B0503020204020204" pitchFamily="34" charset="-122"/>
                        </a:rPr>
                        <a:t>// </a:t>
                      </a:r>
                      <a:r>
                        <a:rPr lang="zh-CN" altLang="zh-CN" sz="1800" kern="100" baseline="0" dirty="0">
                          <a:effectLst/>
                          <a:latin typeface="Times New Roman" panose="02020603050405020304" pitchFamily="18" charset="0"/>
                          <a:ea typeface="微软雅黑" panose="020B0503020204020204" pitchFamily="34" charset="-122"/>
                        </a:rPr>
                        <a:t>静态变量，保存运行的指令数的计数</a:t>
                      </a:r>
                      <a:endParaRPr lang="zh-CN" sz="1800" kern="100" baseline="0" dirty="0">
                        <a:effectLst/>
                        <a:latin typeface="Times New Roman" panose="02020603050405020304" pitchFamily="18" charset="0"/>
                        <a:ea typeface="微软雅黑" panose="020B0503020204020204" pitchFamily="34" charset="-122"/>
                      </a:endParaRPr>
                    </a:p>
                    <a:p>
                      <a:pPr marL="0" marR="0" indent="0" algn="just" defTabSz="964565" rtl="0" eaLnBrk="1" fontAlgn="auto" latinLnBrk="0" hangingPunct="1">
                        <a:lnSpc>
                          <a:spcPct val="100000"/>
                        </a:lnSpc>
                        <a:spcBef>
                          <a:spcPts val="0"/>
                        </a:spcBef>
                        <a:spcAft>
                          <a:spcPts val="0"/>
                        </a:spcAft>
                        <a:buClrTx/>
                        <a:buSzTx/>
                        <a:buFontTx/>
                        <a:buNone/>
                        <a:defRPr/>
                      </a:pPr>
                      <a:r>
                        <a:rPr lang="en-US" sz="1800" kern="100" baseline="0" dirty="0">
                          <a:effectLst/>
                          <a:latin typeface="Times New Roman" panose="02020603050405020304" pitchFamily="18" charset="0"/>
                          <a:ea typeface="微软雅黑" panose="020B0503020204020204" pitchFamily="34" charset="-122"/>
                        </a:rPr>
                        <a:t>VOID </a:t>
                      </a:r>
                      <a:r>
                        <a:rPr lang="en-US" sz="1800" kern="100" baseline="0" dirty="0" err="1">
                          <a:effectLst/>
                          <a:latin typeface="Times New Roman" panose="02020603050405020304" pitchFamily="18" charset="0"/>
                          <a:ea typeface="微软雅黑" panose="020B0503020204020204" pitchFamily="34" charset="-122"/>
                        </a:rPr>
                        <a:t>docount</a:t>
                      </a:r>
                      <a:r>
                        <a:rPr lang="en-US" sz="1800" kern="100" baseline="0" dirty="0">
                          <a:effectLst/>
                          <a:latin typeface="Times New Roman" panose="02020603050405020304" pitchFamily="18" charset="0"/>
                          <a:ea typeface="微软雅黑" panose="020B0503020204020204" pitchFamily="34" charset="-122"/>
                        </a:rPr>
                        <a:t>() { </a:t>
                      </a:r>
                      <a:r>
                        <a:rPr lang="en-US" sz="1800" kern="100" baseline="0" dirty="0" err="1">
                          <a:effectLst/>
                          <a:latin typeface="Times New Roman" panose="02020603050405020304" pitchFamily="18" charset="0"/>
                          <a:ea typeface="微软雅黑" panose="020B0503020204020204" pitchFamily="34" charset="-122"/>
                        </a:rPr>
                        <a:t>icount</a:t>
                      </a:r>
                      <a:r>
                        <a:rPr lang="en-US" sz="1800" kern="100" baseline="0" dirty="0">
                          <a:effectLst/>
                          <a:latin typeface="Times New Roman" panose="02020603050405020304" pitchFamily="18" charset="0"/>
                          <a:ea typeface="微软雅黑" panose="020B0503020204020204" pitchFamily="34" charset="-122"/>
                        </a:rPr>
                        <a:t>++; }</a:t>
                      </a:r>
                      <a:r>
                        <a:rPr lang="en-US" altLang="zh-CN" sz="1800" kern="100" baseline="0" dirty="0">
                          <a:effectLst/>
                          <a:latin typeface="Times New Roman" panose="02020603050405020304" pitchFamily="18" charset="0"/>
                          <a:ea typeface="微软雅黑" panose="020B0503020204020204" pitchFamily="34" charset="-122"/>
                        </a:rPr>
                        <a:t> //</a:t>
                      </a:r>
                      <a:r>
                        <a:rPr lang="zh-CN" altLang="zh-CN" sz="1800" kern="100" baseline="0" dirty="0">
                          <a:effectLst/>
                          <a:latin typeface="Times New Roman" panose="02020603050405020304" pitchFamily="18" charset="0"/>
                          <a:ea typeface="微软雅黑" panose="020B0503020204020204" pitchFamily="34" charset="-122"/>
                        </a:rPr>
                        <a:t>这个函数在每条指令执行以前被调用</a:t>
                      </a:r>
                      <a:endParaRPr lang="zh-CN" alt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marL="0" marR="0" indent="0" algn="just" defTabSz="964565" rtl="0" eaLnBrk="1" fontAlgn="auto" latinLnBrk="0" hangingPunct="1">
                        <a:lnSpc>
                          <a:spcPct val="100000"/>
                        </a:lnSpc>
                        <a:spcBef>
                          <a:spcPts val="0"/>
                        </a:spcBef>
                        <a:spcAft>
                          <a:spcPts val="0"/>
                        </a:spcAft>
                        <a:buClrTx/>
                        <a:buSzTx/>
                        <a:buFontTx/>
                        <a:buNone/>
                        <a:defRPr/>
                      </a:pPr>
                      <a:r>
                        <a:rPr lang="en-US" sz="1800" kern="100" baseline="0" dirty="0">
                          <a:effectLst/>
                          <a:latin typeface="Times New Roman" panose="02020603050405020304" pitchFamily="18" charset="0"/>
                          <a:ea typeface="微软雅黑" panose="020B0503020204020204" pitchFamily="34" charset="-122"/>
                        </a:rPr>
                        <a:t>VOID Instruction(INS </a:t>
                      </a:r>
                      <a:r>
                        <a:rPr lang="en-US" sz="1800" kern="100" baseline="0" dirty="0" err="1">
                          <a:effectLst/>
                          <a:latin typeface="Times New Roman" panose="02020603050405020304" pitchFamily="18" charset="0"/>
                          <a:ea typeface="微软雅黑" panose="020B0503020204020204" pitchFamily="34" charset="-122"/>
                        </a:rPr>
                        <a:t>ins</a:t>
                      </a:r>
                      <a:r>
                        <a:rPr lang="en-US" sz="1800" kern="100" baseline="0" dirty="0">
                          <a:effectLst/>
                          <a:latin typeface="Times New Roman" panose="02020603050405020304" pitchFamily="18" charset="0"/>
                          <a:ea typeface="微软雅黑" panose="020B0503020204020204" pitchFamily="34" charset="-122"/>
                        </a:rPr>
                        <a:t>, VOID *v)</a:t>
                      </a:r>
                      <a:r>
                        <a:rPr lang="en-US" altLang="zh-CN" sz="1800" kern="100" baseline="0" dirty="0">
                          <a:effectLst/>
                          <a:latin typeface="Times New Roman" panose="02020603050405020304" pitchFamily="18" charset="0"/>
                          <a:ea typeface="微软雅黑" panose="020B0503020204020204" pitchFamily="34" charset="-122"/>
                        </a:rPr>
                        <a:t> //Pin</a:t>
                      </a:r>
                      <a:r>
                        <a:rPr lang="zh-CN" altLang="zh-CN" sz="1800" kern="100" baseline="0" dirty="0">
                          <a:effectLst/>
                          <a:latin typeface="Times New Roman" panose="02020603050405020304" pitchFamily="18" charset="0"/>
                          <a:ea typeface="微软雅黑" panose="020B0503020204020204" pitchFamily="34" charset="-122"/>
                        </a:rPr>
                        <a:t>工具每次遇到一个新指令都会调用该函数</a:t>
                      </a:r>
                      <a:endParaRPr lang="zh-CN" alt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indent="266700" algn="just">
                        <a:spcAft>
                          <a:spcPts val="0"/>
                        </a:spcAft>
                      </a:pPr>
                      <a:r>
                        <a:rPr lang="en-US" sz="1800" kern="100" baseline="0" dirty="0">
                          <a:effectLst/>
                          <a:latin typeface="Times New Roman" panose="02020603050405020304" pitchFamily="18" charset="0"/>
                          <a:ea typeface="微软雅黑" panose="020B0503020204020204" pitchFamily="34" charset="-122"/>
                        </a:rPr>
                        <a:t>//</a:t>
                      </a:r>
                      <a:r>
                        <a:rPr lang="zh-CN" sz="1800" kern="100" baseline="0" dirty="0">
                          <a:effectLst/>
                          <a:latin typeface="Times New Roman" panose="02020603050405020304" pitchFamily="18" charset="0"/>
                          <a:ea typeface="微软雅黑" panose="020B0503020204020204" pitchFamily="34" charset="-122"/>
                        </a:rPr>
                        <a:t>在每个指令之前插入一个函数</a:t>
                      </a:r>
                      <a:r>
                        <a:rPr lang="en-US" sz="1800" kern="100" baseline="0" dirty="0" err="1">
                          <a:effectLst/>
                          <a:latin typeface="Times New Roman" panose="02020603050405020304" pitchFamily="18" charset="0"/>
                          <a:ea typeface="微软雅黑" panose="020B0503020204020204" pitchFamily="34" charset="-122"/>
                        </a:rPr>
                        <a:t>docount</a:t>
                      </a:r>
                      <a:r>
                        <a:rPr lang="zh-CN" sz="1800" kern="100" baseline="0" dirty="0">
                          <a:effectLst/>
                          <a:latin typeface="Times New Roman" panose="02020603050405020304" pitchFamily="18" charset="0"/>
                          <a:ea typeface="微软雅黑" panose="020B0503020204020204" pitchFamily="34" charset="-122"/>
                        </a:rPr>
                        <a:t>的调用，没有任何参数</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INS_InsertCall</a:t>
                      </a:r>
                      <a:r>
                        <a:rPr lang="en-US" sz="1800" kern="100" baseline="0" dirty="0">
                          <a:effectLst/>
                          <a:latin typeface="Times New Roman" panose="02020603050405020304" pitchFamily="18" charset="0"/>
                          <a:ea typeface="微软雅黑" panose="020B0503020204020204" pitchFamily="34" charset="-122"/>
                        </a:rPr>
                        <a:t>(ins, IPOINT_BEFORE, (AFUNPTR)</a:t>
                      </a:r>
                      <a:r>
                        <a:rPr lang="en-US" sz="1800" kern="100" baseline="0" dirty="0" err="1">
                          <a:effectLst/>
                          <a:latin typeface="Times New Roman" panose="02020603050405020304" pitchFamily="18" charset="0"/>
                          <a:ea typeface="微软雅黑" panose="020B0503020204020204" pitchFamily="34" charset="-122"/>
                        </a:rPr>
                        <a:t>docount</a:t>
                      </a:r>
                      <a:r>
                        <a:rPr lang="en-US" sz="1800" kern="100" baseline="0" dirty="0">
                          <a:effectLst/>
                          <a:latin typeface="Times New Roman" panose="02020603050405020304" pitchFamily="18" charset="0"/>
                          <a:ea typeface="微软雅黑" panose="020B0503020204020204" pitchFamily="34" charset="-122"/>
                        </a:rPr>
                        <a:t>, IARG_END);</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r>
                        <a:rPr lang="zh-CN" sz="1800" kern="100" baseline="0" dirty="0">
                          <a:effectLst/>
                          <a:latin typeface="Times New Roman" panose="02020603050405020304" pitchFamily="18" charset="0"/>
                          <a:ea typeface="微软雅黑" panose="020B0503020204020204" pitchFamily="34" charset="-122"/>
                        </a:rPr>
                        <a:t>指定输出文件为</a:t>
                      </a:r>
                      <a:r>
                        <a:rPr lang="en-US" sz="1800" kern="100" baseline="0" dirty="0" err="1">
                          <a:effectLst/>
                          <a:latin typeface="Times New Roman" panose="02020603050405020304" pitchFamily="18" charset="0"/>
                          <a:ea typeface="微软雅黑" panose="020B0503020204020204" pitchFamily="34" charset="-122"/>
                        </a:rPr>
                        <a:t>inscount.out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KNOB&lt;string&gt; </a:t>
                      </a:r>
                      <a:r>
                        <a:rPr lang="en-US" sz="1800" kern="100" baseline="0" dirty="0" err="1">
                          <a:effectLst/>
                          <a:latin typeface="Times New Roman" panose="02020603050405020304" pitchFamily="18" charset="0"/>
                          <a:ea typeface="微软雅黑" panose="020B0503020204020204" pitchFamily="34" charset="-122"/>
                        </a:rPr>
                        <a:t>KnobOutputFile</a:t>
                      </a:r>
                      <a:r>
                        <a:rPr lang="en-US" sz="1800" kern="100" baseline="0" dirty="0">
                          <a:effectLst/>
                          <a:latin typeface="Times New Roman" panose="02020603050405020304" pitchFamily="18" charset="0"/>
                          <a:ea typeface="微软雅黑" panose="020B0503020204020204" pitchFamily="34" charset="-122"/>
                        </a:rPr>
                        <a:t>(KNOB_MODE_WRITEONCE, "</a:t>
                      </a:r>
                      <a:r>
                        <a:rPr lang="en-US" sz="1800" kern="100" baseline="0" dirty="0" err="1">
                          <a:effectLst/>
                          <a:latin typeface="Times New Roman" panose="02020603050405020304" pitchFamily="18" charset="0"/>
                          <a:ea typeface="微软雅黑" panose="020B0503020204020204" pitchFamily="34" charset="-122"/>
                        </a:rPr>
                        <a:t>pintool</a:t>
                      </a:r>
                      <a:r>
                        <a:rPr lang="en-US" sz="1800" kern="100" baseline="0" dirty="0">
                          <a:effectLst/>
                          <a:latin typeface="Times New Roman" panose="02020603050405020304" pitchFamily="18" charset="0"/>
                          <a:ea typeface="微软雅黑" panose="020B0503020204020204" pitchFamily="34" charset="-122"/>
                        </a:rPr>
                        <a:t>",  "o", "</a:t>
                      </a:r>
                      <a:r>
                        <a:rPr lang="en-US" sz="1800" kern="100" baseline="0" dirty="0" err="1">
                          <a:effectLst/>
                          <a:latin typeface="Times New Roman" panose="02020603050405020304" pitchFamily="18" charset="0"/>
                          <a:ea typeface="微软雅黑" panose="020B0503020204020204" pitchFamily="34" charset="-122"/>
                        </a:rPr>
                        <a:t>inscount.out</a:t>
                      </a:r>
                      <a:r>
                        <a:rPr lang="en-US" sz="1800" kern="100" baseline="0" dirty="0">
                          <a:effectLst/>
                          <a:latin typeface="Times New Roman" panose="02020603050405020304" pitchFamily="18" charset="0"/>
                          <a:ea typeface="微软雅黑" panose="020B0503020204020204" pitchFamily="34" charset="-122"/>
                        </a:rPr>
                        <a:t>", "specify output file name");</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r>
                        <a:rPr lang="zh-CN" sz="1800" kern="100" baseline="0" dirty="0">
                          <a:effectLst/>
                          <a:latin typeface="Times New Roman" panose="02020603050405020304" pitchFamily="18" charset="0"/>
                          <a:ea typeface="微软雅黑" panose="020B0503020204020204" pitchFamily="34" charset="-122"/>
                        </a:rPr>
                        <a:t>当应用退出的时候调用本函数</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VOID </a:t>
                      </a:r>
                      <a:r>
                        <a:rPr lang="en-US" sz="1800" kern="100" baseline="0" dirty="0" err="1">
                          <a:effectLst/>
                          <a:latin typeface="Times New Roman" panose="02020603050405020304" pitchFamily="18" charset="0"/>
                          <a:ea typeface="微软雅黑" panose="020B0503020204020204" pitchFamily="34" charset="-122"/>
                        </a:rPr>
                        <a:t>Fini</a:t>
                      </a:r>
                      <a:r>
                        <a:rPr lang="en-US" sz="1800" kern="100" baseline="0" dirty="0">
                          <a:effectLst/>
                          <a:latin typeface="Times New Roman" panose="02020603050405020304" pitchFamily="18" charset="0"/>
                          <a:ea typeface="微软雅黑" panose="020B0503020204020204" pitchFamily="34" charset="-122"/>
                        </a:rPr>
                        <a:t>(INT32 code, VOID *v)</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OutFile.setf</a:t>
                      </a:r>
                      <a:r>
                        <a:rPr lang="en-US" sz="1800" kern="100" baseline="0" dirty="0">
                          <a:effectLst/>
                          <a:latin typeface="Times New Roman" panose="02020603050405020304" pitchFamily="18" charset="0"/>
                          <a:ea typeface="微软雅黑" panose="020B0503020204020204" pitchFamily="34" charset="-122"/>
                        </a:rPr>
                        <a:t>(</a:t>
                      </a:r>
                      <a:r>
                        <a:rPr lang="en-US" sz="1800" kern="100" baseline="0" dirty="0" err="1">
                          <a:effectLst/>
                          <a:latin typeface="Times New Roman" panose="02020603050405020304" pitchFamily="18" charset="0"/>
                          <a:ea typeface="微软雅黑" panose="020B0503020204020204" pitchFamily="34" charset="-122"/>
                        </a:rPr>
                        <a:t>ios</a:t>
                      </a:r>
                      <a:r>
                        <a:rPr lang="en-US" sz="1800" kern="100" baseline="0" dirty="0">
                          <a:effectLst/>
                          <a:latin typeface="Times New Roman" panose="02020603050405020304" pitchFamily="18" charset="0"/>
                          <a:ea typeface="微软雅黑" panose="020B0503020204020204" pitchFamily="34" charset="-122"/>
                        </a:rPr>
                        <a:t>::</a:t>
                      </a:r>
                      <a:r>
                        <a:rPr lang="en-US" sz="1800" kern="100" baseline="0" dirty="0" err="1">
                          <a:effectLst/>
                          <a:latin typeface="Times New Roman" panose="02020603050405020304" pitchFamily="18" charset="0"/>
                          <a:ea typeface="微软雅黑" panose="020B0503020204020204" pitchFamily="34" charset="-122"/>
                        </a:rPr>
                        <a:t>showbase</a:t>
                      </a: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a:t>
                      </a:r>
                      <a:r>
                        <a:rPr lang="en-US" sz="1800" kern="100" baseline="0" dirty="0">
                          <a:effectLst/>
                          <a:latin typeface="Times New Roman" panose="02020603050405020304" pitchFamily="18" charset="0"/>
                          <a:ea typeface="微软雅黑" panose="020B0503020204020204" pitchFamily="34" charset="-122"/>
                        </a:rPr>
                        <a:t> &lt;&lt; "Count " &lt;&lt; </a:t>
                      </a:r>
                      <a:r>
                        <a:rPr lang="en-US" sz="1800" kern="100" baseline="0" dirty="0" err="1">
                          <a:effectLst/>
                          <a:latin typeface="Times New Roman" panose="02020603050405020304" pitchFamily="18" charset="0"/>
                          <a:ea typeface="微软雅黑" panose="020B0503020204020204" pitchFamily="34" charset="-122"/>
                        </a:rPr>
                        <a:t>icount</a:t>
                      </a:r>
                      <a:r>
                        <a:rPr lang="en-US" sz="1800" kern="100" baseline="0" dirty="0">
                          <a:effectLst/>
                          <a:latin typeface="Times New Roman" panose="02020603050405020304" pitchFamily="18" charset="0"/>
                          <a:ea typeface="微软雅黑" panose="020B0503020204020204" pitchFamily="34" charset="-122"/>
                        </a:rPr>
                        <a:t> &lt;&lt; </a:t>
                      </a:r>
                      <a:r>
                        <a:rPr lang="en-US" sz="1800" kern="100" baseline="0" dirty="0" err="1">
                          <a:effectLst/>
                          <a:latin typeface="Times New Roman" panose="02020603050405020304" pitchFamily="18" charset="0"/>
                          <a:ea typeface="微软雅黑" panose="020B0503020204020204" pitchFamily="34" charset="-122"/>
                        </a:rPr>
                        <a:t>endl</a:t>
                      </a: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    </a:t>
                      </a:r>
                      <a:r>
                        <a:rPr lang="en-US" sz="1800" kern="100" baseline="0" dirty="0" err="1">
                          <a:effectLst/>
                          <a:latin typeface="Times New Roman" panose="02020603050405020304" pitchFamily="18" charset="0"/>
                          <a:ea typeface="微软雅黑" panose="020B0503020204020204" pitchFamily="34" charset="-122"/>
                        </a:rPr>
                        <a:t>OutFile.close</a:t>
                      </a: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1800" kern="100" baseline="0" dirty="0">
                          <a:effectLst/>
                          <a:latin typeface="Times New Roman" panose="02020603050405020304" pitchFamily="18" charset="0"/>
                          <a:ea typeface="微软雅黑" panose="020B0503020204020204" pitchFamily="34" charset="-122"/>
                        </a:rPr>
                        <a:t>}</a:t>
                      </a:r>
                      <a:endParaRPr lang="zh-CN" sz="1800" kern="100" baseline="0" dirty="0">
                        <a:effectLst/>
                        <a:latin typeface="Times New Roman" panose="02020603050405020304" pitchFamily="18" charset="0"/>
                        <a:ea typeface="微软雅黑" panose="020B0503020204020204" pitchFamily="34" charset="-122"/>
                        <a:cs typeface="新宋体" panose="02010609030101010101" pitchFamily="49" charset="-122"/>
                      </a:endParaRPr>
                    </a:p>
                  </a:txBody>
                  <a:tcPr marL="37619" marR="37619"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96727" y="808013"/>
            <a:ext cx="12097344" cy="553165"/>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）插桩框架：打开</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inscout0.cpp</a:t>
            </a:r>
            <a:endPar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2" name="表格 1"/>
          <p:cNvGraphicFramePr>
            <a:graphicFrameLocks noGrp="1"/>
          </p:cNvGraphicFramePr>
          <p:nvPr/>
        </p:nvGraphicFramePr>
        <p:xfrm>
          <a:off x="956767" y="1361178"/>
          <a:ext cx="11377264" cy="5334000"/>
        </p:xfrm>
        <a:graphic>
          <a:graphicData uri="http://schemas.openxmlformats.org/drawingml/2006/table">
            <a:tbl>
              <a:tblPr firstRow="1" firstCol="1" bandRow="1">
                <a:tableStyleId>{073A0DAA-6AF3-43AB-8588-CEC1D06C72B9}</a:tableStyleId>
              </a:tblPr>
              <a:tblGrid>
                <a:gridCol w="11377264"/>
              </a:tblGrid>
              <a:tr h="4680520">
                <a:tc>
                  <a:txBody>
                    <a:bodyPr/>
                    <a:lstStyle/>
                    <a:p>
                      <a:pPr algn="just">
                        <a:spcAft>
                          <a:spcPts val="0"/>
                        </a:spcAft>
                      </a:pPr>
                      <a:r>
                        <a:rPr lang="en-US" sz="2000" kern="100" baseline="0" dirty="0" err="1">
                          <a:effectLst/>
                          <a:latin typeface="Times New Roman" panose="02020603050405020304" pitchFamily="18" charset="0"/>
                          <a:ea typeface="微软雅黑" panose="020B0503020204020204" pitchFamily="34" charset="-122"/>
                        </a:rPr>
                        <a:t>int</a:t>
                      </a:r>
                      <a:r>
                        <a:rPr lang="en-US" sz="2000" kern="100" baseline="0" dirty="0">
                          <a:effectLst/>
                          <a:latin typeface="Times New Roman" panose="02020603050405020304" pitchFamily="18" charset="0"/>
                          <a:ea typeface="微软雅黑" panose="020B0503020204020204" pitchFamily="34" charset="-122"/>
                        </a:rPr>
                        <a:t> main(</a:t>
                      </a:r>
                      <a:r>
                        <a:rPr lang="en-US" sz="2000" kern="100" baseline="0" dirty="0" err="1">
                          <a:effectLst/>
                          <a:latin typeface="Times New Roman" panose="02020603050405020304" pitchFamily="18" charset="0"/>
                          <a:ea typeface="微软雅黑" panose="020B0503020204020204" pitchFamily="34" charset="-122"/>
                        </a:rPr>
                        <a:t>int</a:t>
                      </a:r>
                      <a:r>
                        <a:rPr 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argc</a:t>
                      </a:r>
                      <a:r>
                        <a:rPr lang="en-US" sz="2000" kern="100" baseline="0" dirty="0">
                          <a:effectLst/>
                          <a:latin typeface="Times New Roman" panose="02020603050405020304" pitchFamily="18" charset="0"/>
                          <a:ea typeface="微软雅黑" panose="020B0503020204020204" pitchFamily="34" charset="-122"/>
                        </a:rPr>
                        <a:t>, char * </a:t>
                      </a:r>
                      <a:r>
                        <a:rPr lang="en-US" sz="2000" kern="100" baseline="0" dirty="0" err="1">
                          <a:effectLst/>
                          <a:latin typeface="Times New Roman" panose="02020603050405020304" pitchFamily="18" charset="0"/>
                          <a:ea typeface="微软雅黑" panose="020B0503020204020204" pitchFamily="34" charset="-122"/>
                        </a:rPr>
                        <a:t>argv</a:t>
                      </a:r>
                      <a:r>
                        <a:rPr lang="en-US" sz="2000" kern="100" baseline="0" dirty="0">
                          <a:effectLst/>
                          <a:latin typeface="Times New Roman" panose="02020603050405020304" pitchFamily="18" charset="0"/>
                          <a:ea typeface="微软雅黑" panose="020B0503020204020204" pitchFamily="34" charset="-122"/>
                        </a:rPr>
                        <a:t>[])</a:t>
                      </a:r>
                      <a:endParaRPr lang="en-US" sz="20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2000" kern="100" baseline="0" dirty="0">
                          <a:effectLst/>
                          <a:latin typeface="Times New Roman" panose="02020603050405020304" pitchFamily="18" charset="0"/>
                          <a:ea typeface="微软雅黑" panose="020B0503020204020204" pitchFamily="34" charset="-122"/>
                        </a:rPr>
                        <a:t>{</a:t>
                      </a:r>
                      <a:endParaRPr 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a:t>
                      </a:r>
                      <a:r>
                        <a:rPr lang="zh-CN" altLang="en-US" sz="2000" kern="100" baseline="0" dirty="0">
                          <a:effectLst/>
                          <a:latin typeface="Times New Roman" panose="02020603050405020304" pitchFamily="18" charset="0"/>
                          <a:ea typeface="微软雅黑" panose="020B0503020204020204" pitchFamily="34" charset="-122"/>
                        </a:rPr>
                        <a:t>初始化</a:t>
                      </a:r>
                      <a:r>
                        <a:rPr lang="en-US" sz="2000" kern="100" baseline="0" dirty="0">
                          <a:effectLst/>
                          <a:latin typeface="Times New Roman" panose="02020603050405020304" pitchFamily="18" charset="0"/>
                          <a:ea typeface="微软雅黑" panose="020B0503020204020204" pitchFamily="34" charset="-122"/>
                        </a:rPr>
                        <a:t>pin</a:t>
                      </a:r>
                      <a:endParaRPr 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if (</a:t>
                      </a:r>
                      <a:r>
                        <a:rPr lang="en-US" sz="2000" kern="100" baseline="0" dirty="0" err="1">
                          <a:effectLst/>
                          <a:latin typeface="Times New Roman" panose="02020603050405020304" pitchFamily="18" charset="0"/>
                          <a:ea typeface="微软雅黑" panose="020B0503020204020204" pitchFamily="34" charset="-122"/>
                        </a:rPr>
                        <a:t>PIN_Init</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argc</a:t>
                      </a:r>
                      <a:r>
                        <a:rPr 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argv</a:t>
                      </a:r>
                      <a:r>
                        <a:rPr lang="en-US" sz="2000" kern="100" baseline="0" dirty="0">
                          <a:effectLst/>
                          <a:latin typeface="Times New Roman" panose="02020603050405020304" pitchFamily="18" charset="0"/>
                          <a:ea typeface="微软雅黑" panose="020B0503020204020204" pitchFamily="34" charset="-122"/>
                        </a:rPr>
                        <a:t>)) return Usage();</a:t>
                      </a:r>
                      <a:endParaRPr 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OutFile.open</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KnobOutputFile.Value</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c_str</a:t>
                      </a:r>
                      <a:r>
                        <a:rPr lang="en-US" sz="2000" kern="100" baseline="0" dirty="0">
                          <a:effectLst/>
                          <a:latin typeface="Times New Roman" panose="02020603050405020304" pitchFamily="18" charset="0"/>
                          <a:ea typeface="微软雅黑" panose="020B0503020204020204" pitchFamily="34" charset="-122"/>
                        </a:rPr>
                        <a:t>()); </a:t>
                      </a:r>
                      <a:endParaRPr 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a:t>
                      </a:r>
                      <a:r>
                        <a:rPr lang="zh-CN" altLang="en-US" sz="2000" kern="100" baseline="0" dirty="0">
                          <a:effectLst/>
                          <a:latin typeface="Times New Roman" panose="02020603050405020304" pitchFamily="18" charset="0"/>
                          <a:ea typeface="微软雅黑" panose="020B0503020204020204" pitchFamily="34" charset="-122"/>
                        </a:rPr>
                        <a:t>注册了一个名为</a:t>
                      </a:r>
                      <a:r>
                        <a:rPr lang="en-US" sz="2000" kern="100" baseline="0" dirty="0">
                          <a:effectLst/>
                          <a:latin typeface="Times New Roman" panose="02020603050405020304" pitchFamily="18" charset="0"/>
                          <a:ea typeface="微软雅黑" panose="020B0503020204020204" pitchFamily="34" charset="-122"/>
                        </a:rPr>
                        <a:t>Instruction</a:t>
                      </a:r>
                      <a:r>
                        <a:rPr lang="zh-CN" altLang="en-US" sz="2000" kern="100" baseline="0" dirty="0">
                          <a:effectLst/>
                          <a:latin typeface="Times New Roman" panose="02020603050405020304" pitchFamily="18" charset="0"/>
                          <a:ea typeface="微软雅黑" panose="020B0503020204020204" pitchFamily="34" charset="-122"/>
                        </a:rPr>
                        <a:t>的回调函数，该函数将在每条指令执行前调用</a:t>
                      </a:r>
                      <a:endParaRPr lang="zh-CN" alt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zh-CN" alt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INS_AddInstrumentFunction</a:t>
                      </a:r>
                      <a:r>
                        <a:rPr lang="en-US" sz="2000" kern="100" baseline="0" dirty="0">
                          <a:effectLst/>
                          <a:latin typeface="Times New Roman" panose="02020603050405020304" pitchFamily="18" charset="0"/>
                          <a:ea typeface="微软雅黑" panose="020B0503020204020204" pitchFamily="34" charset="-122"/>
                        </a:rPr>
                        <a:t>(Instruction, 0); </a:t>
                      </a:r>
                      <a:endParaRPr 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a:t>
                      </a:r>
                      <a:r>
                        <a:rPr lang="zh-CN" altLang="en-US" sz="2000" kern="100" baseline="0" dirty="0">
                          <a:effectLst/>
                          <a:latin typeface="Times New Roman" panose="02020603050405020304" pitchFamily="18" charset="0"/>
                          <a:ea typeface="微软雅黑" panose="020B0503020204020204" pitchFamily="34" charset="-122"/>
                        </a:rPr>
                        <a:t>当应用退出的时候，注册函数</a:t>
                      </a:r>
                      <a:r>
                        <a:rPr lang="en-US" sz="2000" kern="100" baseline="0" dirty="0" err="1">
                          <a:effectLst/>
                          <a:latin typeface="Times New Roman" panose="02020603050405020304" pitchFamily="18" charset="0"/>
                          <a:ea typeface="微软雅黑" panose="020B0503020204020204" pitchFamily="34" charset="-122"/>
                        </a:rPr>
                        <a:t>Fini</a:t>
                      </a:r>
                      <a:r>
                        <a:rPr lang="zh-CN" altLang="en-US" sz="2000" kern="100" baseline="0" dirty="0">
                          <a:effectLst/>
                          <a:latin typeface="Times New Roman" panose="02020603050405020304" pitchFamily="18" charset="0"/>
                          <a:ea typeface="微软雅黑" panose="020B0503020204020204" pitchFamily="34" charset="-122"/>
                        </a:rPr>
                        <a:t>来进行处理</a:t>
                      </a:r>
                      <a:endParaRPr lang="zh-CN" alt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zh-CN" alt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PIN_AddFiniFunction</a:t>
                      </a:r>
                      <a:r>
                        <a:rPr lang="en-US" sz="2000" kern="100" baseline="0" dirty="0">
                          <a:effectLst/>
                          <a:latin typeface="Times New Roman" panose="02020603050405020304" pitchFamily="18" charset="0"/>
                          <a:ea typeface="微软雅黑" panose="020B0503020204020204" pitchFamily="34" charset="-122"/>
                        </a:rPr>
                        <a:t>(</a:t>
                      </a:r>
                      <a:r>
                        <a:rPr lang="en-US" sz="2000" kern="100" baseline="0" dirty="0" err="1">
                          <a:effectLst/>
                          <a:latin typeface="Times New Roman" panose="02020603050405020304" pitchFamily="18" charset="0"/>
                          <a:ea typeface="微软雅黑" panose="020B0503020204020204" pitchFamily="34" charset="-122"/>
                        </a:rPr>
                        <a:t>Fini</a:t>
                      </a:r>
                      <a:r>
                        <a:rPr lang="en-US" sz="2000" kern="100" baseline="0" dirty="0">
                          <a:effectLst/>
                          <a:latin typeface="Times New Roman" panose="02020603050405020304" pitchFamily="18" charset="0"/>
                          <a:ea typeface="微软雅黑" panose="020B0503020204020204" pitchFamily="34" charset="-122"/>
                        </a:rPr>
                        <a:t>, 0); </a:t>
                      </a:r>
                      <a:endParaRPr 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en-US" sz="2000" kern="100" baseline="0" dirty="0">
                          <a:effectLst/>
                          <a:latin typeface="Times New Roman" panose="02020603050405020304" pitchFamily="18" charset="0"/>
                          <a:ea typeface="微软雅黑" panose="020B0503020204020204" pitchFamily="34" charset="-122"/>
                        </a:rPr>
                        <a:t>    //</a:t>
                      </a:r>
                      <a:r>
                        <a:rPr lang="zh-CN" altLang="en-US" sz="2000" kern="100" baseline="0" dirty="0">
                          <a:effectLst/>
                          <a:latin typeface="Times New Roman" panose="02020603050405020304" pitchFamily="18" charset="0"/>
                          <a:ea typeface="微软雅黑" panose="020B0503020204020204" pitchFamily="34" charset="-122"/>
                        </a:rPr>
                        <a:t>启动程序</a:t>
                      </a:r>
                      <a:endParaRPr lang="zh-CN" altLang="en-US" sz="2000" kern="100" baseline="0" dirty="0">
                        <a:effectLst/>
                        <a:latin typeface="Times New Roman" panose="02020603050405020304" pitchFamily="18" charset="0"/>
                        <a:ea typeface="微软雅黑" panose="020B0503020204020204" pitchFamily="34" charset="-122"/>
                      </a:endParaRPr>
                    </a:p>
                    <a:p>
                      <a:pPr algn="just">
                        <a:lnSpc>
                          <a:spcPct val="150000"/>
                        </a:lnSpc>
                        <a:spcAft>
                          <a:spcPts val="0"/>
                        </a:spcAft>
                      </a:pPr>
                      <a:r>
                        <a:rPr lang="zh-CN" altLang="en-US" sz="2000" kern="100" baseline="0" dirty="0">
                          <a:effectLst/>
                          <a:latin typeface="Times New Roman" panose="02020603050405020304" pitchFamily="18" charset="0"/>
                          <a:ea typeface="微软雅黑" panose="020B0503020204020204" pitchFamily="34" charset="-122"/>
                        </a:rPr>
                        <a:t>    </a:t>
                      </a:r>
                      <a:r>
                        <a:rPr lang="en-US" sz="2000" kern="100" baseline="0" dirty="0" err="1">
                          <a:effectLst/>
                          <a:latin typeface="Times New Roman" panose="02020603050405020304" pitchFamily="18" charset="0"/>
                          <a:ea typeface="微软雅黑" panose="020B0503020204020204" pitchFamily="34" charset="-122"/>
                        </a:rPr>
                        <a:t>PIN_StartProgram</a:t>
                      </a:r>
                      <a:r>
                        <a:rPr lang="en-US" sz="2000" kern="100" baseline="0" dirty="0">
                          <a:effectLst/>
                          <a:latin typeface="Times New Roman" panose="02020603050405020304" pitchFamily="18" charset="0"/>
                          <a:ea typeface="微软雅黑" panose="020B0503020204020204" pitchFamily="34" charset="-122"/>
                        </a:rPr>
                        <a:t>();</a:t>
                      </a:r>
                      <a:endParaRPr lang="en-US" sz="20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2000" kern="100" baseline="0" dirty="0">
                          <a:effectLst/>
                          <a:latin typeface="Times New Roman" panose="02020603050405020304" pitchFamily="18" charset="0"/>
                          <a:ea typeface="微软雅黑" panose="020B0503020204020204" pitchFamily="34" charset="-122"/>
                        </a:rPr>
                        <a:t>    return 0;</a:t>
                      </a:r>
                      <a:endParaRPr lang="en-US" sz="2000" kern="100" baseline="0" dirty="0">
                        <a:effectLst/>
                        <a:latin typeface="Times New Roman" panose="02020603050405020304" pitchFamily="18" charset="0"/>
                        <a:ea typeface="微软雅黑" panose="020B0503020204020204" pitchFamily="34" charset="-122"/>
                      </a:endParaRPr>
                    </a:p>
                    <a:p>
                      <a:pPr algn="just">
                        <a:spcAft>
                          <a:spcPts val="0"/>
                        </a:spcAft>
                      </a:pPr>
                      <a:r>
                        <a:rPr lang="en-US" sz="2000" kern="100" baseline="0" dirty="0">
                          <a:effectLst/>
                          <a:latin typeface="Times New Roman" panose="02020603050405020304" pitchFamily="18" charset="0"/>
                          <a:ea typeface="微软雅黑" panose="020B0503020204020204" pitchFamily="34" charset="-122"/>
                        </a:rPr>
                        <a:t>}</a:t>
                      </a:r>
                      <a:endParaRPr lang="en-US" sz="2000" kern="100" baseline="0" dirty="0">
                        <a:effectLst/>
                        <a:latin typeface="Times New Roman" panose="02020603050405020304" pitchFamily="18" charset="0"/>
                        <a:ea typeface="微软雅黑" panose="020B0503020204020204" pitchFamily="34" charset="-122"/>
                      </a:endParaRPr>
                    </a:p>
                  </a:txBody>
                  <a:tcPr marL="37619" marR="37619" marT="0" marB="0"/>
                </a:tc>
              </a:tr>
            </a:tbl>
          </a:graphicData>
        </a:graphic>
      </p:graphicFrame>
      <p:sp>
        <p:nvSpPr>
          <p:cNvPr id="3" name="线形标注 1 2"/>
          <p:cNvSpPr/>
          <p:nvPr/>
        </p:nvSpPr>
        <p:spPr>
          <a:xfrm>
            <a:off x="6355293" y="1750483"/>
            <a:ext cx="4178537" cy="750298"/>
          </a:xfrm>
          <a:prstGeom prst="borderCallout1">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zh-CN" sz="2000" b="1" dirty="0">
                <a:latin typeface="微软雅黑" panose="020B0503020204020204" pitchFamily="34" charset="-122"/>
                <a:ea typeface="微软雅黑" panose="020B0503020204020204" pitchFamily="34" charset="-122"/>
              </a:rPr>
              <a:t>调用函数</a:t>
            </a:r>
            <a:r>
              <a:rPr lang="en-US" altLang="zh-CN" sz="2000" b="1" dirty="0" err="1">
                <a:latin typeface="微软雅黑" panose="020B0503020204020204" pitchFamily="34" charset="-122"/>
                <a:ea typeface="微软雅黑" panose="020B0503020204020204" pitchFamily="34" charset="-122"/>
              </a:rPr>
              <a:t>PIN_Init</a:t>
            </a:r>
            <a:r>
              <a:rPr lang="zh-CN" altLang="zh-CN" sz="2000" b="1" dirty="0">
                <a:latin typeface="微软雅黑" panose="020B0503020204020204" pitchFamily="34" charset="-122"/>
                <a:ea typeface="微软雅黑" panose="020B0503020204020204" pitchFamily="34" charset="-122"/>
              </a:rPr>
              <a:t>完成初始化</a:t>
            </a:r>
            <a:endParaRPr lang="zh-CN" altLang="en-US" sz="2000" b="1" dirty="0">
              <a:latin typeface="微软雅黑" panose="020B0503020204020204" pitchFamily="34" charset="-122"/>
              <a:ea typeface="微软雅黑" panose="020B0503020204020204" pitchFamily="34" charset="-122"/>
            </a:endParaRPr>
          </a:p>
        </p:txBody>
      </p:sp>
      <p:sp>
        <p:nvSpPr>
          <p:cNvPr id="8" name="线形标注 1 7"/>
          <p:cNvSpPr/>
          <p:nvPr/>
        </p:nvSpPr>
        <p:spPr>
          <a:xfrm>
            <a:off x="6069335" y="2890086"/>
            <a:ext cx="6048672" cy="1158287"/>
          </a:xfrm>
          <a:prstGeom prst="borderCallout1">
            <a:avLst>
              <a:gd name="adj1" fmla="val 21638"/>
              <a:gd name="adj2" fmla="val -3724"/>
              <a:gd name="adj3" fmla="val 85544"/>
              <a:gd name="adj4" fmla="val -20412"/>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通过使用</a:t>
            </a:r>
            <a:r>
              <a:rPr lang="en-US" altLang="zh-CN" sz="2000" b="1" dirty="0" err="1">
                <a:latin typeface="微软雅黑" panose="020B0503020204020204" pitchFamily="34" charset="-122"/>
                <a:ea typeface="微软雅黑" panose="020B0503020204020204" pitchFamily="34" charset="-122"/>
              </a:rPr>
              <a:t>INS_AddInstrumentFunction</a:t>
            </a:r>
            <a:r>
              <a:rPr lang="zh-CN" altLang="en-US" sz="2000" b="1" dirty="0">
                <a:latin typeface="微软雅黑" panose="020B0503020204020204" pitchFamily="34" charset="-122"/>
                <a:ea typeface="微软雅黑" panose="020B0503020204020204" pitchFamily="34" charset="-122"/>
              </a:rPr>
              <a:t>注册一个插桩函数，在原始程序的每条指令被执行前，都会进入</a:t>
            </a:r>
            <a:r>
              <a:rPr lang="en-US" altLang="zh-CN" sz="2000" b="1" dirty="0">
                <a:latin typeface="微软雅黑" panose="020B0503020204020204" pitchFamily="34" charset="-122"/>
                <a:ea typeface="微软雅黑" panose="020B0503020204020204" pitchFamily="34" charset="-122"/>
              </a:rPr>
              <a:t>Instruction</a:t>
            </a:r>
            <a:r>
              <a:rPr lang="zh-CN" altLang="en-US" sz="2000" b="1" dirty="0">
                <a:latin typeface="微软雅黑" panose="020B0503020204020204" pitchFamily="34" charset="-122"/>
                <a:ea typeface="微软雅黑" panose="020B0503020204020204" pitchFamily="34" charset="-122"/>
              </a:rPr>
              <a:t>这个函数中</a:t>
            </a:r>
            <a:endParaRPr lang="zh-CN" altLang="en-US" sz="2000" b="1" dirty="0">
              <a:latin typeface="微软雅黑" panose="020B0503020204020204" pitchFamily="34" charset="-122"/>
              <a:ea typeface="微软雅黑" panose="020B0503020204020204" pitchFamily="34" charset="-122"/>
            </a:endParaRPr>
          </a:p>
        </p:txBody>
      </p:sp>
      <p:sp>
        <p:nvSpPr>
          <p:cNvPr id="9" name="线形标注 1 8"/>
          <p:cNvSpPr/>
          <p:nvPr/>
        </p:nvSpPr>
        <p:spPr>
          <a:xfrm>
            <a:off x="6861423" y="4466863"/>
            <a:ext cx="5256584" cy="576064"/>
          </a:xfrm>
          <a:prstGeom prst="borderCallout1">
            <a:avLst>
              <a:gd name="adj1" fmla="val 18750"/>
              <a:gd name="adj2" fmla="val -8333"/>
              <a:gd name="adj3" fmla="val 77353"/>
              <a:gd name="adj4" fmla="val -37067"/>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注册退出回调函数，退出时调用该函数</a:t>
            </a:r>
            <a:endParaRPr lang="zh-CN" altLang="en-US" sz="2000" b="1" dirty="0">
              <a:latin typeface="微软雅黑" panose="020B0503020204020204" pitchFamily="34" charset="-122"/>
              <a:ea typeface="微软雅黑" panose="020B0503020204020204" pitchFamily="34" charset="-122"/>
            </a:endParaRPr>
          </a:p>
        </p:txBody>
      </p:sp>
      <p:sp>
        <p:nvSpPr>
          <p:cNvPr id="10" name="线形标注 1 9"/>
          <p:cNvSpPr/>
          <p:nvPr/>
        </p:nvSpPr>
        <p:spPr>
          <a:xfrm>
            <a:off x="5574876" y="5449198"/>
            <a:ext cx="5256584" cy="576064"/>
          </a:xfrm>
          <a:prstGeom prst="borderCallout1">
            <a:avLst>
              <a:gd name="adj1" fmla="val 18750"/>
              <a:gd name="adj2" fmla="val -8333"/>
              <a:gd name="adj3" fmla="val 77353"/>
              <a:gd name="adj4" fmla="val -37067"/>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使用函数</a:t>
            </a:r>
            <a:r>
              <a:rPr lang="en-US" altLang="zh-CN" sz="2000" b="1" dirty="0" err="1">
                <a:latin typeface="微软雅黑" panose="020B0503020204020204" pitchFamily="34" charset="-122"/>
                <a:ea typeface="微软雅黑" panose="020B0503020204020204" pitchFamily="34" charset="-122"/>
              </a:rPr>
              <a:t>PIN_StartProgram</a:t>
            </a:r>
            <a:r>
              <a:rPr lang="zh-CN" altLang="en-US" sz="2000" b="1" dirty="0">
                <a:latin typeface="微软雅黑" panose="020B0503020204020204" pitchFamily="34" charset="-122"/>
                <a:ea typeface="微软雅黑" panose="020B0503020204020204" pitchFamily="34" charset="-122"/>
              </a:rPr>
              <a:t>启动程序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96727" y="1055142"/>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）插桩模式：</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4" name="表格 3"/>
          <p:cNvGraphicFramePr>
            <a:graphicFrameLocks noGrp="1"/>
          </p:cNvGraphicFramePr>
          <p:nvPr/>
        </p:nvGraphicFramePr>
        <p:xfrm>
          <a:off x="962438" y="1770303"/>
          <a:ext cx="11233249" cy="2782127"/>
        </p:xfrm>
        <a:graphic>
          <a:graphicData uri="http://schemas.openxmlformats.org/drawingml/2006/table">
            <a:tbl>
              <a:tblPr firstRow="1" firstCol="1" bandRow="1">
                <a:tableStyleId>{073A0DAA-6AF3-43AB-8588-CEC1D06C72B9}</a:tableStyleId>
              </a:tblPr>
              <a:tblGrid>
                <a:gridCol w="3476917"/>
                <a:gridCol w="4299947"/>
                <a:gridCol w="3456385"/>
              </a:tblGrid>
              <a:tr h="527932">
                <a:tc>
                  <a:txBody>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插桩粒度</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spcAft>
                          <a:spcPts val="0"/>
                        </a:spcAft>
                      </a:pPr>
                      <a:r>
                        <a:rPr lang="en-US" sz="2000" b="1" kern="100">
                          <a:effectLst/>
                          <a:latin typeface="微软雅黑" panose="020B0503020204020204" pitchFamily="34" charset="-122"/>
                          <a:ea typeface="微软雅黑" panose="020B0503020204020204" pitchFamily="34" charset="-122"/>
                        </a:rPr>
                        <a:t>API</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spcAft>
                          <a:spcPts val="0"/>
                        </a:spcAft>
                      </a:pPr>
                      <a:r>
                        <a:rPr lang="zh-CN" sz="2000" b="1" kern="100">
                          <a:effectLst/>
                          <a:latin typeface="微软雅黑" panose="020B0503020204020204" pitchFamily="34" charset="-122"/>
                          <a:ea typeface="微软雅黑" panose="020B0503020204020204" pitchFamily="34" charset="-122"/>
                        </a:rPr>
                        <a:t>执行时机</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27932">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指令级插桩（</a:t>
                      </a:r>
                      <a:r>
                        <a:rPr lang="en-US" sz="2000" b="1" kern="100" dirty="0">
                          <a:effectLst/>
                          <a:latin typeface="微软雅黑" panose="020B0503020204020204" pitchFamily="34" charset="-122"/>
                          <a:ea typeface="微软雅黑" panose="020B0503020204020204" pitchFamily="34" charset="-122"/>
                        </a:rPr>
                        <a:t>instruction</a:t>
                      </a:r>
                      <a:r>
                        <a:rPr lang="zh-CN" sz="2000" b="1" kern="100" dirty="0">
                          <a:effectLst/>
                          <a:latin typeface="微软雅黑" panose="020B0503020204020204" pitchFamily="34" charset="-122"/>
                          <a:ea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dirty="0" err="1">
                          <a:effectLst/>
                          <a:latin typeface="微软雅黑" panose="020B0503020204020204" pitchFamily="34" charset="-122"/>
                          <a:ea typeface="微软雅黑" panose="020B0503020204020204" pitchFamily="34" charset="-122"/>
                        </a:rPr>
                        <a:t>INS_AddInstrumentFunction</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执行一条新指令</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670399">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轨迹级插桩（</a:t>
                      </a:r>
                      <a:r>
                        <a:rPr lang="en-US" sz="2000" b="1" kern="100" dirty="0">
                          <a:effectLst/>
                          <a:latin typeface="微软雅黑" panose="020B0503020204020204" pitchFamily="34" charset="-122"/>
                          <a:ea typeface="微软雅黑" panose="020B0503020204020204" pitchFamily="34" charset="-122"/>
                        </a:rPr>
                        <a:t>trace</a:t>
                      </a:r>
                      <a:r>
                        <a:rPr lang="zh-CN" sz="2000" b="1" kern="100" dirty="0">
                          <a:effectLst/>
                          <a:latin typeface="微软雅黑" panose="020B0503020204020204" pitchFamily="34" charset="-122"/>
                          <a:ea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dirty="0" err="1">
                          <a:effectLst/>
                          <a:latin typeface="微软雅黑" panose="020B0503020204020204" pitchFamily="34" charset="-122"/>
                          <a:ea typeface="微软雅黑" panose="020B0503020204020204" pitchFamily="34" charset="-122"/>
                        </a:rPr>
                        <a:t>TRACE_AddInstrumentFunction</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a:effectLst/>
                          <a:latin typeface="微软雅黑" panose="020B0503020204020204" pitchFamily="34" charset="-122"/>
                          <a:ea typeface="微软雅黑" panose="020B0503020204020204" pitchFamily="34" charset="-122"/>
                        </a:rPr>
                        <a:t>执行一个新</a:t>
                      </a:r>
                      <a:r>
                        <a:rPr lang="en-US" sz="2000" b="1" kern="100">
                          <a:effectLst/>
                          <a:latin typeface="微软雅黑" panose="020B0503020204020204" pitchFamily="34" charset="-122"/>
                          <a:ea typeface="微软雅黑" panose="020B0503020204020204" pitchFamily="34" charset="-122"/>
                        </a:rPr>
                        <a:t>trace</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27932">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镜像级插桩（</a:t>
                      </a:r>
                      <a:r>
                        <a:rPr lang="en-US" sz="2000" b="1" kern="100" dirty="0">
                          <a:effectLst/>
                          <a:latin typeface="微软雅黑" panose="020B0503020204020204" pitchFamily="34" charset="-122"/>
                          <a:ea typeface="微软雅黑" panose="020B0503020204020204" pitchFamily="34" charset="-122"/>
                        </a:rPr>
                        <a:t>image</a:t>
                      </a:r>
                      <a:r>
                        <a:rPr lang="zh-CN" sz="2000" b="1" kern="100" dirty="0">
                          <a:effectLst/>
                          <a:latin typeface="微软雅黑" panose="020B0503020204020204" pitchFamily="34" charset="-122"/>
                          <a:ea typeface="微软雅黑" panose="020B0503020204020204" pitchFamily="34" charset="-122"/>
                        </a:rPr>
                        <a:t>）</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dirty="0" err="1">
                          <a:effectLst/>
                          <a:latin typeface="微软雅黑" panose="020B0503020204020204" pitchFamily="34" charset="-122"/>
                          <a:ea typeface="微软雅黑" panose="020B0503020204020204" pitchFamily="34" charset="-122"/>
                        </a:rPr>
                        <a:t>IMG_AddInstrumentFunction</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加载新镜像时</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27932">
                <a:tc>
                  <a:txBody>
                    <a:bodyPr/>
                    <a:lstStyle/>
                    <a:p>
                      <a:pPr algn="l">
                        <a:spcAft>
                          <a:spcPts val="0"/>
                        </a:spcAft>
                      </a:pPr>
                      <a:r>
                        <a:rPr lang="zh-CN" sz="2000" b="1" kern="100">
                          <a:effectLst/>
                          <a:latin typeface="微软雅黑" panose="020B0503020204020204" pitchFamily="34" charset="-122"/>
                          <a:ea typeface="微软雅黑" panose="020B0503020204020204" pitchFamily="34" charset="-122"/>
                        </a:rPr>
                        <a:t>函数级插桩（</a:t>
                      </a:r>
                      <a:r>
                        <a:rPr lang="en-US" sz="2000" b="1" kern="100">
                          <a:effectLst/>
                          <a:latin typeface="微软雅黑" panose="020B0503020204020204" pitchFamily="34" charset="-122"/>
                          <a:ea typeface="微软雅黑" panose="020B0503020204020204" pitchFamily="34" charset="-122"/>
                        </a:rPr>
                        <a:t>routine</a:t>
                      </a:r>
                      <a:r>
                        <a:rPr lang="zh-CN" sz="2000" b="1" kern="100">
                          <a:effectLst/>
                          <a:latin typeface="微软雅黑" panose="020B0503020204020204" pitchFamily="34" charset="-122"/>
                          <a:ea typeface="微软雅黑" panose="020B0503020204020204" pitchFamily="34" charset="-122"/>
                        </a:rPr>
                        <a:t>）</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2000" b="1" kern="100">
                          <a:effectLst/>
                          <a:latin typeface="微软雅黑" panose="020B0503020204020204" pitchFamily="34" charset="-122"/>
                          <a:ea typeface="微软雅黑" panose="020B0503020204020204" pitchFamily="34" charset="-122"/>
                        </a:rPr>
                        <a:t>RTN_AddInstrumentFunction</a:t>
                      </a:r>
                      <a:endParaRPr lang="zh-CN" sz="2800" b="1"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2000" b="1" kern="100" dirty="0">
                          <a:effectLst/>
                          <a:latin typeface="微软雅黑" panose="020B0503020204020204" pitchFamily="34" charset="-122"/>
                          <a:ea typeface="微软雅黑" panose="020B0503020204020204" pitchFamily="34" charset="-122"/>
                        </a:rPr>
                        <a:t>执行一个新函数时</a:t>
                      </a:r>
                      <a:endParaRPr lang="zh-CN" sz="2800" b="1"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bl>
          </a:graphicData>
        </a:graphic>
      </p:graphicFrame>
      <p:sp>
        <p:nvSpPr>
          <p:cNvPr id="5" name="矩形 4"/>
          <p:cNvSpPr/>
          <p:nvPr/>
        </p:nvSpPr>
        <p:spPr>
          <a:xfrm>
            <a:off x="962438" y="4912469"/>
            <a:ext cx="11233248" cy="1169551"/>
          </a:xfrm>
          <a:prstGeom prst="rect">
            <a:avLst/>
          </a:prstGeom>
          <a:ln>
            <a:solidFill>
              <a:schemeClr val="tx1"/>
            </a:solidFill>
          </a:ln>
        </p:spPr>
        <p:txBody>
          <a:bodyPr wrap="square">
            <a:spAutoFit/>
          </a:bodyPr>
          <a:lstStyle/>
          <a:p>
            <a:pPr indent="266700" algn="just">
              <a:lnSpc>
                <a:spcPct val="125000"/>
              </a:lnSpc>
              <a:spcAft>
                <a:spcPts val="0"/>
              </a:spcAft>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在各种粒度的插装函数调用时，</a:t>
            </a:r>
            <a:r>
              <a:rPr lang="zh-CN" altLang="zh-CN" sz="2800"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可以在代码中添加自己的处理函数</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，程序被加载后，在被插装的代码运行时，自己添加的函数会被调用。</a:t>
            </a:r>
            <a:endParaRPr lang="zh-CN" alt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96727" y="1055142"/>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）指令级插桩</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矩形 1"/>
          <p:cNvSpPr/>
          <p:nvPr/>
        </p:nvSpPr>
        <p:spPr>
          <a:xfrm>
            <a:off x="889790" y="1664540"/>
            <a:ext cx="11310927" cy="1015663"/>
          </a:xfrm>
          <a:prstGeom prst="rect">
            <a:avLst/>
          </a:prstGeom>
        </p:spPr>
        <p:txBody>
          <a:bodyPr wrap="square">
            <a:spAutoFit/>
          </a:bodyPr>
          <a:lstStyle/>
          <a:p>
            <a:pPr indent="266700" algn="just">
              <a:lnSpc>
                <a:spcPct val="125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指令级插桩的对象就是所有指令。很明显，</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inscount0.cpp</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这个</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Pintool</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是指令级插桩，通过调用</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INS_AddInstrumentFunction</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注册了一个回调函数</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Instruction</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3" name="表格 2"/>
          <p:cNvGraphicFramePr>
            <a:graphicFrameLocks noGrp="1"/>
          </p:cNvGraphicFramePr>
          <p:nvPr/>
        </p:nvGraphicFramePr>
        <p:xfrm>
          <a:off x="1604839" y="2680221"/>
          <a:ext cx="9721080" cy="1656184"/>
        </p:xfrm>
        <a:graphic>
          <a:graphicData uri="http://schemas.openxmlformats.org/drawingml/2006/table">
            <a:tbl>
              <a:tblPr firstRow="1" firstCol="1" bandRow="1">
                <a:tableStyleId>{073A0DAA-6AF3-43AB-8588-CEC1D06C72B9}</a:tableStyleId>
              </a:tblPr>
              <a:tblGrid>
                <a:gridCol w="9721080"/>
              </a:tblGrid>
              <a:tr h="1656184">
                <a:tc>
                  <a:txBody>
                    <a:bodyPr/>
                    <a:lstStyle/>
                    <a:p>
                      <a:pPr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VOID Instruction(INS </a:t>
                      </a:r>
                      <a:r>
                        <a:rPr lang="en-US" sz="2000" kern="100" dirty="0" err="1">
                          <a:effectLst/>
                          <a:latin typeface="微软雅黑" panose="020B0503020204020204" pitchFamily="34" charset="-122"/>
                          <a:ea typeface="微软雅黑" panose="020B0503020204020204" pitchFamily="34" charset="-122"/>
                        </a:rPr>
                        <a:t>ins</a:t>
                      </a:r>
                      <a:r>
                        <a:rPr lang="en-US" sz="2000" kern="100" dirty="0">
                          <a:effectLst/>
                          <a:latin typeface="微软雅黑" panose="020B0503020204020204" pitchFamily="34" charset="-122"/>
                          <a:ea typeface="微软雅黑" panose="020B0503020204020204" pitchFamily="34" charset="-122"/>
                        </a:rPr>
                        <a:t>, VOID *v){ </a:t>
                      </a:r>
                      <a:endParaRPr lang="zh-CN" sz="2000" kern="100" dirty="0">
                        <a:effectLst/>
                        <a:latin typeface="微软雅黑" panose="020B0503020204020204" pitchFamily="34" charset="-122"/>
                        <a:ea typeface="微软雅黑" panose="020B0503020204020204" pitchFamily="34" charset="-122"/>
                      </a:endParaRPr>
                    </a:p>
                    <a:p>
                      <a:pPr indent="266700"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a:t>
                      </a:r>
                      <a:r>
                        <a:rPr lang="zh-CN" sz="2000" kern="100" dirty="0">
                          <a:effectLst/>
                          <a:latin typeface="微软雅黑" panose="020B0503020204020204" pitchFamily="34" charset="-122"/>
                          <a:ea typeface="微软雅黑" panose="020B0503020204020204" pitchFamily="34" charset="-122"/>
                        </a:rPr>
                        <a:t>在每个指令之前插入一个函数</a:t>
                      </a:r>
                      <a:r>
                        <a:rPr lang="en-US" sz="2000" kern="100" dirty="0" err="1">
                          <a:effectLst/>
                          <a:latin typeface="微软雅黑" panose="020B0503020204020204" pitchFamily="34" charset="-122"/>
                          <a:ea typeface="微软雅黑" panose="020B0503020204020204" pitchFamily="34" charset="-122"/>
                        </a:rPr>
                        <a:t>docount</a:t>
                      </a:r>
                      <a:r>
                        <a:rPr lang="zh-CN" sz="2000" kern="100" dirty="0">
                          <a:effectLst/>
                          <a:latin typeface="微软雅黑" panose="020B0503020204020204" pitchFamily="34" charset="-122"/>
                          <a:ea typeface="微软雅黑" panose="020B0503020204020204" pitchFamily="34" charset="-122"/>
                        </a:rPr>
                        <a:t>的调用，没有任何参数</a:t>
                      </a:r>
                      <a:endParaRPr lang="zh-CN" sz="2000" kern="100" dirty="0">
                        <a:effectLst/>
                        <a:latin typeface="微软雅黑" panose="020B0503020204020204" pitchFamily="34" charset="-122"/>
                        <a:ea typeface="微软雅黑" panose="020B0503020204020204" pitchFamily="34" charset="-122"/>
                      </a:endParaRPr>
                    </a:p>
                    <a:p>
                      <a:pPr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    </a:t>
                      </a:r>
                      <a:r>
                        <a:rPr lang="en-US" sz="2000" kern="100" dirty="0" err="1">
                          <a:effectLst/>
                          <a:latin typeface="微软雅黑" panose="020B0503020204020204" pitchFamily="34" charset="-122"/>
                          <a:ea typeface="微软雅黑" panose="020B0503020204020204" pitchFamily="34" charset="-122"/>
                        </a:rPr>
                        <a:t>INS_InsertCall</a:t>
                      </a:r>
                      <a:r>
                        <a:rPr lang="en-US" sz="2000" kern="100" dirty="0">
                          <a:effectLst/>
                          <a:latin typeface="微软雅黑" panose="020B0503020204020204" pitchFamily="34" charset="-122"/>
                          <a:ea typeface="微软雅黑" panose="020B0503020204020204" pitchFamily="34" charset="-122"/>
                        </a:rPr>
                        <a:t>(ins, IPOINT_BEFORE, (AFUNPTR)</a:t>
                      </a:r>
                      <a:r>
                        <a:rPr lang="en-US" sz="2000" kern="100" dirty="0" err="1">
                          <a:effectLst/>
                          <a:latin typeface="微软雅黑" panose="020B0503020204020204" pitchFamily="34" charset="-122"/>
                          <a:ea typeface="微软雅黑" panose="020B0503020204020204" pitchFamily="34" charset="-122"/>
                        </a:rPr>
                        <a:t>docount</a:t>
                      </a:r>
                      <a:r>
                        <a:rPr lang="en-US" sz="2000" kern="100" dirty="0">
                          <a:effectLst/>
                          <a:latin typeface="微软雅黑" panose="020B0503020204020204" pitchFamily="34" charset="-122"/>
                          <a:ea typeface="微软雅黑" panose="020B0503020204020204" pitchFamily="34" charset="-122"/>
                        </a:rPr>
                        <a:t>, IARG_END);</a:t>
                      </a:r>
                      <a:endParaRPr lang="zh-CN" sz="2000" kern="100" dirty="0">
                        <a:effectLst/>
                        <a:latin typeface="微软雅黑" panose="020B0503020204020204" pitchFamily="34" charset="-122"/>
                        <a:ea typeface="微软雅黑" panose="020B0503020204020204" pitchFamily="34" charset="-122"/>
                      </a:endParaRPr>
                    </a:p>
                    <a:p>
                      <a:pPr algn="just">
                        <a:lnSpc>
                          <a:spcPct val="125000"/>
                        </a:lnSpc>
                        <a:spcAft>
                          <a:spcPts val="0"/>
                        </a:spcAft>
                      </a:pPr>
                      <a:r>
                        <a:rPr lang="en-US" sz="2000" kern="100" dirty="0">
                          <a:effectLst/>
                          <a:latin typeface="微软雅黑" panose="020B0503020204020204" pitchFamily="34" charset="-122"/>
                          <a:ea typeface="微软雅黑" panose="020B0503020204020204" pitchFamily="34" charset="-122"/>
                        </a:rPr>
                        <a:t>}</a:t>
                      </a:r>
                      <a:endParaRPr lang="zh-CN" sz="20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bl>
          </a:graphicData>
        </a:graphic>
      </p:graphicFrame>
      <p:sp>
        <p:nvSpPr>
          <p:cNvPr id="10" name="线形标注 1 9"/>
          <p:cNvSpPr/>
          <p:nvPr/>
        </p:nvSpPr>
        <p:spPr>
          <a:xfrm>
            <a:off x="7725519" y="984692"/>
            <a:ext cx="4768261" cy="750298"/>
          </a:xfrm>
          <a:prstGeom prst="borderCallout1">
            <a:avLst>
              <a:gd name="adj1" fmla="val 17652"/>
              <a:gd name="adj2" fmla="val -2977"/>
              <a:gd name="adj3" fmla="val 346361"/>
              <a:gd name="adj4" fmla="val -3135"/>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sz="2000" b="1" dirty="0" err="1">
                <a:latin typeface="微软雅黑" panose="020B0503020204020204" pitchFamily="34" charset="-122"/>
                <a:ea typeface="微软雅黑" panose="020B0503020204020204" pitchFamily="34" charset="-122"/>
              </a:rPr>
              <a:t>docount</a:t>
            </a:r>
            <a:r>
              <a:rPr lang="zh-CN" altLang="en-US" sz="2000" b="1" dirty="0">
                <a:latin typeface="微软雅黑" panose="020B0503020204020204" pitchFamily="34" charset="-122"/>
                <a:ea typeface="微软雅黑" panose="020B0503020204020204" pitchFamily="34" charset="-122"/>
              </a:rPr>
              <a:t>的作用即是将一个全局变量加</a:t>
            </a: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889789" y="4552429"/>
          <a:ext cx="11310927" cy="2232248"/>
        </p:xfrm>
        <a:graphic>
          <a:graphicData uri="http://schemas.openxmlformats.org/drawingml/2006/table">
            <a:tbl>
              <a:tblPr firstRow="1" firstCol="1" bandRow="1">
                <a:tableStyleId>{073A0DAA-6AF3-43AB-8588-CEC1D06C72B9}</a:tableStyleId>
              </a:tblPr>
              <a:tblGrid>
                <a:gridCol w="11310927"/>
              </a:tblGrid>
              <a:tr h="2232248">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VOID LEVEL_PINCLIENT::</a:t>
                      </a:r>
                      <a:r>
                        <a:rPr lang="en-US" sz="2000" kern="0" dirty="0" err="1">
                          <a:effectLst/>
                          <a:latin typeface="微软雅黑" panose="020B0503020204020204" pitchFamily="34" charset="-122"/>
                          <a:ea typeface="微软雅黑" panose="020B0503020204020204" pitchFamily="34" charset="-122"/>
                        </a:rPr>
                        <a:t>INS_InsertCall</a:t>
                      </a:r>
                      <a:r>
                        <a:rPr lang="en-US" sz="2000" kern="0" dirty="0">
                          <a:effectLst/>
                          <a:latin typeface="微软雅黑" panose="020B0503020204020204" pitchFamily="34" charset="-122"/>
                          <a:ea typeface="微软雅黑" panose="020B0503020204020204" pitchFamily="34" charset="-122"/>
                        </a:rPr>
                        <a:t>( INS </a:t>
                      </a:r>
                      <a:r>
                        <a:rPr lang="en-US" sz="2000" kern="0" dirty="0" err="1">
                          <a:effectLst/>
                          <a:latin typeface="微软雅黑" panose="020B0503020204020204" pitchFamily="34" charset="-122"/>
                          <a:ea typeface="微软雅黑" panose="020B0503020204020204" pitchFamily="34" charset="-122"/>
                        </a:rPr>
                        <a:t>ins</a:t>
                      </a:r>
                      <a:r>
                        <a:rPr lang="en-US" sz="2000" kern="0" dirty="0">
                          <a:effectLst/>
                          <a:latin typeface="微软雅黑" panose="020B0503020204020204" pitchFamily="34" charset="-122"/>
                          <a:ea typeface="微软雅黑" panose="020B0503020204020204" pitchFamily="34" charset="-122"/>
                        </a:rPr>
                        <a:t>, IPOINT action, AFUNPTR </a:t>
                      </a:r>
                      <a:r>
                        <a:rPr lang="en-US" sz="2000" kern="0" dirty="0" err="1">
                          <a:effectLst/>
                          <a:latin typeface="微软雅黑" panose="020B0503020204020204" pitchFamily="34" charset="-122"/>
                          <a:ea typeface="微软雅黑" panose="020B0503020204020204" pitchFamily="34" charset="-122"/>
                        </a:rPr>
                        <a:t>funptr</a:t>
                      </a:r>
                      <a:r>
                        <a:rPr lang="en-US" sz="2000" kern="0" dirty="0">
                          <a:effectLst/>
                          <a:latin typeface="微软雅黑" panose="020B0503020204020204" pitchFamily="34" charset="-122"/>
                          <a:ea typeface="微软雅黑" panose="020B0503020204020204" pitchFamily="34" charset="-122"/>
                        </a:rPr>
                        <a:t>, ...)</a:t>
                      </a:r>
                      <a:br>
                        <a:rPr lang="en-US" sz="2000" kern="0" dirty="0">
                          <a:effectLst/>
                          <a:latin typeface="微软雅黑" panose="020B0503020204020204" pitchFamily="34" charset="-122"/>
                          <a:ea typeface="微软雅黑" panose="020B0503020204020204" pitchFamily="34" charset="-122"/>
                        </a:rPr>
                      </a:br>
                      <a:r>
                        <a:rPr lang="en-US" sz="2000" kern="0" dirty="0">
                          <a:effectLst/>
                          <a:latin typeface="微软雅黑" panose="020B0503020204020204" pitchFamily="34" charset="-122"/>
                          <a:ea typeface="微软雅黑" panose="020B0503020204020204" pitchFamily="34" charset="-122"/>
                        </a:rPr>
                        <a:t>// </a:t>
                      </a:r>
                      <a:r>
                        <a:rPr lang="zh-CN" sz="2000" kern="0" dirty="0">
                          <a:effectLst/>
                          <a:latin typeface="微软雅黑" panose="020B0503020204020204" pitchFamily="34" charset="-122"/>
                          <a:ea typeface="微软雅黑" panose="020B0503020204020204" pitchFamily="34" charset="-122"/>
                        </a:rPr>
                        <a:t>插入相对于指令</a:t>
                      </a:r>
                      <a:r>
                        <a:rPr lang="en-US" sz="2000" kern="0" dirty="0">
                          <a:effectLst/>
                          <a:latin typeface="微软雅黑" panose="020B0503020204020204" pitchFamily="34" charset="-122"/>
                          <a:ea typeface="微软雅黑" panose="020B0503020204020204" pitchFamily="34" charset="-122"/>
                        </a:rPr>
                        <a:t>ins</a:t>
                      </a:r>
                      <a:r>
                        <a:rPr lang="zh-CN" sz="2000" kern="0" dirty="0">
                          <a:effectLst/>
                          <a:latin typeface="微软雅黑" panose="020B0503020204020204" pitchFamily="34" charset="-122"/>
                          <a:ea typeface="微软雅黑" panose="020B0503020204020204" pitchFamily="34" charset="-122"/>
                        </a:rPr>
                        <a:t>的</a:t>
                      </a:r>
                      <a:r>
                        <a:rPr lang="en-US" sz="2000" kern="0" dirty="0" err="1">
                          <a:effectLst/>
                          <a:latin typeface="微软雅黑" panose="020B0503020204020204" pitchFamily="34" charset="-122"/>
                          <a:ea typeface="微软雅黑" panose="020B0503020204020204" pitchFamily="34" charset="-122"/>
                        </a:rPr>
                        <a:t>funptr</a:t>
                      </a:r>
                      <a:r>
                        <a:rPr lang="zh-CN" sz="2000" kern="0" dirty="0">
                          <a:effectLst/>
                          <a:latin typeface="微软雅黑" panose="020B0503020204020204" pitchFamily="34" charset="-122"/>
                          <a:ea typeface="微软雅黑" panose="020B0503020204020204" pitchFamily="34" charset="-122"/>
                        </a:rPr>
                        <a:t>调用</a:t>
                      </a:r>
                      <a:endParaRPr lang="zh-CN" sz="2000" kern="100" dirty="0">
                        <a:effectLst/>
                        <a:latin typeface="微软雅黑" panose="020B0503020204020204" pitchFamily="34" charset="-122"/>
                        <a:ea typeface="微软雅黑" panose="020B0503020204020204" pitchFamily="34" charset="-122"/>
                      </a:endParaRPr>
                    </a:p>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000" kern="0" dirty="0">
                          <a:effectLst/>
                          <a:latin typeface="微软雅黑" panose="020B0503020204020204" pitchFamily="34" charset="-122"/>
                          <a:ea typeface="微软雅黑" panose="020B0503020204020204" pitchFamily="34" charset="-122"/>
                        </a:rPr>
                        <a:t>参数值：　</a:t>
                      </a:r>
                      <a:r>
                        <a:rPr lang="en-US" altLang="zh-CN" sz="2000" kern="0" baseline="0" dirty="0">
                          <a:effectLst/>
                          <a:latin typeface="微软雅黑" panose="020B0503020204020204" pitchFamily="34" charset="-122"/>
                          <a:ea typeface="微软雅黑" panose="020B0503020204020204" pitchFamily="34" charset="-122"/>
                        </a:rPr>
                        <a:t>  </a:t>
                      </a:r>
                      <a:r>
                        <a:rPr lang="en-US" sz="2000" kern="0" dirty="0">
                          <a:effectLst/>
                          <a:latin typeface="微软雅黑" panose="020B0503020204020204" pitchFamily="34" charset="-122"/>
                          <a:ea typeface="微软雅黑" panose="020B0503020204020204" pitchFamily="34" charset="-122"/>
                        </a:rPr>
                        <a:t>ins </a:t>
                      </a:r>
                      <a:r>
                        <a:rPr lang="zh-CN" sz="2000" kern="0" dirty="0">
                          <a:effectLst/>
                          <a:latin typeface="微软雅黑" panose="020B0503020204020204" pitchFamily="34" charset="-122"/>
                          <a:ea typeface="微软雅黑" panose="020B0503020204020204" pitchFamily="34" charset="-122"/>
                        </a:rPr>
                        <a:t>被插桩的指令</a:t>
                      </a:r>
                      <a:endParaRPr lang="zh-CN" sz="2000" kern="100" dirty="0">
                        <a:effectLst/>
                        <a:latin typeface="微软雅黑" panose="020B0503020204020204" pitchFamily="34" charset="-122"/>
                        <a:ea typeface="微软雅黑" panose="020B0503020204020204" pitchFamily="34" charset="-122"/>
                      </a:endParaRPr>
                    </a:p>
                    <a:p>
                      <a:pPr indent="228600"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               action </a:t>
                      </a:r>
                      <a:r>
                        <a:rPr lang="zh-CN" sz="2000" kern="0" dirty="0">
                          <a:effectLst/>
                          <a:latin typeface="微软雅黑" panose="020B0503020204020204" pitchFamily="34" charset="-122"/>
                          <a:ea typeface="微软雅黑" panose="020B0503020204020204" pitchFamily="34" charset="-122"/>
                        </a:rPr>
                        <a:t>指定插桩位置，比如之前</a:t>
                      </a:r>
                      <a:r>
                        <a:rPr lang="en-US" sz="2000" kern="0" dirty="0">
                          <a:effectLst/>
                          <a:latin typeface="微软雅黑" panose="020B0503020204020204" pitchFamily="34" charset="-122"/>
                          <a:ea typeface="微软雅黑" panose="020B0503020204020204" pitchFamily="34" charset="-122"/>
                        </a:rPr>
                        <a:t>(IPOINT_BEFORE)</a:t>
                      </a:r>
                      <a:r>
                        <a:rPr lang="zh-CN" sz="2000" kern="0" dirty="0">
                          <a:effectLst/>
                          <a:latin typeface="微软雅黑" panose="020B0503020204020204" pitchFamily="34" charset="-122"/>
                          <a:ea typeface="微软雅黑" panose="020B0503020204020204" pitchFamily="34" charset="-122"/>
                        </a:rPr>
                        <a:t>、之后</a:t>
                      </a:r>
                      <a:r>
                        <a:rPr lang="en-US" sz="2000" kern="0" dirty="0">
                          <a:effectLst/>
                          <a:latin typeface="微软雅黑" panose="020B0503020204020204" pitchFamily="34" charset="-122"/>
                          <a:ea typeface="微软雅黑" panose="020B0503020204020204" pitchFamily="34" charset="-122"/>
                        </a:rPr>
                        <a:t>(IPOINT_AFTER)</a:t>
                      </a:r>
                      <a:r>
                        <a:rPr lang="zh-CN" sz="2000" kern="0" dirty="0">
                          <a:effectLst/>
                          <a:latin typeface="微软雅黑" panose="020B0503020204020204" pitchFamily="34" charset="-122"/>
                          <a:ea typeface="微软雅黑" panose="020B0503020204020204" pitchFamily="34" charset="-122"/>
                        </a:rPr>
                        <a:t>等</a:t>
                      </a:r>
                      <a:r>
                        <a:rPr lang="en-US" sz="2000" kern="0" dirty="0">
                          <a:effectLst/>
                          <a:latin typeface="微软雅黑" panose="020B0503020204020204" pitchFamily="34" charset="-122"/>
                          <a:ea typeface="微软雅黑" panose="020B0503020204020204" pitchFamily="34" charset="-122"/>
                        </a:rPr>
                        <a:t> </a:t>
                      </a:r>
                      <a:endParaRPr lang="zh-CN" sz="2000" kern="100" dirty="0">
                        <a:effectLst/>
                        <a:latin typeface="微软雅黑" panose="020B0503020204020204" pitchFamily="34" charset="-122"/>
                        <a:ea typeface="微软雅黑" panose="020B0503020204020204" pitchFamily="34" charset="-122"/>
                      </a:endParaRPr>
                    </a:p>
                    <a:p>
                      <a:pPr indent="228600"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               </a:t>
                      </a:r>
                      <a:r>
                        <a:rPr lang="en-US" sz="2000" kern="0" dirty="0" err="1">
                          <a:effectLst/>
                          <a:latin typeface="微软雅黑" panose="020B0503020204020204" pitchFamily="34" charset="-122"/>
                          <a:ea typeface="微软雅黑" panose="020B0503020204020204" pitchFamily="34" charset="-122"/>
                        </a:rPr>
                        <a:t>funptr</a:t>
                      </a:r>
                      <a:r>
                        <a:rPr lang="en-US" sz="2000" kern="0" dirty="0">
                          <a:effectLst/>
                          <a:latin typeface="微软雅黑" panose="020B0503020204020204" pitchFamily="34" charset="-122"/>
                          <a:ea typeface="微软雅黑" panose="020B0503020204020204" pitchFamily="34" charset="-122"/>
                        </a:rPr>
                        <a:t> </a:t>
                      </a:r>
                      <a:r>
                        <a:rPr lang="zh-CN" sz="2000" kern="0" dirty="0">
                          <a:effectLst/>
                          <a:latin typeface="微软雅黑" panose="020B0503020204020204" pitchFamily="34" charset="-122"/>
                          <a:ea typeface="微软雅黑" panose="020B0503020204020204" pitchFamily="34" charset="-122"/>
                        </a:rPr>
                        <a:t>插入一个</a:t>
                      </a:r>
                      <a:r>
                        <a:rPr lang="en-US" sz="2000" kern="0" dirty="0" err="1">
                          <a:effectLst/>
                          <a:latin typeface="微软雅黑" panose="020B0503020204020204" pitchFamily="34" charset="-122"/>
                          <a:ea typeface="微软雅黑" panose="020B0503020204020204" pitchFamily="34" charset="-122"/>
                        </a:rPr>
                        <a:t>funptr</a:t>
                      </a:r>
                      <a:r>
                        <a:rPr lang="zh-CN" sz="2000" kern="0" dirty="0">
                          <a:effectLst/>
                          <a:latin typeface="微软雅黑" panose="020B0503020204020204" pitchFamily="34" charset="-122"/>
                          <a:ea typeface="微软雅黑" panose="020B0503020204020204" pitchFamily="34" charset="-122"/>
                        </a:rPr>
                        <a:t>的调用</a:t>
                      </a:r>
                      <a:endParaRPr lang="zh-CN" sz="2000" kern="100" dirty="0">
                        <a:effectLst/>
                        <a:latin typeface="微软雅黑" panose="020B0503020204020204" pitchFamily="34" charset="-122"/>
                        <a:ea typeface="微软雅黑" panose="020B0503020204020204" pitchFamily="34" charset="-122"/>
                      </a:endParaRPr>
                    </a:p>
                    <a:p>
                      <a:pPr indent="228600"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微软雅黑" panose="020B0503020204020204" pitchFamily="34" charset="-122"/>
                          <a:ea typeface="微软雅黑" panose="020B0503020204020204" pitchFamily="34" charset="-122"/>
                        </a:rPr>
                        <a:t>        ...    </a:t>
                      </a:r>
                      <a:r>
                        <a:rPr lang="en-US" sz="2000" kern="0" dirty="0" err="1">
                          <a:effectLst/>
                          <a:latin typeface="微软雅黑" panose="020B0503020204020204" pitchFamily="34" charset="-122"/>
                          <a:ea typeface="微软雅黑" panose="020B0503020204020204" pitchFamily="34" charset="-122"/>
                        </a:rPr>
                        <a:t>funptr</a:t>
                      </a:r>
                      <a:r>
                        <a:rPr lang="zh-CN" sz="2000" kern="0" dirty="0">
                          <a:effectLst/>
                          <a:latin typeface="微软雅黑" panose="020B0503020204020204" pitchFamily="34" charset="-122"/>
                          <a:ea typeface="微软雅黑" panose="020B0503020204020204" pitchFamily="34" charset="-122"/>
                        </a:rPr>
                        <a:t>的参数列表</a:t>
                      </a:r>
                      <a:r>
                        <a:rPr lang="en-US" sz="2000" kern="0" dirty="0">
                          <a:effectLst/>
                          <a:latin typeface="微软雅黑" panose="020B0503020204020204" pitchFamily="34" charset="-122"/>
                          <a:ea typeface="微软雅黑" panose="020B0503020204020204" pitchFamily="34" charset="-122"/>
                        </a:rPr>
                        <a:t>,</a:t>
                      </a:r>
                      <a:r>
                        <a:rPr lang="zh-CN" sz="2000" kern="0" dirty="0">
                          <a:effectLst/>
                          <a:latin typeface="微软雅黑" panose="020B0503020204020204" pitchFamily="34" charset="-122"/>
                          <a:ea typeface="微软雅黑" panose="020B0503020204020204" pitchFamily="34" charset="-122"/>
                        </a:rPr>
                        <a:t>以</a:t>
                      </a:r>
                      <a:r>
                        <a:rPr lang="en-US" sz="2000" kern="0" dirty="0">
                          <a:effectLst/>
                          <a:latin typeface="微软雅黑" panose="020B0503020204020204" pitchFamily="34" charset="-122"/>
                          <a:ea typeface="微软雅黑" panose="020B0503020204020204" pitchFamily="34" charset="-122"/>
                        </a:rPr>
                        <a:t>IARG_END</a:t>
                      </a:r>
                      <a:r>
                        <a:rPr lang="zh-CN" sz="2000" kern="0" dirty="0">
                          <a:effectLst/>
                          <a:latin typeface="微软雅黑" panose="020B0503020204020204" pitchFamily="34" charset="-122"/>
                          <a:ea typeface="微软雅黑" panose="020B0503020204020204" pitchFamily="34" charset="-122"/>
                        </a:rPr>
                        <a:t>结尾，查看</a:t>
                      </a:r>
                      <a:r>
                        <a:rPr lang="en-US" sz="2000" kern="0" dirty="0">
                          <a:effectLst/>
                          <a:latin typeface="微软雅黑" panose="020B0503020204020204" pitchFamily="34" charset="-122"/>
                          <a:ea typeface="微软雅黑" panose="020B0503020204020204" pitchFamily="34" charset="-122"/>
                        </a:rPr>
                        <a:t>IARG_TYPE</a:t>
                      </a:r>
                      <a:r>
                        <a:rPr lang="zh-CN" sz="2000" kern="0" dirty="0">
                          <a:effectLst/>
                          <a:latin typeface="微软雅黑" panose="020B0503020204020204" pitchFamily="34" charset="-122"/>
                          <a:ea typeface="微软雅黑" panose="020B0503020204020204" pitchFamily="34" charset="-122"/>
                        </a:rPr>
                        <a:t>了解细节 </a:t>
                      </a:r>
                      <a:endParaRPr lang="zh-CN" sz="20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557167" y="418708"/>
            <a:ext cx="3646001" cy="461665"/>
            <a:chOff x="4902019" y="279497"/>
            <a:chExt cx="2754220" cy="1044237"/>
          </a:xfrm>
        </p:grpSpPr>
        <p:cxnSp>
          <p:nvCxnSpPr>
            <p:cNvPr id="13"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2019" y="279497"/>
              <a:ext cx="2716641" cy="1044237"/>
            </a:xfrm>
            <a:prstGeom prst="rect">
              <a:avLst/>
            </a:prstGeom>
          </p:spPr>
          <p:txBody>
            <a:bodyPr wrap="square">
              <a:spAutoFit/>
            </a:bodyPr>
            <a:lstStyle/>
            <a:p>
              <a:pPr algn="ct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Pintool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基本用法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596727" y="1055142"/>
            <a:ext cx="12097344" cy="609398"/>
          </a:xfrm>
          <a:prstGeom prst="rect">
            <a:avLst/>
          </a:prstGeom>
        </p:spPr>
        <p:txBody>
          <a:bodyPr wrap="square">
            <a:spAutoFit/>
          </a:bodyPr>
          <a:lstStyle/>
          <a:p>
            <a:pPr indent="266700">
              <a:lnSpc>
                <a:spcPct val="140000"/>
              </a:lnSpc>
              <a:spcAft>
                <a:spcPts val="0"/>
              </a:spcAft>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）指令级插桩</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矩形 1"/>
          <p:cNvSpPr/>
          <p:nvPr/>
        </p:nvSpPr>
        <p:spPr>
          <a:xfrm>
            <a:off x="889790" y="1664540"/>
            <a:ext cx="11310927" cy="511807"/>
          </a:xfrm>
          <a:prstGeom prst="rect">
            <a:avLst/>
          </a:prstGeom>
        </p:spPr>
        <p:txBody>
          <a:bodyPr wrap="square">
            <a:spAutoFit/>
          </a:bodyPr>
          <a:lstStyle/>
          <a:p>
            <a:pPr indent="266700" algn="just">
              <a:lnSpc>
                <a:spcPct val="125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将回调函数</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Instruction</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修改如下：</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3" name="表格 2"/>
          <p:cNvGraphicFramePr>
            <a:graphicFrameLocks noGrp="1"/>
          </p:cNvGraphicFramePr>
          <p:nvPr/>
        </p:nvGraphicFramePr>
        <p:xfrm>
          <a:off x="1028775" y="2385978"/>
          <a:ext cx="6624736" cy="3657600"/>
        </p:xfrm>
        <a:graphic>
          <a:graphicData uri="http://schemas.openxmlformats.org/drawingml/2006/table">
            <a:tbl>
              <a:tblPr firstRow="1" firstCol="1" bandRow="1">
                <a:tableStyleId>{073A0DAA-6AF3-43AB-8588-CEC1D06C72B9}</a:tableStyleId>
              </a:tblPr>
              <a:tblGrid>
                <a:gridCol w="6624736"/>
              </a:tblGrid>
              <a:tr h="1656184">
                <a:tc>
                  <a:txBody>
                    <a:bodyPr/>
                    <a:lstStyle/>
                    <a:p>
                      <a:r>
                        <a:rPr lang="en-US" altLang="zh-CN" sz="2400" b="1" kern="1200" dirty="0">
                          <a:solidFill>
                            <a:schemeClr val="lt1"/>
                          </a:solidFill>
                          <a:effectLst/>
                          <a:latin typeface="+mn-lt"/>
                          <a:ea typeface="+mn-ea"/>
                          <a:cs typeface="+mn-cs"/>
                        </a:rPr>
                        <a:t>VOID Instruction(INS </a:t>
                      </a:r>
                      <a:r>
                        <a:rPr lang="en-US" altLang="zh-CN" sz="2400" b="1" kern="1200" dirty="0" err="1">
                          <a:solidFill>
                            <a:schemeClr val="lt1"/>
                          </a:solidFill>
                          <a:effectLst/>
                          <a:latin typeface="+mn-lt"/>
                          <a:ea typeface="+mn-ea"/>
                          <a:cs typeface="+mn-cs"/>
                        </a:rPr>
                        <a:t>ins</a:t>
                      </a:r>
                      <a:r>
                        <a:rPr lang="en-US" altLang="zh-CN" sz="2400" b="1" kern="1200" dirty="0">
                          <a:solidFill>
                            <a:schemeClr val="lt1"/>
                          </a:solidFill>
                          <a:effectLst/>
                          <a:latin typeface="+mn-lt"/>
                          <a:ea typeface="+mn-ea"/>
                          <a:cs typeface="+mn-cs"/>
                        </a:rPr>
                        <a:t>, VOID *v)</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if (</a:t>
                      </a:r>
                      <a:r>
                        <a:rPr lang="en-US" altLang="zh-CN" sz="2400" b="1" kern="1200" dirty="0" err="1">
                          <a:solidFill>
                            <a:schemeClr val="lt1"/>
                          </a:solidFill>
                          <a:effectLst/>
                          <a:latin typeface="+mn-lt"/>
                          <a:ea typeface="+mn-ea"/>
                          <a:cs typeface="+mn-cs"/>
                        </a:rPr>
                        <a:t>INS_Opcode</a:t>
                      </a:r>
                      <a:r>
                        <a:rPr lang="en-US" altLang="zh-CN" sz="2400" b="1" kern="1200" dirty="0">
                          <a:solidFill>
                            <a:schemeClr val="lt1"/>
                          </a:solidFill>
                          <a:effectLst/>
                          <a:latin typeface="+mn-lt"/>
                          <a:ea typeface="+mn-ea"/>
                          <a:cs typeface="+mn-cs"/>
                        </a:rPr>
                        <a:t>(ins) == XED_ICLASS_MOV &amp;&amp;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INS_IsMemoryRead</a:t>
                      </a:r>
                      <a:r>
                        <a:rPr lang="en-US" altLang="zh-CN" sz="2400" b="1" kern="1200" dirty="0">
                          <a:solidFill>
                            <a:schemeClr val="lt1"/>
                          </a:solidFill>
                          <a:effectLst/>
                          <a:latin typeface="+mn-lt"/>
                          <a:ea typeface="+mn-ea"/>
                          <a:cs typeface="+mn-cs"/>
                        </a:rPr>
                        <a:t>(ins) &amp;&amp;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INS_OperandIsReg</a:t>
                      </a:r>
                      <a:r>
                        <a:rPr lang="en-US" altLang="zh-CN" sz="2400" b="1" kern="1200" dirty="0">
                          <a:solidFill>
                            <a:schemeClr val="lt1"/>
                          </a:solidFill>
                          <a:effectLst/>
                          <a:latin typeface="+mn-lt"/>
                          <a:ea typeface="+mn-ea"/>
                          <a:cs typeface="+mn-cs"/>
                        </a:rPr>
                        <a:t>(ins, 0) &amp;&amp;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INS_OperandIsMemory</a:t>
                      </a:r>
                      <a:r>
                        <a:rPr lang="en-US" altLang="zh-CN" sz="2400" b="1" kern="1200" dirty="0">
                          <a:solidFill>
                            <a:schemeClr val="lt1"/>
                          </a:solidFill>
                          <a:effectLst/>
                          <a:latin typeface="+mn-lt"/>
                          <a:ea typeface="+mn-ea"/>
                          <a:cs typeface="+mn-cs"/>
                        </a:rPr>
                        <a:t>(ins, 1))</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icount</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sz="28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tc>
              </a:tr>
            </a:tbl>
          </a:graphicData>
        </a:graphic>
      </p:graphicFrame>
      <p:sp>
        <p:nvSpPr>
          <p:cNvPr id="4" name="矩形 3"/>
          <p:cNvSpPr/>
          <p:nvPr/>
        </p:nvSpPr>
        <p:spPr>
          <a:xfrm>
            <a:off x="8039173" y="2104157"/>
            <a:ext cx="4408221" cy="4247317"/>
          </a:xfrm>
          <a:prstGeom prst="rect">
            <a:avLst/>
          </a:prstGeom>
        </p:spPr>
        <p:txBody>
          <a:bodyPr wrap="square">
            <a:spAutoFit/>
          </a:bodyPr>
          <a:lstStyle/>
          <a:p>
            <a:pPr indent="266700" algn="just">
              <a:lnSpc>
                <a:spcPct val="125000"/>
              </a:lnSpc>
              <a:spcAft>
                <a:spcPts val="0"/>
              </a:spcAft>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在现在的函数中，设定了复杂的指令插桩条件，只有当下述条件满足的时候才会计数：</a:t>
            </a:r>
            <a:r>
              <a:rPr lang="zh-CN" altLang="zh-CN" sz="24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命令是</a:t>
            </a:r>
            <a:r>
              <a:rPr lang="en-US" altLang="zh-CN" sz="2400" b="1" kern="100" dirty="0" err="1">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mov</a:t>
            </a:r>
            <a:r>
              <a:rPr lang="zh-CN" altLang="zh-CN" sz="24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指令、是一条内存读指令、指令的第一个操作数是寄存器、指令的第二个操作数是内存</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。实际上，通过组合这些</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就可以非常精确地筛选出想要插桩的指令了。</a:t>
            </a:r>
            <a:endParaRPr lang="zh-CN" altLang="zh-CN" sz="2400"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知识点四：消息</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Hook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概念</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（钩子）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028775" y="2066508"/>
            <a:ext cx="10765196" cy="1837849"/>
            <a:chOff x="1424819" y="2400260"/>
            <a:chExt cx="9530272" cy="2575139"/>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2"/>
              <a:ext cx="8926295" cy="201426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（钩子），是一种过滤（或叫挂钩）消息的技术。</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的目的是过滤一些关键函数调用，</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在函数执行前，先执行自己的挂钩函数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，达到</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监控函数调用，改变函数功能的目的</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687655" y="4048373"/>
            <a:ext cx="11557284" cy="2308324"/>
          </a:xfrm>
          <a:prstGeom prst="rect">
            <a:avLst/>
          </a:prstGeom>
          <a:ln>
            <a:solidFill>
              <a:schemeClr val="tx1"/>
            </a:solidFill>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技术已经被广泛应用于安全的多个领域，比如杀毒软件的主动防御功能，涉及到</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对一些敏感</a:t>
            </a:r>
            <a:r>
              <a:rPr lang="en-US" altLang="zh-CN"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的监控</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，就需要对这些</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；窃取密码的木马病毒，为了接收键盘的输入，需要</a:t>
            </a:r>
            <a:r>
              <a:rPr lang="en-US" altLang="zh-CN"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键盘消息</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；甚至是</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系统及一些应用程序，在打补丁时也需要用到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技术。当然，</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技术也可以用在软件分析和漏洞挖掘等领域。</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4759" y="447973"/>
            <a:ext cx="10945216" cy="1688860"/>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技术按照实现原理来分的话可以分为两种：</a:t>
            </a:r>
            <a:endPar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：拦截</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 API</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：拦截</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3477047" y="2536205"/>
          <a:ext cx="7077387" cy="3214431"/>
        </p:xfrm>
        <a:graphic>
          <a:graphicData uri="http://schemas.openxmlformats.org/presentationml/2006/ole">
            <mc:AlternateContent xmlns:mc="http://schemas.openxmlformats.org/markup-compatibility/2006">
              <mc:Choice xmlns:v="urn:schemas-microsoft-com:vml" Requires="v">
                <p:oleObj spid="_x0000_s9231" name="Visio" r:id="rId1" imgW="4223385" imgH="1920240" progId="Visio.Drawing.15">
                  <p:embed/>
                </p:oleObj>
              </mc:Choice>
              <mc:Fallback>
                <p:oleObj name="Visio" r:id="rId1" imgW="4223385" imgH="1920240" progId="Visio.Drawing.15">
                  <p:embed/>
                  <p:pic>
                    <p:nvPicPr>
                      <p:cNvPr id="0" name="图片 92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047" y="2536205"/>
                        <a:ext cx="7077387" cy="3214431"/>
                      </a:xfrm>
                      <a:prstGeom prst="rect">
                        <a:avLst/>
                      </a:prstGeom>
                      <a:noFill/>
                    </p:spPr>
                  </p:pic>
                </p:oleObj>
              </mc:Fallback>
            </mc:AlternateContent>
          </a:graphicData>
        </a:graphic>
      </p:graphicFrame>
      <p:sp>
        <p:nvSpPr>
          <p:cNvPr id="11" name="矩形 10"/>
          <p:cNvSpPr/>
          <p:nvPr/>
        </p:nvSpPr>
        <p:spPr>
          <a:xfrm>
            <a:off x="2684959" y="5848573"/>
            <a:ext cx="8136904" cy="738664"/>
          </a:xfrm>
          <a:prstGeom prst="rect">
            <a:avLst/>
          </a:prstGeom>
        </p:spPr>
        <p:txBody>
          <a:bodyPr wrap="square">
            <a:spAutoFit/>
          </a:bodyPr>
          <a:lstStyle/>
          <a:p>
            <a:pPr>
              <a:lnSpc>
                <a:spcPct val="150000"/>
              </a:lnSpc>
            </a:pP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方法很多，主要包括</a:t>
            </a:r>
            <a:r>
              <a:rPr lang="zh-CN" altLang="en-US" sz="2800" b="1" u="sng"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调试法和注入法</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 </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4759" y="1456085"/>
            <a:ext cx="10914663" cy="5257866"/>
          </a:xfrm>
          <a:prstGeom prst="rect">
            <a:avLst/>
          </a:prstGeom>
          <a:noFill/>
        </p:spPr>
        <p:txBody>
          <a:bodyPr wrap="square" lIns="86376" tIns="43188" rIns="86376" bIns="43188" rtlCol="0">
            <a:spAutoFit/>
          </a:bodyPr>
          <a:lstStyle/>
          <a:p>
            <a:pPr algn="just">
              <a:lnSpc>
                <a:spcPct val="150000"/>
              </a:lnSpc>
            </a:pP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系统建立在事件驱动机制上，整个系统通过消息传递实现的</a:t>
            </a:r>
            <a:r>
              <a:rPr lang="zh-CN" altLang="en-US" sz="2800" dirty="0">
                <a:latin typeface="微软雅黑" panose="020B0503020204020204" pitchFamily="34" charset="-122"/>
                <a:ea typeface="微软雅黑" panose="020B0503020204020204" pitchFamily="34" charset="-122"/>
              </a:rPr>
              <a:t>。在</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系统里，</a:t>
            </a:r>
            <a:r>
              <a:rPr lang="zh-CN" altLang="en-US" sz="2800" b="1" dirty="0">
                <a:latin typeface="微软雅黑" panose="020B0503020204020204" pitchFamily="34" charset="-122"/>
                <a:ea typeface="微软雅黑" panose="020B0503020204020204" pitchFamily="34" charset="-122"/>
              </a:rPr>
              <a:t>消息</a:t>
            </a:r>
            <a:r>
              <a:rPr lang="en-US" altLang="zh-CN" sz="2800" b="1" dirty="0">
                <a:latin typeface="微软雅黑" panose="020B0503020204020204" pitchFamily="34" charset="-122"/>
                <a:ea typeface="微软雅黑" panose="020B0503020204020204" pitchFamily="34" charset="-122"/>
              </a:rPr>
              <a:t>Hook</a:t>
            </a:r>
            <a:r>
              <a:rPr lang="zh-CN" altLang="en-US" sz="2800" b="1" dirty="0">
                <a:latin typeface="微软雅黑" panose="020B0503020204020204" pitchFamily="34" charset="-122"/>
                <a:ea typeface="微软雅黑" panose="020B0503020204020204" pitchFamily="34" charset="-122"/>
              </a:rPr>
              <a:t>就是一个</a:t>
            </a: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消息的拦截机制</a:t>
            </a:r>
            <a:r>
              <a:rPr lang="zh-CN" altLang="en-US" sz="2800" dirty="0">
                <a:latin typeface="微软雅黑" panose="020B0503020204020204" pitchFamily="34" charset="-122"/>
                <a:ea typeface="微软雅黑" panose="020B0503020204020204" pitchFamily="34" charset="-122"/>
              </a:rPr>
              <a:t>，可以拦截单个进程的消息（线程钩子），也可以拦截所有进程的消息（系统钩子），也可以对拦截的消息进行自定义的处理： </a:t>
            </a:r>
            <a:endParaRPr lang="zh-CN" altLang="en-US" sz="28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如果对于同一事件（如鼠标消息）既安装了线程钩子又安装了系统钩子，那么系统会自动</a:t>
            </a:r>
            <a:r>
              <a:rPr lang="zh-CN" altLang="en-US" sz="2800" b="1" dirty="0">
                <a:latin typeface="微软雅黑" panose="020B0503020204020204" pitchFamily="34" charset="-122"/>
                <a:ea typeface="微软雅黑" panose="020B0503020204020204" pitchFamily="34" charset="-122"/>
              </a:rPr>
              <a:t>先调用线程钩子，然后调用系统钩子</a:t>
            </a: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对同一事件消息可安装多个钩子处理过程，这些钩子处理过程形成了</a:t>
            </a:r>
            <a:r>
              <a:rPr lang="zh-CN" altLang="en-US" sz="2800" b="1" dirty="0">
                <a:highlight>
                  <a:srgbClr val="FFFF00"/>
                </a:highlight>
                <a:latin typeface="微软雅黑" panose="020B0503020204020204" pitchFamily="34" charset="-122"/>
                <a:ea typeface="微软雅黑" panose="020B0503020204020204" pitchFamily="34" charset="-122"/>
              </a:rPr>
              <a:t>钩子链</a:t>
            </a:r>
            <a:r>
              <a:rPr lang="zh-CN" altLang="en-US" sz="2800" dirty="0">
                <a:latin typeface="微软雅黑" panose="020B0503020204020204" pitchFamily="34" charset="-122"/>
                <a:ea typeface="微软雅黑" panose="020B0503020204020204" pitchFamily="34" charset="-122"/>
              </a:rPr>
              <a:t>。</a:t>
            </a:r>
            <a:r>
              <a:rPr lang="zh-CN" altLang="en-US" sz="2800" dirty="0">
                <a:highlight>
                  <a:srgbClr val="FFFF00"/>
                </a:highlight>
                <a:latin typeface="微软雅黑" panose="020B0503020204020204" pitchFamily="34" charset="-122"/>
                <a:ea typeface="微软雅黑" panose="020B0503020204020204" pitchFamily="34" charset="-122"/>
              </a:rPr>
              <a:t>后加入的有优先控制权</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4595739" y="837929"/>
            <a:ext cx="3667280" cy="474140"/>
            <a:chOff x="5071056" y="837929"/>
            <a:chExt cx="2716641" cy="474140"/>
          </a:xfrm>
        </p:grpSpPr>
        <p:cxnSp>
          <p:nvCxnSpPr>
            <p:cNvPr id="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linds(horizontal)">
                                      <p:cBhvr>
                                        <p:cTn id="12" dur="500"/>
                                        <p:tgtEl>
                                          <p:spTgt spid="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animEffect transition="in" filter="blinds(horizontal)">
                                      <p:cBhvr>
                                        <p:cTn id="15"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595739" y="837929"/>
            <a:ext cx="3667280" cy="474140"/>
            <a:chOff x="5071056" y="837929"/>
            <a:chExt cx="2716641" cy="474140"/>
          </a:xfrm>
        </p:grpSpPr>
        <p:cxnSp>
          <p:nvCxnSpPr>
            <p:cNvPr id="19"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程序切片定义</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1" name="文本框 20"/>
          <p:cNvSpPr txBox="1"/>
          <p:nvPr/>
        </p:nvSpPr>
        <p:spPr>
          <a:xfrm>
            <a:off x="740743" y="1672109"/>
            <a:ext cx="11665296" cy="3965204"/>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定义</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(Mark Weise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博士，</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1979</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给定一个切片准则 </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C=(N, V)</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，其中</a:t>
            </a:r>
            <a:r>
              <a:rPr lang="en-US" altLang="zh-CN" sz="2800" dirty="0">
                <a:latin typeface="楷体" panose="02010609060101010101" pitchFamily="49" charset="-122"/>
                <a:ea typeface="楷体" panose="02010609060101010101" pitchFamily="49" charset="-122"/>
                <a:cs typeface="Times New Roman" panose="02020603050405020304" pitchFamily="18" charset="0"/>
              </a:rPr>
              <a:t>N</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表示程序</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a:t>
            </a:r>
            <a:r>
              <a:rPr lang="zh-CN" altLang="en-US" sz="2800" dirty="0">
                <a:latin typeface="楷体" panose="02010609060101010101" pitchFamily="49" charset="-122"/>
                <a:ea typeface="楷体" panose="02010609060101010101" pitchFamily="49" charset="-122"/>
                <a:cs typeface="Times New Roman" panose="02020603050405020304" pitchFamily="18" charset="0"/>
              </a:rPr>
              <a:t>中的</a:t>
            </a:r>
            <a:r>
              <a:rPr lang="zh-CN" altLang="en-US" sz="2800" b="1" u="sng" dirty="0">
                <a:highlight>
                  <a:srgbClr val="FFFF00"/>
                </a:highlight>
                <a:latin typeface="楷体" panose="02010609060101010101" pitchFamily="49" charset="-122"/>
                <a:ea typeface="楷体" panose="02010609060101010101" pitchFamily="49" charset="-122"/>
                <a:cs typeface="Times New Roman" panose="02020603050405020304" pitchFamily="18" charset="0"/>
              </a:rPr>
              <a:t>指令</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dirty="0">
                <a:latin typeface="楷体" panose="02010609060101010101" pitchFamily="49" charset="-122"/>
                <a:ea typeface="楷体" panose="02010609060101010101" pitchFamily="49" charset="-122"/>
                <a:cs typeface="Times New Roman" panose="02020603050405020304" pitchFamily="18" charset="0"/>
              </a:rPr>
              <a:t>V</a:t>
            </a:r>
            <a:r>
              <a:rPr lang="zh-CN" altLang="en-US" sz="2800" dirty="0">
                <a:latin typeface="楷体" panose="02010609060101010101" pitchFamily="49" charset="-122"/>
                <a:ea typeface="楷体" panose="02010609060101010101" pitchFamily="49" charset="-122"/>
                <a:cs typeface="Times New Roman" panose="02020603050405020304" pitchFamily="18" charset="0"/>
              </a:rPr>
              <a:t>表示</a:t>
            </a:r>
            <a:r>
              <a:rPr lang="zh-CN" altLang="en-US" sz="2800" b="1" u="sng" dirty="0">
                <a:highlight>
                  <a:srgbClr val="FFFF00"/>
                </a:highlight>
                <a:latin typeface="楷体" panose="02010609060101010101" pitchFamily="49" charset="-122"/>
                <a:ea typeface="楷体" panose="02010609060101010101" pitchFamily="49" charset="-122"/>
                <a:cs typeface="Times New Roman" panose="02020603050405020304" pitchFamily="18" charset="0"/>
              </a:rPr>
              <a:t>变量集</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，程序</a:t>
            </a:r>
            <a:r>
              <a:rPr lang="en-US" altLang="zh-CN" sz="2800" dirty="0">
                <a:latin typeface="楷体" panose="02010609060101010101" pitchFamily="49" charset="-122"/>
                <a:ea typeface="楷体" panose="02010609060101010101" pitchFamily="49" charset="-122"/>
                <a:cs typeface="Times New Roman" panose="02020603050405020304" pitchFamily="18" charset="0"/>
              </a:rPr>
              <a:t>P</a:t>
            </a:r>
            <a:r>
              <a:rPr lang="zh-CN" altLang="en-US" sz="2800" dirty="0">
                <a:latin typeface="楷体" panose="02010609060101010101" pitchFamily="49" charset="-122"/>
                <a:ea typeface="楷体" panose="02010609060101010101" pitchFamily="49" charset="-122"/>
                <a:cs typeface="Times New Roman" panose="02020603050405020304" pitchFamily="18" charset="0"/>
              </a:rPr>
              <a:t>关于</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a:t>
            </a:r>
            <a:r>
              <a:rPr lang="zh-CN" altLang="en-US" sz="2800" dirty="0">
                <a:latin typeface="楷体" panose="02010609060101010101" pitchFamily="49" charset="-122"/>
                <a:ea typeface="楷体" panose="02010609060101010101" pitchFamily="49" charset="-122"/>
                <a:cs typeface="Times New Roman" panose="02020603050405020304" pitchFamily="18" charset="0"/>
              </a:rPr>
              <a:t>的映射即为程序切片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。换句话说，一个程序切片是由程序中的一些语句和判定表达式组成的集合</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根据计算方向的不同，程序切片可以分为</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前向切片</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后向切片</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前向切片的计算方向和程序的运行方向是一致的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blinds(horizontal)">
                                      <p:cBhvr>
                                        <p:cTn id="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4759" y="808013"/>
            <a:ext cx="10914663" cy="1303771"/>
          </a:xfrm>
          <a:prstGeom prst="rect">
            <a:avLst/>
          </a:prstGeom>
          <a:noFill/>
        </p:spPr>
        <p:txBody>
          <a:bodyPr wrap="square" lIns="86376" tIns="43188" rIns="86376" bIns="43188" rtlCol="0">
            <a:spAutoFit/>
          </a:bodyPr>
          <a:lstStyle/>
          <a:p>
            <a:pPr algn="just">
              <a:lnSpc>
                <a:spcPct val="150000"/>
              </a:lnSpc>
            </a:pP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提供了一个官方函数</a:t>
            </a:r>
            <a:r>
              <a:rPr lang="en-US" altLang="zh-CN" sz="2800" b="1" dirty="0" err="1">
                <a:latin typeface="微软雅黑" panose="020B0503020204020204" pitchFamily="34" charset="-122"/>
                <a:ea typeface="微软雅黑" panose="020B0503020204020204" pitchFamily="34" charset="-122"/>
              </a:rPr>
              <a:t>SetWindowsHookEx</a:t>
            </a:r>
            <a:r>
              <a:rPr lang="zh-CN" altLang="en-US" sz="2800" b="1" dirty="0">
                <a:highlight>
                  <a:srgbClr val="FFFF00"/>
                </a:highlight>
                <a:latin typeface="微软雅黑" panose="020B0503020204020204" pitchFamily="34" charset="-122"/>
                <a:ea typeface="微软雅黑" panose="020B0503020204020204" pitchFamily="34" charset="-122"/>
              </a:rPr>
              <a:t>用于设置消息</a:t>
            </a:r>
            <a:r>
              <a:rPr lang="en-US" altLang="zh-CN" sz="2800" b="1" dirty="0">
                <a:highlight>
                  <a:srgbClr val="FFFF00"/>
                </a:highlight>
                <a:latin typeface="微软雅黑" panose="020B0503020204020204" pitchFamily="34" charset="-122"/>
                <a:ea typeface="微软雅黑" panose="020B0503020204020204" pitchFamily="34" charset="-122"/>
              </a:rPr>
              <a:t>Hook</a:t>
            </a:r>
            <a:r>
              <a:rPr lang="zh-CN" altLang="en-US" sz="2800" b="1" dirty="0">
                <a:latin typeface="微软雅黑" panose="020B0503020204020204" pitchFamily="34" charset="-122"/>
                <a:ea typeface="微软雅黑" panose="020B0503020204020204" pitchFamily="34" charset="-122"/>
              </a:rPr>
              <a:t>，编程时只要调用该</a:t>
            </a:r>
            <a:r>
              <a:rPr lang="en-US" altLang="zh-CN" sz="2800" b="1" dirty="0">
                <a:latin typeface="微软雅黑" panose="020B0503020204020204" pitchFamily="34" charset="-122"/>
                <a:ea typeface="微软雅黑" panose="020B0503020204020204" pitchFamily="34" charset="-122"/>
              </a:rPr>
              <a:t>API</a:t>
            </a:r>
            <a:r>
              <a:rPr lang="zh-CN" altLang="en-US" sz="2800" b="1" dirty="0">
                <a:latin typeface="微软雅黑" panose="020B0503020204020204" pitchFamily="34" charset="-122"/>
                <a:ea typeface="微软雅黑" panose="020B0503020204020204" pitchFamily="34" charset="-122"/>
              </a:rPr>
              <a:t>就能简单地实现</a:t>
            </a:r>
            <a:r>
              <a:rPr lang="en-US" altLang="zh-CN" sz="2800" b="1" dirty="0">
                <a:latin typeface="微软雅黑" panose="020B0503020204020204" pitchFamily="34" charset="-122"/>
                <a:ea typeface="微软雅黑" panose="020B0503020204020204" pitchFamily="34" charset="-122"/>
              </a:rPr>
              <a:t>Hook</a:t>
            </a:r>
            <a:r>
              <a:rPr lang="zh-CN" altLang="en-US" sz="2800" b="1" dirty="0">
                <a:latin typeface="微软雅黑" panose="020B0503020204020204" pitchFamily="34" charset="-122"/>
                <a:ea typeface="微软雅黑" panose="020B0503020204020204" pitchFamily="34" charset="-122"/>
              </a:rPr>
              <a:t>，其定义如下：</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884759" y="2464198"/>
            <a:ext cx="11377264" cy="3862596"/>
          </a:xfrm>
          <a:prstGeom prst="rect">
            <a:avLst/>
          </a:prstGeom>
          <a:ln>
            <a:solidFill>
              <a:schemeClr val="tx1"/>
            </a:solidFill>
          </a:ln>
        </p:spPr>
        <p:txBody>
          <a:bodyPr wrap="square">
            <a:spAutoFit/>
          </a:bodyPr>
          <a:lstStyle/>
          <a:p>
            <a:pPr indent="276225"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HHOOK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SetWindowsHookEx</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int_idHook</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类型</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HOOKPROC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lpfn</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函数</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HINSTANCE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hMod</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函数所属</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DLL</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的</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Handle</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533400"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DWORD </a:t>
            </a:r>
            <a:r>
              <a:rPr lang="en-US" altLang="zh-CN" sz="2800" kern="100" dirty="0" err="1">
                <a:solidFill>
                  <a:srgbClr val="000000"/>
                </a:solidFill>
                <a:latin typeface="仿宋" panose="02010609060101010101" pitchFamily="49" charset="-122"/>
                <a:ea typeface="新宋体" panose="02010609030101010101" pitchFamily="49" charset="-122"/>
                <a:cs typeface="新宋体" panose="02010609030101010101" pitchFamily="49" charset="-122"/>
              </a:rPr>
              <a:t>dwThreadId</a:t>
            </a: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  //</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设定要</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的线程</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ID</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0</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表示“全局钩子”</a:t>
            </a:r>
            <a:r>
              <a:rPr lang="en-US"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(Global Hook)</a:t>
            </a:r>
            <a:r>
              <a:rPr lang="zh-CN" altLang="zh-CN" sz="2800" kern="100" dirty="0">
                <a:solidFill>
                  <a:srgbClr val="000000"/>
                </a:solidFill>
                <a:latin typeface="新宋体" panose="02010609030101010101" pitchFamily="49" charset="-122"/>
                <a:ea typeface="仿宋" panose="02010609060101010101" pitchFamily="49" charset="-122"/>
                <a:cs typeface="新宋体" panose="02010609030101010101" pitchFamily="49" charset="-122"/>
              </a:rPr>
              <a:t>监视所有进程</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a:p>
            <a:pPr indent="276225" algn="just">
              <a:lnSpc>
                <a:spcPct val="125000"/>
              </a:lnSpc>
              <a:spcAft>
                <a:spcPts val="0"/>
              </a:spcAft>
            </a:pPr>
            <a:r>
              <a:rPr lang="en-US" altLang="zh-CN" sz="2800" kern="100" dirty="0">
                <a:solidFill>
                  <a:srgbClr val="000000"/>
                </a:solidFill>
                <a:latin typeface="仿宋" panose="02010609060101010101" pitchFamily="49" charset="-122"/>
                <a:ea typeface="新宋体" panose="02010609030101010101" pitchFamily="49" charset="-122"/>
                <a:cs typeface="新宋体" panose="02010609030101010101" pitchFamily="49" charset="-122"/>
              </a:rPr>
              <a:t>);</a:t>
            </a:r>
            <a:endParaRPr lang="zh-CN" altLang="zh-CN" sz="2800" kern="100" dirty="0">
              <a:latin typeface="新宋体" panose="02010609030101010101" pitchFamily="49" charset="-122"/>
              <a:ea typeface="新宋体" panose="02010609030101010101" pitchFamily="49"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6338" y="603343"/>
            <a:ext cx="10765092" cy="492843"/>
          </a:xfrm>
          <a:prstGeom prst="rect">
            <a:avLst/>
          </a:prstGeom>
          <a:noFill/>
        </p:spPr>
        <p:txBody>
          <a:bodyPr wrap="square" lIns="86376" tIns="43188" rIns="86376" bIns="43188" rtlCol="0">
            <a:spAutoFit/>
          </a:bodyPr>
          <a:lstStyle/>
          <a:p>
            <a:pPr algn="ctr">
              <a:lnSpc>
                <a:spcPct val="120000"/>
              </a:lnSpc>
            </a:pP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基于消息</a:t>
            </a:r>
            <a:r>
              <a:rPr lang="en-US" altLang="zh-CN"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a:t>
            </a:r>
            <a:endPar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726171" y="4120381"/>
            <a:ext cx="11266964" cy="2308324"/>
          </a:xfrm>
          <a:prstGeom prst="rect">
            <a:avLst/>
          </a:prstGeom>
          <a:ln>
            <a:solidFill>
              <a:schemeClr val="tx1"/>
            </a:solidFill>
          </a:ln>
        </p:spPr>
        <p:txBody>
          <a:bodyPr wrap="square">
            <a:spAutoFit/>
          </a:bodyPr>
          <a:lstStyle/>
          <a:p>
            <a:pPr>
              <a:lnSpc>
                <a:spcPct val="150000"/>
              </a:lnSpc>
              <a:spcAft>
                <a:spcPts val="0"/>
              </a:spcAft>
            </a:pPr>
            <a:r>
              <a:rPr lang="zh-CN" altLang="en-US" sz="2400" kern="100" dirty="0">
                <a:solidFill>
                  <a:srgbClr val="000000"/>
                </a:solidFill>
                <a:latin typeface="微软雅黑" panose="020B0503020204020204" pitchFamily="34" charset="-122"/>
                <a:ea typeface="微软雅黑" panose="020B0503020204020204" pitchFamily="34" charset="-122"/>
              </a:rPr>
              <a:t>在</a:t>
            </a:r>
            <a:r>
              <a:rPr lang="en-US" altLang="zh-CN" sz="2400" kern="100" dirty="0">
                <a:solidFill>
                  <a:srgbClr val="000000"/>
                </a:solidFill>
                <a:latin typeface="微软雅黑" panose="020B0503020204020204" pitchFamily="34" charset="-122"/>
                <a:ea typeface="微软雅黑" panose="020B0503020204020204" pitchFamily="34" charset="-122"/>
              </a:rPr>
              <a:t>Windows</a:t>
            </a:r>
            <a:r>
              <a:rPr lang="zh-CN" altLang="en-US" sz="2400" kern="100" dirty="0">
                <a:solidFill>
                  <a:srgbClr val="000000"/>
                </a:solidFill>
                <a:latin typeface="微软雅黑" panose="020B0503020204020204" pitchFamily="34" charset="-122"/>
                <a:ea typeface="微软雅黑" panose="020B0503020204020204" pitchFamily="34" charset="-122"/>
              </a:rPr>
              <a:t>中，利用</a:t>
            </a:r>
            <a:r>
              <a:rPr lang="en-US" altLang="zh-CN" sz="2400" kern="100" dirty="0" err="1">
                <a:solidFill>
                  <a:srgbClr val="000000"/>
                </a:solidFill>
                <a:latin typeface="微软雅黑" panose="020B0503020204020204" pitchFamily="34" charset="-122"/>
                <a:ea typeface="微软雅黑" panose="020B0503020204020204" pitchFamily="34" charset="-122"/>
              </a:rPr>
              <a:t>SetWindowsHookEx</a:t>
            </a:r>
            <a:r>
              <a:rPr lang="zh-CN" altLang="en-US" sz="2400" kern="100" dirty="0">
                <a:solidFill>
                  <a:srgbClr val="000000"/>
                </a:solidFill>
                <a:latin typeface="微软雅黑" panose="020B0503020204020204" pitchFamily="34" charset="-122"/>
                <a:ea typeface="微软雅黑" panose="020B0503020204020204" pitchFamily="34" charset="-122"/>
              </a:rPr>
              <a:t>函数创建钩子（</a:t>
            </a:r>
            <a:r>
              <a:rPr lang="en-US" altLang="zh-CN" sz="2400" kern="100" dirty="0">
                <a:solidFill>
                  <a:srgbClr val="000000"/>
                </a:solidFill>
                <a:latin typeface="微软雅黑" panose="020B0503020204020204" pitchFamily="34" charset="-122"/>
                <a:ea typeface="微软雅黑" panose="020B0503020204020204" pitchFamily="34" charset="-122"/>
              </a:rPr>
              <a:t>Hooks</a:t>
            </a:r>
            <a:r>
              <a:rPr lang="zh-CN" altLang="en-US" sz="2400" kern="100" dirty="0">
                <a:solidFill>
                  <a:srgbClr val="000000"/>
                </a:solidFill>
                <a:latin typeface="微软雅黑" panose="020B0503020204020204" pitchFamily="34" charset="-122"/>
                <a:ea typeface="微软雅黑" panose="020B0503020204020204" pitchFamily="34" charset="-122"/>
              </a:rPr>
              <a:t>）可以实现</a:t>
            </a:r>
            <a:r>
              <a:rPr lang="en-US" altLang="zh-CN" sz="2400" kern="100" dirty="0">
                <a:solidFill>
                  <a:srgbClr val="000000"/>
                </a:solidFill>
                <a:latin typeface="微软雅黑" panose="020B0503020204020204" pitchFamily="34" charset="-122"/>
                <a:ea typeface="微软雅黑" panose="020B0503020204020204" pitchFamily="34" charset="-122"/>
              </a:rPr>
              <a:t>DLL</a:t>
            </a:r>
            <a:r>
              <a:rPr lang="zh-CN" altLang="en-US" sz="2400" kern="100" dirty="0">
                <a:solidFill>
                  <a:srgbClr val="000000"/>
                </a:solidFill>
                <a:latin typeface="微软雅黑" panose="020B0503020204020204" pitchFamily="34" charset="-122"/>
                <a:ea typeface="微软雅黑" panose="020B0503020204020204" pitchFamily="34" charset="-122"/>
              </a:rPr>
              <a:t>注入。</a:t>
            </a:r>
            <a:r>
              <a:rPr lang="zh-CN" altLang="en-US" sz="2400" b="1" kern="100" dirty="0">
                <a:solidFill>
                  <a:srgbClr val="000000"/>
                </a:solidFill>
                <a:latin typeface="微软雅黑" panose="020B0503020204020204" pitchFamily="34" charset="-122"/>
                <a:ea typeface="微软雅黑" panose="020B0503020204020204" pitchFamily="34" charset="-122"/>
              </a:rPr>
              <a:t>设计实验如下：</a:t>
            </a:r>
            <a:endParaRPr lang="en-US" altLang="zh-CN" sz="2400" b="1" kern="1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Ø"/>
            </a:pPr>
            <a:r>
              <a:rPr lang="zh-CN" altLang="en-US" sz="2400" kern="100" dirty="0">
                <a:solidFill>
                  <a:srgbClr val="000000"/>
                </a:solidFill>
                <a:latin typeface="微软雅黑" panose="020B0503020204020204" pitchFamily="34" charset="-122"/>
                <a:ea typeface="微软雅黑" panose="020B0503020204020204" pitchFamily="34" charset="-122"/>
              </a:rPr>
              <a:t>编制键盘消息的</a:t>
            </a:r>
            <a:r>
              <a:rPr lang="en-US" altLang="zh-CN" sz="2400" kern="100" dirty="0">
                <a:solidFill>
                  <a:srgbClr val="000000"/>
                </a:solidFill>
                <a:latin typeface="微软雅黑" panose="020B0503020204020204" pitchFamily="34" charset="-122"/>
                <a:ea typeface="微软雅黑" panose="020B0503020204020204" pitchFamily="34" charset="-122"/>
              </a:rPr>
              <a:t>Hook</a:t>
            </a:r>
            <a:r>
              <a:rPr lang="zh-CN" altLang="en-US" sz="2400" kern="100" dirty="0">
                <a:solidFill>
                  <a:srgbClr val="000000"/>
                </a:solidFill>
                <a:latin typeface="微软雅黑" panose="020B0503020204020204" pitchFamily="34" charset="-122"/>
                <a:ea typeface="微软雅黑" panose="020B0503020204020204" pitchFamily="34" charset="-122"/>
              </a:rPr>
              <a:t>函数</a:t>
            </a:r>
            <a:r>
              <a:rPr lang="en-US" altLang="zh-CN" sz="2400" kern="100" dirty="0">
                <a:solidFill>
                  <a:srgbClr val="000000"/>
                </a:solidFill>
                <a:latin typeface="微软雅黑" panose="020B0503020204020204" pitchFamily="34" charset="-122"/>
                <a:ea typeface="微软雅黑" panose="020B0503020204020204" pitchFamily="34" charset="-122"/>
              </a:rPr>
              <a:t>—KeyHook.dll</a:t>
            </a:r>
            <a:r>
              <a:rPr lang="zh-CN" altLang="en-US" sz="2400" kern="100" dirty="0">
                <a:solidFill>
                  <a:srgbClr val="000000"/>
                </a:solidFill>
                <a:latin typeface="微软雅黑" panose="020B0503020204020204" pitchFamily="34" charset="-122"/>
                <a:ea typeface="微软雅黑" panose="020B0503020204020204" pitchFamily="34" charset="-122"/>
              </a:rPr>
              <a:t>中的</a:t>
            </a:r>
            <a:r>
              <a:rPr lang="en-US" altLang="zh-CN" sz="2400" kern="100" dirty="0" err="1">
                <a:solidFill>
                  <a:srgbClr val="000000"/>
                </a:solidFill>
                <a:latin typeface="微软雅黑" panose="020B0503020204020204" pitchFamily="34" charset="-122"/>
                <a:ea typeface="微软雅黑" panose="020B0503020204020204" pitchFamily="34" charset="-122"/>
              </a:rPr>
              <a:t>KeyboardProc</a:t>
            </a:r>
            <a:r>
              <a:rPr lang="zh-CN" altLang="en-US" sz="2400" kern="100" dirty="0">
                <a:solidFill>
                  <a:srgbClr val="000000"/>
                </a:solidFill>
                <a:latin typeface="微软雅黑" panose="020B0503020204020204" pitchFamily="34" charset="-122"/>
                <a:ea typeface="微软雅黑" panose="020B0503020204020204" pitchFamily="34" charset="-122"/>
              </a:rPr>
              <a:t>函数</a:t>
            </a:r>
            <a:endParaRPr lang="en-US" altLang="zh-CN" sz="2400" kern="1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Ø"/>
            </a:pPr>
            <a:r>
              <a:rPr lang="zh-CN" altLang="en-US" sz="2400" kern="100" dirty="0">
                <a:solidFill>
                  <a:srgbClr val="000000"/>
                </a:solidFill>
                <a:latin typeface="微软雅黑" panose="020B0503020204020204" pitchFamily="34" charset="-122"/>
                <a:ea typeface="微软雅黑" panose="020B0503020204020204" pitchFamily="34" charset="-122"/>
              </a:rPr>
              <a:t>通过</a:t>
            </a:r>
            <a:r>
              <a:rPr lang="en-US" altLang="zh-CN" sz="2400" kern="100" dirty="0" err="1">
                <a:solidFill>
                  <a:srgbClr val="000000"/>
                </a:solidFill>
                <a:latin typeface="微软雅黑" panose="020B0503020204020204" pitchFamily="34" charset="-122"/>
                <a:ea typeface="微软雅黑" panose="020B0503020204020204" pitchFamily="34" charset="-122"/>
              </a:rPr>
              <a:t>SetWindowsHookEx</a:t>
            </a:r>
            <a:r>
              <a:rPr lang="zh-CN" altLang="en-US" sz="2400" kern="100" dirty="0">
                <a:solidFill>
                  <a:srgbClr val="000000"/>
                </a:solidFill>
                <a:latin typeface="微软雅黑" panose="020B0503020204020204" pitchFamily="34" charset="-122"/>
                <a:ea typeface="微软雅黑" panose="020B0503020204020204" pitchFamily="34" charset="-122"/>
              </a:rPr>
              <a:t>创建键盘消息钩子实现</a:t>
            </a:r>
            <a:r>
              <a:rPr lang="en-US" altLang="zh-CN" sz="2400" kern="100" dirty="0">
                <a:solidFill>
                  <a:srgbClr val="000000"/>
                </a:solidFill>
                <a:latin typeface="微软雅黑" panose="020B0503020204020204" pitchFamily="34" charset="-122"/>
                <a:ea typeface="微软雅黑" panose="020B0503020204020204" pitchFamily="34" charset="-122"/>
              </a:rPr>
              <a:t>DLL</a:t>
            </a:r>
            <a:r>
              <a:rPr lang="zh-CN" altLang="en-US" sz="2400" kern="100" dirty="0">
                <a:solidFill>
                  <a:srgbClr val="000000"/>
                </a:solidFill>
                <a:latin typeface="微软雅黑" panose="020B0503020204020204" pitchFamily="34" charset="-122"/>
                <a:ea typeface="微软雅黑" panose="020B0503020204020204" pitchFamily="34" charset="-122"/>
              </a:rPr>
              <a:t>注入（执行</a:t>
            </a:r>
            <a:r>
              <a:rPr lang="en-US" altLang="zh-CN" sz="2400" kern="100" dirty="0">
                <a:solidFill>
                  <a:srgbClr val="000000"/>
                </a:solidFill>
                <a:latin typeface="微软雅黑" panose="020B0503020204020204" pitchFamily="34" charset="-122"/>
                <a:ea typeface="微软雅黑" panose="020B0503020204020204" pitchFamily="34" charset="-122"/>
              </a:rPr>
              <a:t>DLL</a:t>
            </a:r>
            <a:r>
              <a:rPr lang="zh-CN" altLang="en-US" sz="2400" kern="100" dirty="0">
                <a:solidFill>
                  <a:srgbClr val="000000"/>
                </a:solidFill>
                <a:latin typeface="微软雅黑" panose="020B0503020204020204" pitchFamily="34" charset="-122"/>
                <a:ea typeface="微软雅黑" panose="020B0503020204020204" pitchFamily="34" charset="-122"/>
              </a:rPr>
              <a:t>内部代码）</a:t>
            </a:r>
            <a:endParaRPr lang="zh-CN" altLang="zh-CN"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02322" y="1384077"/>
            <a:ext cx="10914663" cy="2596433"/>
          </a:xfrm>
          <a:prstGeom prst="rect">
            <a:avLst/>
          </a:prstGeom>
          <a:noFill/>
        </p:spPr>
        <p:txBody>
          <a:bodyPr wrap="square" lIns="86376" tIns="43188" rIns="86376" bIns="43188" rtlCol="0">
            <a:spAutoFit/>
          </a:bodyPr>
          <a:lstStyle/>
          <a:p>
            <a:pPr algn="just">
              <a:lnSpc>
                <a:spcPct val="150000"/>
              </a:lnSpc>
            </a:pP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注入技术</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是向一个正在运行的进程插入自有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的过程。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注入的目的是</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将代码放进另一个进程的地址空间</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中，现在被广泛应用在软件分析、软件破解、恶意代码等领域，注入方法也很多，比如利用注册表注入、</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CreateRemoteThread</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远程线程调用注入等。</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84759" y="1485661"/>
          <a:ext cx="11233248" cy="5587048"/>
        </p:xfrm>
        <a:graphic>
          <a:graphicData uri="http://schemas.openxmlformats.org/drawingml/2006/table">
            <a:tbl>
              <a:tblPr firstRow="1" bandRow="1">
                <a:tableStyleId>{073A0DAA-6AF3-43AB-8588-CEC1D06C72B9}</a:tableStyleId>
              </a:tblPr>
              <a:tblGrid>
                <a:gridCol w="11233248"/>
              </a:tblGrid>
              <a:tr h="370840">
                <a:tc>
                  <a:txBody>
                    <a:bodyPr/>
                    <a:lstStyle/>
                    <a:p>
                      <a:r>
                        <a:rPr lang="en-US" altLang="zh-CN" dirty="0"/>
                        <a:t>#include "</a:t>
                      </a:r>
                      <a:r>
                        <a:rPr lang="en-US" altLang="zh-CN" dirty="0" err="1"/>
                        <a:t>stdio.h</a:t>
                      </a:r>
                      <a:r>
                        <a:rPr lang="en-US" altLang="zh-CN" dirty="0"/>
                        <a:t>"</a:t>
                      </a:r>
                      <a:endParaRPr lang="en-US" altLang="zh-CN" dirty="0"/>
                    </a:p>
                    <a:p>
                      <a:r>
                        <a:rPr lang="en-US" altLang="zh-CN" dirty="0"/>
                        <a:t>#include "</a:t>
                      </a:r>
                      <a:r>
                        <a:rPr lang="en-US" altLang="zh-CN" dirty="0" err="1"/>
                        <a:t>windows.h</a:t>
                      </a:r>
                      <a:r>
                        <a:rPr lang="en-US" altLang="zh-CN" dirty="0"/>
                        <a:t>"</a:t>
                      </a:r>
                      <a:endParaRPr lang="en-US" altLang="zh-CN" dirty="0"/>
                    </a:p>
                    <a:p>
                      <a:r>
                        <a:rPr lang="en-US" altLang="zh-CN" dirty="0"/>
                        <a:t>#define DEF_PROCESS_NAME		"notepad.exe"</a:t>
                      </a:r>
                      <a:endParaRPr lang="en-US" altLang="zh-CN" dirty="0"/>
                    </a:p>
                    <a:p>
                      <a:r>
                        <a:rPr lang="en-US" altLang="zh-CN" dirty="0"/>
                        <a:t>HINSTANCE </a:t>
                      </a:r>
                      <a:r>
                        <a:rPr lang="en-US" altLang="zh-CN" dirty="0" err="1"/>
                        <a:t>g_hInstance</a:t>
                      </a:r>
                      <a:r>
                        <a:rPr lang="en-US" altLang="zh-CN" dirty="0"/>
                        <a:t> = NULL;</a:t>
                      </a:r>
                      <a:endParaRPr lang="en-US" altLang="zh-CN" dirty="0"/>
                    </a:p>
                    <a:p>
                      <a:r>
                        <a:rPr lang="en-US" altLang="zh-CN" dirty="0"/>
                        <a:t>HHOOK </a:t>
                      </a:r>
                      <a:r>
                        <a:rPr lang="en-US" altLang="zh-CN" dirty="0" err="1"/>
                        <a:t>g_hHook</a:t>
                      </a:r>
                      <a:r>
                        <a:rPr lang="en-US" altLang="zh-CN" dirty="0"/>
                        <a:t> = NULL;</a:t>
                      </a:r>
                      <a:endParaRPr lang="en-US" altLang="zh-CN" dirty="0"/>
                    </a:p>
                    <a:p>
                      <a:r>
                        <a:rPr lang="en-US" altLang="zh-CN" dirty="0"/>
                        <a:t>HWND </a:t>
                      </a:r>
                      <a:r>
                        <a:rPr lang="en-US" altLang="zh-CN" dirty="0" err="1"/>
                        <a:t>g_hWnd</a:t>
                      </a:r>
                      <a:r>
                        <a:rPr lang="en-US" altLang="zh-CN" dirty="0"/>
                        <a:t> = NULL;</a:t>
                      </a:r>
                      <a:endParaRPr lang="en-US" altLang="zh-CN" dirty="0"/>
                    </a:p>
                    <a:p>
                      <a:endParaRPr lang="en-US" altLang="zh-CN" dirty="0"/>
                    </a:p>
                    <a:p>
                      <a:r>
                        <a:rPr lang="en-US" altLang="zh-CN" dirty="0"/>
                        <a:t>BOOL WINAPI </a:t>
                      </a:r>
                      <a:r>
                        <a:rPr lang="en-US" altLang="zh-CN" dirty="0" err="1"/>
                        <a:t>DllMain</a:t>
                      </a:r>
                      <a:r>
                        <a:rPr lang="en-US" altLang="zh-CN" dirty="0"/>
                        <a:t>(HINSTANCE </a:t>
                      </a:r>
                      <a:r>
                        <a:rPr lang="en-US" altLang="zh-CN" dirty="0" err="1"/>
                        <a:t>hinstDLL</a:t>
                      </a:r>
                      <a:r>
                        <a:rPr lang="en-US" altLang="zh-CN" dirty="0"/>
                        <a:t>, DWORD </a:t>
                      </a:r>
                      <a:r>
                        <a:rPr lang="en-US" altLang="zh-CN" dirty="0" err="1"/>
                        <a:t>dwReason</a:t>
                      </a:r>
                      <a:r>
                        <a:rPr lang="en-US" altLang="zh-CN" dirty="0"/>
                        <a:t>, LPVOID </a:t>
                      </a:r>
                      <a:r>
                        <a:rPr lang="en-US" altLang="zh-CN" dirty="0" err="1"/>
                        <a:t>lpvReserved</a:t>
                      </a:r>
                      <a:r>
                        <a:rPr lang="en-US" altLang="zh-CN" dirty="0"/>
                        <a:t>){</a:t>
                      </a:r>
                      <a:endParaRPr lang="en-US" altLang="zh-CN" dirty="0"/>
                    </a:p>
                    <a:p>
                      <a:r>
                        <a:rPr lang="en-US" altLang="zh-CN" dirty="0"/>
                        <a:t>	switch( </a:t>
                      </a:r>
                      <a:r>
                        <a:rPr lang="en-US" altLang="zh-CN" dirty="0" err="1"/>
                        <a:t>dwReason</a:t>
                      </a:r>
                      <a:r>
                        <a:rPr lang="en-US" altLang="zh-CN" dirty="0"/>
                        <a:t> )</a:t>
                      </a:r>
                      <a:endParaRPr lang="en-US" altLang="zh-CN" dirty="0"/>
                    </a:p>
                    <a:p>
                      <a:r>
                        <a:rPr lang="en-US" altLang="zh-CN" dirty="0"/>
                        <a:t>	{</a:t>
                      </a:r>
                      <a:endParaRPr lang="en-US" altLang="zh-CN" dirty="0"/>
                    </a:p>
                    <a:p>
                      <a:pPr lvl="2"/>
                      <a:r>
                        <a:rPr lang="en-US" altLang="zh-CN" dirty="0"/>
                        <a:t>        case DLL_PROCESS_ATTACH:</a:t>
                      </a:r>
                      <a:endParaRPr lang="en-US" altLang="zh-CN" dirty="0"/>
                    </a:p>
                    <a:p>
                      <a:r>
                        <a:rPr lang="en-US" altLang="zh-CN" dirty="0"/>
                        <a:t>			</a:t>
                      </a:r>
                      <a:r>
                        <a:rPr lang="en-US" altLang="zh-CN" dirty="0" err="1"/>
                        <a:t>g_hInstance</a:t>
                      </a:r>
                      <a:r>
                        <a:rPr lang="en-US" altLang="zh-CN" dirty="0"/>
                        <a:t> = </a:t>
                      </a:r>
                      <a:r>
                        <a:rPr lang="en-US" altLang="zh-CN" dirty="0" err="1"/>
                        <a:t>hinstDLL</a:t>
                      </a:r>
                      <a:r>
                        <a:rPr lang="en-US" altLang="zh-CN" dirty="0"/>
                        <a:t>;</a:t>
                      </a:r>
                      <a:endParaRPr lang="en-US" altLang="zh-CN" dirty="0"/>
                    </a:p>
                    <a:p>
                      <a:r>
                        <a:rPr lang="en-US" altLang="zh-CN" dirty="0"/>
                        <a:t>			break;</a:t>
                      </a:r>
                      <a:endParaRPr lang="en-US" altLang="zh-CN" dirty="0"/>
                    </a:p>
                    <a:p>
                      <a:endParaRPr lang="en-US" altLang="zh-CN" dirty="0"/>
                    </a:p>
                    <a:p>
                      <a:pPr lvl="2"/>
                      <a:r>
                        <a:rPr lang="en-US" altLang="zh-CN" dirty="0"/>
                        <a:t>        case DLL_PROCESS_DETACH:</a:t>
                      </a:r>
                      <a:endParaRPr lang="en-US" altLang="zh-CN" dirty="0"/>
                    </a:p>
                    <a:p>
                      <a:r>
                        <a:rPr lang="en-US" altLang="zh-CN" dirty="0"/>
                        <a:t>			break;	</a:t>
                      </a:r>
                      <a:endParaRPr lang="en-US" altLang="zh-CN" dirty="0"/>
                    </a:p>
                    <a:p>
                      <a:r>
                        <a:rPr lang="en-US" altLang="zh-CN" dirty="0"/>
                        <a:t>	}</a:t>
                      </a:r>
                      <a:endParaRPr lang="en-US" altLang="zh-CN" dirty="0"/>
                    </a:p>
                    <a:p>
                      <a:r>
                        <a:rPr lang="en-US" altLang="zh-CN" dirty="0"/>
                        <a:t>	return TRUE;</a:t>
                      </a:r>
                      <a:endParaRPr lang="en-US" altLang="zh-CN" dirty="0"/>
                    </a:p>
                    <a:p>
                      <a:r>
                        <a:rPr lang="en-US" altLang="zh-CN" dirty="0"/>
                        <a:t>}</a:t>
                      </a:r>
                      <a:endParaRPr lang="en-US" altLang="zh-CN" dirty="0"/>
                    </a:p>
                  </a:txBody>
                  <a:tcPr/>
                </a:tc>
              </a:tr>
            </a:tbl>
          </a:graphicData>
        </a:graphic>
      </p:graphicFrame>
      <p:sp>
        <p:nvSpPr>
          <p:cNvPr id="4" name="矩形 3"/>
          <p:cNvSpPr/>
          <p:nvPr/>
        </p:nvSpPr>
        <p:spPr>
          <a:xfrm>
            <a:off x="4629175" y="303957"/>
            <a:ext cx="3477234" cy="511807"/>
          </a:xfrm>
          <a:prstGeom prst="rect">
            <a:avLst/>
          </a:prstGeom>
        </p:spPr>
        <p:txBody>
          <a:bodyPr wrap="none">
            <a:spAutoFit/>
          </a:bodyPr>
          <a:lstStyle/>
          <a:p>
            <a:pPr indent="276225" algn="just">
              <a:lnSpc>
                <a:spcPct val="125000"/>
              </a:lnSpc>
              <a:spcAft>
                <a:spcPts val="0"/>
              </a:spcAft>
            </a:pP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第一步：编写</a:t>
            </a: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5" name="线形标注 1 4"/>
          <p:cNvSpPr/>
          <p:nvPr/>
        </p:nvSpPr>
        <p:spPr>
          <a:xfrm>
            <a:off x="5853311" y="1672109"/>
            <a:ext cx="4768261" cy="750298"/>
          </a:xfrm>
          <a:prstGeom prst="borderCallout1">
            <a:avLst>
              <a:gd name="adj1" fmla="val 17652"/>
              <a:gd name="adj2" fmla="val -2977"/>
              <a:gd name="adj3" fmla="val 346361"/>
              <a:gd name="adj4" fmla="val -3135"/>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相当于初始化程序</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884759" y="952029"/>
            <a:ext cx="10297144" cy="398780"/>
          </a:xfrm>
          <a:prstGeom prst="rect">
            <a:avLst/>
          </a:prstGeom>
        </p:spPr>
        <p:txBody>
          <a:bodyPr wrap="square">
            <a:spAutoFit/>
          </a:bodyPr>
          <a:lstStyle/>
          <a:p>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新建一个</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VC 6</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a:t>
            </a:r>
            <a:r>
              <a:rPr lang="zh-CN" altLang="zh-CN"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动态链接库工程</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，命名为</a:t>
            </a:r>
            <a:r>
              <a:rPr lang="en-US" altLang="zh-CN" sz="20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KeyHook</a:t>
            </a: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，添加一个代码文件</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KeyHook.cpp</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751" y="303957"/>
          <a:ext cx="11593288" cy="6187440"/>
        </p:xfrm>
        <a:graphic>
          <a:graphicData uri="http://schemas.openxmlformats.org/drawingml/2006/table">
            <a:tbl>
              <a:tblPr firstRow="1" bandRow="1">
                <a:tableStyleId>{073A0DAA-6AF3-43AB-8588-CEC1D06C72B9}</a:tableStyleId>
              </a:tblPr>
              <a:tblGrid>
                <a:gridCol w="11593288"/>
              </a:tblGrid>
              <a:tr h="370840">
                <a:tc>
                  <a:txBody>
                    <a:bodyPr/>
                    <a:lstStyle/>
                    <a:p>
                      <a:r>
                        <a:rPr lang="en-US" altLang="zh-CN" sz="2000" dirty="0"/>
                        <a:t>//Hook</a:t>
                      </a:r>
                      <a:r>
                        <a:rPr lang="zh-CN" altLang="en-US" sz="2000" dirty="0"/>
                        <a:t>函数（键盘消息处理函数）</a:t>
                      </a:r>
                      <a:endParaRPr lang="zh-CN" altLang="en-US" sz="2000" dirty="0"/>
                    </a:p>
                    <a:p>
                      <a:r>
                        <a:rPr lang="en-US" altLang="zh-CN" sz="2000" dirty="0"/>
                        <a:t>LRESULT CALLBACK </a:t>
                      </a:r>
                      <a:r>
                        <a:rPr lang="en-US" altLang="zh-CN" sz="2000" dirty="0" err="1"/>
                        <a:t>KeyboardProc</a:t>
                      </a:r>
                      <a:r>
                        <a:rPr lang="en-US" altLang="zh-CN" sz="2000" dirty="0"/>
                        <a:t>(</a:t>
                      </a:r>
                      <a:r>
                        <a:rPr lang="en-US" altLang="zh-CN" sz="2000" dirty="0" err="1"/>
                        <a:t>int</a:t>
                      </a:r>
                      <a:r>
                        <a:rPr lang="en-US" altLang="zh-CN" sz="2000" dirty="0"/>
                        <a:t> </a:t>
                      </a:r>
                      <a:r>
                        <a:rPr lang="en-US" altLang="zh-CN" sz="2000" dirty="0" err="1"/>
                        <a:t>nCode</a:t>
                      </a:r>
                      <a:r>
                        <a:rPr lang="en-US" altLang="zh-CN" sz="2000" dirty="0"/>
                        <a:t>, WPARAM </a:t>
                      </a:r>
                      <a:r>
                        <a:rPr lang="en-US" altLang="zh-CN" sz="2000" dirty="0" err="1"/>
                        <a:t>wParam</a:t>
                      </a:r>
                      <a:r>
                        <a:rPr lang="en-US" altLang="zh-CN" sz="2000" dirty="0"/>
                        <a:t>, LPARAM </a:t>
                      </a:r>
                      <a:r>
                        <a:rPr lang="en-US" altLang="zh-CN" sz="2000" dirty="0" err="1"/>
                        <a:t>lParam</a:t>
                      </a:r>
                      <a:r>
                        <a:rPr lang="en-US" altLang="zh-CN" sz="2000" dirty="0"/>
                        <a:t>)</a:t>
                      </a:r>
                      <a:endParaRPr lang="en-US" altLang="zh-CN" sz="2000" dirty="0"/>
                    </a:p>
                    <a:p>
                      <a:r>
                        <a:rPr lang="en-US" altLang="zh-CN" sz="2000" dirty="0"/>
                        <a:t>{</a:t>
                      </a:r>
                      <a:endParaRPr lang="en-US" altLang="zh-CN" sz="2000" dirty="0"/>
                    </a:p>
                    <a:p>
                      <a:r>
                        <a:rPr lang="en-US" altLang="zh-CN" sz="2000" dirty="0"/>
                        <a:t>	char </a:t>
                      </a:r>
                      <a:r>
                        <a:rPr lang="en-US" altLang="zh-CN" sz="2000" dirty="0" err="1"/>
                        <a:t>szPath</a:t>
                      </a:r>
                      <a:r>
                        <a:rPr lang="en-US" altLang="zh-CN" sz="2000" dirty="0"/>
                        <a:t>[MAX_PATH] = {0,};</a:t>
                      </a:r>
                      <a:endParaRPr lang="en-US" altLang="zh-CN" sz="2000" dirty="0"/>
                    </a:p>
                    <a:p>
                      <a:r>
                        <a:rPr lang="en-US" altLang="zh-CN" sz="2000" dirty="0"/>
                        <a:t>	char *p = NULL;</a:t>
                      </a:r>
                      <a:endParaRPr lang="en-US" altLang="zh-CN" sz="2000" dirty="0"/>
                    </a:p>
                    <a:p>
                      <a:endParaRPr lang="en-US" altLang="zh-CN" sz="2000" dirty="0"/>
                    </a:p>
                    <a:p>
                      <a:r>
                        <a:rPr lang="en-US" altLang="zh-CN" sz="2000" dirty="0"/>
                        <a:t>	if( </a:t>
                      </a:r>
                      <a:r>
                        <a:rPr lang="en-US" altLang="zh-CN" sz="2000" dirty="0" err="1"/>
                        <a:t>nCode</a:t>
                      </a:r>
                      <a:r>
                        <a:rPr lang="en-US" altLang="zh-CN" sz="2000" dirty="0"/>
                        <a:t> &gt;= 0 ){</a:t>
                      </a:r>
                      <a:endParaRPr lang="en-US" altLang="zh-CN" sz="2000" dirty="0"/>
                    </a:p>
                    <a:p>
                      <a:r>
                        <a:rPr lang="en-US" altLang="zh-CN" sz="2000" dirty="0"/>
                        <a:t>		</a:t>
                      </a:r>
                      <a:r>
                        <a:rPr lang="en-US" altLang="zh-CN" sz="2000" dirty="0">
                          <a:solidFill>
                            <a:srgbClr val="FFFF00"/>
                          </a:solidFill>
                        </a:rPr>
                        <a:t>// </a:t>
                      </a:r>
                      <a:r>
                        <a:rPr lang="en-US" altLang="zh-CN" sz="2000" dirty="0" err="1">
                          <a:solidFill>
                            <a:srgbClr val="FFFF00"/>
                          </a:solidFill>
                        </a:rPr>
                        <a:t>lParam</a:t>
                      </a:r>
                      <a:r>
                        <a:rPr lang="en-US" altLang="zh-CN" sz="2000" dirty="0">
                          <a:solidFill>
                            <a:srgbClr val="FFFF00"/>
                          </a:solidFill>
                        </a:rPr>
                        <a:t> </a:t>
                      </a:r>
                      <a:r>
                        <a:rPr lang="zh-CN" altLang="en-US" sz="2000" dirty="0">
                          <a:solidFill>
                            <a:srgbClr val="FFFF00"/>
                          </a:solidFill>
                        </a:rPr>
                        <a:t>第</a:t>
                      </a:r>
                      <a:r>
                        <a:rPr lang="en-US" altLang="zh-CN" sz="2000" dirty="0">
                          <a:solidFill>
                            <a:srgbClr val="FFFF00"/>
                          </a:solidFill>
                        </a:rPr>
                        <a:t>31</a:t>
                      </a:r>
                      <a:r>
                        <a:rPr lang="zh-CN" altLang="en-US" sz="2000" dirty="0">
                          <a:solidFill>
                            <a:srgbClr val="FFFF00"/>
                          </a:solidFill>
                        </a:rPr>
                        <a:t>位</a:t>
                      </a:r>
                      <a:r>
                        <a:rPr lang="en-US" altLang="zh-CN" sz="2000" dirty="0">
                          <a:solidFill>
                            <a:srgbClr val="FFFF00"/>
                          </a:solidFill>
                        </a:rPr>
                        <a:t>bit: 0 =&gt; key press, 1 =&gt; key release</a:t>
                      </a:r>
                      <a:endParaRPr lang="en-US" altLang="zh-CN" sz="2000" dirty="0">
                        <a:solidFill>
                          <a:srgbClr val="FFFF00"/>
                        </a:solidFill>
                      </a:endParaRPr>
                    </a:p>
                    <a:p>
                      <a:pPr marL="0" marR="0" indent="0" algn="l" defTabSz="964565" rtl="0" eaLnBrk="1" fontAlgn="auto" latinLnBrk="0" hangingPunct="1">
                        <a:lnSpc>
                          <a:spcPct val="100000"/>
                        </a:lnSpc>
                        <a:spcBef>
                          <a:spcPts val="0"/>
                        </a:spcBef>
                        <a:spcAft>
                          <a:spcPts val="0"/>
                        </a:spcAft>
                        <a:buClrTx/>
                        <a:buSzTx/>
                        <a:buFontTx/>
                        <a:buNone/>
                        <a:defRPr/>
                      </a:pPr>
                      <a:r>
                        <a:rPr lang="en-US" altLang="zh-CN" sz="2000" dirty="0"/>
                        <a:t>		if( !(</a:t>
                      </a:r>
                      <a:r>
                        <a:rPr lang="en-US" altLang="zh-CN" sz="2000" dirty="0" err="1"/>
                        <a:t>lParam</a:t>
                      </a:r>
                      <a:r>
                        <a:rPr lang="en-US" altLang="zh-CN" sz="2000" dirty="0"/>
                        <a:t> &amp; 0x80000000) )	{	//</a:t>
                      </a:r>
                      <a:r>
                        <a:rPr lang="zh-CN" altLang="en-US" sz="2000" dirty="0"/>
                        <a:t>当按键被释放时</a:t>
                      </a:r>
                      <a:endParaRPr lang="zh-CN" altLang="en-US" sz="2000" dirty="0"/>
                    </a:p>
                    <a:p>
                      <a:r>
                        <a:rPr lang="zh-CN" altLang="en-US" sz="2000" dirty="0"/>
                        <a:t>		</a:t>
                      </a:r>
                      <a:r>
                        <a:rPr lang="en-US" altLang="zh-CN" sz="2000" dirty="0"/>
                        <a:t>	</a:t>
                      </a:r>
                      <a:r>
                        <a:rPr lang="en-US" altLang="zh-CN" sz="2000" dirty="0" err="1"/>
                        <a:t>GetModuleFileNameA</a:t>
                      </a:r>
                      <a:r>
                        <a:rPr lang="en-US" altLang="zh-CN" sz="2000" dirty="0"/>
                        <a:t>(NULL, </a:t>
                      </a:r>
                      <a:r>
                        <a:rPr lang="en-US" altLang="zh-CN" sz="2000" dirty="0" err="1"/>
                        <a:t>szPath</a:t>
                      </a:r>
                      <a:r>
                        <a:rPr lang="en-US" altLang="zh-CN" sz="2000" dirty="0"/>
                        <a:t>, MAX_PATH);</a:t>
                      </a:r>
                      <a:endParaRPr lang="en-US" altLang="zh-CN" sz="2000" dirty="0"/>
                    </a:p>
                    <a:p>
                      <a:r>
                        <a:rPr lang="en-US" altLang="zh-CN" sz="2000" dirty="0"/>
                        <a:t>			p = </a:t>
                      </a:r>
                      <a:r>
                        <a:rPr lang="en-US" altLang="zh-CN" sz="2000" dirty="0" err="1"/>
                        <a:t>strrchr</a:t>
                      </a:r>
                      <a:r>
                        <a:rPr lang="en-US" altLang="zh-CN" sz="2000" dirty="0"/>
                        <a:t>(</a:t>
                      </a:r>
                      <a:r>
                        <a:rPr lang="en-US" altLang="zh-CN" sz="2000" dirty="0" err="1"/>
                        <a:t>szPath</a:t>
                      </a:r>
                      <a:r>
                        <a:rPr lang="en-US" altLang="zh-CN" sz="2000" dirty="0"/>
                        <a:t>, '\\');</a:t>
                      </a:r>
                      <a:endParaRPr lang="en-US" altLang="zh-CN" sz="2000" dirty="0"/>
                    </a:p>
                    <a:p>
                      <a:endParaRPr lang="en-US" altLang="zh-CN" sz="2000" dirty="0"/>
                    </a:p>
                    <a:p>
                      <a:r>
                        <a:rPr lang="en-US" altLang="zh-CN" sz="2000" dirty="0"/>
                        <a:t>                                                  </a:t>
                      </a:r>
                      <a:r>
                        <a:rPr lang="en-US" altLang="zh-CN" sz="2000" dirty="0">
                          <a:solidFill>
                            <a:srgbClr val="FFFF00"/>
                          </a:solidFill>
                        </a:rPr>
                        <a:t>//</a:t>
                      </a:r>
                      <a:r>
                        <a:rPr lang="zh-CN" altLang="en-US" sz="2000" dirty="0">
                          <a:solidFill>
                            <a:srgbClr val="FFFF00"/>
                          </a:solidFill>
                        </a:rPr>
                        <a:t>比较当前进程名称，若为</a:t>
                      </a:r>
                      <a:r>
                        <a:rPr lang="en-US" altLang="zh-CN" sz="2000" dirty="0">
                          <a:solidFill>
                            <a:srgbClr val="FFFF00"/>
                          </a:solidFill>
                        </a:rPr>
                        <a:t>notepad.exe</a:t>
                      </a:r>
                      <a:r>
                        <a:rPr lang="zh-CN" altLang="en-US" sz="2000" dirty="0">
                          <a:solidFill>
                            <a:srgbClr val="FFFF00"/>
                          </a:solidFill>
                        </a:rPr>
                        <a:t>，则消息不会继续传递</a:t>
                      </a:r>
                      <a:endParaRPr lang="zh-CN" altLang="en-US" sz="2000" dirty="0">
                        <a:solidFill>
                          <a:srgbClr val="FFFF00"/>
                        </a:solidFill>
                      </a:endParaRPr>
                    </a:p>
                    <a:p>
                      <a:r>
                        <a:rPr lang="zh-CN" altLang="en-US" sz="2000" dirty="0"/>
                        <a:t>			</a:t>
                      </a:r>
                      <a:r>
                        <a:rPr lang="en-US" altLang="zh-CN" sz="2000" dirty="0"/>
                        <a:t>if( !_</a:t>
                      </a:r>
                      <a:r>
                        <a:rPr lang="en-US" altLang="zh-CN" sz="2000" dirty="0" err="1"/>
                        <a:t>stricmp</a:t>
                      </a:r>
                      <a:r>
                        <a:rPr lang="en-US" altLang="zh-CN" sz="2000" dirty="0"/>
                        <a:t>(p + 1, DEF_PROCESS_NAME) )</a:t>
                      </a:r>
                      <a:endParaRPr lang="en-US" altLang="zh-CN" sz="2000" dirty="0"/>
                    </a:p>
                    <a:p>
                      <a:r>
                        <a:rPr lang="en-US" altLang="zh-CN" sz="2000" dirty="0"/>
                        <a:t>				return 1;		//</a:t>
                      </a:r>
                      <a:r>
                        <a:rPr lang="zh-CN" altLang="en-US" sz="2000" dirty="0"/>
                        <a:t>丢弃该</a:t>
                      </a:r>
                      <a:r>
                        <a:rPr lang="en-US" altLang="zh-CN" sz="2000" dirty="0"/>
                        <a:t>Keyboard</a:t>
                      </a:r>
                      <a:r>
                        <a:rPr lang="zh-CN" altLang="en-US" sz="2000" dirty="0"/>
                        <a:t>消息</a:t>
                      </a:r>
                      <a:endParaRPr lang="zh-CN" altLang="en-US" sz="2000" dirty="0"/>
                    </a:p>
                    <a:p>
                      <a:r>
                        <a:rPr lang="zh-CN" altLang="en-US" sz="2000" dirty="0"/>
                        <a:t>		</a:t>
                      </a:r>
                      <a:r>
                        <a:rPr lang="en-US" altLang="zh-CN" sz="2000" dirty="0"/>
                        <a:t>}</a:t>
                      </a:r>
                      <a:endParaRPr lang="en-US" altLang="zh-CN" sz="2000" dirty="0"/>
                    </a:p>
                    <a:p>
                      <a:r>
                        <a:rPr lang="en-US" altLang="zh-CN" sz="2000" dirty="0"/>
                        <a:t>	}</a:t>
                      </a:r>
                      <a:endParaRPr lang="en-US" altLang="zh-CN" sz="2000" dirty="0"/>
                    </a:p>
                    <a:p>
                      <a:r>
                        <a:rPr lang="en-US" altLang="zh-CN" sz="2000" dirty="0"/>
                        <a:t>               </a:t>
                      </a:r>
                      <a:r>
                        <a:rPr lang="en-US" altLang="zh-CN" sz="2000" dirty="0">
                          <a:solidFill>
                            <a:srgbClr val="FFFF00"/>
                          </a:solidFill>
                        </a:rPr>
                        <a:t>//</a:t>
                      </a:r>
                      <a:r>
                        <a:rPr lang="zh-CN" altLang="en-US" sz="2000" dirty="0">
                          <a:solidFill>
                            <a:srgbClr val="FFFF00"/>
                          </a:solidFill>
                        </a:rPr>
                        <a:t>若不为</a:t>
                      </a:r>
                      <a:r>
                        <a:rPr lang="en-US" altLang="zh-CN" sz="2000" dirty="0">
                          <a:solidFill>
                            <a:srgbClr val="FFFF00"/>
                          </a:solidFill>
                        </a:rPr>
                        <a:t>notepad.exe</a:t>
                      </a:r>
                      <a:r>
                        <a:rPr lang="zh-CN" altLang="en-US" sz="2000" dirty="0">
                          <a:solidFill>
                            <a:srgbClr val="FFFF00"/>
                          </a:solidFill>
                        </a:rPr>
                        <a:t>，调用</a:t>
                      </a:r>
                      <a:r>
                        <a:rPr lang="en-US" altLang="zh-CN" sz="2000" dirty="0" err="1">
                          <a:solidFill>
                            <a:srgbClr val="FFFF00"/>
                          </a:solidFill>
                        </a:rPr>
                        <a:t>CallNextHookEx</a:t>
                      </a:r>
                      <a:r>
                        <a:rPr lang="en-US" altLang="zh-CN" sz="2000" dirty="0">
                          <a:solidFill>
                            <a:srgbClr val="FFFF00"/>
                          </a:solidFill>
                        </a:rPr>
                        <a:t>()</a:t>
                      </a:r>
                      <a:r>
                        <a:rPr lang="zh-CN" altLang="en-US" sz="2000" dirty="0">
                          <a:solidFill>
                            <a:srgbClr val="FFFF00"/>
                          </a:solidFill>
                        </a:rPr>
                        <a:t>函数将消息传递给下一个“钩子”或应用程序</a:t>
                      </a:r>
                      <a:endParaRPr lang="zh-CN" altLang="en-US" sz="2000" dirty="0">
                        <a:solidFill>
                          <a:srgbClr val="FFFF00"/>
                        </a:solidFill>
                      </a:endParaRPr>
                    </a:p>
                    <a:p>
                      <a:r>
                        <a:rPr lang="zh-CN" altLang="en-US" sz="2000" dirty="0"/>
                        <a:t>	</a:t>
                      </a:r>
                      <a:r>
                        <a:rPr lang="en-US" altLang="zh-CN" sz="2000" dirty="0"/>
                        <a:t>return </a:t>
                      </a:r>
                      <a:r>
                        <a:rPr lang="en-US" altLang="zh-CN" sz="2000" dirty="0" err="1"/>
                        <a:t>CallNextHookEx</a:t>
                      </a:r>
                      <a:r>
                        <a:rPr lang="en-US" altLang="zh-CN" sz="2000" dirty="0"/>
                        <a:t>(</a:t>
                      </a:r>
                      <a:r>
                        <a:rPr lang="en-US" altLang="zh-CN" sz="2000" dirty="0" err="1"/>
                        <a:t>g_hHook</a:t>
                      </a:r>
                      <a:r>
                        <a:rPr lang="en-US" altLang="zh-CN" sz="2000" dirty="0"/>
                        <a:t>, </a:t>
                      </a:r>
                      <a:r>
                        <a:rPr lang="en-US" altLang="zh-CN" sz="2000" dirty="0" err="1"/>
                        <a:t>nCode</a:t>
                      </a:r>
                      <a:r>
                        <a:rPr lang="en-US" altLang="zh-CN" sz="2000" dirty="0"/>
                        <a:t>, </a:t>
                      </a:r>
                      <a:r>
                        <a:rPr lang="en-US" altLang="zh-CN" sz="2000" dirty="0" err="1"/>
                        <a:t>wParam</a:t>
                      </a:r>
                      <a:r>
                        <a:rPr lang="en-US" altLang="zh-CN" sz="2000" dirty="0"/>
                        <a:t>, </a:t>
                      </a:r>
                      <a:r>
                        <a:rPr lang="en-US" altLang="zh-CN" sz="2000" dirty="0" err="1"/>
                        <a:t>lParam</a:t>
                      </a:r>
                      <a:r>
                        <a:rPr lang="en-US" altLang="zh-CN" sz="2000" dirty="0"/>
                        <a:t>);</a:t>
                      </a:r>
                      <a:endParaRPr lang="en-US" altLang="zh-CN" sz="2000" dirty="0"/>
                    </a:p>
                    <a:p>
                      <a:r>
                        <a:rPr lang="en-US" altLang="zh-CN" sz="2000" dirty="0"/>
                        <a:t>}</a:t>
                      </a:r>
                      <a:endParaRPr lang="en-US" altLang="zh-CN" sz="2000" dirty="0"/>
                    </a:p>
                  </a:txBody>
                  <a:tcPr/>
                </a:tc>
              </a:tr>
            </a:tbl>
          </a:graphicData>
        </a:graphic>
      </p:graphicFrame>
      <p:sp>
        <p:nvSpPr>
          <p:cNvPr id="6" name="线形标注 1 5"/>
          <p:cNvSpPr/>
          <p:nvPr/>
        </p:nvSpPr>
        <p:spPr>
          <a:xfrm>
            <a:off x="6357367" y="1456085"/>
            <a:ext cx="4768261" cy="750298"/>
          </a:xfrm>
          <a:prstGeom prst="borderCallout1">
            <a:avLst>
              <a:gd name="adj1" fmla="val 34329"/>
              <a:gd name="adj2" fmla="val 101991"/>
              <a:gd name="adj3" fmla="val 494300"/>
              <a:gd name="adj4" fmla="val 102438"/>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对记事本消息拦截，其他不做动作</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Return 1</a:t>
            </a:r>
            <a:r>
              <a:rPr lang="zh-CN" altLang="en-US" sz="2000" b="1" dirty="0">
                <a:latin typeface="微软雅黑" panose="020B0503020204020204" pitchFamily="34" charset="-122"/>
                <a:ea typeface="微软雅黑" panose="020B0503020204020204" pitchFamily="34" charset="-122"/>
              </a:rPr>
              <a:t>处可以编码做任意动作</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36687" y="103837"/>
          <a:ext cx="12241360" cy="7040880"/>
        </p:xfrm>
        <a:graphic>
          <a:graphicData uri="http://schemas.openxmlformats.org/drawingml/2006/table">
            <a:tbl>
              <a:tblPr firstRow="1" bandRow="1">
                <a:tableStyleId>{073A0DAA-6AF3-43AB-8588-CEC1D06C72B9}</a:tableStyleId>
              </a:tblPr>
              <a:tblGrid>
                <a:gridCol w="12241360"/>
              </a:tblGrid>
              <a:tr h="370840">
                <a:tc>
                  <a:txBody>
                    <a:bodyPr/>
                    <a:lstStyle/>
                    <a:p>
                      <a:r>
                        <a:rPr lang="en-US" altLang="zh-CN" sz="2400" dirty="0"/>
                        <a:t>#</a:t>
                      </a:r>
                      <a:r>
                        <a:rPr lang="en-US" altLang="zh-CN" sz="2400" dirty="0" err="1"/>
                        <a:t>ifdef</a:t>
                      </a:r>
                      <a:r>
                        <a:rPr lang="en-US" altLang="zh-CN" sz="2400" dirty="0"/>
                        <a:t> __</a:t>
                      </a:r>
                      <a:r>
                        <a:rPr lang="en-US" altLang="zh-CN" sz="2400" dirty="0" err="1"/>
                        <a:t>cplusplus</a:t>
                      </a:r>
                      <a:endParaRPr lang="en-US" altLang="zh-CN" sz="2400" dirty="0"/>
                    </a:p>
                    <a:p>
                      <a:r>
                        <a:rPr lang="en-US" altLang="zh-CN" sz="2400" dirty="0"/>
                        <a:t>extern "C" {</a:t>
                      </a:r>
                      <a:endParaRPr lang="en-US" altLang="zh-CN" sz="2400" dirty="0"/>
                    </a:p>
                    <a:p>
                      <a:r>
                        <a:rPr lang="en-US" altLang="zh-CN" sz="2400" dirty="0"/>
                        <a:t>#</a:t>
                      </a:r>
                      <a:r>
                        <a:rPr lang="en-US" altLang="zh-CN" sz="2400" dirty="0" err="1"/>
                        <a:t>endif</a:t>
                      </a:r>
                      <a:endParaRPr lang="en-US" altLang="zh-CN" sz="2400" dirty="0"/>
                    </a:p>
                    <a:p>
                      <a:r>
                        <a:rPr lang="en-US" altLang="zh-CN" sz="2400" dirty="0"/>
                        <a:t>	</a:t>
                      </a:r>
                      <a:r>
                        <a:rPr lang="en-US" altLang="zh-CN" sz="2400" dirty="0">
                          <a:solidFill>
                            <a:srgbClr val="FFFF00"/>
                          </a:solidFill>
                        </a:rPr>
                        <a:t>__</a:t>
                      </a:r>
                      <a:r>
                        <a:rPr lang="en-US" altLang="zh-CN" sz="2400" dirty="0" err="1">
                          <a:solidFill>
                            <a:srgbClr val="FFFF00"/>
                          </a:solidFill>
                        </a:rPr>
                        <a:t>declspec</a:t>
                      </a:r>
                      <a:r>
                        <a:rPr lang="en-US" altLang="zh-CN" sz="2400" dirty="0">
                          <a:solidFill>
                            <a:srgbClr val="FFFF00"/>
                          </a:solidFill>
                        </a:rPr>
                        <a:t>(</a:t>
                      </a:r>
                      <a:r>
                        <a:rPr lang="en-US" altLang="zh-CN" sz="2400" dirty="0" err="1">
                          <a:solidFill>
                            <a:srgbClr val="FFFF00"/>
                          </a:solidFill>
                        </a:rPr>
                        <a:t>dllexport</a:t>
                      </a:r>
                      <a:r>
                        <a:rPr lang="en-US" altLang="zh-CN" sz="2400" dirty="0">
                          <a:solidFill>
                            <a:srgbClr val="FFFF00"/>
                          </a:solidFill>
                        </a:rPr>
                        <a:t>) void </a:t>
                      </a:r>
                      <a:r>
                        <a:rPr lang="en-US" altLang="zh-CN" sz="2400" dirty="0" err="1">
                          <a:solidFill>
                            <a:srgbClr val="FFFF00"/>
                          </a:solidFill>
                        </a:rPr>
                        <a:t>HookStart</a:t>
                      </a:r>
                      <a:r>
                        <a:rPr lang="en-US" altLang="zh-CN" sz="2400" dirty="0">
                          <a:solidFill>
                            <a:srgbClr val="FFFF00"/>
                          </a:solidFill>
                        </a:rPr>
                        <a:t>()</a:t>
                      </a:r>
                      <a:endParaRPr lang="en-US" altLang="zh-CN" sz="2400" dirty="0">
                        <a:solidFill>
                          <a:srgbClr val="FFFF00"/>
                        </a:solidFill>
                      </a:endParaRPr>
                    </a:p>
                    <a:p>
                      <a:r>
                        <a:rPr lang="en-US" altLang="zh-CN" sz="2400" dirty="0"/>
                        <a:t>	{</a:t>
                      </a:r>
                      <a:endParaRPr lang="en-US" altLang="zh-CN" sz="2400" dirty="0"/>
                    </a:p>
                    <a:p>
                      <a:r>
                        <a:rPr lang="en-US" altLang="zh-CN" sz="2400" dirty="0"/>
                        <a:t>		</a:t>
                      </a:r>
                      <a:r>
                        <a:rPr lang="en-US" altLang="zh-CN" sz="2400" dirty="0" err="1"/>
                        <a:t>g_hHook</a:t>
                      </a:r>
                      <a:r>
                        <a:rPr lang="en-US" altLang="zh-CN" sz="2400" dirty="0"/>
                        <a:t> = </a:t>
                      </a:r>
                      <a:r>
                        <a:rPr lang="en-US" altLang="zh-CN" sz="2400" dirty="0" err="1">
                          <a:solidFill>
                            <a:srgbClr val="FFFF00"/>
                          </a:solidFill>
                        </a:rPr>
                        <a:t>SetWindowsHookEx</a:t>
                      </a:r>
                      <a:r>
                        <a:rPr lang="en-US" altLang="zh-CN" sz="2400" dirty="0">
                          <a:solidFill>
                            <a:srgbClr val="FFFF00"/>
                          </a:solidFill>
                        </a:rPr>
                        <a:t>(WH_KEYBOARD, </a:t>
                      </a:r>
                      <a:r>
                        <a:rPr lang="en-US" altLang="zh-CN" sz="2400" dirty="0" err="1">
                          <a:solidFill>
                            <a:srgbClr val="FFFF00"/>
                          </a:solidFill>
                        </a:rPr>
                        <a:t>KeyboardProc</a:t>
                      </a:r>
                      <a:r>
                        <a:rPr lang="en-US" altLang="zh-CN" sz="2400" dirty="0"/>
                        <a:t>, </a:t>
                      </a:r>
                      <a:r>
                        <a:rPr lang="en-US" altLang="zh-CN" sz="2400" dirty="0" err="1"/>
                        <a:t>g_hInstance</a:t>
                      </a:r>
                      <a:r>
                        <a:rPr lang="en-US" altLang="zh-CN" sz="2400" dirty="0"/>
                        <a:t>, 0);</a:t>
                      </a:r>
                      <a:endParaRPr lang="en-US" altLang="zh-CN" sz="2400" dirty="0"/>
                    </a:p>
                    <a:p>
                      <a:r>
                        <a:rPr lang="en-US" altLang="zh-CN" sz="2400" dirty="0"/>
                        <a:t>	}</a:t>
                      </a:r>
                      <a:endParaRPr lang="en-US" altLang="zh-CN" sz="2400" dirty="0"/>
                    </a:p>
                    <a:p>
                      <a:endParaRPr lang="en-US" altLang="zh-CN" sz="2400" dirty="0"/>
                    </a:p>
                    <a:p>
                      <a:r>
                        <a:rPr lang="en-US" altLang="zh-CN" sz="2400" dirty="0"/>
                        <a:t>	</a:t>
                      </a:r>
                      <a:r>
                        <a:rPr lang="en-US" altLang="zh-CN" sz="2400" dirty="0">
                          <a:solidFill>
                            <a:srgbClr val="FFFF00"/>
                          </a:solidFill>
                        </a:rPr>
                        <a:t>__</a:t>
                      </a:r>
                      <a:r>
                        <a:rPr lang="en-US" altLang="zh-CN" sz="2400" dirty="0" err="1">
                          <a:solidFill>
                            <a:srgbClr val="FFFF00"/>
                          </a:solidFill>
                        </a:rPr>
                        <a:t>declspec</a:t>
                      </a:r>
                      <a:r>
                        <a:rPr lang="en-US" altLang="zh-CN" sz="2400" dirty="0">
                          <a:solidFill>
                            <a:srgbClr val="FFFF00"/>
                          </a:solidFill>
                        </a:rPr>
                        <a:t>(</a:t>
                      </a:r>
                      <a:r>
                        <a:rPr lang="en-US" altLang="zh-CN" sz="2400" dirty="0" err="1">
                          <a:solidFill>
                            <a:srgbClr val="FFFF00"/>
                          </a:solidFill>
                        </a:rPr>
                        <a:t>dllexport</a:t>
                      </a:r>
                      <a:r>
                        <a:rPr lang="en-US" altLang="zh-CN" sz="2400" dirty="0">
                          <a:solidFill>
                            <a:srgbClr val="FFFF00"/>
                          </a:solidFill>
                        </a:rPr>
                        <a:t>) void </a:t>
                      </a:r>
                      <a:r>
                        <a:rPr lang="en-US" altLang="zh-CN" sz="2400" dirty="0" err="1">
                          <a:solidFill>
                            <a:srgbClr val="FFFF00"/>
                          </a:solidFill>
                        </a:rPr>
                        <a:t>HookStop</a:t>
                      </a:r>
                      <a:r>
                        <a:rPr lang="en-US" altLang="zh-CN" sz="2400" dirty="0">
                          <a:solidFill>
                            <a:srgbClr val="FFFF00"/>
                          </a:solidFill>
                        </a:rPr>
                        <a:t>()</a:t>
                      </a:r>
                      <a:endParaRPr lang="en-US" altLang="zh-CN" sz="2400" dirty="0">
                        <a:solidFill>
                          <a:srgbClr val="FFFF00"/>
                        </a:solidFill>
                      </a:endParaRPr>
                    </a:p>
                    <a:p>
                      <a:r>
                        <a:rPr lang="en-US" altLang="zh-CN" sz="2400" dirty="0"/>
                        <a:t>	{</a:t>
                      </a:r>
                      <a:endParaRPr lang="en-US" altLang="zh-CN" sz="2400" dirty="0"/>
                    </a:p>
                    <a:p>
                      <a:r>
                        <a:rPr lang="en-US" altLang="zh-CN" sz="2400" dirty="0"/>
                        <a:t>		if( </a:t>
                      </a:r>
                      <a:r>
                        <a:rPr lang="en-US" altLang="zh-CN" sz="2400" dirty="0" err="1"/>
                        <a:t>g_hHook</a:t>
                      </a:r>
                      <a:r>
                        <a:rPr lang="en-US" altLang="zh-CN" sz="2400" dirty="0"/>
                        <a:t> )</a:t>
                      </a:r>
                      <a:endParaRPr lang="en-US" altLang="zh-CN" sz="2400" dirty="0"/>
                    </a:p>
                    <a:p>
                      <a:r>
                        <a:rPr lang="en-US" altLang="zh-CN" sz="2400" dirty="0"/>
                        <a:t>		{</a:t>
                      </a:r>
                      <a:endParaRPr lang="en-US" altLang="zh-CN" sz="2400" dirty="0"/>
                    </a:p>
                    <a:p>
                      <a:r>
                        <a:rPr lang="en-US" altLang="zh-CN" sz="2400" dirty="0"/>
                        <a:t>			</a:t>
                      </a:r>
                      <a:r>
                        <a:rPr lang="en-US" altLang="zh-CN" sz="2400" dirty="0" err="1"/>
                        <a:t>UnhookWindowsHookEx</a:t>
                      </a:r>
                      <a:r>
                        <a:rPr lang="en-US" altLang="zh-CN" sz="2400" dirty="0"/>
                        <a:t>(</a:t>
                      </a:r>
                      <a:r>
                        <a:rPr lang="en-US" altLang="zh-CN" sz="2400" dirty="0" err="1"/>
                        <a:t>g_hHook</a:t>
                      </a:r>
                      <a:r>
                        <a:rPr lang="en-US" altLang="zh-CN" sz="2400" dirty="0"/>
                        <a:t>);</a:t>
                      </a:r>
                      <a:endParaRPr lang="en-US" altLang="zh-CN" sz="2400" dirty="0"/>
                    </a:p>
                    <a:p>
                      <a:r>
                        <a:rPr lang="en-US" altLang="zh-CN" sz="2400" dirty="0"/>
                        <a:t>			</a:t>
                      </a:r>
                      <a:r>
                        <a:rPr lang="en-US" altLang="zh-CN" sz="2400" dirty="0" err="1"/>
                        <a:t>g_hHook</a:t>
                      </a:r>
                      <a:r>
                        <a:rPr lang="en-US" altLang="zh-CN" sz="2400" dirty="0"/>
                        <a:t> = NULL;</a:t>
                      </a:r>
                      <a:endParaRPr lang="en-US" altLang="zh-CN" sz="2400" dirty="0"/>
                    </a:p>
                    <a:p>
                      <a:r>
                        <a:rPr lang="en-US" altLang="zh-CN" sz="2400" dirty="0"/>
                        <a:t>		}</a:t>
                      </a:r>
                      <a:endParaRPr lang="en-US" altLang="zh-CN" sz="2400" dirty="0"/>
                    </a:p>
                    <a:p>
                      <a:r>
                        <a:rPr lang="en-US" altLang="zh-CN" sz="2400" dirty="0"/>
                        <a:t>	}</a:t>
                      </a:r>
                      <a:endParaRPr lang="en-US" altLang="zh-CN" sz="2400" dirty="0"/>
                    </a:p>
                    <a:p>
                      <a:r>
                        <a:rPr lang="en-US" altLang="zh-CN" sz="2400" dirty="0"/>
                        <a:t>#</a:t>
                      </a:r>
                      <a:r>
                        <a:rPr lang="en-US" altLang="zh-CN" sz="2400" dirty="0" err="1"/>
                        <a:t>ifdef</a:t>
                      </a:r>
                      <a:r>
                        <a:rPr lang="en-US" altLang="zh-CN" sz="2400" dirty="0"/>
                        <a:t> __</a:t>
                      </a:r>
                      <a:r>
                        <a:rPr lang="en-US" altLang="zh-CN" sz="2400" dirty="0" err="1"/>
                        <a:t>cplusplus</a:t>
                      </a:r>
                      <a:endParaRPr lang="en-US" altLang="zh-CN" sz="2400" dirty="0"/>
                    </a:p>
                    <a:p>
                      <a:r>
                        <a:rPr lang="en-US" altLang="zh-CN" sz="2400" dirty="0"/>
                        <a:t>}</a:t>
                      </a:r>
                      <a:endParaRPr lang="en-US" altLang="zh-CN" sz="2400" dirty="0"/>
                    </a:p>
                    <a:p>
                      <a:r>
                        <a:rPr lang="en-US" altLang="zh-CN" sz="2400" dirty="0"/>
                        <a:t>#</a:t>
                      </a:r>
                      <a:r>
                        <a:rPr lang="en-US" altLang="zh-CN" sz="2400" dirty="0" err="1"/>
                        <a:t>endif</a:t>
                      </a:r>
                      <a:endParaRPr lang="en-US" altLang="zh-CN" sz="2400" dirty="0"/>
                    </a:p>
                  </a:txBody>
                  <a:tcPr/>
                </a:tc>
              </a:tr>
            </a:tbl>
          </a:graphicData>
        </a:graphic>
      </p:graphicFrame>
      <p:sp>
        <p:nvSpPr>
          <p:cNvPr id="4" name="线形标注 1 3"/>
          <p:cNvSpPr/>
          <p:nvPr/>
        </p:nvSpPr>
        <p:spPr>
          <a:xfrm>
            <a:off x="6717407" y="3328293"/>
            <a:ext cx="4768261" cy="750298"/>
          </a:xfrm>
          <a:prstGeom prst="borderCallout1">
            <a:avLst>
              <a:gd name="adj1" fmla="val 12035"/>
              <a:gd name="adj2" fmla="val -4885"/>
              <a:gd name="adj3" fmla="val -250854"/>
              <a:gd name="adj4" fmla="val -5040"/>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定义两个导出函数</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84759" y="1485661"/>
          <a:ext cx="11233248" cy="5297805"/>
        </p:xfrm>
        <a:graphic>
          <a:graphicData uri="http://schemas.openxmlformats.org/drawingml/2006/table">
            <a:tbl>
              <a:tblPr firstRow="1" bandRow="1">
                <a:tableStyleId>{073A0DAA-6AF3-43AB-8588-CEC1D06C72B9}</a:tableStyleId>
              </a:tblPr>
              <a:tblGrid>
                <a:gridCol w="11233248"/>
              </a:tblGrid>
              <a:tr h="370840">
                <a:tc>
                  <a:txBody>
                    <a:bodyPr/>
                    <a:lstStyle/>
                    <a:p>
                      <a:endParaRPr lang="en-US" altLang="zh-CN" dirty="0"/>
                    </a:p>
                    <a:p>
                      <a:r>
                        <a:rPr lang="en-US" altLang="zh-CN" dirty="0"/>
                        <a:t>#include "</a:t>
                      </a:r>
                      <a:r>
                        <a:rPr lang="en-US" altLang="zh-CN" dirty="0" err="1"/>
                        <a:t>stdio.h</a:t>
                      </a:r>
                      <a:r>
                        <a:rPr lang="en-US" altLang="zh-CN" dirty="0"/>
                        <a:t>"</a:t>
                      </a:r>
                      <a:endParaRPr lang="en-US" altLang="zh-CN" dirty="0"/>
                    </a:p>
                    <a:p>
                      <a:r>
                        <a:rPr lang="en-US" altLang="zh-CN" dirty="0"/>
                        <a:t>#include "</a:t>
                      </a:r>
                      <a:r>
                        <a:rPr lang="en-US" altLang="zh-CN" dirty="0" err="1"/>
                        <a:t>conio.h</a:t>
                      </a:r>
                      <a:r>
                        <a:rPr lang="en-US" altLang="zh-CN" dirty="0"/>
                        <a:t>"</a:t>
                      </a:r>
                      <a:endParaRPr lang="en-US" altLang="zh-CN" dirty="0"/>
                    </a:p>
                    <a:p>
                      <a:r>
                        <a:rPr lang="en-US" altLang="zh-CN" dirty="0"/>
                        <a:t>#include "</a:t>
                      </a:r>
                      <a:r>
                        <a:rPr lang="en-US" altLang="zh-CN" dirty="0" err="1"/>
                        <a:t>windows.h</a:t>
                      </a:r>
                      <a:r>
                        <a:rPr lang="en-US" altLang="zh-CN" dirty="0"/>
                        <a:t>"</a:t>
                      </a:r>
                      <a:endParaRPr lang="en-US" altLang="zh-CN" dirty="0"/>
                    </a:p>
                    <a:p>
                      <a:endParaRPr lang="en-US" altLang="zh-CN" dirty="0"/>
                    </a:p>
                    <a:p>
                      <a:r>
                        <a:rPr lang="en-US" altLang="zh-CN" dirty="0"/>
                        <a:t>#define	DEF_DLL_NAME		"KeyHook.dll"</a:t>
                      </a:r>
                      <a:endParaRPr lang="en-US" altLang="zh-CN" dirty="0"/>
                    </a:p>
                    <a:p>
                      <a:r>
                        <a:rPr lang="en-US" altLang="zh-CN" dirty="0"/>
                        <a:t>#define	DEF_HOOKSTART	                  "</a:t>
                      </a:r>
                      <a:r>
                        <a:rPr lang="en-US" altLang="zh-CN" dirty="0" err="1"/>
                        <a:t>HookStart</a:t>
                      </a:r>
                      <a:r>
                        <a:rPr lang="en-US" altLang="zh-CN" dirty="0"/>
                        <a:t>"</a:t>
                      </a:r>
                      <a:endParaRPr lang="en-US" altLang="zh-CN" dirty="0"/>
                    </a:p>
                    <a:p>
                      <a:r>
                        <a:rPr lang="en-US" altLang="zh-CN" dirty="0"/>
                        <a:t>#define	DEF_HOOKSTOP		"</a:t>
                      </a:r>
                      <a:r>
                        <a:rPr lang="en-US" altLang="zh-CN" dirty="0" err="1"/>
                        <a:t>HookStop</a:t>
                      </a:r>
                      <a:r>
                        <a:rPr lang="en-US" altLang="zh-CN" dirty="0"/>
                        <a:t>"</a:t>
                      </a:r>
                      <a:endParaRPr lang="en-US" altLang="zh-CN" dirty="0"/>
                    </a:p>
                    <a:p>
                      <a:endParaRPr lang="en-US" altLang="zh-CN" dirty="0"/>
                    </a:p>
                    <a:p>
                      <a:r>
                        <a:rPr lang="en-US" altLang="zh-CN" dirty="0" err="1">
                          <a:solidFill>
                            <a:srgbClr val="FFFF00"/>
                          </a:solidFill>
                        </a:rPr>
                        <a:t>typedef</a:t>
                      </a:r>
                      <a:r>
                        <a:rPr lang="en-US" altLang="zh-CN" dirty="0">
                          <a:solidFill>
                            <a:srgbClr val="FFFF00"/>
                          </a:solidFill>
                        </a:rPr>
                        <a:t> void (*PFN_HOOKSTART)();</a:t>
                      </a:r>
                      <a:endParaRPr lang="en-US" altLang="zh-CN" dirty="0">
                        <a:solidFill>
                          <a:srgbClr val="FFFF00"/>
                        </a:solidFill>
                      </a:endParaRPr>
                    </a:p>
                    <a:p>
                      <a:r>
                        <a:rPr lang="en-US" altLang="zh-CN" dirty="0" err="1">
                          <a:solidFill>
                            <a:srgbClr val="FFFF00"/>
                          </a:solidFill>
                        </a:rPr>
                        <a:t>typedef</a:t>
                      </a:r>
                      <a:r>
                        <a:rPr lang="en-US" altLang="zh-CN" dirty="0">
                          <a:solidFill>
                            <a:srgbClr val="FFFF00"/>
                          </a:solidFill>
                        </a:rPr>
                        <a:t> void (*PFN_HOOKSTOP)();</a:t>
                      </a:r>
                      <a:endParaRPr lang="en-US" altLang="zh-CN" dirty="0">
                        <a:solidFill>
                          <a:srgbClr val="FFFF00"/>
                        </a:solidFill>
                      </a:endParaRPr>
                    </a:p>
                    <a:p>
                      <a:r>
                        <a:rPr lang="en-US" altLang="zh-CN" dirty="0"/>
                        <a:t>void main()</a:t>
                      </a:r>
                      <a:endParaRPr lang="en-US" altLang="zh-CN" dirty="0"/>
                    </a:p>
                    <a:p>
                      <a:r>
                        <a:rPr lang="en-US" altLang="zh-CN" dirty="0"/>
                        <a:t>{</a:t>
                      </a:r>
                      <a:endParaRPr lang="en-US" altLang="zh-CN" dirty="0"/>
                    </a:p>
                    <a:p>
                      <a:r>
                        <a:rPr lang="en-US" altLang="zh-CN" dirty="0"/>
                        <a:t>	HMODULE	</a:t>
                      </a:r>
                      <a:r>
                        <a:rPr lang="en-US" altLang="zh-CN" dirty="0" err="1"/>
                        <a:t>hDll</a:t>
                      </a:r>
                      <a:r>
                        <a:rPr lang="en-US" altLang="zh-CN" dirty="0"/>
                        <a:t> = NULL;</a:t>
                      </a:r>
                      <a:endParaRPr lang="en-US" altLang="zh-CN" dirty="0"/>
                    </a:p>
                    <a:p>
                      <a:r>
                        <a:rPr lang="en-US" altLang="zh-CN" dirty="0"/>
                        <a:t>	</a:t>
                      </a:r>
                      <a:r>
                        <a:rPr lang="en-US" altLang="zh-CN" dirty="0">
                          <a:solidFill>
                            <a:srgbClr val="FFFF00"/>
                          </a:solidFill>
                        </a:rPr>
                        <a:t>PFN_HOOKSTART	</a:t>
                      </a:r>
                      <a:r>
                        <a:rPr lang="en-US" altLang="zh-CN" dirty="0" err="1">
                          <a:solidFill>
                            <a:srgbClr val="FFFF00"/>
                          </a:solidFill>
                        </a:rPr>
                        <a:t>HookStart</a:t>
                      </a:r>
                      <a:r>
                        <a:rPr lang="en-US" altLang="zh-CN" dirty="0">
                          <a:solidFill>
                            <a:srgbClr val="FFFF00"/>
                          </a:solidFill>
                        </a:rPr>
                        <a:t> = NULL;</a:t>
                      </a:r>
                      <a:endParaRPr lang="en-US" altLang="zh-CN" dirty="0">
                        <a:solidFill>
                          <a:srgbClr val="FFFF00"/>
                        </a:solidFill>
                      </a:endParaRPr>
                    </a:p>
                    <a:p>
                      <a:r>
                        <a:rPr lang="en-US" altLang="zh-CN" dirty="0">
                          <a:solidFill>
                            <a:srgbClr val="FFFF00"/>
                          </a:solidFill>
                        </a:rPr>
                        <a:t>	PFN_HOOKSTOP	</a:t>
                      </a:r>
                      <a:r>
                        <a:rPr lang="en-US" altLang="zh-CN" dirty="0" err="1">
                          <a:solidFill>
                            <a:srgbClr val="FFFF00"/>
                          </a:solidFill>
                        </a:rPr>
                        <a:t>HookStop</a:t>
                      </a:r>
                      <a:r>
                        <a:rPr lang="en-US" altLang="zh-CN" dirty="0">
                          <a:solidFill>
                            <a:srgbClr val="FFFF00"/>
                          </a:solidFill>
                        </a:rPr>
                        <a:t> = NULL;</a:t>
                      </a:r>
                      <a:endParaRPr lang="en-US" altLang="zh-CN" dirty="0">
                        <a:solidFill>
                          <a:srgbClr val="FFFF00"/>
                        </a:solidFill>
                      </a:endParaRPr>
                    </a:p>
                    <a:p>
                      <a:r>
                        <a:rPr lang="en-US" altLang="zh-CN" dirty="0"/>
                        <a:t>	char		</a:t>
                      </a:r>
                      <a:r>
                        <a:rPr lang="en-US" altLang="zh-CN" dirty="0" err="1"/>
                        <a:t>ch</a:t>
                      </a:r>
                      <a:r>
                        <a:rPr lang="en-US" altLang="zh-CN" dirty="0"/>
                        <a:t> = 0;</a:t>
                      </a:r>
                      <a:endParaRPr lang="en-US" altLang="zh-CN" dirty="0"/>
                    </a:p>
                    <a:p>
                      <a:endParaRPr lang="en-US" altLang="zh-CN" dirty="0"/>
                    </a:p>
                  </a:txBody>
                  <a:tcPr/>
                </a:tc>
              </a:tr>
            </a:tbl>
          </a:graphicData>
        </a:graphic>
      </p:graphicFrame>
      <p:sp>
        <p:nvSpPr>
          <p:cNvPr id="4" name="矩形 3"/>
          <p:cNvSpPr/>
          <p:nvPr/>
        </p:nvSpPr>
        <p:spPr>
          <a:xfrm>
            <a:off x="3398069" y="303957"/>
            <a:ext cx="5939446" cy="553998"/>
          </a:xfrm>
          <a:prstGeom prst="rect">
            <a:avLst/>
          </a:prstGeom>
        </p:spPr>
        <p:txBody>
          <a:bodyPr wrap="none">
            <a:spAutoFit/>
          </a:bodyPr>
          <a:lstStyle/>
          <a:p>
            <a:pPr indent="276225" algn="just">
              <a:lnSpc>
                <a:spcPct val="125000"/>
              </a:lnSpc>
              <a:spcAft>
                <a:spcPts val="0"/>
              </a:spcAft>
            </a:pP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二</a:t>
            </a: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步：</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编写</a:t>
            </a: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注入功能的可执行文件</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7" name="矩形 6"/>
          <p:cNvSpPr/>
          <p:nvPr/>
        </p:nvSpPr>
        <p:spPr>
          <a:xfrm>
            <a:off x="884759" y="952029"/>
            <a:ext cx="10297144" cy="398780"/>
          </a:xfrm>
          <a:prstGeom prst="rect">
            <a:avLst/>
          </a:prstGeom>
        </p:spPr>
        <p:txBody>
          <a:bodyPr wrap="square">
            <a:spAutoFit/>
          </a:bodyPr>
          <a:lstStyle/>
          <a:p>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新建一个</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VC6</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a:t>
            </a:r>
            <a:r>
              <a:rPr lang="zh-CN" altLang="en-US" sz="20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控制台程序</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，添加源文件</a:t>
            </a:r>
            <a:r>
              <a:rPr lang="en-US"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HookMain.cpp</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如下：</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751" y="303957"/>
          <a:ext cx="11593288" cy="6797040"/>
        </p:xfrm>
        <a:graphic>
          <a:graphicData uri="http://schemas.openxmlformats.org/drawingml/2006/table">
            <a:tbl>
              <a:tblPr firstRow="1" bandRow="1">
                <a:tableStyleId>{073A0DAA-6AF3-43AB-8588-CEC1D06C72B9}</a:tableStyleId>
              </a:tblPr>
              <a:tblGrid>
                <a:gridCol w="11593288"/>
              </a:tblGrid>
              <a:tr h="370840">
                <a:tc>
                  <a:txBody>
                    <a:bodyPr/>
                    <a:lstStyle/>
                    <a:p>
                      <a:pPr marL="964565" marR="0" lvl="2" indent="0" algn="l" defTabSz="964565" rtl="0" eaLnBrk="1" fontAlgn="auto" latinLnBrk="0" hangingPunct="1">
                        <a:lnSpc>
                          <a:spcPct val="100000"/>
                        </a:lnSpc>
                        <a:spcBef>
                          <a:spcPts val="0"/>
                        </a:spcBef>
                        <a:spcAft>
                          <a:spcPts val="0"/>
                        </a:spcAft>
                        <a:buClrTx/>
                        <a:buSzTx/>
                        <a:buFontTx/>
                        <a:buNone/>
                        <a:defRPr/>
                      </a:pPr>
                      <a:r>
                        <a:rPr lang="en-US" altLang="zh-CN" sz="2200" dirty="0" err="1"/>
                        <a:t>hDll</a:t>
                      </a:r>
                      <a:r>
                        <a:rPr lang="en-US" altLang="zh-CN" sz="2200" dirty="0"/>
                        <a:t> = </a:t>
                      </a:r>
                      <a:r>
                        <a:rPr lang="en-US" altLang="zh-CN" sz="2200" dirty="0" err="1"/>
                        <a:t>LoadLibraryA</a:t>
                      </a:r>
                      <a:r>
                        <a:rPr lang="en-US" altLang="zh-CN" sz="2200" dirty="0"/>
                        <a:t>(DEF_DLL_NAME); // </a:t>
                      </a:r>
                      <a:r>
                        <a:rPr lang="zh-CN" altLang="en-US" sz="2200" dirty="0"/>
                        <a:t>加载</a:t>
                      </a:r>
                      <a:r>
                        <a:rPr lang="en-US" altLang="zh-CN" sz="2200" dirty="0"/>
                        <a:t>KeyHook.dll</a:t>
                      </a:r>
                      <a:endParaRPr lang="en-US" altLang="zh-CN" sz="2200" dirty="0"/>
                    </a:p>
                    <a:p>
                      <a:pPr lvl="2"/>
                      <a:endParaRPr lang="en-US" altLang="zh-CN" sz="2200" dirty="0"/>
                    </a:p>
                    <a:p>
                      <a:pPr lvl="2"/>
                      <a:r>
                        <a:rPr lang="en-US" altLang="zh-CN" sz="2200" dirty="0"/>
                        <a:t>if( </a:t>
                      </a:r>
                      <a:r>
                        <a:rPr lang="en-US" altLang="zh-CN" sz="2200" dirty="0" err="1"/>
                        <a:t>hDll</a:t>
                      </a:r>
                      <a:r>
                        <a:rPr lang="en-US" altLang="zh-CN" sz="2200" dirty="0"/>
                        <a:t> == NULL ){</a:t>
                      </a:r>
                      <a:endParaRPr lang="en-US" altLang="zh-CN" sz="2200" dirty="0"/>
                    </a:p>
                    <a:p>
                      <a:pPr lvl="2"/>
                      <a:r>
                        <a:rPr lang="en-US" altLang="zh-CN" sz="2200" dirty="0"/>
                        <a:t>     </a:t>
                      </a:r>
                      <a:r>
                        <a:rPr lang="en-US" altLang="zh-CN" sz="2200" dirty="0" err="1"/>
                        <a:t>printf</a:t>
                      </a:r>
                      <a:r>
                        <a:rPr lang="en-US" altLang="zh-CN" sz="2200" dirty="0"/>
                        <a:t>("</a:t>
                      </a:r>
                      <a:r>
                        <a:rPr lang="en-US" altLang="zh-CN" sz="2200" dirty="0" err="1"/>
                        <a:t>LoadLibrary</a:t>
                      </a:r>
                      <a:r>
                        <a:rPr lang="en-US" altLang="zh-CN" sz="2200" dirty="0"/>
                        <a:t>(%s) failed!!! [%d]", DEF_DLL_NAME, </a:t>
                      </a:r>
                      <a:r>
                        <a:rPr lang="en-US" altLang="zh-CN" sz="2200" dirty="0" err="1"/>
                        <a:t>GetLastError</a:t>
                      </a:r>
                      <a:r>
                        <a:rPr lang="en-US" altLang="zh-CN" sz="2200" dirty="0"/>
                        <a:t>());</a:t>
                      </a:r>
                      <a:endParaRPr lang="en-US" altLang="zh-CN" sz="2200" dirty="0"/>
                    </a:p>
                    <a:p>
                      <a:pPr lvl="2"/>
                      <a:r>
                        <a:rPr lang="en-US" altLang="zh-CN" sz="2200" dirty="0"/>
                        <a:t>     return;</a:t>
                      </a:r>
                      <a:endParaRPr lang="en-US" altLang="zh-CN" sz="2200" dirty="0"/>
                    </a:p>
                    <a:p>
                      <a:pPr lvl="2"/>
                      <a:r>
                        <a:rPr lang="en-US" altLang="zh-CN" sz="2200" dirty="0"/>
                        <a:t>}</a:t>
                      </a:r>
                      <a:endParaRPr lang="en-US" altLang="zh-CN" sz="2200" dirty="0"/>
                    </a:p>
                    <a:p>
                      <a:endParaRPr lang="en-US" altLang="zh-CN" sz="2200" dirty="0"/>
                    </a:p>
                    <a:p>
                      <a:r>
                        <a:rPr lang="en-US" altLang="zh-CN" sz="2200" dirty="0">
                          <a:solidFill>
                            <a:srgbClr val="FFFF00"/>
                          </a:solidFill>
                        </a:rPr>
                        <a:t>               // </a:t>
                      </a:r>
                      <a:r>
                        <a:rPr lang="zh-CN" altLang="en-US" sz="2200" dirty="0">
                          <a:solidFill>
                            <a:srgbClr val="FFFF00"/>
                          </a:solidFill>
                        </a:rPr>
                        <a:t>获取导出函数地址</a:t>
                      </a:r>
                      <a:endParaRPr lang="zh-CN" altLang="en-US" sz="2200" dirty="0">
                        <a:solidFill>
                          <a:srgbClr val="FFFF00"/>
                        </a:solidFill>
                      </a:endParaRPr>
                    </a:p>
                    <a:p>
                      <a:r>
                        <a:rPr lang="zh-CN" altLang="en-US" sz="2200" dirty="0">
                          <a:solidFill>
                            <a:srgbClr val="FFFF00"/>
                          </a:solidFill>
                        </a:rPr>
                        <a:t>	</a:t>
                      </a:r>
                      <a:r>
                        <a:rPr lang="en-US" altLang="zh-CN" sz="2200" dirty="0" err="1">
                          <a:solidFill>
                            <a:srgbClr val="FFFF00"/>
                          </a:solidFill>
                        </a:rPr>
                        <a:t>HookStart</a:t>
                      </a:r>
                      <a:r>
                        <a:rPr lang="en-US" altLang="zh-CN" sz="2200" dirty="0">
                          <a:solidFill>
                            <a:srgbClr val="FFFF00"/>
                          </a:solidFill>
                        </a:rPr>
                        <a:t> = (PFN_HOOKSTART)</a:t>
                      </a:r>
                      <a:r>
                        <a:rPr lang="en-US" altLang="zh-CN" sz="2200" dirty="0" err="1">
                          <a:solidFill>
                            <a:srgbClr val="FFFF00"/>
                          </a:solidFill>
                        </a:rPr>
                        <a:t>GetProcAddress</a:t>
                      </a:r>
                      <a:r>
                        <a:rPr lang="en-US" altLang="zh-CN" sz="2200" dirty="0">
                          <a:solidFill>
                            <a:srgbClr val="FFFF00"/>
                          </a:solidFill>
                        </a:rPr>
                        <a:t>(</a:t>
                      </a:r>
                      <a:r>
                        <a:rPr lang="en-US" altLang="zh-CN" sz="2200" dirty="0" err="1">
                          <a:solidFill>
                            <a:srgbClr val="FFFF00"/>
                          </a:solidFill>
                        </a:rPr>
                        <a:t>hDll</a:t>
                      </a:r>
                      <a:r>
                        <a:rPr lang="en-US" altLang="zh-CN" sz="2200" dirty="0">
                          <a:solidFill>
                            <a:srgbClr val="FFFF00"/>
                          </a:solidFill>
                        </a:rPr>
                        <a:t>, DEF_HOOKSTART);</a:t>
                      </a:r>
                      <a:endParaRPr lang="en-US" altLang="zh-CN" sz="2200" dirty="0">
                        <a:solidFill>
                          <a:srgbClr val="FFFF00"/>
                        </a:solidFill>
                      </a:endParaRPr>
                    </a:p>
                    <a:p>
                      <a:r>
                        <a:rPr lang="en-US" altLang="zh-CN" sz="2200" dirty="0">
                          <a:solidFill>
                            <a:srgbClr val="FFFF00"/>
                          </a:solidFill>
                        </a:rPr>
                        <a:t>	</a:t>
                      </a:r>
                      <a:r>
                        <a:rPr lang="en-US" altLang="zh-CN" sz="2200" dirty="0" err="1">
                          <a:solidFill>
                            <a:srgbClr val="FFFF00"/>
                          </a:solidFill>
                        </a:rPr>
                        <a:t>HookStop</a:t>
                      </a:r>
                      <a:r>
                        <a:rPr lang="en-US" altLang="zh-CN" sz="2200" dirty="0">
                          <a:solidFill>
                            <a:srgbClr val="FFFF00"/>
                          </a:solidFill>
                        </a:rPr>
                        <a:t> = (PFN_HOOKSTOP)</a:t>
                      </a:r>
                      <a:r>
                        <a:rPr lang="en-US" altLang="zh-CN" sz="2200" dirty="0" err="1">
                          <a:solidFill>
                            <a:srgbClr val="FFFF00"/>
                          </a:solidFill>
                        </a:rPr>
                        <a:t>GetProcAddress</a:t>
                      </a:r>
                      <a:r>
                        <a:rPr lang="en-US" altLang="zh-CN" sz="2200" dirty="0">
                          <a:solidFill>
                            <a:srgbClr val="FFFF00"/>
                          </a:solidFill>
                        </a:rPr>
                        <a:t>(</a:t>
                      </a:r>
                      <a:r>
                        <a:rPr lang="en-US" altLang="zh-CN" sz="2200" dirty="0" err="1">
                          <a:solidFill>
                            <a:srgbClr val="FFFF00"/>
                          </a:solidFill>
                        </a:rPr>
                        <a:t>hDll</a:t>
                      </a:r>
                      <a:r>
                        <a:rPr lang="en-US" altLang="zh-CN" sz="2200" dirty="0">
                          <a:solidFill>
                            <a:srgbClr val="FFFF00"/>
                          </a:solidFill>
                        </a:rPr>
                        <a:t>, DEF_HOOKSTOP);</a:t>
                      </a:r>
                      <a:endParaRPr lang="en-US" altLang="zh-CN" sz="2200" dirty="0">
                        <a:solidFill>
                          <a:srgbClr val="FFFF00"/>
                        </a:solidFill>
                      </a:endParaRPr>
                    </a:p>
                    <a:p>
                      <a:endParaRPr lang="en-US" altLang="zh-CN" sz="2200" dirty="0"/>
                    </a:p>
                    <a:p>
                      <a:pPr marL="0" marR="0" indent="0" algn="l" defTabSz="964565" rtl="0" eaLnBrk="1" fontAlgn="auto" latinLnBrk="0" hangingPunct="1">
                        <a:lnSpc>
                          <a:spcPct val="100000"/>
                        </a:lnSpc>
                        <a:spcBef>
                          <a:spcPts val="0"/>
                        </a:spcBef>
                        <a:spcAft>
                          <a:spcPts val="0"/>
                        </a:spcAft>
                        <a:buClrTx/>
                        <a:buSzTx/>
                        <a:buFontTx/>
                        <a:buNone/>
                        <a:defRPr/>
                      </a:pPr>
                      <a:r>
                        <a:rPr lang="en-US" altLang="zh-CN" sz="2200" dirty="0"/>
                        <a:t>	</a:t>
                      </a:r>
                      <a:r>
                        <a:rPr lang="en-US" altLang="zh-CN" sz="2200" dirty="0" err="1">
                          <a:solidFill>
                            <a:srgbClr val="FFFF00"/>
                          </a:solidFill>
                        </a:rPr>
                        <a:t>HookStart</a:t>
                      </a:r>
                      <a:r>
                        <a:rPr lang="en-US" altLang="zh-CN" sz="2200" dirty="0">
                          <a:solidFill>
                            <a:srgbClr val="FFFF00"/>
                          </a:solidFill>
                        </a:rPr>
                        <a:t>(); // </a:t>
                      </a:r>
                      <a:r>
                        <a:rPr lang="zh-CN" altLang="en-US" sz="2200" dirty="0">
                          <a:solidFill>
                            <a:srgbClr val="FFFF00"/>
                          </a:solidFill>
                        </a:rPr>
                        <a:t>开始</a:t>
                      </a:r>
                      <a:r>
                        <a:rPr lang="en-US" altLang="zh-CN" sz="2200" dirty="0">
                          <a:solidFill>
                            <a:srgbClr val="FFFF00"/>
                          </a:solidFill>
                        </a:rPr>
                        <a:t>Hook</a:t>
                      </a:r>
                      <a:endParaRPr lang="en-US" altLang="zh-CN" sz="2200" dirty="0">
                        <a:solidFill>
                          <a:srgbClr val="FFFF00"/>
                        </a:solidFill>
                      </a:endParaRPr>
                    </a:p>
                    <a:p>
                      <a:endParaRPr lang="en-US" altLang="zh-CN" sz="2200" dirty="0"/>
                    </a:p>
                    <a:p>
                      <a:r>
                        <a:rPr lang="en-US" altLang="zh-CN" sz="2200" dirty="0"/>
                        <a:t>                // </a:t>
                      </a:r>
                      <a:r>
                        <a:rPr lang="zh-CN" altLang="en-US" sz="2200" dirty="0"/>
                        <a:t>等待直到用户输入</a:t>
                      </a:r>
                      <a:r>
                        <a:rPr lang="en-US" altLang="zh-CN" sz="2200" dirty="0"/>
                        <a:t>'q'</a:t>
                      </a:r>
                      <a:endParaRPr lang="en-US" altLang="zh-CN" sz="2200" dirty="0"/>
                    </a:p>
                    <a:p>
                      <a:r>
                        <a:rPr lang="en-US" altLang="zh-CN" sz="2200" dirty="0"/>
                        <a:t>	</a:t>
                      </a:r>
                      <a:r>
                        <a:rPr lang="en-US" altLang="zh-CN" sz="2200" dirty="0" err="1"/>
                        <a:t>printf</a:t>
                      </a:r>
                      <a:r>
                        <a:rPr lang="en-US" altLang="zh-CN" sz="2200" dirty="0"/>
                        <a:t>("press 'q' to quit!\n");</a:t>
                      </a:r>
                      <a:endParaRPr lang="en-US" altLang="zh-CN" sz="2200" dirty="0"/>
                    </a:p>
                    <a:p>
                      <a:r>
                        <a:rPr lang="en-US" altLang="zh-CN" sz="2200" dirty="0"/>
                        <a:t>	</a:t>
                      </a:r>
                      <a:r>
                        <a:rPr lang="en-US" altLang="zh-CN" sz="2200" dirty="0">
                          <a:solidFill>
                            <a:srgbClr val="FF0000"/>
                          </a:solidFill>
                        </a:rPr>
                        <a:t>while( _</a:t>
                      </a:r>
                      <a:r>
                        <a:rPr lang="en-US" altLang="zh-CN" sz="2200" dirty="0" err="1">
                          <a:solidFill>
                            <a:srgbClr val="FF0000"/>
                          </a:solidFill>
                        </a:rPr>
                        <a:t>getch</a:t>
                      </a:r>
                      <a:r>
                        <a:rPr lang="en-US" altLang="zh-CN" sz="2200" dirty="0">
                          <a:solidFill>
                            <a:srgbClr val="FF0000"/>
                          </a:solidFill>
                        </a:rPr>
                        <a:t>() != 'q' )	;</a:t>
                      </a:r>
                      <a:endParaRPr lang="en-US" altLang="zh-CN" sz="2200" dirty="0">
                        <a:solidFill>
                          <a:srgbClr val="FF0000"/>
                        </a:solidFill>
                      </a:endParaRPr>
                    </a:p>
                    <a:p>
                      <a:endParaRPr lang="en-US" altLang="zh-CN" sz="2200" dirty="0"/>
                    </a:p>
                    <a:p>
                      <a:pPr marL="0" marR="0" indent="0" algn="l" defTabSz="964565" rtl="0" eaLnBrk="1" fontAlgn="auto" latinLnBrk="0" hangingPunct="1">
                        <a:lnSpc>
                          <a:spcPct val="100000"/>
                        </a:lnSpc>
                        <a:spcBef>
                          <a:spcPts val="0"/>
                        </a:spcBef>
                        <a:spcAft>
                          <a:spcPts val="0"/>
                        </a:spcAft>
                        <a:buClrTx/>
                        <a:buSzTx/>
                        <a:buFontTx/>
                        <a:buNone/>
                        <a:defRPr/>
                      </a:pPr>
                      <a:r>
                        <a:rPr lang="en-US" altLang="zh-CN" sz="2200" dirty="0"/>
                        <a:t>	</a:t>
                      </a:r>
                      <a:r>
                        <a:rPr lang="en-US" altLang="zh-CN" sz="2200" dirty="0" err="1">
                          <a:solidFill>
                            <a:srgbClr val="FFFF00"/>
                          </a:solidFill>
                        </a:rPr>
                        <a:t>HookStop</a:t>
                      </a:r>
                      <a:r>
                        <a:rPr lang="en-US" altLang="zh-CN" sz="2200" dirty="0">
                          <a:solidFill>
                            <a:srgbClr val="FFFF00"/>
                          </a:solidFill>
                        </a:rPr>
                        <a:t>(); // </a:t>
                      </a:r>
                      <a:r>
                        <a:rPr lang="zh-CN" altLang="en-US" sz="2200" dirty="0">
                          <a:solidFill>
                            <a:srgbClr val="FFFF00"/>
                          </a:solidFill>
                        </a:rPr>
                        <a:t>结束</a:t>
                      </a:r>
                      <a:r>
                        <a:rPr lang="en-US" altLang="zh-CN" sz="2200" dirty="0">
                          <a:solidFill>
                            <a:srgbClr val="FFFF00"/>
                          </a:solidFill>
                        </a:rPr>
                        <a:t>Hook 	</a:t>
                      </a:r>
                      <a:endParaRPr lang="en-US" altLang="zh-CN" sz="2200" dirty="0">
                        <a:solidFill>
                          <a:srgbClr val="FFFF00"/>
                        </a:solidFill>
                      </a:endParaRPr>
                    </a:p>
                    <a:p>
                      <a:pPr marL="0" marR="0" indent="0" algn="l" defTabSz="964565" rtl="0" eaLnBrk="1" fontAlgn="auto" latinLnBrk="0" hangingPunct="1">
                        <a:lnSpc>
                          <a:spcPct val="100000"/>
                        </a:lnSpc>
                        <a:spcBef>
                          <a:spcPts val="0"/>
                        </a:spcBef>
                        <a:spcAft>
                          <a:spcPts val="0"/>
                        </a:spcAft>
                        <a:buClrTx/>
                        <a:buSzTx/>
                        <a:buFontTx/>
                        <a:buNone/>
                        <a:defRPr/>
                      </a:pPr>
                      <a:r>
                        <a:rPr lang="en-US" altLang="zh-CN" sz="2200" dirty="0"/>
                        <a:t>	</a:t>
                      </a:r>
                      <a:r>
                        <a:rPr lang="en-US" altLang="zh-CN" sz="2200" dirty="0" err="1"/>
                        <a:t>FreeLibrary</a:t>
                      </a:r>
                      <a:r>
                        <a:rPr lang="en-US" altLang="zh-CN" sz="2200" dirty="0"/>
                        <a:t>(</a:t>
                      </a:r>
                      <a:r>
                        <a:rPr lang="en-US" altLang="zh-CN" sz="2200" dirty="0" err="1"/>
                        <a:t>hDll</a:t>
                      </a:r>
                      <a:r>
                        <a:rPr lang="en-US" altLang="zh-CN" sz="2200" dirty="0"/>
                        <a:t>); // </a:t>
                      </a:r>
                      <a:r>
                        <a:rPr lang="zh-CN" altLang="en-US" sz="2200" dirty="0"/>
                        <a:t>卸载</a:t>
                      </a:r>
                      <a:r>
                        <a:rPr lang="en-US" altLang="zh-CN" sz="2200" dirty="0"/>
                        <a:t>KeyHook.dll</a:t>
                      </a:r>
                      <a:endParaRPr lang="en-US" altLang="zh-CN" sz="2200" dirty="0"/>
                    </a:p>
                    <a:p>
                      <a:r>
                        <a:rPr lang="en-US" altLang="zh-CN" sz="2200" dirty="0"/>
                        <a:t>}</a:t>
                      </a:r>
                      <a:endParaRPr lang="en-US" altLang="zh-CN" sz="2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04891" y="303957"/>
            <a:ext cx="2925801" cy="553998"/>
          </a:xfrm>
          <a:prstGeom prst="rect">
            <a:avLst/>
          </a:prstGeom>
        </p:spPr>
        <p:txBody>
          <a:bodyPr wrap="none">
            <a:spAutoFit/>
          </a:bodyPr>
          <a:lstStyle/>
          <a:p>
            <a:pPr indent="276225" algn="just">
              <a:lnSpc>
                <a:spcPct val="125000"/>
              </a:lnSpc>
              <a:spcAft>
                <a:spcPts val="0"/>
              </a:spcAft>
            </a:pP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三</a:t>
            </a:r>
            <a:r>
              <a:rPr lang="zh-CN"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步：</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实验验证</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7" name="矩形 6"/>
          <p:cNvSpPr/>
          <p:nvPr/>
        </p:nvSpPr>
        <p:spPr>
          <a:xfrm>
            <a:off x="884759" y="952029"/>
            <a:ext cx="11449272" cy="1754326"/>
          </a:xfrm>
          <a:prstGeom prst="rect">
            <a:avLst/>
          </a:prstGeom>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将</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HookMain.exe</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KeyHook.dll</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放在相同目录下，运行</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HookMain.exe</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安装键盘消息</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后，将实现</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notepad.exe</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进程的键盘消息拦截，使之无法显示在记事本中。直到输入“</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q”</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才可停止键盘</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pic>
        <p:nvPicPr>
          <p:cNvPr id="921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4885" y="2822654"/>
            <a:ext cx="6349020" cy="41166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108895" y="3108493"/>
            <a:ext cx="943304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API </a:t>
            </a:r>
            <a:r>
              <a:rPr lang="en-US" altLang="zh-CN" sz="60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HooK</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API Hook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概念</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API Hook</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028775" y="2066508"/>
            <a:ext cx="10765196" cy="2159125"/>
            <a:chOff x="1424819" y="2400260"/>
            <a:chExt cx="9530272" cy="2575139"/>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2"/>
              <a:ext cx="8926295" cy="242271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技术是</a:t>
              </a:r>
              <a:r>
                <a:rPr lang="zh-CN" altLang="en-US" sz="28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8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函数进行</a:t>
              </a:r>
              <a:r>
                <a:rPr lang="en-US" altLang="zh-CN" sz="28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（挂钩）的技术</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的基本方法就是通过</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接触”到需要修改的</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函数入口点，改变它的地址指向新的自定义的函数。</a:t>
              </a:r>
              <a:endPar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993689" y="4891417"/>
            <a:ext cx="10945216" cy="138499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 Hook</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方法多种</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u="sng"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u="sng"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a:t>
            </a: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Hook</a:t>
            </a:r>
            <a:r>
              <a:rPr lang="zh-CN" altLang="en-US"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50000"/>
              </a:lnSpc>
              <a:spcBef>
                <a:spcPts val="0"/>
              </a:spcBef>
              <a:spcAft>
                <a:spcPts val="0"/>
              </a:spcAft>
              <a:buClrTx/>
              <a:buSzTx/>
              <a:buFontTx/>
              <a:buNone/>
              <a:defRPr/>
            </a:pP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EAT: export address table</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，导出地址表</a:t>
            </a:r>
            <a:endPar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40743" y="87933"/>
          <a:ext cx="11178660" cy="6934200"/>
        </p:xfrm>
        <a:graphic>
          <a:graphicData uri="http://schemas.openxmlformats.org/drawingml/2006/table">
            <a:tbl>
              <a:tblPr firstRow="1" firstCol="1" bandRow="1">
                <a:tableStyleId>{073A0DAA-6AF3-43AB-8588-CEC1D06C72B9}</a:tableStyleId>
              </a:tblPr>
              <a:tblGrid>
                <a:gridCol w="796912"/>
                <a:gridCol w="3172722"/>
                <a:gridCol w="3451408"/>
                <a:gridCol w="162560"/>
                <a:gridCol w="3595058"/>
              </a:tblGrid>
              <a:tr h="492978">
                <a:tc>
                  <a:txBody>
                    <a:bodyPr/>
                    <a:lstStyle/>
                    <a:p>
                      <a:pPr algn="ctr">
                        <a:lnSpc>
                          <a:spcPct val="125000"/>
                        </a:lnSpc>
                        <a:spcAft>
                          <a:spcPts val="0"/>
                        </a:spcAft>
                      </a:pPr>
                      <a:r>
                        <a:rPr lang="en-US" sz="2800" kern="100" dirty="0">
                          <a:effectLst/>
                        </a:rPr>
                        <a:t>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solidFill>
                            <a:schemeClr val="tx1"/>
                          </a:solidFill>
                          <a:effectLst/>
                        </a:rPr>
                        <a:t>x:=read(x);</a:t>
                      </a:r>
                      <a:endParaRPr lang="zh-CN" sz="2800" kern="100" dirty="0">
                        <a:solidFill>
                          <a:schemeClr val="tx1"/>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chemeClr val="tx1"/>
                          </a:solidFill>
                          <a:effectLst/>
                        </a:rPr>
                        <a:t>x:=read(x);</a:t>
                      </a:r>
                      <a:endParaRPr lang="zh-CN" sz="2800" kern="100" dirty="0">
                        <a:solidFill>
                          <a:schemeClr val="tx1"/>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solidFill>
                          <a:schemeClr val="tx1"/>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solidFill>
                            <a:srgbClr val="2278F4"/>
                          </a:solidFill>
                          <a:effectLst/>
                        </a:rPr>
                        <a:t>x:=read(x);</a:t>
                      </a:r>
                      <a:endParaRPr lang="zh-CN" sz="2800" kern="100" dirty="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2</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y:=read(y);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effectLst/>
                        </a:rPr>
                        <a:t>y:=read(y);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solidFill>
                            <a:srgbClr val="2278F4"/>
                          </a:solidFill>
                          <a:effectLst/>
                        </a:rPr>
                        <a:t>y:=read(y);</a:t>
                      </a:r>
                      <a:endParaRPr lang="zh-CN" sz="2800" kern="10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3</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z:=read(z);</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effectLst/>
                        </a:rPr>
                        <a:t>z:=read(z);</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solidFill>
                            <a:srgbClr val="2278F4"/>
                          </a:solidFill>
                          <a:effectLst/>
                        </a:rPr>
                        <a:t>z:=read(z);</a:t>
                      </a:r>
                      <a:endParaRPr lang="zh-CN" sz="2800" kern="10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4</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z:=x+y+z;</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z:=x+y+z;</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solidFill>
                            <a:srgbClr val="2278F4"/>
                          </a:solidFill>
                          <a:effectLst/>
                        </a:rPr>
                        <a:t>z:=x+y+z;</a:t>
                      </a:r>
                      <a:endParaRPr lang="zh-CN" sz="2800" kern="100" dirty="0">
                        <a:solidFill>
                          <a:srgbClr val="2278F4"/>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5</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if(z==0)</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if(z==0)</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effectLst/>
                        </a:rPr>
                        <a:t>if(z==0)</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6</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begin</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begin</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effectLst/>
                        </a:rPr>
                        <a:t>begin</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7</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indent="266700" algn="l">
                        <a:lnSpc>
                          <a:spcPct val="125000"/>
                        </a:lnSpc>
                        <a:spcAft>
                          <a:spcPts val="0"/>
                        </a:spcAft>
                      </a:pPr>
                      <a:r>
                        <a:rPr lang="en-US" sz="2800" kern="100">
                          <a:effectLst/>
                        </a:rPr>
                        <a:t>b:=z+x;</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r>
                        <a:rPr lang="en-US" sz="2800" kern="100" dirty="0">
                          <a:solidFill>
                            <a:srgbClr val="FF0000"/>
                          </a:solidFill>
                          <a:effectLst/>
                        </a:rPr>
                        <a:t>b:=z+x;</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indent="266700" algn="l">
                        <a:lnSpc>
                          <a:spcPct val="125000"/>
                        </a:lnSpc>
                        <a:spcAft>
                          <a:spcPts val="0"/>
                        </a:spcAft>
                      </a:pPr>
                      <a:r>
                        <a:rPr lang="en-US" sz="2800" kern="100" dirty="0">
                          <a:effectLst/>
                        </a:rPr>
                        <a:t>b:=z+x;</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8</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end</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end</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a:effectLst/>
                        </a:rPr>
                        <a:t>end</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9</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if(z==1)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if(z==1)</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if(z==1)</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10</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begin</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begin</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begin</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11</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indent="266700" algn="l">
                        <a:lnSpc>
                          <a:spcPct val="125000"/>
                        </a:lnSpc>
                        <a:spcAft>
                          <a:spcPts val="0"/>
                        </a:spcAft>
                      </a:pPr>
                      <a:r>
                        <a:rPr lang="en-US" sz="2800" kern="100" dirty="0">
                          <a:effectLst/>
                        </a:rPr>
                        <a:t>a:=z+y;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r>
                        <a:rPr lang="en-US" sz="2800" kern="100" dirty="0">
                          <a:solidFill>
                            <a:srgbClr val="FF0000"/>
                          </a:solidFill>
                          <a:effectLst/>
                        </a:rPr>
                        <a:t>a:=z+y;</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indent="266700"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indent="266700" algn="l">
                        <a:lnSpc>
                          <a:spcPct val="125000"/>
                        </a:lnSpc>
                        <a:spcAft>
                          <a:spcPts val="0"/>
                        </a:spcAft>
                      </a:pPr>
                      <a:r>
                        <a:rPr lang="en-US" sz="2800" kern="100" dirty="0">
                          <a:effectLst/>
                        </a:rPr>
                        <a:t>a:=z+y;</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12</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end</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end</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end</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r h="492978">
                <a:tc>
                  <a:txBody>
                    <a:bodyPr/>
                    <a:lstStyle/>
                    <a:p>
                      <a:pPr algn="ctr">
                        <a:lnSpc>
                          <a:spcPct val="125000"/>
                        </a:lnSpc>
                        <a:spcAft>
                          <a:spcPts val="0"/>
                        </a:spcAft>
                      </a:pPr>
                      <a:r>
                        <a:rPr lang="en-US" sz="2800" kern="100">
                          <a:effectLst/>
                        </a:rPr>
                        <a:t>13</a:t>
                      </a:r>
                      <a:endParaRPr lang="zh-CN" sz="2800" kern="10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c>
                  <a:txBody>
                    <a:bodyPr/>
                    <a:lstStyle/>
                    <a:p>
                      <a:pPr algn="l">
                        <a:lnSpc>
                          <a:spcPct val="125000"/>
                        </a:lnSpc>
                        <a:spcAft>
                          <a:spcPts val="0"/>
                        </a:spcAft>
                      </a:pPr>
                      <a:r>
                        <a:rPr lang="en-US" sz="2800" kern="100" dirty="0">
                          <a:effectLst/>
                        </a:rPr>
                        <a:t>output(a);</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r>
                        <a:rPr lang="en-US" sz="2800" kern="100" dirty="0">
                          <a:solidFill>
                            <a:srgbClr val="FF0000"/>
                          </a:solidFill>
                          <a:effectLst/>
                        </a:rPr>
                        <a:t>output(a);</a:t>
                      </a:r>
                      <a:endParaRPr lang="zh-CN" sz="2800" kern="100" dirty="0">
                        <a:solidFill>
                          <a:srgbClr val="FF0000"/>
                        </a:solidFill>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lnSpc>
                          <a:spcPct val="125000"/>
                        </a:lnSpc>
                        <a:spcAft>
                          <a:spcPts val="0"/>
                        </a:spcAft>
                      </a:pP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lnL w="12700" cap="flat" cmpd="sng" algn="ctr">
                      <a:solidFill>
                        <a:schemeClr val="tx1"/>
                      </a:solidFill>
                      <a:prstDash val="solid"/>
                      <a:round/>
                      <a:headEnd type="none" w="med" len="med"/>
                      <a:tailEnd type="none" w="med" len="med"/>
                    </a:lnL>
                    <a:solidFill>
                      <a:schemeClr val="bg1"/>
                    </a:solidFill>
                  </a:tcPr>
                </a:tc>
                <a:tc>
                  <a:txBody>
                    <a:bodyPr/>
                    <a:lstStyle/>
                    <a:p>
                      <a:pPr algn="l">
                        <a:lnSpc>
                          <a:spcPct val="125000"/>
                        </a:lnSpc>
                        <a:spcAft>
                          <a:spcPts val="0"/>
                        </a:spcAft>
                      </a:pPr>
                      <a:r>
                        <a:rPr lang="en-US" sz="2800" kern="100" dirty="0">
                          <a:effectLst/>
                        </a:rPr>
                        <a:t>output(a);</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solidFill>
                      <a:schemeClr val="bg1"/>
                    </a:solidFill>
                  </a:tcPr>
                </a:tc>
              </a:tr>
            </a:tbl>
          </a:graphicData>
        </a:graphic>
      </p:graphicFrame>
      <p:sp>
        <p:nvSpPr>
          <p:cNvPr id="4" name="矩形 3"/>
          <p:cNvSpPr/>
          <p:nvPr/>
        </p:nvSpPr>
        <p:spPr>
          <a:xfrm>
            <a:off x="6285359" y="1672109"/>
            <a:ext cx="1584176" cy="576064"/>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C=(4, z)</a:t>
            </a:r>
            <a:endParaRPr lang="zh-CN" altLang="en-US" sz="2400" b="1"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7077447" y="2608213"/>
            <a:ext cx="0" cy="3816424"/>
          </a:xfrm>
          <a:prstGeom prst="straightConnector1">
            <a:avLst/>
          </a:prstGeom>
          <a:ln w="57150">
            <a:solidFill>
              <a:srgbClr val="FF3B5E"/>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0749855" y="375965"/>
            <a:ext cx="0" cy="1728192"/>
          </a:xfrm>
          <a:prstGeom prst="straightConnector1">
            <a:avLst/>
          </a:prstGeom>
          <a:ln w="57150">
            <a:solidFill>
              <a:srgbClr val="007DFA"/>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325796" y="4192389"/>
            <a:ext cx="543739" cy="954107"/>
          </a:xfrm>
          <a:prstGeom prst="rect">
            <a:avLst/>
          </a:prstGeom>
          <a:noFill/>
        </p:spPr>
        <p:txBody>
          <a:bodyPr wrap="non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前</a:t>
            </a:r>
            <a:endParaRPr lang="en-US" altLang="zh-CN" sz="2800" b="1" dirty="0">
              <a:solidFill>
                <a:srgbClr val="FF0000"/>
              </a:solidFill>
              <a:latin typeface="微软雅黑" panose="020B0503020204020204" pitchFamily="34" charset="-122"/>
              <a:ea typeface="微软雅黑" panose="020B0503020204020204" pitchFamily="34" charset="-122"/>
            </a:endParaRPr>
          </a:p>
          <a:p>
            <a:r>
              <a:rPr lang="zh-CN" altLang="en-US" sz="2800" b="1" dirty="0">
                <a:solidFill>
                  <a:srgbClr val="FF0000"/>
                </a:solidFill>
                <a:latin typeface="微软雅黑" panose="020B0503020204020204" pitchFamily="34" charset="-122"/>
                <a:ea typeface="微软雅黑" panose="020B0503020204020204" pitchFamily="34" charset="-122"/>
              </a:rPr>
              <a:t>向</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893871" y="718002"/>
            <a:ext cx="543739" cy="954107"/>
          </a:xfrm>
          <a:prstGeom prst="rect">
            <a:avLst/>
          </a:prstGeom>
          <a:noFill/>
        </p:spPr>
        <p:txBody>
          <a:bodyPr wrap="none" rtlCol="0">
            <a:spAutoFit/>
          </a:bodyPr>
          <a:lstStyle/>
          <a:p>
            <a:r>
              <a:rPr lang="zh-CN" altLang="en-US" sz="2800" b="1" dirty="0">
                <a:solidFill>
                  <a:srgbClr val="007DFA"/>
                </a:solidFill>
                <a:latin typeface="微软雅黑" panose="020B0503020204020204" pitchFamily="34" charset="-122"/>
                <a:ea typeface="微软雅黑" panose="020B0503020204020204" pitchFamily="34" charset="-122"/>
              </a:rPr>
              <a:t>后</a:t>
            </a:r>
            <a:endParaRPr lang="en-US" altLang="zh-CN" sz="2800" b="1" dirty="0">
              <a:solidFill>
                <a:srgbClr val="007DFA"/>
              </a:solidFill>
              <a:latin typeface="微软雅黑" panose="020B0503020204020204" pitchFamily="34" charset="-122"/>
              <a:ea typeface="微软雅黑" panose="020B0503020204020204" pitchFamily="34" charset="-122"/>
            </a:endParaRPr>
          </a:p>
          <a:p>
            <a:r>
              <a:rPr lang="zh-CN" altLang="en-US" sz="2800" b="1" dirty="0">
                <a:solidFill>
                  <a:srgbClr val="007DFA"/>
                </a:solidFill>
                <a:latin typeface="微软雅黑" panose="020B0503020204020204" pitchFamily="34" charset="-122"/>
                <a:ea typeface="微软雅黑" panose="020B0503020204020204" pitchFamily="34" charset="-122"/>
              </a:rPr>
              <a:t>向</a:t>
            </a:r>
            <a:endParaRPr lang="zh-CN" altLang="en-US" sz="2800" b="1" dirty="0">
              <a:solidFill>
                <a:srgbClr val="007DFA"/>
              </a:solidFill>
              <a:latin typeface="微软雅黑" panose="020B0503020204020204" pitchFamily="34" charset="-122"/>
              <a:ea typeface="微软雅黑" panose="020B0503020204020204" pitchFamily="34" charset="-122"/>
            </a:endParaRPr>
          </a:p>
        </p:txBody>
      </p:sp>
      <p:sp>
        <p:nvSpPr>
          <p:cNvPr id="18" name="矩形 17"/>
          <p:cNvSpPr/>
          <p:nvPr/>
        </p:nvSpPr>
        <p:spPr>
          <a:xfrm>
            <a:off x="6252418" y="6413782"/>
            <a:ext cx="4256293" cy="369332"/>
          </a:xfrm>
          <a:prstGeom prst="rect">
            <a:avLst/>
          </a:prstGeom>
        </p:spPr>
        <p:txBody>
          <a:bodyPr wrap="none">
            <a:spAutoFit/>
          </a:bodyPr>
          <a:lstStyle/>
          <a:p>
            <a:r>
              <a:rPr lang="zh-CN" altLang="zh-CN" b="1" u="sng"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前向切片包含了指令</a:t>
            </a:r>
            <a:r>
              <a:rPr lang="en-US" altLang="zh-CN" b="1" u="sng"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{4, 5, 7, 9, 11, 13}</a:t>
            </a:r>
            <a:endParaRPr lang="zh-CN" altLang="en-US" b="1" u="sng"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477047" y="2248173"/>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740743" y="663997"/>
            <a:ext cx="11845313" cy="5909310"/>
          </a:xfrm>
          <a:prstGeom prst="rect">
            <a:avLst/>
          </a:prstGeom>
        </p:spPr>
        <p:txBody>
          <a:bodyPr wrap="square">
            <a:spAutoFit/>
          </a:bodyPr>
          <a:lstStyle/>
          <a:p>
            <a:pPr>
              <a:lnSpc>
                <a:spcPct val="150000"/>
              </a:lnSpc>
            </a:pPr>
            <a:r>
              <a:rPr lang="en-US" altLang="zh-CN"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 Hook</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将输入函数地址表</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内部的</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API</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地址更改为</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函数地址</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。它的优点是实现起来较简单，缺点是</a:t>
            </a:r>
            <a:r>
              <a:rPr lang="zh-CN" altLang="en-US" sz="28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无法钩取不在</a:t>
            </a:r>
            <a:r>
              <a:rPr lang="en-US" altLang="zh-CN" sz="28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IAT</a:t>
            </a:r>
            <a:r>
              <a:rPr lang="zh-CN" altLang="en-US" sz="28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而在程序中使用的</a:t>
            </a:r>
            <a:r>
              <a:rPr lang="en-US" altLang="zh-CN" sz="28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API</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（如：动态加载并使用</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时）。</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en-US"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代码</a:t>
            </a:r>
            <a:r>
              <a:rPr lang="en-US" altLang="zh-CN"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Hook</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系统库（*</a:t>
            </a:r>
            <a:r>
              <a:rPr lang="en-US" altLang="zh-CN" sz="28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a:t>
            </a:r>
            <a:r>
              <a:rPr lang="en-US" altLang="zh-CN" sz="2800" b="1" kern="100" dirty="0" err="1">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8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）映射到进程内存时，从中查找</a:t>
            </a:r>
            <a:r>
              <a:rPr lang="en-US" altLang="zh-CN" sz="28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API</a:t>
            </a:r>
            <a:r>
              <a:rPr lang="zh-CN" altLang="en-US" sz="2800" b="1"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的实际地址，并直接修改代码</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该方法应用范围广泛，具体实现中常通过以下方式：</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457200" indent="-457200">
              <a:lnSpc>
                <a:spcPct val="150000"/>
              </a:lnSpc>
              <a:buFont typeface="Wingdings" panose="05000000000000000000" pitchFamily="2" charset="2"/>
              <a:buChar char="Ø"/>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使用</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JMP</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指令修改起始代码；</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457200" indent="-457200">
              <a:lnSpc>
                <a:spcPct val="150000"/>
              </a:lnSpc>
              <a:buFont typeface="Wingdings" panose="05000000000000000000" pitchFamily="2" charset="2"/>
              <a:buChar char="Ø"/>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覆写函数局部；</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marL="457200" indent="-457200">
              <a:lnSpc>
                <a:spcPct val="150000"/>
              </a:lnSpc>
              <a:buFont typeface="Wingdings" panose="05000000000000000000" pitchFamily="2" charset="2"/>
              <a:buChar char="Ø"/>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仅修改必需部分的局部。</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blinds(horizontal)">
                                      <p:cBhvr>
                                        <p:cTn id="1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4759" y="1168053"/>
            <a:ext cx="11281772" cy="5078313"/>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在动态链接库被动态加载到进程的地址空间中后，</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将要使用的</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函数的所在位置的</a:t>
            </a:r>
            <a:r>
              <a:rPr lang="zh-CN" altLang="en-US"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前几个字节修改为一条跳转指令，跳转到代理函数去执行</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需要调用原</a:t>
            </a:r>
            <a:r>
              <a:rPr lang="en-US" altLang="zh-CN"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函数时，再将源代码复制过去或者跳转回去</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。例如：设自定义函数</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My_Send</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的地址为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0x0157143F</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，为了使对</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Send</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函数调用转到这里执行，可以嵌入如下汇编代码：</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mov</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0157143F</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将自定义函数地址放入寄存器</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，对应机器码</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B83F145701</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跳转到</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处对应机器码：</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FFE0</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仅能识别机器码，所以要将汇编代码对应的最原始的机器码写入到目标</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所在内存。上面两行汇编代码对应的机器码为：</a:t>
            </a:r>
            <a:r>
              <a:rPr lang="en-US" altLang="zh-CN"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B83F145701FFE0</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，一共</a:t>
            </a:r>
            <a:r>
              <a:rPr lang="en-US" altLang="zh-CN"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个字节</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个字节的取值会随自定义函数的地址不同而不同</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5165300" y="467771"/>
            <a:ext cx="3057247" cy="523220"/>
          </a:xfrm>
          <a:prstGeom prst="rect">
            <a:avLst/>
          </a:prstGeom>
        </p:spPr>
        <p:txBody>
          <a:bodyPr wrap="none">
            <a:spAutoFit/>
          </a:bodyPr>
          <a:lstStyle/>
          <a:p>
            <a:r>
              <a:rPr lang="zh-CN" altLang="en-US" sz="2800" b="1"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修改起始代码示例</a:t>
            </a:r>
            <a:endParaRPr lang="zh-CN" altLang="en-US" sz="2800" b="1" u="sng"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712381" y="1600101"/>
            <a:ext cx="11433993" cy="5257866"/>
          </a:xfrm>
          <a:prstGeom prst="rect">
            <a:avLst/>
          </a:prstGeom>
          <a:noFill/>
        </p:spPr>
        <p:txBody>
          <a:bodyPr wrap="square" lIns="86376" tIns="43188" rIns="86376" bIns="43188" rtlCol="0">
            <a:spAutoFit/>
          </a:bodyPr>
          <a:lstStyle/>
          <a:p>
            <a:pPr algn="just">
              <a:lnSpc>
                <a:spcPct val="150000"/>
              </a:lnSpc>
            </a:pPr>
            <a:r>
              <a:rPr lang="zh-CN" altLang="zh-CN" sz="2800" b="1" dirty="0">
                <a:latin typeface="微软雅黑" panose="020B0503020204020204" pitchFamily="34" charset="-122"/>
                <a:ea typeface="微软雅黑" panose="020B0503020204020204" pitchFamily="34" charset="-122"/>
              </a:rPr>
              <a:t>实验三：利用</a:t>
            </a:r>
            <a:r>
              <a:rPr lang="en-US" altLang="zh-CN" sz="2800" b="1" dirty="0">
                <a:latin typeface="微软雅黑" panose="020B0503020204020204" pitchFamily="34" charset="-122"/>
                <a:ea typeface="微软雅黑" panose="020B0503020204020204" pitchFamily="34" charset="-122"/>
              </a:rPr>
              <a:t>API Hook</a:t>
            </a:r>
            <a:r>
              <a:rPr lang="zh-CN" altLang="zh-CN" sz="2800" b="1" dirty="0">
                <a:latin typeface="微软雅黑" panose="020B0503020204020204" pitchFamily="34" charset="-122"/>
                <a:ea typeface="微软雅黑" panose="020B0503020204020204" pitchFamily="34" charset="-122"/>
              </a:rPr>
              <a:t>技术</a:t>
            </a:r>
            <a:r>
              <a:rPr lang="zh-CN" altLang="zh-CN" sz="2800" b="1" dirty="0">
                <a:highlight>
                  <a:srgbClr val="FFFF00"/>
                </a:highlight>
                <a:latin typeface="微软雅黑" panose="020B0503020204020204" pitchFamily="34" charset="-122"/>
                <a:ea typeface="微软雅黑" panose="020B0503020204020204" pitchFamily="34" charset="-122"/>
              </a:rPr>
              <a:t>对敏感函数</a:t>
            </a:r>
            <a:r>
              <a:rPr lang="en-US" altLang="zh-CN" sz="2800" b="1" dirty="0" err="1">
                <a:highlight>
                  <a:srgbClr val="FFFF00"/>
                </a:highlight>
                <a:latin typeface="微软雅黑" panose="020B0503020204020204" pitchFamily="34" charset="-122"/>
                <a:ea typeface="微软雅黑" panose="020B0503020204020204" pitchFamily="34" charset="-122"/>
              </a:rPr>
              <a:t>lstrcpy</a:t>
            </a:r>
            <a:r>
              <a:rPr lang="zh-CN" altLang="zh-CN" sz="2800" b="1" dirty="0">
                <a:highlight>
                  <a:srgbClr val="FFFF00"/>
                </a:highlight>
                <a:latin typeface="微软雅黑" panose="020B0503020204020204" pitchFamily="34" charset="-122"/>
                <a:ea typeface="微软雅黑" panose="020B0503020204020204" pitchFamily="34" charset="-122"/>
              </a:rPr>
              <a:t>函数进行</a:t>
            </a:r>
            <a:r>
              <a:rPr lang="en-US" altLang="zh-CN" sz="2800" b="1" dirty="0">
                <a:highlight>
                  <a:srgbClr val="FFFF00"/>
                </a:highlight>
                <a:latin typeface="微软雅黑" panose="020B0503020204020204" pitchFamily="34" charset="-122"/>
                <a:ea typeface="微软雅黑" panose="020B0503020204020204" pitchFamily="34" charset="-122"/>
              </a:rPr>
              <a:t>Hook</a:t>
            </a:r>
            <a:r>
              <a:rPr lang="zh-CN" altLang="zh-CN" sz="2800" b="1" dirty="0">
                <a:latin typeface="微软雅黑" panose="020B0503020204020204" pitchFamily="34" charset="-122"/>
                <a:ea typeface="微软雅黑" panose="020B0503020204020204" pitchFamily="34" charset="-122"/>
              </a:rPr>
              <a:t>，获取函数的</a:t>
            </a:r>
            <a:r>
              <a:rPr lang="zh-CN" altLang="zh-CN" sz="2800" b="1" dirty="0">
                <a:latin typeface="微软雅黑" panose="020B0503020204020204" pitchFamily="34" charset="-122"/>
                <a:ea typeface="微软雅黑" panose="020B0503020204020204" pitchFamily="34" charset="-122"/>
              </a:rPr>
              <a:t>输入参数，进行记录分析。</a:t>
            </a:r>
            <a:r>
              <a:rPr lang="en-US" altLang="zh-CN" sz="2800" b="1" dirty="0">
                <a:latin typeface="微软雅黑" panose="020B0503020204020204" pitchFamily="34" charset="-122"/>
                <a:ea typeface="微软雅黑" panose="020B0503020204020204" pitchFamily="34" charset="-122"/>
              </a:rPr>
              <a:t> </a:t>
            </a:r>
            <a:endPar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步骤：</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编写自定义函数：实现检测等需要的功能；</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 Hook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实现：根据</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文件结构寻找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，并将</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中的目标函数的地址更换为自定义的函数地址；</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：将包含</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IAT Hook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代码及</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自定义的</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Hook</a:t>
            </a: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函数的</a:t>
            </a:r>
            <a:r>
              <a:rPr lang="en-US" altLang="zh-CN" sz="2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Dll</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注入到目标文件中。</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4595739" y="837929"/>
            <a:ext cx="3667280" cy="474140"/>
            <a:chOff x="5071056" y="837929"/>
            <a:chExt cx="2716641" cy="474140"/>
          </a:xfrm>
        </p:grpSpPr>
        <p:cxnSp>
          <p:nvCxnSpPr>
            <p:cNvPr id="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IAT Hook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956767" y="1168053"/>
          <a:ext cx="11233248" cy="5882640"/>
        </p:xfrm>
        <a:graphic>
          <a:graphicData uri="http://schemas.openxmlformats.org/drawingml/2006/table">
            <a:tbl>
              <a:tblPr firstRow="1" bandRow="1">
                <a:tableStyleId>{073A0DAA-6AF3-43AB-8588-CEC1D06C72B9}</a:tableStyleId>
              </a:tblPr>
              <a:tblGrid>
                <a:gridCol w="11233248"/>
              </a:tblGrid>
              <a:tr h="370840">
                <a:tc>
                  <a:txBody>
                    <a:bodyPr/>
                    <a:lstStyle/>
                    <a:p>
                      <a:r>
                        <a:rPr lang="en-US" altLang="zh-CN" sz="2000" dirty="0">
                          <a:solidFill>
                            <a:srgbClr val="FFFF00"/>
                          </a:solidFill>
                        </a:rPr>
                        <a:t>BOOL </a:t>
                      </a:r>
                      <a:r>
                        <a:rPr lang="en-US" altLang="zh-CN" sz="2000" dirty="0" err="1">
                          <a:solidFill>
                            <a:srgbClr val="FFFF00"/>
                          </a:solidFill>
                        </a:rPr>
                        <a:t>hook_iat</a:t>
                      </a:r>
                      <a:r>
                        <a:rPr lang="en-US" altLang="zh-CN" sz="2000" dirty="0">
                          <a:solidFill>
                            <a:srgbClr val="FFFF00"/>
                          </a:solidFill>
                        </a:rPr>
                        <a:t>(LPCSTR </a:t>
                      </a:r>
                      <a:r>
                        <a:rPr lang="en-US" altLang="zh-CN" sz="2000" dirty="0" err="1">
                          <a:solidFill>
                            <a:srgbClr val="FFFF00"/>
                          </a:solidFill>
                        </a:rPr>
                        <a:t>szDllName</a:t>
                      </a:r>
                      <a:r>
                        <a:rPr lang="en-US" altLang="zh-CN" sz="2000" dirty="0">
                          <a:solidFill>
                            <a:srgbClr val="FFFF00"/>
                          </a:solidFill>
                        </a:rPr>
                        <a:t>, PROC </a:t>
                      </a:r>
                      <a:r>
                        <a:rPr lang="en-US" altLang="zh-CN" sz="2000" dirty="0" err="1">
                          <a:solidFill>
                            <a:srgbClr val="FFFF00"/>
                          </a:solidFill>
                        </a:rPr>
                        <a:t>pfnOrg</a:t>
                      </a:r>
                      <a:r>
                        <a:rPr lang="en-US" altLang="zh-CN" sz="2000" dirty="0">
                          <a:solidFill>
                            <a:srgbClr val="FFFF00"/>
                          </a:solidFill>
                        </a:rPr>
                        <a:t>, PROC </a:t>
                      </a:r>
                      <a:r>
                        <a:rPr lang="en-US" altLang="zh-CN" sz="2000" dirty="0" err="1">
                          <a:solidFill>
                            <a:srgbClr val="FFFF00"/>
                          </a:solidFill>
                        </a:rPr>
                        <a:t>pfnNew</a:t>
                      </a:r>
                      <a:r>
                        <a:rPr lang="en-US" altLang="zh-CN" sz="2000" dirty="0">
                          <a:solidFill>
                            <a:srgbClr val="FFFF00"/>
                          </a:solidFill>
                        </a:rPr>
                        <a:t>)</a:t>
                      </a:r>
                      <a:endParaRPr lang="en-US" altLang="zh-CN" sz="2000" dirty="0">
                        <a:solidFill>
                          <a:srgbClr val="FFFF00"/>
                        </a:solidFill>
                      </a:endParaRPr>
                    </a:p>
                    <a:p>
                      <a:r>
                        <a:rPr lang="en-US" altLang="zh-CN" sz="2000" dirty="0">
                          <a:solidFill>
                            <a:srgbClr val="FFFF00"/>
                          </a:solidFill>
                        </a:rPr>
                        <a:t>{</a:t>
                      </a:r>
                      <a:endParaRPr lang="en-US" altLang="zh-CN" sz="2000" dirty="0">
                        <a:solidFill>
                          <a:srgbClr val="FFFF00"/>
                        </a:solidFill>
                      </a:endParaRPr>
                    </a:p>
                    <a:p>
                      <a:r>
                        <a:rPr lang="en-US" altLang="zh-CN" sz="2000" dirty="0">
                          <a:solidFill>
                            <a:srgbClr val="FFFF00"/>
                          </a:solidFill>
                        </a:rPr>
                        <a:t>// </a:t>
                      </a:r>
                      <a:r>
                        <a:rPr lang="en-US" altLang="zh-CN" sz="2000" dirty="0" err="1">
                          <a:solidFill>
                            <a:srgbClr val="FFFF00"/>
                          </a:solidFill>
                        </a:rPr>
                        <a:t>szDllName</a:t>
                      </a:r>
                      <a:r>
                        <a:rPr lang="zh-CN" altLang="en-US" sz="2000" dirty="0">
                          <a:solidFill>
                            <a:srgbClr val="FFFF00"/>
                          </a:solidFill>
                        </a:rPr>
                        <a:t>指目标</a:t>
                      </a:r>
                      <a:r>
                        <a:rPr lang="en-US" altLang="zh-CN" sz="2000" dirty="0">
                          <a:solidFill>
                            <a:srgbClr val="FFFF00"/>
                          </a:solidFill>
                        </a:rPr>
                        <a:t>API</a:t>
                      </a:r>
                      <a:r>
                        <a:rPr lang="zh-CN" altLang="en-US" sz="2000" dirty="0">
                          <a:solidFill>
                            <a:srgbClr val="FFFF00"/>
                          </a:solidFill>
                        </a:rPr>
                        <a:t>所在系统</a:t>
                      </a:r>
                      <a:r>
                        <a:rPr lang="en-US" altLang="zh-CN" sz="2000" dirty="0" err="1">
                          <a:solidFill>
                            <a:srgbClr val="FFFF00"/>
                          </a:solidFill>
                        </a:rPr>
                        <a:t>Dll</a:t>
                      </a:r>
                      <a:r>
                        <a:rPr lang="zh-CN" altLang="en-US" sz="2000" dirty="0">
                          <a:solidFill>
                            <a:srgbClr val="FFFF00"/>
                          </a:solidFill>
                        </a:rPr>
                        <a:t>名称，即</a:t>
                      </a:r>
                      <a:r>
                        <a:rPr lang="en-US" altLang="zh-CN" sz="2000" dirty="0">
                          <a:solidFill>
                            <a:srgbClr val="FFFF00"/>
                          </a:solidFill>
                        </a:rPr>
                        <a:t>"kernel32.dll"</a:t>
                      </a:r>
                      <a:endParaRPr lang="en-US" altLang="zh-CN" sz="2000" dirty="0">
                        <a:solidFill>
                          <a:srgbClr val="FFFF00"/>
                        </a:solidFill>
                      </a:endParaRPr>
                    </a:p>
                    <a:p>
                      <a:r>
                        <a:rPr lang="en-US" altLang="zh-CN" sz="2000" dirty="0">
                          <a:solidFill>
                            <a:srgbClr val="FFFF00"/>
                          </a:solidFill>
                        </a:rPr>
                        <a:t>// </a:t>
                      </a:r>
                      <a:r>
                        <a:rPr lang="en-US" altLang="zh-CN" sz="2000" dirty="0" err="1">
                          <a:solidFill>
                            <a:srgbClr val="FFFF00"/>
                          </a:solidFill>
                        </a:rPr>
                        <a:t>pfnOrg</a:t>
                      </a:r>
                      <a:r>
                        <a:rPr lang="zh-CN" altLang="en-US" sz="2000" dirty="0">
                          <a:solidFill>
                            <a:srgbClr val="FFFF00"/>
                          </a:solidFill>
                        </a:rPr>
                        <a:t>指原始</a:t>
                      </a:r>
                      <a:r>
                        <a:rPr lang="en-US" altLang="zh-CN" sz="2000" dirty="0">
                          <a:solidFill>
                            <a:srgbClr val="FFFF00"/>
                          </a:solidFill>
                        </a:rPr>
                        <a:t>API</a:t>
                      </a:r>
                      <a:r>
                        <a:rPr lang="zh-CN" altLang="en-US" sz="2000" dirty="0">
                          <a:solidFill>
                            <a:srgbClr val="FFFF00"/>
                          </a:solidFill>
                        </a:rPr>
                        <a:t>地址，即</a:t>
                      </a:r>
                      <a:r>
                        <a:rPr lang="en-US" altLang="zh-CN" sz="2000" dirty="0" err="1">
                          <a:solidFill>
                            <a:srgbClr val="FFFF00"/>
                          </a:solidFill>
                        </a:rPr>
                        <a:t>lstrcpyW</a:t>
                      </a:r>
                      <a:r>
                        <a:rPr lang="en-US" altLang="zh-CN" sz="2000" dirty="0">
                          <a:solidFill>
                            <a:srgbClr val="FFFF00"/>
                          </a:solidFill>
                        </a:rPr>
                        <a:t>()</a:t>
                      </a:r>
                      <a:r>
                        <a:rPr lang="zh-CN" altLang="en-US" sz="2000" dirty="0">
                          <a:solidFill>
                            <a:srgbClr val="FFFF00"/>
                          </a:solidFill>
                        </a:rPr>
                        <a:t>的地址</a:t>
                      </a:r>
                      <a:endParaRPr lang="zh-CN" altLang="en-US" sz="2000" dirty="0">
                        <a:solidFill>
                          <a:srgbClr val="FFFF00"/>
                        </a:solidFill>
                      </a:endParaRPr>
                    </a:p>
                    <a:p>
                      <a:r>
                        <a:rPr lang="en-US" altLang="zh-CN" sz="2000" dirty="0">
                          <a:solidFill>
                            <a:srgbClr val="FFFF00"/>
                          </a:solidFill>
                        </a:rPr>
                        <a:t>// </a:t>
                      </a:r>
                      <a:r>
                        <a:rPr lang="en-US" altLang="zh-CN" sz="2000" dirty="0" err="1">
                          <a:solidFill>
                            <a:srgbClr val="FFFF00"/>
                          </a:solidFill>
                        </a:rPr>
                        <a:t>pfnNew</a:t>
                      </a:r>
                      <a:r>
                        <a:rPr lang="zh-CN" altLang="en-US" sz="2000" dirty="0">
                          <a:solidFill>
                            <a:srgbClr val="FFFF00"/>
                          </a:solidFill>
                        </a:rPr>
                        <a:t>指用于替换</a:t>
                      </a:r>
                      <a:r>
                        <a:rPr lang="en-US" altLang="zh-CN" sz="2000" dirty="0" err="1">
                          <a:solidFill>
                            <a:srgbClr val="FFFF00"/>
                          </a:solidFill>
                        </a:rPr>
                        <a:t>lstrcpyW</a:t>
                      </a:r>
                      <a:r>
                        <a:rPr lang="en-US" altLang="zh-CN" sz="2000" dirty="0">
                          <a:solidFill>
                            <a:srgbClr val="FFFF00"/>
                          </a:solidFill>
                        </a:rPr>
                        <a:t>()</a:t>
                      </a:r>
                      <a:r>
                        <a:rPr lang="zh-CN" altLang="en-US" sz="2000" dirty="0">
                          <a:solidFill>
                            <a:srgbClr val="FFFF00"/>
                          </a:solidFill>
                        </a:rPr>
                        <a:t>的自定义函数的地址，即</a:t>
                      </a:r>
                      <a:r>
                        <a:rPr lang="en-US" altLang="zh-CN" sz="2000" dirty="0" err="1">
                          <a:solidFill>
                            <a:srgbClr val="FFFF00"/>
                          </a:solidFill>
                        </a:rPr>
                        <a:t>MylstrcpyW</a:t>
                      </a:r>
                      <a:r>
                        <a:rPr lang="en-US" altLang="zh-CN" sz="2000" dirty="0">
                          <a:solidFill>
                            <a:srgbClr val="FFFF00"/>
                          </a:solidFill>
                        </a:rPr>
                        <a:t>()</a:t>
                      </a:r>
                      <a:r>
                        <a:rPr lang="zh-CN" altLang="en-US" sz="2000" dirty="0">
                          <a:solidFill>
                            <a:srgbClr val="FFFF00"/>
                          </a:solidFill>
                        </a:rPr>
                        <a:t>的地址</a:t>
                      </a:r>
                      <a:endParaRPr lang="en-US" altLang="zh-CN" sz="2000" dirty="0">
                        <a:solidFill>
                          <a:srgbClr val="FFFF00"/>
                        </a:solidFill>
                      </a:endParaRPr>
                    </a:p>
                    <a:p>
                      <a:endParaRPr lang="en-US" altLang="zh-CN" sz="2000" dirty="0"/>
                    </a:p>
                    <a:p>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hMod</a:t>
                      </a:r>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a:t>
                      </a:r>
                      <a:r>
                        <a:rPr lang="zh-CN" altLang="zh-CN" sz="2000" b="1" kern="1200" dirty="0">
                          <a:solidFill>
                            <a:schemeClr val="lt1"/>
                          </a:solidFill>
                          <a:effectLst/>
                          <a:latin typeface="+mn-lt"/>
                          <a:ea typeface="+mn-ea"/>
                          <a:cs typeface="+mn-cs"/>
                        </a:rPr>
                        <a:t>可执行文件的</a:t>
                      </a:r>
                      <a:r>
                        <a:rPr lang="en-US" altLang="zh-CN" sz="2000" b="1" kern="1200" dirty="0" err="1">
                          <a:solidFill>
                            <a:schemeClr val="lt1"/>
                          </a:solidFill>
                          <a:effectLst/>
                          <a:latin typeface="+mn-lt"/>
                          <a:ea typeface="+mn-ea"/>
                          <a:cs typeface="+mn-cs"/>
                        </a:rPr>
                        <a:t>ImageBase</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             = VA of MZ signature (IMAGE_DOS_HEADER)</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hMod</a:t>
                      </a:r>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GetModuleHandle</a:t>
                      </a:r>
                      <a:r>
                        <a:rPr lang="en-US" altLang="zh-CN" sz="2000" b="1" kern="1200" dirty="0">
                          <a:solidFill>
                            <a:schemeClr val="lt1"/>
                          </a:solidFill>
                          <a:effectLst/>
                          <a:latin typeface="+mn-lt"/>
                          <a:ea typeface="+mn-ea"/>
                          <a:cs typeface="+mn-cs"/>
                        </a:rPr>
                        <a:t>(NULL);</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(PBYTE)</a:t>
                      </a:r>
                      <a:r>
                        <a:rPr lang="en-US" altLang="zh-CN" sz="2000" b="1" kern="1200" dirty="0" err="1">
                          <a:solidFill>
                            <a:schemeClr val="lt1"/>
                          </a:solidFill>
                          <a:effectLst/>
                          <a:latin typeface="+mn-lt"/>
                          <a:ea typeface="+mn-ea"/>
                          <a:cs typeface="+mn-cs"/>
                        </a:rPr>
                        <a:t>hMod</a:t>
                      </a:r>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VA of PE signature (IMAGE_NT_HEADERS)</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 += *((DWORD*)&amp;</a:t>
                      </a:r>
                      <a:r>
                        <a:rPr lang="en-US" altLang="zh-CN" sz="2000" b="1" kern="1200" dirty="0" err="1">
                          <a:solidFill>
                            <a:schemeClr val="lt1"/>
                          </a:solidFill>
                          <a:effectLst/>
                          <a:latin typeface="+mn-lt"/>
                          <a:ea typeface="+mn-ea"/>
                          <a:cs typeface="+mn-cs"/>
                        </a:rPr>
                        <a:t>pAddr</a:t>
                      </a:r>
                      <a:r>
                        <a:rPr lang="en-US" altLang="zh-CN" sz="2000" b="1" kern="1200" dirty="0">
                          <a:solidFill>
                            <a:schemeClr val="lt1"/>
                          </a:solidFill>
                          <a:effectLst/>
                          <a:latin typeface="+mn-lt"/>
                          <a:ea typeface="+mn-ea"/>
                          <a:cs typeface="+mn-cs"/>
                        </a:rPr>
                        <a:t>[0x3C]);</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 </a:t>
                      </a:r>
                      <a:r>
                        <a:rPr lang="en-US" altLang="zh-CN" sz="2000" b="1" kern="1200" dirty="0" err="1">
                          <a:solidFill>
                            <a:schemeClr val="lt1"/>
                          </a:solidFill>
                          <a:effectLst/>
                          <a:latin typeface="+mn-lt"/>
                          <a:ea typeface="+mn-ea"/>
                          <a:cs typeface="+mn-cs"/>
                        </a:rPr>
                        <a:t>dwRVA</a:t>
                      </a:r>
                      <a:r>
                        <a:rPr lang="en-US" altLang="zh-CN" sz="2000" b="1" kern="1200" dirty="0">
                          <a:solidFill>
                            <a:schemeClr val="lt1"/>
                          </a:solidFill>
                          <a:effectLst/>
                          <a:latin typeface="+mn-lt"/>
                          <a:ea typeface="+mn-ea"/>
                          <a:cs typeface="+mn-cs"/>
                        </a:rPr>
                        <a:t> = RVA of IMAGE_IMPORT_DESCRIPTOR Table</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err="1">
                          <a:solidFill>
                            <a:srgbClr val="FFFF00"/>
                          </a:solidFill>
                          <a:effectLst/>
                          <a:latin typeface="+mn-lt"/>
                          <a:ea typeface="+mn-ea"/>
                          <a:cs typeface="+mn-cs"/>
                        </a:rPr>
                        <a:t>dwRVA</a:t>
                      </a:r>
                      <a:r>
                        <a:rPr lang="en-US" altLang="zh-CN" sz="2000" b="1" kern="1200" dirty="0">
                          <a:solidFill>
                            <a:srgbClr val="FFFF00"/>
                          </a:solidFill>
                          <a:effectLst/>
                          <a:latin typeface="+mn-lt"/>
                          <a:ea typeface="+mn-ea"/>
                          <a:cs typeface="+mn-cs"/>
                        </a:rPr>
                        <a:t> = *((DWORD*)&amp;</a:t>
                      </a:r>
                      <a:r>
                        <a:rPr lang="en-US" altLang="zh-CN" sz="2000" b="1" kern="1200" dirty="0" err="1">
                          <a:solidFill>
                            <a:srgbClr val="FFFF00"/>
                          </a:solidFill>
                          <a:effectLst/>
                          <a:latin typeface="+mn-lt"/>
                          <a:ea typeface="+mn-ea"/>
                          <a:cs typeface="+mn-cs"/>
                        </a:rPr>
                        <a:t>pAddr</a:t>
                      </a:r>
                      <a:r>
                        <a:rPr lang="en-US" altLang="zh-CN" sz="2000" b="1" kern="1200" dirty="0">
                          <a:solidFill>
                            <a:srgbClr val="FFFF00"/>
                          </a:solidFill>
                          <a:effectLst/>
                          <a:latin typeface="+mn-lt"/>
                          <a:ea typeface="+mn-ea"/>
                          <a:cs typeface="+mn-cs"/>
                        </a:rPr>
                        <a:t>[0x80]);</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rgbClr val="FFFF00"/>
                          </a:solidFill>
                          <a:effectLst/>
                          <a:latin typeface="+mn-lt"/>
                          <a:ea typeface="+mn-ea"/>
                          <a:cs typeface="+mn-cs"/>
                        </a:rPr>
                        <a:t>    // </a:t>
                      </a:r>
                      <a:r>
                        <a:rPr lang="en-US" altLang="zh-CN" sz="2000" b="1" kern="1200" dirty="0" err="1">
                          <a:solidFill>
                            <a:srgbClr val="FFFF00"/>
                          </a:solidFill>
                          <a:effectLst/>
                          <a:latin typeface="+mn-lt"/>
                          <a:ea typeface="+mn-ea"/>
                          <a:cs typeface="+mn-cs"/>
                        </a:rPr>
                        <a:t>pImportDesc</a:t>
                      </a:r>
                      <a:r>
                        <a:rPr lang="en-US" altLang="zh-CN" sz="2000" b="1" kern="1200" dirty="0">
                          <a:solidFill>
                            <a:srgbClr val="FFFF00"/>
                          </a:solidFill>
                          <a:effectLst/>
                          <a:latin typeface="+mn-lt"/>
                          <a:ea typeface="+mn-ea"/>
                          <a:cs typeface="+mn-cs"/>
                        </a:rPr>
                        <a:t> = VA of IMAGE_IMPORT_DESCRIPTOR Table</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pImportDesc</a:t>
                      </a:r>
                      <a:r>
                        <a:rPr lang="en-US" altLang="zh-CN" sz="2000" b="1" kern="1200" dirty="0">
                          <a:solidFill>
                            <a:srgbClr val="FFFF00"/>
                          </a:solidFill>
                          <a:effectLst/>
                          <a:latin typeface="+mn-lt"/>
                          <a:ea typeface="+mn-ea"/>
                          <a:cs typeface="+mn-cs"/>
                        </a:rPr>
                        <a:t> = (PIMAGE_IMPORT_DESCRIPTOR)((DWORD)</a:t>
                      </a:r>
                      <a:r>
                        <a:rPr lang="en-US" altLang="zh-CN" sz="2000" b="1" kern="1200" dirty="0" err="1">
                          <a:solidFill>
                            <a:srgbClr val="FFFF00"/>
                          </a:solidFill>
                          <a:effectLst/>
                          <a:latin typeface="+mn-lt"/>
                          <a:ea typeface="+mn-ea"/>
                          <a:cs typeface="+mn-cs"/>
                        </a:rPr>
                        <a:t>hMod+dwRVA</a:t>
                      </a:r>
                      <a:r>
                        <a:rPr lang="en-US" altLang="zh-CN" sz="2000" b="1" kern="1200" dirty="0">
                          <a:solidFill>
                            <a:srgbClr val="FFFF00"/>
                          </a:solidFill>
                          <a:effectLst/>
                          <a:latin typeface="+mn-lt"/>
                          <a:ea typeface="+mn-ea"/>
                          <a:cs typeface="+mn-cs"/>
                        </a:rPr>
                        <a:t>);</a:t>
                      </a:r>
                      <a:endParaRPr lang="zh-CN" altLang="en-US" sz="2000" dirty="0"/>
                    </a:p>
                  </a:txBody>
                  <a:tcPr/>
                </a:tc>
              </a:tr>
            </a:tbl>
          </a:graphicData>
        </a:graphic>
      </p:graphicFrame>
      <p:sp>
        <p:nvSpPr>
          <p:cNvPr id="4" name="矩形 3"/>
          <p:cNvSpPr/>
          <p:nvPr/>
        </p:nvSpPr>
        <p:spPr>
          <a:xfrm>
            <a:off x="4989215" y="159941"/>
            <a:ext cx="2563651" cy="511807"/>
          </a:xfrm>
          <a:prstGeom prst="rect">
            <a:avLst/>
          </a:prstGeom>
        </p:spPr>
        <p:txBody>
          <a:bodyPr wrap="none">
            <a:spAutoFit/>
          </a:bodyPr>
          <a:lstStyle/>
          <a:p>
            <a:pPr indent="276225" algn="just">
              <a:lnSpc>
                <a:spcPct val="125000"/>
              </a:lnSpc>
              <a:spcAft>
                <a:spcPts val="0"/>
              </a:spcAft>
            </a:pP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IAT HOOK</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函数</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3" name="矩形 2"/>
          <p:cNvSpPr/>
          <p:nvPr/>
        </p:nvSpPr>
        <p:spPr>
          <a:xfrm>
            <a:off x="956767" y="671748"/>
            <a:ext cx="9793088" cy="390941"/>
          </a:xfrm>
          <a:prstGeom prst="rect">
            <a:avLst/>
          </a:prstGeom>
        </p:spPr>
        <p:txBody>
          <a:bodyPr wrap="square">
            <a:spAutoFit/>
          </a:bodyPr>
          <a:lstStyle/>
          <a:p>
            <a:pPr indent="266700" algn="just">
              <a:lnSpc>
                <a:spcPct val="125000"/>
              </a:lnSpc>
              <a:spcAft>
                <a:spcPts val="0"/>
              </a:spcAft>
            </a:pPr>
            <a:r>
              <a:rPr lang="zh-CN" altLang="en-US" kern="100">
                <a:solidFill>
                  <a:srgbClr val="000000"/>
                </a:solidFill>
                <a:latin typeface="新宋体" panose="02010609030101010101" pitchFamily="49" charset="-122"/>
                <a:cs typeface="新宋体" panose="02010609030101010101" pitchFamily="49" charset="-122"/>
              </a:rPr>
              <a:t>第一步 </a:t>
            </a:r>
            <a:r>
              <a:rPr lang="zh-CN" altLang="zh-CN" kern="100">
                <a:solidFill>
                  <a:srgbClr val="000000"/>
                </a:solidFill>
                <a:latin typeface="新宋体" panose="02010609030101010101" pitchFamily="49" charset="-122"/>
                <a:cs typeface="新宋体" panose="02010609030101010101" pitchFamily="49" charset="-122"/>
              </a:rPr>
              <a:t>编写</a:t>
            </a:r>
            <a:r>
              <a:rPr lang="zh-CN" altLang="zh-CN" kern="100" dirty="0">
                <a:solidFill>
                  <a:srgbClr val="000000"/>
                </a:solidFill>
                <a:latin typeface="新宋体" panose="02010609030101010101" pitchFamily="49" charset="-122"/>
                <a:cs typeface="新宋体" panose="02010609030101010101" pitchFamily="49" charset="-122"/>
              </a:rPr>
              <a:t>一个动态链接库文件，其中编写自己的</a:t>
            </a:r>
            <a:r>
              <a:rPr lang="en-US" altLang="zh-CN"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Hook</a:t>
            </a:r>
            <a:r>
              <a:rPr lang="zh-CN" altLang="zh-CN" kern="100" dirty="0">
                <a:solidFill>
                  <a:srgbClr val="000000"/>
                </a:solidFill>
                <a:latin typeface="新宋体" panose="02010609030101010101" pitchFamily="49" charset="-122"/>
                <a:cs typeface="新宋体" panose="02010609030101010101" pitchFamily="49" charset="-122"/>
              </a:rPr>
              <a:t>函数及其逻辑。</a:t>
            </a:r>
            <a:endParaRPr lang="zh-CN" altLang="zh-CN"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751" y="303957"/>
          <a:ext cx="11377264" cy="6454775"/>
        </p:xfrm>
        <a:graphic>
          <a:graphicData uri="http://schemas.openxmlformats.org/drawingml/2006/table">
            <a:tbl>
              <a:tblPr firstRow="1" bandRow="1">
                <a:tableStyleId>{073A0DAA-6AF3-43AB-8588-CEC1D06C72B9}</a:tableStyleId>
              </a:tblPr>
              <a:tblGrid>
                <a:gridCol w="11377264"/>
              </a:tblGrid>
              <a:tr h="6386696">
                <a:tc>
                  <a:txBody>
                    <a:bodyPr/>
                    <a:lstStyle/>
                    <a:p>
                      <a:r>
                        <a:rPr lang="en-US" altLang="zh-CN" sz="1900" b="1" kern="1200" dirty="0">
                          <a:solidFill>
                            <a:schemeClr val="lt1"/>
                          </a:solidFill>
                          <a:effectLst/>
                          <a:latin typeface="+mn-lt"/>
                          <a:ea typeface="+mn-ea"/>
                          <a:cs typeface="+mn-cs"/>
                        </a:rPr>
                        <a:t>for( ; </a:t>
                      </a:r>
                      <a:r>
                        <a:rPr lang="en-US" altLang="zh-CN" sz="1900" b="1" kern="1200" dirty="0" err="1">
                          <a:solidFill>
                            <a:schemeClr val="lt1"/>
                          </a:solidFill>
                          <a:effectLst/>
                          <a:latin typeface="+mn-lt"/>
                          <a:ea typeface="+mn-ea"/>
                          <a:cs typeface="+mn-cs"/>
                        </a:rPr>
                        <a:t>pImportDesc</a:t>
                      </a:r>
                      <a:r>
                        <a:rPr lang="en-US" altLang="zh-CN" sz="1900" b="1" kern="1200" dirty="0">
                          <a:solidFill>
                            <a:schemeClr val="lt1"/>
                          </a:solidFill>
                          <a:effectLst/>
                          <a:latin typeface="+mn-lt"/>
                          <a:ea typeface="+mn-ea"/>
                          <a:cs typeface="+mn-cs"/>
                        </a:rPr>
                        <a:t>-&gt;Name; </a:t>
                      </a:r>
                      <a:r>
                        <a:rPr lang="en-US" altLang="zh-CN" sz="1900" b="1" kern="1200" dirty="0" err="1">
                          <a:solidFill>
                            <a:schemeClr val="lt1"/>
                          </a:solidFill>
                          <a:effectLst/>
                          <a:latin typeface="+mn-lt"/>
                          <a:ea typeface="+mn-ea"/>
                          <a:cs typeface="+mn-cs"/>
                        </a:rPr>
                        <a:t>pImportDesc</a:t>
                      </a:r>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r>
                        <a:rPr lang="en-US" altLang="zh-CN" sz="1900" b="1" kern="1200" dirty="0" err="1">
                          <a:solidFill>
                            <a:schemeClr val="lt1"/>
                          </a:solidFill>
                          <a:effectLst/>
                          <a:latin typeface="+mn-lt"/>
                          <a:ea typeface="+mn-ea"/>
                          <a:cs typeface="+mn-cs"/>
                        </a:rPr>
                        <a:t>szLibName</a:t>
                      </a:r>
                      <a:r>
                        <a:rPr lang="en-US" altLang="zh-CN" sz="1900" b="1" kern="1200" dirty="0">
                          <a:solidFill>
                            <a:schemeClr val="lt1"/>
                          </a:solidFill>
                          <a:effectLst/>
                          <a:latin typeface="+mn-lt"/>
                          <a:ea typeface="+mn-ea"/>
                          <a:cs typeface="+mn-cs"/>
                        </a:rPr>
                        <a:t> = (LPCSTR)((DWORD)</a:t>
                      </a:r>
                      <a:r>
                        <a:rPr lang="en-US" altLang="zh-CN" sz="1900" b="1" kern="1200" dirty="0" err="1">
                          <a:solidFill>
                            <a:schemeClr val="lt1"/>
                          </a:solidFill>
                          <a:effectLst/>
                          <a:latin typeface="+mn-lt"/>
                          <a:ea typeface="+mn-ea"/>
                          <a:cs typeface="+mn-cs"/>
                        </a:rPr>
                        <a:t>hMod</a:t>
                      </a:r>
                      <a:r>
                        <a:rPr lang="en-US" altLang="zh-CN" sz="1900" b="1" kern="1200" dirty="0">
                          <a:solidFill>
                            <a:schemeClr val="lt1"/>
                          </a:solidFill>
                          <a:effectLst/>
                          <a:latin typeface="+mn-lt"/>
                          <a:ea typeface="+mn-ea"/>
                          <a:cs typeface="+mn-cs"/>
                        </a:rPr>
                        <a:t> + </a:t>
                      </a:r>
                      <a:r>
                        <a:rPr lang="en-US" altLang="zh-CN" sz="1900" b="1" kern="1200" dirty="0" err="1">
                          <a:solidFill>
                            <a:schemeClr val="lt1"/>
                          </a:solidFill>
                          <a:effectLst/>
                          <a:latin typeface="+mn-lt"/>
                          <a:ea typeface="+mn-ea"/>
                          <a:cs typeface="+mn-cs"/>
                        </a:rPr>
                        <a:t>pImportDesc</a:t>
                      </a:r>
                      <a:r>
                        <a:rPr lang="en-US" altLang="zh-CN" sz="1900" b="1" kern="1200" dirty="0">
                          <a:solidFill>
                            <a:schemeClr val="lt1"/>
                          </a:solidFill>
                          <a:effectLst/>
                          <a:latin typeface="+mn-lt"/>
                          <a:ea typeface="+mn-ea"/>
                          <a:cs typeface="+mn-cs"/>
                        </a:rPr>
                        <a:t>-&gt;Name);</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if( !_</a:t>
                      </a:r>
                      <a:r>
                        <a:rPr lang="en-US" altLang="zh-CN" sz="1900" b="1" kern="1200" dirty="0" err="1">
                          <a:solidFill>
                            <a:schemeClr val="lt1"/>
                          </a:solidFill>
                          <a:effectLst/>
                          <a:latin typeface="+mn-lt"/>
                          <a:ea typeface="+mn-ea"/>
                          <a:cs typeface="+mn-cs"/>
                        </a:rPr>
                        <a:t>stricmp</a:t>
                      </a:r>
                      <a:r>
                        <a:rPr lang="en-US" altLang="zh-CN" sz="1900" b="1" kern="1200" dirty="0">
                          <a:solidFill>
                            <a:schemeClr val="lt1"/>
                          </a:solidFill>
                          <a:effectLst/>
                          <a:latin typeface="+mn-lt"/>
                          <a:ea typeface="+mn-ea"/>
                          <a:cs typeface="+mn-cs"/>
                        </a:rPr>
                        <a:t>(</a:t>
                      </a:r>
                      <a:r>
                        <a:rPr lang="en-US" altLang="zh-CN" sz="1900" b="1" kern="1200" dirty="0" err="1">
                          <a:solidFill>
                            <a:schemeClr val="lt1"/>
                          </a:solidFill>
                          <a:effectLst/>
                          <a:latin typeface="+mn-lt"/>
                          <a:ea typeface="+mn-ea"/>
                          <a:cs typeface="+mn-cs"/>
                        </a:rPr>
                        <a:t>szLibName</a:t>
                      </a:r>
                      <a:r>
                        <a:rPr lang="en-US" altLang="zh-CN" sz="1900" b="1" kern="1200" dirty="0">
                          <a:solidFill>
                            <a:schemeClr val="lt1"/>
                          </a:solidFill>
                          <a:effectLst/>
                          <a:latin typeface="+mn-lt"/>
                          <a:ea typeface="+mn-ea"/>
                          <a:cs typeface="+mn-cs"/>
                        </a:rPr>
                        <a:t>, </a:t>
                      </a:r>
                      <a:r>
                        <a:rPr lang="en-US" altLang="zh-CN" sz="1900" b="1" kern="1200" dirty="0" err="1">
                          <a:solidFill>
                            <a:schemeClr val="lt1"/>
                          </a:solidFill>
                          <a:effectLst/>
                          <a:latin typeface="+mn-lt"/>
                          <a:ea typeface="+mn-ea"/>
                          <a:cs typeface="+mn-cs"/>
                        </a:rPr>
                        <a:t>szDllName</a:t>
                      </a:r>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pPr lvl="4"/>
                      <a:r>
                        <a:rPr lang="en-US" altLang="zh-CN" sz="1900" b="1" kern="1200" dirty="0">
                          <a:solidFill>
                            <a:schemeClr val="lt1"/>
                          </a:solidFill>
                          <a:effectLst/>
                          <a:latin typeface="+mn-lt"/>
                          <a:ea typeface="+mn-ea"/>
                          <a:cs typeface="+mn-cs"/>
                        </a:rPr>
                        <a:t>// </a:t>
                      </a:r>
                      <a:r>
                        <a:rPr lang="en-US" altLang="zh-CN" sz="1900" b="1" kern="1200" dirty="0" err="1">
                          <a:solidFill>
                            <a:schemeClr val="lt1"/>
                          </a:solidFill>
                          <a:effectLst/>
                          <a:latin typeface="+mn-lt"/>
                          <a:ea typeface="+mn-ea"/>
                          <a:cs typeface="+mn-cs"/>
                        </a:rPr>
                        <a:t>pThunk</a:t>
                      </a:r>
                      <a:r>
                        <a:rPr lang="en-US" altLang="zh-CN" sz="1900" b="1" kern="1200" dirty="0">
                          <a:solidFill>
                            <a:schemeClr val="lt1"/>
                          </a:solidFill>
                          <a:effectLst/>
                          <a:latin typeface="+mn-lt"/>
                          <a:ea typeface="+mn-ea"/>
                          <a:cs typeface="+mn-cs"/>
                        </a:rPr>
                        <a:t> = </a:t>
                      </a:r>
                      <a:r>
                        <a:rPr lang="en-US" altLang="zh-CN" sz="1900" b="1" kern="1200" dirty="0" err="1">
                          <a:solidFill>
                            <a:schemeClr val="lt1"/>
                          </a:solidFill>
                          <a:effectLst/>
                          <a:latin typeface="+mn-lt"/>
                          <a:ea typeface="+mn-ea"/>
                          <a:cs typeface="+mn-cs"/>
                        </a:rPr>
                        <a:t>IMAGE_IMPORT_DESCRIPTOR.FirstThunk</a:t>
                      </a:r>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r>
                        <a:rPr lang="en-US" altLang="zh-CN" sz="1900" b="1" kern="1200" dirty="0" err="1">
                          <a:solidFill>
                            <a:schemeClr val="lt1"/>
                          </a:solidFill>
                          <a:effectLst/>
                          <a:latin typeface="+mn-lt"/>
                          <a:ea typeface="+mn-ea"/>
                          <a:cs typeface="+mn-cs"/>
                        </a:rPr>
                        <a:t>pThunk</a:t>
                      </a:r>
                      <a:r>
                        <a:rPr lang="en-US" altLang="zh-CN" sz="1900" b="1" kern="1200" dirty="0">
                          <a:solidFill>
                            <a:schemeClr val="lt1"/>
                          </a:solidFill>
                          <a:effectLst/>
                          <a:latin typeface="+mn-lt"/>
                          <a:ea typeface="+mn-ea"/>
                          <a:cs typeface="+mn-cs"/>
                        </a:rPr>
                        <a:t> = (PIMAGE_THUNK_DATA)((DWORD)</a:t>
                      </a:r>
                      <a:r>
                        <a:rPr lang="en-US" altLang="zh-CN" sz="1900" b="1" kern="1200" dirty="0" err="1">
                          <a:solidFill>
                            <a:schemeClr val="lt1"/>
                          </a:solidFill>
                          <a:effectLst/>
                          <a:latin typeface="+mn-lt"/>
                          <a:ea typeface="+mn-ea"/>
                          <a:cs typeface="+mn-cs"/>
                        </a:rPr>
                        <a:t>hMod</a:t>
                      </a:r>
                      <a:r>
                        <a:rPr lang="en-US" altLang="zh-CN" sz="1900" b="1" kern="1200" dirty="0">
                          <a:solidFill>
                            <a:schemeClr val="lt1"/>
                          </a:solidFill>
                          <a:effectLst/>
                          <a:latin typeface="+mn-lt"/>
                          <a:ea typeface="+mn-ea"/>
                          <a:cs typeface="+mn-cs"/>
                        </a:rPr>
                        <a:t> +     </a:t>
                      </a:r>
                      <a:r>
                        <a:rPr lang="en-US" altLang="zh-CN" sz="1900" b="1" kern="1200" dirty="0" err="1">
                          <a:solidFill>
                            <a:schemeClr val="lt1"/>
                          </a:solidFill>
                          <a:effectLst/>
                          <a:latin typeface="+mn-lt"/>
                          <a:ea typeface="+mn-ea"/>
                          <a:cs typeface="+mn-cs"/>
                        </a:rPr>
                        <a:t>pImportDesc</a:t>
                      </a:r>
                      <a:r>
                        <a:rPr lang="en-US" altLang="zh-CN" sz="1900" b="1" kern="1200" dirty="0">
                          <a:solidFill>
                            <a:schemeClr val="lt1"/>
                          </a:solidFill>
                          <a:effectLst/>
                          <a:latin typeface="+mn-lt"/>
                          <a:ea typeface="+mn-ea"/>
                          <a:cs typeface="+mn-cs"/>
                        </a:rPr>
                        <a:t>-&gt;</a:t>
                      </a:r>
                      <a:r>
                        <a:rPr lang="en-US" altLang="zh-CN" sz="1900" b="1" kern="1200" dirty="0" err="1">
                          <a:solidFill>
                            <a:schemeClr val="lt1"/>
                          </a:solidFill>
                          <a:effectLst/>
                          <a:latin typeface="+mn-lt"/>
                          <a:ea typeface="+mn-ea"/>
                          <a:cs typeface="+mn-cs"/>
                        </a:rPr>
                        <a:t>FirstThunk</a:t>
                      </a:r>
                      <a:r>
                        <a:rPr lang="en-US" altLang="zh-CN" sz="1900" b="1" kern="1200" dirty="0">
                          <a:solidFill>
                            <a:schemeClr val="lt1"/>
                          </a:solidFill>
                          <a:effectLst/>
                          <a:latin typeface="+mn-lt"/>
                          <a:ea typeface="+mn-ea"/>
                          <a:cs typeface="+mn-cs"/>
                        </a:rPr>
                        <a:t>);</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 </a:t>
                      </a:r>
                      <a:r>
                        <a:rPr lang="en-US" altLang="zh-CN" sz="1900" b="1" kern="1200" dirty="0" err="1">
                          <a:solidFill>
                            <a:schemeClr val="lt1"/>
                          </a:solidFill>
                          <a:effectLst/>
                          <a:latin typeface="+mn-lt"/>
                          <a:ea typeface="+mn-ea"/>
                          <a:cs typeface="+mn-cs"/>
                        </a:rPr>
                        <a:t>pThunk</a:t>
                      </a:r>
                      <a:r>
                        <a:rPr lang="en-US" altLang="zh-CN" sz="1900" b="1" kern="1200" dirty="0">
                          <a:solidFill>
                            <a:schemeClr val="lt1"/>
                          </a:solidFill>
                          <a:effectLst/>
                          <a:latin typeface="+mn-lt"/>
                          <a:ea typeface="+mn-ea"/>
                          <a:cs typeface="+mn-cs"/>
                        </a:rPr>
                        <a:t>-&gt;u1.Function = VA of API</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for( ; </a:t>
                      </a:r>
                      <a:r>
                        <a:rPr lang="en-US" altLang="zh-CN" sz="1900" b="1" kern="1200" dirty="0" err="1">
                          <a:solidFill>
                            <a:schemeClr val="lt1"/>
                          </a:solidFill>
                          <a:effectLst/>
                          <a:latin typeface="+mn-lt"/>
                          <a:ea typeface="+mn-ea"/>
                          <a:cs typeface="+mn-cs"/>
                        </a:rPr>
                        <a:t>pThunk</a:t>
                      </a:r>
                      <a:r>
                        <a:rPr lang="en-US" altLang="zh-CN" sz="1900" b="1" kern="1200" dirty="0">
                          <a:solidFill>
                            <a:schemeClr val="lt1"/>
                          </a:solidFill>
                          <a:effectLst/>
                          <a:latin typeface="+mn-lt"/>
                          <a:ea typeface="+mn-ea"/>
                          <a:cs typeface="+mn-cs"/>
                        </a:rPr>
                        <a:t>-&gt;u1.Function; </a:t>
                      </a:r>
                      <a:r>
                        <a:rPr lang="en-US" altLang="zh-CN" sz="1900" b="1" kern="1200" dirty="0" err="1">
                          <a:solidFill>
                            <a:schemeClr val="lt1"/>
                          </a:solidFill>
                          <a:effectLst/>
                          <a:latin typeface="+mn-lt"/>
                          <a:ea typeface="+mn-ea"/>
                          <a:cs typeface="+mn-cs"/>
                        </a:rPr>
                        <a:t>pThunk</a:t>
                      </a:r>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r>
                        <a:rPr lang="en-US" altLang="zh-CN" sz="1900" b="1" kern="1200" dirty="0">
                          <a:solidFill>
                            <a:srgbClr val="FFFF00"/>
                          </a:solidFill>
                          <a:effectLst/>
                          <a:latin typeface="+mn-lt"/>
                          <a:ea typeface="+mn-ea"/>
                          <a:cs typeface="+mn-cs"/>
                        </a:rPr>
                        <a:t>if( </a:t>
                      </a:r>
                      <a:r>
                        <a:rPr lang="en-US" altLang="zh-CN" sz="1900" b="1" kern="1200" dirty="0" err="1">
                          <a:solidFill>
                            <a:srgbClr val="FFFF00"/>
                          </a:solidFill>
                          <a:effectLst/>
                          <a:latin typeface="+mn-lt"/>
                          <a:ea typeface="+mn-ea"/>
                          <a:cs typeface="+mn-cs"/>
                        </a:rPr>
                        <a:t>pThunk</a:t>
                      </a:r>
                      <a:r>
                        <a:rPr lang="en-US" altLang="zh-CN" sz="1900" b="1" kern="1200" dirty="0">
                          <a:solidFill>
                            <a:srgbClr val="FFFF00"/>
                          </a:solidFill>
                          <a:effectLst/>
                          <a:latin typeface="+mn-lt"/>
                          <a:ea typeface="+mn-ea"/>
                          <a:cs typeface="+mn-cs"/>
                        </a:rPr>
                        <a:t>-&gt;u1.Function == (DWORD*)</a:t>
                      </a:r>
                      <a:r>
                        <a:rPr lang="en-US" altLang="zh-CN" sz="1900" b="1" kern="1200" dirty="0" err="1">
                          <a:solidFill>
                            <a:srgbClr val="FFFF00"/>
                          </a:solidFill>
                          <a:effectLst/>
                          <a:latin typeface="+mn-lt"/>
                          <a:ea typeface="+mn-ea"/>
                          <a:cs typeface="+mn-cs"/>
                        </a:rPr>
                        <a:t>pfnOrg</a:t>
                      </a:r>
                      <a:r>
                        <a:rPr lang="en-US" altLang="zh-CN" sz="1900" b="1" kern="1200" dirty="0">
                          <a:solidFill>
                            <a:srgbClr val="FFFF00"/>
                          </a:solidFill>
                          <a:effectLst/>
                          <a:latin typeface="+mn-lt"/>
                          <a:ea typeface="+mn-ea"/>
                          <a:cs typeface="+mn-cs"/>
                        </a:rPr>
                        <a:t> ){</a:t>
                      </a:r>
                      <a:endParaRPr lang="en-US" altLang="zh-CN" sz="1900" b="1" kern="1200" dirty="0">
                        <a:solidFill>
                          <a:srgbClr val="FFFF00"/>
                        </a:solidFill>
                        <a:effectLst/>
                        <a:latin typeface="+mn-lt"/>
                        <a:ea typeface="+mn-ea"/>
                        <a:cs typeface="+mn-cs"/>
                      </a:endParaRPr>
                    </a:p>
                    <a:p>
                      <a:r>
                        <a:rPr lang="en-US" altLang="zh-CN" sz="1900" b="1" kern="1200" dirty="0">
                          <a:solidFill>
                            <a:schemeClr val="lt1"/>
                          </a:solidFill>
                          <a:effectLst/>
                          <a:latin typeface="+mn-lt"/>
                          <a:ea typeface="+mn-ea"/>
                          <a:cs typeface="+mn-cs"/>
                        </a:rPr>
                        <a:t>                                      </a:t>
                      </a:r>
                      <a:r>
                        <a:rPr lang="en-US" altLang="zh-CN" sz="1900" b="1" kern="1200" dirty="0">
                          <a:solidFill>
                            <a:srgbClr val="FFFF00"/>
                          </a:solidFill>
                          <a:effectLst/>
                          <a:latin typeface="+mn-lt"/>
                          <a:ea typeface="+mn-ea"/>
                          <a:cs typeface="+mn-cs"/>
                        </a:rPr>
                        <a:t>// </a:t>
                      </a:r>
                      <a:r>
                        <a:rPr lang="zh-CN" altLang="zh-CN" sz="1900" b="1" kern="1200" dirty="0">
                          <a:solidFill>
                            <a:srgbClr val="FFFF00"/>
                          </a:solidFill>
                          <a:effectLst/>
                          <a:latin typeface="+mn-lt"/>
                          <a:ea typeface="+mn-ea"/>
                          <a:cs typeface="+mn-cs"/>
                        </a:rPr>
                        <a:t>更改内存属性为</a:t>
                      </a:r>
                      <a:r>
                        <a:rPr lang="en-US" altLang="zh-CN" sz="1900" b="1" kern="1200" dirty="0">
                          <a:solidFill>
                            <a:srgbClr val="FFFF00"/>
                          </a:solidFill>
                          <a:effectLst/>
                          <a:latin typeface="+mn-lt"/>
                          <a:ea typeface="+mn-ea"/>
                          <a:cs typeface="+mn-cs"/>
                        </a:rPr>
                        <a:t>E/R/W</a:t>
                      </a:r>
                      <a:endParaRPr lang="zh-CN" altLang="zh-CN" sz="1900" b="1" kern="1200" dirty="0">
                        <a:solidFill>
                          <a:srgbClr val="FFFF00"/>
                        </a:solidFill>
                        <a:effectLst/>
                        <a:latin typeface="+mn-lt"/>
                        <a:ea typeface="+mn-ea"/>
                        <a:cs typeface="+mn-cs"/>
                      </a:endParaRPr>
                    </a:p>
                    <a:p>
                      <a:r>
                        <a:rPr lang="en-US" altLang="zh-CN" sz="1900" b="1" kern="1200" dirty="0">
                          <a:solidFill>
                            <a:srgbClr val="FFFF00"/>
                          </a:solidFill>
                          <a:effectLst/>
                          <a:latin typeface="+mn-lt"/>
                          <a:ea typeface="+mn-ea"/>
                          <a:cs typeface="+mn-cs"/>
                        </a:rPr>
                        <a:t>		</a:t>
                      </a:r>
                      <a:r>
                        <a:rPr lang="en-US" altLang="zh-CN" sz="1900" b="1" kern="1200" dirty="0" err="1">
                          <a:solidFill>
                            <a:srgbClr val="FFFF00"/>
                          </a:solidFill>
                          <a:effectLst/>
                          <a:latin typeface="+mn-lt"/>
                          <a:ea typeface="+mn-ea"/>
                          <a:cs typeface="+mn-cs"/>
                        </a:rPr>
                        <a:t>VirtualProtect</a:t>
                      </a:r>
                      <a:r>
                        <a:rPr lang="en-US" altLang="zh-CN" sz="1900" b="1" kern="1200" dirty="0">
                          <a:solidFill>
                            <a:srgbClr val="FFFF00"/>
                          </a:solidFill>
                          <a:effectLst/>
                          <a:latin typeface="+mn-lt"/>
                          <a:ea typeface="+mn-ea"/>
                          <a:cs typeface="+mn-cs"/>
                        </a:rPr>
                        <a:t>((LPVOID)&amp;</a:t>
                      </a:r>
                      <a:r>
                        <a:rPr lang="en-US" altLang="zh-CN" sz="1900" b="1" kern="1200" dirty="0" err="1">
                          <a:solidFill>
                            <a:srgbClr val="FFFF00"/>
                          </a:solidFill>
                          <a:effectLst/>
                          <a:latin typeface="+mn-lt"/>
                          <a:ea typeface="+mn-ea"/>
                          <a:cs typeface="+mn-cs"/>
                        </a:rPr>
                        <a:t>pThunk</a:t>
                      </a:r>
                      <a:r>
                        <a:rPr lang="en-US" altLang="zh-CN" sz="1900" b="1" kern="1200" dirty="0">
                          <a:solidFill>
                            <a:srgbClr val="FFFF00"/>
                          </a:solidFill>
                          <a:effectLst/>
                          <a:latin typeface="+mn-lt"/>
                          <a:ea typeface="+mn-ea"/>
                          <a:cs typeface="+mn-cs"/>
                        </a:rPr>
                        <a:t>-&gt;u1.Function, 4, PAGE_EXECUTE_READWRITE,</a:t>
                      </a:r>
                      <a:r>
                        <a:rPr lang="en-US" altLang="zh-CN" sz="1900" b="1" kern="1200" baseline="0" dirty="0">
                          <a:solidFill>
                            <a:srgbClr val="FFFF00"/>
                          </a:solidFill>
                          <a:effectLst/>
                          <a:latin typeface="+mn-lt"/>
                          <a:ea typeface="+mn-ea"/>
                          <a:cs typeface="+mn-cs"/>
                        </a:rPr>
                        <a:t> </a:t>
                      </a:r>
                      <a:r>
                        <a:rPr lang="en-US" altLang="zh-CN" sz="1900" b="1" kern="1200" dirty="0">
                          <a:solidFill>
                            <a:srgbClr val="FFFF00"/>
                          </a:solidFill>
                          <a:effectLst/>
                          <a:latin typeface="+mn-lt"/>
                          <a:ea typeface="+mn-ea"/>
                          <a:cs typeface="+mn-cs"/>
                        </a:rPr>
                        <a:t>&amp;</a:t>
                      </a:r>
                      <a:r>
                        <a:rPr lang="en-US" altLang="zh-CN" sz="1900" b="1" kern="1200" dirty="0" err="1">
                          <a:solidFill>
                            <a:srgbClr val="FFFF00"/>
                          </a:solidFill>
                          <a:effectLst/>
                          <a:latin typeface="+mn-lt"/>
                          <a:ea typeface="+mn-ea"/>
                          <a:cs typeface="+mn-cs"/>
                        </a:rPr>
                        <a:t>dwOldProtect</a:t>
                      </a:r>
                      <a:r>
                        <a:rPr lang="en-US" altLang="zh-CN" sz="1900" b="1" kern="1200" dirty="0">
                          <a:solidFill>
                            <a:srgbClr val="FFFF00"/>
                          </a:solidFill>
                          <a:effectLst/>
                          <a:latin typeface="+mn-lt"/>
                          <a:ea typeface="+mn-ea"/>
                          <a:cs typeface="+mn-cs"/>
                        </a:rPr>
                        <a:t>);</a:t>
                      </a:r>
                      <a:endParaRPr lang="zh-CN" altLang="zh-CN" sz="1900" b="1" kern="1200" dirty="0">
                        <a:solidFill>
                          <a:srgbClr val="FFFF00"/>
                        </a:solidFill>
                        <a:effectLst/>
                        <a:latin typeface="+mn-lt"/>
                        <a:ea typeface="+mn-ea"/>
                        <a:cs typeface="+mn-cs"/>
                      </a:endParaRPr>
                    </a:p>
                    <a:p>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r>
                        <a:rPr lang="en-US" altLang="zh-CN" sz="1900" b="1" kern="1200" dirty="0">
                          <a:solidFill>
                            <a:srgbClr val="FFFF00"/>
                          </a:solidFill>
                          <a:effectLst/>
                          <a:latin typeface="+mn-lt"/>
                          <a:ea typeface="+mn-ea"/>
                          <a:cs typeface="+mn-cs"/>
                        </a:rPr>
                        <a:t>// </a:t>
                      </a:r>
                      <a:r>
                        <a:rPr lang="zh-CN" altLang="zh-CN" sz="1900" b="1" kern="1200" dirty="0">
                          <a:solidFill>
                            <a:srgbClr val="FFFF00"/>
                          </a:solidFill>
                          <a:effectLst/>
                          <a:latin typeface="+mn-lt"/>
                          <a:ea typeface="+mn-ea"/>
                          <a:cs typeface="+mn-cs"/>
                        </a:rPr>
                        <a:t>修改</a:t>
                      </a:r>
                      <a:r>
                        <a:rPr lang="en-US" altLang="zh-CN" sz="1900" b="1" kern="1200" dirty="0">
                          <a:solidFill>
                            <a:srgbClr val="FFFF00"/>
                          </a:solidFill>
                          <a:effectLst/>
                          <a:latin typeface="+mn-lt"/>
                          <a:ea typeface="+mn-ea"/>
                          <a:cs typeface="+mn-cs"/>
                        </a:rPr>
                        <a:t>IAT</a:t>
                      </a:r>
                      <a:r>
                        <a:rPr lang="zh-CN" altLang="zh-CN" sz="1900" b="1" kern="1200" dirty="0">
                          <a:solidFill>
                            <a:srgbClr val="FFFF00"/>
                          </a:solidFill>
                          <a:effectLst/>
                          <a:latin typeface="+mn-lt"/>
                          <a:ea typeface="+mn-ea"/>
                          <a:cs typeface="+mn-cs"/>
                        </a:rPr>
                        <a:t>值（钩取）</a:t>
                      </a:r>
                      <a:endParaRPr lang="zh-CN" altLang="zh-CN" sz="1900" b="1" kern="1200" dirty="0">
                        <a:solidFill>
                          <a:srgbClr val="FFFF00"/>
                        </a:solidFill>
                        <a:effectLst/>
                        <a:latin typeface="+mn-lt"/>
                        <a:ea typeface="+mn-ea"/>
                        <a:cs typeface="+mn-cs"/>
                      </a:endParaRPr>
                    </a:p>
                    <a:p>
                      <a:r>
                        <a:rPr lang="en-US" altLang="zh-CN" sz="1900" b="1" kern="1200" dirty="0">
                          <a:solidFill>
                            <a:srgbClr val="FFFF00"/>
                          </a:solidFill>
                          <a:effectLst/>
                          <a:latin typeface="+mn-lt"/>
                          <a:ea typeface="+mn-ea"/>
                          <a:cs typeface="+mn-cs"/>
                        </a:rPr>
                        <a:t>                                </a:t>
                      </a:r>
                      <a:r>
                        <a:rPr lang="en-US" altLang="zh-CN" sz="1900" b="1" kern="1200" dirty="0" err="1">
                          <a:solidFill>
                            <a:srgbClr val="FFFF00"/>
                          </a:solidFill>
                          <a:effectLst/>
                          <a:latin typeface="+mn-lt"/>
                          <a:ea typeface="+mn-ea"/>
                          <a:cs typeface="+mn-cs"/>
                        </a:rPr>
                        <a:t>pThunk</a:t>
                      </a:r>
                      <a:r>
                        <a:rPr lang="en-US" altLang="zh-CN" sz="1900" b="1" kern="1200" dirty="0">
                          <a:solidFill>
                            <a:srgbClr val="FFFF00"/>
                          </a:solidFill>
                          <a:effectLst/>
                          <a:latin typeface="+mn-lt"/>
                          <a:ea typeface="+mn-ea"/>
                          <a:cs typeface="+mn-cs"/>
                        </a:rPr>
                        <a:t>-&gt;u1.Function = (DWORD*)</a:t>
                      </a:r>
                      <a:r>
                        <a:rPr lang="en-US" altLang="zh-CN" sz="1900" b="1" kern="1200" dirty="0" err="1">
                          <a:solidFill>
                            <a:srgbClr val="FFFF00"/>
                          </a:solidFill>
                          <a:effectLst/>
                          <a:latin typeface="+mn-lt"/>
                          <a:ea typeface="+mn-ea"/>
                          <a:cs typeface="+mn-cs"/>
                        </a:rPr>
                        <a:t>pfnNew</a:t>
                      </a:r>
                      <a:r>
                        <a:rPr lang="en-US" altLang="zh-CN" sz="1900" b="1" kern="1200" dirty="0">
                          <a:solidFill>
                            <a:srgbClr val="FFFF00"/>
                          </a:solidFill>
                          <a:effectLst/>
                          <a:latin typeface="+mn-lt"/>
                          <a:ea typeface="+mn-ea"/>
                          <a:cs typeface="+mn-cs"/>
                        </a:rPr>
                        <a:t>;</a:t>
                      </a:r>
                      <a:endParaRPr lang="zh-CN" altLang="zh-CN" sz="1900" b="1" kern="1200" dirty="0">
                        <a:solidFill>
                          <a:srgbClr val="FFFF00"/>
                        </a:solidFill>
                        <a:effectLst/>
                        <a:latin typeface="+mn-lt"/>
                        <a:ea typeface="+mn-ea"/>
                        <a:cs typeface="+mn-cs"/>
                      </a:endParaRPr>
                    </a:p>
                    <a:p>
                      <a:r>
                        <a:rPr lang="en-US" altLang="zh-CN" sz="1900" b="1" kern="1200" dirty="0">
                          <a:solidFill>
                            <a:schemeClr val="lt1"/>
                          </a:solidFill>
                          <a:effectLst/>
                          <a:latin typeface="+mn-lt"/>
                          <a:ea typeface="+mn-ea"/>
                          <a:cs typeface="+mn-cs"/>
                        </a:rPr>
                        <a:t>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a:t>
                      </a:r>
                      <a:r>
                        <a:rPr lang="en-US" altLang="zh-CN" sz="1900" b="1" kern="1200" dirty="0">
                          <a:solidFill>
                            <a:srgbClr val="FFFF00"/>
                          </a:solidFill>
                          <a:effectLst/>
                          <a:latin typeface="+mn-lt"/>
                          <a:ea typeface="+mn-ea"/>
                          <a:cs typeface="+mn-cs"/>
                        </a:rPr>
                        <a:t>// </a:t>
                      </a:r>
                      <a:r>
                        <a:rPr lang="zh-CN" altLang="zh-CN" sz="1900" b="1" kern="1200" dirty="0">
                          <a:solidFill>
                            <a:srgbClr val="FFFF00"/>
                          </a:solidFill>
                          <a:effectLst/>
                          <a:latin typeface="+mn-lt"/>
                          <a:ea typeface="+mn-ea"/>
                          <a:cs typeface="+mn-cs"/>
                        </a:rPr>
                        <a:t>恢复内存属性</a:t>
                      </a:r>
                      <a:endParaRPr lang="zh-CN" altLang="zh-CN" sz="1900" b="1" kern="1200" dirty="0">
                        <a:solidFill>
                          <a:srgbClr val="FFFF00"/>
                        </a:solidFill>
                        <a:effectLst/>
                        <a:latin typeface="+mn-lt"/>
                        <a:ea typeface="+mn-ea"/>
                        <a:cs typeface="+mn-cs"/>
                      </a:endParaRPr>
                    </a:p>
                    <a:p>
                      <a:r>
                        <a:rPr lang="en-US" altLang="zh-CN" sz="1900" b="1" kern="1200" dirty="0">
                          <a:solidFill>
                            <a:srgbClr val="FFFF00"/>
                          </a:solidFill>
                          <a:effectLst/>
                          <a:latin typeface="+mn-lt"/>
                          <a:ea typeface="+mn-ea"/>
                          <a:cs typeface="+mn-cs"/>
                        </a:rPr>
                        <a:t>                             </a:t>
                      </a:r>
                      <a:r>
                        <a:rPr lang="en-US" altLang="zh-CN" sz="1900" b="1" kern="1200" dirty="0" err="1">
                          <a:solidFill>
                            <a:srgbClr val="FFFF00"/>
                          </a:solidFill>
                          <a:effectLst/>
                          <a:latin typeface="+mn-lt"/>
                          <a:ea typeface="+mn-ea"/>
                          <a:cs typeface="+mn-cs"/>
                        </a:rPr>
                        <a:t>VirtualProtect</a:t>
                      </a:r>
                      <a:r>
                        <a:rPr lang="en-US" altLang="zh-CN" sz="1900" b="1" kern="1200" dirty="0">
                          <a:solidFill>
                            <a:srgbClr val="FFFF00"/>
                          </a:solidFill>
                          <a:effectLst/>
                          <a:latin typeface="+mn-lt"/>
                          <a:ea typeface="+mn-ea"/>
                          <a:cs typeface="+mn-cs"/>
                        </a:rPr>
                        <a:t>((LPVOID)&amp;</a:t>
                      </a:r>
                      <a:r>
                        <a:rPr lang="en-US" altLang="zh-CN" sz="1900" b="1" kern="1200" dirty="0" err="1">
                          <a:solidFill>
                            <a:srgbClr val="FFFF00"/>
                          </a:solidFill>
                          <a:effectLst/>
                          <a:latin typeface="+mn-lt"/>
                          <a:ea typeface="+mn-ea"/>
                          <a:cs typeface="+mn-cs"/>
                        </a:rPr>
                        <a:t>pThunk</a:t>
                      </a:r>
                      <a:r>
                        <a:rPr lang="en-US" altLang="zh-CN" sz="1900" b="1" kern="1200" dirty="0">
                          <a:solidFill>
                            <a:srgbClr val="FFFF00"/>
                          </a:solidFill>
                          <a:effectLst/>
                          <a:latin typeface="+mn-lt"/>
                          <a:ea typeface="+mn-ea"/>
                          <a:cs typeface="+mn-cs"/>
                        </a:rPr>
                        <a:t>-&gt;u1.Function, 4, </a:t>
                      </a:r>
                      <a:r>
                        <a:rPr lang="en-US" altLang="zh-CN" sz="1900" b="1" kern="1200" dirty="0" err="1">
                          <a:solidFill>
                            <a:srgbClr val="FFFF00"/>
                          </a:solidFill>
                          <a:effectLst/>
                          <a:latin typeface="+mn-lt"/>
                          <a:ea typeface="+mn-ea"/>
                          <a:cs typeface="+mn-cs"/>
                        </a:rPr>
                        <a:t>dwOldProtect</a:t>
                      </a:r>
                      <a:r>
                        <a:rPr lang="en-US" altLang="zh-CN" sz="1900" b="1" kern="1200" dirty="0">
                          <a:solidFill>
                            <a:srgbClr val="FFFF00"/>
                          </a:solidFill>
                          <a:effectLst/>
                          <a:latin typeface="+mn-lt"/>
                          <a:ea typeface="+mn-ea"/>
                          <a:cs typeface="+mn-cs"/>
                        </a:rPr>
                        <a:t>, &amp;</a:t>
                      </a:r>
                      <a:r>
                        <a:rPr lang="en-US" altLang="zh-CN" sz="1900" b="1" kern="1200" dirty="0" err="1">
                          <a:solidFill>
                            <a:srgbClr val="FFFF00"/>
                          </a:solidFill>
                          <a:effectLst/>
                          <a:latin typeface="+mn-lt"/>
                          <a:ea typeface="+mn-ea"/>
                          <a:cs typeface="+mn-cs"/>
                        </a:rPr>
                        <a:t>dwOldProtect</a:t>
                      </a:r>
                      <a:r>
                        <a:rPr lang="en-US" altLang="zh-CN" sz="1900" b="1" kern="1200" dirty="0">
                          <a:solidFill>
                            <a:srgbClr val="FFFF00"/>
                          </a:solidFill>
                          <a:effectLst/>
                          <a:latin typeface="+mn-lt"/>
                          <a:ea typeface="+mn-ea"/>
                          <a:cs typeface="+mn-cs"/>
                        </a:rPr>
                        <a:t>);</a:t>
                      </a:r>
                      <a:r>
                        <a:rPr lang="en-US" altLang="zh-CN" sz="1900" b="1" kern="1200" dirty="0">
                          <a:solidFill>
                            <a:schemeClr val="lt1"/>
                          </a:solidFill>
                          <a:effectLst/>
                          <a:latin typeface="+mn-lt"/>
                          <a:ea typeface="+mn-ea"/>
                          <a:cs typeface="+mn-cs"/>
                        </a:rPr>
                        <a:t>		</a:t>
                      </a:r>
                      <a:r>
                        <a:rPr lang="en-US" altLang="zh-CN" sz="1900" b="1" kern="1200" baseline="0" dirty="0">
                          <a:solidFill>
                            <a:schemeClr val="lt1"/>
                          </a:solidFill>
                          <a:effectLst/>
                          <a:latin typeface="+mn-lt"/>
                          <a:ea typeface="+mn-ea"/>
                          <a:cs typeface="+mn-cs"/>
                        </a:rPr>
                        <a:t>         </a:t>
                      </a:r>
                      <a:r>
                        <a:rPr lang="en-US" altLang="zh-CN" sz="1900" b="1" kern="1200" dirty="0">
                          <a:solidFill>
                            <a:schemeClr val="lt1"/>
                          </a:solidFill>
                          <a:effectLst/>
                          <a:latin typeface="+mn-lt"/>
                          <a:ea typeface="+mn-ea"/>
                          <a:cs typeface="+mn-cs"/>
                        </a:rPr>
                        <a:t>return TRUE; </a:t>
                      </a:r>
                      <a:endParaRPr lang="zh-CN" altLang="zh-CN" sz="1900" b="1" kern="1200" dirty="0">
                        <a:solidFill>
                          <a:schemeClr val="lt1"/>
                        </a:solidFill>
                        <a:effectLst/>
                        <a:latin typeface="+mn-lt"/>
                        <a:ea typeface="+mn-ea"/>
                        <a:cs typeface="+mn-cs"/>
                      </a:endParaRPr>
                    </a:p>
                    <a:p>
                      <a:r>
                        <a:rPr lang="en-US" altLang="zh-CN" sz="1900" b="1" kern="1200" dirty="0">
                          <a:solidFill>
                            <a:schemeClr val="lt1"/>
                          </a:solidFill>
                          <a:effectLst/>
                          <a:latin typeface="+mn-lt"/>
                          <a:ea typeface="+mn-ea"/>
                          <a:cs typeface="+mn-cs"/>
                        </a:rPr>
                        <a:t>} } } }</a:t>
                      </a:r>
                      <a:endParaRPr lang="zh-CN" altLang="zh-CN" sz="1900" b="1" kern="1200" dirty="0">
                        <a:solidFill>
                          <a:schemeClr val="lt1"/>
                        </a:solidFill>
                        <a:effectLst/>
                        <a:latin typeface="+mn-lt"/>
                        <a:ea typeface="+mn-ea"/>
                        <a:cs typeface="+mn-cs"/>
                      </a:endParaRPr>
                    </a:p>
                  </a:txBody>
                  <a:tcPr/>
                </a:tc>
              </a:tr>
            </a:tbl>
          </a:graphicData>
        </a:graphic>
      </p:graphicFrame>
      <p:sp>
        <p:nvSpPr>
          <p:cNvPr id="5" name="线形标注 1 4"/>
          <p:cNvSpPr/>
          <p:nvPr/>
        </p:nvSpPr>
        <p:spPr>
          <a:xfrm>
            <a:off x="5421263" y="159941"/>
            <a:ext cx="4768261" cy="750298"/>
          </a:xfrm>
          <a:prstGeom prst="borderCallout1">
            <a:avLst>
              <a:gd name="adj1" fmla="val 34329"/>
              <a:gd name="adj2" fmla="val 101991"/>
              <a:gd name="adj3" fmla="val 494300"/>
              <a:gd name="adj4" fmla="val 102438"/>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更改内存可读写属性，更改</a:t>
            </a:r>
            <a:r>
              <a:rPr lang="en-US" altLang="zh-CN" sz="2000" b="1" dirty="0">
                <a:latin typeface="微软雅黑" panose="020B0503020204020204" pitchFamily="34" charset="-122"/>
                <a:ea typeface="微软雅黑" panose="020B0503020204020204" pitchFamily="34" charset="-122"/>
              </a:rPr>
              <a:t>IAT</a:t>
            </a:r>
            <a:r>
              <a:rPr lang="zh-CN" altLang="en-US" sz="2000" b="1" dirty="0">
                <a:latin typeface="微软雅黑" panose="020B0503020204020204" pitchFamily="34" charset="-122"/>
                <a:ea typeface="微软雅黑" panose="020B0503020204020204" pitchFamily="34" charset="-122"/>
              </a:rPr>
              <a:t>值</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751" y="303957"/>
          <a:ext cx="11809312" cy="6797040"/>
        </p:xfrm>
        <a:graphic>
          <a:graphicData uri="http://schemas.openxmlformats.org/drawingml/2006/table">
            <a:tbl>
              <a:tblPr firstRow="1" bandRow="1">
                <a:tableStyleId>{073A0DAA-6AF3-43AB-8588-CEC1D06C72B9}</a:tableStyleId>
              </a:tblPr>
              <a:tblGrid>
                <a:gridCol w="11809312"/>
              </a:tblGrid>
              <a:tr h="6386696">
                <a:tc>
                  <a:txBody>
                    <a:bodyPr/>
                    <a:lstStyle/>
                    <a:p>
                      <a:r>
                        <a:rPr lang="en-US" altLang="zh-CN" sz="2000" b="1" kern="1200" dirty="0">
                          <a:solidFill>
                            <a:schemeClr val="lt1"/>
                          </a:solidFill>
                          <a:effectLst/>
                          <a:latin typeface="+mn-lt"/>
                          <a:ea typeface="+mn-ea"/>
                          <a:cs typeface="+mn-cs"/>
                        </a:rPr>
                        <a:t>BOOL WINAPI </a:t>
                      </a:r>
                      <a:r>
                        <a:rPr lang="en-US" altLang="zh-CN" sz="2000" b="1" kern="1200" dirty="0" err="1">
                          <a:solidFill>
                            <a:schemeClr val="lt1"/>
                          </a:solidFill>
                          <a:effectLst/>
                          <a:latin typeface="+mn-lt"/>
                          <a:ea typeface="+mn-ea"/>
                          <a:cs typeface="+mn-cs"/>
                        </a:rPr>
                        <a:t>DllMain</a:t>
                      </a:r>
                      <a:r>
                        <a:rPr lang="en-US" altLang="zh-CN" sz="2000" b="1" kern="1200" dirty="0">
                          <a:solidFill>
                            <a:schemeClr val="lt1"/>
                          </a:solidFill>
                          <a:effectLst/>
                          <a:latin typeface="+mn-lt"/>
                          <a:ea typeface="+mn-ea"/>
                          <a:cs typeface="+mn-cs"/>
                        </a:rPr>
                        <a:t>(HINSTANCE </a:t>
                      </a:r>
                      <a:r>
                        <a:rPr lang="en-US" altLang="zh-CN" sz="2000" b="1" kern="1200" dirty="0" err="1">
                          <a:solidFill>
                            <a:schemeClr val="lt1"/>
                          </a:solidFill>
                          <a:effectLst/>
                          <a:latin typeface="+mn-lt"/>
                          <a:ea typeface="+mn-ea"/>
                          <a:cs typeface="+mn-cs"/>
                        </a:rPr>
                        <a:t>hinstDLL</a:t>
                      </a:r>
                      <a:r>
                        <a:rPr lang="en-US" altLang="zh-CN" sz="2000" b="1" kern="1200" dirty="0">
                          <a:solidFill>
                            <a:schemeClr val="lt1"/>
                          </a:solidFill>
                          <a:effectLst/>
                          <a:latin typeface="+mn-lt"/>
                          <a:ea typeface="+mn-ea"/>
                          <a:cs typeface="+mn-cs"/>
                        </a:rPr>
                        <a:t>, DWORD </a:t>
                      </a:r>
                      <a:r>
                        <a:rPr lang="en-US" altLang="zh-CN" sz="2000" b="1" kern="1200" dirty="0" err="1">
                          <a:solidFill>
                            <a:schemeClr val="lt1"/>
                          </a:solidFill>
                          <a:effectLst/>
                          <a:latin typeface="+mn-lt"/>
                          <a:ea typeface="+mn-ea"/>
                          <a:cs typeface="+mn-cs"/>
                        </a:rPr>
                        <a:t>fdwReason</a:t>
                      </a:r>
                      <a:r>
                        <a:rPr lang="en-US" altLang="zh-CN" sz="2000" b="1" kern="1200" dirty="0">
                          <a:solidFill>
                            <a:schemeClr val="lt1"/>
                          </a:solidFill>
                          <a:effectLst/>
                          <a:latin typeface="+mn-lt"/>
                          <a:ea typeface="+mn-ea"/>
                          <a:cs typeface="+mn-cs"/>
                        </a:rPr>
                        <a:t>, LPVOID </a:t>
                      </a:r>
                      <a:r>
                        <a:rPr lang="en-US" altLang="zh-CN" sz="2000" b="1" kern="1200" dirty="0" err="1">
                          <a:solidFill>
                            <a:schemeClr val="lt1"/>
                          </a:solidFill>
                          <a:effectLst/>
                          <a:latin typeface="+mn-lt"/>
                          <a:ea typeface="+mn-ea"/>
                          <a:cs typeface="+mn-cs"/>
                        </a:rPr>
                        <a:t>lpvReserved</a:t>
                      </a:r>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switch( </a:t>
                      </a:r>
                      <a:r>
                        <a:rPr lang="en-US" altLang="zh-CN" sz="2000" b="1" kern="1200" dirty="0" err="1">
                          <a:solidFill>
                            <a:schemeClr val="lt1"/>
                          </a:solidFill>
                          <a:effectLst/>
                          <a:latin typeface="+mn-lt"/>
                          <a:ea typeface="+mn-ea"/>
                          <a:cs typeface="+mn-cs"/>
                        </a:rPr>
                        <a:t>fdwReason</a:t>
                      </a:r>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case DLL_PROCESS_ATTACH :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r>
                        <a:rPr lang="en-US" altLang="zh-CN" sz="2000" b="1" kern="1200" dirty="0">
                          <a:solidFill>
                            <a:srgbClr val="FFFF00"/>
                          </a:solidFill>
                          <a:effectLst/>
                          <a:latin typeface="+mn-lt"/>
                          <a:ea typeface="+mn-ea"/>
                          <a:cs typeface="+mn-cs"/>
                        </a:rPr>
                        <a:t>// </a:t>
                      </a:r>
                      <a:r>
                        <a:rPr lang="zh-CN" altLang="zh-CN" sz="2000" b="1" kern="1200" dirty="0">
                          <a:solidFill>
                            <a:srgbClr val="FFFF00"/>
                          </a:solidFill>
                          <a:effectLst/>
                          <a:latin typeface="+mn-lt"/>
                          <a:ea typeface="+mn-ea"/>
                          <a:cs typeface="+mn-cs"/>
                        </a:rPr>
                        <a:t>保存原始</a:t>
                      </a:r>
                      <a:r>
                        <a:rPr lang="en-US" altLang="zh-CN" sz="2000" b="1" kern="1200" dirty="0">
                          <a:solidFill>
                            <a:srgbClr val="FFFF00"/>
                          </a:solidFill>
                          <a:effectLst/>
                          <a:latin typeface="+mn-lt"/>
                          <a:ea typeface="+mn-ea"/>
                          <a:cs typeface="+mn-cs"/>
                        </a:rPr>
                        <a:t>API</a:t>
                      </a:r>
                      <a:r>
                        <a:rPr lang="zh-CN" altLang="zh-CN" sz="2000" b="1" kern="1200" dirty="0">
                          <a:solidFill>
                            <a:srgbClr val="FFFF00"/>
                          </a:solidFill>
                          <a:effectLst/>
                          <a:latin typeface="+mn-lt"/>
                          <a:ea typeface="+mn-ea"/>
                          <a:cs typeface="+mn-cs"/>
                        </a:rPr>
                        <a:t>地址</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g_pOrgFunc</a:t>
                      </a:r>
                      <a:r>
                        <a:rPr lang="en-US" altLang="zh-CN" sz="2000" b="1" kern="1200" dirty="0">
                          <a:solidFill>
                            <a:srgbClr val="FFFF00"/>
                          </a:solidFill>
                          <a:effectLst/>
                          <a:latin typeface="+mn-lt"/>
                          <a:ea typeface="+mn-ea"/>
                          <a:cs typeface="+mn-cs"/>
                        </a:rPr>
                        <a:t> = </a:t>
                      </a:r>
                      <a:r>
                        <a:rPr lang="en-US" altLang="zh-CN" sz="2000" b="1" kern="1200" dirty="0" err="1">
                          <a:solidFill>
                            <a:srgbClr val="FFFF00"/>
                          </a:solidFill>
                          <a:effectLst/>
                          <a:latin typeface="+mn-lt"/>
                          <a:ea typeface="+mn-ea"/>
                          <a:cs typeface="+mn-cs"/>
                        </a:rPr>
                        <a:t>GetProcAddress</a:t>
                      </a:r>
                      <a:r>
                        <a:rPr lang="en-US" altLang="zh-CN" sz="2000" b="1" kern="1200" dirty="0">
                          <a:solidFill>
                            <a:srgbClr val="FFFF00"/>
                          </a:solidFill>
                          <a:effectLst/>
                          <a:latin typeface="+mn-lt"/>
                          <a:ea typeface="+mn-ea"/>
                          <a:cs typeface="+mn-cs"/>
                        </a:rPr>
                        <a:t>(</a:t>
                      </a:r>
                      <a:r>
                        <a:rPr lang="en-US" altLang="zh-CN" sz="2000" b="1" kern="1200" dirty="0" err="1">
                          <a:solidFill>
                            <a:srgbClr val="FFFF00"/>
                          </a:solidFill>
                          <a:effectLst/>
                          <a:latin typeface="+mn-lt"/>
                          <a:ea typeface="+mn-ea"/>
                          <a:cs typeface="+mn-cs"/>
                        </a:rPr>
                        <a:t>GetModuleHandle</a:t>
                      </a:r>
                      <a:r>
                        <a:rPr lang="en-US" altLang="zh-CN" sz="2000" b="1" kern="1200" dirty="0">
                          <a:solidFill>
                            <a:srgbClr val="FFFF00"/>
                          </a:solidFill>
                          <a:effectLst/>
                          <a:latin typeface="+mn-lt"/>
                          <a:ea typeface="+mn-ea"/>
                          <a:cs typeface="+mn-cs"/>
                        </a:rPr>
                        <a:t>((LPCTSTR)"kernel32.dll"), "</a:t>
                      </a:r>
                      <a:r>
                        <a:rPr lang="en-US" altLang="zh-CN" sz="2000" b="1" kern="1200" dirty="0" err="1">
                          <a:solidFill>
                            <a:srgbClr val="FFFF00"/>
                          </a:solidFill>
                          <a:effectLst/>
                          <a:latin typeface="+mn-lt"/>
                          <a:ea typeface="+mn-ea"/>
                          <a:cs typeface="+mn-cs"/>
                        </a:rPr>
                        <a:t>lstrcpyW</a:t>
                      </a:r>
                      <a:r>
                        <a:rPr lang="en-US" altLang="zh-CN" sz="2000" b="1" kern="1200" dirty="0">
                          <a:solidFill>
                            <a:srgbClr val="FFFF00"/>
                          </a:solidFill>
                          <a:effectLst/>
                          <a:latin typeface="+mn-lt"/>
                          <a:ea typeface="+mn-ea"/>
                          <a:cs typeface="+mn-cs"/>
                        </a:rPr>
                        <a:t>");</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rgbClr val="FFFF00"/>
                          </a:solidFill>
                          <a:effectLst/>
                          <a:latin typeface="+mn-lt"/>
                          <a:ea typeface="+mn-ea"/>
                          <a:cs typeface="+mn-cs"/>
                        </a:rPr>
                        <a:t>            // # hook</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zh-CN" altLang="en-US" sz="2000" b="1" kern="1200" dirty="0">
                          <a:solidFill>
                            <a:srgbClr val="FFFF00"/>
                          </a:solidFill>
                          <a:effectLst/>
                          <a:latin typeface="+mn-lt"/>
                          <a:ea typeface="+mn-ea"/>
                          <a:cs typeface="+mn-cs"/>
                        </a:rPr>
                        <a:t>用</a:t>
                      </a:r>
                      <a:r>
                        <a:rPr lang="en-US" altLang="zh-CN" sz="2000" b="1" kern="1200" dirty="0" err="1">
                          <a:solidFill>
                            <a:srgbClr val="FFFF00"/>
                          </a:solidFill>
                          <a:effectLst/>
                          <a:latin typeface="+mn-lt"/>
                          <a:ea typeface="+mn-ea"/>
                          <a:cs typeface="+mn-cs"/>
                        </a:rPr>
                        <a:t>hookiat</a:t>
                      </a:r>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MylstrcpyW</a:t>
                      </a:r>
                      <a:r>
                        <a:rPr lang="en-US" altLang="zh-CN" sz="2000" b="1" kern="1200" dirty="0">
                          <a:solidFill>
                            <a:srgbClr val="FFFF00"/>
                          </a:solidFill>
                          <a:effectLst/>
                          <a:latin typeface="+mn-lt"/>
                          <a:ea typeface="+mn-ea"/>
                          <a:cs typeface="+mn-cs"/>
                        </a:rPr>
                        <a:t> ()</a:t>
                      </a:r>
                      <a:r>
                        <a:rPr lang="zh-CN" altLang="en-US" sz="2000" b="1" kern="1200" dirty="0">
                          <a:solidFill>
                            <a:srgbClr val="FFFF00"/>
                          </a:solidFill>
                          <a:effectLst/>
                          <a:latin typeface="+mn-lt"/>
                          <a:ea typeface="+mn-ea"/>
                          <a:cs typeface="+mn-cs"/>
                        </a:rPr>
                        <a:t>钩取</a:t>
                      </a:r>
                      <a:r>
                        <a:rPr lang="en-US" altLang="zh-CN" sz="2000" b="1" kern="1200" dirty="0">
                          <a:solidFill>
                            <a:srgbClr val="FFFF00"/>
                          </a:solidFill>
                          <a:effectLst/>
                          <a:latin typeface="+mn-lt"/>
                          <a:ea typeface="+mn-ea"/>
                          <a:cs typeface="+mn-cs"/>
                        </a:rPr>
                        <a:t>kernel32! </a:t>
                      </a:r>
                      <a:r>
                        <a:rPr lang="en-US" altLang="zh-CN" sz="2000" b="1" kern="1200" dirty="0" err="1">
                          <a:solidFill>
                            <a:srgbClr val="FFFF00"/>
                          </a:solidFill>
                          <a:effectLst/>
                          <a:latin typeface="+mn-lt"/>
                          <a:ea typeface="+mn-ea"/>
                          <a:cs typeface="+mn-cs"/>
                        </a:rPr>
                        <a:t>lstrcpyW</a:t>
                      </a:r>
                      <a:r>
                        <a:rPr lang="en-US" altLang="zh-CN" sz="2000" b="1" kern="1200" dirty="0">
                          <a:solidFill>
                            <a:srgbClr val="FFFF00"/>
                          </a:solidFill>
                          <a:effectLst/>
                          <a:latin typeface="+mn-lt"/>
                          <a:ea typeface="+mn-ea"/>
                          <a:cs typeface="+mn-cs"/>
                        </a:rPr>
                        <a:t> ()</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hook_iat</a:t>
                      </a:r>
                      <a:r>
                        <a:rPr lang="en-US" altLang="zh-CN" sz="2000" b="1" kern="1200" dirty="0">
                          <a:solidFill>
                            <a:srgbClr val="FFFF00"/>
                          </a:solidFill>
                          <a:effectLst/>
                          <a:latin typeface="+mn-lt"/>
                          <a:ea typeface="+mn-ea"/>
                          <a:cs typeface="+mn-cs"/>
                        </a:rPr>
                        <a:t>("kernel32.dll", </a:t>
                      </a:r>
                      <a:r>
                        <a:rPr lang="en-US" altLang="zh-CN" sz="2000" b="1" kern="1200" dirty="0" err="1">
                          <a:solidFill>
                            <a:srgbClr val="FFFF00"/>
                          </a:solidFill>
                          <a:effectLst/>
                          <a:latin typeface="+mn-lt"/>
                          <a:ea typeface="+mn-ea"/>
                          <a:cs typeface="+mn-cs"/>
                        </a:rPr>
                        <a:t>g_pOrgFunc</a:t>
                      </a:r>
                      <a:r>
                        <a:rPr lang="en-US" altLang="zh-CN" sz="2000" b="1" kern="1200" dirty="0">
                          <a:solidFill>
                            <a:srgbClr val="FFFF00"/>
                          </a:solidFill>
                          <a:effectLst/>
                          <a:latin typeface="+mn-lt"/>
                          <a:ea typeface="+mn-ea"/>
                          <a:cs typeface="+mn-cs"/>
                        </a:rPr>
                        <a:t>, (PROC)</a:t>
                      </a:r>
                      <a:r>
                        <a:rPr lang="en-US" altLang="zh-CN" sz="2000" b="1" kern="1200" dirty="0" err="1">
                          <a:solidFill>
                            <a:srgbClr val="FFFF00"/>
                          </a:solidFill>
                          <a:effectLst/>
                          <a:latin typeface="+mn-lt"/>
                          <a:ea typeface="+mn-ea"/>
                          <a:cs typeface="+mn-cs"/>
                        </a:rPr>
                        <a:t>MylstrcpyW</a:t>
                      </a:r>
                      <a:r>
                        <a:rPr lang="en-US" altLang="zh-CN" sz="2000" b="1" kern="1200" dirty="0">
                          <a:solidFill>
                            <a:srgbClr val="FFFF00"/>
                          </a:solidFill>
                          <a:effectLst/>
                          <a:latin typeface="+mn-lt"/>
                          <a:ea typeface="+mn-ea"/>
                          <a:cs typeface="+mn-cs"/>
                        </a:rPr>
                        <a:t>);</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break;</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case DLL_PROCESS_DETACH :</a:t>
                      </a:r>
                      <a:endParaRPr lang="zh-CN" altLang="zh-CN" sz="2000" b="1" kern="1200" dirty="0">
                        <a:solidFill>
                          <a:schemeClr val="lt1"/>
                        </a:solidFill>
                        <a:effectLst/>
                        <a:latin typeface="+mn-lt"/>
                        <a:ea typeface="+mn-ea"/>
                        <a:cs typeface="+mn-cs"/>
                      </a:endParaRPr>
                    </a:p>
                    <a:p>
                      <a:r>
                        <a:rPr lang="en-US" altLang="zh-CN" sz="2000" b="1" kern="1200" dirty="0">
                          <a:solidFill>
                            <a:srgbClr val="FFFF00"/>
                          </a:solidFill>
                          <a:effectLst/>
                          <a:latin typeface="+mn-lt"/>
                          <a:ea typeface="+mn-ea"/>
                          <a:cs typeface="+mn-cs"/>
                        </a:rPr>
                        <a:t>            // # unhook</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   </a:t>
                      </a:r>
                      <a:r>
                        <a:rPr lang="zh-CN" altLang="zh-CN" sz="2000" b="1" kern="1200" dirty="0">
                          <a:solidFill>
                            <a:srgbClr val="FFFF00"/>
                          </a:solidFill>
                          <a:effectLst/>
                          <a:latin typeface="+mn-lt"/>
                          <a:ea typeface="+mn-ea"/>
                          <a:cs typeface="+mn-cs"/>
                        </a:rPr>
                        <a:t>将</a:t>
                      </a:r>
                      <a:r>
                        <a:rPr lang="en-US" altLang="zh-CN" sz="2000" b="1" kern="1200" dirty="0">
                          <a:solidFill>
                            <a:srgbClr val="FFFF00"/>
                          </a:solidFill>
                          <a:effectLst/>
                          <a:latin typeface="+mn-lt"/>
                          <a:ea typeface="+mn-ea"/>
                          <a:cs typeface="+mn-cs"/>
                        </a:rPr>
                        <a:t>..exe</a:t>
                      </a:r>
                      <a:r>
                        <a:rPr lang="zh-CN" altLang="zh-CN" sz="2000" b="1" kern="1200" dirty="0">
                          <a:solidFill>
                            <a:srgbClr val="FFFF00"/>
                          </a:solidFill>
                          <a:effectLst/>
                          <a:latin typeface="+mn-lt"/>
                          <a:ea typeface="+mn-ea"/>
                          <a:cs typeface="+mn-cs"/>
                        </a:rPr>
                        <a:t>的</a:t>
                      </a:r>
                      <a:r>
                        <a:rPr lang="en-US" altLang="zh-CN" sz="2000" b="1" kern="1200" dirty="0">
                          <a:solidFill>
                            <a:srgbClr val="FFFF00"/>
                          </a:solidFill>
                          <a:effectLst/>
                          <a:latin typeface="+mn-lt"/>
                          <a:ea typeface="+mn-ea"/>
                          <a:cs typeface="+mn-cs"/>
                        </a:rPr>
                        <a:t>IAT</a:t>
                      </a:r>
                      <a:r>
                        <a:rPr lang="zh-CN" altLang="zh-CN" sz="2000" b="1" kern="1200" dirty="0">
                          <a:solidFill>
                            <a:srgbClr val="FFFF00"/>
                          </a:solidFill>
                          <a:effectLst/>
                          <a:latin typeface="+mn-lt"/>
                          <a:ea typeface="+mn-ea"/>
                          <a:cs typeface="+mn-cs"/>
                        </a:rPr>
                        <a:t>恢复原值</a:t>
                      </a:r>
                      <a:endParaRPr lang="zh-CN" altLang="zh-CN" sz="2000" b="1" kern="1200" dirty="0">
                        <a:solidFill>
                          <a:srgbClr val="FFFF00"/>
                        </a:solidFill>
                        <a:effectLst/>
                        <a:latin typeface="+mn-lt"/>
                        <a:ea typeface="+mn-ea"/>
                        <a:cs typeface="+mn-cs"/>
                      </a:endParaRPr>
                    </a:p>
                    <a:p>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hook_iat</a:t>
                      </a:r>
                      <a:r>
                        <a:rPr lang="en-US" altLang="zh-CN" sz="2000" b="1" kern="1200" dirty="0">
                          <a:solidFill>
                            <a:srgbClr val="FFFF00"/>
                          </a:solidFill>
                          <a:effectLst/>
                          <a:latin typeface="+mn-lt"/>
                          <a:ea typeface="+mn-ea"/>
                          <a:cs typeface="+mn-cs"/>
                        </a:rPr>
                        <a:t>("kernel32.dll", (PROC)</a:t>
                      </a:r>
                      <a:r>
                        <a:rPr lang="en-US" altLang="zh-CN" sz="2000" b="1" kern="1200" dirty="0" err="1">
                          <a:solidFill>
                            <a:srgbClr val="FFFF00"/>
                          </a:solidFill>
                          <a:effectLst/>
                          <a:latin typeface="+mn-lt"/>
                          <a:ea typeface="+mn-ea"/>
                          <a:cs typeface="+mn-cs"/>
                        </a:rPr>
                        <a:t>MylstrcpyW</a:t>
                      </a:r>
                      <a:r>
                        <a:rPr lang="en-US" altLang="zh-CN" sz="2000" b="1" kern="1200" dirty="0">
                          <a:solidFill>
                            <a:srgbClr val="FFFF00"/>
                          </a:solidFill>
                          <a:effectLst/>
                          <a:latin typeface="+mn-lt"/>
                          <a:ea typeface="+mn-ea"/>
                          <a:cs typeface="+mn-cs"/>
                        </a:rPr>
                        <a:t>, </a:t>
                      </a:r>
                      <a:r>
                        <a:rPr lang="en-US" altLang="zh-CN" sz="2000" b="1" kern="1200" dirty="0" err="1">
                          <a:solidFill>
                            <a:srgbClr val="FFFF00"/>
                          </a:solidFill>
                          <a:effectLst/>
                          <a:latin typeface="+mn-lt"/>
                          <a:ea typeface="+mn-ea"/>
                          <a:cs typeface="+mn-cs"/>
                        </a:rPr>
                        <a:t>g_pOrgFunc</a:t>
                      </a:r>
                      <a:r>
                        <a:rPr lang="en-US" altLang="zh-CN" sz="2000" b="1" kern="1200" dirty="0">
                          <a:solidFill>
                            <a:srgbClr val="FFFF00"/>
                          </a:solidFill>
                          <a:effectLst/>
                          <a:latin typeface="+mn-lt"/>
                          <a:ea typeface="+mn-ea"/>
                          <a:cs typeface="+mn-cs"/>
                        </a:rPr>
                        <a:t>);</a:t>
                      </a:r>
                      <a:endParaRPr lang="zh-CN" altLang="zh-CN" sz="2000" b="1" kern="1200" dirty="0">
                        <a:solidFill>
                          <a:srgbClr val="FFFF00"/>
                        </a:solidFill>
                        <a:effectLst/>
                        <a:latin typeface="+mn-lt"/>
                        <a:ea typeface="+mn-ea"/>
                        <a:cs typeface="+mn-cs"/>
                      </a:endParaRPr>
                    </a:p>
                    <a:p>
                      <a:r>
                        <a:rPr lang="en-US" altLang="zh-CN" sz="2000" b="1" kern="1200" baseline="0" dirty="0">
                          <a:solidFill>
                            <a:srgbClr val="FFFF00"/>
                          </a:solidFill>
                          <a:effectLst/>
                          <a:latin typeface="+mn-lt"/>
                          <a:ea typeface="+mn-ea"/>
                          <a:cs typeface="+mn-cs"/>
                        </a:rPr>
                        <a:t>            </a:t>
                      </a:r>
                      <a:r>
                        <a:rPr lang="en-US" altLang="zh-CN" sz="2000" b="1" kern="1200" dirty="0">
                          <a:solidFill>
                            <a:srgbClr val="FFFF00"/>
                          </a:solidFill>
                          <a:effectLst/>
                          <a:latin typeface="+mn-lt"/>
                          <a:ea typeface="+mn-ea"/>
                          <a:cs typeface="+mn-cs"/>
                        </a:rPr>
                        <a:t>break;</a:t>
                      </a:r>
                      <a:endParaRPr lang="zh-CN" altLang="zh-CN" sz="2000" b="1" kern="1200" dirty="0">
                        <a:solidFill>
                          <a:srgbClr val="FFFF00"/>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	return TRUE;</a:t>
                      </a:r>
                      <a:endParaRPr lang="zh-CN" altLang="zh-CN" sz="2000" b="1" kern="1200" dirty="0">
                        <a:solidFill>
                          <a:schemeClr val="lt1"/>
                        </a:solidFill>
                        <a:effectLst/>
                        <a:latin typeface="+mn-lt"/>
                        <a:ea typeface="+mn-ea"/>
                        <a:cs typeface="+mn-cs"/>
                      </a:endParaRPr>
                    </a:p>
                    <a:p>
                      <a:r>
                        <a:rPr lang="en-US"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40626" y="159941"/>
            <a:ext cx="3260829" cy="511807"/>
          </a:xfrm>
          <a:prstGeom prst="rect">
            <a:avLst/>
          </a:prstGeom>
        </p:spPr>
        <p:txBody>
          <a:bodyPr wrap="none">
            <a:spAutoFit/>
          </a:bodyPr>
          <a:lstStyle/>
          <a:p>
            <a:pPr indent="276225" algn="just">
              <a:lnSpc>
                <a:spcPct val="125000"/>
              </a:lnSpc>
              <a:spcAft>
                <a:spcPts val="0"/>
              </a:spcAft>
            </a:pP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第二步 注入</a:t>
            </a:r>
            <a:r>
              <a:rPr lang="en-US" altLang="zh-CN"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DLL</a:t>
            </a:r>
            <a:r>
              <a:rPr lang="zh-CN" altLang="en-US" sz="2400" u="sng"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文件</a:t>
            </a:r>
            <a:endParaRPr lang="zh-CN" altLang="zh-CN" sz="2400" u="sng" kern="100" dirty="0">
              <a:effectLs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6" name="表格 5"/>
          <p:cNvGraphicFramePr>
            <a:graphicFrameLocks noGrp="1"/>
          </p:cNvGraphicFramePr>
          <p:nvPr/>
        </p:nvGraphicFramePr>
        <p:xfrm>
          <a:off x="1028775" y="1312069"/>
          <a:ext cx="11233248" cy="5577840"/>
        </p:xfrm>
        <a:graphic>
          <a:graphicData uri="http://schemas.openxmlformats.org/drawingml/2006/table">
            <a:tbl>
              <a:tblPr firstRow="1" bandRow="1">
                <a:tableStyleId>{073A0DAA-6AF3-43AB-8588-CEC1D06C72B9}</a:tableStyleId>
              </a:tblPr>
              <a:tblGrid>
                <a:gridCol w="11233248"/>
              </a:tblGrid>
              <a:tr h="370840">
                <a:tc>
                  <a:txBody>
                    <a:bodyPr/>
                    <a:lstStyle/>
                    <a:p>
                      <a:r>
                        <a:rPr lang="x-none" altLang="zh-CN" sz="2400" b="1" kern="1200" dirty="0">
                          <a:solidFill>
                            <a:srgbClr val="FFFF00"/>
                          </a:solidFill>
                          <a:effectLst/>
                          <a:latin typeface="+mn-lt"/>
                          <a:ea typeface="+mn-ea"/>
                          <a:cs typeface="+mn-cs"/>
                        </a:rPr>
                        <a:t>BOOL InjectDll</a:t>
                      </a:r>
                      <a:r>
                        <a:rPr lang="en-US" altLang="zh-CN" sz="2400" b="1" kern="1200" dirty="0">
                          <a:solidFill>
                            <a:srgbClr val="FFFF00"/>
                          </a:solidFill>
                          <a:effectLst/>
                          <a:latin typeface="+mn-lt"/>
                          <a:ea typeface="+mn-ea"/>
                          <a:cs typeface="+mn-cs"/>
                        </a:rPr>
                        <a:t> </a:t>
                      </a:r>
                      <a:r>
                        <a:rPr lang="x-none" altLang="zh-CN" sz="2400" b="1" kern="1200" dirty="0">
                          <a:solidFill>
                            <a:srgbClr val="FFFF00"/>
                          </a:solidFill>
                          <a:effectLst/>
                          <a:latin typeface="+mn-lt"/>
                          <a:ea typeface="+mn-ea"/>
                          <a:cs typeface="+mn-cs"/>
                        </a:rPr>
                        <a:t>(DWORD dwPID, LPCTSTR szDllName)</a:t>
                      </a:r>
                      <a:endParaRPr lang="zh-CN" altLang="zh-CN" sz="2400" b="1" kern="1200" dirty="0">
                        <a:solidFill>
                          <a:srgbClr val="FFFF00"/>
                        </a:solidFill>
                        <a:effectLst/>
                        <a:latin typeface="+mn-lt"/>
                        <a:ea typeface="+mn-ea"/>
                        <a:cs typeface="+mn-cs"/>
                      </a:endParaRPr>
                    </a:p>
                    <a:p>
                      <a:r>
                        <a:rPr lang="x-none" altLang="zh-CN" sz="2400" b="1" kern="1200" dirty="0">
                          <a:solidFill>
                            <a:srgbClr val="FFFF00"/>
                          </a:solidFill>
                          <a:effectLst/>
                          <a:latin typeface="+mn-lt"/>
                          <a:ea typeface="+mn-ea"/>
                          <a:cs typeface="+mn-cs"/>
                        </a:rPr>
                        <a:t>// dwPID - </a:t>
                      </a:r>
                      <a:r>
                        <a:rPr lang="zh-CN" altLang="zh-CN" sz="2400" b="1" kern="1200" dirty="0">
                          <a:solidFill>
                            <a:srgbClr val="FFFF00"/>
                          </a:solidFill>
                          <a:effectLst/>
                          <a:latin typeface="+mn-lt"/>
                          <a:ea typeface="+mn-ea"/>
                          <a:cs typeface="+mn-cs"/>
                        </a:rPr>
                        <a:t>待注入目标进程的</a:t>
                      </a:r>
                      <a:r>
                        <a:rPr lang="x-none" altLang="zh-CN" sz="2400" b="1" kern="1200" dirty="0">
                          <a:solidFill>
                            <a:srgbClr val="FFFF00"/>
                          </a:solidFill>
                          <a:effectLst/>
                          <a:latin typeface="+mn-lt"/>
                          <a:ea typeface="+mn-ea"/>
                          <a:cs typeface="+mn-cs"/>
                        </a:rPr>
                        <a:t>PID</a:t>
                      </a:r>
                      <a:r>
                        <a:rPr lang="zh-CN" altLang="zh-CN" sz="2400" b="1" kern="1200" dirty="0">
                          <a:solidFill>
                            <a:srgbClr val="FFFF00"/>
                          </a:solidFill>
                          <a:effectLst/>
                          <a:latin typeface="+mn-lt"/>
                          <a:ea typeface="+mn-ea"/>
                          <a:cs typeface="+mn-cs"/>
                        </a:rPr>
                        <a:t>值</a:t>
                      </a:r>
                      <a:endParaRPr lang="zh-CN" altLang="zh-CN" sz="2400" b="1" kern="1200" dirty="0">
                        <a:solidFill>
                          <a:srgbClr val="FFFF00"/>
                        </a:solidFill>
                        <a:effectLst/>
                        <a:latin typeface="+mn-lt"/>
                        <a:ea typeface="+mn-ea"/>
                        <a:cs typeface="+mn-cs"/>
                      </a:endParaRPr>
                    </a:p>
                    <a:p>
                      <a:r>
                        <a:rPr lang="x-none" altLang="zh-CN" sz="2400" b="1" kern="1200" dirty="0">
                          <a:solidFill>
                            <a:srgbClr val="FFFF00"/>
                          </a:solidFill>
                          <a:effectLst/>
                          <a:latin typeface="+mn-lt"/>
                          <a:ea typeface="+mn-ea"/>
                          <a:cs typeface="+mn-cs"/>
                        </a:rPr>
                        <a:t>// szDllName </a:t>
                      </a:r>
                      <a:r>
                        <a:rPr lang="zh-CN" altLang="zh-CN" sz="2400" b="1" kern="1200" dirty="0">
                          <a:solidFill>
                            <a:srgbClr val="FFFF00"/>
                          </a:solidFill>
                          <a:effectLst/>
                          <a:latin typeface="+mn-lt"/>
                          <a:ea typeface="+mn-ea"/>
                          <a:cs typeface="+mn-cs"/>
                        </a:rPr>
                        <a:t>– 待注入</a:t>
                      </a:r>
                      <a:r>
                        <a:rPr lang="x-none" altLang="zh-CN" sz="2400" b="1" kern="1200" dirty="0">
                          <a:solidFill>
                            <a:srgbClr val="FFFF00"/>
                          </a:solidFill>
                          <a:effectLst/>
                          <a:latin typeface="+mn-lt"/>
                          <a:ea typeface="+mn-ea"/>
                          <a:cs typeface="+mn-cs"/>
                        </a:rPr>
                        <a:t>Dll</a:t>
                      </a:r>
                      <a:r>
                        <a:rPr lang="zh-CN" altLang="zh-CN" sz="2400" b="1" kern="1200" dirty="0">
                          <a:solidFill>
                            <a:srgbClr val="FFFF00"/>
                          </a:solidFill>
                          <a:effectLst/>
                          <a:latin typeface="+mn-lt"/>
                          <a:ea typeface="+mn-ea"/>
                          <a:cs typeface="+mn-cs"/>
                        </a:rPr>
                        <a:t>的</a:t>
                      </a:r>
                      <a:r>
                        <a:rPr lang="x-none" altLang="zh-CN" sz="2400" b="1" kern="1200" dirty="0">
                          <a:solidFill>
                            <a:srgbClr val="FFFF00"/>
                          </a:solidFill>
                          <a:effectLst/>
                          <a:latin typeface="+mn-lt"/>
                          <a:ea typeface="+mn-ea"/>
                          <a:cs typeface="+mn-cs"/>
                        </a:rPr>
                        <a:t>path</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HANDLE hProcess, hThread;</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LPVOID pRemoteBuf;</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DWORD dwBufSize = (DWORD)(_tcslen(szDllName) + 1) * sizeof(TCHAR);</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LPTHREAD_START_ROUTINE pThreadProc;</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#1.</a:t>
                      </a:r>
                      <a:r>
                        <a:rPr lang="zh-CN" altLang="zh-CN" sz="2400" b="1" kern="1200" dirty="0">
                          <a:solidFill>
                            <a:srgbClr val="FFFF00"/>
                          </a:solidFill>
                          <a:effectLst/>
                          <a:latin typeface="+mn-lt"/>
                          <a:ea typeface="+mn-ea"/>
                          <a:cs typeface="+mn-cs"/>
                        </a:rPr>
                        <a:t>使用</a:t>
                      </a:r>
                      <a:r>
                        <a:rPr lang="x-none" altLang="zh-CN" sz="2400" b="1" kern="1200" dirty="0">
                          <a:solidFill>
                            <a:srgbClr val="FFFF00"/>
                          </a:solidFill>
                          <a:effectLst/>
                          <a:latin typeface="+mn-lt"/>
                          <a:ea typeface="+mn-ea"/>
                          <a:cs typeface="+mn-cs"/>
                        </a:rPr>
                        <a:t>dwPID</a:t>
                      </a:r>
                      <a:r>
                        <a:rPr lang="zh-CN" altLang="zh-CN" sz="2400" b="1" kern="1200" dirty="0">
                          <a:solidFill>
                            <a:srgbClr val="FFFF00"/>
                          </a:solidFill>
                          <a:effectLst/>
                          <a:latin typeface="+mn-lt"/>
                          <a:ea typeface="+mn-ea"/>
                          <a:cs typeface="+mn-cs"/>
                        </a:rPr>
                        <a:t>获取目标进程</a:t>
                      </a:r>
                      <a:r>
                        <a:rPr lang="x-none" altLang="zh-CN" sz="2400" b="1" kern="1200" dirty="0">
                          <a:solidFill>
                            <a:srgbClr val="FFFF00"/>
                          </a:solidFill>
                          <a:effectLst/>
                          <a:latin typeface="+mn-lt"/>
                          <a:ea typeface="+mn-ea"/>
                          <a:cs typeface="+mn-cs"/>
                        </a:rPr>
                        <a:t>(notepad.exe)</a:t>
                      </a:r>
                      <a:r>
                        <a:rPr lang="zh-CN" altLang="zh-CN" sz="2400" b="1" kern="1200" dirty="0">
                          <a:solidFill>
                            <a:srgbClr val="FFFF00"/>
                          </a:solidFill>
                          <a:effectLst/>
                          <a:latin typeface="+mn-lt"/>
                          <a:ea typeface="+mn-ea"/>
                          <a:cs typeface="+mn-cs"/>
                        </a:rPr>
                        <a:t>句柄</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	if ( !(hProcess = OpenProcess(PROCESS_ALL_ACCESS, FALSE, dwPID)) )</a:t>
                      </a:r>
                      <a:endParaRPr lang="zh-CN" altLang="zh-CN" sz="2400" b="1" kern="1200" dirty="0">
                        <a:solidFill>
                          <a:schemeClr val="lt1"/>
                        </a:solidFill>
                        <a:effectLst/>
                        <a:latin typeface="+mn-lt"/>
                        <a:ea typeface="+mn-ea"/>
                        <a:cs typeface="+mn-cs"/>
                      </a:endParaRPr>
                    </a:p>
                    <a:p>
                      <a:pPr lvl="2"/>
                      <a:r>
                        <a:rPr lang="x-none"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pPr lvl="2"/>
                      <a:r>
                        <a:rPr lang="x-none" altLang="zh-CN" sz="2400" b="1" kern="1200" dirty="0">
                          <a:solidFill>
                            <a:schemeClr val="lt1"/>
                          </a:solidFill>
                          <a:effectLst/>
                          <a:latin typeface="+mn-lt"/>
                          <a:ea typeface="+mn-ea"/>
                          <a:cs typeface="+mn-cs"/>
                        </a:rPr>
                        <a:t>     DWORD dwErr = GetLastError();</a:t>
                      </a:r>
                      <a:endParaRPr lang="zh-CN" altLang="zh-CN" sz="2400" b="1" kern="1200" dirty="0">
                        <a:solidFill>
                          <a:schemeClr val="lt1"/>
                        </a:solidFill>
                        <a:effectLst/>
                        <a:latin typeface="+mn-lt"/>
                        <a:ea typeface="+mn-ea"/>
                        <a:cs typeface="+mn-cs"/>
                      </a:endParaRPr>
                    </a:p>
                    <a:p>
                      <a:pPr lvl="2"/>
                      <a:r>
                        <a:rPr lang="en-US" altLang="zh-CN" sz="2400" b="1" kern="1200" baseline="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return FALSE;</a:t>
                      </a:r>
                      <a:endParaRPr lang="zh-CN" altLang="zh-CN" sz="2400" b="1" kern="1200" dirty="0">
                        <a:solidFill>
                          <a:schemeClr val="lt1"/>
                        </a:solidFill>
                        <a:effectLst/>
                        <a:latin typeface="+mn-lt"/>
                        <a:ea typeface="+mn-ea"/>
                        <a:cs typeface="+mn-cs"/>
                      </a:endParaRPr>
                    </a:p>
                    <a:p>
                      <a:pPr lvl="2"/>
                      <a:r>
                        <a:rPr lang="x-none"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txBody>
                  <a:tcPr/>
                </a:tc>
              </a:tr>
            </a:tbl>
          </a:graphicData>
        </a:graphic>
      </p:graphicFrame>
      <p:sp>
        <p:nvSpPr>
          <p:cNvPr id="7" name="矩形 6"/>
          <p:cNvSpPr/>
          <p:nvPr/>
        </p:nvSpPr>
        <p:spPr>
          <a:xfrm>
            <a:off x="366383" y="729471"/>
            <a:ext cx="12255679" cy="438582"/>
          </a:xfrm>
          <a:prstGeom prst="rect">
            <a:avLst/>
          </a:prstGeom>
        </p:spPr>
        <p:txBody>
          <a:bodyPr wrap="square">
            <a:spAutoFit/>
          </a:bodyPr>
          <a:lstStyle/>
          <a:p>
            <a:pPr indent="266700" algn="just">
              <a:lnSpc>
                <a:spcPct val="125000"/>
              </a:lnSpc>
              <a:spcAft>
                <a:spcPts val="0"/>
              </a:spcAft>
            </a:pPr>
            <a:r>
              <a:rPr lang="zh-CN" altLang="zh-CN" kern="100" dirty="0">
                <a:solidFill>
                  <a:srgbClr val="000000"/>
                </a:solidFill>
                <a:latin typeface="新宋体" panose="02010609030101010101" pitchFamily="49" charset="-122"/>
                <a:cs typeface="新宋体" panose="02010609030101010101" pitchFamily="49" charset="-122"/>
              </a:rPr>
              <a:t>新建</a:t>
            </a:r>
            <a:r>
              <a:rPr lang="en-US" altLang="zh-CN"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Windows</a:t>
            </a:r>
            <a:r>
              <a:rPr lang="zh-CN" altLang="zh-CN" kern="100" dirty="0">
                <a:solidFill>
                  <a:srgbClr val="000000"/>
                </a:solidFill>
                <a:latin typeface="新宋体" panose="02010609030101010101" pitchFamily="49" charset="-122"/>
                <a:cs typeface="新宋体" panose="02010609030101010101" pitchFamily="49" charset="-122"/>
              </a:rPr>
              <a:t>控制台程序实现</a:t>
            </a:r>
            <a:r>
              <a:rPr lang="en-US" altLang="zh-CN" kern="100" dirty="0">
                <a:solidFill>
                  <a:srgbClr val="000000"/>
                </a:solidFill>
                <a:latin typeface="新宋体" panose="02010609030101010101" pitchFamily="49" charset="-122"/>
                <a:ea typeface="新宋体" panose="02010609030101010101" pitchFamily="49" charset="-122"/>
                <a:cs typeface="新宋体" panose="02010609030101010101" pitchFamily="49" charset="-122"/>
              </a:rPr>
              <a:t>DLL</a:t>
            </a:r>
            <a:r>
              <a:rPr lang="zh-CN" altLang="zh-CN" kern="100" dirty="0">
                <a:solidFill>
                  <a:srgbClr val="000000"/>
                </a:solidFill>
                <a:latin typeface="新宋体" panose="02010609030101010101" pitchFamily="49" charset="-122"/>
                <a:cs typeface="新宋体" panose="02010609030101010101" pitchFamily="49" charset="-122"/>
              </a:rPr>
              <a:t>文件注入。</a:t>
            </a:r>
            <a:r>
              <a:rPr lang="en-US" altLang="zh-CN" kern="100" dirty="0">
                <a:solidFill>
                  <a:srgbClr val="000000"/>
                </a:solidFill>
                <a:latin typeface="新宋体" panose="02010609030101010101" pitchFamily="49" charset="-122"/>
                <a:cs typeface="新宋体" panose="02010609030101010101" pitchFamily="49" charset="-122"/>
              </a:rPr>
              <a:t> </a:t>
            </a:r>
            <a:r>
              <a:rPr lang="x-none" altLang="zh-CN" b="1" dirty="0"/>
              <a:t>- USAGE : InjectDll.exe &lt;i|e&gt; &lt;PID&gt; &lt;dll_path&gt;</a:t>
            </a:r>
            <a:r>
              <a:rPr lang="zh-CN" altLang="en-US" dirty="0"/>
              <a:t>。</a:t>
            </a:r>
            <a:r>
              <a:rPr lang="en-US" altLang="zh-CN" dirty="0"/>
              <a:t> </a:t>
            </a:r>
            <a:r>
              <a:rPr lang="zh-CN" altLang="en-US" b="1" kern="100" dirty="0">
                <a:solidFill>
                  <a:srgbClr val="000000"/>
                </a:solidFill>
                <a:latin typeface="新宋体" panose="02010609030101010101" pitchFamily="49" charset="-122"/>
                <a:cs typeface="新宋体" panose="02010609030101010101" pitchFamily="49" charset="-122"/>
              </a:rPr>
              <a:t>调用</a:t>
            </a:r>
            <a:r>
              <a:rPr lang="en-US" altLang="zh-CN" b="1" kern="100" dirty="0" err="1">
                <a:solidFill>
                  <a:srgbClr val="000000"/>
                </a:solidFill>
                <a:latin typeface="新宋体" panose="02010609030101010101" pitchFamily="49" charset="-122"/>
                <a:cs typeface="新宋体" panose="02010609030101010101" pitchFamily="49" charset="-122"/>
              </a:rPr>
              <a:t>InjectDll</a:t>
            </a:r>
            <a:r>
              <a:rPr lang="zh-CN" altLang="en-US" b="1" kern="100" dirty="0">
                <a:solidFill>
                  <a:srgbClr val="000000"/>
                </a:solidFill>
                <a:latin typeface="新宋体" panose="02010609030101010101" pitchFamily="49" charset="-122"/>
                <a:cs typeface="新宋体" panose="02010609030101010101" pitchFamily="49" charset="-122"/>
              </a:rPr>
              <a:t>完成注入。</a:t>
            </a:r>
            <a:endParaRPr lang="zh-CN" altLang="zh-CN" b="1" kern="100" dirty="0">
              <a:effectLst/>
              <a:latin typeface="新宋体" panose="02010609030101010101" pitchFamily="49" charset="-122"/>
              <a:ea typeface="新宋体" panose="02010609030101010101" pitchFamily="49"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96727" y="231949"/>
          <a:ext cx="11809312" cy="6614160"/>
        </p:xfrm>
        <a:graphic>
          <a:graphicData uri="http://schemas.openxmlformats.org/drawingml/2006/table">
            <a:tbl>
              <a:tblPr firstRow="1" bandRow="1">
                <a:tableStyleId>{073A0DAA-6AF3-43AB-8588-CEC1D06C72B9}</a:tableStyleId>
              </a:tblPr>
              <a:tblGrid>
                <a:gridCol w="11809312"/>
              </a:tblGrid>
              <a:tr h="6386696">
                <a:tc>
                  <a:txBody>
                    <a:bodyPr/>
                    <a:lstStyle/>
                    <a:p>
                      <a:r>
                        <a:rPr lang="x-none" altLang="zh-CN" sz="2400" b="1" kern="1200" dirty="0">
                          <a:solidFill>
                            <a:schemeClr val="lt1"/>
                          </a:solidFill>
                          <a:effectLst/>
                          <a:latin typeface="+mn-lt"/>
                          <a:ea typeface="+mn-ea"/>
                          <a:cs typeface="+mn-cs"/>
                        </a:rPr>
                        <a:t>if(hProcess!=NULL)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#2.</a:t>
                      </a:r>
                      <a:r>
                        <a:rPr lang="zh-CN" altLang="zh-CN" sz="2400" b="1" kern="1200" dirty="0">
                          <a:solidFill>
                            <a:srgbClr val="FFFF00"/>
                          </a:solidFill>
                          <a:effectLst/>
                          <a:latin typeface="+mn-lt"/>
                          <a:ea typeface="+mn-ea"/>
                          <a:cs typeface="+mn-cs"/>
                        </a:rPr>
                        <a:t>在目标进程</a:t>
                      </a:r>
                      <a:r>
                        <a:rPr lang="x-none" altLang="zh-CN" sz="2400" b="1" kern="1200" dirty="0">
                          <a:solidFill>
                            <a:srgbClr val="FFFF00"/>
                          </a:solidFill>
                          <a:effectLst/>
                          <a:latin typeface="+mn-lt"/>
                          <a:ea typeface="+mn-ea"/>
                          <a:cs typeface="+mn-cs"/>
                        </a:rPr>
                        <a:t>(</a:t>
                      </a:r>
                      <a:r>
                        <a:rPr lang="x-none" altLang="zh-CN" sz="2400" b="1" u="sng" kern="1200" dirty="0">
                          <a:solidFill>
                            <a:srgbClr val="FFFF00"/>
                          </a:solidFill>
                          <a:effectLst/>
                          <a:latin typeface="+mn-lt"/>
                          <a:ea typeface="+mn-ea"/>
                          <a:cs typeface="+mn-cs"/>
                        </a:rPr>
                        <a:t>notepad.exe</a:t>
                      </a:r>
                      <a:r>
                        <a:rPr lang="x-none" altLang="zh-CN" sz="2400" b="1" kern="1200" dirty="0">
                          <a:solidFill>
                            <a:srgbClr val="FFFF00"/>
                          </a:solidFill>
                          <a:effectLst/>
                          <a:latin typeface="+mn-lt"/>
                          <a:ea typeface="+mn-ea"/>
                          <a:cs typeface="+mn-cs"/>
                        </a:rPr>
                        <a:t>)</a:t>
                      </a:r>
                      <a:r>
                        <a:rPr lang="zh-CN" altLang="zh-CN" sz="2400" b="1" kern="1200" dirty="0">
                          <a:solidFill>
                            <a:srgbClr val="FFFF00"/>
                          </a:solidFill>
                          <a:effectLst/>
                          <a:latin typeface="+mn-lt"/>
                          <a:ea typeface="+mn-ea"/>
                          <a:cs typeface="+mn-cs"/>
                        </a:rPr>
                        <a:t>中分配</a:t>
                      </a:r>
                      <a:r>
                        <a:rPr lang="x-none" altLang="zh-CN" sz="2400" b="1" kern="1200" dirty="0">
                          <a:solidFill>
                            <a:srgbClr val="FFFF00"/>
                          </a:solidFill>
                          <a:effectLst/>
                          <a:latin typeface="+mn-lt"/>
                          <a:ea typeface="+mn-ea"/>
                          <a:cs typeface="+mn-cs"/>
                        </a:rPr>
                        <a:t>szDllName</a:t>
                      </a:r>
                      <a:r>
                        <a:rPr lang="zh-CN" altLang="zh-CN" sz="2400" b="1" kern="1200" dirty="0">
                          <a:solidFill>
                            <a:srgbClr val="FFFF00"/>
                          </a:solidFill>
                          <a:effectLst/>
                          <a:latin typeface="+mn-lt"/>
                          <a:ea typeface="+mn-ea"/>
                          <a:cs typeface="+mn-cs"/>
                        </a:rPr>
                        <a:t>大小的内存</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000" b="1" kern="1200" dirty="0">
                          <a:solidFill>
                            <a:schemeClr val="lt1"/>
                          </a:solidFill>
                          <a:effectLst/>
                          <a:latin typeface="+mn-lt"/>
                          <a:ea typeface="+mn-ea"/>
                          <a:cs typeface="+mn-cs"/>
                        </a:rPr>
                        <a:t>pRemoteBuf = </a:t>
                      </a:r>
                      <a:r>
                        <a:rPr lang="x-none" altLang="zh-CN" sz="2000" b="1" kern="1200" dirty="0">
                          <a:solidFill>
                            <a:srgbClr val="FFFF00"/>
                          </a:solidFill>
                          <a:effectLst/>
                          <a:latin typeface="+mn-lt"/>
                          <a:ea typeface="+mn-ea"/>
                          <a:cs typeface="+mn-cs"/>
                        </a:rPr>
                        <a:t>VirtualAllocEx(hProcess</a:t>
                      </a:r>
                      <a:r>
                        <a:rPr lang="x-none" altLang="zh-CN" sz="2000" b="1" kern="1200" dirty="0">
                          <a:solidFill>
                            <a:schemeClr val="lt1"/>
                          </a:solidFill>
                          <a:effectLst/>
                          <a:latin typeface="+mn-lt"/>
                          <a:ea typeface="+mn-ea"/>
                          <a:cs typeface="+mn-cs"/>
                        </a:rPr>
                        <a:t>, NULL, dwBufSize, MEM_COMMIT, PAGE_READWRITE);</a:t>
                      </a:r>
                      <a:endParaRPr lang="zh-CN" altLang="zh-CN" sz="20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if(pRemoteBuf!=NULL)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#3.</a:t>
                      </a:r>
                      <a:r>
                        <a:rPr lang="zh-CN" altLang="zh-CN" sz="2400" b="1" kern="1200" dirty="0">
                          <a:solidFill>
                            <a:srgbClr val="FFFF00"/>
                          </a:solidFill>
                          <a:effectLst/>
                          <a:latin typeface="+mn-lt"/>
                          <a:ea typeface="+mn-ea"/>
                          <a:cs typeface="+mn-cs"/>
                        </a:rPr>
                        <a:t>将</a:t>
                      </a:r>
                      <a:r>
                        <a:rPr lang="x-none" altLang="zh-CN" sz="2400" b="1" kern="1200" dirty="0">
                          <a:solidFill>
                            <a:srgbClr val="FFFF00"/>
                          </a:solidFill>
                          <a:effectLst/>
                          <a:latin typeface="+mn-lt"/>
                          <a:ea typeface="+mn-ea"/>
                          <a:cs typeface="+mn-cs"/>
                        </a:rPr>
                        <a:t>szDll</a:t>
                      </a:r>
                      <a:r>
                        <a:rPr lang="zh-CN" altLang="zh-CN" sz="2400" b="1" kern="1200" dirty="0">
                          <a:solidFill>
                            <a:srgbClr val="FFFF00"/>
                          </a:solidFill>
                          <a:effectLst/>
                          <a:latin typeface="+mn-lt"/>
                          <a:ea typeface="+mn-ea"/>
                          <a:cs typeface="+mn-cs"/>
                        </a:rPr>
                        <a:t>路径写入分配的内存</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	WriteProcessMemory(hProcess, pRemoteBuf, (LPVOID)szDllName, dwBufSize, 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#4.</a:t>
                      </a:r>
                      <a:r>
                        <a:rPr lang="zh-CN" altLang="zh-CN" sz="2400" b="1" kern="1200" dirty="0">
                          <a:solidFill>
                            <a:srgbClr val="FFFF00"/>
                          </a:solidFill>
                          <a:effectLst/>
                          <a:latin typeface="+mn-lt"/>
                          <a:ea typeface="+mn-ea"/>
                          <a:cs typeface="+mn-cs"/>
                        </a:rPr>
                        <a:t>获取</a:t>
                      </a:r>
                      <a:r>
                        <a:rPr lang="x-none" altLang="zh-CN" sz="2400" b="1" kern="1200" dirty="0">
                          <a:solidFill>
                            <a:srgbClr val="FFFF00"/>
                          </a:solidFill>
                          <a:effectLst/>
                          <a:latin typeface="+mn-lt"/>
                          <a:ea typeface="+mn-ea"/>
                          <a:cs typeface="+mn-cs"/>
                        </a:rPr>
                        <a:t>LoadLibraryA() API</a:t>
                      </a:r>
                      <a:r>
                        <a:rPr lang="zh-CN" altLang="zh-CN" sz="2400" b="1" kern="1200" dirty="0">
                          <a:solidFill>
                            <a:srgbClr val="FFFF00"/>
                          </a:solidFill>
                          <a:effectLst/>
                          <a:latin typeface="+mn-lt"/>
                          <a:ea typeface="+mn-ea"/>
                          <a:cs typeface="+mn-cs"/>
                        </a:rPr>
                        <a:t>的地址</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000" b="1" kern="1200" dirty="0">
                          <a:solidFill>
                            <a:schemeClr val="lt1"/>
                          </a:solidFill>
                          <a:effectLst/>
                          <a:latin typeface="+mn-lt"/>
                          <a:ea typeface="+mn-ea"/>
                          <a:cs typeface="+mn-cs"/>
                        </a:rPr>
                        <a:t>pThreadProc = (</a:t>
                      </a:r>
                      <a:r>
                        <a:rPr lang="x-none" altLang="zh-CN" sz="2000" b="1" kern="1200" dirty="0">
                          <a:solidFill>
                            <a:srgbClr val="FFFF00"/>
                          </a:solidFill>
                          <a:effectLst/>
                          <a:latin typeface="+mn-lt"/>
                          <a:ea typeface="+mn-ea"/>
                          <a:cs typeface="+mn-cs"/>
                        </a:rPr>
                        <a:t>LPTHREAD_START_ROUTINE)GetProcAddress(GetModuleHandle(LPCTSTR</a:t>
                      </a:r>
                      <a:r>
                        <a:rPr lang="x-none" altLang="zh-CN" sz="2000" b="1" kern="1200" dirty="0">
                          <a:solidFill>
                            <a:schemeClr val="lt1"/>
                          </a:solidFill>
                          <a:effectLst/>
                          <a:latin typeface="+mn-lt"/>
                          <a:ea typeface="+mn-ea"/>
                          <a:cs typeface="+mn-cs"/>
                        </a:rPr>
                        <a:t>("kernel32.dll")), "</a:t>
                      </a:r>
                      <a:r>
                        <a:rPr lang="x-none" altLang="zh-CN" sz="2000" b="1" kern="1200" dirty="0">
                          <a:solidFill>
                            <a:srgbClr val="FFFF00"/>
                          </a:solidFill>
                          <a:effectLst/>
                          <a:latin typeface="+mn-lt"/>
                          <a:ea typeface="+mn-ea"/>
                          <a:cs typeface="+mn-cs"/>
                        </a:rPr>
                        <a:t>LoadLibraryA</a:t>
                      </a:r>
                      <a:r>
                        <a:rPr lang="x-none" altLang="zh-CN" sz="2000" b="1" kern="1200" dirty="0">
                          <a:solidFill>
                            <a:schemeClr val="lt1"/>
                          </a:solidFill>
                          <a:effectLst/>
                          <a:latin typeface="+mn-lt"/>
                          <a:ea typeface="+mn-ea"/>
                          <a:cs typeface="+mn-cs"/>
                        </a:rPr>
                        <a:t>");</a:t>
                      </a:r>
                      <a:endParaRPr lang="zh-CN" altLang="zh-CN" sz="20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if(pThreadProc!=NULL) 	</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x-none" altLang="zh-CN" sz="2400" b="1" kern="1200" dirty="0">
                          <a:solidFill>
                            <a:srgbClr val="FFFF00"/>
                          </a:solidFill>
                          <a:effectLst/>
                          <a:latin typeface="+mn-lt"/>
                          <a:ea typeface="+mn-ea"/>
                          <a:cs typeface="+mn-cs"/>
                        </a:rPr>
                        <a:t>// #5.</a:t>
                      </a:r>
                      <a:r>
                        <a:rPr lang="zh-CN" altLang="zh-CN" sz="2400" b="1" kern="1200" dirty="0">
                          <a:solidFill>
                            <a:srgbClr val="FFFF00"/>
                          </a:solidFill>
                          <a:effectLst/>
                          <a:latin typeface="+mn-lt"/>
                          <a:ea typeface="+mn-ea"/>
                          <a:cs typeface="+mn-cs"/>
                        </a:rPr>
                        <a:t>在</a:t>
                      </a:r>
                      <a:r>
                        <a:rPr lang="x-none" altLang="zh-CN" sz="2400" b="1" kern="1200" dirty="0">
                          <a:solidFill>
                            <a:srgbClr val="FFFF00"/>
                          </a:solidFill>
                          <a:effectLst/>
                          <a:latin typeface="+mn-lt"/>
                          <a:ea typeface="+mn-ea"/>
                          <a:cs typeface="+mn-cs"/>
                        </a:rPr>
                        <a:t>exe</a:t>
                      </a:r>
                      <a:r>
                        <a:rPr lang="zh-CN" altLang="zh-CN" sz="2400" b="1" kern="1200" dirty="0">
                          <a:solidFill>
                            <a:srgbClr val="FFFF00"/>
                          </a:solidFill>
                          <a:effectLst/>
                          <a:latin typeface="+mn-lt"/>
                          <a:ea typeface="+mn-ea"/>
                          <a:cs typeface="+mn-cs"/>
                        </a:rPr>
                        <a:t>进程中运行线程</a:t>
                      </a:r>
                      <a:endParaRPr lang="zh-CN" altLang="zh-CN" sz="2400" b="1" kern="1200" dirty="0">
                        <a:solidFill>
                          <a:srgbClr val="FFFF00"/>
                        </a:solidFill>
                        <a:effectLst/>
                        <a:latin typeface="+mn-lt"/>
                        <a:ea typeface="+mn-ea"/>
                        <a:cs typeface="+mn-cs"/>
                      </a:endParaRPr>
                    </a:p>
                    <a:p>
                      <a:r>
                        <a:rPr lang="x-none" altLang="zh-CN" sz="2400" b="1" kern="1200" dirty="0">
                          <a:solidFill>
                            <a:schemeClr val="lt1"/>
                          </a:solidFill>
                          <a:effectLst/>
                          <a:latin typeface="+mn-lt"/>
                          <a:ea typeface="+mn-ea"/>
                          <a:cs typeface="+mn-cs"/>
                        </a:rPr>
                        <a:t>	hThread = </a:t>
                      </a:r>
                      <a:r>
                        <a:rPr lang="x-none" altLang="zh-CN" sz="2400" b="1" kern="1200" dirty="0">
                          <a:solidFill>
                            <a:srgbClr val="FFFF00"/>
                          </a:solidFill>
                          <a:effectLst/>
                          <a:latin typeface="+mn-lt"/>
                          <a:ea typeface="+mn-ea"/>
                          <a:cs typeface="+mn-cs"/>
                        </a:rPr>
                        <a:t>CreateRemoteThread(hProcess</a:t>
                      </a:r>
                      <a:r>
                        <a:rPr lang="x-none" altLang="zh-CN" sz="2400" b="1" kern="1200" dirty="0">
                          <a:solidFill>
                            <a:schemeClr val="lt1"/>
                          </a:solidFill>
                          <a:effectLst/>
                          <a:latin typeface="+mn-lt"/>
                          <a:ea typeface="+mn-ea"/>
                          <a:cs typeface="+mn-cs"/>
                        </a:rPr>
                        <a:t>,		           //hProcess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NULL,			//lpThreadAttributes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 0,				//dwStackSize</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				 pThreadProc,	     //lpStartAddress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pRemoteBuf,	     //lpParameter</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a:t>
                      </a:r>
                      <a:r>
                        <a:rPr lang="en-US" altLang="zh-CN" sz="2400" b="1" kern="1200" dirty="0">
                          <a:solidFill>
                            <a:schemeClr val="lt1"/>
                          </a:solidFill>
                          <a:effectLst/>
                          <a:latin typeface="+mn-lt"/>
                          <a:ea typeface="+mn-ea"/>
                          <a:cs typeface="+mn-cs"/>
                        </a:rPr>
                        <a:t>                </a:t>
                      </a:r>
                      <a:r>
                        <a:rPr lang="x-none" altLang="zh-CN" sz="2400" b="1" kern="1200" dirty="0">
                          <a:solidFill>
                            <a:schemeClr val="lt1"/>
                          </a:solidFill>
                          <a:effectLst/>
                          <a:latin typeface="+mn-lt"/>
                          <a:ea typeface="+mn-ea"/>
                          <a:cs typeface="+mn-cs"/>
                        </a:rPr>
                        <a:t>	 0,				//dwCreationFlags</a:t>
                      </a:r>
                      <a:endParaRPr lang="zh-CN" altLang="zh-CN" sz="2400" b="1" kern="1200" dirty="0">
                        <a:solidFill>
                          <a:schemeClr val="lt1"/>
                        </a:solidFill>
                        <a:effectLst/>
                        <a:latin typeface="+mn-lt"/>
                        <a:ea typeface="+mn-ea"/>
                        <a:cs typeface="+mn-cs"/>
                      </a:endParaRPr>
                    </a:p>
                    <a:p>
                      <a:r>
                        <a:rPr lang="x-none" altLang="zh-CN" sz="2400" b="1" kern="1200" dirty="0">
                          <a:solidFill>
                            <a:schemeClr val="lt1"/>
                          </a:solidFill>
                          <a:effectLst/>
                          <a:latin typeface="+mn-lt"/>
                          <a:ea typeface="+mn-ea"/>
                          <a:cs typeface="+mn-cs"/>
                        </a:rPr>
                        <a:t>				NULL);			//lpThreadId</a:t>
                      </a:r>
                      <a:r>
                        <a:rPr lang="en-US" altLang="zh-CN" sz="2400" b="1" kern="1200" dirty="0">
                          <a:solidFill>
                            <a:schemeClr val="lt1"/>
                          </a:solidFill>
                          <a:effectLst/>
                          <a:latin typeface="+mn-lt"/>
                          <a:ea typeface="+mn-ea"/>
                          <a:cs typeface="+mn-cs"/>
                        </a:rPr>
                        <a:t> </a:t>
                      </a:r>
                      <a:endParaRPr lang="zh-CN" altLang="zh-CN" sz="2800" b="1" kern="1200" dirty="0">
                        <a:solidFill>
                          <a:schemeClr val="lt1"/>
                        </a:solidFill>
                        <a:effectLst/>
                        <a:latin typeface="+mn-lt"/>
                        <a:ea typeface="+mn-ea"/>
                        <a:cs typeface="+mn-cs"/>
                      </a:endParaRPr>
                    </a:p>
                  </a:txBody>
                  <a:tcPr/>
                </a:tc>
              </a:tr>
            </a:tbl>
          </a:graphicData>
        </a:graphic>
      </p:graphicFrame>
      <p:sp>
        <p:nvSpPr>
          <p:cNvPr id="6" name="线形标注 1 5"/>
          <p:cNvSpPr/>
          <p:nvPr/>
        </p:nvSpPr>
        <p:spPr>
          <a:xfrm>
            <a:off x="956767" y="4768453"/>
            <a:ext cx="4120189" cy="1614394"/>
          </a:xfrm>
          <a:prstGeom prst="borderCallout1">
            <a:avLst>
              <a:gd name="adj1" fmla="val 34329"/>
              <a:gd name="adj2" fmla="val 103160"/>
              <a:gd name="adj3" fmla="val -45396"/>
              <a:gd name="adj4" fmla="val 103218"/>
            </a:avLst>
          </a:prstGeom>
          <a:solidFill>
            <a:srgbClr val="FF0000"/>
          </a:solidFill>
          <a:ln w="28575">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函数</a:t>
            </a:r>
            <a:r>
              <a:rPr lang="en-US" altLang="zh-CN" sz="2000" b="1" dirty="0" err="1">
                <a:latin typeface="微软雅黑" panose="020B0503020204020204" pitchFamily="34" charset="-122"/>
                <a:ea typeface="微软雅黑" panose="020B0503020204020204" pitchFamily="34" charset="-122"/>
              </a:rPr>
              <a:t>CreateRemoteThread</a:t>
            </a:r>
            <a:r>
              <a:rPr lang="zh-CN" altLang="en-US" sz="2000" b="1" dirty="0">
                <a:latin typeface="微软雅黑" panose="020B0503020204020204" pitchFamily="34" charset="-122"/>
                <a:ea typeface="微软雅黑" panose="020B0503020204020204" pitchFamily="34" charset="-122"/>
              </a:rPr>
              <a:t>可以在目标文件进程中创建远程线程。</a:t>
            </a:r>
            <a:endParaRPr lang="en-US" altLang="zh-CN" sz="2000" b="1" dirty="0">
              <a:latin typeface="微软雅黑" panose="020B0503020204020204" pitchFamily="34" charset="-122"/>
              <a:ea typeface="微软雅黑" panose="020B0503020204020204" pitchFamily="34" charset="-122"/>
            </a:endParaRPr>
          </a:p>
          <a:p>
            <a:pPr algn="ctr"/>
            <a:endParaRPr lang="en-US" altLang="zh-CN" sz="2000" b="1" dirty="0">
              <a:latin typeface="微软雅黑" panose="020B0503020204020204" pitchFamily="34" charset="-122"/>
              <a:ea typeface="微软雅黑" panose="020B0503020204020204" pitchFamily="34" charset="-122"/>
            </a:endParaRPr>
          </a:p>
          <a:p>
            <a:pPr algn="ctr"/>
            <a:r>
              <a:rPr lang="zh-CN" altLang="en-US" sz="2000" b="1" u="sng" dirty="0">
                <a:latin typeface="微软雅黑" panose="020B0503020204020204" pitchFamily="34" charset="-122"/>
                <a:ea typeface="微软雅黑" panose="020B0503020204020204" pitchFamily="34" charset="-122"/>
              </a:rPr>
              <a:t>通过</a:t>
            </a:r>
            <a:r>
              <a:rPr lang="en-US" altLang="zh-CN" sz="2000" b="1" u="sng" dirty="0" err="1">
                <a:latin typeface="微软雅黑" panose="020B0503020204020204" pitchFamily="34" charset="-122"/>
                <a:ea typeface="微软雅黑" panose="020B0503020204020204" pitchFamily="34" charset="-122"/>
              </a:rPr>
              <a:t>Loadlibrary</a:t>
            </a:r>
            <a:r>
              <a:rPr lang="en-US" altLang="zh-CN" sz="2000" b="1" u="sng" dirty="0">
                <a:latin typeface="微软雅黑" panose="020B0503020204020204" pitchFamily="34" charset="-122"/>
                <a:ea typeface="微软雅黑" panose="020B0503020204020204" pitchFamily="34" charset="-122"/>
              </a:rPr>
              <a:t> DLL</a:t>
            </a:r>
            <a:r>
              <a:rPr lang="zh-CN" altLang="en-US" sz="2000" b="1" u="sng" dirty="0">
                <a:latin typeface="微软雅黑" panose="020B0503020204020204" pitchFamily="34" charset="-122"/>
                <a:ea typeface="微软雅黑" panose="020B0503020204020204" pitchFamily="34" charset="-122"/>
              </a:rPr>
              <a:t>实现注入</a:t>
            </a:r>
            <a:endParaRPr lang="zh-CN" altLang="en-US" sz="2000" b="1" u="sng"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40743" y="1672109"/>
            <a:ext cx="11593288" cy="5027033"/>
          </a:xfrm>
          <a:prstGeom prst="rect">
            <a:avLst/>
          </a:prstGeom>
          <a:noFill/>
        </p:spPr>
        <p:txBody>
          <a:bodyPr wrap="square" lIns="86376" tIns="43188" rIns="86376" bIns="43188" rtlCol="0">
            <a:spAutoFit/>
          </a:bodyPr>
          <a:lstStyle/>
          <a:p>
            <a:pPr algn="just">
              <a:lnSpc>
                <a:spcPct val="15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控制流图（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Control Flow Graph</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，简称</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CFG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）也叫控制流程图，</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是一个过程或程序的抽象表现，代表了一个程序执行过程中会遍历到的所有路径</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endParaRPr lang="en-US" altLang="zh-CN" sz="11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控制流图：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一个程序的控制流图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CFG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可以表示为一个四元组，形如</a:t>
            </a:r>
            <a:r>
              <a:rPr lang="en-US"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 = (V, E, s, 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表示变量的集合，</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表示表示边的集合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表示控制流图的入口，</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表示控制流图的出口。</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dirty="0">
                <a:latin typeface="楷体" panose="02010609060101010101" pitchFamily="49" charset="-122"/>
                <a:ea typeface="楷体" panose="02010609060101010101" pitchFamily="49" charset="-122"/>
                <a:cs typeface="Times New Roman" panose="02020603050405020304" pitchFamily="18" charset="0"/>
              </a:rPr>
              <a:t>程序中的每一条指令都映射为</a:t>
            </a:r>
            <a:r>
              <a:rPr lang="en-US" altLang="zh-CN" sz="2800" dirty="0">
                <a:latin typeface="楷体" panose="02010609060101010101" pitchFamily="49" charset="-122"/>
                <a:ea typeface="楷体" panose="02010609060101010101" pitchFamily="49" charset="-122"/>
                <a:cs typeface="Times New Roman" panose="02020603050405020304" pitchFamily="18" charset="0"/>
              </a:rPr>
              <a:t>CFG</a:t>
            </a:r>
            <a:r>
              <a:rPr lang="zh-CN" altLang="en-US" sz="2800" dirty="0">
                <a:latin typeface="楷体" panose="02010609060101010101" pitchFamily="49" charset="-122"/>
                <a:ea typeface="楷体" panose="02010609060101010101" pitchFamily="49" charset="-122"/>
                <a:cs typeface="Times New Roman" panose="02020603050405020304" pitchFamily="18" charset="0"/>
              </a:rPr>
              <a:t>上的一个结点，</a:t>
            </a:r>
            <a:r>
              <a:rPr lang="zh-CN" altLang="en-US" sz="2800" u="sng" dirty="0">
                <a:latin typeface="楷体" panose="02010609060101010101" pitchFamily="49" charset="-122"/>
                <a:ea typeface="楷体" panose="02010609060101010101" pitchFamily="49" charset="-122"/>
                <a:cs typeface="Times New Roman" panose="02020603050405020304" pitchFamily="18" charset="0"/>
              </a:rPr>
              <a:t>具有</a:t>
            </a:r>
            <a:r>
              <a:rPr lang="zh-CN" altLang="en-US" sz="2800" b="1" u="sng" dirty="0">
                <a:highlight>
                  <a:srgbClr val="FFFF00"/>
                </a:highlight>
                <a:latin typeface="楷体" panose="02010609060101010101" pitchFamily="49" charset="-122"/>
                <a:ea typeface="楷体" panose="02010609060101010101" pitchFamily="49" charset="-122"/>
                <a:cs typeface="Times New Roman" panose="02020603050405020304" pitchFamily="18" charset="0"/>
              </a:rPr>
              <a:t>控制依赖</a:t>
            </a:r>
            <a:r>
              <a:rPr lang="zh-CN" altLang="en-US" sz="2800" u="sng" dirty="0">
                <a:latin typeface="楷体" panose="02010609060101010101" pitchFamily="49" charset="-122"/>
                <a:ea typeface="楷体" panose="02010609060101010101" pitchFamily="49" charset="-122"/>
                <a:cs typeface="Times New Roman" panose="02020603050405020304" pitchFamily="18" charset="0"/>
              </a:rPr>
              <a:t>关系的结点之间用一条边连接</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控制流图</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743" y="375965"/>
            <a:ext cx="6840760" cy="665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085559" y="750345"/>
            <a:ext cx="3960440" cy="5524589"/>
          </a:xfrm>
          <a:prstGeom prst="rect">
            <a:avLst/>
          </a:prstGeom>
          <a:ln>
            <a:solidFill>
              <a:schemeClr val="tx1"/>
            </a:solidFill>
          </a:ln>
        </p:spPr>
        <p:txBody>
          <a:bodyPr wrap="square">
            <a:spAutoFit/>
          </a:bodyPr>
          <a:lstStyle/>
          <a:p>
            <a:pPr>
              <a:lnSpc>
                <a:spcPct val="150000"/>
              </a:lnSpc>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程序中的</a:t>
            </a:r>
            <a:r>
              <a:rPr lang="zh-CN"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控制依赖</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关系有两种来源：</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1</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）程序上下文；</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pP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2</a:t>
            </a:r>
            <a:r>
              <a:rPr lang="zh-CN"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）控制指令。</a:t>
            </a:r>
            <a:endParaRPr lang="en-US" altLang="zh-CN"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a:p>
            <a:pPr>
              <a:lnSpc>
                <a:spcPct val="150000"/>
              </a:lnSpc>
              <a:spcBef>
                <a:spcPts val="600"/>
              </a:spcBef>
            </a:pPr>
            <a:r>
              <a:rPr lang="zh-CN" altLang="zh-CN"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控制指令对应了分支结构或循环结构，结构里面的所有指令对结构入口的控制指令存在控制依赖关系。</a:t>
            </a:r>
            <a:r>
              <a:rPr lang="zh-CN" altLang="en-US" sz="20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如果一条指令不在分支结构或循环结构里面，则该指令依赖于程序的入口。</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40743" y="1240061"/>
            <a:ext cx="11593288" cy="5257866"/>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程序依赖图：</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程序依赖图（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Program Dependence Graph</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）可以表示为一个五元组，形如</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 = (V, DDE, CDE, s, 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V</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表示变量的集合，</a:t>
            </a:r>
            <a:r>
              <a:rPr lang="en-US" altLang="zh-CN"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DDE</a:t>
            </a:r>
            <a:r>
              <a:rPr lang="zh-CN" altLang="en-US"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表示数据依赖边的集合，</a:t>
            </a:r>
            <a:r>
              <a:rPr lang="en-US" altLang="zh-CN"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CDE</a:t>
            </a:r>
            <a:r>
              <a:rPr lang="zh-CN" altLang="en-US"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表示控制依赖边的集合</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，每条边连接了图中的两个结点，程序中的每一条指令都映射为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PDG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上的一个结点。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表示程序依赖图的入口结点，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表示程序依赖图的出口结点。</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控制依赖：</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表示两个基本块在程序</a:t>
            </a:r>
            <a:r>
              <a:rPr lang="zh-CN" altLang="en-US" sz="2800" b="1" u="sng" dirty="0">
                <a:latin typeface="微软雅黑" panose="020B0503020204020204" pitchFamily="34" charset="-122"/>
                <a:ea typeface="微软雅黑" panose="020B0503020204020204" pitchFamily="34" charset="-122"/>
                <a:cs typeface="Times New Roman" panose="02020603050405020304" pitchFamily="18" charset="0"/>
              </a:rPr>
              <a:t>流程上存在的依赖关系</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数据依赖：</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表示程序中引用某变量的基本块（或者语句）</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对定义该变量的基本块的依赖</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，即是一种“</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定义</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引用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”依赖关系。</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629175" y="59198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程序依赖图</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blinds(horizontal)">
                                      <p:cBhvr>
                                        <p:cTn id="7" dur="500"/>
                                        <p:tgtEl>
                                          <p:spTgt spid="2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2" end="2"/>
                                            </p:txEl>
                                          </p:spTgt>
                                        </p:tgtEl>
                                        <p:attrNameLst>
                                          <p:attrName>style.visibility</p:attrName>
                                        </p:attrNameLst>
                                      </p:cBhvr>
                                      <p:to>
                                        <p:strVal val="visible"/>
                                      </p:to>
                                    </p:set>
                                    <p:animEffect transition="in" filter="blinds(horizontal)">
                                      <p:cBhvr>
                                        <p:cTn id="1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869206" y="449029"/>
            <a:ext cx="11089232" cy="5586621"/>
          </a:xfrm>
          <a:prstGeom prst="rect">
            <a:avLst/>
          </a:prstGeom>
        </p:spPr>
      </p:pic>
      <p:sp>
        <p:nvSpPr>
          <p:cNvPr id="3" name="矩形 2"/>
          <p:cNvSpPr/>
          <p:nvPr/>
        </p:nvSpPr>
        <p:spPr>
          <a:xfrm>
            <a:off x="1013222" y="6136605"/>
            <a:ext cx="10801200" cy="830997"/>
          </a:xfrm>
          <a:prstGeom prst="rect">
            <a:avLst/>
          </a:prstGeom>
        </p:spPr>
        <p:txBody>
          <a:bodyPr wrap="square">
            <a:spAutoFit/>
          </a:bodyPr>
          <a:lstStyle/>
          <a:p>
            <a:pPr algn="ct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控制流图结点之间的边只反映出了程序指令之间的</a:t>
            </a:r>
            <a:r>
              <a:rPr lang="zh-CN" altLang="zh-CN" sz="2400"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部分控制依赖关系</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。程序依赖图</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PDG</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需要将一个函数中</a:t>
            </a:r>
            <a:r>
              <a:rPr lang="zh-CN" altLang="zh-CN" sz="2400"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所有的数据依赖和控制依赖关系遍历</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出来</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5781303" y="5056485"/>
            <a:ext cx="4320480" cy="576064"/>
          </a:xfrm>
          <a:prstGeom prst="rect">
            <a:avLst/>
          </a:prstGeom>
          <a:solidFill>
            <a:srgbClr val="FF3B5E">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p="http://schemas.openxmlformats.org/presentationml/2006/main">
  <p:tag name="KSO_WM_UNIT_TABLE_BEAUTIFY" val="smartTable{c06c7f02-9dfe-4b38-929c-9202d38d07b2}"/>
</p:tagLst>
</file>

<file path=ppt/tags/tag2.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16109</Words>
  <Application>WPS 演示</Application>
  <PresentationFormat>自定义</PresentationFormat>
  <Paragraphs>927</Paragraphs>
  <Slides>57</Slides>
  <Notes>57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4" baseType="lpstr">
      <vt:lpstr>Arial</vt:lpstr>
      <vt:lpstr>宋体</vt:lpstr>
      <vt:lpstr>Wingdings</vt:lpstr>
      <vt:lpstr>Calibri</vt:lpstr>
      <vt:lpstr>Calibri</vt:lpstr>
      <vt:lpstr>微软雅黑</vt:lpstr>
      <vt:lpstr>Times New Roman</vt:lpstr>
      <vt:lpstr>楷体</vt:lpstr>
      <vt:lpstr>新宋体</vt:lpstr>
      <vt:lpstr>Arial Unicode MS</vt:lpstr>
      <vt:lpstr>Calibri Light</vt:lpstr>
      <vt:lpstr>仿宋</vt:lpstr>
      <vt:lpstr>BatangChe</vt:lpstr>
      <vt:lpstr>Segoe Print</vt:lpstr>
      <vt:lpstr>Office Theme</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3</cp:revision>
  <dcterms:created xsi:type="dcterms:W3CDTF">2017-02-21T13:09:00Z</dcterms:created>
  <dcterms:modified xsi:type="dcterms:W3CDTF">2022-05-04T07:48:27Z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8FC6899DC2494F9B8A39F2C42B78C601</vt:lpwstr>
  </property>
  <property fmtid="{D5CDD505-2E9C-101B-9397-08002B2CF9AE}" pid="3" name="KSOProductBuildVer">
    <vt:lpwstr>2052-11.1.0.11636</vt:lpwstr>
  </property>
</Properties>
</file>