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48"/>
  </p:handoutMasterIdLst>
  <p:sldIdLst>
    <p:sldId id="9228" r:id="rId3"/>
    <p:sldId id="9234" r:id="rId5"/>
    <p:sldId id="9503" r:id="rId6"/>
    <p:sldId id="9402" r:id="rId7"/>
    <p:sldId id="9384" r:id="rId8"/>
    <p:sldId id="9430" r:id="rId9"/>
    <p:sldId id="9431" r:id="rId10"/>
    <p:sldId id="9432" r:id="rId11"/>
    <p:sldId id="9479" r:id="rId12"/>
    <p:sldId id="9483" r:id="rId13"/>
    <p:sldId id="9435" r:id="rId14"/>
    <p:sldId id="9434" r:id="rId15"/>
    <p:sldId id="9440" r:id="rId16"/>
    <p:sldId id="9481" r:id="rId17"/>
    <p:sldId id="9482" r:id="rId18"/>
    <p:sldId id="9403" r:id="rId19"/>
    <p:sldId id="9387" r:id="rId20"/>
    <p:sldId id="9446" r:id="rId21"/>
    <p:sldId id="9447" r:id="rId22"/>
    <p:sldId id="9498" r:id="rId23"/>
    <p:sldId id="9499" r:id="rId24"/>
    <p:sldId id="9500" r:id="rId25"/>
    <p:sldId id="9501" r:id="rId26"/>
    <p:sldId id="9502" r:id="rId27"/>
    <p:sldId id="9305" r:id="rId28"/>
    <p:sldId id="9497" r:id="rId29"/>
    <p:sldId id="9471" r:id="rId30"/>
    <p:sldId id="9421" r:id="rId31"/>
    <p:sldId id="9484" r:id="rId32"/>
    <p:sldId id="9485" r:id="rId33"/>
    <p:sldId id="9486" r:id="rId34"/>
    <p:sldId id="9487" r:id="rId35"/>
    <p:sldId id="9415" r:id="rId36"/>
    <p:sldId id="9465" r:id="rId37"/>
    <p:sldId id="9466" r:id="rId38"/>
    <p:sldId id="9488" r:id="rId39"/>
    <p:sldId id="9489" r:id="rId40"/>
    <p:sldId id="9491" r:id="rId41"/>
    <p:sldId id="9492" r:id="rId42"/>
    <p:sldId id="9493" r:id="rId43"/>
    <p:sldId id="9494" r:id="rId44"/>
    <p:sldId id="9495" r:id="rId45"/>
    <p:sldId id="9496" r:id="rId46"/>
    <p:sldId id="9505" r:id="rId47"/>
  </p:sldIdLst>
  <p:sldSz cx="12858750" cy="7232650"/>
  <p:notesSz cx="6858000" cy="9144000"/>
  <p:custDataLst>
    <p:tags r:id="rId5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B5E"/>
    <a:srgbClr val="000000"/>
    <a:srgbClr val="007DFA"/>
    <a:srgbClr val="0050A3"/>
    <a:srgbClr val="2278F4"/>
    <a:srgbClr val="1092F1"/>
    <a:srgbClr val="969696"/>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94080" autoAdjust="0"/>
  </p:normalViewPr>
  <p:slideViewPr>
    <p:cSldViewPr>
      <p:cViewPr varScale="1">
        <p:scale>
          <a:sx n="75" d="100"/>
          <a:sy n="75" d="100"/>
        </p:scale>
        <p:origin x="850" y="22"/>
      </p:cViewPr>
      <p:guideLst>
        <p:guide orient="horz" pos="328"/>
        <p:guide pos="4050"/>
        <p:guide pos="57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p:cNvGrpSpPr/>
          <p:nvPr userDrawn="1"/>
        </p:nvGrpSpPr>
        <p:grpSpPr>
          <a:xfrm>
            <a:off x="-1" y="0"/>
            <a:ext cx="12858243" cy="7232650"/>
            <a:chOff x="-1" y="0"/>
            <a:chExt cx="11520489" cy="6480175"/>
          </a:xfrm>
        </p:grpSpPr>
        <p:sp>
          <p:nvSpPr>
            <p:cNvPr id="16" name="矩形 15"/>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任意多边形: 形状 16"/>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8" name="任意多边形: 形状 17"/>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9" name="任意多边形: 形状 18"/>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形状 19"/>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90" eaLnBrk="1" fontAlgn="auto" latinLnBrk="0" hangingPunct="1">
                <a:lnSpc>
                  <a:spcPct val="100000"/>
                </a:lnSpc>
                <a:spcBef>
                  <a:spcPts val="0"/>
                </a:spcBef>
                <a:spcAft>
                  <a:spcPts val="0"/>
                </a:spcAft>
                <a:buClrTx/>
                <a:buSzTx/>
                <a:buFontTx/>
                <a:buNone/>
                <a:defRPr/>
              </a:pPr>
              <a:endParaRPr kumimoji="0" lang="zh-CN" altLang="en-US" sz="226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32BF82D2-7A68-459D-A996-9BDDA2518FA4}" type="datetimeFigureOut">
              <a:rPr lang="zh-CN" altLang="en-US" smtClean="0"/>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64565"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300" indent="-241300" algn="l" defTabSz="964565"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6990"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hyperlink" Target="https://links.jianshu.com/go?to=https://github.com/Z3Prover/z3/releases" TargetMode="External"/><Relationship Id="rId1" Type="http://schemas.openxmlformats.org/officeDocument/2006/relationships/hyperlink" Target="https://github.com/z3prov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63" y="15925"/>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748855" y="1096045"/>
            <a:ext cx="10657184"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第八章   漏洞挖掘技术进阶</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知识点六：符号执行基本原理</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Z3</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约束求解器</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4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应用示例</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知识点九：污点分析基本原理</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知识点十：污点分析方法</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740742" y="981646"/>
            <a:ext cx="11593288" cy="6180455"/>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4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静态符号执行</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本身不会实际执行程序，通过解析程序和符号值模拟执行</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，有代价小、效率高的优点，但是存在</a:t>
            </a:r>
            <a:r>
              <a:rPr lang="zh-CN" altLang="en-US" sz="24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路径爆炸、误报高</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的情况。</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4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动态符号执行也称为混合符号执行</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，它的基本思想是：</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以具体的数值作为输入执行程序代码</a:t>
            </a:r>
            <a:r>
              <a:rPr lang="zh-CN" altLang="en-US" sz="2400" u="sng"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在程序实际执行路径的基础上，用符号执行技术对路径进行分析，提取路径的约束表达式</a:t>
            </a:r>
            <a:r>
              <a:rPr lang="zh-CN" altLang="en-US" sz="2400" u="sng"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根据路径搜索策略（深度、广度）对约束表达式进行变形，求解变形后的表达式并生成新的测试用例，不断迭代上面的过程，</a:t>
            </a:r>
            <a:r>
              <a:rPr lang="zh-CN" altLang="en-US" sz="2400" b="1"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直到完全遍历程序的所有执行路径</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。动态符号执行结合了真实执行和传统符号执行技术的优点，</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在真实执行的过程中同时进行符号执行</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，可以在保证测试精度的前提下对程序执行树进行快速遍历。</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4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选择性符号执行可以对程序员感兴趣的部分进行符号执行</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，其它的部分使用真实值执行，在</a:t>
            </a:r>
            <a:r>
              <a:rPr lang="zh-CN" altLang="en-US" sz="2400" u="sng" dirty="0">
                <a:latin typeface="微软雅黑" panose="020B0503020204020204" pitchFamily="34" charset="-122"/>
                <a:ea typeface="微软雅黑" panose="020B0503020204020204" pitchFamily="34" charset="-122"/>
                <a:cs typeface="Times New Roman" panose="02020603050405020304" pitchFamily="18" charset="0"/>
              </a:rPr>
              <a:t>特定任务环境</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下可以进一步提升执行效率。</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703747" y="519981"/>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符号执行方法分类</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Z3</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约束求解器</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56767" y="1672109"/>
            <a:ext cx="11089232" cy="4611535"/>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是一个微软出品的</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SMT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问题的开源约束求解器</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，能够解决很多种情况下的给定部分约束条件寻求一组满足条件的解的问题（可以理解为自动解方程组）。</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x-none" altLang="zh-CN" sz="2800"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在工业应用中常见于软件验证、程序分析等。由于</a:t>
            </a:r>
            <a:r>
              <a:rPr lang="x-none" altLang="zh-CN" sz="2800"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功能实在强大，也被用于很多其他领域：软件</a:t>
            </a:r>
            <a:r>
              <a:rPr lang="x-none"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硬件验证和测试、约束解决、混合系统分析、安全性、生物学（计算机模拟分析）和几何问题。著名的二进制分析框架</a:t>
            </a:r>
            <a:r>
              <a:rPr lang="x-none" altLang="zh-CN" sz="2800" dirty="0">
                <a:latin typeface="微软雅黑" panose="020B0503020204020204" pitchFamily="34" charset="-122"/>
                <a:ea typeface="微软雅黑" panose="020B0503020204020204" pitchFamily="34" charset="-122"/>
                <a:cs typeface="Times New Roman" panose="02020603050405020304" pitchFamily="18" charset="0"/>
              </a:rPr>
              <a:t>angr</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也内置了一个修改版的</a:t>
            </a:r>
            <a:r>
              <a:rPr lang="x-none" altLang="zh-CN" sz="2800"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Z3</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812751" y="736005"/>
            <a:ext cx="11089232" cy="5551088"/>
          </a:xfrm>
          <a:prstGeom prst="rect">
            <a:avLst/>
          </a:prstGeom>
          <a:noFill/>
        </p:spPr>
        <p:txBody>
          <a:bodyPr wrap="square" lIns="86376" tIns="43188" rIns="86376" bIns="43188" rtlCol="0">
            <a:spAutoFit/>
          </a:bodyPr>
          <a:lstStyle/>
          <a:p>
            <a:pPr algn="just">
              <a:lnSpc>
                <a:spcPct val="150000"/>
              </a:lnSpc>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是个开源项目，</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Github</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链接：</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hlinkClick r:id="rId1"/>
              </a:rPr>
              <a:t>https://github.com/z3prover</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sz="2800" b="1" dirty="0">
                <a:latin typeface="微软雅黑" panose="020B0503020204020204" pitchFamily="34" charset="-122"/>
                <a:ea typeface="微软雅黑" panose="020B0503020204020204" pitchFamily="34" charset="-122"/>
              </a:rPr>
              <a:t>（</a:t>
            </a:r>
            <a:r>
              <a:rPr lang="x-none" altLang="zh-CN" sz="2800" b="1" dirty="0">
                <a:latin typeface="微软雅黑" panose="020B0503020204020204" pitchFamily="34" charset="-122"/>
                <a:ea typeface="微软雅黑" panose="020B0503020204020204" pitchFamily="34" charset="-122"/>
              </a:rPr>
              <a:t>1</a:t>
            </a:r>
            <a:r>
              <a:rPr lang="zh-CN" altLang="zh-CN" sz="2800" b="1" dirty="0">
                <a:latin typeface="微软雅黑" panose="020B0503020204020204" pitchFamily="34" charset="-122"/>
                <a:ea typeface="微软雅黑" panose="020B0503020204020204" pitchFamily="34" charset="-122"/>
              </a:rPr>
              <a:t>）</a:t>
            </a:r>
            <a:r>
              <a:rPr lang="x-none" altLang="zh-CN" sz="2800" b="1" dirty="0">
                <a:latin typeface="微软雅黑" panose="020B0503020204020204" pitchFamily="34" charset="-122"/>
                <a:ea typeface="微软雅黑" panose="020B0503020204020204" pitchFamily="34" charset="-122"/>
              </a:rPr>
              <a:t>Window</a:t>
            </a:r>
            <a:r>
              <a:rPr lang="zh-CN" altLang="zh-CN" sz="2800" b="1" dirty="0">
                <a:latin typeface="微软雅黑" panose="020B0503020204020204" pitchFamily="34" charset="-122"/>
                <a:ea typeface="微软雅黑" panose="020B0503020204020204" pitchFamily="34" charset="-122"/>
              </a:rPr>
              <a:t>下安装</a:t>
            </a:r>
            <a:r>
              <a:rPr lang="x-none" altLang="zh-CN" sz="2800" b="1" dirty="0">
                <a:latin typeface="微软雅黑" panose="020B0503020204020204" pitchFamily="34" charset="-122"/>
                <a:ea typeface="微软雅黑" panose="020B0503020204020204" pitchFamily="34" charset="-122"/>
              </a:rPr>
              <a:t>Z3</a:t>
            </a:r>
            <a:endParaRPr lang="zh-CN" altLang="zh-CN" sz="2800" dirty="0">
              <a:latin typeface="微软雅黑" panose="020B0503020204020204" pitchFamily="34" charset="-122"/>
              <a:ea typeface="微软雅黑" panose="020B0503020204020204" pitchFamily="34" charset="-122"/>
            </a:endParaRPr>
          </a:p>
          <a:p>
            <a:pPr>
              <a:lnSpc>
                <a:spcPct val="150000"/>
              </a:lnSpc>
            </a:pPr>
            <a:r>
              <a:rPr lang="zh-CN" altLang="zh-CN" sz="2800" dirty="0">
                <a:latin typeface="微软雅黑" panose="020B0503020204020204" pitchFamily="34" charset="-122"/>
                <a:ea typeface="微软雅黑" panose="020B0503020204020204" pitchFamily="34" charset="-122"/>
              </a:rPr>
              <a:t>下载</a:t>
            </a:r>
            <a:r>
              <a:rPr lang="en-US" altLang="zh-CN" sz="2800" dirty="0">
                <a:latin typeface="微软雅黑" panose="020B0503020204020204" pitchFamily="34" charset="-122"/>
                <a:ea typeface="微软雅黑" panose="020B0503020204020204" pitchFamily="34" charset="-122"/>
              </a:rPr>
              <a:t>x64-win</a:t>
            </a:r>
            <a:r>
              <a:rPr lang="zh-CN" altLang="zh-CN" sz="2800" dirty="0">
                <a:latin typeface="微软雅黑" panose="020B0503020204020204" pitchFamily="34" charset="-122"/>
                <a:ea typeface="微软雅黑" panose="020B0503020204020204" pitchFamily="34" charset="-122"/>
              </a:rPr>
              <a:t>版：</a:t>
            </a:r>
            <a:r>
              <a:rPr lang="en-US" altLang="zh-CN" sz="2800" u="sng" dirty="0">
                <a:latin typeface="微软雅黑" panose="020B0503020204020204" pitchFamily="34" charset="-122"/>
                <a:ea typeface="微软雅黑" panose="020B0503020204020204" pitchFamily="34" charset="-122"/>
                <a:hlinkClick r:id="rId2"/>
              </a:rPr>
              <a:t>https://github.com/Z3Prover/z3/releases</a:t>
            </a:r>
            <a:r>
              <a:rPr lang="zh-CN" altLang="zh-CN"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a:p>
            <a:pPr>
              <a:lnSpc>
                <a:spcPct val="150000"/>
              </a:lnSpc>
            </a:pPr>
            <a:r>
              <a:rPr lang="zh-CN" altLang="zh-CN" sz="2400" dirty="0">
                <a:latin typeface="微软雅黑" panose="020B0503020204020204" pitchFamily="34" charset="-122"/>
                <a:ea typeface="微软雅黑" panose="020B0503020204020204" pitchFamily="34" charset="-122"/>
              </a:rPr>
              <a:t>解压到</a:t>
            </a:r>
            <a:r>
              <a:rPr lang="en-US" altLang="zh-CN" sz="2400" dirty="0">
                <a:latin typeface="微软雅黑" panose="020B0503020204020204" pitchFamily="34" charset="-122"/>
                <a:ea typeface="微软雅黑" panose="020B0503020204020204" pitchFamily="34" charset="-122"/>
              </a:rPr>
              <a:t>D:\z3-4.8.10</a:t>
            </a:r>
            <a:r>
              <a:rPr lang="zh-CN" altLang="zh-CN" sz="2400" dirty="0">
                <a:latin typeface="微软雅黑" panose="020B0503020204020204" pitchFamily="34" charset="-122"/>
                <a:ea typeface="微软雅黑" panose="020B0503020204020204" pitchFamily="34" charset="-122"/>
              </a:rPr>
              <a:t>，可以看到文件夹里包含</a:t>
            </a:r>
            <a:r>
              <a:rPr lang="en-US" altLang="zh-CN" sz="2400" dirty="0">
                <a:latin typeface="微软雅黑" panose="020B0503020204020204" pitchFamily="34" charset="-122"/>
                <a:ea typeface="微软雅黑" panose="020B0503020204020204" pitchFamily="34" charset="-122"/>
              </a:rPr>
              <a:t>bin</a:t>
            </a:r>
            <a:r>
              <a:rPr lang="zh-CN" altLang="zh-CN" sz="2400" dirty="0">
                <a:latin typeface="微软雅黑" panose="020B0503020204020204" pitchFamily="34" charset="-122"/>
                <a:ea typeface="微软雅黑" panose="020B0503020204020204" pitchFamily="34" charset="-122"/>
              </a:rPr>
              <a:t>子文件夹，里面有可执行文件</a:t>
            </a:r>
            <a:r>
              <a:rPr lang="en-US" altLang="zh-CN" sz="2400" dirty="0">
                <a:latin typeface="微软雅黑" panose="020B0503020204020204" pitchFamily="34" charset="-122"/>
                <a:ea typeface="微软雅黑" panose="020B0503020204020204" pitchFamily="34" charset="-122"/>
              </a:rPr>
              <a:t>z3.exe</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a:lnSpc>
                <a:spcPct val="150000"/>
              </a:lnSpc>
            </a:pPr>
            <a:r>
              <a:rPr lang="zh-CN" altLang="zh-CN" sz="2800" b="1" dirty="0">
                <a:latin typeface="微软雅黑" panose="020B0503020204020204" pitchFamily="34" charset="-122"/>
                <a:ea typeface="微软雅黑" panose="020B0503020204020204" pitchFamily="34" charset="-122"/>
              </a:rPr>
              <a:t>配置</a:t>
            </a:r>
            <a:r>
              <a:rPr lang="en-US" altLang="zh-CN" sz="2800" b="1" dirty="0">
                <a:latin typeface="微软雅黑" panose="020B0503020204020204" pitchFamily="34" charset="-122"/>
                <a:ea typeface="微软雅黑" panose="020B0503020204020204" pitchFamily="34" charset="-122"/>
              </a:rPr>
              <a:t>PATH</a:t>
            </a:r>
            <a:r>
              <a:rPr lang="zh-CN" altLang="zh-CN" sz="2800" b="1"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打开“我的电脑”的属性窗口，选择“高级系统设置”，在“高级</a:t>
            </a:r>
            <a:r>
              <a:rPr lang="en-US" altLang="zh-CN" sz="2800" dirty="0">
                <a:latin typeface="微软雅黑" panose="020B0503020204020204" pitchFamily="34" charset="-122"/>
                <a:ea typeface="微软雅黑" panose="020B0503020204020204" pitchFamily="34" charset="-122"/>
                <a:sym typeface="Cambria Math" panose="02040503050406030204" pitchFamily="18" charset="0"/>
              </a:rPr>
              <a:t></a:t>
            </a:r>
            <a:r>
              <a:rPr lang="zh-CN" altLang="zh-CN" sz="2800" dirty="0">
                <a:latin typeface="微软雅黑" panose="020B0503020204020204" pitchFamily="34" charset="-122"/>
                <a:ea typeface="微软雅黑" panose="020B0503020204020204" pitchFamily="34" charset="-122"/>
              </a:rPr>
              <a:t>环境变量”里，编辑</a:t>
            </a:r>
            <a:r>
              <a:rPr lang="en-US" altLang="zh-CN" sz="2800" dirty="0">
                <a:latin typeface="微软雅黑" panose="020B0503020204020204" pitchFamily="34" charset="-122"/>
                <a:ea typeface="微软雅黑" panose="020B0503020204020204" pitchFamily="34" charset="-122"/>
              </a:rPr>
              <a:t>path</a:t>
            </a:r>
            <a:r>
              <a:rPr lang="zh-CN" altLang="zh-CN" sz="2800" dirty="0">
                <a:latin typeface="微软雅黑" panose="020B0503020204020204" pitchFamily="34" charset="-122"/>
                <a:ea typeface="微软雅黑" panose="020B0503020204020204" pitchFamily="34" charset="-122"/>
              </a:rPr>
              <a:t>，添加</a:t>
            </a:r>
            <a:r>
              <a:rPr lang="en-US" altLang="zh-CN" sz="2800" dirty="0">
                <a:latin typeface="微软雅黑" panose="020B0503020204020204" pitchFamily="34" charset="-122"/>
                <a:ea typeface="微软雅黑" panose="020B0503020204020204" pitchFamily="34" charset="-122"/>
              </a:rPr>
              <a:t>D:\z3-4.8.10\bin</a:t>
            </a:r>
            <a:r>
              <a:rPr lang="zh-CN" altLang="zh-CN" sz="2800" dirty="0">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a:p>
            <a:pPr>
              <a:lnSpc>
                <a:spcPct val="150000"/>
              </a:lnSpc>
            </a:pPr>
            <a:r>
              <a:rPr lang="zh-CN" altLang="zh-CN" sz="2800" b="1" dirty="0">
                <a:latin typeface="微软雅黑" panose="020B0503020204020204" pitchFamily="34" charset="-122"/>
                <a:ea typeface="微软雅黑" panose="020B0503020204020204" pitchFamily="34" charset="-122"/>
              </a:rPr>
              <a:t>安装</a:t>
            </a:r>
            <a:r>
              <a:rPr lang="en-US" altLang="zh-CN" sz="2800" b="1" dirty="0">
                <a:latin typeface="微软雅黑" panose="020B0503020204020204" pitchFamily="34" charset="-122"/>
                <a:ea typeface="微软雅黑" panose="020B0503020204020204" pitchFamily="34" charset="-122"/>
              </a:rPr>
              <a:t>Python</a:t>
            </a:r>
            <a:r>
              <a:rPr lang="zh-CN" altLang="zh-CN"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Windows 10</a:t>
            </a:r>
            <a:r>
              <a:rPr lang="zh-CN" altLang="zh-CN" sz="2800" dirty="0">
                <a:latin typeface="微软雅黑" panose="020B0503020204020204" pitchFamily="34" charset="-122"/>
                <a:ea typeface="微软雅黑" panose="020B0503020204020204" pitchFamily="34" charset="-122"/>
              </a:rPr>
              <a:t>系统中，在命令控制台里输入</a:t>
            </a:r>
            <a:r>
              <a:rPr lang="en-US" altLang="zh-CN" sz="2800" dirty="0">
                <a:latin typeface="微软雅黑" panose="020B0503020204020204" pitchFamily="34" charset="-122"/>
                <a:ea typeface="微软雅黑" panose="020B0503020204020204" pitchFamily="34" charset="-122"/>
              </a:rPr>
              <a:t>python3</a:t>
            </a:r>
            <a:r>
              <a:rPr lang="zh-CN" altLang="zh-CN" sz="2800" dirty="0">
                <a:latin typeface="微软雅黑" panose="020B0503020204020204" pitchFamily="34" charset="-122"/>
                <a:ea typeface="微软雅黑" panose="020B0503020204020204" pitchFamily="34" charset="-122"/>
              </a:rPr>
              <a:t>会自动弹出商店安装，也可以自己到网上下载环境进行安装。</a:t>
            </a:r>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884762" y="1404564"/>
            <a:ext cx="11089232" cy="4611535"/>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Solver()</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：创建一个通用求解器，创建后可以添加约束条件，进行下一步的求解。</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add()</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：添加约束条件，通常在</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solver()</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命令之后。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check()</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：通常用来判断在添加完约束条件后，来检测解的情况，有解的时候会回显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，无解的时候会回显</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unsat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model()</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：在存在解的时候，该函数会将每个限制条件所对应的解集取交集，进而得出正解。</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Z3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常用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Z3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简单示例</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2" name="表格 1"/>
          <p:cNvGraphicFramePr>
            <a:graphicFrameLocks noGrp="1"/>
          </p:cNvGraphicFramePr>
          <p:nvPr/>
        </p:nvGraphicFramePr>
        <p:xfrm>
          <a:off x="740743" y="1744117"/>
          <a:ext cx="3854996" cy="4176464"/>
        </p:xfrm>
        <a:graphic>
          <a:graphicData uri="http://schemas.openxmlformats.org/drawingml/2006/table">
            <a:tbl>
              <a:tblPr firstRow="1" firstCol="1" bandRow="1">
                <a:tableStyleId>{073A0DAA-6AF3-43AB-8588-CEC1D06C72B9}</a:tableStyleId>
              </a:tblPr>
              <a:tblGrid>
                <a:gridCol w="3854996"/>
              </a:tblGrid>
              <a:tr h="4176464">
                <a:tc>
                  <a:txBody>
                    <a:bodyPr/>
                    <a:lstStyle/>
                    <a:p>
                      <a:pPr algn="just">
                        <a:lnSpc>
                          <a:spcPct val="125000"/>
                        </a:lnSpc>
                        <a:spcAft>
                          <a:spcPts val="0"/>
                        </a:spcAft>
                      </a:pPr>
                      <a:r>
                        <a:rPr lang="en-US" sz="2400" kern="100" dirty="0">
                          <a:effectLst/>
                        </a:rPr>
                        <a:t>from z3 import *</a:t>
                      </a:r>
                      <a:endParaRPr lang="zh-CN" sz="2400" kern="100" dirty="0">
                        <a:effectLst/>
                      </a:endParaRPr>
                    </a:p>
                    <a:p>
                      <a:pPr algn="just">
                        <a:lnSpc>
                          <a:spcPct val="125000"/>
                        </a:lnSpc>
                        <a:spcAft>
                          <a:spcPts val="0"/>
                        </a:spcAft>
                      </a:pPr>
                      <a:r>
                        <a:rPr lang="en-US" sz="2400" kern="100" dirty="0">
                          <a:effectLst/>
                        </a:rPr>
                        <a:t> </a:t>
                      </a:r>
                      <a:endParaRPr lang="zh-CN" sz="2400" kern="100" dirty="0">
                        <a:effectLst/>
                      </a:endParaRPr>
                    </a:p>
                    <a:p>
                      <a:pPr algn="just">
                        <a:lnSpc>
                          <a:spcPct val="125000"/>
                        </a:lnSpc>
                        <a:spcAft>
                          <a:spcPts val="0"/>
                        </a:spcAft>
                      </a:pPr>
                      <a:r>
                        <a:rPr lang="en-US" sz="2400" kern="100" dirty="0">
                          <a:effectLst/>
                        </a:rPr>
                        <a:t>x = Real('x')</a:t>
                      </a:r>
                      <a:endParaRPr lang="zh-CN" sz="2400" kern="100" dirty="0">
                        <a:effectLst/>
                      </a:endParaRPr>
                    </a:p>
                    <a:p>
                      <a:pPr algn="just">
                        <a:lnSpc>
                          <a:spcPct val="125000"/>
                        </a:lnSpc>
                        <a:spcAft>
                          <a:spcPts val="0"/>
                        </a:spcAft>
                      </a:pPr>
                      <a:r>
                        <a:rPr lang="en-US" sz="2400" kern="100" dirty="0">
                          <a:effectLst/>
                        </a:rPr>
                        <a:t>y = Real('y')</a:t>
                      </a:r>
                      <a:endParaRPr lang="zh-CN" sz="2400" kern="100" dirty="0">
                        <a:effectLst/>
                      </a:endParaRPr>
                    </a:p>
                    <a:p>
                      <a:pPr algn="just">
                        <a:lnSpc>
                          <a:spcPct val="125000"/>
                        </a:lnSpc>
                        <a:spcAft>
                          <a:spcPts val="0"/>
                        </a:spcAft>
                      </a:pPr>
                      <a:r>
                        <a:rPr lang="en-US" sz="2400" kern="100" dirty="0">
                          <a:effectLst/>
                        </a:rPr>
                        <a:t>s = Solver()</a:t>
                      </a:r>
                      <a:endParaRPr lang="zh-CN" sz="2400" kern="100" dirty="0">
                        <a:effectLst/>
                      </a:endParaRPr>
                    </a:p>
                    <a:p>
                      <a:pPr algn="just">
                        <a:lnSpc>
                          <a:spcPct val="125000"/>
                        </a:lnSpc>
                        <a:spcAft>
                          <a:spcPts val="0"/>
                        </a:spcAft>
                      </a:pPr>
                      <a:r>
                        <a:rPr lang="en-US" sz="2400" kern="100" dirty="0" err="1">
                          <a:effectLst/>
                        </a:rPr>
                        <a:t>s.add</a:t>
                      </a:r>
                      <a:r>
                        <a:rPr lang="en-US" sz="2400" kern="100" dirty="0">
                          <a:effectLst/>
                        </a:rPr>
                        <a:t>(x + y &gt; 5, x &gt; 1, y &gt; 1)</a:t>
                      </a:r>
                      <a:endParaRPr lang="zh-CN" sz="2400" kern="100" dirty="0">
                        <a:effectLst/>
                      </a:endParaRPr>
                    </a:p>
                    <a:p>
                      <a:pPr algn="just">
                        <a:lnSpc>
                          <a:spcPct val="125000"/>
                        </a:lnSpc>
                        <a:spcAft>
                          <a:spcPts val="0"/>
                        </a:spcAft>
                      </a:pPr>
                      <a:r>
                        <a:rPr lang="en-US" sz="2400" kern="100" dirty="0">
                          <a:effectLst/>
                        </a:rPr>
                        <a:t>print(</a:t>
                      </a:r>
                      <a:r>
                        <a:rPr lang="en-US" sz="2400" kern="100" dirty="0" err="1">
                          <a:effectLst/>
                        </a:rPr>
                        <a:t>s.check</a:t>
                      </a:r>
                      <a:r>
                        <a:rPr lang="en-US" sz="2400" kern="100" dirty="0">
                          <a:effectLst/>
                        </a:rPr>
                        <a:t>())</a:t>
                      </a:r>
                      <a:endParaRPr lang="zh-CN" sz="2400" kern="100" dirty="0">
                        <a:effectLst/>
                      </a:endParaRPr>
                    </a:p>
                    <a:p>
                      <a:pPr algn="just">
                        <a:lnSpc>
                          <a:spcPct val="125000"/>
                        </a:lnSpc>
                        <a:spcAft>
                          <a:spcPts val="0"/>
                        </a:spcAft>
                      </a:pPr>
                      <a:r>
                        <a:rPr lang="en-US" sz="2400" kern="100" dirty="0">
                          <a:effectLst/>
                        </a:rPr>
                        <a:t>print(</a:t>
                      </a:r>
                      <a:r>
                        <a:rPr lang="en-US" sz="2400" kern="100" dirty="0" err="1">
                          <a:effectLst/>
                        </a:rPr>
                        <a:t>s.model</a:t>
                      </a:r>
                      <a:r>
                        <a:rPr lang="en-US" sz="2400" kern="100" dirty="0">
                          <a:effectLst/>
                        </a:rPr>
                        <a:t>())</a:t>
                      </a:r>
                      <a:endParaRPr lang="zh-CN" sz="24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r>
            </a:tbl>
          </a:graphicData>
        </a:graphic>
      </p:graphicFrame>
      <p:sp>
        <p:nvSpPr>
          <p:cNvPr id="3" name="矩形 2"/>
          <p:cNvSpPr/>
          <p:nvPr/>
        </p:nvSpPr>
        <p:spPr>
          <a:xfrm>
            <a:off x="5349255" y="1888133"/>
            <a:ext cx="6780761" cy="1224136"/>
          </a:xfrm>
          <a:prstGeom prst="rect">
            <a:avLst/>
          </a:prstGeom>
        </p:spPr>
        <p:txBody>
          <a:bodyPr wrap="square">
            <a:spAutoFit/>
          </a:bodyPr>
          <a:lstStyle/>
          <a:p>
            <a:pPr>
              <a:lnSpc>
                <a:spcPct val="150000"/>
              </a:lnSpc>
            </a:pP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打开命令控制台，进入</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D:\z3-4.8.10\bin\python</a:t>
            </a: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，执行</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example.py</a:t>
            </a: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，如下：</a:t>
            </a:r>
            <a:endParaRPr lang="zh-CN" altLang="en-US" sz="2400" dirty="0">
              <a:latin typeface="微软雅黑" panose="020B0503020204020204" pitchFamily="34" charset="-122"/>
              <a:ea typeface="微软雅黑" panose="020B0503020204020204" pitchFamily="34" charset="-122"/>
            </a:endParaRPr>
          </a:p>
        </p:txBody>
      </p:sp>
      <p:pic>
        <p:nvPicPr>
          <p:cNvPr id="14337"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93271" y="3904357"/>
            <a:ext cx="6502448" cy="1595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6000" b="1"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应用示例</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189857"/>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 name="组合 2"/>
          <p:cNvGrpSpPr/>
          <p:nvPr/>
        </p:nvGrpSpPr>
        <p:grpSpPr>
          <a:xfrm>
            <a:off x="956767" y="952029"/>
            <a:ext cx="11233248" cy="4524315"/>
            <a:chOff x="1424819" y="2400260"/>
            <a:chExt cx="9530272" cy="2923682"/>
          </a:xfrm>
        </p:grpSpPr>
        <p:sp>
          <p:nvSpPr>
            <p:cNvPr id="21" name="íṡľíḍè-Rectangle 17"/>
            <p:cNvSpPr/>
            <p:nvPr/>
          </p:nvSpPr>
          <p:spPr>
            <a:xfrm>
              <a:off x="1424819" y="2400260"/>
              <a:ext cx="9530272" cy="28670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647936" y="2400260"/>
              <a:ext cx="9123881" cy="2923682"/>
            </a:xfrm>
            <a:prstGeom prst="rect">
              <a:avLst/>
            </a:prstGeom>
          </p:spPr>
          <p:txBody>
            <a:bodyPr wrap="square">
              <a:spAutoFit/>
            </a:bodyPr>
            <a:lstStyle/>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是一个基于</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的二进制漏洞分析框架</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，它将以前多种分析技术集成进来，它能够进行</a:t>
              </a:r>
              <a:r>
                <a:rPr lang="zh-CN" altLang="en-US" sz="24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动态的符号执行分析</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KLEE</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Mayhem</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），也能够进行多种静态分析。</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下安装</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首先安装</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Python3</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，如果安装了就忽略。可以到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官方网站下载安装版本，选择将</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增加到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path</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中。然后，打开命令控制台，</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PIP</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命令安装</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pip install </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测试安装。</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输入命令</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，进入</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界面，然后</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import </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，如果成功，则说明安装没有问题。</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02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8608" y="5560541"/>
            <a:ext cx="10689566"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956767" y="1456085"/>
            <a:ext cx="11089232" cy="5007926"/>
          </a:xfrm>
          <a:prstGeom prst="rect">
            <a:avLst/>
          </a:prstGeom>
          <a:noFill/>
        </p:spPr>
        <p:txBody>
          <a:bodyPr wrap="square" lIns="86376" tIns="43188" rIns="86376" bIns="43188" rtlCol="0">
            <a:spAutoFit/>
          </a:bodyPr>
          <a:lstStyle/>
          <a:p>
            <a:pPr marL="457200" indent="-457200">
              <a:lnSpc>
                <a:spcPct val="150000"/>
              </a:lnSpc>
              <a:buFont typeface="Wingdings" panose="05000000000000000000" pitchFamily="2" charset="2"/>
              <a:buChar char="p"/>
            </a:pP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官方手册。</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GitHub</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上有</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的开源项目</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https://github.com/angr</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以及相关的文档信息，建议将</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https://github.com/angr/angr-doc</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里的所有文档以</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zip</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方式下载到本地。</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p"/>
            </a:pPr>
            <a:r>
              <a:rPr lang="en-US" altLang="zh-CN" sz="2400" b="1" dirty="0" err="1">
                <a:latin typeface="微软雅黑" panose="020B0503020204020204" pitchFamily="34" charset="-122"/>
                <a:ea typeface="微软雅黑" panose="020B0503020204020204" pitchFamily="34" charset="-122"/>
                <a:cs typeface="Times New Roman" panose="02020603050405020304" pitchFamily="18" charset="0"/>
              </a:rPr>
              <a:t>angr</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-doc</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里有各类</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Example</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，展示了</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的用法，比如</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cmu_binary_bomb</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simple_heap_overflow</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等二进制爆破、堆溢出等漏洞挖掘、软件分析的典型案例。</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2400" b="1" u="sng" dirty="0" err="1">
                <a:latin typeface="微软雅黑" panose="020B0503020204020204" pitchFamily="34" charset="-122"/>
                <a:ea typeface="微软雅黑" panose="020B0503020204020204" pitchFamily="34" charset="-122"/>
                <a:cs typeface="Times New Roman" panose="02020603050405020304" pitchFamily="18" charset="0"/>
              </a:rPr>
              <a:t>sym</a:t>
            </a:r>
            <a:r>
              <a:rPr lang="en-US" altLang="zh-CN" sz="2400" b="1" u="sng" dirty="0">
                <a:latin typeface="微软雅黑" panose="020B0503020204020204" pitchFamily="34" charset="-122"/>
                <a:ea typeface="微软雅黑" panose="020B0503020204020204" pitchFamily="34" charset="-122"/>
                <a:cs typeface="Times New Roman" panose="02020603050405020304" pitchFamily="18" charset="0"/>
              </a:rPr>
              <a:t>-write</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为例子，来说明</a:t>
            </a:r>
            <a:r>
              <a:rPr lang="en-US" altLang="zh-CN" sz="2400" b="1" u="sng" dirty="0" err="1">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2400" b="1" u="sng" dirty="0">
                <a:latin typeface="微软雅黑" panose="020B0503020204020204" pitchFamily="34" charset="-122"/>
                <a:ea typeface="微软雅黑" panose="020B0503020204020204" pitchFamily="34" charset="-122"/>
                <a:cs typeface="Times New Roman" panose="02020603050405020304" pitchFamily="18" charset="0"/>
              </a:rPr>
              <a:t>的用法</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1154430" lvl="1" indent="-514350" algn="just">
              <a:lnSpc>
                <a:spcPct val="150000"/>
              </a:lnSpc>
              <a:buFont typeface="+mj-ea"/>
              <a:buAutoNum type="circleNumDbPlain"/>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怎么使用</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angr</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1154430" lvl="1" indent="-514350" algn="just">
              <a:lnSpc>
                <a:spcPct val="150000"/>
              </a:lnSpc>
              <a:buFont typeface="+mj-ea"/>
              <a:buAutoNum type="circleNumDbPlain"/>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angr</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能解决什么问题？</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Angr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示例</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40743" y="374731"/>
          <a:ext cx="5400600" cy="6553962"/>
        </p:xfrm>
        <a:graphic>
          <a:graphicData uri="http://schemas.openxmlformats.org/drawingml/2006/table">
            <a:tbl>
              <a:tblPr firstRow="1" firstCol="1" bandRow="1">
                <a:tableStyleId>{073A0DAA-6AF3-43AB-8588-CEC1D06C72B9}</a:tableStyleId>
              </a:tblPr>
              <a:tblGrid>
                <a:gridCol w="5400600"/>
              </a:tblGrid>
              <a:tr h="6336704">
                <a:tc>
                  <a:txBody>
                    <a:bodyPr/>
                    <a:lstStyle/>
                    <a:p>
                      <a:pPr>
                        <a:lnSpc>
                          <a:spcPct val="120000"/>
                        </a:lnSpc>
                        <a:spcAft>
                          <a:spcPts val="0"/>
                        </a:spcAft>
                      </a:pPr>
                      <a:r>
                        <a:rPr lang="x-none" sz="2400" kern="100" dirty="0">
                          <a:solidFill>
                            <a:schemeClr val="tx1"/>
                          </a:solidFill>
                          <a:effectLst/>
                        </a:rPr>
                        <a:t>#include &lt;stdio.h&gt;</a:t>
                      </a:r>
                      <a:endParaRPr lang="zh-CN" sz="3600" dirty="0">
                        <a:solidFill>
                          <a:schemeClr val="tx1"/>
                        </a:solidFill>
                        <a:effectLst/>
                      </a:endParaRPr>
                    </a:p>
                    <a:p>
                      <a:pPr>
                        <a:lnSpc>
                          <a:spcPct val="120000"/>
                        </a:lnSpc>
                        <a:spcAft>
                          <a:spcPts val="0"/>
                        </a:spcAft>
                      </a:pPr>
                      <a:r>
                        <a:rPr lang="x-none" sz="2400" kern="100" dirty="0">
                          <a:solidFill>
                            <a:schemeClr val="tx1"/>
                          </a:solidFill>
                          <a:effectLst/>
                        </a:rPr>
                        <a:t>char u=0;</a:t>
                      </a:r>
                      <a:endParaRPr lang="zh-CN" sz="3600" dirty="0">
                        <a:solidFill>
                          <a:schemeClr val="tx1"/>
                        </a:solidFill>
                        <a:effectLst/>
                      </a:endParaRPr>
                    </a:p>
                    <a:p>
                      <a:pPr>
                        <a:lnSpc>
                          <a:spcPct val="120000"/>
                        </a:lnSpc>
                        <a:spcAft>
                          <a:spcPts val="0"/>
                        </a:spcAft>
                      </a:pPr>
                      <a:r>
                        <a:rPr lang="x-none" sz="2400" kern="100" dirty="0">
                          <a:solidFill>
                            <a:schemeClr val="tx1"/>
                          </a:solidFill>
                          <a:effectLst/>
                        </a:rPr>
                        <a:t>int main(void){</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int i, bits[2]={0,0};</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for (i=0; i&lt;8; i++)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bits[(u&amp;(1&lt;&lt;i))!=0]++;</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if (bits[0]==bits[1])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printf("you win!");</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else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printf("you lose!");</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a:t>
                      </a:r>
                      <a:endParaRPr lang="zh-CN" sz="3600" dirty="0">
                        <a:solidFill>
                          <a:schemeClr val="tx1"/>
                        </a:solidFill>
                        <a:effectLst/>
                      </a:endParaRPr>
                    </a:p>
                    <a:p>
                      <a:pPr>
                        <a:lnSpc>
                          <a:spcPct val="120000"/>
                        </a:lnSpc>
                        <a:spcAft>
                          <a:spcPts val="0"/>
                        </a:spcAft>
                      </a:pPr>
                      <a:r>
                        <a:rPr lang="x-none" sz="2400" kern="100" dirty="0">
                          <a:solidFill>
                            <a:schemeClr val="tx1"/>
                          </a:solidFill>
                          <a:effectLst/>
                        </a:rPr>
                        <a:t>	return 0;</a:t>
                      </a:r>
                      <a:endParaRPr lang="zh-CN" sz="3600" dirty="0">
                        <a:solidFill>
                          <a:schemeClr val="tx1"/>
                        </a:solidFill>
                        <a:effectLst/>
                      </a:endParaRPr>
                    </a:p>
                    <a:p>
                      <a:pPr>
                        <a:lnSpc>
                          <a:spcPct val="120000"/>
                        </a:lnSpc>
                        <a:spcAft>
                          <a:spcPts val="0"/>
                        </a:spcAft>
                      </a:pPr>
                      <a:r>
                        <a:rPr lang="x-none" sz="2400" kern="100" dirty="0">
                          <a:solidFill>
                            <a:schemeClr val="tx1"/>
                          </a:solidFill>
                          <a:effectLst/>
                        </a:rPr>
                        <a:t>}</a:t>
                      </a:r>
                      <a:endParaRPr lang="zh-CN" sz="3600" dirty="0">
                        <a:solidFill>
                          <a:schemeClr val="tx1"/>
                        </a:solidFill>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solidFill>
                      <a:schemeClr val="bg1">
                        <a:lumMod val="85000"/>
                      </a:schemeClr>
                    </a:solidFill>
                  </a:tcPr>
                </a:tc>
              </a:tr>
            </a:tbl>
          </a:graphicData>
        </a:graphic>
      </p:graphicFrame>
      <p:sp>
        <p:nvSpPr>
          <p:cNvPr id="7" name="线形标注 1 6"/>
          <p:cNvSpPr/>
          <p:nvPr/>
        </p:nvSpPr>
        <p:spPr>
          <a:xfrm>
            <a:off x="4413151" y="3040261"/>
            <a:ext cx="2952328" cy="720080"/>
          </a:xfrm>
          <a:prstGeom prst="borderCallout1">
            <a:avLst>
              <a:gd name="adj1" fmla="val 18750"/>
              <a:gd name="adj2" fmla="val -8333"/>
              <a:gd name="adj3" fmla="val 132440"/>
              <a:gd name="adj4" fmla="val -22311"/>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什么样的</a:t>
            </a:r>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可以</a:t>
            </a:r>
            <a:r>
              <a:rPr lang="en-US" altLang="zh-CN" sz="2400" dirty="0">
                <a:latin typeface="微软雅黑" panose="020B0503020204020204" pitchFamily="34" charset="-122"/>
                <a:ea typeface="微软雅黑" panose="020B0503020204020204" pitchFamily="34" charset="-122"/>
              </a:rPr>
              <a:t>win</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9" name="线形标注 1 8"/>
          <p:cNvSpPr/>
          <p:nvPr/>
        </p:nvSpPr>
        <p:spPr>
          <a:xfrm>
            <a:off x="4557167" y="5992589"/>
            <a:ext cx="2736304" cy="720080"/>
          </a:xfrm>
          <a:prstGeom prst="borderCallout1">
            <a:avLst>
              <a:gd name="adj1" fmla="val 18750"/>
              <a:gd name="adj2" fmla="val -8333"/>
              <a:gd name="adj3" fmla="val -53316"/>
              <a:gd name="adj4" fmla="val -45497"/>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如果</a:t>
            </a:r>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二进制中</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个数不同，</a:t>
            </a:r>
            <a:r>
              <a:rPr lang="en-US" altLang="zh-CN" sz="2400" dirty="0">
                <a:latin typeface="微软雅黑" panose="020B0503020204020204" pitchFamily="34" charset="-122"/>
                <a:ea typeface="微软雅黑" panose="020B0503020204020204" pitchFamily="34" charset="-122"/>
              </a:rPr>
              <a:t>lose</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7725519" y="519981"/>
            <a:ext cx="4860537" cy="646331"/>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变量符号化：</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将</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u</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进行符号化</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11" name="矩形 10"/>
          <p:cNvSpPr/>
          <p:nvPr/>
        </p:nvSpPr>
        <p:spPr>
          <a:xfrm>
            <a:off x="7725519" y="1672109"/>
            <a:ext cx="4860537" cy="2862322"/>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动态符号执行</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：以具体的数值作为输入执行程序代码，在程序实际执行路径的基础上，用符号执行技术对路径进行分析，提取路径的约束表达式。</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12" name="矩形 11"/>
          <p:cNvSpPr/>
          <p:nvPr/>
        </p:nvSpPr>
        <p:spPr>
          <a:xfrm>
            <a:off x="7725519" y="4984477"/>
            <a:ext cx="4860537" cy="646331"/>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获取路径约束条件 </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13" name="圆角矩形 12"/>
          <p:cNvSpPr/>
          <p:nvPr/>
        </p:nvSpPr>
        <p:spPr>
          <a:xfrm>
            <a:off x="740743" y="3616325"/>
            <a:ext cx="864096" cy="2232248"/>
          </a:xfrm>
          <a:prstGeom prst="roundRect">
            <a:avLst/>
          </a:prstGeom>
          <a:solidFill>
            <a:srgbClr val="FF0000">
              <a:alpha val="68000"/>
            </a:srgbClr>
          </a:solidFill>
          <a:ln>
            <a:solidFill>
              <a:srgbClr val="FF3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rPr>
              <a:t>两</a:t>
            </a:r>
            <a:endParaRPr lang="en-US" altLang="zh-CN" sz="3200" b="1" dirty="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条</a:t>
            </a:r>
            <a:endParaRPr lang="en-US" altLang="zh-CN" sz="3200" b="1" dirty="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路</a:t>
            </a:r>
            <a:endParaRPr lang="en-US" altLang="zh-CN" sz="3200" b="1" dirty="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径</a:t>
            </a:r>
            <a:endParaRPr lang="zh-CN" altLang="en-US" sz="3200" b="1" dirty="0">
              <a:latin typeface="微软雅黑" panose="020B0503020204020204" pitchFamily="34" charset="-122"/>
              <a:ea typeface="微软雅黑" panose="020B0503020204020204" pitchFamily="34" charset="-122"/>
            </a:endParaRPr>
          </a:p>
        </p:txBody>
      </p:sp>
      <p:sp>
        <p:nvSpPr>
          <p:cNvPr id="14" name="矩形 13"/>
          <p:cNvSpPr/>
          <p:nvPr/>
        </p:nvSpPr>
        <p:spPr>
          <a:xfrm>
            <a:off x="7709311" y="5992589"/>
            <a:ext cx="4860537" cy="581057"/>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约束求解</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333736" y="3040261"/>
            <a:ext cx="10153128"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知识点六：符号执行基本原理</a:t>
            </a:r>
            <a:endPar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40743" y="374731"/>
          <a:ext cx="11665296" cy="6481255"/>
        </p:xfrm>
        <a:graphic>
          <a:graphicData uri="http://schemas.openxmlformats.org/drawingml/2006/table">
            <a:tbl>
              <a:tblPr firstRow="1" firstCol="1" bandRow="1">
                <a:tableStyleId>{073A0DAA-6AF3-43AB-8588-CEC1D06C72B9}</a:tableStyleId>
              </a:tblPr>
              <a:tblGrid>
                <a:gridCol w="11665296"/>
              </a:tblGrid>
              <a:tr h="6336704">
                <a:tc>
                  <a:txBody>
                    <a:bodyPr/>
                    <a:lstStyle/>
                    <a:p>
                      <a:pPr>
                        <a:lnSpc>
                          <a:spcPct val="200000"/>
                        </a:lnSpc>
                        <a:spcAft>
                          <a:spcPts val="0"/>
                        </a:spcAft>
                      </a:pPr>
                      <a:r>
                        <a:rPr lang="en-US" sz="2400" b="0" kern="100" dirty="0">
                          <a:solidFill>
                            <a:schemeClr val="tx1"/>
                          </a:solidFill>
                          <a:effectLst/>
                        </a:rPr>
                        <a:t>import </a:t>
                      </a:r>
                      <a:r>
                        <a:rPr lang="en-US" sz="2400" b="0" kern="100" dirty="0" err="1">
                          <a:solidFill>
                            <a:schemeClr val="tx1"/>
                          </a:solidFill>
                          <a:effectLst/>
                        </a:rPr>
                        <a:t>angr</a:t>
                      </a:r>
                      <a:endParaRPr lang="en-US" sz="2400" b="0" kern="100" dirty="0">
                        <a:solidFill>
                          <a:schemeClr val="tx1"/>
                        </a:solidFill>
                        <a:effectLst/>
                      </a:endParaRPr>
                    </a:p>
                    <a:p>
                      <a:pPr>
                        <a:lnSpc>
                          <a:spcPct val="200000"/>
                        </a:lnSpc>
                        <a:spcAft>
                          <a:spcPts val="0"/>
                        </a:spcAft>
                      </a:pPr>
                      <a:r>
                        <a:rPr lang="en-US" sz="2400" b="0" kern="100" dirty="0">
                          <a:solidFill>
                            <a:schemeClr val="tx1"/>
                          </a:solidFill>
                          <a:effectLst/>
                        </a:rPr>
                        <a:t>import </a:t>
                      </a:r>
                      <a:r>
                        <a:rPr lang="en-US" sz="2400" b="0" kern="100" dirty="0" err="1">
                          <a:solidFill>
                            <a:schemeClr val="tx1"/>
                          </a:solidFill>
                          <a:effectLst/>
                        </a:rPr>
                        <a:t>claripy</a:t>
                      </a:r>
                      <a:endParaRPr lang="en-US" sz="2400" b="0" kern="100" dirty="0">
                        <a:solidFill>
                          <a:schemeClr val="tx1"/>
                        </a:solidFill>
                        <a:effectLst/>
                      </a:endParaRPr>
                    </a:p>
                    <a:p>
                      <a:pPr>
                        <a:lnSpc>
                          <a:spcPct val="200000"/>
                        </a:lnSpc>
                        <a:spcAft>
                          <a:spcPts val="0"/>
                        </a:spcAft>
                      </a:pPr>
                      <a:endParaRPr lang="en-US" sz="2400" b="0" kern="100" dirty="0">
                        <a:solidFill>
                          <a:schemeClr val="tx1"/>
                        </a:solidFill>
                        <a:effectLst/>
                      </a:endParaRPr>
                    </a:p>
                    <a:p>
                      <a:pPr>
                        <a:lnSpc>
                          <a:spcPct val="200000"/>
                        </a:lnSpc>
                        <a:spcAft>
                          <a:spcPts val="0"/>
                        </a:spcAft>
                      </a:pPr>
                      <a:r>
                        <a:rPr lang="en-US" sz="2400" b="1" kern="100" dirty="0" err="1">
                          <a:solidFill>
                            <a:schemeClr val="tx1"/>
                          </a:solidFill>
                          <a:effectLst/>
                        </a:rPr>
                        <a:t>def</a:t>
                      </a:r>
                      <a:r>
                        <a:rPr lang="en-US" sz="2400" b="1" kern="100" dirty="0">
                          <a:solidFill>
                            <a:schemeClr val="tx1"/>
                          </a:solidFill>
                          <a:effectLst/>
                        </a:rPr>
                        <a:t> main():</a:t>
                      </a:r>
                      <a:endParaRPr lang="en-US" sz="2400" b="1" kern="100" dirty="0">
                        <a:solidFill>
                          <a:schemeClr val="tx1"/>
                        </a:solidFill>
                        <a:effectLst/>
                      </a:endParaRPr>
                    </a:p>
                    <a:p>
                      <a:pPr>
                        <a:lnSpc>
                          <a:spcPct val="200000"/>
                        </a:lnSpc>
                        <a:spcAft>
                          <a:spcPts val="0"/>
                        </a:spcAft>
                      </a:pPr>
                      <a:r>
                        <a:rPr lang="en-US" sz="2400" b="0" kern="100" dirty="0">
                          <a:solidFill>
                            <a:schemeClr val="tx1"/>
                          </a:solidFill>
                          <a:effectLst/>
                        </a:rPr>
                        <a:t>    </a:t>
                      </a:r>
                      <a:r>
                        <a:rPr lang="en-US" sz="2400" b="1" kern="100" dirty="0">
                          <a:solidFill>
                            <a:schemeClr val="tx1"/>
                          </a:solidFill>
                          <a:effectLst/>
                        </a:rPr>
                        <a:t>p</a:t>
                      </a:r>
                      <a:r>
                        <a:rPr lang="en-US" sz="2400" b="0" kern="100" dirty="0">
                          <a:solidFill>
                            <a:schemeClr val="tx1"/>
                          </a:solidFill>
                          <a:effectLst/>
                        </a:rPr>
                        <a:t> = </a:t>
                      </a:r>
                      <a:r>
                        <a:rPr lang="en-US" sz="2400" b="1" kern="100" dirty="0" err="1">
                          <a:solidFill>
                            <a:schemeClr val="tx1"/>
                          </a:solidFill>
                          <a:effectLst/>
                        </a:rPr>
                        <a:t>angr.Project</a:t>
                      </a:r>
                      <a:r>
                        <a:rPr lang="en-US" sz="2400" b="0" kern="100" dirty="0">
                          <a:solidFill>
                            <a:schemeClr val="tx1"/>
                          </a:solidFill>
                          <a:effectLst/>
                        </a:rPr>
                        <a:t>('./issue', </a:t>
                      </a:r>
                      <a:r>
                        <a:rPr lang="en-US" sz="2400" b="0" kern="100" dirty="0" err="1">
                          <a:solidFill>
                            <a:schemeClr val="tx1"/>
                          </a:solidFill>
                          <a:effectLst/>
                        </a:rPr>
                        <a:t>load_options</a:t>
                      </a:r>
                      <a:r>
                        <a:rPr lang="en-US" sz="2400" b="0" kern="100" dirty="0">
                          <a:solidFill>
                            <a:schemeClr val="tx1"/>
                          </a:solidFill>
                          <a:effectLst/>
                        </a:rPr>
                        <a:t>={"</a:t>
                      </a:r>
                      <a:r>
                        <a:rPr lang="en-US" sz="2400" b="0" kern="100" dirty="0" err="1">
                          <a:solidFill>
                            <a:schemeClr val="tx1"/>
                          </a:solidFill>
                          <a:effectLst/>
                        </a:rPr>
                        <a:t>auto_load_libs</a:t>
                      </a:r>
                      <a:r>
                        <a:rPr lang="en-US" sz="2400" b="0" kern="100" dirty="0">
                          <a:solidFill>
                            <a:schemeClr val="tx1"/>
                          </a:solidFill>
                          <a:effectLst/>
                        </a:rPr>
                        <a:t>": False})</a:t>
                      </a:r>
                      <a:endParaRPr lang="en-US" sz="2400" b="0" kern="100" dirty="0">
                        <a:solidFill>
                          <a:schemeClr val="tx1"/>
                        </a:solidFill>
                        <a:effectLst/>
                      </a:endParaRPr>
                    </a:p>
                    <a:p>
                      <a:pPr>
                        <a:lnSpc>
                          <a:spcPct val="200000"/>
                        </a:lnSpc>
                        <a:spcAft>
                          <a:spcPts val="0"/>
                        </a:spcAft>
                      </a:pPr>
                      <a:r>
                        <a:rPr lang="en-US" sz="2400" b="0" kern="100" dirty="0">
                          <a:solidFill>
                            <a:schemeClr val="tx1"/>
                          </a:solidFill>
                          <a:effectLst/>
                        </a:rPr>
                        <a:t>    state = </a:t>
                      </a:r>
                      <a:r>
                        <a:rPr lang="en-US" sz="2400" b="1" kern="100" dirty="0" err="1">
                          <a:solidFill>
                            <a:schemeClr val="tx1"/>
                          </a:solidFill>
                          <a:effectLst/>
                        </a:rPr>
                        <a:t>p.factory.entry_state</a:t>
                      </a:r>
                      <a:r>
                        <a:rPr lang="en-US" sz="2400" b="0" kern="100" dirty="0">
                          <a:solidFill>
                            <a:schemeClr val="tx1"/>
                          </a:solidFill>
                          <a:effectLst/>
                        </a:rPr>
                        <a:t>(</a:t>
                      </a:r>
                      <a:r>
                        <a:rPr lang="en-US" sz="2400" b="0" kern="100" dirty="0" err="1">
                          <a:solidFill>
                            <a:schemeClr val="tx1"/>
                          </a:solidFill>
                          <a:effectLst/>
                        </a:rPr>
                        <a:t>add_options</a:t>
                      </a:r>
                      <a:r>
                        <a:rPr lang="en-US" sz="2400" b="0" kern="100" dirty="0">
                          <a:solidFill>
                            <a:schemeClr val="tx1"/>
                          </a:solidFill>
                          <a:effectLst/>
                        </a:rPr>
                        <a:t>={</a:t>
                      </a:r>
                      <a:r>
                        <a:rPr lang="en-US" sz="2400" b="0" kern="100" dirty="0" err="1">
                          <a:solidFill>
                            <a:schemeClr val="tx1"/>
                          </a:solidFill>
                          <a:effectLst/>
                        </a:rPr>
                        <a:t>angr.options.SYMBOLIC_WRITE_ADDRESSES</a:t>
                      </a:r>
                      <a:r>
                        <a:rPr lang="en-US" sz="2400" b="0" kern="100" dirty="0">
                          <a:solidFill>
                            <a:schemeClr val="tx1"/>
                          </a:solidFill>
                          <a:effectLst/>
                        </a:rPr>
                        <a:t>})</a:t>
                      </a:r>
                      <a:endParaRPr lang="en-US" sz="2400" b="0" kern="100" dirty="0">
                        <a:solidFill>
                          <a:schemeClr val="tx1"/>
                        </a:solidFill>
                        <a:effectLst/>
                      </a:endParaRPr>
                    </a:p>
                    <a:p>
                      <a:pPr>
                        <a:lnSpc>
                          <a:spcPct val="200000"/>
                        </a:lnSpc>
                        <a:spcAft>
                          <a:spcPts val="0"/>
                        </a:spcAft>
                      </a:pPr>
                      <a:r>
                        <a:rPr lang="en-US" sz="2400" b="0" kern="100" dirty="0">
                          <a:solidFill>
                            <a:schemeClr val="tx1"/>
                          </a:solidFill>
                          <a:effectLst/>
                        </a:rPr>
                        <a:t>    </a:t>
                      </a:r>
                      <a:r>
                        <a:rPr lang="en-US" sz="2400" b="1" kern="100" dirty="0">
                          <a:solidFill>
                            <a:schemeClr val="tx1"/>
                          </a:solidFill>
                          <a:effectLst/>
                        </a:rPr>
                        <a:t>u = </a:t>
                      </a:r>
                      <a:r>
                        <a:rPr lang="en-US" sz="2400" b="1" kern="100" dirty="0" err="1">
                          <a:solidFill>
                            <a:schemeClr val="tx1"/>
                          </a:solidFill>
                          <a:effectLst/>
                        </a:rPr>
                        <a:t>claripy.BVS</a:t>
                      </a:r>
                      <a:r>
                        <a:rPr lang="en-US" sz="2400" b="1" kern="100" dirty="0">
                          <a:solidFill>
                            <a:schemeClr val="tx1"/>
                          </a:solidFill>
                          <a:effectLst/>
                        </a:rPr>
                        <a:t>("u", 8)</a:t>
                      </a:r>
                      <a:endParaRPr lang="en-US" sz="2400" b="1" kern="100" dirty="0">
                        <a:solidFill>
                          <a:schemeClr val="tx1"/>
                        </a:solidFill>
                        <a:effectLst/>
                      </a:endParaRPr>
                    </a:p>
                    <a:p>
                      <a:pPr>
                        <a:lnSpc>
                          <a:spcPct val="200000"/>
                        </a:lnSpc>
                        <a:spcAft>
                          <a:spcPts val="0"/>
                        </a:spcAft>
                      </a:pPr>
                      <a:r>
                        <a:rPr lang="en-US" sz="2400" b="1" kern="100" baseline="0" dirty="0">
                          <a:solidFill>
                            <a:schemeClr val="tx1"/>
                          </a:solidFill>
                          <a:effectLst/>
                        </a:rPr>
                        <a:t>    </a:t>
                      </a:r>
                      <a:r>
                        <a:rPr lang="en-US" sz="2400" b="1" kern="100" dirty="0" err="1">
                          <a:solidFill>
                            <a:schemeClr val="tx1"/>
                          </a:solidFill>
                          <a:effectLst/>
                        </a:rPr>
                        <a:t>state.memory.store</a:t>
                      </a:r>
                      <a:r>
                        <a:rPr lang="en-US" sz="2400" b="1" kern="100" dirty="0">
                          <a:solidFill>
                            <a:schemeClr val="tx1"/>
                          </a:solidFill>
                          <a:effectLst/>
                        </a:rPr>
                        <a:t>(0x804a021, u)</a:t>
                      </a:r>
                      <a:endParaRPr lang="en-US" sz="2400" b="1" kern="100" dirty="0">
                        <a:solidFill>
                          <a:schemeClr val="tx1"/>
                        </a:solidFill>
                        <a:effectLst/>
                      </a:endParaRPr>
                    </a:p>
                    <a:p>
                      <a:pPr>
                        <a:lnSpc>
                          <a:spcPct val="200000"/>
                        </a:lnSpc>
                        <a:spcAft>
                          <a:spcPts val="0"/>
                        </a:spcAft>
                      </a:pPr>
                      <a:r>
                        <a:rPr lang="en-US" sz="2400" b="0" kern="100" dirty="0">
                          <a:solidFill>
                            <a:schemeClr val="tx1"/>
                          </a:solidFill>
                          <a:effectLst/>
                        </a:rPr>
                        <a:t>     </a:t>
                      </a:r>
                      <a:endParaRPr lang="en-US" sz="2400" b="0" kern="100" dirty="0">
                        <a:solidFill>
                          <a:schemeClr val="tx1"/>
                        </a:solidFill>
                        <a:effectLst/>
                      </a:endParaRPr>
                    </a:p>
                  </a:txBody>
                  <a:tcPr marL="68580" marR="68580" marT="0" marB="0">
                    <a:solidFill>
                      <a:schemeClr val="bg1">
                        <a:lumMod val="85000"/>
                      </a:schemeClr>
                    </a:solidFill>
                  </a:tcPr>
                </a:tc>
              </a:tr>
            </a:tbl>
          </a:graphicData>
        </a:graphic>
      </p:graphicFrame>
      <p:sp>
        <p:nvSpPr>
          <p:cNvPr id="15" name="线形标注 1 14"/>
          <p:cNvSpPr/>
          <p:nvPr/>
        </p:nvSpPr>
        <p:spPr>
          <a:xfrm>
            <a:off x="4341143" y="663997"/>
            <a:ext cx="6336704" cy="936104"/>
          </a:xfrm>
          <a:prstGeom prst="borderCallout1">
            <a:avLst>
              <a:gd name="adj1" fmla="val 16365"/>
              <a:gd name="adj2" fmla="val -2370"/>
              <a:gd name="adj3" fmla="val 305139"/>
              <a:gd name="adj4" fmla="val -23915"/>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新建一个工程，导入二进制文件，</a:t>
            </a:r>
            <a:r>
              <a:rPr lang="zh-CN" altLang="en-US" sz="2400" u="sng" dirty="0">
                <a:latin typeface="微软雅黑" panose="020B0503020204020204" pitchFamily="34" charset="-122"/>
                <a:ea typeface="微软雅黑" panose="020B0503020204020204" pitchFamily="34" charset="-122"/>
              </a:rPr>
              <a:t>选项是选择不自动加载依赖项，不会自动载入依赖的库</a:t>
            </a:r>
            <a:endParaRPr lang="zh-CN" altLang="en-US" sz="2400" u="sng" dirty="0">
              <a:latin typeface="微软雅黑" panose="020B0503020204020204" pitchFamily="34" charset="-122"/>
              <a:ea typeface="微软雅黑" panose="020B0503020204020204" pitchFamily="34" charset="-122"/>
            </a:endParaRPr>
          </a:p>
        </p:txBody>
      </p:sp>
      <p:sp>
        <p:nvSpPr>
          <p:cNvPr id="16" name="线形标注 1 15"/>
          <p:cNvSpPr/>
          <p:nvPr/>
        </p:nvSpPr>
        <p:spPr>
          <a:xfrm>
            <a:off x="4485159" y="2284177"/>
            <a:ext cx="7776864" cy="864096"/>
          </a:xfrm>
          <a:prstGeom prst="borderCallout1">
            <a:avLst>
              <a:gd name="adj1" fmla="val 16365"/>
              <a:gd name="adj2" fmla="val -2370"/>
              <a:gd name="adj3" fmla="val 236923"/>
              <a:gd name="adj4" fmla="val -13226"/>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初始化模拟程序状态的</a:t>
            </a:r>
            <a:r>
              <a:rPr lang="en-US" altLang="zh-CN" sz="2400" dirty="0" err="1">
                <a:latin typeface="微软雅黑" panose="020B0503020204020204" pitchFamily="34" charset="-122"/>
                <a:ea typeface="微软雅黑" panose="020B0503020204020204" pitchFamily="34" charset="-122"/>
              </a:rPr>
              <a:t>SimState</a:t>
            </a:r>
            <a:r>
              <a:rPr lang="zh-CN" altLang="en-US" sz="2400" dirty="0">
                <a:latin typeface="微软雅黑" panose="020B0503020204020204" pitchFamily="34" charset="-122"/>
                <a:ea typeface="微软雅黑" panose="020B0503020204020204" pitchFamily="34" charset="-122"/>
              </a:rPr>
              <a:t>对象</a:t>
            </a:r>
            <a:r>
              <a:rPr lang="en-US" altLang="zh-CN" sz="2400" dirty="0">
                <a:latin typeface="微软雅黑" panose="020B0503020204020204" pitchFamily="34" charset="-122"/>
                <a:ea typeface="微软雅黑" panose="020B0503020204020204" pitchFamily="34" charset="-122"/>
              </a:rPr>
              <a:t>state</a:t>
            </a:r>
            <a:r>
              <a:rPr lang="zh-CN" altLang="en-US" sz="2400" dirty="0">
                <a:latin typeface="微软雅黑" panose="020B0503020204020204" pitchFamily="34" charset="-122"/>
                <a:ea typeface="微软雅黑" panose="020B0503020204020204" pitchFamily="34" charset="-122"/>
              </a:rPr>
              <a:t>，该对象包含了程序内存、寄存器、符号信息等模拟运行时动态数据</a:t>
            </a:r>
            <a:endParaRPr lang="zh-CN" altLang="en-US" sz="2400" u="sng" dirty="0">
              <a:latin typeface="微软雅黑" panose="020B0503020204020204" pitchFamily="34" charset="-122"/>
              <a:ea typeface="微软雅黑" panose="020B0503020204020204" pitchFamily="34" charset="-122"/>
            </a:endParaRPr>
          </a:p>
        </p:txBody>
      </p:sp>
      <p:sp>
        <p:nvSpPr>
          <p:cNvPr id="17" name="线形标注 1 16"/>
          <p:cNvSpPr/>
          <p:nvPr/>
        </p:nvSpPr>
        <p:spPr>
          <a:xfrm>
            <a:off x="8229575" y="5272509"/>
            <a:ext cx="4032448" cy="1224136"/>
          </a:xfrm>
          <a:prstGeom prst="borderCallout1">
            <a:avLst>
              <a:gd name="adj1" fmla="val 18750"/>
              <a:gd name="adj2" fmla="val -8333"/>
              <a:gd name="adj3" fmla="val 19159"/>
              <a:gd name="adj4" fmla="val -64109"/>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1" u="sng" dirty="0">
                <a:latin typeface="微软雅黑" panose="020B0503020204020204" pitchFamily="34" charset="-122"/>
                <a:ea typeface="微软雅黑" panose="020B0503020204020204" pitchFamily="34" charset="-122"/>
              </a:rPr>
              <a:t>创建符号变量</a:t>
            </a:r>
            <a:r>
              <a:rPr lang="en-US" altLang="zh-CN" sz="2400" b="1" u="sng"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，以</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位</a:t>
            </a:r>
            <a:r>
              <a:rPr lang="en-US" altLang="zh-CN" sz="2400" dirty="0" err="1">
                <a:latin typeface="微软雅黑" panose="020B0503020204020204" pitchFamily="34" charset="-122"/>
                <a:ea typeface="微软雅黑" panose="020B0503020204020204" pitchFamily="34" charset="-122"/>
              </a:rPr>
              <a:t>bitvector</a:t>
            </a:r>
            <a:r>
              <a:rPr lang="zh-CN" altLang="en-US" sz="2400" dirty="0">
                <a:latin typeface="微软雅黑" panose="020B0503020204020204" pitchFamily="34" charset="-122"/>
                <a:ea typeface="微软雅黑" panose="020B0503020204020204" pitchFamily="34" charset="-122"/>
              </a:rPr>
              <a:t>形式存在。存储到二进制文件</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bss</a:t>
            </a:r>
            <a:r>
              <a:rPr lang="zh-CN" altLang="en-US" sz="2400" dirty="0">
                <a:latin typeface="微软雅黑" panose="020B0503020204020204" pitchFamily="34" charset="-122"/>
                <a:ea typeface="微软雅黑" panose="020B0503020204020204" pitchFamily="34" charset="-122"/>
              </a:rPr>
              <a:t>段</a:t>
            </a:r>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的地址</a:t>
            </a:r>
            <a:endParaRPr lang="zh-CN" altLang="en-US" sz="2400" dirty="0">
              <a:latin typeface="微软雅黑" panose="020B0503020204020204" pitchFamily="34" charset="-122"/>
              <a:ea typeface="微软雅黑" panose="020B0503020204020204" pitchFamily="34" charset="-122"/>
            </a:endParaRPr>
          </a:p>
        </p:txBody>
      </p:sp>
      <p:sp>
        <p:nvSpPr>
          <p:cNvPr id="18" name="圆角矩形 17"/>
          <p:cNvSpPr/>
          <p:nvPr/>
        </p:nvSpPr>
        <p:spPr>
          <a:xfrm>
            <a:off x="812751" y="4984477"/>
            <a:ext cx="4824536" cy="1368152"/>
          </a:xfrm>
          <a:prstGeom prst="roundRect">
            <a:avLst/>
          </a:prstGeom>
          <a:solidFill>
            <a:srgbClr val="FF0000">
              <a:alpha val="17000"/>
            </a:srgbClr>
          </a:solidFill>
          <a:ln>
            <a:solidFill>
              <a:srgbClr val="FF3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40743" y="374731"/>
          <a:ext cx="11665296" cy="6336704"/>
        </p:xfrm>
        <a:graphic>
          <a:graphicData uri="http://schemas.openxmlformats.org/drawingml/2006/table">
            <a:tbl>
              <a:tblPr firstRow="1" firstCol="1" bandRow="1">
                <a:tableStyleId>{073A0DAA-6AF3-43AB-8588-CEC1D06C72B9}</a:tableStyleId>
              </a:tblPr>
              <a:tblGrid>
                <a:gridCol w="11665296"/>
              </a:tblGrid>
              <a:tr h="6336704">
                <a:tc>
                  <a:txBody>
                    <a:bodyPr/>
                    <a:lstStyle/>
                    <a:p>
                      <a:pPr>
                        <a:lnSpc>
                          <a:spcPct val="150000"/>
                        </a:lnSpc>
                        <a:spcAft>
                          <a:spcPts val="0"/>
                        </a:spcAft>
                      </a:pPr>
                      <a:r>
                        <a:rPr lang="en-US" altLang="zh-CN" sz="2400" b="0" kern="100" dirty="0" err="1">
                          <a:solidFill>
                            <a:schemeClr val="tx1"/>
                          </a:solidFill>
                          <a:effectLst/>
                        </a:rPr>
                        <a:t>sm</a:t>
                      </a:r>
                      <a:r>
                        <a:rPr lang="en-US" altLang="zh-CN" sz="2400" b="0" kern="100" dirty="0">
                          <a:solidFill>
                            <a:schemeClr val="tx1"/>
                          </a:solidFill>
                          <a:effectLst/>
                        </a:rPr>
                        <a:t> = </a:t>
                      </a:r>
                      <a:r>
                        <a:rPr lang="en-US" altLang="zh-CN" sz="2400" b="0" kern="100" dirty="0" err="1">
                          <a:solidFill>
                            <a:schemeClr val="tx1"/>
                          </a:solidFill>
                          <a:effectLst/>
                        </a:rPr>
                        <a:t>p.factory.simulation_manager</a:t>
                      </a:r>
                      <a:r>
                        <a:rPr lang="en-US" altLang="zh-CN" sz="2400" b="0" kern="100" dirty="0">
                          <a:solidFill>
                            <a:schemeClr val="tx1"/>
                          </a:solidFill>
                          <a:effectLst/>
                        </a:rPr>
                        <a:t>(state)</a:t>
                      </a:r>
                      <a:endParaRPr lang="en-US" altLang="zh-CN" sz="2400" b="0" kern="100" dirty="0">
                        <a:solidFill>
                          <a:schemeClr val="tx1"/>
                        </a:solidFill>
                        <a:effectLst/>
                      </a:endParaRPr>
                    </a:p>
                    <a:p>
                      <a:pPr>
                        <a:lnSpc>
                          <a:spcPct val="100000"/>
                        </a:lnSpc>
                        <a:spcAft>
                          <a:spcPts val="0"/>
                        </a:spcAft>
                      </a:pPr>
                      <a:r>
                        <a:rPr lang="en-US" altLang="zh-CN" sz="2400" b="1" kern="100" dirty="0" err="1">
                          <a:solidFill>
                            <a:schemeClr val="tx1"/>
                          </a:solidFill>
                          <a:effectLst/>
                        </a:rPr>
                        <a:t>def</a:t>
                      </a:r>
                      <a:r>
                        <a:rPr lang="en-US" altLang="zh-CN" sz="2400" b="1" kern="100" dirty="0">
                          <a:solidFill>
                            <a:schemeClr val="tx1"/>
                          </a:solidFill>
                          <a:effectLst/>
                        </a:rPr>
                        <a:t> correct(state):</a:t>
                      </a:r>
                      <a:endParaRPr lang="en-US" altLang="zh-CN" sz="2400" b="1" kern="100" dirty="0">
                        <a:solidFill>
                          <a:schemeClr val="tx1"/>
                        </a:solidFill>
                        <a:effectLst/>
                      </a:endParaRPr>
                    </a:p>
                    <a:p>
                      <a:pPr>
                        <a:lnSpc>
                          <a:spcPct val="100000"/>
                        </a:lnSpc>
                        <a:spcAft>
                          <a:spcPts val="0"/>
                        </a:spcAft>
                      </a:pPr>
                      <a:r>
                        <a:rPr lang="en-US" altLang="zh-CN" sz="2400" b="0" kern="100" dirty="0">
                          <a:solidFill>
                            <a:schemeClr val="tx1"/>
                          </a:solidFill>
                          <a:effectLst/>
                        </a:rPr>
                        <a:t>		try:</a:t>
                      </a:r>
                      <a:endParaRPr lang="en-US" altLang="zh-CN" sz="2400" b="0" kern="100" dirty="0">
                        <a:solidFill>
                          <a:schemeClr val="tx1"/>
                        </a:solidFill>
                        <a:effectLst/>
                      </a:endParaRPr>
                    </a:p>
                    <a:p>
                      <a:pPr>
                        <a:lnSpc>
                          <a:spcPct val="100000"/>
                        </a:lnSpc>
                        <a:spcAft>
                          <a:spcPts val="0"/>
                        </a:spcAft>
                      </a:pPr>
                      <a:r>
                        <a:rPr lang="en-US" altLang="zh-CN" sz="2400" b="0" kern="100" dirty="0">
                          <a:solidFill>
                            <a:schemeClr val="tx1"/>
                          </a:solidFill>
                          <a:effectLst/>
                        </a:rPr>
                        <a:t>			return </a:t>
                      </a:r>
                      <a:r>
                        <a:rPr lang="en-US" altLang="zh-CN" sz="2400" b="0" kern="100" dirty="0" err="1">
                          <a:solidFill>
                            <a:schemeClr val="tx1"/>
                          </a:solidFill>
                          <a:effectLst/>
                        </a:rPr>
                        <a:t>b'win</a:t>
                      </a:r>
                      <a:r>
                        <a:rPr lang="en-US" altLang="zh-CN" sz="2400" b="0" kern="100" dirty="0">
                          <a:solidFill>
                            <a:schemeClr val="tx1"/>
                          </a:solidFill>
                          <a:effectLst/>
                        </a:rPr>
                        <a:t>' in </a:t>
                      </a:r>
                      <a:r>
                        <a:rPr lang="en-US" altLang="zh-CN" sz="2400" b="0" kern="100" dirty="0" err="1">
                          <a:solidFill>
                            <a:schemeClr val="tx1"/>
                          </a:solidFill>
                          <a:effectLst/>
                        </a:rPr>
                        <a:t>state.posix.dumps</a:t>
                      </a:r>
                      <a:r>
                        <a:rPr lang="en-US" altLang="zh-CN" sz="2400" b="0" kern="100" dirty="0">
                          <a:solidFill>
                            <a:schemeClr val="tx1"/>
                          </a:solidFill>
                          <a:effectLst/>
                        </a:rPr>
                        <a:t>(1)</a:t>
                      </a:r>
                      <a:endParaRPr lang="en-US" altLang="zh-CN" sz="2400" b="0" kern="100" dirty="0">
                        <a:solidFill>
                          <a:schemeClr val="tx1"/>
                        </a:solidFill>
                        <a:effectLst/>
                      </a:endParaRPr>
                    </a:p>
                    <a:p>
                      <a:pPr>
                        <a:lnSpc>
                          <a:spcPct val="100000"/>
                        </a:lnSpc>
                        <a:spcAft>
                          <a:spcPts val="0"/>
                        </a:spcAft>
                      </a:pPr>
                      <a:r>
                        <a:rPr lang="en-US" altLang="zh-CN" sz="2400" b="0" kern="100" dirty="0">
                          <a:solidFill>
                            <a:schemeClr val="tx1"/>
                          </a:solidFill>
                          <a:effectLst/>
                        </a:rPr>
                        <a:t>		except:</a:t>
                      </a:r>
                      <a:endParaRPr lang="en-US" altLang="zh-CN" sz="2400" b="0" kern="100" dirty="0">
                        <a:solidFill>
                          <a:schemeClr val="tx1"/>
                        </a:solidFill>
                        <a:effectLst/>
                      </a:endParaRPr>
                    </a:p>
                    <a:p>
                      <a:pPr>
                        <a:lnSpc>
                          <a:spcPct val="100000"/>
                        </a:lnSpc>
                        <a:spcAft>
                          <a:spcPts val="0"/>
                        </a:spcAft>
                      </a:pPr>
                      <a:r>
                        <a:rPr lang="en-US" altLang="zh-CN" sz="2400" b="0" kern="100" dirty="0">
                          <a:solidFill>
                            <a:schemeClr val="tx1"/>
                          </a:solidFill>
                          <a:effectLst/>
                        </a:rPr>
                        <a:t>			return False</a:t>
                      </a:r>
                      <a:endParaRPr lang="en-US" altLang="zh-CN" sz="2400" b="0" kern="100" dirty="0">
                        <a:solidFill>
                          <a:schemeClr val="tx1"/>
                        </a:solidFill>
                        <a:effectLst/>
                      </a:endParaRPr>
                    </a:p>
                    <a:p>
                      <a:pPr>
                        <a:lnSpc>
                          <a:spcPct val="100000"/>
                        </a:lnSpc>
                        <a:spcAft>
                          <a:spcPts val="0"/>
                        </a:spcAft>
                      </a:pPr>
                      <a:r>
                        <a:rPr lang="en-US" altLang="zh-CN" sz="2400" b="1" kern="100" dirty="0" err="1">
                          <a:solidFill>
                            <a:schemeClr val="tx1"/>
                          </a:solidFill>
                          <a:effectLst/>
                        </a:rPr>
                        <a:t>def</a:t>
                      </a:r>
                      <a:r>
                        <a:rPr lang="en-US" altLang="zh-CN" sz="2400" b="1" kern="100" dirty="0">
                          <a:solidFill>
                            <a:schemeClr val="tx1"/>
                          </a:solidFill>
                          <a:effectLst/>
                        </a:rPr>
                        <a:t> wrong(state):</a:t>
                      </a:r>
                      <a:endParaRPr lang="en-US" altLang="zh-CN" sz="2400" b="1" kern="100" dirty="0">
                        <a:solidFill>
                          <a:schemeClr val="tx1"/>
                        </a:solidFill>
                        <a:effectLst/>
                      </a:endParaRPr>
                    </a:p>
                    <a:p>
                      <a:pPr>
                        <a:lnSpc>
                          <a:spcPct val="100000"/>
                        </a:lnSpc>
                        <a:spcAft>
                          <a:spcPts val="0"/>
                        </a:spcAft>
                      </a:pPr>
                      <a:r>
                        <a:rPr lang="en-US" altLang="zh-CN" sz="2400" b="0" kern="100" dirty="0">
                          <a:solidFill>
                            <a:schemeClr val="tx1"/>
                          </a:solidFill>
                          <a:effectLst/>
                        </a:rPr>
                        <a:t>		try:</a:t>
                      </a:r>
                      <a:endParaRPr lang="en-US" altLang="zh-CN" sz="2400" b="0" kern="100" dirty="0">
                        <a:solidFill>
                          <a:schemeClr val="tx1"/>
                        </a:solidFill>
                        <a:effectLst/>
                      </a:endParaRPr>
                    </a:p>
                    <a:p>
                      <a:pPr>
                        <a:lnSpc>
                          <a:spcPct val="100000"/>
                        </a:lnSpc>
                        <a:spcAft>
                          <a:spcPts val="0"/>
                        </a:spcAft>
                      </a:pPr>
                      <a:r>
                        <a:rPr lang="en-US" altLang="zh-CN" sz="2400" b="0" kern="100" dirty="0">
                          <a:solidFill>
                            <a:schemeClr val="tx1"/>
                          </a:solidFill>
                          <a:effectLst/>
                        </a:rPr>
                        <a:t>			return </a:t>
                      </a:r>
                      <a:r>
                        <a:rPr lang="en-US" altLang="zh-CN" sz="2400" b="0" kern="100" dirty="0" err="1">
                          <a:solidFill>
                            <a:schemeClr val="tx1"/>
                          </a:solidFill>
                          <a:effectLst/>
                        </a:rPr>
                        <a:t>b'lose</a:t>
                      </a:r>
                      <a:r>
                        <a:rPr lang="en-US" altLang="zh-CN" sz="2400" b="0" kern="100" dirty="0">
                          <a:solidFill>
                            <a:schemeClr val="tx1"/>
                          </a:solidFill>
                          <a:effectLst/>
                        </a:rPr>
                        <a:t>' in </a:t>
                      </a:r>
                      <a:r>
                        <a:rPr lang="en-US" altLang="zh-CN" sz="2400" b="0" kern="100" dirty="0" err="1">
                          <a:solidFill>
                            <a:schemeClr val="tx1"/>
                          </a:solidFill>
                          <a:effectLst/>
                        </a:rPr>
                        <a:t>state.posix.dumps</a:t>
                      </a:r>
                      <a:r>
                        <a:rPr lang="en-US" altLang="zh-CN" sz="2400" b="0" kern="100" dirty="0">
                          <a:solidFill>
                            <a:schemeClr val="tx1"/>
                          </a:solidFill>
                          <a:effectLst/>
                        </a:rPr>
                        <a:t>(1)</a:t>
                      </a:r>
                      <a:endParaRPr lang="en-US" altLang="zh-CN" sz="2400" b="0" kern="100" dirty="0">
                        <a:solidFill>
                          <a:schemeClr val="tx1"/>
                        </a:solidFill>
                        <a:effectLst/>
                      </a:endParaRPr>
                    </a:p>
                    <a:p>
                      <a:pPr>
                        <a:lnSpc>
                          <a:spcPct val="100000"/>
                        </a:lnSpc>
                        <a:spcAft>
                          <a:spcPts val="0"/>
                        </a:spcAft>
                      </a:pPr>
                      <a:r>
                        <a:rPr lang="en-US" altLang="zh-CN" sz="2400" b="0" kern="100" dirty="0">
                          <a:solidFill>
                            <a:schemeClr val="tx1"/>
                          </a:solidFill>
                          <a:effectLst/>
                        </a:rPr>
                        <a:t>		except:</a:t>
                      </a:r>
                      <a:endParaRPr lang="en-US" altLang="zh-CN" sz="2400" b="0" kern="100" dirty="0">
                        <a:solidFill>
                          <a:schemeClr val="tx1"/>
                        </a:solidFill>
                        <a:effectLst/>
                      </a:endParaRPr>
                    </a:p>
                    <a:p>
                      <a:pPr>
                        <a:lnSpc>
                          <a:spcPct val="100000"/>
                        </a:lnSpc>
                        <a:spcAft>
                          <a:spcPts val="0"/>
                        </a:spcAft>
                      </a:pPr>
                      <a:r>
                        <a:rPr lang="en-US" altLang="zh-CN" sz="2400" b="0" kern="100" dirty="0">
                          <a:solidFill>
                            <a:schemeClr val="tx1"/>
                          </a:solidFill>
                          <a:effectLst/>
                        </a:rPr>
                        <a:t>			return False</a:t>
                      </a:r>
                      <a:endParaRPr lang="en-US" altLang="zh-CN" sz="2400" b="0" kern="100" dirty="0">
                        <a:solidFill>
                          <a:schemeClr val="tx1"/>
                        </a:solidFill>
                        <a:effectLst/>
                      </a:endParaRPr>
                    </a:p>
                    <a:p>
                      <a:pPr>
                        <a:lnSpc>
                          <a:spcPct val="150000"/>
                        </a:lnSpc>
                        <a:spcAft>
                          <a:spcPts val="0"/>
                        </a:spcAft>
                      </a:pPr>
                      <a:r>
                        <a:rPr lang="en-US" altLang="zh-CN" sz="2400" b="1" kern="100" dirty="0" err="1">
                          <a:solidFill>
                            <a:schemeClr val="tx1"/>
                          </a:solidFill>
                          <a:effectLst/>
                        </a:rPr>
                        <a:t>sm.explore</a:t>
                      </a:r>
                      <a:r>
                        <a:rPr lang="en-US" altLang="zh-CN" sz="2400" b="1" kern="100" dirty="0">
                          <a:solidFill>
                            <a:schemeClr val="tx1"/>
                          </a:solidFill>
                          <a:effectLst/>
                        </a:rPr>
                        <a:t>(find=correct, avoid=wrong)</a:t>
                      </a:r>
                      <a:endParaRPr lang="en-US" altLang="zh-CN" sz="2400" b="1" kern="100" dirty="0">
                        <a:solidFill>
                          <a:schemeClr val="tx1"/>
                        </a:solidFill>
                        <a:effectLst/>
                      </a:endParaRPr>
                    </a:p>
                    <a:p>
                      <a:pPr>
                        <a:lnSpc>
                          <a:spcPct val="150000"/>
                        </a:lnSpc>
                        <a:spcAft>
                          <a:spcPts val="0"/>
                        </a:spcAft>
                      </a:pPr>
                      <a:r>
                        <a:rPr lang="en-US" altLang="zh-CN" sz="2400" b="0" kern="100" dirty="0">
                          <a:solidFill>
                            <a:schemeClr val="tx1"/>
                          </a:solidFill>
                          <a:effectLst/>
                        </a:rPr>
                        <a:t>return </a:t>
                      </a:r>
                      <a:r>
                        <a:rPr lang="en-US" altLang="zh-CN" sz="2400" b="1" kern="100" dirty="0" err="1">
                          <a:solidFill>
                            <a:schemeClr val="tx1"/>
                          </a:solidFill>
                          <a:effectLst/>
                        </a:rPr>
                        <a:t>sm.found</a:t>
                      </a:r>
                      <a:r>
                        <a:rPr lang="en-US" altLang="zh-CN" sz="2400" b="1" kern="100" dirty="0">
                          <a:solidFill>
                            <a:schemeClr val="tx1"/>
                          </a:solidFill>
                          <a:effectLst/>
                        </a:rPr>
                        <a:t>[0].</a:t>
                      </a:r>
                      <a:r>
                        <a:rPr lang="en-US" altLang="zh-CN" sz="2400" b="1" kern="100" dirty="0" err="1">
                          <a:solidFill>
                            <a:schemeClr val="tx1"/>
                          </a:solidFill>
                          <a:effectLst/>
                        </a:rPr>
                        <a:t>solver.eval_upto</a:t>
                      </a:r>
                      <a:r>
                        <a:rPr lang="en-US" altLang="zh-CN" sz="2400" b="0" kern="100" dirty="0">
                          <a:solidFill>
                            <a:schemeClr val="tx1"/>
                          </a:solidFill>
                          <a:effectLst/>
                        </a:rPr>
                        <a:t>(u, 256)</a:t>
                      </a:r>
                      <a:endParaRPr lang="en-US" altLang="zh-CN" sz="2400" b="0" kern="100" dirty="0">
                        <a:solidFill>
                          <a:schemeClr val="tx1"/>
                        </a:solidFill>
                        <a:effectLst/>
                      </a:endParaRPr>
                    </a:p>
                    <a:p>
                      <a:pPr>
                        <a:lnSpc>
                          <a:spcPct val="150000"/>
                        </a:lnSpc>
                        <a:spcAft>
                          <a:spcPts val="0"/>
                        </a:spcAft>
                      </a:pPr>
                      <a:r>
                        <a:rPr lang="en-US" altLang="zh-CN" sz="2400" b="0" kern="100" dirty="0">
                          <a:solidFill>
                            <a:schemeClr val="tx1"/>
                          </a:solidFill>
                          <a:effectLst/>
                        </a:rPr>
                        <a:t>if __name__ == '__main__': </a:t>
                      </a:r>
                      <a:endParaRPr lang="zh-CN" altLang="en-US" sz="2400" b="0" kern="100" dirty="0">
                        <a:solidFill>
                          <a:schemeClr val="tx1"/>
                        </a:solidFill>
                        <a:effectLst/>
                      </a:endParaRPr>
                    </a:p>
                    <a:p>
                      <a:pPr>
                        <a:lnSpc>
                          <a:spcPct val="100000"/>
                        </a:lnSpc>
                        <a:spcAft>
                          <a:spcPts val="0"/>
                        </a:spcAft>
                      </a:pPr>
                      <a:r>
                        <a:rPr lang="zh-CN" altLang="en-US" sz="2400" b="0" kern="100" dirty="0">
                          <a:solidFill>
                            <a:schemeClr val="tx1"/>
                          </a:solidFill>
                          <a:effectLst/>
                        </a:rPr>
                        <a:t>	</a:t>
                      </a:r>
                      <a:r>
                        <a:rPr lang="en-US" altLang="zh-CN" sz="2400" b="0" kern="100" dirty="0">
                          <a:solidFill>
                            <a:schemeClr val="tx1"/>
                          </a:solidFill>
                          <a:effectLst/>
                        </a:rPr>
                        <a:t>print(</a:t>
                      </a:r>
                      <a:r>
                        <a:rPr lang="en-US" altLang="zh-CN" sz="2400" b="0" kern="100" dirty="0" err="1">
                          <a:solidFill>
                            <a:schemeClr val="tx1"/>
                          </a:solidFill>
                          <a:effectLst/>
                        </a:rPr>
                        <a:t>repr</a:t>
                      </a:r>
                      <a:r>
                        <a:rPr lang="en-US" altLang="zh-CN" sz="2400" b="0" kern="100" dirty="0">
                          <a:solidFill>
                            <a:schemeClr val="tx1"/>
                          </a:solidFill>
                          <a:effectLst/>
                        </a:rPr>
                        <a:t>(main()))</a:t>
                      </a:r>
                      <a:endParaRPr lang="en-US" altLang="zh-CN" sz="2400" b="0" kern="100" dirty="0">
                        <a:solidFill>
                          <a:schemeClr val="tx1"/>
                        </a:solidFill>
                        <a:effectLst/>
                      </a:endParaRPr>
                    </a:p>
                  </a:txBody>
                  <a:tcPr marL="68580" marR="68580" marT="0" marB="0">
                    <a:solidFill>
                      <a:schemeClr val="bg1">
                        <a:lumMod val="85000"/>
                      </a:schemeClr>
                    </a:solidFill>
                  </a:tcPr>
                </a:tc>
              </a:tr>
            </a:tbl>
          </a:graphicData>
        </a:graphic>
      </p:graphicFrame>
      <p:sp>
        <p:nvSpPr>
          <p:cNvPr id="17" name="线形标注 1 16"/>
          <p:cNvSpPr/>
          <p:nvPr/>
        </p:nvSpPr>
        <p:spPr>
          <a:xfrm>
            <a:off x="8157567" y="447973"/>
            <a:ext cx="4464496" cy="1224136"/>
          </a:xfrm>
          <a:prstGeom prst="borderCallout1">
            <a:avLst>
              <a:gd name="adj1" fmla="val 18133"/>
              <a:gd name="adj2" fmla="val -2578"/>
              <a:gd name="adj3" fmla="val 17924"/>
              <a:gd name="adj4" fmla="val -46844"/>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创建一个</a:t>
            </a:r>
            <a:r>
              <a:rPr lang="en-US" altLang="zh-CN" sz="2400" dirty="0">
                <a:latin typeface="微软雅黑" panose="020B0503020204020204" pitchFamily="34" charset="-122"/>
                <a:ea typeface="微软雅黑" panose="020B0503020204020204" pitchFamily="34" charset="-122"/>
              </a:rPr>
              <a:t>Simulation Manager</a:t>
            </a:r>
            <a:r>
              <a:rPr lang="zh-CN" altLang="en-US" sz="2400" dirty="0">
                <a:latin typeface="微软雅黑" panose="020B0503020204020204" pitchFamily="34" charset="-122"/>
                <a:ea typeface="微软雅黑" panose="020B0503020204020204" pitchFamily="34" charset="-122"/>
              </a:rPr>
              <a:t>对象，管理运行得到的状态对象</a:t>
            </a:r>
            <a:endParaRPr lang="zh-CN" altLang="en-US" sz="2400" dirty="0">
              <a:latin typeface="微软雅黑" panose="020B0503020204020204" pitchFamily="34" charset="-122"/>
              <a:ea typeface="微软雅黑" panose="020B0503020204020204" pitchFamily="34" charset="-122"/>
            </a:endParaRPr>
          </a:p>
        </p:txBody>
      </p:sp>
      <p:sp>
        <p:nvSpPr>
          <p:cNvPr id="8" name="线形标注 1 7"/>
          <p:cNvSpPr/>
          <p:nvPr/>
        </p:nvSpPr>
        <p:spPr>
          <a:xfrm>
            <a:off x="7581503" y="2320181"/>
            <a:ext cx="4966210" cy="936104"/>
          </a:xfrm>
          <a:prstGeom prst="borderCallout1">
            <a:avLst>
              <a:gd name="adj1" fmla="val 16365"/>
              <a:gd name="adj2" fmla="val -2370"/>
              <a:gd name="adj3" fmla="val 16131"/>
              <a:gd name="adj4" fmla="val -42161"/>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定义函数：</a:t>
            </a:r>
            <a:r>
              <a:rPr lang="en-US" altLang="zh-CN" sz="2400" dirty="0" err="1">
                <a:latin typeface="微软雅黑" panose="020B0503020204020204" pitchFamily="34" charset="-122"/>
                <a:ea typeface="微软雅黑" panose="020B0503020204020204" pitchFamily="34" charset="-122"/>
              </a:rPr>
              <a:t>state.posix.dumps</a:t>
            </a:r>
            <a:r>
              <a:rPr lang="en-US" altLang="zh-CN" sz="2400" dirty="0">
                <a:latin typeface="微软雅黑" panose="020B0503020204020204" pitchFamily="34" charset="-122"/>
                <a:ea typeface="微软雅黑" panose="020B0503020204020204" pitchFamily="34" charset="-122"/>
              </a:rPr>
              <a:t>(1)</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获得所有标准输出</a:t>
            </a:r>
            <a:endParaRPr lang="zh-CN" altLang="en-US" sz="2400" u="sng" dirty="0">
              <a:latin typeface="微软雅黑" panose="020B0503020204020204" pitchFamily="34" charset="-122"/>
              <a:ea typeface="微软雅黑" panose="020B0503020204020204" pitchFamily="34" charset="-122"/>
            </a:endParaRPr>
          </a:p>
        </p:txBody>
      </p:sp>
      <p:sp>
        <p:nvSpPr>
          <p:cNvPr id="9" name="线形标注 1 8"/>
          <p:cNvSpPr/>
          <p:nvPr/>
        </p:nvSpPr>
        <p:spPr>
          <a:xfrm>
            <a:off x="6573391" y="3882191"/>
            <a:ext cx="5760640" cy="1606342"/>
          </a:xfrm>
          <a:prstGeom prst="borderCallout1">
            <a:avLst>
              <a:gd name="adj1" fmla="val 18133"/>
              <a:gd name="adj2" fmla="val -2578"/>
              <a:gd name="adj3" fmla="val 64397"/>
              <a:gd name="adj4" fmla="val -13485"/>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400" b="1" u="sng" dirty="0">
                <a:latin typeface="微软雅黑" panose="020B0503020204020204" pitchFamily="34" charset="-122"/>
                <a:ea typeface="微软雅黑" panose="020B0503020204020204" pitchFamily="34" charset="-122"/>
              </a:rPr>
              <a:t>动态符号执行</a:t>
            </a:r>
            <a:r>
              <a:rPr lang="en-US" altLang="zh-CN" sz="2400" b="1" u="sng" dirty="0">
                <a:latin typeface="微软雅黑" panose="020B0503020204020204" pitchFamily="34" charset="-122"/>
                <a:ea typeface="微软雅黑" panose="020B0503020204020204" pitchFamily="34" charset="-122"/>
              </a:rPr>
              <a:t>&amp;</a:t>
            </a:r>
            <a:r>
              <a:rPr lang="zh-CN" altLang="en-US" sz="2400" b="1" u="sng" dirty="0">
                <a:latin typeface="微软雅黑" panose="020B0503020204020204" pitchFamily="34" charset="-122"/>
                <a:ea typeface="微软雅黑" panose="020B0503020204020204" pitchFamily="34" charset="-122"/>
              </a:rPr>
              <a:t>得到想要的状态</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explore</a:t>
            </a:r>
            <a:r>
              <a:rPr lang="zh-CN" altLang="en-US" sz="2400" dirty="0">
                <a:latin typeface="微软雅黑" panose="020B0503020204020204" pitchFamily="34" charset="-122"/>
                <a:ea typeface="微软雅黑" panose="020B0503020204020204" pitchFamily="34" charset="-122"/>
              </a:rPr>
              <a:t>函数进行状态搜寻</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也可以写成：</a:t>
            </a:r>
            <a:r>
              <a:rPr lang="en-US" altLang="zh-CN" sz="2400" spc="-100" dirty="0" err="1">
                <a:latin typeface="微软雅黑" panose="020B0503020204020204" pitchFamily="34" charset="-122"/>
                <a:ea typeface="微软雅黑" panose="020B0503020204020204" pitchFamily="34" charset="-122"/>
              </a:rPr>
              <a:t>sm.explore</a:t>
            </a:r>
            <a:r>
              <a:rPr lang="en-US" altLang="zh-CN" sz="2400" spc="-100" dirty="0">
                <a:latin typeface="微软雅黑" panose="020B0503020204020204" pitchFamily="34" charset="-122"/>
                <a:ea typeface="微软雅黑" panose="020B0503020204020204" pitchFamily="34" charset="-122"/>
              </a:rPr>
              <a:t>(find=0x80484e3, avoid=0x80484f5)</a:t>
            </a:r>
            <a:endParaRPr lang="zh-CN" altLang="en-US" sz="2400" spc="-100" dirty="0">
              <a:latin typeface="微软雅黑" panose="020B0503020204020204" pitchFamily="34" charset="-122"/>
              <a:ea typeface="微软雅黑" panose="020B0503020204020204" pitchFamily="34" charset="-122"/>
            </a:endParaRPr>
          </a:p>
        </p:txBody>
      </p:sp>
      <p:sp>
        <p:nvSpPr>
          <p:cNvPr id="10" name="线形标注 1 9"/>
          <p:cNvSpPr/>
          <p:nvPr/>
        </p:nvSpPr>
        <p:spPr>
          <a:xfrm>
            <a:off x="7293471" y="5776565"/>
            <a:ext cx="4608512" cy="1224136"/>
          </a:xfrm>
          <a:prstGeom prst="borderCallout1">
            <a:avLst>
              <a:gd name="adj1" fmla="val 18750"/>
              <a:gd name="adj2" fmla="val -8333"/>
              <a:gd name="adj3" fmla="val -11090"/>
              <a:gd name="adj4" fmla="val -61111"/>
            </a:avLst>
          </a:prstGeom>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1" u="sng" dirty="0">
                <a:latin typeface="微软雅黑" panose="020B0503020204020204" pitchFamily="34" charset="-122"/>
                <a:ea typeface="微软雅黑" panose="020B0503020204020204" pitchFamily="34" charset="-122"/>
              </a:rPr>
              <a:t>约束求解</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获得到</a:t>
            </a:r>
            <a:r>
              <a:rPr lang="en-US" altLang="zh-CN" sz="2400" dirty="0">
                <a:latin typeface="微软雅黑" panose="020B0503020204020204" pitchFamily="34" charset="-122"/>
                <a:ea typeface="微软雅黑" panose="020B0503020204020204" pitchFamily="34" charset="-122"/>
              </a:rPr>
              <a:t>state</a:t>
            </a:r>
            <a:r>
              <a:rPr lang="zh-CN" altLang="en-US" sz="2400" dirty="0">
                <a:latin typeface="微软雅黑" panose="020B0503020204020204" pitchFamily="34" charset="-122"/>
                <a:ea typeface="微软雅黑" panose="020B0503020204020204" pitchFamily="34" charset="-122"/>
              </a:rPr>
              <a:t>之后，通过</a:t>
            </a:r>
            <a:r>
              <a:rPr lang="en-US" altLang="zh-CN" sz="2400" dirty="0">
                <a:latin typeface="微软雅黑" panose="020B0503020204020204" pitchFamily="34" charset="-122"/>
                <a:ea typeface="微软雅黑" panose="020B0503020204020204" pitchFamily="34" charset="-122"/>
              </a:rPr>
              <a:t>solver</a:t>
            </a:r>
            <a:r>
              <a:rPr lang="zh-CN" altLang="en-US" sz="2400" dirty="0">
                <a:latin typeface="微软雅黑" panose="020B0503020204020204" pitchFamily="34" charset="-122"/>
                <a:ea typeface="微软雅黑" panose="020B0503020204020204" pitchFamily="34" charset="-122"/>
              </a:rPr>
              <a:t>求解器，求解</a:t>
            </a:r>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的值</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4999" y="1528093"/>
            <a:ext cx="6624736" cy="552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96727" y="231950"/>
            <a:ext cx="12169352" cy="1134413"/>
          </a:xfrm>
          <a:prstGeom prst="rect">
            <a:avLst/>
          </a:prstGeom>
        </p:spPr>
        <p:txBody>
          <a:bodyPr wrap="square">
            <a:spAutoFit/>
          </a:bodyPr>
          <a:lstStyle/>
          <a:p>
            <a:pPr>
              <a:lnSpc>
                <a:spcPct val="150000"/>
              </a:lnSpc>
            </a:pPr>
            <a:r>
              <a:rPr lang="zh-CN" altLang="zh-CN" sz="24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实验验证。</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在</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windows 10</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环境下，选择填写的</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solve.py</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，点右键选择</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Edit with IDLE</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sym typeface="Cambria Math" panose="02040503050406030204" pitchFamily="18" charset="0"/>
              </a:rPr>
              <a:t></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Edit with IDLE 3.9 (64 bit)</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，将弹出界面，选择</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Run</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sym typeface="Cambria Math" panose="02040503050406030204" pitchFamily="18" charset="0"/>
              </a:rPr>
              <a:t></a:t>
            </a:r>
            <a:r>
              <a:rPr lang="x-none"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run model</a:t>
            </a:r>
            <a:r>
              <a:rPr lang="zh-CN"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，界面如下</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812751" y="1168053"/>
          <a:ext cx="11665296" cy="5502326"/>
        </p:xfrm>
        <a:graphic>
          <a:graphicData uri="http://schemas.openxmlformats.org/drawingml/2006/table">
            <a:tbl>
              <a:tblPr firstRow="1" firstCol="1" bandRow="1">
                <a:tableStyleId>{073A0DAA-6AF3-43AB-8588-CEC1D06C72B9}</a:tableStyleId>
              </a:tblPr>
              <a:tblGrid>
                <a:gridCol w="11665296"/>
              </a:tblGrid>
              <a:tr h="5502326">
                <a:tc>
                  <a:txBody>
                    <a:bodyPr/>
                    <a:lstStyle/>
                    <a:p>
                      <a:pPr>
                        <a:lnSpc>
                          <a:spcPct val="200000"/>
                        </a:lnSpc>
                        <a:spcAft>
                          <a:spcPts val="0"/>
                        </a:spcAft>
                      </a:pPr>
                      <a:r>
                        <a:rPr lang="en-US" sz="2400" b="0" kern="100" dirty="0">
                          <a:solidFill>
                            <a:schemeClr val="tx1"/>
                          </a:solidFill>
                          <a:effectLst/>
                        </a:rPr>
                        <a:t>import </a:t>
                      </a:r>
                      <a:r>
                        <a:rPr lang="en-US" sz="2400" b="0" kern="100" dirty="0" err="1">
                          <a:solidFill>
                            <a:schemeClr val="tx1"/>
                          </a:solidFill>
                          <a:effectLst/>
                        </a:rPr>
                        <a:t>angr</a:t>
                      </a:r>
                      <a:endParaRPr lang="en-US" sz="2400" b="0" kern="100" dirty="0">
                        <a:solidFill>
                          <a:schemeClr val="tx1"/>
                        </a:solidFill>
                        <a:effectLst/>
                      </a:endParaRPr>
                    </a:p>
                    <a:p>
                      <a:pPr>
                        <a:lnSpc>
                          <a:spcPct val="200000"/>
                        </a:lnSpc>
                        <a:spcAft>
                          <a:spcPts val="0"/>
                        </a:spcAft>
                      </a:pPr>
                      <a:r>
                        <a:rPr lang="en-US" sz="2400" b="0" kern="100" dirty="0">
                          <a:solidFill>
                            <a:schemeClr val="tx1"/>
                          </a:solidFill>
                          <a:effectLst/>
                        </a:rPr>
                        <a:t>import </a:t>
                      </a:r>
                      <a:r>
                        <a:rPr lang="en-US" sz="2400" b="0" kern="100" dirty="0" err="1">
                          <a:solidFill>
                            <a:schemeClr val="tx1"/>
                          </a:solidFill>
                          <a:effectLst/>
                        </a:rPr>
                        <a:t>claripy</a:t>
                      </a:r>
                      <a:endParaRPr lang="en-US" sz="2400" b="0" kern="100" dirty="0">
                        <a:solidFill>
                          <a:schemeClr val="tx1"/>
                        </a:solidFill>
                        <a:effectLst/>
                      </a:endParaRPr>
                    </a:p>
                    <a:p>
                      <a:pPr>
                        <a:lnSpc>
                          <a:spcPct val="200000"/>
                        </a:lnSpc>
                        <a:spcAft>
                          <a:spcPts val="0"/>
                        </a:spcAft>
                      </a:pPr>
                      <a:r>
                        <a:rPr lang="en-US" sz="2400" b="1" kern="100" dirty="0" err="1">
                          <a:solidFill>
                            <a:schemeClr val="tx1"/>
                          </a:solidFill>
                          <a:effectLst/>
                        </a:rPr>
                        <a:t>def</a:t>
                      </a:r>
                      <a:r>
                        <a:rPr lang="en-US" sz="2400" b="1" kern="100" dirty="0">
                          <a:solidFill>
                            <a:schemeClr val="tx1"/>
                          </a:solidFill>
                          <a:effectLst/>
                        </a:rPr>
                        <a:t> </a:t>
                      </a:r>
                      <a:r>
                        <a:rPr lang="en-US" sz="2400" b="1" kern="100" dirty="0" err="1">
                          <a:solidFill>
                            <a:schemeClr val="tx1"/>
                          </a:solidFill>
                          <a:effectLst/>
                        </a:rPr>
                        <a:t>hook_demo</a:t>
                      </a:r>
                      <a:r>
                        <a:rPr lang="en-US" sz="2400" b="1" kern="100" dirty="0">
                          <a:solidFill>
                            <a:schemeClr val="tx1"/>
                          </a:solidFill>
                          <a:effectLst/>
                        </a:rPr>
                        <a:t>(state):</a:t>
                      </a:r>
                      <a:endParaRPr lang="en-US" sz="2400" b="1" kern="100" dirty="0">
                        <a:solidFill>
                          <a:schemeClr val="tx1"/>
                        </a:solidFill>
                        <a:effectLst/>
                      </a:endParaRPr>
                    </a:p>
                    <a:p>
                      <a:pPr>
                        <a:lnSpc>
                          <a:spcPct val="200000"/>
                        </a:lnSpc>
                        <a:spcAft>
                          <a:spcPts val="0"/>
                        </a:spcAft>
                      </a:pPr>
                      <a:r>
                        <a:rPr lang="en-US" sz="2400" b="1" kern="100" dirty="0">
                          <a:solidFill>
                            <a:schemeClr val="tx1"/>
                          </a:solidFill>
                          <a:effectLst/>
                        </a:rPr>
                        <a:t>    </a:t>
                      </a:r>
                      <a:r>
                        <a:rPr lang="en-US" sz="2400" b="0" kern="100" dirty="0" err="1">
                          <a:solidFill>
                            <a:schemeClr val="tx1"/>
                          </a:solidFill>
                          <a:effectLst/>
                        </a:rPr>
                        <a:t>state.regs.eax</a:t>
                      </a:r>
                      <a:r>
                        <a:rPr lang="en-US" sz="2400" b="0" kern="100" dirty="0">
                          <a:solidFill>
                            <a:schemeClr val="tx1"/>
                          </a:solidFill>
                          <a:effectLst/>
                        </a:rPr>
                        <a:t> = 0</a:t>
                      </a:r>
                      <a:endParaRPr lang="en-US" sz="2400" b="0" kern="100" dirty="0">
                        <a:solidFill>
                          <a:schemeClr val="tx1"/>
                        </a:solidFill>
                        <a:effectLst/>
                      </a:endParaRPr>
                    </a:p>
                    <a:p>
                      <a:pPr>
                        <a:lnSpc>
                          <a:spcPct val="200000"/>
                        </a:lnSpc>
                        <a:spcAft>
                          <a:spcPts val="0"/>
                        </a:spcAft>
                      </a:pPr>
                      <a:r>
                        <a:rPr lang="en-US" sz="2400" b="0" kern="100" dirty="0">
                          <a:solidFill>
                            <a:schemeClr val="tx1"/>
                          </a:solidFill>
                          <a:effectLst/>
                        </a:rPr>
                        <a:t>p = </a:t>
                      </a:r>
                      <a:r>
                        <a:rPr lang="en-US" sz="2400" b="0" kern="100" dirty="0" err="1">
                          <a:solidFill>
                            <a:schemeClr val="tx1"/>
                          </a:solidFill>
                          <a:effectLst/>
                        </a:rPr>
                        <a:t>angr.Project</a:t>
                      </a:r>
                      <a:r>
                        <a:rPr lang="en-US" sz="2400" b="0" kern="100" dirty="0">
                          <a:solidFill>
                            <a:schemeClr val="tx1"/>
                          </a:solidFill>
                          <a:effectLst/>
                        </a:rPr>
                        <a:t>("./issue", </a:t>
                      </a:r>
                      <a:r>
                        <a:rPr lang="en-US" sz="2400" b="0" kern="100" dirty="0" err="1">
                          <a:solidFill>
                            <a:schemeClr val="tx1"/>
                          </a:solidFill>
                          <a:effectLst/>
                        </a:rPr>
                        <a:t>load_options</a:t>
                      </a:r>
                      <a:r>
                        <a:rPr lang="en-US" sz="2400" b="0" kern="100" dirty="0">
                          <a:solidFill>
                            <a:schemeClr val="tx1"/>
                          </a:solidFill>
                          <a:effectLst/>
                        </a:rPr>
                        <a:t>={"</a:t>
                      </a:r>
                      <a:r>
                        <a:rPr lang="en-US" sz="2400" b="0" kern="100" dirty="0" err="1">
                          <a:solidFill>
                            <a:schemeClr val="tx1"/>
                          </a:solidFill>
                          <a:effectLst/>
                        </a:rPr>
                        <a:t>auto_load_libs</a:t>
                      </a:r>
                      <a:r>
                        <a:rPr lang="en-US" sz="2400" b="0" kern="100" dirty="0">
                          <a:solidFill>
                            <a:schemeClr val="tx1"/>
                          </a:solidFill>
                          <a:effectLst/>
                        </a:rPr>
                        <a:t>": False})</a:t>
                      </a:r>
                      <a:endParaRPr lang="en-US" sz="2400" b="0" kern="100" dirty="0">
                        <a:solidFill>
                          <a:schemeClr val="tx1"/>
                        </a:solidFill>
                        <a:effectLst/>
                      </a:endParaRPr>
                    </a:p>
                    <a:p>
                      <a:pPr>
                        <a:lnSpc>
                          <a:spcPct val="200000"/>
                        </a:lnSpc>
                        <a:spcAft>
                          <a:spcPts val="0"/>
                        </a:spcAft>
                      </a:pPr>
                      <a:r>
                        <a:rPr lang="en-US" sz="2400" b="1" kern="100" dirty="0" err="1">
                          <a:solidFill>
                            <a:schemeClr val="tx1"/>
                          </a:solidFill>
                          <a:effectLst/>
                        </a:rPr>
                        <a:t>p.hook</a:t>
                      </a:r>
                      <a:r>
                        <a:rPr lang="en-US" sz="2400" b="1" kern="100" dirty="0">
                          <a:solidFill>
                            <a:schemeClr val="tx1"/>
                          </a:solidFill>
                          <a:effectLst/>
                        </a:rPr>
                        <a:t>(</a:t>
                      </a:r>
                      <a:r>
                        <a:rPr lang="en-US" sz="2400" b="1" kern="100" dirty="0" err="1">
                          <a:solidFill>
                            <a:schemeClr val="tx1"/>
                          </a:solidFill>
                          <a:effectLst/>
                        </a:rPr>
                        <a:t>addr</a:t>
                      </a:r>
                      <a:r>
                        <a:rPr lang="en-US" sz="2400" b="1" kern="100" dirty="0">
                          <a:solidFill>
                            <a:schemeClr val="tx1"/>
                          </a:solidFill>
                          <a:effectLst/>
                        </a:rPr>
                        <a:t>=0x08048485, hook=</a:t>
                      </a:r>
                      <a:r>
                        <a:rPr lang="en-US" sz="2400" b="1" kern="100" dirty="0" err="1">
                          <a:solidFill>
                            <a:schemeClr val="tx1"/>
                          </a:solidFill>
                          <a:effectLst/>
                        </a:rPr>
                        <a:t>hook_demo</a:t>
                      </a:r>
                      <a:r>
                        <a:rPr lang="en-US" sz="2400" b="1" kern="100" dirty="0">
                          <a:solidFill>
                            <a:schemeClr val="tx1"/>
                          </a:solidFill>
                          <a:effectLst/>
                        </a:rPr>
                        <a:t>, length=2)</a:t>
                      </a:r>
                      <a:endParaRPr lang="en-US" sz="2400" b="1" kern="100" dirty="0">
                        <a:solidFill>
                          <a:schemeClr val="tx1"/>
                        </a:solidFill>
                        <a:effectLst/>
                      </a:endParaRPr>
                    </a:p>
                    <a:p>
                      <a:pPr>
                        <a:lnSpc>
                          <a:spcPct val="200000"/>
                        </a:lnSpc>
                        <a:spcAft>
                          <a:spcPts val="0"/>
                        </a:spcAft>
                      </a:pPr>
                      <a:r>
                        <a:rPr lang="en-US" sz="2400" b="0" kern="100" spc="-100" baseline="0" dirty="0">
                          <a:solidFill>
                            <a:schemeClr val="tx1"/>
                          </a:solidFill>
                          <a:effectLst/>
                        </a:rPr>
                        <a:t>state = </a:t>
                      </a:r>
                      <a:r>
                        <a:rPr lang="en-US" sz="2400" b="0" kern="100" spc="-100" baseline="0" dirty="0" err="1">
                          <a:solidFill>
                            <a:schemeClr val="tx1"/>
                          </a:solidFill>
                          <a:effectLst/>
                        </a:rPr>
                        <a:t>p.factory.</a:t>
                      </a:r>
                      <a:r>
                        <a:rPr lang="en-US" sz="2400" b="1" kern="100" spc="-100" baseline="0" dirty="0" err="1">
                          <a:solidFill>
                            <a:schemeClr val="tx1"/>
                          </a:solidFill>
                          <a:effectLst/>
                        </a:rPr>
                        <a:t>blank_state</a:t>
                      </a:r>
                      <a:r>
                        <a:rPr lang="en-US" sz="2400" b="0" kern="100" spc="-100" baseline="0" dirty="0">
                          <a:solidFill>
                            <a:schemeClr val="tx1"/>
                          </a:solidFill>
                          <a:effectLst/>
                        </a:rPr>
                        <a:t>(</a:t>
                      </a:r>
                      <a:r>
                        <a:rPr lang="en-US" sz="2400" b="0" kern="100" spc="-100" baseline="0" dirty="0" err="1">
                          <a:solidFill>
                            <a:schemeClr val="tx1"/>
                          </a:solidFill>
                          <a:effectLst/>
                        </a:rPr>
                        <a:t>addr</a:t>
                      </a:r>
                      <a:r>
                        <a:rPr lang="en-US" sz="2400" b="0" kern="100" spc="-100" baseline="0" dirty="0">
                          <a:solidFill>
                            <a:schemeClr val="tx1"/>
                          </a:solidFill>
                          <a:effectLst/>
                        </a:rPr>
                        <a:t>=0x0804846B, </a:t>
                      </a:r>
                      <a:r>
                        <a:rPr lang="en-US" sz="2400" b="0" kern="100" spc="-100" baseline="0" dirty="0" err="1">
                          <a:solidFill>
                            <a:schemeClr val="tx1"/>
                          </a:solidFill>
                          <a:effectLst/>
                        </a:rPr>
                        <a:t>add_options</a:t>
                      </a:r>
                      <a:r>
                        <a:rPr lang="en-US" sz="2400" b="0" kern="100" spc="-100" baseline="0" dirty="0">
                          <a:solidFill>
                            <a:schemeClr val="tx1"/>
                          </a:solidFill>
                          <a:effectLst/>
                        </a:rPr>
                        <a:t>={"SYMBOLIC_WRITE_ADDRESSES"})     </a:t>
                      </a:r>
                      <a:endParaRPr lang="en-US" sz="2400" b="0" kern="100" spc="-100" baseline="0" dirty="0">
                        <a:solidFill>
                          <a:schemeClr val="tx1"/>
                        </a:solidFill>
                        <a:effectLst/>
                      </a:endParaRPr>
                    </a:p>
                  </a:txBody>
                  <a:tcPr marL="68580" marR="68580" marT="0" marB="0">
                    <a:solidFill>
                      <a:schemeClr val="bg1">
                        <a:lumMod val="85000"/>
                      </a:schemeClr>
                    </a:solidFill>
                  </a:tcPr>
                </a:tc>
              </a:tr>
            </a:tbl>
          </a:graphicData>
        </a:graphic>
      </p:graphicFrame>
      <p:grpSp>
        <p:nvGrpSpPr>
          <p:cNvPr id="7" name="组合 6"/>
          <p:cNvGrpSpPr/>
          <p:nvPr/>
        </p:nvGrpSpPr>
        <p:grpSpPr>
          <a:xfrm>
            <a:off x="4557167" y="447973"/>
            <a:ext cx="3667280" cy="474140"/>
            <a:chOff x="5071056" y="837929"/>
            <a:chExt cx="2716641" cy="474140"/>
          </a:xfrm>
        </p:grpSpPr>
        <p:cxnSp>
          <p:nvCxnSpPr>
            <p:cNvPr id="8"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其他解法</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线形标注 1 9"/>
          <p:cNvSpPr/>
          <p:nvPr/>
        </p:nvSpPr>
        <p:spPr>
          <a:xfrm>
            <a:off x="4125119" y="1960141"/>
            <a:ext cx="4464496" cy="1728192"/>
          </a:xfrm>
          <a:prstGeom prst="borderCallout1">
            <a:avLst>
              <a:gd name="adj1" fmla="val 18133"/>
              <a:gd name="adj2" fmla="val -2578"/>
              <a:gd name="adj3" fmla="val 179790"/>
              <a:gd name="adj4" fmla="val -2495"/>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1" u="sng" dirty="0">
                <a:latin typeface="微软雅黑" panose="020B0503020204020204" pitchFamily="34" charset="-122"/>
                <a:ea typeface="微软雅黑" panose="020B0503020204020204" pitchFamily="34" charset="-122"/>
              </a:rPr>
              <a:t>演示</a:t>
            </a:r>
            <a:r>
              <a:rPr lang="en-US" altLang="zh-CN" sz="2400" b="1" u="sng" dirty="0">
                <a:latin typeface="微软雅黑" panose="020B0503020204020204" pitchFamily="34" charset="-122"/>
                <a:ea typeface="微软雅黑" panose="020B0503020204020204" pitchFamily="34" charset="-122"/>
              </a:rPr>
              <a:t>Hook</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0x08048485</a:t>
            </a:r>
            <a:r>
              <a:rPr lang="zh-CN" altLang="en-US" sz="2400" dirty="0">
                <a:latin typeface="微软雅黑" panose="020B0503020204020204" pitchFamily="34" charset="-122"/>
                <a:ea typeface="微软雅黑" panose="020B0503020204020204" pitchFamily="34" charset="-122"/>
              </a:rPr>
              <a:t>处指令为</a:t>
            </a:r>
            <a:r>
              <a:rPr lang="en-US" altLang="zh-CN" sz="2400" dirty="0" err="1">
                <a:latin typeface="微软雅黑" panose="020B0503020204020204" pitchFamily="34" charset="-122"/>
                <a:ea typeface="微软雅黑" panose="020B0503020204020204" pitchFamily="34" charset="-122"/>
              </a:rPr>
              <a:t>xor</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eax</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eax</a:t>
            </a:r>
            <a:r>
              <a:rPr lang="en-US" altLang="zh-CN" sz="2400" dirty="0">
                <a:latin typeface="微软雅黑" panose="020B0503020204020204" pitchFamily="34" charset="-122"/>
                <a:ea typeface="微软雅黑" panose="020B0503020204020204" pitchFamily="34" charset="-122"/>
              </a:rPr>
              <a:t>, hook</a:t>
            </a:r>
            <a:r>
              <a:rPr lang="zh-CN" altLang="en-US" sz="2400" dirty="0">
                <a:latin typeface="微软雅黑" panose="020B0503020204020204" pitchFamily="34" charset="-122"/>
                <a:ea typeface="微软雅黑" panose="020B0503020204020204" pitchFamily="34" charset="-122"/>
              </a:rPr>
              <a:t>一个函数，指令长度为</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，实际并没有带来任何变化，仅为</a:t>
            </a:r>
            <a:r>
              <a:rPr lang="en-US" altLang="zh-CN" sz="2400" dirty="0">
                <a:latin typeface="微软雅黑" panose="020B0503020204020204" pitchFamily="34" charset="-122"/>
                <a:ea typeface="微软雅黑" panose="020B0503020204020204" pitchFamily="34" charset="-122"/>
              </a:rPr>
              <a:t>Hook</a:t>
            </a:r>
            <a:r>
              <a:rPr lang="zh-CN" altLang="en-US" sz="2400" dirty="0">
                <a:latin typeface="微软雅黑" panose="020B0503020204020204" pitchFamily="34" charset="-122"/>
                <a:ea typeface="微软雅黑" panose="020B0503020204020204" pitchFamily="34" charset="-122"/>
              </a:rPr>
              <a:t>演示</a:t>
            </a:r>
            <a:endParaRPr lang="zh-CN" altLang="en-US" sz="2400" dirty="0">
              <a:latin typeface="微软雅黑" panose="020B0503020204020204" pitchFamily="34" charset="-122"/>
              <a:ea typeface="微软雅黑" panose="020B0503020204020204" pitchFamily="34" charset="-122"/>
            </a:endParaRPr>
          </a:p>
        </p:txBody>
      </p:sp>
      <p:sp>
        <p:nvSpPr>
          <p:cNvPr id="11" name="线形标注 1 10"/>
          <p:cNvSpPr/>
          <p:nvPr/>
        </p:nvSpPr>
        <p:spPr>
          <a:xfrm>
            <a:off x="8805639" y="1976294"/>
            <a:ext cx="3816424" cy="1728192"/>
          </a:xfrm>
          <a:prstGeom prst="borderCallout1">
            <a:avLst>
              <a:gd name="adj1" fmla="val 18133"/>
              <a:gd name="adj2" fmla="val -2578"/>
              <a:gd name="adj3" fmla="val 221331"/>
              <a:gd name="adj4" fmla="val -2495"/>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1" u="sng" dirty="0">
                <a:latin typeface="微软雅黑" panose="020B0503020204020204" pitchFamily="34" charset="-122"/>
                <a:ea typeface="微软雅黑" panose="020B0503020204020204" pitchFamily="34" charset="-122"/>
              </a:rPr>
              <a:t>其他创建</a:t>
            </a:r>
            <a:r>
              <a:rPr lang="en-US" altLang="zh-CN" sz="2400" b="1" u="sng" dirty="0">
                <a:latin typeface="微软雅黑" panose="020B0503020204020204" pitchFamily="34" charset="-122"/>
                <a:ea typeface="微软雅黑" panose="020B0503020204020204" pitchFamily="34" charset="-122"/>
              </a:rPr>
              <a:t>state</a:t>
            </a:r>
            <a:r>
              <a:rPr lang="zh-CN" altLang="en-US" sz="2400" b="1" u="sng" dirty="0">
                <a:latin typeface="微软雅黑" panose="020B0503020204020204" pitchFamily="34" charset="-122"/>
                <a:ea typeface="微软雅黑" panose="020B0503020204020204" pitchFamily="34" charset="-122"/>
              </a:rPr>
              <a:t>方式</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blank_state</a:t>
            </a:r>
            <a:r>
              <a:rPr lang="zh-CN" altLang="en-US" sz="2400" dirty="0">
                <a:latin typeface="微软雅黑" panose="020B0503020204020204" pitchFamily="34" charset="-122"/>
                <a:ea typeface="微软雅黑" panose="020B0503020204020204" pitchFamily="34" charset="-122"/>
              </a:rPr>
              <a:t>创建状态对象，指定了程序入口点位置为主函数第一行代码</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812751" y="1168053"/>
          <a:ext cx="11665296" cy="5502326"/>
        </p:xfrm>
        <a:graphic>
          <a:graphicData uri="http://schemas.openxmlformats.org/drawingml/2006/table">
            <a:tbl>
              <a:tblPr firstRow="1" firstCol="1" bandRow="1">
                <a:tableStyleId>{073A0DAA-6AF3-43AB-8588-CEC1D06C72B9}</a:tableStyleId>
              </a:tblPr>
              <a:tblGrid>
                <a:gridCol w="11665296"/>
              </a:tblGrid>
              <a:tr h="5502326">
                <a:tc>
                  <a:txBody>
                    <a:bodyPr/>
                    <a:lstStyle/>
                    <a:p>
                      <a:pPr>
                        <a:lnSpc>
                          <a:spcPct val="200000"/>
                        </a:lnSpc>
                        <a:spcAft>
                          <a:spcPts val="0"/>
                        </a:spcAft>
                      </a:pPr>
                      <a:r>
                        <a:rPr lang="en-US" sz="2400" b="0" kern="100" dirty="0">
                          <a:solidFill>
                            <a:schemeClr val="tx1"/>
                          </a:solidFill>
                          <a:effectLst/>
                        </a:rPr>
                        <a:t>u = </a:t>
                      </a:r>
                      <a:r>
                        <a:rPr lang="en-US" sz="2400" b="0" kern="100" dirty="0" err="1">
                          <a:solidFill>
                            <a:schemeClr val="tx1"/>
                          </a:solidFill>
                          <a:effectLst/>
                        </a:rPr>
                        <a:t>claripy.BVS</a:t>
                      </a:r>
                      <a:r>
                        <a:rPr lang="en-US" sz="2400" b="0" kern="100" dirty="0">
                          <a:solidFill>
                            <a:schemeClr val="tx1"/>
                          </a:solidFill>
                          <a:effectLst/>
                        </a:rPr>
                        <a:t>("u", 8)</a:t>
                      </a:r>
                      <a:endParaRPr lang="en-US" sz="2400" b="0" kern="100" dirty="0">
                        <a:solidFill>
                          <a:schemeClr val="tx1"/>
                        </a:solidFill>
                        <a:effectLst/>
                      </a:endParaRPr>
                    </a:p>
                    <a:p>
                      <a:pPr>
                        <a:lnSpc>
                          <a:spcPct val="200000"/>
                        </a:lnSpc>
                        <a:spcAft>
                          <a:spcPts val="0"/>
                        </a:spcAft>
                      </a:pPr>
                      <a:r>
                        <a:rPr lang="en-US" sz="2400" b="0" kern="100" dirty="0" err="1">
                          <a:solidFill>
                            <a:schemeClr val="tx1"/>
                          </a:solidFill>
                          <a:effectLst/>
                        </a:rPr>
                        <a:t>state.memory.store</a:t>
                      </a:r>
                      <a:r>
                        <a:rPr lang="en-US" sz="2400" b="0" kern="100" dirty="0">
                          <a:solidFill>
                            <a:schemeClr val="tx1"/>
                          </a:solidFill>
                          <a:effectLst/>
                        </a:rPr>
                        <a:t>(0x0804A021, u)</a:t>
                      </a:r>
                      <a:endParaRPr lang="en-US" sz="2400" b="0" kern="100" dirty="0">
                        <a:solidFill>
                          <a:schemeClr val="tx1"/>
                        </a:solidFill>
                        <a:effectLst/>
                      </a:endParaRPr>
                    </a:p>
                    <a:p>
                      <a:pPr>
                        <a:lnSpc>
                          <a:spcPct val="200000"/>
                        </a:lnSpc>
                        <a:spcAft>
                          <a:spcPts val="0"/>
                        </a:spcAft>
                      </a:pPr>
                      <a:r>
                        <a:rPr lang="en-US" sz="2400" b="0" kern="100" dirty="0" err="1">
                          <a:solidFill>
                            <a:schemeClr val="tx1"/>
                          </a:solidFill>
                          <a:effectLst/>
                        </a:rPr>
                        <a:t>sm</a:t>
                      </a:r>
                      <a:r>
                        <a:rPr lang="en-US" sz="2400" b="0" kern="100" dirty="0">
                          <a:solidFill>
                            <a:schemeClr val="tx1"/>
                          </a:solidFill>
                          <a:effectLst/>
                        </a:rPr>
                        <a:t> = </a:t>
                      </a:r>
                      <a:r>
                        <a:rPr lang="en-US" sz="2400" b="0" kern="100" dirty="0" err="1">
                          <a:solidFill>
                            <a:schemeClr val="tx1"/>
                          </a:solidFill>
                          <a:effectLst/>
                        </a:rPr>
                        <a:t>p.factory.simulation_manager</a:t>
                      </a:r>
                      <a:r>
                        <a:rPr lang="en-US" sz="2400" b="0" kern="100" dirty="0">
                          <a:solidFill>
                            <a:schemeClr val="tx1"/>
                          </a:solidFill>
                          <a:effectLst/>
                        </a:rPr>
                        <a:t>(state)</a:t>
                      </a:r>
                      <a:endParaRPr lang="en-US" sz="2400" b="0" kern="100" dirty="0">
                        <a:solidFill>
                          <a:schemeClr val="tx1"/>
                        </a:solidFill>
                        <a:effectLst/>
                      </a:endParaRPr>
                    </a:p>
                    <a:p>
                      <a:pPr>
                        <a:lnSpc>
                          <a:spcPct val="200000"/>
                        </a:lnSpc>
                        <a:spcAft>
                          <a:spcPts val="0"/>
                        </a:spcAft>
                      </a:pPr>
                      <a:r>
                        <a:rPr lang="en-US" sz="2400" b="1" kern="100" dirty="0" err="1">
                          <a:solidFill>
                            <a:schemeClr val="tx1"/>
                          </a:solidFill>
                          <a:effectLst/>
                        </a:rPr>
                        <a:t>sm.explore</a:t>
                      </a:r>
                      <a:r>
                        <a:rPr lang="en-US" sz="2400" b="1" kern="100" dirty="0">
                          <a:solidFill>
                            <a:schemeClr val="tx1"/>
                          </a:solidFill>
                          <a:effectLst/>
                        </a:rPr>
                        <a:t>(find=0x080484DB)</a:t>
                      </a:r>
                      <a:endParaRPr lang="en-US" sz="2400" b="1" kern="100" dirty="0">
                        <a:solidFill>
                          <a:schemeClr val="tx1"/>
                        </a:solidFill>
                        <a:effectLst/>
                      </a:endParaRPr>
                    </a:p>
                    <a:p>
                      <a:pPr>
                        <a:lnSpc>
                          <a:spcPct val="200000"/>
                        </a:lnSpc>
                        <a:spcAft>
                          <a:spcPts val="0"/>
                        </a:spcAft>
                      </a:pPr>
                      <a:endParaRPr lang="en-US" sz="2400" b="0" kern="100" dirty="0">
                        <a:solidFill>
                          <a:schemeClr val="tx1"/>
                        </a:solidFill>
                        <a:effectLst/>
                      </a:endParaRPr>
                    </a:p>
                    <a:p>
                      <a:pPr>
                        <a:lnSpc>
                          <a:spcPct val="200000"/>
                        </a:lnSpc>
                        <a:spcAft>
                          <a:spcPts val="0"/>
                        </a:spcAft>
                      </a:pPr>
                      <a:r>
                        <a:rPr lang="en-US" sz="2400" b="0" kern="100" dirty="0" err="1">
                          <a:solidFill>
                            <a:schemeClr val="tx1"/>
                          </a:solidFill>
                          <a:effectLst/>
                        </a:rPr>
                        <a:t>st</a:t>
                      </a:r>
                      <a:r>
                        <a:rPr lang="en-US" sz="2400" b="0" kern="100" dirty="0">
                          <a:solidFill>
                            <a:schemeClr val="tx1"/>
                          </a:solidFill>
                          <a:effectLst/>
                        </a:rPr>
                        <a:t> = </a:t>
                      </a:r>
                      <a:r>
                        <a:rPr lang="en-US" sz="2400" b="0" kern="100" dirty="0" err="1">
                          <a:solidFill>
                            <a:schemeClr val="tx1"/>
                          </a:solidFill>
                          <a:effectLst/>
                        </a:rPr>
                        <a:t>sm.found</a:t>
                      </a:r>
                      <a:r>
                        <a:rPr lang="en-US" sz="2400" b="0" kern="100" dirty="0">
                          <a:solidFill>
                            <a:schemeClr val="tx1"/>
                          </a:solidFill>
                          <a:effectLst/>
                        </a:rPr>
                        <a:t>[0]</a:t>
                      </a:r>
                      <a:endParaRPr lang="en-US" sz="2400" b="0" kern="100" dirty="0">
                        <a:solidFill>
                          <a:schemeClr val="tx1"/>
                        </a:solidFill>
                        <a:effectLst/>
                      </a:endParaRPr>
                    </a:p>
                    <a:p>
                      <a:pPr>
                        <a:lnSpc>
                          <a:spcPct val="200000"/>
                        </a:lnSpc>
                        <a:spcAft>
                          <a:spcPts val="0"/>
                        </a:spcAft>
                      </a:pPr>
                      <a:r>
                        <a:rPr lang="en-US" sz="2400" b="0" kern="100" dirty="0">
                          <a:solidFill>
                            <a:schemeClr val="tx1"/>
                          </a:solidFill>
                          <a:effectLst/>
                        </a:rPr>
                        <a:t>print(</a:t>
                      </a:r>
                      <a:r>
                        <a:rPr lang="en-US" sz="2400" b="0" kern="100" dirty="0" err="1">
                          <a:solidFill>
                            <a:schemeClr val="tx1"/>
                          </a:solidFill>
                          <a:effectLst/>
                        </a:rPr>
                        <a:t>repr</a:t>
                      </a:r>
                      <a:r>
                        <a:rPr lang="en-US" sz="2400" b="0" kern="100" dirty="0">
                          <a:solidFill>
                            <a:schemeClr val="tx1"/>
                          </a:solidFill>
                          <a:effectLst/>
                        </a:rPr>
                        <a:t>(</a:t>
                      </a:r>
                      <a:r>
                        <a:rPr lang="en-US" sz="2400" b="1" kern="100" dirty="0" err="1">
                          <a:solidFill>
                            <a:schemeClr val="tx1"/>
                          </a:solidFill>
                          <a:effectLst/>
                        </a:rPr>
                        <a:t>st.solver.eval</a:t>
                      </a:r>
                      <a:r>
                        <a:rPr lang="en-US" sz="2400" b="0" kern="100" dirty="0">
                          <a:solidFill>
                            <a:schemeClr val="tx1"/>
                          </a:solidFill>
                          <a:effectLst/>
                        </a:rPr>
                        <a:t>(u)))</a:t>
                      </a:r>
                      <a:endParaRPr lang="en-US" sz="2400" b="0" kern="100" dirty="0">
                        <a:solidFill>
                          <a:schemeClr val="tx1"/>
                        </a:solidFill>
                        <a:effectLst/>
                      </a:endParaRPr>
                    </a:p>
                  </a:txBody>
                  <a:tcPr marL="68580" marR="68580" marT="0" marB="0">
                    <a:solidFill>
                      <a:schemeClr val="bg1">
                        <a:lumMod val="85000"/>
                      </a:schemeClr>
                    </a:solidFill>
                  </a:tcPr>
                </a:tc>
              </a:tr>
            </a:tbl>
          </a:graphicData>
        </a:graphic>
      </p:graphicFrame>
      <p:grpSp>
        <p:nvGrpSpPr>
          <p:cNvPr id="7" name="组合 6"/>
          <p:cNvGrpSpPr/>
          <p:nvPr/>
        </p:nvGrpSpPr>
        <p:grpSpPr>
          <a:xfrm>
            <a:off x="4557167" y="447973"/>
            <a:ext cx="3667280" cy="474140"/>
            <a:chOff x="5071056" y="837929"/>
            <a:chExt cx="2716641" cy="474140"/>
          </a:xfrm>
        </p:grpSpPr>
        <p:cxnSp>
          <p:nvCxnSpPr>
            <p:cNvPr id="8"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其他解法</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线形标注 1 9"/>
          <p:cNvSpPr/>
          <p:nvPr/>
        </p:nvSpPr>
        <p:spPr>
          <a:xfrm>
            <a:off x="7221463" y="2248173"/>
            <a:ext cx="5112568" cy="1728192"/>
          </a:xfrm>
          <a:prstGeom prst="borderCallout1">
            <a:avLst>
              <a:gd name="adj1" fmla="val 89375"/>
              <a:gd name="adj2" fmla="val -1029"/>
              <a:gd name="adj3" fmla="val 90217"/>
              <a:gd name="adj4" fmla="val -48492"/>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400" b="1" u="sng" dirty="0">
                <a:latin typeface="微软雅黑" panose="020B0503020204020204" pitchFamily="34" charset="-122"/>
                <a:ea typeface="微软雅黑" panose="020B0503020204020204" pitchFamily="34" charset="-122"/>
              </a:rPr>
              <a:t>状态搜寻：</a:t>
            </a:r>
            <a:r>
              <a:rPr lang="zh-CN" altLang="en-US" sz="2400" dirty="0">
                <a:latin typeface="微软雅黑" panose="020B0503020204020204" pitchFamily="34" charset="-122"/>
                <a:ea typeface="微软雅黑" panose="020B0503020204020204" pitchFamily="34" charset="-122"/>
              </a:rPr>
              <a:t>只给定一个条件，因为是分支语句，已经足以确定唯一路径</a:t>
            </a:r>
            <a:endParaRPr lang="zh-CN" altLang="en-US" sz="2400" dirty="0">
              <a:latin typeface="微软雅黑" panose="020B0503020204020204" pitchFamily="34" charset="-122"/>
              <a:ea typeface="微软雅黑" panose="020B0503020204020204" pitchFamily="34" charset="-122"/>
            </a:endParaRPr>
          </a:p>
        </p:txBody>
      </p:sp>
      <p:sp>
        <p:nvSpPr>
          <p:cNvPr id="11" name="线形标注 1 10"/>
          <p:cNvSpPr/>
          <p:nvPr/>
        </p:nvSpPr>
        <p:spPr>
          <a:xfrm>
            <a:off x="7293471" y="5128493"/>
            <a:ext cx="4896544" cy="1222948"/>
          </a:xfrm>
          <a:prstGeom prst="borderCallout1">
            <a:avLst>
              <a:gd name="adj1" fmla="val 69353"/>
              <a:gd name="adj2" fmla="val -519"/>
              <a:gd name="adj3" fmla="val 70792"/>
              <a:gd name="adj4" fmla="val -53495"/>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b="1" u="sng" dirty="0" err="1">
                <a:latin typeface="微软雅黑" panose="020B0503020204020204" pitchFamily="34" charset="-122"/>
                <a:ea typeface="微软雅黑" panose="020B0503020204020204" pitchFamily="34" charset="-122"/>
              </a:rPr>
              <a:t>eval</a:t>
            </a:r>
            <a:r>
              <a:rPr lang="en-US" altLang="zh-CN" sz="2400" b="1" u="sng" dirty="0">
                <a:latin typeface="微软雅黑" panose="020B0503020204020204" pitchFamily="34" charset="-122"/>
                <a:ea typeface="微软雅黑" panose="020B0503020204020204" pitchFamily="34" charset="-122"/>
              </a:rPr>
              <a:t>(u)</a:t>
            </a:r>
            <a:r>
              <a:rPr lang="zh-CN" altLang="en-US" sz="2400" b="1" u="sng" dirty="0">
                <a:latin typeface="微软雅黑" panose="020B0503020204020204" pitchFamily="34" charset="-122"/>
                <a:ea typeface="微软雅黑" panose="020B0503020204020204" pitchFamily="34" charset="-122"/>
              </a:rPr>
              <a:t>替代了原来的</a:t>
            </a:r>
            <a:r>
              <a:rPr lang="en-US" altLang="zh-CN" sz="2400" b="1" u="sng" dirty="0" err="1">
                <a:latin typeface="微软雅黑" panose="020B0503020204020204" pitchFamily="34" charset="-122"/>
                <a:ea typeface="微软雅黑" panose="020B0503020204020204" pitchFamily="34" charset="-122"/>
              </a:rPr>
              <a:t>eval_upto</a:t>
            </a:r>
            <a:r>
              <a:rPr lang="zh-CN" altLang="en-US" sz="2400" b="1" u="sng" dirty="0">
                <a:latin typeface="微软雅黑" panose="020B0503020204020204" pitchFamily="34" charset="-122"/>
                <a:ea typeface="微软雅黑" panose="020B0503020204020204" pitchFamily="34" charset="-122"/>
              </a:rPr>
              <a:t>，将打印一个结果出来</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1244799" y="3108493"/>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知识点九：污点分析基本原理</a:t>
            </a:r>
            <a:endParaRPr lang="zh-CN" altLang="en-US" sz="6000" b="1"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0743" y="880021"/>
            <a:ext cx="11449272" cy="5262979"/>
          </a:xfrm>
          <a:prstGeom prst="rect">
            <a:avLst/>
          </a:prstGeom>
        </p:spPr>
        <p:txBody>
          <a:bodyPr wrap="square">
            <a:spAutoFit/>
          </a:bodyPr>
          <a:lstStyle/>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污点分析是信息流分析的一种实践技术</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u="sng"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如果系统满足了用户定制的信息流策略，那么系统是信息流安全的</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污点分析标记程序中的数据（外部输入数据或者内部数据）为污点，通过对带污点数据的传播分析来达到保护数据完整性和保密性的目的</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。如果信息从被标记的污点数据传播给未标记的数据</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那么需要将未标记的标记为污点数据；如果被标记的污点数据传递到</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重要数据区域或者信息泄露点</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kern="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那就意味着信息流策略被违反</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污点分析被广泛地应用在</a:t>
            </a:r>
            <a:r>
              <a:rPr lang="zh-CN" altLang="en-US" sz="2800" u="sng"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隐私数据泄露检测</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u="sng"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漏洞挖掘</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等实际领域。</a:t>
            </a:r>
            <a:endPar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8735" y="447973"/>
            <a:ext cx="11593288" cy="6555641"/>
          </a:xfrm>
          <a:prstGeom prst="rect">
            <a:avLst/>
          </a:prstGeom>
          <a:ln>
            <a:solidFill>
              <a:schemeClr val="tx1"/>
            </a:solidFill>
          </a:ln>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污点分析可以抽象成一个三元组（</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sources</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sinks</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sanitizers</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）的形式：</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source</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即污点源</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，代表直接引入不受信任的数据或者机密数据到系统中；</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sink</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即污点汇聚点</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，代表直接产生</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安全敏感操作</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违反数据完整性</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或者泄露</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隐私数据到外界</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违反数据保密性</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Tx/>
              <a:buNone/>
              <a:defRPr/>
            </a:pP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sanitizer</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即无害处理</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，代表通过数据加密或者移除危害操作等手段使数据传播不再对软件系统的信息安全产生危害。</a:t>
            </a:r>
            <a:endPar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污点分析就是分析程序中由污点源引入的数据是否能够不经无害处理，而直接传播到污点汇聚点</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。如果不能，说明系统是</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信息流安全</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的；否则，说明系统产生了</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隐私数据泄露或危险数据操作</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等安全问题。</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可以分成</a:t>
            </a:r>
            <a:r>
              <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个阶段：</a:t>
            </a:r>
            <a:r>
              <a:rPr lang="zh-CN" altLang="en-US" sz="2800" b="1" u="sng"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识别污点源和汇聚点、污点传播分析和无害处理</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884759" y="1456085"/>
            <a:ext cx="11449272" cy="4611535"/>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rPr>
              <a:t>识别污点源和污点汇聚点是污点分析的前提。</a:t>
            </a:r>
            <a:r>
              <a:rPr lang="zh-CN" altLang="en-US" sz="2800" dirty="0">
                <a:latin typeface="微软雅黑" panose="020B0503020204020204" pitchFamily="34" charset="-122"/>
                <a:ea typeface="微软雅黑" panose="020B0503020204020204" pitchFamily="34" charset="-122"/>
              </a:rPr>
              <a:t>目前，在不同的应用程序中识别污点源和汇聚点的方法各不相同，缺乏通用方法。</a:t>
            </a:r>
            <a:endParaRPr lang="zh-CN" altLang="en-US" sz="2800" dirty="0">
              <a:latin typeface="微软雅黑" panose="020B0503020204020204" pitchFamily="34" charset="-122"/>
              <a:ea typeface="微软雅黑" panose="020B0503020204020204" pitchFamily="34" charset="-122"/>
            </a:endParaRPr>
          </a:p>
          <a:p>
            <a:pPr algn="just">
              <a:lnSpc>
                <a:spcPct val="150000"/>
              </a:lnSpc>
            </a:pPr>
            <a:r>
              <a:rPr lang="zh-CN" altLang="en-US" sz="2800" u="sng" dirty="0">
                <a:latin typeface="微软雅黑" panose="020B0503020204020204" pitchFamily="34" charset="-122"/>
                <a:ea typeface="微软雅黑" panose="020B0503020204020204" pitchFamily="34" charset="-122"/>
              </a:rPr>
              <a:t>现有的识别污点源和汇聚点的方法可以大致分成</a:t>
            </a:r>
            <a:r>
              <a:rPr lang="en-US" altLang="zh-CN" sz="2800" u="sng" dirty="0">
                <a:latin typeface="微软雅黑" panose="020B0503020204020204" pitchFamily="34" charset="-122"/>
                <a:ea typeface="微软雅黑" panose="020B0503020204020204" pitchFamily="34" charset="-122"/>
              </a:rPr>
              <a:t>3</a:t>
            </a:r>
            <a:r>
              <a:rPr lang="zh-CN" altLang="en-US" sz="2800" u="sng" dirty="0">
                <a:latin typeface="微软雅黑" panose="020B0503020204020204" pitchFamily="34" charset="-122"/>
                <a:ea typeface="微软雅黑" panose="020B0503020204020204" pitchFamily="34" charset="-122"/>
              </a:rPr>
              <a:t>类</a:t>
            </a:r>
            <a:r>
              <a:rPr lang="en-US" altLang="zh-CN" sz="2800" u="sng" dirty="0">
                <a:latin typeface="微软雅黑" panose="020B0503020204020204" pitchFamily="34" charset="-122"/>
                <a:ea typeface="微软雅黑" panose="020B0503020204020204" pitchFamily="34" charset="-122"/>
              </a:rPr>
              <a:t>:</a:t>
            </a:r>
            <a:endParaRPr lang="en-US" altLang="zh-CN" sz="2800" u="sng"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使用启发式的策略进行标记，例如把来自程序外部输入的数据统称为“污点”数据，保守地认为这些数据有可能包含恶意的攻击数据；</a:t>
            </a:r>
            <a:endParaRPr lang="zh-CN" altLang="en-US" sz="2800"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根据具体应用程序调用的</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或者重要的数据类型，手工标记源和汇聚；</a:t>
            </a:r>
            <a:endParaRPr lang="zh-CN" altLang="en-US" sz="2800"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使用统计或机器学习技术自动地识别和标记污点源及汇聚点。</a:t>
            </a:r>
            <a:endParaRPr lang="zh-CN" altLang="en-US" sz="32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4595739" y="837929"/>
            <a:ext cx="3667280" cy="474140"/>
            <a:chOff x="5071056" y="837929"/>
            <a:chExt cx="2716641" cy="474140"/>
          </a:xfrm>
        </p:grpSpPr>
        <p:cxnSp>
          <p:nvCxnSpPr>
            <p:cNvPr id="6"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识别污点源和汇聚点</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884759" y="1456085"/>
            <a:ext cx="11449272" cy="1193800"/>
          </a:xfrm>
          <a:prstGeom prst="rect">
            <a:avLst/>
          </a:prstGeom>
          <a:noFill/>
        </p:spPr>
        <p:txBody>
          <a:bodyPr wrap="square" lIns="86376" tIns="43188" rIns="86376" bIns="43188" rtlCol="0">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rPr>
              <a:t>污点传播分析就是分析污点标记数据在程序中的传播途径</a:t>
            </a:r>
            <a:r>
              <a:rPr lang="zh-CN" altLang="en-US" sz="2400" dirty="0">
                <a:latin typeface="微软雅黑" panose="020B0503020204020204" pitchFamily="34" charset="-122"/>
                <a:ea typeface="微软雅黑" panose="020B0503020204020204" pitchFamily="34" charset="-122"/>
              </a:rPr>
              <a:t>。按照分析过程中关注的程序依赖关系的不同，可以将污点传播分析分为</a:t>
            </a:r>
            <a:r>
              <a:rPr lang="zh-CN" altLang="en-US" sz="2400" b="1" u="sng" dirty="0">
                <a:highlight>
                  <a:srgbClr val="FFFF00"/>
                </a:highlight>
                <a:latin typeface="微软雅黑" panose="020B0503020204020204" pitchFamily="34" charset="-122"/>
                <a:ea typeface="微软雅黑" panose="020B0503020204020204" pitchFamily="34" charset="-122"/>
              </a:rPr>
              <a:t>显式流分析和隐式流分析</a:t>
            </a:r>
            <a:r>
              <a:rPr lang="zh-CN" altLang="en-US" sz="24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4595739" y="837929"/>
            <a:ext cx="3667280" cy="474140"/>
            <a:chOff x="5071056" y="837929"/>
            <a:chExt cx="2716641" cy="474140"/>
          </a:xfrm>
        </p:grpSpPr>
        <p:cxnSp>
          <p:nvCxnSpPr>
            <p:cNvPr id="6"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污点传播分析</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536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0743" y="2968253"/>
            <a:ext cx="5118773"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285359" y="2968253"/>
            <a:ext cx="5904656" cy="3416320"/>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污点传播分析中的</a:t>
            </a:r>
            <a:r>
              <a:rPr lang="zh-CN" altLang="zh-CN" sz="2400" b="1" kern="100" dirty="0">
                <a:latin typeface="微软雅黑" panose="020B0503020204020204" pitchFamily="34" charset="-122"/>
                <a:ea typeface="微软雅黑" panose="020B0503020204020204" pitchFamily="34" charset="-122"/>
                <a:cs typeface="新宋体" panose="02010609030101010101" pitchFamily="49" charset="-122"/>
              </a:rPr>
              <a:t>显式流分析</a:t>
            </a: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就是分析污点标记</a:t>
            </a:r>
            <a:r>
              <a:rPr lang="zh-CN" altLang="zh-CN" sz="2400" b="1" kern="100" dirty="0">
                <a:latin typeface="微软雅黑" panose="020B0503020204020204" pitchFamily="34" charset="-122"/>
                <a:ea typeface="微软雅黑" panose="020B0503020204020204" pitchFamily="34" charset="-122"/>
                <a:cs typeface="新宋体" panose="02010609030101010101" pitchFamily="49" charset="-122"/>
              </a:rPr>
              <a:t>如何随程序中变量之间的</a:t>
            </a:r>
            <a:r>
              <a:rPr lang="zh-CN" altLang="zh-CN" sz="2400" b="1" kern="100" dirty="0">
                <a:solidFill>
                  <a:srgbClr val="FF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数据依赖关系传播</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rPr>
              <a:t>左图很明显，在对</a:t>
            </a:r>
            <a:r>
              <a:rPr lang="en-US" altLang="zh-CN" sz="2400" kern="100" dirty="0">
                <a:latin typeface="微软雅黑" panose="020B0503020204020204" pitchFamily="34" charset="-122"/>
                <a:ea typeface="微软雅黑" panose="020B0503020204020204" pitchFamily="34" charset="-122"/>
              </a:rPr>
              <a:t>sink</a:t>
            </a:r>
            <a:r>
              <a:rPr lang="zh-CN" altLang="en-US" sz="2400" kern="100" dirty="0">
                <a:latin typeface="微软雅黑" panose="020B0503020204020204" pitchFamily="34" charset="-122"/>
                <a:ea typeface="微软雅黑" panose="020B0503020204020204" pitchFamily="34" charset="-122"/>
              </a:rPr>
              <a:t>点进行污点判定的时候，可以发现代码存在信息泄漏的问题，即通过</a:t>
            </a:r>
            <a:r>
              <a:rPr lang="en-US" altLang="zh-CN" sz="2400" kern="100" dirty="0">
                <a:latin typeface="微软雅黑" panose="020B0503020204020204" pitchFamily="34" charset="-122"/>
                <a:ea typeface="微软雅黑" panose="020B0503020204020204" pitchFamily="34" charset="-122"/>
              </a:rPr>
              <a:t>sink</a:t>
            </a:r>
            <a:r>
              <a:rPr lang="zh-CN" altLang="en-US" sz="2400" kern="100" dirty="0">
                <a:latin typeface="微软雅黑" panose="020B0503020204020204" pitchFamily="34" charset="-122"/>
                <a:ea typeface="微软雅黑" panose="020B0503020204020204" pitchFamily="34" charset="-122"/>
              </a:rPr>
              <a:t>点可以推测输入的值。</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blinds(horizontal)">
                                      <p:cBhvr>
                                        <p:cTn id="12" dur="500"/>
                                        <p:tgtEl>
                                          <p:spTgt spid="1536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676847" y="2680221"/>
            <a:ext cx="2952328"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符号执行</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三个关键点</a:t>
            </a:r>
            <a:endParaRPr lang="zh-CN" altLang="en-US" sz="2400" b="1" dirty="0">
              <a:latin typeface="+mn-ea"/>
            </a:endParaRPr>
          </a:p>
        </p:txBody>
      </p:sp>
      <p:sp>
        <p:nvSpPr>
          <p:cNvPr id="8" name="矩形: 圆角 7"/>
          <p:cNvSpPr/>
          <p:nvPr/>
        </p:nvSpPr>
        <p:spPr>
          <a:xfrm>
            <a:off x="6213351" y="1240061"/>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变量符号化</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圆角 8"/>
          <p:cNvSpPr/>
          <p:nvPr/>
        </p:nvSpPr>
        <p:spPr>
          <a:xfrm>
            <a:off x="6285361" y="2752229"/>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程序执行模拟</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圆角 9"/>
          <p:cNvSpPr/>
          <p:nvPr/>
        </p:nvSpPr>
        <p:spPr>
          <a:xfrm>
            <a:off x="6213351" y="5068232"/>
            <a:ext cx="3888430"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约束求解</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左大括号 4"/>
          <p:cNvSpPr/>
          <p:nvPr/>
        </p:nvSpPr>
        <p:spPr>
          <a:xfrm>
            <a:off x="5421263" y="1600101"/>
            <a:ext cx="504056" cy="4536504"/>
          </a:xfrm>
          <a:prstGeom prst="leftBrace">
            <a:avLst>
              <a:gd name="adj1" fmla="val 8333"/>
              <a:gd name="adj2" fmla="val 43881"/>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矩形 10"/>
          <p:cNvSpPr/>
          <p:nvPr/>
        </p:nvSpPr>
        <p:spPr>
          <a:xfrm>
            <a:off x="6285361" y="3936295"/>
            <a:ext cx="4544834" cy="707886"/>
          </a:xfrm>
          <a:prstGeom prst="rect">
            <a:avLst/>
          </a:prstGeom>
        </p:spPr>
        <p:txBody>
          <a:bodyPr wrap="non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程序执行模拟，可以收集到哪些信息？</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程序执行模拟具体如何工作的？</a:t>
            </a:r>
            <a:endPar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6329720" y="6180290"/>
            <a:ext cx="4600128" cy="400110"/>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约束求解，对谁求解，得到结果是什么</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5" grpId="0" animBg="1"/>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61423" y="591989"/>
            <a:ext cx="5328592" cy="3323987"/>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污点传播分析中的</a:t>
            </a:r>
            <a:r>
              <a:rPr lang="zh-CN" altLang="en-US" sz="2800" b="1" kern="100" dirty="0">
                <a:latin typeface="微软雅黑" panose="020B0503020204020204" pitchFamily="34" charset="-122"/>
                <a:ea typeface="微软雅黑" panose="020B0503020204020204" pitchFamily="34" charset="-122"/>
                <a:cs typeface="新宋体" panose="02010609030101010101" pitchFamily="49" charset="-122"/>
              </a:rPr>
              <a:t>隐式流分析</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是</a:t>
            </a:r>
            <a:r>
              <a:rPr lang="zh-CN" altLang="en-US" sz="2800" b="1" kern="100" dirty="0">
                <a:latin typeface="微软雅黑" panose="020B0503020204020204" pitchFamily="34" charset="-122"/>
                <a:ea typeface="微软雅黑" panose="020B0503020204020204" pitchFamily="34" charset="-122"/>
                <a:cs typeface="新宋体" panose="02010609030101010101" pitchFamily="49" charset="-122"/>
              </a:rPr>
              <a:t>分析污点标记如何随程序中变量之间的</a:t>
            </a:r>
            <a:r>
              <a:rPr lang="zh-CN" altLang="en-US" sz="2800" b="1" kern="100" dirty="0">
                <a:solidFill>
                  <a:srgbClr val="FF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控制依赖关系传播</a:t>
            </a:r>
            <a:r>
              <a:rPr lang="zh-CN" altLang="en-US" sz="2800" b="1" kern="100" dirty="0">
                <a:latin typeface="微软雅黑" panose="020B0503020204020204" pitchFamily="34" charset="-122"/>
                <a:ea typeface="微软雅黑" panose="020B0503020204020204" pitchFamily="34" charset="-122"/>
                <a:cs typeface="新宋体" panose="02010609030101010101" pitchFamily="49" charset="-122"/>
              </a:rPr>
              <a:t>，也就是分析污点标记如何从条件指令传播到其所控制的语句</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6386"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4719" y="231949"/>
            <a:ext cx="5678868" cy="382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76887" y="4336405"/>
            <a:ext cx="11613127" cy="2677656"/>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变量</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X</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是被污点标记的字符串类型变量，变量</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和变量</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X</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之间并没有直接或间接的数据依赖关系</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显式流关系</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，但</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X</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上的污点标记可以经过控制依赖隐式地传播到</a:t>
            </a:r>
            <a:r>
              <a:rPr lang="en-US" altLang="zh-CN" sz="2800"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最终，第</a:t>
            </a:r>
            <a:r>
              <a:rPr lang="en-US" altLang="zh-CN" sz="2800" u="sng" kern="100" dirty="0">
                <a:latin typeface="微软雅黑" panose="020B0503020204020204" pitchFamily="34" charset="-122"/>
                <a:ea typeface="微软雅黑" panose="020B0503020204020204" pitchFamily="34" charset="-122"/>
                <a:cs typeface="新宋体" panose="02010609030101010101" pitchFamily="49" charset="-122"/>
              </a:rPr>
              <a:t>12</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行的</a:t>
            </a:r>
            <a:r>
              <a:rPr lang="en-US" altLang="zh-CN" sz="2800" u="sng"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值和</a:t>
            </a:r>
            <a:r>
              <a:rPr lang="en-US" altLang="zh-CN" sz="2800" u="sng" kern="100" dirty="0">
                <a:latin typeface="微软雅黑" panose="020B0503020204020204" pitchFamily="34" charset="-122"/>
                <a:ea typeface="微软雅黑" panose="020B0503020204020204" pitchFamily="34" charset="-122"/>
                <a:cs typeface="新宋体" panose="02010609030101010101" pitchFamily="49" charset="-122"/>
              </a:rPr>
              <a:t>X</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值相同。但是，如果不进行隐式流污点传播分析，第</a:t>
            </a:r>
            <a:r>
              <a:rPr lang="en-US" altLang="zh-CN" sz="2800" u="sng" kern="100" dirty="0">
                <a:latin typeface="微软雅黑" panose="020B0503020204020204" pitchFamily="34" charset="-122"/>
                <a:ea typeface="微软雅黑" panose="020B0503020204020204" pitchFamily="34" charset="-122"/>
                <a:cs typeface="新宋体" panose="02010609030101010101" pitchFamily="49" charset="-122"/>
              </a:rPr>
              <a:t>12</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行的变量</a:t>
            </a:r>
            <a:r>
              <a:rPr lang="en-US" altLang="zh-CN" sz="2800" u="sng"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800" u="sng" kern="100" dirty="0">
                <a:latin typeface="微软雅黑" panose="020B0503020204020204" pitchFamily="34" charset="-122"/>
                <a:ea typeface="微软雅黑" panose="020B0503020204020204" pitchFamily="34" charset="-122"/>
                <a:cs typeface="新宋体" panose="02010609030101010101" pitchFamily="49" charset="-122"/>
              </a:rPr>
              <a:t>将不会被赋予污点标记</a:t>
            </a:r>
            <a:r>
              <a:rPr lang="zh-CN" altLang="en-US" sz="2800" kern="100" dirty="0">
                <a:latin typeface="微软雅黑" panose="020B0503020204020204" pitchFamily="34" charset="-122"/>
                <a:ea typeface="微软雅黑" panose="020B0503020204020204" pitchFamily="34" charset="-122"/>
                <a:cs typeface="新宋体" panose="02010609030101010101" pitchFamily="49" charset="-122"/>
              </a:rPr>
              <a:t>。</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8735" y="447973"/>
            <a:ext cx="11593288" cy="6124754"/>
          </a:xfrm>
          <a:prstGeom prst="rect">
            <a:avLst/>
          </a:prstGeom>
          <a:ln>
            <a:solidFill>
              <a:schemeClr val="tx1"/>
            </a:solidFill>
          </a:ln>
        </p:spPr>
        <p:txBody>
          <a:bodyPr wrap="square">
            <a:spAutoFit/>
          </a:bodyPr>
          <a:lstStyle/>
          <a:p>
            <a:pPr marL="0" marR="0" lvl="0" indent="0" defTabSz="914400" eaLnBrk="1" fontAlgn="auto" latinLnBrk="0" hangingPunct="1">
              <a:lnSpc>
                <a:spcPct val="200000"/>
              </a:lnSpc>
              <a:spcBef>
                <a:spcPts val="0"/>
              </a:spcBef>
              <a:spcAft>
                <a:spcPts val="0"/>
              </a:spcAft>
              <a:buClrTx/>
              <a:buSzTx/>
              <a:buFontTx/>
              <a:buNone/>
              <a:defRPr/>
            </a:pP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隐式流污点传播一直以来都是一个重要的问题，如果不被正确处理，会使污点分析的结果不精确。</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200000"/>
              </a:lnSpc>
              <a:spcBef>
                <a:spcPts val="0"/>
              </a:spcBef>
              <a:spcAft>
                <a:spcPts val="0"/>
              </a:spcAft>
              <a:buClrTx/>
              <a:buSzTx/>
              <a:buFontTx/>
              <a:buNone/>
              <a:defRPr/>
            </a:pPr>
            <a:r>
              <a:rPr lang="zh-CN" altLang="en-US" sz="2800" b="1" kern="0"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欠污染</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由于对隐式流污点传播处理不当导致</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本应被标记的变量没有被标记的问题</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称为欠污染</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(under-taint)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问题。</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200000"/>
              </a:lnSpc>
              <a:spcBef>
                <a:spcPts val="0"/>
              </a:spcBef>
              <a:spcAft>
                <a:spcPts val="0"/>
              </a:spcAft>
              <a:buClrTx/>
              <a:buSzTx/>
              <a:buFontTx/>
              <a:buNone/>
              <a:defRPr/>
            </a:pPr>
            <a:r>
              <a:rPr lang="zh-CN" altLang="en-US" sz="2800" b="1" kern="0"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过污染</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由于污点</a:t>
            </a: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标记的数量过多而导致污点变量大量扩散的问题</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称为过污染</a:t>
            </a:r>
            <a:r>
              <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(over-taint)</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问题。</a:t>
            </a:r>
            <a:endParaRPr lang="en-US" altLang="zh-CN"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defTabSz="914400" eaLnBrk="1" fontAlgn="auto" latinLnBrk="0" hangingPunct="1">
              <a:lnSpc>
                <a:spcPct val="200000"/>
              </a:lnSpc>
              <a:spcBef>
                <a:spcPts val="0"/>
              </a:spcBef>
              <a:spcAft>
                <a:spcPts val="0"/>
              </a:spcAft>
              <a:buClrTx/>
              <a:buSzTx/>
              <a:buFontTx/>
              <a:buNone/>
              <a:defRPr/>
            </a:pPr>
            <a:r>
              <a:rPr lang="zh-CN" altLang="en-US" sz="2800" u="sng"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目前，针对隐式流问题的研究重点是尽量减少欠污染和过污染的情况</a:t>
            </a:r>
            <a:r>
              <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884759" y="1456085"/>
            <a:ext cx="11449272" cy="5257866"/>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污点数据在传播的过程中可能会经过无害处理模块，</a:t>
            </a:r>
            <a:r>
              <a:rPr lang="zh-CN" altLang="en-US" sz="2800" b="1" dirty="0">
                <a:latin typeface="微软雅黑" panose="020B0503020204020204" pitchFamily="34" charset="-122"/>
                <a:ea typeface="微软雅黑" panose="020B0503020204020204" pitchFamily="34" charset="-122"/>
              </a:rPr>
              <a:t>无害处理模块是指污点数据经过该模块的处理后，数据本身不再携带敏感信息或者针对该数据的操作不会再对系统产生危害</a:t>
            </a:r>
            <a:r>
              <a:rPr lang="zh-CN" altLang="en-US" sz="2800" dirty="0">
                <a:latin typeface="微软雅黑" panose="020B0503020204020204" pitchFamily="34" charset="-122"/>
                <a:ea typeface="微软雅黑" panose="020B0503020204020204" pitchFamily="34" charset="-122"/>
              </a:rPr>
              <a:t>。换言之，带污点标记的数据在经过无害处理模块后，污点标记可以被移除。</a:t>
            </a:r>
            <a:endParaRPr lang="en-US" altLang="zh-CN" sz="2800" dirty="0">
              <a:latin typeface="微软雅黑" panose="020B0503020204020204" pitchFamily="34" charset="-122"/>
              <a:ea typeface="微软雅黑" panose="020B0503020204020204" pitchFamily="34" charset="-122"/>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正确地使用无害处理可以降低系统中污点标记的数量，提高污点分析的效率，并且避免由于污点扩散导致的分析结果不精确的问题。</a:t>
            </a:r>
            <a:r>
              <a:rPr lang="zh-CN" altLang="en-US" sz="2800" u="sng" dirty="0">
                <a:highlight>
                  <a:srgbClr val="FFFF00"/>
                </a:highlight>
                <a:latin typeface="微软雅黑" panose="020B0503020204020204" pitchFamily="34" charset="-122"/>
                <a:ea typeface="微软雅黑" panose="020B0503020204020204" pitchFamily="34" charset="-122"/>
              </a:rPr>
              <a:t>常数赋值</a:t>
            </a:r>
            <a:r>
              <a:rPr lang="zh-CN" altLang="en-US" sz="2800" u="sng" dirty="0">
                <a:latin typeface="微软雅黑" panose="020B0503020204020204" pitchFamily="34" charset="-122"/>
                <a:ea typeface="微软雅黑" panose="020B0503020204020204" pitchFamily="34" charset="-122"/>
              </a:rPr>
              <a:t>是最直观的无害处理的方式；</a:t>
            </a:r>
            <a:r>
              <a:rPr lang="zh-CN" altLang="en-US" sz="2800" u="sng" dirty="0">
                <a:highlight>
                  <a:srgbClr val="FFFF00"/>
                </a:highlight>
                <a:latin typeface="微软雅黑" panose="020B0503020204020204" pitchFamily="34" charset="-122"/>
                <a:ea typeface="微软雅黑" panose="020B0503020204020204" pitchFamily="34" charset="-122"/>
              </a:rPr>
              <a:t>加密处理</a:t>
            </a:r>
            <a:r>
              <a:rPr lang="zh-CN" altLang="en-US" sz="2800" u="sng" dirty="0">
                <a:latin typeface="微软雅黑" panose="020B0503020204020204" pitchFamily="34" charset="-122"/>
                <a:ea typeface="微软雅黑" panose="020B0503020204020204" pitchFamily="34" charset="-122"/>
              </a:rPr>
              <a:t>、</a:t>
            </a:r>
            <a:r>
              <a:rPr lang="zh-CN" altLang="en-US" sz="2800" u="sng" dirty="0">
                <a:highlight>
                  <a:srgbClr val="FFFF00"/>
                </a:highlight>
                <a:latin typeface="微软雅黑" panose="020B0503020204020204" pitchFamily="34" charset="-122"/>
                <a:ea typeface="微软雅黑" panose="020B0503020204020204" pitchFamily="34" charset="-122"/>
              </a:rPr>
              <a:t>程序验证</a:t>
            </a:r>
            <a:r>
              <a:rPr lang="zh-CN" altLang="en-US" sz="2800" u="sng" dirty="0">
                <a:latin typeface="微软雅黑" panose="020B0503020204020204" pitchFamily="34" charset="-122"/>
                <a:ea typeface="微软雅黑" panose="020B0503020204020204" pitchFamily="34" charset="-122"/>
              </a:rPr>
              <a:t>等在一定程度上，可以认为是无害处理</a:t>
            </a:r>
            <a:r>
              <a:rPr lang="zh-CN" altLang="en-US" sz="2800" dirty="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4595739" y="837929"/>
            <a:ext cx="3667280" cy="474140"/>
            <a:chOff x="5071056" y="837929"/>
            <a:chExt cx="2716641" cy="474140"/>
          </a:xfrm>
        </p:grpSpPr>
        <p:cxnSp>
          <p:nvCxnSpPr>
            <p:cNvPr id="6"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无害处理</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blinds(horizontal)">
                                      <p:cBhvr>
                                        <p:cTn id="12" dur="500"/>
                                        <p:tgtEl>
                                          <p:spTgt spid="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p:cNvSpPr/>
          <p:nvPr/>
        </p:nvSpPr>
        <p:spPr>
          <a:xfrm>
            <a:off x="2108895" y="3108493"/>
            <a:ext cx="9433048" cy="1015663"/>
          </a:xfrm>
          <a:prstGeom prst="rect">
            <a:avLst/>
          </a:prstGeom>
        </p:spPr>
        <p:txBody>
          <a:bodyPr wrap="square">
            <a:spAutoFit/>
          </a:bodyPr>
          <a:lstStyle/>
          <a:p>
            <a:pPr algn="ctr"/>
            <a:r>
              <a:rPr lang="zh-CN" altLang="en-US" sz="6000" b="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知识点十：</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污点分析方法</a:t>
            </a:r>
            <a:endParaRPr lang="zh-CN" altLang="en-US" sz="6000" b="1"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显式流分析</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íṡľíḍè-Rectangle 17"/>
          <p:cNvSpPr/>
          <p:nvPr/>
        </p:nvSpPr>
        <p:spPr>
          <a:xfrm>
            <a:off x="1028775"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静态分析</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1028775" y="2066508"/>
            <a:ext cx="10765196" cy="2159125"/>
            <a:chOff x="1424819" y="2400260"/>
            <a:chExt cx="9530272" cy="2575139"/>
          </a:xfrm>
        </p:grpSpPr>
        <p:sp>
          <p:nvSpPr>
            <p:cNvPr id="21" name="íṡľíḍè-Rectangle 17"/>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775431" y="2434982"/>
              <a:ext cx="8926295" cy="242271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静态污点传播分析</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简称静态污点分析</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是指在不运行且不修改代码的前提下，通过分析程序变量间的</a:t>
              </a:r>
              <a:r>
                <a:rPr lang="zh-CN" altLang="en-US" sz="28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数据依赖</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关系来检测数据能否从污点源传播到污点汇聚点。</a:t>
              </a:r>
              <a:endPar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956770" y="4408413"/>
            <a:ext cx="10945216" cy="2308324"/>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静态污点分析的对象一般是程序的源码或中间表示，可以将对污点传播中显式流的静态分析问题转化为对程序中</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静态数据依赖</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的分析</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首先，根据程序中的函数调用关系</a:t>
            </a:r>
            <a:r>
              <a:rPr lang="zh-CN" altLang="en-US" sz="2400"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构建调用图</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(call graph</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CG)</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；然后，在函数内或者函数间根据不同的程序特性进行具体的</a:t>
            </a:r>
            <a:r>
              <a:rPr lang="zh-CN" altLang="en-US" sz="2400"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数据流传播分析</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477047" y="2240688"/>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矩形 6"/>
          <p:cNvSpPr/>
          <p:nvPr/>
        </p:nvSpPr>
        <p:spPr>
          <a:xfrm>
            <a:off x="740743" y="663997"/>
            <a:ext cx="11845313" cy="1308884"/>
          </a:xfrm>
          <a:prstGeom prst="rect">
            <a:avLst/>
          </a:prstGeom>
        </p:spPr>
        <p:txBody>
          <a:bodyPr wrap="square">
            <a:spAutoFit/>
          </a:bodyPr>
          <a:lstStyle/>
          <a:p>
            <a:pPr>
              <a:lnSpc>
                <a:spcPct val="150000"/>
              </a:lnSpc>
            </a:pP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常见的显式流污点传播方式包括</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直接赋值传播、通过函数</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过程</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调用传播以及通过别名</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指针</a:t>
            </a:r>
            <a:r>
              <a:rPr lang="en-US" altLang="zh-CN"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r>
              <a:rPr lang="zh-CN" altLang="en-US" sz="2800" b="1"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传播</a:t>
            </a:r>
            <a:r>
              <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p:txBody>
      </p:sp>
      <p:pic>
        <p:nvPicPr>
          <p:cNvPr id="17410"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4759" y="2392189"/>
            <a:ext cx="4842579"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线形标注 1 1"/>
          <p:cNvSpPr/>
          <p:nvPr/>
        </p:nvSpPr>
        <p:spPr>
          <a:xfrm>
            <a:off x="4846665" y="2240688"/>
            <a:ext cx="2434953" cy="720080"/>
          </a:xfrm>
          <a:prstGeom prst="borderCallout1">
            <a:avLst>
              <a:gd name="adj1" fmla="val 18750"/>
              <a:gd name="adj2" fmla="val -8333"/>
              <a:gd name="adj3" fmla="val 197507"/>
              <a:gd name="adj4" fmla="val -4682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直接赋值传播</a:t>
            </a:r>
            <a:endParaRPr lang="zh-CN" altLang="en-US" sz="2400" dirty="0">
              <a:latin typeface="微软雅黑" panose="020B0503020204020204" pitchFamily="34" charset="-122"/>
              <a:ea typeface="微软雅黑" panose="020B0503020204020204" pitchFamily="34" charset="-122"/>
            </a:endParaRPr>
          </a:p>
        </p:txBody>
      </p:sp>
      <p:sp>
        <p:nvSpPr>
          <p:cNvPr id="6" name="线形标注 1 5"/>
          <p:cNvSpPr/>
          <p:nvPr/>
        </p:nvSpPr>
        <p:spPr>
          <a:xfrm>
            <a:off x="4859984" y="3464824"/>
            <a:ext cx="2434953" cy="720080"/>
          </a:xfrm>
          <a:prstGeom prst="borderCallout1">
            <a:avLst>
              <a:gd name="adj1" fmla="val 18750"/>
              <a:gd name="adj2" fmla="val -8333"/>
              <a:gd name="adj3" fmla="val 91511"/>
              <a:gd name="adj4" fmla="val -488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函数调用传播</a:t>
            </a:r>
            <a:endParaRPr lang="zh-CN" altLang="en-US" sz="2400" dirty="0">
              <a:latin typeface="微软雅黑" panose="020B0503020204020204" pitchFamily="34" charset="-122"/>
              <a:ea typeface="微软雅黑" panose="020B0503020204020204" pitchFamily="34" charset="-122"/>
            </a:endParaRPr>
          </a:p>
        </p:txBody>
      </p:sp>
      <p:sp>
        <p:nvSpPr>
          <p:cNvPr id="8" name="线形标注 1 7"/>
          <p:cNvSpPr/>
          <p:nvPr/>
        </p:nvSpPr>
        <p:spPr>
          <a:xfrm>
            <a:off x="4859984" y="5193016"/>
            <a:ext cx="2434953" cy="720080"/>
          </a:xfrm>
          <a:prstGeom prst="borderCallout1">
            <a:avLst>
              <a:gd name="adj1" fmla="val 18750"/>
              <a:gd name="adj2" fmla="val -8333"/>
              <a:gd name="adj3" fmla="val -135175"/>
              <a:gd name="adj4" fmla="val -71567"/>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别名传播</a:t>
            </a:r>
            <a:endParaRPr lang="zh-CN" altLang="en-US" sz="24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540943" y="4192388"/>
            <a:ext cx="43204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653511" y="1900322"/>
            <a:ext cx="4860537" cy="4459041"/>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由于</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foo</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的两个参数对象</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x</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和</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都是对对象</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a</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的引用</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(Java</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程序</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a:t>
            </a: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二者之间存在</a:t>
            </a:r>
            <a:r>
              <a:rPr lang="zh-CN" altLang="en-US" sz="2400" b="1" kern="100" dirty="0">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别名</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，存在信息泄露。</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利用数据流分析解决显式污点传播分析中的直接赋值传播和函数调用传播已经相当成熟，</a:t>
            </a:r>
            <a:r>
              <a:rPr lang="zh-CN" altLang="zh-CN" sz="2400"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研究的重点是如何为</a:t>
            </a:r>
            <a:r>
              <a:rPr lang="zh-CN" altLang="zh-CN" sz="2400" u="sng"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别名传播的分析</a:t>
            </a:r>
            <a:r>
              <a:rPr lang="zh-CN" altLang="zh-CN" sz="2400"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提供更精确、高效的解决方案</a:t>
            </a:r>
            <a:r>
              <a:rPr lang="zh-CN" altLang="zh-CN" sz="2400" kern="100" dirty="0">
                <a:latin typeface="微软雅黑" panose="020B0503020204020204" pitchFamily="34" charset="-122"/>
                <a:ea typeface="微软雅黑" panose="020B0503020204020204" pitchFamily="34" charset="-122"/>
                <a:cs typeface="新宋体" panose="02010609030101010101" pitchFamily="49" charset="-122"/>
              </a:rPr>
              <a:t>。</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595739" y="837929"/>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显式流分析</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íṡľíḍè-Rectangle 17"/>
          <p:cNvSpPr/>
          <p:nvPr/>
        </p:nvSpPr>
        <p:spPr>
          <a:xfrm>
            <a:off x="1028775" y="1482374"/>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动态分析</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1028775" y="2066508"/>
            <a:ext cx="10765196" cy="2159125"/>
            <a:chOff x="1424819" y="2400260"/>
            <a:chExt cx="9530272" cy="2575139"/>
          </a:xfrm>
        </p:grpSpPr>
        <p:sp>
          <p:nvSpPr>
            <p:cNvPr id="21" name="íṡľíḍè-Rectangle 17"/>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775431" y="2434982"/>
              <a:ext cx="8926295" cy="242271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动态污点传播分析</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简称动态污点分析</a:t>
              </a:r>
              <a:r>
                <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是指在程序运行过程中，通过</a:t>
              </a:r>
              <a:r>
                <a:rPr lang="zh-CN" altLang="en-US" sz="28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实时监控程序的污点数据</a:t>
              </a:r>
              <a:r>
                <a:rPr lang="zh-CN" altLang="en-US"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在系统程序中的传播来检测数据能否从污点源传播到污点汇聚点。</a:t>
              </a:r>
              <a:endParaRPr lang="en-US" altLang="zh-CN" sz="28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956769" y="4408413"/>
            <a:ext cx="11161237" cy="1754326"/>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动态污点传播分析</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首先需要为污点数据扩展一个</a:t>
            </a:r>
            <a:r>
              <a:rPr lang="zh-CN" altLang="en-US" sz="2400" b="1"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污点标记</a:t>
            </a:r>
            <a:r>
              <a:rPr lang="en-US" altLang="zh-CN" sz="2400" b="1"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(tainted tag)</a:t>
            </a:r>
            <a:r>
              <a:rPr lang="zh-CN" altLang="en-US" sz="2400" b="1"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的标签</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并将其存储在存储单元</a:t>
            </a:r>
            <a:r>
              <a:rPr lang="en-US" altLang="zh-CN"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内存、寄存器、缓存等</a:t>
            </a:r>
            <a:r>
              <a:rPr lang="en-US" altLang="zh-CN"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然后根据指令类型和指令操作数设计相应的</a:t>
            </a:r>
            <a:r>
              <a:rPr lang="zh-CN" altLang="en-US" sz="2400" b="1"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传播逻辑</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传播污点标记</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740743" y="375965"/>
            <a:ext cx="11665296" cy="6550527"/>
          </a:xfrm>
          <a:prstGeom prst="rect">
            <a:avLst/>
          </a:prstGeom>
          <a:noFill/>
        </p:spPr>
        <p:txBody>
          <a:bodyPr wrap="square" lIns="86376" tIns="43188" rIns="86376" bIns="43188" rtlCol="0">
            <a:spAutoFit/>
          </a:bodyPr>
          <a:lstStyle/>
          <a:p>
            <a:pPr algn="just">
              <a:lnSpc>
                <a:spcPct val="150000"/>
              </a:lnSpc>
            </a:pPr>
            <a:r>
              <a:rPr lang="zh-CN" altLang="en-US" sz="2800" b="1" dirty="0">
                <a:latin typeface="微软雅黑" panose="020B0503020204020204" pitchFamily="34" charset="-122"/>
                <a:ea typeface="微软雅黑" panose="020B0503020204020204" pitchFamily="34" charset="-122"/>
              </a:rPr>
              <a:t>动态污点传播分析按照实现层次被分为三类：</a:t>
            </a:r>
            <a:endParaRPr lang="en-US" altLang="zh-CN" sz="2800" b="1"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rPr>
              <a:t>基于</a:t>
            </a:r>
            <a:r>
              <a:rPr lang="zh-CN" altLang="en-US" sz="2800" b="1" dirty="0">
                <a:solidFill>
                  <a:srgbClr val="FF0000"/>
                </a:solidFill>
                <a:latin typeface="微软雅黑" panose="020B0503020204020204" pitchFamily="34" charset="-122"/>
                <a:ea typeface="微软雅黑" panose="020B0503020204020204" pitchFamily="34" charset="-122"/>
              </a:rPr>
              <a:t>硬件</a:t>
            </a:r>
            <a:r>
              <a:rPr lang="zh-CN" altLang="en-US" sz="2800" b="1" dirty="0">
                <a:latin typeface="微软雅黑" panose="020B0503020204020204" pitchFamily="34" charset="-122"/>
                <a:ea typeface="微软雅黑" panose="020B0503020204020204" pitchFamily="34" charset="-122"/>
              </a:rPr>
              <a:t>的污点传播分析</a:t>
            </a:r>
            <a:r>
              <a:rPr lang="zh-CN" altLang="en-US" sz="2800" dirty="0">
                <a:latin typeface="微软雅黑" panose="020B0503020204020204" pitchFamily="34" charset="-122"/>
                <a:ea typeface="微软雅黑" panose="020B0503020204020204" pitchFamily="34" charset="-122"/>
              </a:rPr>
              <a:t>需要定制的硬件支持，一般需要在原有体系结构上为寄存器或者内存扩展一个标记位，用来存储污点标记。</a:t>
            </a:r>
            <a:endParaRPr lang="zh-CN" altLang="en-US" sz="28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rPr>
              <a:t>基于</a:t>
            </a:r>
            <a:r>
              <a:rPr lang="zh-CN" altLang="en-US" sz="2800" b="1" dirty="0">
                <a:solidFill>
                  <a:srgbClr val="FF0000"/>
                </a:solidFill>
                <a:latin typeface="微软雅黑" panose="020B0503020204020204" pitchFamily="34" charset="-122"/>
                <a:ea typeface="微软雅黑" panose="020B0503020204020204" pitchFamily="34" charset="-122"/>
              </a:rPr>
              <a:t>软件</a:t>
            </a:r>
            <a:r>
              <a:rPr lang="zh-CN" altLang="en-US" sz="2800" b="1" dirty="0">
                <a:latin typeface="微软雅黑" panose="020B0503020204020204" pitchFamily="34" charset="-122"/>
                <a:ea typeface="微软雅黑" panose="020B0503020204020204" pitchFamily="34" charset="-122"/>
              </a:rPr>
              <a:t>的污点传播分析</a:t>
            </a:r>
            <a:r>
              <a:rPr lang="zh-CN" altLang="en-US" sz="2800" dirty="0">
                <a:latin typeface="微软雅黑" panose="020B0503020204020204" pitchFamily="34" charset="-122"/>
                <a:ea typeface="微软雅黑" panose="020B0503020204020204" pitchFamily="34" charset="-122"/>
              </a:rPr>
              <a:t>通过</a:t>
            </a:r>
            <a:r>
              <a:rPr lang="zh-CN" altLang="en-US" sz="2800" u="sng" dirty="0">
                <a:latin typeface="微软雅黑" panose="020B0503020204020204" pitchFamily="34" charset="-122"/>
                <a:ea typeface="微软雅黑" panose="020B0503020204020204" pitchFamily="34" charset="-122"/>
              </a:rPr>
              <a:t>修改程序的二进制代码来进行污点标记位的存储与传播</a:t>
            </a:r>
            <a:r>
              <a:rPr lang="zh-CN" altLang="en-US" sz="2800" dirty="0">
                <a:latin typeface="微软雅黑" panose="020B0503020204020204" pitchFamily="34" charset="-122"/>
                <a:ea typeface="微软雅黑" panose="020B0503020204020204" pitchFamily="34" charset="-122"/>
              </a:rPr>
              <a:t>。基于软件的污点传播的优点在于不必更改处理器等底层的硬件，并且可以支持更高的语义逻辑的安全策略，但</a:t>
            </a:r>
            <a:r>
              <a:rPr lang="zh-CN" altLang="en-US" sz="2800" b="1" dirty="0">
                <a:highlight>
                  <a:srgbClr val="FFFF00"/>
                </a:highlight>
                <a:latin typeface="微软雅黑" panose="020B0503020204020204" pitchFamily="34" charset="-122"/>
                <a:ea typeface="微软雅黑" panose="020B0503020204020204" pitchFamily="34" charset="-122"/>
              </a:rPr>
              <a:t>缺点是使用插桩或代码重写修改程序往往会给分析系统带来巨大的开销</a:t>
            </a:r>
            <a:r>
              <a:rPr lang="zh-CN" altLang="en-US" sz="2800" dirty="0">
                <a:latin typeface="微软雅黑" panose="020B0503020204020204" pitchFamily="34" charset="-122"/>
                <a:ea typeface="微软雅黑" panose="020B0503020204020204" pitchFamily="34" charset="-122"/>
              </a:rPr>
              <a:t>。基于硬件的污点传播分析虽然可以利用定制硬件降低开销，但通常不能支持更高的语义逻辑的安全策略，并且需要对处理器结构进行重新设计。</a:t>
            </a:r>
            <a:endParaRPr lang="zh-CN" altLang="en-US" sz="2800"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p"/>
            </a:pPr>
            <a:r>
              <a:rPr lang="zh-CN" altLang="en-US" sz="2800" b="1" dirty="0">
                <a:solidFill>
                  <a:srgbClr val="FF0000"/>
                </a:solidFill>
                <a:latin typeface="微软雅黑" panose="020B0503020204020204" pitchFamily="34" charset="-122"/>
                <a:ea typeface="微软雅黑" panose="020B0503020204020204" pitchFamily="34" charset="-122"/>
              </a:rPr>
              <a:t>混合型</a:t>
            </a:r>
            <a:r>
              <a:rPr lang="zh-CN" altLang="en-US" sz="2800" b="1" dirty="0">
                <a:latin typeface="微软雅黑" panose="020B0503020204020204" pitchFamily="34" charset="-122"/>
                <a:ea typeface="微软雅黑" panose="020B0503020204020204" pitchFamily="34" charset="-122"/>
              </a:rPr>
              <a:t>的污点分析</a:t>
            </a:r>
            <a:r>
              <a:rPr lang="zh-CN" altLang="en-US" sz="2800" dirty="0">
                <a:latin typeface="微软雅黑" panose="020B0503020204020204" pitchFamily="34" charset="-122"/>
                <a:ea typeface="微软雅黑" panose="020B0503020204020204" pitchFamily="34" charset="-122"/>
              </a:rPr>
              <a:t>是对上述两类方法的折中。</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632731" y="1456085"/>
            <a:ext cx="11665296" cy="4519202"/>
          </a:xfrm>
          <a:prstGeom prst="rect">
            <a:avLst/>
          </a:prstGeom>
          <a:noFill/>
        </p:spPr>
        <p:txBody>
          <a:bodyPr wrap="square" lIns="86376" tIns="43188" rIns="86376" bIns="43188" rtlCol="0">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rPr>
              <a:t>动态污点传播分析的一个研究重点是</a:t>
            </a:r>
            <a:r>
              <a:rPr lang="zh-CN" altLang="en-US" sz="2400" b="1" u="sng" dirty="0">
                <a:latin typeface="微软雅黑" panose="020B0503020204020204" pitchFamily="34" charset="-122"/>
                <a:ea typeface="微软雅黑" panose="020B0503020204020204" pitchFamily="34" charset="-122"/>
              </a:rPr>
              <a:t>如何降低分析代价</a:t>
            </a:r>
            <a:r>
              <a:rPr lang="zh-CN" altLang="en-US" sz="2400" dirty="0">
                <a:latin typeface="微软雅黑" panose="020B0503020204020204" pitchFamily="34" charset="-122"/>
                <a:ea typeface="微软雅黑" panose="020B0503020204020204" pitchFamily="34" charset="-122"/>
              </a:rPr>
              <a:t>。基于硬件的分析技术需要定制硬件的支持，基于软件的技术由于程序插桩或代码重写会带来额外的性能开销。</a:t>
            </a:r>
            <a:endParaRPr lang="en-US" altLang="zh-CN" sz="2400" dirty="0">
              <a:latin typeface="微软雅黑" panose="020B0503020204020204" pitchFamily="34" charset="-122"/>
              <a:ea typeface="微软雅黑" panose="020B0503020204020204" pitchFamily="34" charset="-122"/>
            </a:endParaRPr>
          </a:p>
          <a:p>
            <a:pPr marL="457200" indent="-457200" algn="just">
              <a:lnSpc>
                <a:spcPct val="150000"/>
              </a:lnSpc>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rPr>
              <a:t>一类研究思路是</a:t>
            </a:r>
            <a:r>
              <a:rPr lang="zh-CN" altLang="en-US" sz="2400" b="1" u="sng" dirty="0">
                <a:highlight>
                  <a:srgbClr val="FFFF00"/>
                </a:highlight>
                <a:latin typeface="微软雅黑" panose="020B0503020204020204" pitchFamily="34" charset="-122"/>
                <a:ea typeface="微软雅黑" panose="020B0503020204020204" pitchFamily="34" charset="-122"/>
              </a:rPr>
              <a:t>有选择地对系统中的指令进行污点传播分析</a:t>
            </a:r>
            <a:r>
              <a:rPr lang="zh-CN" altLang="en-US" sz="2400" dirty="0">
                <a:latin typeface="微软雅黑" panose="020B0503020204020204" pitchFamily="34" charset="-122"/>
                <a:ea typeface="微软雅黑" panose="020B0503020204020204" pitchFamily="34" charset="-122"/>
              </a:rPr>
              <a:t>。例如，</a:t>
            </a:r>
            <a:r>
              <a:rPr lang="en-US" altLang="zh-CN" sz="2400" dirty="0">
                <a:latin typeface="微软雅黑" panose="020B0503020204020204" pitchFamily="34" charset="-122"/>
                <a:ea typeface="微软雅黑" panose="020B0503020204020204" pitchFamily="34" charset="-122"/>
              </a:rPr>
              <a:t>LIFT</a:t>
            </a:r>
            <a:r>
              <a:rPr lang="zh-CN" altLang="en-US" sz="2400" dirty="0">
                <a:latin typeface="微软雅黑" panose="020B0503020204020204" pitchFamily="34" charset="-122"/>
                <a:ea typeface="微软雅黑" panose="020B0503020204020204" pitchFamily="34" charset="-122"/>
              </a:rPr>
              <a:t>提出的快速路径</a:t>
            </a:r>
            <a:r>
              <a:rPr lang="en-US" altLang="zh-CN" sz="2400" dirty="0">
                <a:latin typeface="微软雅黑" panose="020B0503020204020204" pitchFamily="34" charset="-122"/>
                <a:ea typeface="微软雅黑" panose="020B0503020204020204" pitchFamily="34" charset="-122"/>
              </a:rPr>
              <a:t>(fast-path)</a:t>
            </a:r>
            <a:r>
              <a:rPr lang="zh-CN" altLang="en-US" sz="2400" dirty="0">
                <a:latin typeface="微软雅黑" panose="020B0503020204020204" pitchFamily="34" charset="-122"/>
                <a:ea typeface="微软雅黑" panose="020B0503020204020204" pitchFamily="34" charset="-122"/>
              </a:rPr>
              <a:t>优化技术通过</a:t>
            </a:r>
            <a:r>
              <a:rPr lang="zh-CN" altLang="en-US" sz="2400" u="sng" dirty="0">
                <a:latin typeface="微软雅黑" panose="020B0503020204020204" pitchFamily="34" charset="-122"/>
                <a:ea typeface="微软雅黑" panose="020B0503020204020204" pitchFamily="34" charset="-122"/>
              </a:rPr>
              <a:t>提前判断一个模块的输入和输出是否是具有威胁</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如果没有威胁，则无需进行污点传播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以降低需要重写的代码的数量；</a:t>
            </a:r>
            <a:endParaRPr lang="en-US" altLang="zh-CN" sz="2400" dirty="0">
              <a:latin typeface="微软雅黑" panose="020B0503020204020204" pitchFamily="34" charset="-122"/>
              <a:ea typeface="微软雅黑" panose="020B0503020204020204" pitchFamily="34" charset="-122"/>
            </a:endParaRPr>
          </a:p>
          <a:p>
            <a:pPr marL="457200" indent="-457200" algn="just">
              <a:lnSpc>
                <a:spcPct val="150000"/>
              </a:lnSpc>
              <a:buFont typeface="Wingdings" panose="05000000000000000000" pitchFamily="2" charset="2"/>
              <a:buChar char="p"/>
            </a:pPr>
            <a:r>
              <a:rPr lang="zh-CN" altLang="en-US" sz="2400" b="1" dirty="0">
                <a:latin typeface="微软雅黑" panose="020B0503020204020204" pitchFamily="34" charset="-122"/>
                <a:ea typeface="微软雅黑" panose="020B0503020204020204" pitchFamily="34" charset="-122"/>
              </a:rPr>
              <a:t>另外一类思路是</a:t>
            </a:r>
            <a:r>
              <a:rPr lang="zh-CN" altLang="en-US" sz="2400" b="1" u="sng" dirty="0">
                <a:highlight>
                  <a:srgbClr val="FFFF00"/>
                </a:highlight>
                <a:latin typeface="微软雅黑" panose="020B0503020204020204" pitchFamily="34" charset="-122"/>
                <a:ea typeface="微软雅黑" panose="020B0503020204020204" pitchFamily="34" charset="-122"/>
              </a:rPr>
              <a:t>使用低开销的机制代替高开销机制</a:t>
            </a:r>
            <a:r>
              <a:rPr lang="zh-CN" altLang="en-US" sz="2400" dirty="0">
                <a:latin typeface="微软雅黑" panose="020B0503020204020204" pitchFamily="34" charset="-122"/>
                <a:ea typeface="微软雅黑" panose="020B0503020204020204" pitchFamily="34" charset="-122"/>
              </a:rPr>
              <a:t>。例如，</a:t>
            </a:r>
            <a:r>
              <a:rPr lang="en-US" altLang="zh-CN" sz="2400" dirty="0">
                <a:latin typeface="微软雅黑" panose="020B0503020204020204" pitchFamily="34" charset="-122"/>
                <a:ea typeface="微软雅黑" panose="020B0503020204020204" pitchFamily="34" charset="-122"/>
              </a:rPr>
              <a:t>LIFT</a:t>
            </a:r>
            <a:r>
              <a:rPr lang="zh-CN" altLang="en-US" sz="2400" dirty="0">
                <a:latin typeface="微软雅黑" panose="020B0503020204020204" pitchFamily="34" charset="-122"/>
                <a:ea typeface="微软雅黑" panose="020B0503020204020204" pitchFamily="34" charset="-122"/>
              </a:rPr>
              <a:t>的快速切换</a:t>
            </a:r>
            <a:r>
              <a:rPr lang="en-US" altLang="zh-CN" sz="2400" dirty="0">
                <a:latin typeface="微软雅黑" panose="020B0503020204020204" pitchFamily="34" charset="-122"/>
                <a:ea typeface="微软雅黑" panose="020B0503020204020204" pitchFamily="34" charset="-122"/>
              </a:rPr>
              <a:t>(fast switch)</a:t>
            </a:r>
            <a:r>
              <a:rPr lang="zh-CN" altLang="en-US" sz="2400" dirty="0">
                <a:latin typeface="微软雅黑" panose="020B0503020204020204" pitchFamily="34" charset="-122"/>
                <a:ea typeface="微软雅黑" panose="020B0503020204020204" pitchFamily="34" charset="-122"/>
              </a:rPr>
              <a:t>优化使用</a:t>
            </a:r>
            <a:r>
              <a:rPr lang="zh-CN" altLang="en-US" sz="2400" u="sng" dirty="0">
                <a:latin typeface="微软雅黑" panose="020B0503020204020204" pitchFamily="34" charset="-122"/>
                <a:ea typeface="微软雅黑" panose="020B0503020204020204" pitchFamily="34" charset="-122"/>
              </a:rPr>
              <a:t>低开销的</a:t>
            </a:r>
            <a:r>
              <a:rPr lang="en-US" altLang="zh-CN" sz="2400" u="sng" dirty="0" err="1">
                <a:latin typeface="微软雅黑" panose="020B0503020204020204" pitchFamily="34" charset="-122"/>
                <a:ea typeface="微软雅黑" panose="020B0503020204020204" pitchFamily="34" charset="-122"/>
              </a:rPr>
              <a:t>lahf</a:t>
            </a:r>
            <a:r>
              <a:rPr lang="en-US" altLang="zh-CN" sz="2400" u="sng" dirty="0">
                <a:latin typeface="微软雅黑" panose="020B0503020204020204" pitchFamily="34" charset="-122"/>
                <a:ea typeface="微软雅黑" panose="020B0503020204020204" pitchFamily="34" charset="-122"/>
              </a:rPr>
              <a:t>/</a:t>
            </a:r>
            <a:r>
              <a:rPr lang="en-US" altLang="zh-CN" sz="2400" u="sng" dirty="0" err="1">
                <a:latin typeface="微软雅黑" panose="020B0503020204020204" pitchFamily="34" charset="-122"/>
                <a:ea typeface="微软雅黑" panose="020B0503020204020204" pitchFamily="34" charset="-122"/>
              </a:rPr>
              <a:t>sahf</a:t>
            </a:r>
            <a:r>
              <a:rPr lang="zh-CN" altLang="en-US" sz="2400" u="sng" dirty="0">
                <a:latin typeface="微软雅黑" panose="020B0503020204020204" pitchFamily="34" charset="-122"/>
                <a:ea typeface="微软雅黑" panose="020B0503020204020204" pitchFamily="34" charset="-122"/>
              </a:rPr>
              <a:t>指令代替高开销的</a:t>
            </a:r>
            <a:r>
              <a:rPr lang="en-US" altLang="zh-CN" sz="2400" u="sng" dirty="0" err="1">
                <a:latin typeface="微软雅黑" panose="020B0503020204020204" pitchFamily="34" charset="-122"/>
                <a:ea typeface="微软雅黑" panose="020B0503020204020204" pitchFamily="34" charset="-122"/>
              </a:rPr>
              <a:t>pushq</a:t>
            </a:r>
            <a:r>
              <a:rPr lang="en-US" altLang="zh-CN" sz="2400" u="sng" dirty="0">
                <a:latin typeface="微软雅黑" panose="020B0503020204020204" pitchFamily="34" charset="-122"/>
                <a:ea typeface="微软雅黑" panose="020B0503020204020204" pitchFamily="34" charset="-122"/>
              </a:rPr>
              <a:t>/</a:t>
            </a:r>
            <a:r>
              <a:rPr lang="en-US" altLang="zh-CN" sz="2400" u="sng" dirty="0" err="1">
                <a:latin typeface="微软雅黑" panose="020B0503020204020204" pitchFamily="34" charset="-122"/>
                <a:ea typeface="微软雅黑" panose="020B0503020204020204" pitchFamily="34" charset="-122"/>
              </a:rPr>
              <a:t>popq</a:t>
            </a:r>
            <a:r>
              <a:rPr lang="zh-CN" altLang="en-US" sz="2400" u="sng" dirty="0">
                <a:latin typeface="微软雅黑" panose="020B0503020204020204" pitchFamily="34" charset="-122"/>
                <a:ea typeface="微软雅黑" panose="020B0503020204020204" pitchFamily="34" charset="-122"/>
              </a:rPr>
              <a:t>指令</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以提高插桩代码与原始二进制文件之间的切换效率。</a:t>
            </a:r>
            <a:endParaRPr lang="zh-CN" altLang="en-US" sz="2800" dirty="0">
              <a:latin typeface="微软雅黑" panose="020B0503020204020204" pitchFamily="34" charset="-122"/>
              <a:ea typeface="微软雅黑" panose="020B0503020204020204" pitchFamily="34" charset="-122"/>
            </a:endParaRPr>
          </a:p>
        </p:txBody>
      </p:sp>
      <p:sp>
        <p:nvSpPr>
          <p:cNvPr id="3" name="矩形 2"/>
          <p:cNvSpPr/>
          <p:nvPr/>
        </p:nvSpPr>
        <p:spPr>
          <a:xfrm>
            <a:off x="4631739" y="663997"/>
            <a:ext cx="3667280" cy="461665"/>
          </a:xfrm>
          <a:prstGeom prst="rect">
            <a:avLst/>
          </a:prstGeom>
        </p:spPr>
        <p:txBody>
          <a:bodyPr wrap="square">
            <a:spAutoFit/>
          </a:bodyPr>
          <a:lstStyle/>
          <a:p>
            <a:pPr algn="ctr"/>
            <a:r>
              <a:rPr lang="zh-CN" altLang="en-US" sz="2400" b="1" u="sng" dirty="0">
                <a:latin typeface="微软雅黑" panose="020B0503020204020204" pitchFamily="34" charset="-122"/>
                <a:ea typeface="微软雅黑" panose="020B0503020204020204" pitchFamily="34" charset="-122"/>
              </a:rPr>
              <a:t>如何降低分析代价？</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blinds(horizontal)">
                                      <p:cBhvr>
                                        <p:cTn id="7" dur="500"/>
                                        <p:tgtEl>
                                          <p:spTgt spid="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
                                            <p:txEl>
                                              <p:pRg st="2" end="2"/>
                                            </p:txEl>
                                          </p:spTgt>
                                        </p:tgtEl>
                                        <p:attrNameLst>
                                          <p:attrName>style.visibility</p:attrName>
                                        </p:attrNameLst>
                                      </p:cBhvr>
                                      <p:to>
                                        <p:strVal val="visible"/>
                                      </p:to>
                                    </p:set>
                                    <p:animEffect transition="in" filter="blinds(horizontal)">
                                      <p:cBhvr>
                                        <p:cTn id="10" dur="500"/>
                                        <p:tgtEl>
                                          <p:spTgt spid="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629175" y="430413"/>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隐式流分析</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íṡľíḍè-Rectangle 17"/>
          <p:cNvSpPr/>
          <p:nvPr/>
        </p:nvSpPr>
        <p:spPr>
          <a:xfrm>
            <a:off x="956767" y="289624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静态隐式流分析</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956767" y="3480379"/>
            <a:ext cx="11521280" cy="3520322"/>
            <a:chOff x="1424819" y="2400260"/>
            <a:chExt cx="9530272" cy="3497034"/>
          </a:xfrm>
        </p:grpSpPr>
        <p:sp>
          <p:nvSpPr>
            <p:cNvPr id="21" name="íṡľíḍè-Rectangle 17"/>
            <p:cNvSpPr/>
            <p:nvPr/>
          </p:nvSpPr>
          <p:spPr>
            <a:xfrm>
              <a:off x="1424819" y="2400260"/>
              <a:ext cx="9530272" cy="349703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663076" y="2434982"/>
              <a:ext cx="9038651" cy="3392439"/>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面临的核心问题是精度与效率不可兼得的问题</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精确的隐式流污点传播分析</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需要分析</a:t>
              </a:r>
              <a:r>
                <a:rPr lang="zh-CN" altLang="en-US" sz="2400" b="1" u="sng"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每一个分支控制条件是否需要传播污点标记</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。路径敏感的数据流分析往往会产生</a:t>
              </a:r>
              <a:r>
                <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路径爆炸</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问题，导致开销难以接受。</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简单的静态传播</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标记</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分支语句的污点标记方法是</a:t>
              </a:r>
              <a:r>
                <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将控制依赖于它的语句</a:t>
              </a:r>
              <a:r>
                <a:rPr lang="zh-CN" altLang="en-US" sz="24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全部</a:t>
              </a:r>
              <a:r>
                <a:rPr lang="zh-CN" altLang="en-US" sz="2400"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进行污点标记</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，但该方法会导致一些并不携带隐私数据的变量被标记，导致过污染情况的发生。</a:t>
              </a:r>
              <a:endPar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矩形 3"/>
          <p:cNvSpPr/>
          <p:nvPr/>
        </p:nvSpPr>
        <p:spPr>
          <a:xfrm>
            <a:off x="1172791" y="1013355"/>
            <a:ext cx="10945216" cy="1754326"/>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污点传播分析中的隐式流分析就是分析污点数据如何通过</a:t>
            </a:r>
            <a:r>
              <a:rPr lang="zh-CN" altLang="en-US" sz="24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控制依赖</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进行传播，</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如果忽略了对隐式流污点传播的分析，则会导致欠污染的情况；如果对隐式流分析不当，那么除了欠污染之外，还可能出现过污染的情况</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884762" y="1471233"/>
            <a:ext cx="11089232" cy="5442532"/>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符号执行具体执行时，程序状态中通常包括：程序变量的具体值、程序指令计数和</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路径约束条件</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path constraint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u="sng"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u="sng"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是符号执行过程中对路径上条件分支走向的选择情况</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，根据状态中的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变量就可以确定一次符号执行的完整路径。</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初始值为</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true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举例来说，假设符号执行过程中经过</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个与符号变量相关的</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条件语句</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if1</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if2</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if3</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，每个条件表达式如下：</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设引擎在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条件分支处分别选择</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if1</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true</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if2</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true</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if3</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false</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表示为：</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95739" y="83792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程序执行状态</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024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4879" y="5183239"/>
            <a:ext cx="1656184" cy="44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85159" y="5165757"/>
            <a:ext cx="2790339" cy="4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3591" y="5061382"/>
            <a:ext cx="2067423" cy="5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4999" y="6352628"/>
            <a:ext cx="5218020" cy="39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2" end="2"/>
                                            </p:txEl>
                                          </p:spTgt>
                                        </p:tgtEl>
                                        <p:attrNameLst>
                                          <p:attrName>style.visibility</p:attrName>
                                        </p:attrNameLst>
                                      </p:cBhvr>
                                      <p:to>
                                        <p:strVal val="visible"/>
                                      </p:to>
                                    </p:set>
                                    <p:animEffect transition="in" filter="blinds(horizontal)">
                                      <p:cBhvr>
                                        <p:cTn id="7" dur="500"/>
                                        <p:tgtEl>
                                          <p:spTgt spid="2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
                                            <p:txEl>
                                              <p:pRg st="4" end="4"/>
                                            </p:txEl>
                                          </p:spTgt>
                                        </p:tgtEl>
                                        <p:attrNameLst>
                                          <p:attrName>style.visibility</p:attrName>
                                        </p:attrNameLst>
                                      </p:cBhvr>
                                      <p:to>
                                        <p:strVal val="visible"/>
                                      </p:to>
                                    </p:set>
                                    <p:animEffect transition="in" filter="blinds(horizontal)">
                                      <p:cBhvr>
                                        <p:cTn id="10" dur="500"/>
                                        <p:tgtEl>
                                          <p:spTgt spid="2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242"/>
                                        </p:tgtEl>
                                        <p:attrNameLst>
                                          <p:attrName>style.visibility</p:attrName>
                                        </p:attrNameLst>
                                      </p:cBhvr>
                                      <p:to>
                                        <p:strVal val="visible"/>
                                      </p:to>
                                    </p:set>
                                    <p:animEffect transition="in" filter="blinds(horizontal)">
                                      <p:cBhvr>
                                        <p:cTn id="13" dur="500"/>
                                        <p:tgtEl>
                                          <p:spTgt spid="10242"/>
                                        </p:tgtEl>
                                      </p:cBhvr>
                                    </p:animEffect>
                                  </p:childTnLst>
                                </p:cTn>
                              </p:par>
                              <p:par>
                                <p:cTn id="14" presetID="3" presetClass="entr" presetSubtype="10" fill="hold" nodeType="withEffect">
                                  <p:stCondLst>
                                    <p:cond delay="0"/>
                                  </p:stCondLst>
                                  <p:childTnLst>
                                    <p:set>
                                      <p:cBhvr>
                                        <p:cTn id="15" dur="1" fill="hold">
                                          <p:stCondLst>
                                            <p:cond delay="0"/>
                                          </p:stCondLst>
                                        </p:cTn>
                                        <p:tgtEl>
                                          <p:spTgt spid="10243"/>
                                        </p:tgtEl>
                                        <p:attrNameLst>
                                          <p:attrName>style.visibility</p:attrName>
                                        </p:attrNameLst>
                                      </p:cBhvr>
                                      <p:to>
                                        <p:strVal val="visible"/>
                                      </p:to>
                                    </p:set>
                                    <p:animEffect transition="in" filter="blinds(horizontal)">
                                      <p:cBhvr>
                                        <p:cTn id="16" dur="500"/>
                                        <p:tgtEl>
                                          <p:spTgt spid="10243"/>
                                        </p:tgtEl>
                                      </p:cBhvr>
                                    </p:animEffect>
                                  </p:childTnLst>
                                </p:cTn>
                              </p:par>
                              <p:par>
                                <p:cTn id="17" presetID="3" presetClass="entr" presetSubtype="10" fill="hold" nodeType="withEffect">
                                  <p:stCondLst>
                                    <p:cond delay="0"/>
                                  </p:stCondLst>
                                  <p:childTnLst>
                                    <p:set>
                                      <p:cBhvr>
                                        <p:cTn id="18" dur="1" fill="hold">
                                          <p:stCondLst>
                                            <p:cond delay="0"/>
                                          </p:stCondLst>
                                        </p:cTn>
                                        <p:tgtEl>
                                          <p:spTgt spid="10244"/>
                                        </p:tgtEl>
                                        <p:attrNameLst>
                                          <p:attrName>style.visibility</p:attrName>
                                        </p:attrNameLst>
                                      </p:cBhvr>
                                      <p:to>
                                        <p:strVal val="visible"/>
                                      </p:to>
                                    </p:set>
                                    <p:animEffect transition="in" filter="blinds(horizontal)">
                                      <p:cBhvr>
                                        <p:cTn id="19" dur="500"/>
                                        <p:tgtEl>
                                          <p:spTgt spid="10244"/>
                                        </p:tgtEl>
                                      </p:cBhvr>
                                    </p:animEffect>
                                  </p:childTnLst>
                                </p:cTn>
                              </p:par>
                              <p:par>
                                <p:cTn id="20" presetID="3" presetClass="entr" presetSubtype="10" fill="hold" nodeType="with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blinds(horizontal)">
                                      <p:cBhvr>
                                        <p:cTn id="22"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p:cNvGrpSpPr/>
          <p:nvPr/>
        </p:nvGrpSpPr>
        <p:grpSpPr>
          <a:xfrm>
            <a:off x="4629175" y="430413"/>
            <a:ext cx="3667280" cy="474140"/>
            <a:chOff x="5071056" y="837929"/>
            <a:chExt cx="2716641" cy="474140"/>
          </a:xfrm>
        </p:grpSpPr>
        <p:cxnSp>
          <p:nvCxnSpPr>
            <p:cNvPr id="55"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隐式流分析</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íṡľíḍè-Rectangle 17"/>
          <p:cNvSpPr/>
          <p:nvPr/>
        </p:nvSpPr>
        <p:spPr>
          <a:xfrm>
            <a:off x="812751" y="1168053"/>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动态隐式流分析</a:t>
            </a:r>
            <a:endParaRPr kumimoji="0"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812751" y="1752187"/>
            <a:ext cx="11521280" cy="5032490"/>
            <a:chOff x="1424819" y="2400260"/>
            <a:chExt cx="9530272" cy="3497034"/>
          </a:xfrm>
        </p:grpSpPr>
        <p:sp>
          <p:nvSpPr>
            <p:cNvPr id="21" name="íṡľíḍè-Rectangle 17"/>
            <p:cNvSpPr/>
            <p:nvPr/>
          </p:nvSpPr>
          <p:spPr>
            <a:xfrm>
              <a:off x="1424819" y="2400260"/>
              <a:ext cx="9530272" cy="349703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663076" y="2434982"/>
              <a:ext cx="9038651" cy="2934181"/>
            </a:xfrm>
            <a:prstGeom prst="rect">
              <a:avLst/>
            </a:prstGeom>
          </p:spPr>
          <p:txBody>
            <a:bodyPr wrap="square">
              <a:spAutoFit/>
            </a:bodyPr>
            <a:lstStyle/>
            <a:p>
              <a:pPr marR="0" lvl="0" defTabSz="914400" eaLnBrk="1" fontAlgn="auto" latinLnBrk="0" hangingPunct="1">
                <a:lnSpc>
                  <a:spcPct val="150000"/>
                </a:lnSpc>
                <a:spcBef>
                  <a:spcPts val="0"/>
                </a:spcBef>
                <a:spcAft>
                  <a:spcPts val="0"/>
                </a:spcAft>
                <a:buClrTx/>
                <a:buSzTx/>
                <a:defRPr/>
              </a:pPr>
              <a:r>
                <a:rPr lang="zh-CN" altLang="en-US" sz="26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有三个问题需要解决：</a:t>
              </a:r>
              <a:endParaRPr lang="en-US" altLang="zh-CN" sz="26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6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如何确定污点控制条件下需要标记的语句的</a:t>
              </a:r>
              <a:r>
                <a:rPr lang="zh-CN" altLang="en-US" sz="2600" b="1"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范围</a:t>
              </a:r>
              <a:r>
                <a:rPr lang="zh-CN" altLang="en-US" sz="26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R="0" lvl="0" defTabSz="914400" eaLnBrk="1" fontAlgn="auto" latinLnBrk="0" hangingPunct="1">
                <a:lnSpc>
                  <a:spcPct val="150000"/>
                </a:lnSpc>
                <a:spcBef>
                  <a:spcPts val="0"/>
                </a:spcBef>
                <a:spcAft>
                  <a:spcPts val="0"/>
                </a:spcAft>
                <a:buClrTx/>
                <a:buSzTx/>
                <a:defRPr/>
              </a:pPr>
              <a:r>
                <a:rPr lang="zh-CN" altLang="en-US"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动态执行轨迹并不能反映出被执行的指令之间的控制依赖关系</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6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由于部分泄漏导致的</a:t>
              </a:r>
              <a:r>
                <a:rPr lang="zh-CN" altLang="en-US" sz="2600" b="1" u="sng"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漏报</a:t>
              </a:r>
              <a:r>
                <a:rPr lang="zh-CN" altLang="en-US" sz="26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如何解决</a:t>
              </a:r>
              <a:r>
                <a:rPr lang="zh-CN" altLang="en-US" sz="26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R="0" lvl="0" defTabSz="914400" eaLnBrk="1" fontAlgn="auto" latinLnBrk="0" hangingPunct="1">
                <a:lnSpc>
                  <a:spcPct val="150000"/>
                </a:lnSpc>
                <a:spcBef>
                  <a:spcPts val="0"/>
                </a:spcBef>
                <a:spcAft>
                  <a:spcPts val="0"/>
                </a:spcAft>
                <a:buClrTx/>
                <a:buSzTx/>
                <a:defRPr/>
              </a:pPr>
              <a:r>
                <a:rPr lang="zh-CN" altLang="en-US"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指污点信息通过动态</a:t>
              </a:r>
              <a:r>
                <a:rPr lang="zh-CN" altLang="en-US" sz="2600" b="1"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未执行</a:t>
              </a:r>
              <a:r>
                <a:rPr lang="zh-CN" altLang="en-US"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部分进行传播并泄漏</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defTabSz="91440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6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如何选择合适的污点标记分支进行污点传播</a:t>
              </a:r>
              <a:r>
                <a:rPr lang="zh-CN" altLang="en-US"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R="0" lvl="0" defTabSz="914400" eaLnBrk="1" fontAlgn="auto" latinLnBrk="0" hangingPunct="1">
                <a:lnSpc>
                  <a:spcPct val="150000"/>
                </a:lnSpc>
                <a:spcBef>
                  <a:spcPts val="0"/>
                </a:spcBef>
                <a:spcAft>
                  <a:spcPts val="0"/>
                </a:spcAft>
                <a:buClrTx/>
                <a:buSzTx/>
                <a:defRPr/>
              </a:pPr>
              <a:r>
                <a:rPr lang="zh-CN" altLang="en-US"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鉴于单纯地将所有包含污点标记的分支进行传播会导致</a:t>
              </a:r>
              <a:r>
                <a:rPr lang="zh-CN" altLang="en-US" sz="2600" kern="0" dirty="0">
                  <a:solidFill>
                    <a:schemeClr val="tx1">
                      <a:lumMod val="75000"/>
                      <a:lumOff val="25000"/>
                    </a:schemeClr>
                  </a:solidFill>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过污染</a:t>
              </a:r>
              <a:r>
                <a:rPr lang="zh-CN" altLang="en-US"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的情况</a:t>
              </a:r>
              <a:endParaRPr lang="en-US" altLang="zh-CN" sz="26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937968" y="1456085"/>
            <a:ext cx="6343650" cy="5257800"/>
          </a:xfrm>
          <a:prstGeom prst="rect">
            <a:avLst/>
          </a:prstGeom>
        </p:spPr>
      </p:pic>
      <p:sp>
        <p:nvSpPr>
          <p:cNvPr id="5" name="Rectangle 2"/>
          <p:cNvSpPr>
            <a:spLocks noChangeArrowheads="1"/>
          </p:cNvSpPr>
          <p:nvPr/>
        </p:nvSpPr>
        <p:spPr bwMode="auto">
          <a:xfrm>
            <a:off x="3477047" y="2240688"/>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矩形 6"/>
          <p:cNvSpPr/>
          <p:nvPr/>
        </p:nvSpPr>
        <p:spPr>
          <a:xfrm>
            <a:off x="452711" y="332260"/>
            <a:ext cx="11845313" cy="662554"/>
          </a:xfrm>
          <a:prstGeom prst="rect">
            <a:avLst/>
          </a:prstGeom>
        </p:spPr>
        <p:txBody>
          <a:bodyPr wrap="square">
            <a:spAutoFit/>
          </a:bodyPr>
          <a:lstStyle/>
          <a:p>
            <a:pPr algn="ctr">
              <a:lnSpc>
                <a:spcPct val="150000"/>
              </a:lnSpc>
            </a:pP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如何确定污点控制条件下需要标记的语句的范围</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2" name="线形标注 1 1"/>
          <p:cNvSpPr/>
          <p:nvPr/>
        </p:nvSpPr>
        <p:spPr>
          <a:xfrm>
            <a:off x="4931992" y="1390930"/>
            <a:ext cx="2434953" cy="720080"/>
          </a:xfrm>
          <a:prstGeom prst="borderCallout1">
            <a:avLst>
              <a:gd name="adj1" fmla="val 18750"/>
              <a:gd name="adj2" fmla="val -8333"/>
              <a:gd name="adj3" fmla="val 133489"/>
              <a:gd name="adj4" fmla="val -3472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污点控制条件</a:t>
            </a:r>
            <a:endParaRPr lang="zh-CN" altLang="en-US" sz="2400" dirty="0">
              <a:latin typeface="微软雅黑" panose="020B0503020204020204" pitchFamily="34" charset="-122"/>
              <a:ea typeface="微软雅黑" panose="020B0503020204020204" pitchFamily="34" charset="-122"/>
            </a:endParaRPr>
          </a:p>
        </p:txBody>
      </p:sp>
      <p:sp>
        <p:nvSpPr>
          <p:cNvPr id="6" name="线形标注 1 5"/>
          <p:cNvSpPr/>
          <p:nvPr/>
        </p:nvSpPr>
        <p:spPr>
          <a:xfrm>
            <a:off x="4557167" y="3904357"/>
            <a:ext cx="2809778" cy="1303629"/>
          </a:xfrm>
          <a:prstGeom prst="borderCallout1">
            <a:avLst>
              <a:gd name="adj1" fmla="val 18750"/>
              <a:gd name="adj2" fmla="val -8333"/>
              <a:gd name="adj3" fmla="val -76624"/>
              <a:gd name="adj4" fmla="val -60478"/>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后支配关系标记算法：</a:t>
            </a:r>
            <a:r>
              <a:rPr lang="zh-CN" altLang="en-US" sz="2400" b="1" u="sng" dirty="0">
                <a:latin typeface="微软雅黑" panose="020B0503020204020204" pitchFamily="34" charset="-122"/>
                <a:ea typeface="微软雅黑" panose="020B0503020204020204" pitchFamily="34" charset="-122"/>
              </a:rPr>
              <a:t>对后面这条语句进行污点标记</a:t>
            </a:r>
            <a:endParaRPr lang="zh-CN" altLang="en-US" sz="2400" b="1" u="sng" dirty="0">
              <a:latin typeface="微软雅黑" panose="020B0503020204020204" pitchFamily="34" charset="-122"/>
              <a:ea typeface="微软雅黑" panose="020B0503020204020204" pitchFamily="34" charset="-122"/>
            </a:endParaRPr>
          </a:p>
        </p:txBody>
      </p:sp>
      <p:sp>
        <p:nvSpPr>
          <p:cNvPr id="9" name="矩形 8"/>
          <p:cNvSpPr/>
          <p:nvPr/>
        </p:nvSpPr>
        <p:spPr>
          <a:xfrm>
            <a:off x="7653511" y="1900322"/>
            <a:ext cx="4860537" cy="4524315"/>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动态执行轨迹并不能反映出被执行的指令之间的控制依赖关系</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目前的研究多采用</a:t>
            </a: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离线的静态分析</a:t>
            </a:r>
            <a:r>
              <a:rPr lang="zh-CN" altLang="en-US" sz="2400" u="sng" kern="100" dirty="0">
                <a:latin typeface="微软雅黑" panose="020B0503020204020204" pitchFamily="34" charset="-122"/>
                <a:ea typeface="微软雅黑" panose="020B0503020204020204" pitchFamily="34" charset="-122"/>
                <a:cs typeface="新宋体" panose="02010609030101010101" pitchFamily="49" charset="-122"/>
              </a:rPr>
              <a:t>辅助判断动态污点传播中的隐式流标记范围</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a:p>
            <a:pPr marL="342900" indent="-342900">
              <a:lnSpc>
                <a:spcPct val="15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利用离线静态分析得到的</a:t>
            </a: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控制流图节点间的</a:t>
            </a:r>
            <a:r>
              <a:rPr lang="zh-CN" altLang="en-US" sz="2400" b="1" kern="100" dirty="0">
                <a:solidFill>
                  <a:srgbClr val="FF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后支配</a:t>
            </a: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关系</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来解决动态污点传播中的隐式流标记问题。</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937968" y="1456085"/>
            <a:ext cx="6343650" cy="5257800"/>
          </a:xfrm>
          <a:prstGeom prst="rect">
            <a:avLst/>
          </a:prstGeom>
        </p:spPr>
      </p:pic>
      <p:sp>
        <p:nvSpPr>
          <p:cNvPr id="5" name="Rectangle 2"/>
          <p:cNvSpPr>
            <a:spLocks noChangeArrowheads="1"/>
          </p:cNvSpPr>
          <p:nvPr/>
        </p:nvSpPr>
        <p:spPr bwMode="auto">
          <a:xfrm>
            <a:off x="3477047" y="2240688"/>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矩形 6"/>
          <p:cNvSpPr/>
          <p:nvPr/>
        </p:nvSpPr>
        <p:spPr>
          <a:xfrm>
            <a:off x="452711" y="332260"/>
            <a:ext cx="11845313" cy="738664"/>
          </a:xfrm>
          <a:prstGeom prst="rect">
            <a:avLst/>
          </a:prstGeom>
        </p:spPr>
        <p:txBody>
          <a:bodyPr wrap="square">
            <a:spAutoFit/>
          </a:bodyPr>
          <a:lstStyle/>
          <a:p>
            <a:pPr algn="ctr">
              <a:lnSpc>
                <a:spcPct val="150000"/>
              </a:lnSpc>
            </a:pP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如何解决部分泄漏导致的漏报</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2" name="线形标注 1 1"/>
          <p:cNvSpPr/>
          <p:nvPr/>
        </p:nvSpPr>
        <p:spPr>
          <a:xfrm>
            <a:off x="4931992" y="1390930"/>
            <a:ext cx="2434953" cy="720080"/>
          </a:xfrm>
          <a:prstGeom prst="borderCallout1">
            <a:avLst>
              <a:gd name="adj1" fmla="val 18750"/>
              <a:gd name="adj2" fmla="val -8333"/>
              <a:gd name="adj3" fmla="val 133489"/>
              <a:gd name="adj4" fmla="val -3472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污点控制条件</a:t>
            </a:r>
            <a:endParaRPr lang="zh-CN" altLang="en-US" sz="2400" dirty="0">
              <a:latin typeface="微软雅黑" panose="020B0503020204020204" pitchFamily="34" charset="-122"/>
              <a:ea typeface="微软雅黑" panose="020B0503020204020204" pitchFamily="34" charset="-122"/>
            </a:endParaRPr>
          </a:p>
        </p:txBody>
      </p:sp>
      <p:sp>
        <p:nvSpPr>
          <p:cNvPr id="6" name="线形标注 1 5"/>
          <p:cNvSpPr/>
          <p:nvPr/>
        </p:nvSpPr>
        <p:spPr>
          <a:xfrm>
            <a:off x="4791943" y="2705070"/>
            <a:ext cx="2809778" cy="839248"/>
          </a:xfrm>
          <a:prstGeom prst="borderCallout1">
            <a:avLst>
              <a:gd name="adj1" fmla="val 18750"/>
              <a:gd name="adj2" fmla="val -8333"/>
              <a:gd name="adj3" fmla="val 18824"/>
              <a:gd name="adj4" fmla="val -64243"/>
            </a:avLst>
          </a:prstGeom>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污点标记了</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，但没有标记</a:t>
            </a:r>
            <a:r>
              <a:rPr lang="en-US" altLang="zh-CN" sz="2400" dirty="0">
                <a:latin typeface="微软雅黑" panose="020B0503020204020204" pitchFamily="34" charset="-122"/>
                <a:ea typeface="微软雅黑" panose="020B0503020204020204" pitchFamily="34" charset="-122"/>
              </a:rPr>
              <a:t>y</a:t>
            </a:r>
            <a:endParaRPr lang="zh-CN" altLang="en-US" sz="2400" dirty="0">
              <a:latin typeface="微软雅黑" panose="020B0503020204020204" pitchFamily="34" charset="-122"/>
              <a:ea typeface="微软雅黑" panose="020B0503020204020204" pitchFamily="34" charset="-122"/>
            </a:endParaRPr>
          </a:p>
        </p:txBody>
      </p:sp>
      <p:sp>
        <p:nvSpPr>
          <p:cNvPr id="9" name="矩形 8"/>
          <p:cNvSpPr/>
          <p:nvPr/>
        </p:nvSpPr>
        <p:spPr>
          <a:xfrm>
            <a:off x="7631388" y="2559522"/>
            <a:ext cx="4860537" cy="2308324"/>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攻击者由第</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11</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行</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y</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等于</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false</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的条件能够反推出程序执行了第</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3</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行的分支条件，程序实际上存在信息泄漏的问题</a:t>
            </a:r>
            <a:r>
              <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rPr>
              <a:t>—</a:t>
            </a:r>
            <a:r>
              <a:rPr lang="en-US" altLang="zh-CN" sz="2400" b="1"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cookie</a:t>
            </a:r>
            <a:r>
              <a:rPr lang="zh-CN" altLang="en-US" sz="2400" b="1" kern="100" dirty="0">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不是</a:t>
            </a:r>
            <a:r>
              <a:rPr lang="en-US" altLang="zh-CN" sz="2400" b="1" kern="100" dirty="0" err="1">
                <a:solidFill>
                  <a:srgbClr val="FF0000"/>
                </a:solidFill>
                <a:latin typeface="微软雅黑" panose="020B0503020204020204" pitchFamily="34" charset="-122"/>
                <a:ea typeface="微软雅黑" panose="020B0503020204020204" pitchFamily="34" charset="-122"/>
                <a:cs typeface="新宋体" panose="02010609030101010101" pitchFamily="49" charset="-122"/>
              </a:rPr>
              <a:t>abc</a:t>
            </a: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8" name="线形标注 1 7"/>
          <p:cNvSpPr/>
          <p:nvPr/>
        </p:nvSpPr>
        <p:spPr>
          <a:xfrm>
            <a:off x="4657787" y="5955411"/>
            <a:ext cx="2809778" cy="839248"/>
          </a:xfrm>
          <a:prstGeom prst="borderCallout1">
            <a:avLst>
              <a:gd name="adj1" fmla="val 18750"/>
              <a:gd name="adj2" fmla="val -8333"/>
              <a:gd name="adj3" fmla="val 18824"/>
              <a:gd name="adj4" fmla="val -64243"/>
            </a:avLst>
          </a:prstGeom>
          <a:solidFill>
            <a:srgbClr val="FF0000"/>
          </a:solid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有没有信息泄露？</a:t>
            </a: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a:off x="7622369" y="4959559"/>
            <a:ext cx="4878577" cy="1754326"/>
          </a:xfrm>
          <a:prstGeom prst="rect">
            <a:avLst/>
          </a:prstGeom>
          <a:ln>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可以对污点分支控制范围内的所有赋值语句中的变量都进行标记？？</a:t>
            </a: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然而，过污染！！</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7641336" y="1267480"/>
            <a:ext cx="4850589" cy="1200329"/>
          </a:xfrm>
          <a:prstGeom prst="rect">
            <a:avLst/>
          </a:prstGeom>
          <a:ln>
            <a:solidFill>
              <a:schemeClr val="tx1"/>
            </a:solidFill>
          </a:ln>
        </p:spPr>
        <p:txBody>
          <a:bodyPr wrap="square">
            <a:spAutoFit/>
          </a:bodyPr>
          <a:lstStyle/>
          <a:p>
            <a:pPr>
              <a:lnSpc>
                <a:spcPct val="150000"/>
              </a:lnSpc>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部分泄漏是指污点信息通过动态未执行部分进行传播并泄漏。</a:t>
            </a:r>
            <a:endParaRPr lang="zh-CN" altLang="en-US" sz="2400" dirty="0"/>
          </a:p>
        </p:txBody>
      </p:sp>
      <p:sp>
        <p:nvSpPr>
          <p:cNvPr id="11" name="矩形 10"/>
          <p:cNvSpPr/>
          <p:nvPr/>
        </p:nvSpPr>
        <p:spPr>
          <a:xfrm>
            <a:off x="740743" y="3040261"/>
            <a:ext cx="2664296" cy="9361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8" grpId="0" animBg="1"/>
      <p:bldP spid="4"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740743" y="994814"/>
            <a:ext cx="5256584" cy="5904656"/>
          </a:xfrm>
          <a:prstGeom prst="rect">
            <a:avLst/>
          </a:prstGeom>
        </p:spPr>
      </p:pic>
      <p:sp>
        <p:nvSpPr>
          <p:cNvPr id="5" name="Rectangle 2"/>
          <p:cNvSpPr>
            <a:spLocks noChangeArrowheads="1"/>
          </p:cNvSpPr>
          <p:nvPr/>
        </p:nvSpPr>
        <p:spPr bwMode="auto">
          <a:xfrm>
            <a:off x="3477047" y="2240688"/>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矩形 6"/>
          <p:cNvSpPr/>
          <p:nvPr/>
        </p:nvSpPr>
        <p:spPr>
          <a:xfrm>
            <a:off x="452711" y="332260"/>
            <a:ext cx="11845313" cy="662554"/>
          </a:xfrm>
          <a:prstGeom prst="rect">
            <a:avLst/>
          </a:prstGeom>
        </p:spPr>
        <p:txBody>
          <a:bodyPr wrap="square">
            <a:spAutoFit/>
          </a:bodyPr>
          <a:lstStyle/>
          <a:p>
            <a:pPr algn="ctr">
              <a:lnSpc>
                <a:spcPct val="150000"/>
              </a:lnSpc>
            </a:pPr>
            <a:r>
              <a:rPr lang="zh-CN" altLang="en-US" sz="2800" b="1" u="sng"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如何选择合适的污点标记分支进行污点传播</a:t>
            </a:r>
            <a:endParaRPr lang="zh-CN" altLang="en-US" sz="28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9" name="矩形 8"/>
          <p:cNvSpPr/>
          <p:nvPr/>
        </p:nvSpPr>
        <p:spPr>
          <a:xfrm>
            <a:off x="6501384" y="2559522"/>
            <a:ext cx="5990542" cy="1384353"/>
          </a:xfrm>
          <a:prstGeom prst="rect">
            <a:avLst/>
          </a:prstGeom>
          <a:ln>
            <a:solidFill>
              <a:schemeClr val="tx1"/>
            </a:solidFill>
          </a:ln>
        </p:spPr>
        <p:txBody>
          <a:bodyPr wrap="square">
            <a:spAutoFit/>
          </a:bodyPr>
          <a:lstStyle/>
          <a:p>
            <a:pPr marL="342900" indent="-342900">
              <a:lnSpc>
                <a:spcPct val="120000"/>
              </a:lnSpc>
              <a:buFont typeface="Wingdings" panose="05000000000000000000" pitchFamily="2" charset="2"/>
              <a:buChar char="p"/>
            </a:pPr>
            <a:r>
              <a:rPr lang="zh-CN" altLang="en-US" sz="2400" kern="100" dirty="0">
                <a:latin typeface="微软雅黑" panose="020B0503020204020204" pitchFamily="34" charset="-122"/>
                <a:ea typeface="微软雅黑" panose="020B0503020204020204" pitchFamily="34" charset="-122"/>
                <a:cs typeface="新宋体" panose="02010609030101010101" pitchFamily="49" charset="-122"/>
              </a:rPr>
              <a:t>如果传播策略为只要分支指令中包含污点标记就对其进行传播，则三条分支语句后支配语句全部被标记。</a:t>
            </a:r>
            <a:endParaRPr lang="en-US" altLang="zh-CN" sz="2400" kern="100" dirty="0">
              <a:latin typeface="微软雅黑" panose="020B0503020204020204" pitchFamily="34" charset="-122"/>
              <a:ea typeface="微软雅黑" panose="020B0503020204020204" pitchFamily="34" charset="-122"/>
              <a:cs typeface="新宋体" panose="02010609030101010101" pitchFamily="49" charset="-122"/>
            </a:endParaRPr>
          </a:p>
        </p:txBody>
      </p:sp>
      <p:sp>
        <p:nvSpPr>
          <p:cNvPr id="4" name="矩形 3"/>
          <p:cNvSpPr/>
          <p:nvPr/>
        </p:nvSpPr>
        <p:spPr>
          <a:xfrm>
            <a:off x="6285359" y="4097065"/>
            <a:ext cx="6216693" cy="2751522"/>
          </a:xfrm>
          <a:prstGeom prst="rect">
            <a:avLst/>
          </a:prstGeom>
          <a:ln>
            <a:solidFill>
              <a:schemeClr val="tx1"/>
            </a:solidFill>
          </a:ln>
        </p:spPr>
        <p:txBody>
          <a:bodyPr wrap="square">
            <a:spAutoFit/>
          </a:bodyPr>
          <a:lstStyle/>
          <a:p>
            <a:pPr marL="342900" indent="-342900">
              <a:lnSpc>
                <a:spcPct val="120000"/>
              </a:lnSpc>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等于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的情况</a:t>
            </a:r>
            <a:r>
              <a:rPr lang="zh-CN" altLang="en-US" sz="2400" dirty="0">
                <a:latin typeface="微软雅黑" panose="020B0503020204020204" pitchFamily="34" charset="-122"/>
                <a:ea typeface="微软雅黑" panose="020B0503020204020204" pitchFamily="34" charset="-122"/>
              </a:rPr>
              <a:t>：攻击者可以根据第</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行泄漏的</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的值直接还原出污点源处</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的值</a:t>
            </a:r>
            <a:endParaRPr lang="en-US" altLang="zh-CN" sz="2400" dirty="0">
              <a:latin typeface="微软雅黑" panose="020B0503020204020204" pitchFamily="34" charset="-122"/>
              <a:ea typeface="微软雅黑" panose="020B0503020204020204" pitchFamily="34" charset="-122"/>
            </a:endParaRPr>
          </a:p>
          <a:p>
            <a:pPr marL="342900" indent="-342900">
              <a:lnSpc>
                <a:spcPct val="120000"/>
              </a:lnSpc>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大于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且小于或等于</a:t>
            </a:r>
            <a:r>
              <a:rPr lang="en-US" altLang="zh-CN" sz="2400" b="1" dirty="0">
                <a:latin typeface="微软雅黑" panose="020B0503020204020204" pitchFamily="34" charset="-122"/>
                <a:ea typeface="微软雅黑" panose="020B0503020204020204" pitchFamily="34" charset="-122"/>
              </a:rPr>
              <a:t>13</a:t>
            </a:r>
            <a:r>
              <a:rPr lang="zh-CN" altLang="en-US" sz="2400" b="1" dirty="0">
                <a:latin typeface="微软雅黑" panose="020B0503020204020204" pitchFamily="34" charset="-122"/>
                <a:ea typeface="微软雅黑" panose="020B0503020204020204" pitchFamily="34" charset="-122"/>
              </a:rPr>
              <a:t>的情况</a:t>
            </a:r>
            <a:r>
              <a:rPr lang="zh-CN" altLang="en-US" sz="2400" dirty="0">
                <a:latin typeface="微软雅黑" panose="020B0503020204020204" pitchFamily="34" charset="-122"/>
                <a:ea typeface="微软雅黑" panose="020B0503020204020204" pitchFamily="34" charset="-122"/>
              </a:rPr>
              <a:t>：攻击者也只需要尝试</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次就可以还原信息</a:t>
            </a:r>
            <a:endParaRPr lang="en-US" altLang="zh-CN" sz="2400" dirty="0">
              <a:latin typeface="微软雅黑" panose="020B0503020204020204" pitchFamily="34" charset="-122"/>
              <a:ea typeface="微软雅黑" panose="020B0503020204020204" pitchFamily="34" charset="-122"/>
            </a:endParaRPr>
          </a:p>
          <a:p>
            <a:pPr marL="342900" indent="-342900">
              <a:lnSpc>
                <a:spcPct val="120000"/>
              </a:lnSpc>
              <a:buFont typeface="Wingdings" panose="05000000000000000000" pitchFamily="2" charset="2"/>
              <a:buChar char="p"/>
            </a:pP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小于</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的情况</a:t>
            </a:r>
            <a:r>
              <a:rPr lang="zh-CN" altLang="en-US" sz="2400" dirty="0">
                <a:latin typeface="微软雅黑" panose="020B0503020204020204" pitchFamily="34" charset="-122"/>
                <a:ea typeface="微软雅黑" panose="020B0503020204020204" pitchFamily="34" charset="-122"/>
              </a:rPr>
              <a:t>：还原信息的几率显著低于前两种，</a:t>
            </a:r>
            <a:r>
              <a:rPr lang="zh-CN" altLang="en-US" sz="2400" u="sng" dirty="0">
                <a:latin typeface="微软雅黑" panose="020B0503020204020204" pitchFamily="34" charset="-122"/>
                <a:ea typeface="微软雅黑" panose="020B0503020204020204" pitchFamily="34" charset="-122"/>
              </a:rPr>
              <a:t>无需污点标记</a:t>
            </a:r>
            <a:endParaRPr lang="zh-CN" altLang="en-US" sz="2400" u="sng" dirty="0">
              <a:latin typeface="微软雅黑" panose="020B0503020204020204" pitchFamily="34" charset="-122"/>
              <a:ea typeface="微软雅黑" panose="020B0503020204020204" pitchFamily="34" charset="-122"/>
            </a:endParaRPr>
          </a:p>
        </p:txBody>
      </p:sp>
      <p:sp>
        <p:nvSpPr>
          <p:cNvPr id="10" name="矩形 9"/>
          <p:cNvSpPr/>
          <p:nvPr/>
        </p:nvSpPr>
        <p:spPr>
          <a:xfrm>
            <a:off x="6501383" y="1267480"/>
            <a:ext cx="5990543" cy="1200329"/>
          </a:xfrm>
          <a:prstGeom prst="rect">
            <a:avLst/>
          </a:prstGeom>
          <a:ln>
            <a:solidFill>
              <a:schemeClr val="tx1"/>
            </a:solidFill>
          </a:ln>
        </p:spPr>
        <p:txBody>
          <a:bodyPr wrap="square">
            <a:spAutoFit/>
          </a:bodyPr>
          <a:lstStyle/>
          <a:p>
            <a:pPr>
              <a:lnSpc>
                <a:spcPct val="150000"/>
              </a:lnSpc>
            </a:pPr>
            <a:r>
              <a:rPr lang="zh-CN" altLang="en-US" sz="2400" b="1" kern="100" dirty="0">
                <a:latin typeface="微软雅黑" panose="020B0503020204020204" pitchFamily="34" charset="-122"/>
                <a:ea typeface="微软雅黑" panose="020B0503020204020204" pitchFamily="34" charset="-122"/>
                <a:cs typeface="新宋体" panose="02010609030101010101" pitchFamily="49" charset="-122"/>
              </a:rPr>
              <a:t>单纯地将所有包含污点标记的分支进行传播会导致过污染的情况</a:t>
            </a:r>
            <a:endParaRPr lang="zh-CN" altLang="en-US" sz="2400" dirty="0"/>
          </a:p>
        </p:txBody>
      </p:sp>
      <p:sp>
        <p:nvSpPr>
          <p:cNvPr id="13" name="矩形 12"/>
          <p:cNvSpPr/>
          <p:nvPr/>
        </p:nvSpPr>
        <p:spPr>
          <a:xfrm>
            <a:off x="380703" y="2824237"/>
            <a:ext cx="5616624" cy="31252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a:off x="5709296" y="3328293"/>
            <a:ext cx="1296144" cy="0"/>
          </a:xfrm>
          <a:prstGeom prst="straightConnector1">
            <a:avLst/>
          </a:prstGeom>
          <a:ln w="5715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9124469" y="4282637"/>
            <a:ext cx="3384376" cy="2232248"/>
          </a:xfrm>
          <a:prstGeom prst="roundRect">
            <a:avLst/>
          </a:prstGeom>
          <a:solidFill>
            <a:srgbClr val="FF0000">
              <a:alpha val="68000"/>
            </a:srgbClr>
          </a:solidFill>
          <a:ln>
            <a:solidFill>
              <a:srgbClr val="FF3B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3200" b="1" dirty="0">
                <a:latin typeface="微软雅黑" panose="020B0503020204020204" pitchFamily="34" charset="-122"/>
                <a:ea typeface="微软雅黑" panose="020B0503020204020204" pitchFamily="34" charset="-122"/>
              </a:rPr>
              <a:t>根据信息泄漏范围的不同，定量地设计污点标记分支的选择策略</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13"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28775" y="2066508"/>
            <a:ext cx="10765196" cy="2197889"/>
            <a:chOff x="1424819" y="2400260"/>
            <a:chExt cx="9530272" cy="2575139"/>
          </a:xfrm>
        </p:grpSpPr>
        <p:sp>
          <p:nvSpPr>
            <p:cNvPr id="21" name="íṡľíḍè-Rectangle 17"/>
            <p:cNvSpPr/>
            <p:nvPr/>
          </p:nvSpPr>
          <p:spPr>
            <a:xfrm>
              <a:off x="1424819" y="2400260"/>
              <a:ext cx="9530272" cy="257513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defRPr/>
              </a:pPr>
              <a:endParaRPr kumimoji="0" sz="28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775431" y="2434982"/>
              <a:ext cx="8926295" cy="1670299"/>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道高一尺    魔高一丈</a:t>
              </a:r>
              <a:endPar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150000"/>
                </a:lnSpc>
                <a:spcBef>
                  <a:spcPts val="0"/>
                </a:spcBef>
                <a:spcAft>
                  <a:spcPts val="0"/>
                </a:spcAft>
                <a:buClrTx/>
                <a:buSzTx/>
                <a:buFontTx/>
                <a:buNone/>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符号执行    污点分析</a:t>
              </a:r>
              <a:endPar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eaLnBrk="1" fontAlgn="auto" latinLnBrk="0" hangingPunct="1">
                <a:lnSpc>
                  <a:spcPct val="150000"/>
                </a:lnSpc>
                <a:spcBef>
                  <a:spcPts val="0"/>
                </a:spcBef>
                <a:spcAft>
                  <a:spcPts val="0"/>
                </a:spcAft>
                <a:buClrTx/>
                <a:buSzTx/>
                <a:buFontTx/>
                <a:buNone/>
                <a:defRPr/>
              </a:pPr>
              <a:r>
                <a:rPr lang="zh-CN" altLang="en-US"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依然在路上</a:t>
              </a:r>
              <a:endParaRPr lang="en-US" altLang="zh-CN" sz="2800" b="1"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740743" y="736005"/>
            <a:ext cx="11665296" cy="5904197"/>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假设</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处的表达式为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是一个与符号变量相关的多项表达式，把</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称为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q</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，则程序执行到</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处时</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可能会表现为下面两种形式之一：</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a:p>
            <a:pPr lvl="3" algn="just">
              <a:lnSpc>
                <a:spcPct val="150000"/>
              </a:lnSpc>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 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包含</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q          (2) 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包含￢</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q </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如果符号执行引擎选择进入</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then</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分支</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的真值为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true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表现为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的形式，且记为：</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如果选择</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else</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分支，</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R≥0</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false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真值为，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表现为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的形式，且记为：</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要确定</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对应路径的程序输入参数，只需要使用约束求解器对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进行求解就可以。</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275" name="Picture 11"/>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58159" y="3400301"/>
            <a:ext cx="176627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1824" y="4624437"/>
            <a:ext cx="2016224" cy="50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4" end="4"/>
                                            </p:txEl>
                                          </p:spTgt>
                                        </p:tgtEl>
                                        <p:attrNameLst>
                                          <p:attrName>style.visibility</p:attrName>
                                        </p:attrNameLst>
                                      </p:cBhvr>
                                      <p:to>
                                        <p:strVal val="visible"/>
                                      </p:to>
                                    </p:set>
                                    <p:animEffect transition="in" filter="blinds(horizontal)">
                                      <p:cBhvr>
                                        <p:cTn id="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812751" y="952029"/>
            <a:ext cx="11593288" cy="1303771"/>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符号传播主要作用是建立符号变量传播的关系，并且更新映射的关系。在实际操作的过程中，通常是将</a:t>
            </a:r>
            <a:r>
              <a:rPr lang="zh-CN" altLang="en-US" sz="2800" u="sng" dirty="0">
                <a:latin typeface="微软雅黑" panose="020B0503020204020204" pitchFamily="34" charset="-122"/>
                <a:ea typeface="微软雅黑" panose="020B0503020204020204" pitchFamily="34" charset="-122"/>
                <a:cs typeface="Times New Roman" panose="02020603050405020304" pitchFamily="18" charset="0"/>
              </a:rPr>
              <a:t>对应内存地址的数据进行变化</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557167" y="375965"/>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符号传播</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6" name="矩形 5"/>
          <p:cNvSpPr/>
          <p:nvPr/>
        </p:nvSpPr>
        <p:spPr>
          <a:xfrm>
            <a:off x="844456" y="4408413"/>
            <a:ext cx="11449272" cy="830997"/>
          </a:xfrm>
          <a:prstGeom prst="rect">
            <a:avLst/>
          </a:prstGeom>
          <a:ln>
            <a:solidFill>
              <a:schemeClr val="tx1"/>
            </a:solidFill>
          </a:ln>
        </p:spPr>
        <p:txBody>
          <a:bodyPr wrap="square">
            <a:spAutoFit/>
          </a:bodyPr>
          <a:lstStyle/>
          <a:p>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最初的符号映射表如表所示，</a:t>
            </a:r>
            <a:r>
              <a:rPr lang="en-US" altLang="zh-CN" sz="2400" kern="100" dirty="0" err="1">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addr_x</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代表第</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1</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行中变量</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x</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的地址，</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X</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为对应地址应该存放的符号表达式。</a:t>
            </a:r>
            <a:r>
              <a:rPr lang="zh-CN" altLang="en-US" sz="2400"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变量</a:t>
            </a:r>
            <a:r>
              <a:rPr lang="en-US" altLang="zh-CN" sz="2400"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y</a:t>
            </a:r>
            <a:r>
              <a:rPr lang="zh-CN" altLang="en-US" sz="2400"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和变量</a:t>
            </a:r>
            <a:r>
              <a:rPr lang="en-US" altLang="zh-CN" sz="2400"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z</a:t>
            </a:r>
            <a:r>
              <a:rPr lang="zh-CN" altLang="en-US" sz="2400"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不需要进行符号化，因为他们两个的值都取决于</a:t>
            </a:r>
            <a:r>
              <a:rPr lang="en-US" altLang="zh-CN" sz="2400"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rPr>
              <a:t>x</a:t>
            </a:r>
            <a:endParaRPr lang="en-US" altLang="zh-CN" sz="2400" kern="100" dirty="0">
              <a:solidFill>
                <a:srgbClr val="000000"/>
              </a:solidFill>
              <a:highlight>
                <a:srgbClr val="FFFF00"/>
              </a:highlight>
              <a:latin typeface="微软雅黑" panose="020B0503020204020204" pitchFamily="34" charset="-122"/>
              <a:ea typeface="微软雅黑" panose="020B0503020204020204" pitchFamily="34" charset="-122"/>
              <a:cs typeface="新宋体" panose="02010609030101010101" pitchFamily="49" charset="-122"/>
            </a:endParaRPr>
          </a:p>
        </p:txBody>
      </p:sp>
      <p:graphicFrame>
        <p:nvGraphicFramePr>
          <p:cNvPr id="7" name="表格 6"/>
          <p:cNvGraphicFramePr>
            <a:graphicFrameLocks noGrp="1"/>
          </p:cNvGraphicFramePr>
          <p:nvPr/>
        </p:nvGraphicFramePr>
        <p:xfrm>
          <a:off x="916464" y="2320181"/>
          <a:ext cx="3456384" cy="1944216"/>
        </p:xfrm>
        <a:graphic>
          <a:graphicData uri="http://schemas.openxmlformats.org/drawingml/2006/table">
            <a:tbl>
              <a:tblPr firstRow="1" firstCol="1" bandRow="1">
                <a:tableStyleId>{073A0DAA-6AF3-43AB-8588-CEC1D06C72B9}</a:tableStyleId>
              </a:tblPr>
              <a:tblGrid>
                <a:gridCol w="3456384"/>
              </a:tblGrid>
              <a:tr h="1944216">
                <a:tc>
                  <a:txBody>
                    <a:bodyPr/>
                    <a:lstStyle/>
                    <a:p>
                      <a:pPr algn="just">
                        <a:spcAft>
                          <a:spcPts val="0"/>
                        </a:spcAft>
                      </a:pPr>
                      <a:r>
                        <a:rPr lang="x-none" sz="2800" kern="100" dirty="0">
                          <a:effectLst/>
                        </a:rPr>
                        <a:t>1 int x</a:t>
                      </a:r>
                      <a:r>
                        <a:rPr lang="en-US" sz="2800" kern="100" dirty="0">
                          <a:effectLst/>
                        </a:rPr>
                        <a:t>;</a:t>
                      </a:r>
                      <a:endParaRPr lang="zh-CN" sz="2800" kern="100" dirty="0">
                        <a:effectLst/>
                      </a:endParaRPr>
                    </a:p>
                    <a:p>
                      <a:pPr algn="just">
                        <a:spcAft>
                          <a:spcPts val="0"/>
                        </a:spcAft>
                      </a:pPr>
                      <a:r>
                        <a:rPr lang="x-none" sz="2800" kern="100" dirty="0">
                          <a:effectLst/>
                        </a:rPr>
                        <a:t>2 int y, z;  </a:t>
                      </a:r>
                      <a:endParaRPr lang="zh-CN" sz="2800" kern="100" dirty="0">
                        <a:effectLst/>
                      </a:endParaRPr>
                    </a:p>
                    <a:p>
                      <a:pPr algn="just">
                        <a:spcAft>
                          <a:spcPts val="0"/>
                        </a:spcAft>
                      </a:pPr>
                      <a:r>
                        <a:rPr lang="x-none" sz="2800" kern="100" dirty="0">
                          <a:effectLst/>
                        </a:rPr>
                        <a:t>3 y=x*3;</a:t>
                      </a:r>
                      <a:endParaRPr lang="zh-CN" sz="2800" kern="100" dirty="0">
                        <a:effectLst/>
                      </a:endParaRPr>
                    </a:p>
                    <a:p>
                      <a:pPr algn="just">
                        <a:lnSpc>
                          <a:spcPct val="125000"/>
                        </a:lnSpc>
                        <a:spcAft>
                          <a:spcPts val="0"/>
                        </a:spcAft>
                      </a:pPr>
                      <a:r>
                        <a:rPr lang="x-none" sz="2800" kern="100" dirty="0">
                          <a:effectLst/>
                        </a:rPr>
                        <a:t>4 z=y+5;</a:t>
                      </a:r>
                      <a:endParaRPr lang="zh-CN" sz="28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r>
            </a:tbl>
          </a:graphicData>
        </a:graphic>
      </p:graphicFrame>
      <p:graphicFrame>
        <p:nvGraphicFramePr>
          <p:cNvPr id="8" name="表格 7"/>
          <p:cNvGraphicFramePr>
            <a:graphicFrameLocks noGrp="1"/>
          </p:cNvGraphicFramePr>
          <p:nvPr/>
        </p:nvGraphicFramePr>
        <p:xfrm>
          <a:off x="6389072" y="2680221"/>
          <a:ext cx="4752528" cy="1152128"/>
        </p:xfrm>
        <a:graphic>
          <a:graphicData uri="http://schemas.openxmlformats.org/drawingml/2006/table">
            <a:tbl>
              <a:tblPr firstRow="1" firstCol="1" bandRow="1">
                <a:tableStyleId>{D7AC3CCA-C797-4891-BE02-D94E43425B78}</a:tableStyleId>
              </a:tblPr>
              <a:tblGrid>
                <a:gridCol w="2449879"/>
                <a:gridCol w="2302649"/>
              </a:tblGrid>
              <a:tr h="590929">
                <a:tc>
                  <a:txBody>
                    <a:bodyPr/>
                    <a:lstStyle/>
                    <a:p>
                      <a:pPr algn="ctr">
                        <a:lnSpc>
                          <a:spcPct val="115000"/>
                        </a:lnSpc>
                        <a:spcAft>
                          <a:spcPts val="0"/>
                        </a:spcAft>
                      </a:pPr>
                      <a:r>
                        <a:rPr lang="zh-CN" sz="2000" kern="100" dirty="0">
                          <a:effectLst/>
                          <a:latin typeface="微软雅黑" panose="020B0503020204020204" pitchFamily="34" charset="-122"/>
                          <a:ea typeface="微软雅黑" panose="020B0503020204020204" pitchFamily="34" charset="-122"/>
                        </a:rPr>
                        <a:t>符号量的内存地址</a:t>
                      </a:r>
                      <a:endParaRPr lang="zh-CN" sz="32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ctr">
                        <a:lnSpc>
                          <a:spcPct val="115000"/>
                        </a:lnSpc>
                        <a:spcAft>
                          <a:spcPts val="0"/>
                        </a:spcAft>
                      </a:pPr>
                      <a:r>
                        <a:rPr lang="zh-CN" sz="2000" kern="100">
                          <a:effectLst/>
                          <a:latin typeface="微软雅黑" panose="020B0503020204020204" pitchFamily="34" charset="-122"/>
                          <a:ea typeface="微软雅黑" panose="020B0503020204020204" pitchFamily="34" charset="-122"/>
                        </a:rPr>
                        <a:t>符号值</a:t>
                      </a:r>
                      <a:endParaRPr lang="zh-CN" sz="32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r h="561199">
                <a:tc>
                  <a:txBody>
                    <a:bodyPr/>
                    <a:lstStyle/>
                    <a:p>
                      <a:pPr algn="ctr">
                        <a:lnSpc>
                          <a:spcPct val="115000"/>
                        </a:lnSpc>
                        <a:spcAft>
                          <a:spcPts val="0"/>
                        </a:spcAft>
                      </a:pPr>
                      <a:r>
                        <a:rPr lang="en-US" sz="2000" kern="100">
                          <a:effectLst/>
                          <a:latin typeface="微软雅黑" panose="020B0503020204020204" pitchFamily="34" charset="-122"/>
                          <a:ea typeface="微软雅黑" panose="020B0503020204020204" pitchFamily="34" charset="-122"/>
                        </a:rPr>
                        <a:t>add_x</a:t>
                      </a:r>
                      <a:endParaRPr lang="zh-CN" sz="3200" kern="10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c>
                  <a:txBody>
                    <a:bodyPr/>
                    <a:lstStyle/>
                    <a:p>
                      <a:pPr algn="ctr">
                        <a:lnSpc>
                          <a:spcPct val="115000"/>
                        </a:lnSpc>
                        <a:spcAft>
                          <a:spcPts val="0"/>
                        </a:spcAft>
                      </a:pPr>
                      <a:r>
                        <a:rPr lang="en-US" sz="2000" kern="100" dirty="0">
                          <a:effectLst/>
                          <a:latin typeface="微软雅黑" panose="020B0503020204020204" pitchFamily="34" charset="-122"/>
                          <a:ea typeface="微软雅黑" panose="020B0503020204020204" pitchFamily="34" charset="-122"/>
                        </a:rPr>
                        <a:t>X</a:t>
                      </a:r>
                      <a:endParaRPr lang="zh-CN" sz="3200" kern="100" dirty="0">
                        <a:effectLst/>
                        <a:latin typeface="微软雅黑" panose="020B0503020204020204" pitchFamily="34" charset="-122"/>
                        <a:ea typeface="微软雅黑" panose="020B0503020204020204" pitchFamily="34" charset="-122"/>
                        <a:cs typeface="新宋体" panose="02010609030101010101" pitchFamily="49" charset="-122"/>
                      </a:endParaRPr>
                    </a:p>
                  </a:txBody>
                  <a:tcPr marL="68580" marR="68580" marT="0" marB="0" anchor="ctr"/>
                </a:tc>
              </a:tr>
            </a:tbl>
          </a:graphicData>
        </a:graphic>
      </p:graphicFrame>
      <p:sp>
        <p:nvSpPr>
          <p:cNvPr id="9" name="上箭头 8"/>
          <p:cNvSpPr/>
          <p:nvPr/>
        </p:nvSpPr>
        <p:spPr>
          <a:xfrm>
            <a:off x="8445599" y="3758149"/>
            <a:ext cx="792088" cy="64807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nvGraphicFramePr>
        <p:xfrm>
          <a:off x="2972991" y="5416525"/>
          <a:ext cx="6912768" cy="1310147"/>
        </p:xfrm>
        <a:graphic>
          <a:graphicData uri="http://schemas.openxmlformats.org/drawingml/2006/table">
            <a:tbl>
              <a:tblPr firstRow="1" firstCol="1" bandRow="1">
                <a:tableStyleId>{D7AC3CCA-C797-4891-BE02-D94E43425B78}</a:tableStyleId>
              </a:tblPr>
              <a:tblGrid>
                <a:gridCol w="3563461"/>
                <a:gridCol w="3349307"/>
              </a:tblGrid>
              <a:tr h="309340">
                <a:tc>
                  <a:txBody>
                    <a:bodyPr/>
                    <a:lstStyle/>
                    <a:p>
                      <a:pPr algn="ctr">
                        <a:lnSpc>
                          <a:spcPct val="115000"/>
                        </a:lnSpc>
                        <a:spcAft>
                          <a:spcPts val="0"/>
                        </a:spcAft>
                      </a:pPr>
                      <a:r>
                        <a:rPr lang="zh-CN" sz="2000" kern="100" dirty="0">
                          <a:effectLst/>
                          <a:latin typeface="微软雅黑" panose="020B0503020204020204" pitchFamily="34" charset="-122"/>
                          <a:ea typeface="微软雅黑" panose="020B0503020204020204" pitchFamily="34" charset="-122"/>
                        </a:rPr>
                        <a:t>符号量的内存地址</a:t>
                      </a:r>
                      <a:endParaRPr lang="zh-CN" sz="20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lnSpc>
                          <a:spcPct val="115000"/>
                        </a:lnSpc>
                        <a:spcAft>
                          <a:spcPts val="0"/>
                        </a:spcAft>
                      </a:pPr>
                      <a:r>
                        <a:rPr lang="zh-CN" sz="2000" kern="100" dirty="0">
                          <a:effectLst/>
                          <a:latin typeface="微软雅黑" panose="020B0503020204020204" pitchFamily="34" charset="-122"/>
                          <a:ea typeface="微软雅黑" panose="020B0503020204020204" pitchFamily="34" charset="-122"/>
                        </a:rPr>
                        <a:t>符号值</a:t>
                      </a:r>
                      <a:endParaRPr lang="zh-CN" sz="20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28935">
                <a:tc>
                  <a:txBody>
                    <a:bodyPr/>
                    <a:lstStyle/>
                    <a:p>
                      <a:pPr algn="ctr">
                        <a:lnSpc>
                          <a:spcPct val="115000"/>
                        </a:lnSpc>
                        <a:spcAft>
                          <a:spcPts val="0"/>
                        </a:spcAft>
                      </a:pPr>
                      <a:r>
                        <a:rPr lang="en-US" sz="2000" kern="100">
                          <a:effectLst/>
                          <a:latin typeface="微软雅黑" panose="020B0503020204020204" pitchFamily="34" charset="-122"/>
                          <a:ea typeface="微软雅黑" panose="020B0503020204020204" pitchFamily="34" charset="-122"/>
                        </a:rPr>
                        <a:t>add_x</a:t>
                      </a:r>
                      <a:endParaRPr lang="zh-CN" sz="20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lnSpc>
                          <a:spcPct val="115000"/>
                        </a:lnSpc>
                        <a:spcAft>
                          <a:spcPts val="0"/>
                        </a:spcAft>
                      </a:pPr>
                      <a:r>
                        <a:rPr lang="en-US" sz="2000" kern="100" dirty="0">
                          <a:effectLst/>
                          <a:latin typeface="微软雅黑" panose="020B0503020204020204" pitchFamily="34" charset="-122"/>
                          <a:ea typeface="微软雅黑" panose="020B0503020204020204" pitchFamily="34" charset="-122"/>
                        </a:rPr>
                        <a:t>X</a:t>
                      </a:r>
                      <a:endParaRPr lang="zh-CN" sz="20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28935">
                <a:tc>
                  <a:txBody>
                    <a:bodyPr/>
                    <a:lstStyle/>
                    <a:p>
                      <a:pPr algn="ctr">
                        <a:lnSpc>
                          <a:spcPct val="115000"/>
                        </a:lnSpc>
                        <a:spcAft>
                          <a:spcPts val="0"/>
                        </a:spcAft>
                      </a:pPr>
                      <a:r>
                        <a:rPr lang="en-US" sz="2000" kern="100">
                          <a:effectLst/>
                          <a:latin typeface="微软雅黑" panose="020B0503020204020204" pitchFamily="34" charset="-122"/>
                          <a:ea typeface="微软雅黑" panose="020B0503020204020204" pitchFamily="34" charset="-122"/>
                        </a:rPr>
                        <a:t>add_y</a:t>
                      </a:r>
                      <a:endParaRPr lang="zh-CN" sz="20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lnSpc>
                          <a:spcPct val="115000"/>
                        </a:lnSpc>
                        <a:spcAft>
                          <a:spcPts val="0"/>
                        </a:spcAft>
                      </a:pPr>
                      <a:r>
                        <a:rPr lang="en-US" sz="2000" kern="100">
                          <a:effectLst/>
                          <a:latin typeface="微软雅黑" panose="020B0503020204020204" pitchFamily="34" charset="-122"/>
                          <a:ea typeface="微软雅黑" panose="020B0503020204020204" pitchFamily="34" charset="-122"/>
                        </a:rPr>
                        <a:t>X*3</a:t>
                      </a:r>
                      <a:endParaRPr lang="zh-CN" sz="20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328935">
                <a:tc>
                  <a:txBody>
                    <a:bodyPr/>
                    <a:lstStyle/>
                    <a:p>
                      <a:pPr algn="ctr">
                        <a:lnSpc>
                          <a:spcPct val="115000"/>
                        </a:lnSpc>
                        <a:spcAft>
                          <a:spcPts val="0"/>
                        </a:spcAft>
                      </a:pPr>
                      <a:r>
                        <a:rPr lang="en-US" sz="2000" kern="100">
                          <a:effectLst/>
                          <a:latin typeface="微软雅黑" panose="020B0503020204020204" pitchFamily="34" charset="-122"/>
                          <a:ea typeface="微软雅黑" panose="020B0503020204020204" pitchFamily="34" charset="-122"/>
                        </a:rPr>
                        <a:t>add_z</a:t>
                      </a:r>
                      <a:endParaRPr lang="zh-CN" sz="2000" b="1" kern="10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ctr">
                        <a:lnSpc>
                          <a:spcPct val="115000"/>
                        </a:lnSpc>
                        <a:spcAft>
                          <a:spcPts val="0"/>
                        </a:spcAft>
                      </a:pPr>
                      <a:r>
                        <a:rPr lang="en-US" sz="2000" kern="100" dirty="0">
                          <a:effectLst/>
                          <a:latin typeface="微软雅黑" panose="020B0503020204020204" pitchFamily="34" charset="-122"/>
                          <a:ea typeface="微软雅黑" panose="020B0503020204020204" pitchFamily="34" charset="-122"/>
                        </a:rPr>
                        <a:t>X*3 + 5</a:t>
                      </a:r>
                      <a:endParaRPr lang="zh-CN" sz="2000" b="1" kern="100" dirty="0">
                        <a:solidFill>
                          <a:schemeClr val="dk1"/>
                        </a:solidFill>
                        <a:effectLst/>
                        <a:latin typeface="微软雅黑" panose="020B0503020204020204" pitchFamily="34" charset="-122"/>
                        <a:ea typeface="微软雅黑" panose="020B0503020204020204" pitchFamily="34" charset="-122"/>
                        <a:cs typeface="+mn-cs"/>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740743" y="1240061"/>
            <a:ext cx="11593288" cy="5257866"/>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如何形式化地表示符号执行的过程呢？程序的所有执行路径可以表示为树，叫做</a:t>
            </a:r>
            <a:r>
              <a:rPr lang="zh-CN" altLang="en-US" sz="2800" b="1"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执行树</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u="sng" dirty="0">
                <a:latin typeface="微软雅黑" panose="020B0503020204020204" pitchFamily="34" charset="-122"/>
                <a:ea typeface="微软雅黑" panose="020B0503020204020204" pitchFamily="34" charset="-122"/>
                <a:cs typeface="Times New Roman" panose="02020603050405020304" pitchFamily="18" charset="0"/>
              </a:rPr>
              <a:t>符号执行过程也是对执行树进行遍历的过程</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执行树中的一个节点对应程序中的一条语句，程序语句之间的执行顺序或跳转关系对应执行树中节点间的边，对于每个语句会有两条边与其相连，左子树对应的是</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语句的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true(then)</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分支，右子树对应</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语句的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false(else)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分支。</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执行树中还可以包含指令计数、</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pc(</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路径约束条件</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、变量符号值等程序执行状态信息。</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629175" y="591989"/>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符号执行树</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13222" y="6136605"/>
            <a:ext cx="10801200" cy="830997"/>
          </a:xfrm>
          <a:prstGeom prst="rect">
            <a:avLst/>
          </a:prstGeom>
        </p:spPr>
        <p:txBody>
          <a:bodyPr wrap="square">
            <a:spAutoFit/>
          </a:bodyPr>
          <a:lstStyle/>
          <a:p>
            <a:pPr algn="ct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符号执行完得到三条路径，可以对路径约束条件</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pc</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进行约束求解得到到达该路径的一组输入，结合</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assert</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的约束</a:t>
            </a:r>
            <a:r>
              <a:rPr lang="en-US" altLang="zh-CN"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x-y!=0</a:t>
            </a:r>
            <a:r>
              <a:rPr lang="zh-CN" altLang="en-US" sz="2400" kern="100" dirty="0">
                <a:solidFill>
                  <a:srgbClr val="000000"/>
                </a:solidFill>
                <a:latin typeface="微软雅黑" panose="020B0503020204020204" pitchFamily="34" charset="-122"/>
                <a:ea typeface="微软雅黑" panose="020B0503020204020204" pitchFamily="34" charset="-122"/>
                <a:cs typeface="新宋体" panose="02010609030101010101" pitchFamily="49" charset="-122"/>
              </a:rPr>
              <a:t>就可以进行求解出触发约束的输入。</a:t>
            </a: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596727" y="808013"/>
          <a:ext cx="3672408" cy="3600400"/>
        </p:xfrm>
        <a:graphic>
          <a:graphicData uri="http://schemas.openxmlformats.org/drawingml/2006/table">
            <a:tbl>
              <a:tblPr firstRow="1" firstCol="1" bandRow="1">
                <a:tableStyleId>{073A0DAA-6AF3-43AB-8588-CEC1D06C72B9}</a:tableStyleId>
              </a:tblPr>
              <a:tblGrid>
                <a:gridCol w="3672408"/>
              </a:tblGrid>
              <a:tr h="3600400">
                <a:tc>
                  <a:txBody>
                    <a:bodyPr/>
                    <a:lstStyle/>
                    <a:p>
                      <a:pPr algn="just">
                        <a:lnSpc>
                          <a:spcPct val="115000"/>
                        </a:lnSpc>
                        <a:spcAft>
                          <a:spcPts val="0"/>
                        </a:spcAft>
                      </a:pPr>
                      <a:r>
                        <a:rPr lang="x-none" sz="2400" kern="100" dirty="0">
                          <a:effectLst/>
                        </a:rPr>
                        <a:t>1 void foobar(int a,int b){</a:t>
                      </a:r>
                      <a:endParaRPr lang="zh-CN" sz="2400" kern="100" dirty="0">
                        <a:effectLst/>
                      </a:endParaRPr>
                    </a:p>
                    <a:p>
                      <a:pPr algn="l">
                        <a:lnSpc>
                          <a:spcPct val="115000"/>
                        </a:lnSpc>
                        <a:spcAft>
                          <a:spcPts val="0"/>
                        </a:spcAft>
                      </a:pPr>
                      <a:r>
                        <a:rPr lang="x-none" sz="2400" kern="100" dirty="0">
                          <a:effectLst/>
                        </a:rPr>
                        <a:t>2  int x=1,y=0;</a:t>
                      </a:r>
                      <a:endParaRPr lang="zh-CN" sz="2400" kern="100" dirty="0">
                        <a:effectLst/>
                      </a:endParaRPr>
                    </a:p>
                    <a:p>
                      <a:pPr algn="just">
                        <a:lnSpc>
                          <a:spcPct val="115000"/>
                        </a:lnSpc>
                        <a:spcAft>
                          <a:spcPts val="0"/>
                        </a:spcAft>
                      </a:pPr>
                      <a:r>
                        <a:rPr lang="x-none" sz="2400" kern="100" dirty="0">
                          <a:effectLst/>
                        </a:rPr>
                        <a:t>3  if(a != 0){</a:t>
                      </a:r>
                      <a:endParaRPr lang="zh-CN" sz="2400" kern="100" dirty="0">
                        <a:effectLst/>
                      </a:endParaRPr>
                    </a:p>
                    <a:p>
                      <a:pPr algn="just">
                        <a:lnSpc>
                          <a:spcPct val="115000"/>
                        </a:lnSpc>
                        <a:spcAft>
                          <a:spcPts val="0"/>
                        </a:spcAft>
                      </a:pPr>
                      <a:r>
                        <a:rPr lang="x-none" sz="2400" kern="100" dirty="0">
                          <a:effectLst/>
                        </a:rPr>
                        <a:t>4    y = 3+x; </a:t>
                      </a:r>
                      <a:endParaRPr lang="zh-CN" sz="2400" kern="100" dirty="0">
                        <a:effectLst/>
                      </a:endParaRPr>
                    </a:p>
                    <a:p>
                      <a:pPr algn="just">
                        <a:lnSpc>
                          <a:spcPct val="115000"/>
                        </a:lnSpc>
                        <a:spcAft>
                          <a:spcPts val="0"/>
                        </a:spcAft>
                      </a:pPr>
                      <a:r>
                        <a:rPr lang="x-none" sz="2400" kern="100" dirty="0">
                          <a:effectLst/>
                        </a:rPr>
                        <a:t>5    if (b ==0)</a:t>
                      </a:r>
                      <a:endParaRPr lang="zh-CN" sz="2400" kern="100" dirty="0">
                        <a:effectLst/>
                      </a:endParaRPr>
                    </a:p>
                    <a:p>
                      <a:pPr algn="just">
                        <a:lnSpc>
                          <a:spcPct val="115000"/>
                        </a:lnSpc>
                        <a:spcAft>
                          <a:spcPts val="0"/>
                        </a:spcAft>
                      </a:pPr>
                      <a:r>
                        <a:rPr lang="x-none" sz="2400" kern="100" dirty="0">
                          <a:effectLst/>
                        </a:rPr>
                        <a:t>6      </a:t>
                      </a:r>
                      <a:r>
                        <a:rPr lang="en-US" sz="2400" kern="100" dirty="0">
                          <a:effectLst/>
                        </a:rPr>
                        <a:t>   </a:t>
                      </a:r>
                      <a:r>
                        <a:rPr lang="x-none" sz="2400" kern="100" dirty="0">
                          <a:effectLst/>
                        </a:rPr>
                        <a:t>x = 2*(a+b);</a:t>
                      </a:r>
                      <a:endParaRPr lang="zh-CN" sz="2400" kern="100" dirty="0">
                        <a:effectLst/>
                      </a:endParaRPr>
                    </a:p>
                    <a:p>
                      <a:pPr algn="just">
                        <a:lnSpc>
                          <a:spcPct val="115000"/>
                        </a:lnSpc>
                        <a:spcAft>
                          <a:spcPts val="0"/>
                        </a:spcAft>
                      </a:pPr>
                      <a:r>
                        <a:rPr lang="x-none" sz="2400" kern="100" dirty="0">
                          <a:effectLst/>
                        </a:rPr>
                        <a:t>7   }</a:t>
                      </a:r>
                      <a:endParaRPr lang="zh-CN" sz="2400" kern="100" dirty="0">
                        <a:effectLst/>
                      </a:endParaRPr>
                    </a:p>
                    <a:p>
                      <a:pPr algn="just">
                        <a:lnSpc>
                          <a:spcPct val="115000"/>
                        </a:lnSpc>
                        <a:spcAft>
                          <a:spcPts val="0"/>
                        </a:spcAft>
                      </a:pPr>
                      <a:r>
                        <a:rPr lang="x-none" sz="2400" kern="100" dirty="0">
                          <a:effectLst/>
                        </a:rPr>
                        <a:t>8  assert(x-y </a:t>
                      </a:r>
                      <a:r>
                        <a:rPr lang="zh-CN" sz="2400" kern="100" dirty="0">
                          <a:effectLst/>
                        </a:rPr>
                        <a:t>！</a:t>
                      </a:r>
                      <a:r>
                        <a:rPr lang="x-none" sz="2400" kern="100" dirty="0">
                          <a:effectLst/>
                        </a:rPr>
                        <a:t>=0)</a:t>
                      </a:r>
                      <a:r>
                        <a:rPr lang="zh-CN" sz="2400" kern="100" dirty="0">
                          <a:effectLst/>
                        </a:rPr>
                        <a:t>；</a:t>
                      </a:r>
                      <a:endParaRPr lang="zh-CN" sz="2400" kern="100" dirty="0">
                        <a:effectLst/>
                        <a:latin typeface="新宋体" panose="02010609030101010101" pitchFamily="49" charset="-122"/>
                        <a:ea typeface="新宋体" panose="02010609030101010101" pitchFamily="49" charset="-122"/>
                        <a:cs typeface="新宋体" panose="02010609030101010101" pitchFamily="49" charset="-122"/>
                      </a:endParaRPr>
                    </a:p>
                  </a:txBody>
                  <a:tcPr marL="68580" marR="68580" marT="0" marB="0"/>
                </a:tc>
              </a:tr>
            </a:tbl>
          </a:graphicData>
        </a:graphic>
      </p:graphicFrame>
      <p:pic>
        <p:nvPicPr>
          <p:cNvPr id="13314" name="图片 344" descr="C:\Users\DELL\Downloads\Untitled Diagram.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89214" y="231949"/>
            <a:ext cx="7357699"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740742" y="1096045"/>
            <a:ext cx="11593288" cy="5902960"/>
          </a:xfrm>
          <a:prstGeom prst="rect">
            <a:avLst/>
          </a:prstGeom>
          <a:noFill/>
        </p:spPr>
        <p:txBody>
          <a:bodyPr wrap="square" lIns="86376" tIns="43188" rIns="86376" bIns="43188" rtlCol="0">
            <a:spAutoFit/>
          </a:bodyPr>
          <a:lstStyle/>
          <a:p>
            <a:pPr marL="457200" indent="-457200" algn="just">
              <a:lnSpc>
                <a:spcPct val="150000"/>
              </a:lnSpc>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符号执行得到的约束条件，可以通过约束求解器进行求解</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主流的</a:t>
            </a:r>
            <a:r>
              <a:rPr lang="zh-CN" altLang="en-US" sz="28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约束求解器</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主要有两种理论模型：</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SAT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求解器和</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SMT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求解器</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SAT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问题（</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The </a:t>
            </a:r>
            <a:r>
              <a:rPr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Satisfiability</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 Problem</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，可满足性问题），</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求解由布尔变量集合组成的布尔表达式，对命题逻辑公式问题适用，但是当前有很多实际应用的问题，并不能直接转换为</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问题来进行求解。</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SMT</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err="1">
                <a:latin typeface="微软雅黑" panose="020B0503020204020204" pitchFamily="34" charset="-122"/>
                <a:ea typeface="微软雅黑" panose="020B0503020204020204" pitchFamily="34" charset="-122"/>
                <a:cs typeface="Times New Roman" panose="02020603050405020304" pitchFamily="18" charset="0"/>
              </a:rPr>
              <a:t>Satisfiability</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 Module Theories</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，可满足性模理论），</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求解范围从命题逻辑公式扩展为可以解决一阶逻辑所表达的公式。</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SMT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包含很多的求解方法，通过组合这些方法，可以解决很多问题。</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lnSpc>
                <a:spcPct val="150000"/>
              </a:lnSpc>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Z3</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就是一个典型的约束求解器。</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p:cNvGrpSpPr/>
          <p:nvPr/>
        </p:nvGrpSpPr>
        <p:grpSpPr>
          <a:xfrm>
            <a:off x="4703747" y="519981"/>
            <a:ext cx="3667280" cy="474140"/>
            <a:chOff x="5071056" y="837929"/>
            <a:chExt cx="2716641" cy="474140"/>
          </a:xfrm>
        </p:grpSpPr>
        <p:cxnSp>
          <p:nvCxnSpPr>
            <p:cNvPr id="31" name="íślíḋè-Straight Connector 13"/>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071056" y="837929"/>
              <a:ext cx="2716641" cy="461665"/>
            </a:xfrm>
            <a:prstGeom prst="rect">
              <a:avLst/>
            </a:prstGeom>
          </p:spPr>
          <p:txBody>
            <a:bodyPr wrap="square">
              <a:spAutoFit/>
            </a:bodyPr>
            <a:lstStyle/>
            <a:p>
              <a:pPr algn="ct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约束求解</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xEl>
                                              <p:pRg st="2" end="2"/>
                                            </p:txEl>
                                          </p:spTgt>
                                        </p:tgtEl>
                                        <p:attrNameLst>
                                          <p:attrName>style.visibility</p:attrName>
                                        </p:attrNameLst>
                                      </p:cBhvr>
                                      <p:to>
                                        <p:strVal val="visible"/>
                                      </p:to>
                                    </p:set>
                                    <p:animEffect transition="in" filter="blinds(horizontal)">
                                      <p:cBhvr>
                                        <p:cTn id="7" dur="500"/>
                                        <p:tgtEl>
                                          <p:spTgt spid="2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
                                            <p:txEl>
                                              <p:pRg st="3" end="3"/>
                                            </p:txEl>
                                          </p:spTgt>
                                        </p:tgtEl>
                                        <p:attrNameLst>
                                          <p:attrName>style.visibility</p:attrName>
                                        </p:attrNameLst>
                                      </p:cBhvr>
                                      <p:to>
                                        <p:strVal val="visible"/>
                                      </p:to>
                                    </p:set>
                                    <p:animEffect transition="in" filter="blinds(horizontal)">
                                      <p:cBhvr>
                                        <p:cTn id="10" dur="500"/>
                                        <p:tgtEl>
                                          <p:spTgt spid="2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
                                            <p:txEl>
                                              <p:pRg st="4" end="4"/>
                                            </p:txEl>
                                          </p:spTgt>
                                        </p:tgtEl>
                                        <p:attrNameLst>
                                          <p:attrName>style.visibility</p:attrName>
                                        </p:attrNameLst>
                                      </p:cBhvr>
                                      <p:to>
                                        <p:strVal val="visible"/>
                                      </p:to>
                                    </p:set>
                                    <p:animEffect transition="in" filter="blinds(horizontal)">
                                      <p:cBhvr>
                                        <p:cTn id="13"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 name="COMMONDATA" val="eyJoZGlkIjoiZTIxZjE4NWUxYTgwYjkwOTU3MDRkZDUzZjFmYTk3MWMifQ=="/>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9032</Words>
  <Application>WPS 演示</Application>
  <PresentationFormat>自定义</PresentationFormat>
  <Paragraphs>401</Paragraphs>
  <Slides>44</Slides>
  <Notes>44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44</vt:i4>
      </vt:variant>
    </vt:vector>
  </HeadingPairs>
  <TitlesOfParts>
    <vt:vector size="57" baseType="lpstr">
      <vt:lpstr>Arial</vt:lpstr>
      <vt:lpstr>宋体</vt:lpstr>
      <vt:lpstr>Wingdings</vt:lpstr>
      <vt:lpstr>Calibri</vt:lpstr>
      <vt:lpstr>Calibri</vt:lpstr>
      <vt:lpstr>微软雅黑</vt:lpstr>
      <vt:lpstr>Times New Roman</vt:lpstr>
      <vt:lpstr>新宋体</vt:lpstr>
      <vt:lpstr>Arial Unicode MS</vt:lpstr>
      <vt:lpstr>Calibri Light</vt:lpstr>
      <vt:lpstr>Cambria Math</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Jan</cp:lastModifiedBy>
  <cp:revision>2</cp:revision>
  <dcterms:created xsi:type="dcterms:W3CDTF">2017-02-21T13:09:00Z</dcterms:created>
  <dcterms:modified xsi:type="dcterms:W3CDTF">2022-05-04T07:48:25Z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F7D9F38DE4E040DFB9D05D8D40747F72</vt:lpwstr>
  </property>
  <property fmtid="{D5CDD505-2E9C-101B-9397-08002B2CF9AE}" pid="3" name="KSOProductBuildVer">
    <vt:lpwstr>2052-11.1.0.11636</vt:lpwstr>
  </property>
</Properties>
</file>