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80"/>
  </p:handoutMasterIdLst>
  <p:sldIdLst>
    <p:sldId id="9228" r:id="rId3"/>
    <p:sldId id="9234" r:id="rId5"/>
    <p:sldId id="9535" r:id="rId6"/>
    <p:sldId id="9536" r:id="rId7"/>
    <p:sldId id="9230" r:id="rId8"/>
    <p:sldId id="9537" r:id="rId9"/>
    <p:sldId id="9232" r:id="rId10"/>
    <p:sldId id="9233" r:id="rId11"/>
    <p:sldId id="9538" r:id="rId12"/>
    <p:sldId id="9539" r:id="rId13"/>
    <p:sldId id="9318" r:id="rId14"/>
    <p:sldId id="9217" r:id="rId15"/>
    <p:sldId id="9229" r:id="rId16"/>
    <p:sldId id="9547" r:id="rId17"/>
    <p:sldId id="9548" r:id="rId18"/>
    <p:sldId id="9549" r:id="rId19"/>
    <p:sldId id="9550" r:id="rId20"/>
    <p:sldId id="9551" r:id="rId21"/>
    <p:sldId id="9552" r:id="rId22"/>
    <p:sldId id="9236" r:id="rId23"/>
    <p:sldId id="9237" r:id="rId24"/>
    <p:sldId id="9450" r:id="rId25"/>
    <p:sldId id="9226" r:id="rId26"/>
    <p:sldId id="9222" r:id="rId27"/>
    <p:sldId id="9553" r:id="rId28"/>
    <p:sldId id="9231" r:id="rId29"/>
    <p:sldId id="9554" r:id="rId30"/>
    <p:sldId id="9557" r:id="rId31"/>
    <p:sldId id="9558" r:id="rId32"/>
    <p:sldId id="9559" r:id="rId33"/>
    <p:sldId id="9560" r:id="rId34"/>
    <p:sldId id="9561" r:id="rId35"/>
    <p:sldId id="9601" r:id="rId36"/>
    <p:sldId id="9602" r:id="rId37"/>
    <p:sldId id="9603" r:id="rId38"/>
    <p:sldId id="9604" r:id="rId39"/>
    <p:sldId id="9605" r:id="rId40"/>
    <p:sldId id="9606" r:id="rId41"/>
    <p:sldId id="9607" r:id="rId42"/>
    <p:sldId id="9608" r:id="rId43"/>
    <p:sldId id="9609" r:id="rId44"/>
    <p:sldId id="9563" r:id="rId45"/>
    <p:sldId id="9564" r:id="rId46"/>
    <p:sldId id="9565" r:id="rId47"/>
    <p:sldId id="9566" r:id="rId48"/>
    <p:sldId id="9567" r:id="rId49"/>
    <p:sldId id="9568" r:id="rId50"/>
    <p:sldId id="9569" r:id="rId51"/>
    <p:sldId id="9570" r:id="rId52"/>
    <p:sldId id="9611" r:id="rId53"/>
    <p:sldId id="9612" r:id="rId54"/>
    <p:sldId id="9613" r:id="rId55"/>
    <p:sldId id="9614" r:id="rId56"/>
    <p:sldId id="9615" r:id="rId57"/>
    <p:sldId id="9616" r:id="rId58"/>
    <p:sldId id="9578" r:id="rId59"/>
    <p:sldId id="9579" r:id="rId60"/>
    <p:sldId id="9580" r:id="rId61"/>
    <p:sldId id="9581" r:id="rId62"/>
    <p:sldId id="9582" r:id="rId63"/>
    <p:sldId id="9583" r:id="rId64"/>
    <p:sldId id="9584" r:id="rId65"/>
    <p:sldId id="9585" r:id="rId66"/>
    <p:sldId id="9587" r:id="rId67"/>
    <p:sldId id="9588" r:id="rId68"/>
    <p:sldId id="9589" r:id="rId69"/>
    <p:sldId id="9590" r:id="rId70"/>
    <p:sldId id="9591" r:id="rId71"/>
    <p:sldId id="9592" r:id="rId72"/>
    <p:sldId id="9593" r:id="rId73"/>
    <p:sldId id="9594" r:id="rId74"/>
    <p:sldId id="9595" r:id="rId75"/>
    <p:sldId id="9596" r:id="rId76"/>
    <p:sldId id="9597" r:id="rId77"/>
    <p:sldId id="9598" r:id="rId78"/>
    <p:sldId id="9599" r:id="rId79"/>
  </p:sldIdLst>
  <p:sldSz cx="12858750" cy="7232650"/>
  <p:notesSz cx="6858000" cy="9144000"/>
  <p:custDataLst>
    <p:tags r:id="rId8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9695" autoAdjust="0"/>
  </p:normalViewPr>
  <p:slideViewPr>
    <p:cSldViewPr>
      <p:cViewPr varScale="1">
        <p:scale>
          <a:sx n="71" d="100"/>
          <a:sy n="71" d="100"/>
        </p:scale>
        <p:origin x="1018" y="36"/>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tags" Target="tags/tag1.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min="-1920" units="cm"/>
          <inkml:channel name="Y" type="integer" max="1080" units="cm"/>
          <inkml:channel name="T" type="integer" max="2"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08-20T07:53:27"/>
    </inkml:context>
    <inkml:brush xml:id="br0">
      <inkml:brushProperty name="width" value="0.05292" units="cm"/>
      <inkml:brushProperty name="height" value="0.05292" units="cm"/>
      <inkml:brushProperty name="color" value="#ff0000"/>
    </inkml:brush>
  </inkml:definitions>
  <inkml:trace contextRef="#ctx0" brushRef="#br0">0 16445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1" y="0"/>
            <a:ext cx="12858243" cy="7232650"/>
            <a:chOff x="-1" y="0"/>
            <a:chExt cx="11520489" cy="6480175"/>
          </a:xfrm>
        </p:grpSpPr>
        <p:sp>
          <p:nvSpPr>
            <p:cNvPr id="16" name="矩形 15"/>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形状 16"/>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emf"/><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image" Target="../media/image3.emf"/><Relationship Id="rId1" Type="http://schemas.openxmlformats.org/officeDocument/2006/relationships/image" Target="../media/image2.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customXml" Target="../ink/ink1.xml"/><Relationship Id="rId2" Type="http://schemas.microsoft.com/office/2007/relationships/hdphoto" Target="../media/image19.wdp"/><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microsoft.com/office/2007/relationships/hdphoto" Target="../media/image19.wdp"/><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892871" y="649989"/>
            <a:ext cx="10657184" cy="6001643"/>
          </a:xfrm>
          <a:prstGeom prst="rect">
            <a:avLst/>
          </a:prstGeom>
        </p:spPr>
        <p:txBody>
          <a:bodyPr wrap="square">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第十章   </a:t>
            </a: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安全基础</a:t>
            </a:r>
            <a:endPar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知识点九：十大</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721489"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2252911" y="1240061"/>
            <a:ext cx="6429375" cy="5565947"/>
          </a:xfrm>
          <a:prstGeom prst="rect">
            <a:avLst/>
          </a:prstGeom>
        </p:spPr>
        <p:txBody>
          <a:bodyPr>
            <a:spAutoFit/>
          </a:bodyPr>
          <a:lstStyle/>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&lt;/title&gt;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1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alert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第一个</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999039">
            <a:off x="8124476" y="3972072"/>
            <a:ext cx="2673277" cy="2673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756967" y="3200826"/>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384057" y="837929"/>
              <a:ext cx="2090637"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编程语言</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83" name="组合 82"/>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80" name="Group 28"/>
            <p:cNvGrpSpPr/>
            <p:nvPr/>
          </p:nvGrpSpPr>
          <p:grpSpPr>
            <a:xfrm>
              <a:off x="3820444" y="2161877"/>
              <a:ext cx="513562" cy="525502"/>
              <a:chOff x="2308225" y="3046128"/>
              <a:chExt cx="273050" cy="279400"/>
            </a:xfrm>
            <a:solidFill>
              <a:schemeClr val="bg1"/>
            </a:solidFill>
          </p:grpSpPr>
          <p:sp>
            <p:nvSpPr>
              <p:cNvPr id="81" name="Freeform: Shape 29"/>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82"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84" name="组合 83"/>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87" name="Group 28"/>
            <p:cNvGrpSpPr/>
            <p:nvPr/>
          </p:nvGrpSpPr>
          <p:grpSpPr>
            <a:xfrm>
              <a:off x="3820444" y="2161877"/>
              <a:ext cx="513562" cy="525502"/>
              <a:chOff x="2308225" y="3046128"/>
              <a:chExt cx="273050" cy="279400"/>
            </a:xfrm>
            <a:solidFill>
              <a:schemeClr val="bg1"/>
            </a:solidFill>
          </p:grpSpPr>
          <p:sp>
            <p:nvSpPr>
              <p:cNvPr id="88" name="Freeform: Shape 29"/>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89"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90" name="组合 89"/>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93" name="Group 28"/>
            <p:cNvGrpSpPr/>
            <p:nvPr/>
          </p:nvGrpSpPr>
          <p:grpSpPr>
            <a:xfrm>
              <a:off x="3820444" y="2181694"/>
              <a:ext cx="513562" cy="525502"/>
              <a:chOff x="2308225" y="3056664"/>
              <a:chExt cx="273050" cy="279400"/>
            </a:xfrm>
            <a:solidFill>
              <a:schemeClr val="bg1"/>
            </a:solidFill>
          </p:grpSpPr>
          <p:sp>
            <p:nvSpPr>
              <p:cNvPr id="94" name="Freeform: Shape 29"/>
              <p:cNvSpPr/>
              <p:nvPr/>
            </p:nvSpPr>
            <p:spPr bwMode="auto">
              <a:xfrm>
                <a:off x="2308225" y="3056664"/>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95" name="Freeform: Shape 30"/>
              <p:cNvSpPr/>
              <p:nvPr/>
            </p:nvSpPr>
            <p:spPr bwMode="auto">
              <a:xfrm>
                <a:off x="2471738" y="3242400"/>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sp>
        <p:nvSpPr>
          <p:cNvPr id="98" name="矩形 97"/>
          <p:cNvSpPr/>
          <p:nvPr/>
        </p:nvSpPr>
        <p:spPr>
          <a:xfrm>
            <a:off x="1554550" y="4095934"/>
            <a:ext cx="10099988" cy="2242858"/>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分为</a:t>
            </a:r>
            <a:r>
              <a:rPr lang="en-US" altLang="zh-CN"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静态语言和</a:t>
            </a:r>
            <a:r>
              <a:rPr lang="en-US" altLang="zh-CN"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动态语言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静态语言就是通常所见到的超文本标记语言（标准通用标记语言下的一个应用），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动态语言主要是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等计算机脚本语言编写出来的执行灵活的互联网网页程序。</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animEffect transition="in" filter="fade">
                                      <p:cBhvr>
                                        <p:cTn id="25" dur="500"/>
                                        <p:tgtEl>
                                          <p:spTgt spid="90"/>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63230" y="1816125"/>
            <a:ext cx="10332290" cy="3465571"/>
            <a:chOff x="1263230" y="1989440"/>
            <a:chExt cx="10332290" cy="3465571"/>
          </a:xfrm>
        </p:grpSpPr>
        <p:sp>
          <p:nvSpPr>
            <p:cNvPr id="10" name="矩形: 圆角 9"/>
            <p:cNvSpPr/>
            <p:nvPr/>
          </p:nvSpPr>
          <p:spPr>
            <a:xfrm>
              <a:off x="1263230" y="1989440"/>
              <a:ext cx="10332290" cy="3465571"/>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7" y="2104157"/>
              <a:ext cx="9577064" cy="3350854"/>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Win32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下绿色免费的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Apache + 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环境套件包。简易安装、快速搭建支持虚拟主机的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环境。附带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控制面板，帮助你快速配置你的套件，使用非常方便。</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是绿色的，解压后执行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环境。然后就可以直接安装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Discuz</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PHPWind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DeDe, WordPress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等程序。 </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05639" y="4768453"/>
            <a:ext cx="2219712" cy="2219712"/>
          </a:xfrm>
          <a:prstGeom prst="rect">
            <a:avLst/>
          </a:prstGeom>
        </p:spPr>
      </p:pic>
      <p:grpSp>
        <p:nvGrpSpPr>
          <p:cNvPr id="11" name="组合 10"/>
          <p:cNvGrpSpPr/>
          <p:nvPr/>
        </p:nvGrpSpPr>
        <p:grpSpPr>
          <a:xfrm>
            <a:off x="596727" y="875216"/>
            <a:ext cx="4608512" cy="508861"/>
            <a:chOff x="1420106" y="1402730"/>
            <a:chExt cx="4608512" cy="508861"/>
          </a:xfrm>
          <a:effectLst>
            <a:outerShdw blurRad="50800" dist="38100" dir="2700000" algn="tl" rotWithShape="0">
              <a:prstClr val="black">
                <a:alpha val="20000"/>
              </a:prstClr>
            </a:outerShdw>
          </a:effectLst>
        </p:grpSpPr>
        <p:sp>
          <p:nvSpPr>
            <p:cNvPr id="12" name="Round Same Side Corner Rectangle 29"/>
            <p:cNvSpPr/>
            <p:nvPr/>
          </p:nvSpPr>
          <p:spPr>
            <a:xfrm rot="5400000">
              <a:off x="3429975" y="-33042"/>
              <a:ext cx="508859" cy="338040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3"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4" name="Rectangle 62"/>
            <p:cNvSpPr/>
            <p:nvPr/>
          </p:nvSpPr>
          <p:spPr>
            <a:xfrm>
              <a:off x="2053958" y="1402731"/>
              <a:ext cx="397466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WEB</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服务环境安装</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453648"/>
            <a:ext cx="10657184"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解压后执行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windows7</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及以上版本安装的时候，会遭遇管理员权限、路径包含非英文字符的问题，安装所注意的细节如下：</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p:cNvSpPr/>
          <p:nvPr/>
        </p:nvSpPr>
        <p:spPr>
          <a:xfrm>
            <a:off x="7360156" y="3723304"/>
            <a:ext cx="4397811" cy="157703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切记路径不能出现中文，有可能导致以后服务无法正常启动），点</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即可进入安装界面，之后，选择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4" name="组合 23"/>
          <p:cNvGrpSpPr/>
          <p:nvPr/>
        </p:nvGrpSpPr>
        <p:grpSpPr>
          <a:xfrm>
            <a:off x="5134791" y="837929"/>
            <a:ext cx="2589170" cy="474140"/>
            <a:chOff x="5134791" y="837929"/>
            <a:chExt cx="2589170" cy="474140"/>
          </a:xfrm>
        </p:grpSpPr>
        <p:cxnSp>
          <p:nvCxnSpPr>
            <p:cNvPr id="2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134791" y="837929"/>
              <a:ext cx="2589170"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是绿色的</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 name="图片 5"/>
          <p:cNvPicPr>
            <a:picLocks noChangeAspect="1" noChangeArrowheads="1"/>
          </p:cNvPicPr>
          <p:nvPr/>
        </p:nvPicPr>
        <p:blipFill>
          <a:blip r:embed="rId1"/>
          <a:srcRect/>
          <a:stretch>
            <a:fillRect/>
          </a:stretch>
        </p:blipFill>
        <p:spPr bwMode="auto">
          <a:xfrm>
            <a:off x="1100783" y="2628922"/>
            <a:ext cx="5788446" cy="376579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490385" y="837929"/>
            <a:ext cx="3877985" cy="474140"/>
            <a:chOff x="5116947" y="837929"/>
            <a:chExt cx="2624856"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116947" y="837929"/>
              <a:ext cx="262485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然而，很可能无法安装成功</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 name="文本框 29"/>
          <p:cNvSpPr txBox="1"/>
          <p:nvPr/>
        </p:nvSpPr>
        <p:spPr>
          <a:xfrm>
            <a:off x="1319261" y="3994304"/>
            <a:ext cx="4929991" cy="1195215"/>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提示</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apache_cn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服务安装失败。这个是因为需要管理员权限方可完成服务的安装。</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35"/>
          <p:cNvSpPr txBox="1"/>
          <p:nvPr/>
        </p:nvSpPr>
        <p:spPr>
          <a:xfrm>
            <a:off x="7052150" y="3972909"/>
            <a:ext cx="4627597"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）解决管理员权限问题的做法是：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c:\windows\system32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中找到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cmd.exe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，右键，以管理员方式运行</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；启动后，通过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对话框切入</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的安装路径：</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p:cNvGrpSpPr/>
          <p:nvPr/>
        </p:nvGrpSpPr>
        <p:grpSpPr>
          <a:xfrm>
            <a:off x="2972788" y="1960141"/>
            <a:ext cx="1622946" cy="1622946"/>
            <a:chOff x="2972788" y="1960141"/>
            <a:chExt cx="1622946" cy="1622946"/>
          </a:xfrm>
        </p:grpSpPr>
        <p:grpSp>
          <p:nvGrpSpPr>
            <p:cNvPr id="18" name="组合 17"/>
            <p:cNvGrpSpPr/>
            <p:nvPr/>
          </p:nvGrpSpPr>
          <p:grpSpPr>
            <a:xfrm>
              <a:off x="2972788" y="1960141"/>
              <a:ext cx="1622946" cy="1622946"/>
              <a:chOff x="2716147" y="2106202"/>
              <a:chExt cx="1622946" cy="1622946"/>
            </a:xfrm>
          </p:grpSpPr>
          <p:sp>
            <p:nvSpPr>
              <p:cNvPr id="20"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1" name="is1ide-Oval 8"/>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9" name="KSO_Shape"/>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2" name="组合 21"/>
          <p:cNvGrpSpPr/>
          <p:nvPr/>
        </p:nvGrpSpPr>
        <p:grpSpPr>
          <a:xfrm>
            <a:off x="8263018" y="1960141"/>
            <a:ext cx="1622946" cy="1622946"/>
            <a:chOff x="8263018" y="1960141"/>
            <a:chExt cx="1622946" cy="1622946"/>
          </a:xfrm>
        </p:grpSpPr>
        <p:grpSp>
          <p:nvGrpSpPr>
            <p:cNvPr id="23" name="组合 22"/>
            <p:cNvGrpSpPr/>
            <p:nvPr/>
          </p:nvGrpSpPr>
          <p:grpSpPr>
            <a:xfrm>
              <a:off x="8263018" y="1960141"/>
              <a:ext cx="1622946" cy="1622946"/>
              <a:chOff x="2716147" y="2106202"/>
              <a:chExt cx="1622946" cy="1622946"/>
            </a:xfrm>
          </p:grpSpPr>
          <p:sp>
            <p:nvSpPr>
              <p:cNvPr id="27"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9" name="is1ide-Oval 8"/>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24" name="KSO_Shape"/>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360"/>
                                          </p:val>
                                        </p:tav>
                                        <p:tav tm="100000">
                                          <p:val>
                                            <p:fltVal val="0"/>
                                          </p:val>
                                        </p:tav>
                                      </p:tavLst>
                                    </p:anim>
                                    <p:animEffect transition="in" filter="fade">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 calcmode="lin" valueType="num">
                                      <p:cBhvr>
                                        <p:cTn id="24" dur="500" fill="hold"/>
                                        <p:tgtEl>
                                          <p:spTgt spid="22"/>
                                        </p:tgtEl>
                                        <p:attrNameLst>
                                          <p:attrName>style.rotation</p:attrName>
                                        </p:attrNameLst>
                                      </p:cBhvr>
                                      <p:tavLst>
                                        <p:tav tm="0">
                                          <p:val>
                                            <p:fltVal val="360"/>
                                          </p:val>
                                        </p:tav>
                                        <p:tav tm="100000">
                                          <p:val>
                                            <p:fltVal val="0"/>
                                          </p:val>
                                        </p:tav>
                                      </p:tavLst>
                                    </p:anim>
                                    <p:animEffect transition="in" filter="fade">
                                      <p:cBhvr>
                                        <p:cTn id="25" dur="500"/>
                                        <p:tgtEl>
                                          <p:spTgt spid="2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p:cNvPicPr>
            <a:picLocks noChangeAspect="1" noChangeArrowheads="1"/>
          </p:cNvPicPr>
          <p:nvPr/>
        </p:nvPicPr>
        <p:blipFill>
          <a:blip r:embed="rId1"/>
          <a:srcRect/>
          <a:stretch>
            <a:fillRect/>
          </a:stretch>
        </p:blipFill>
        <p:spPr bwMode="auto">
          <a:xfrm>
            <a:off x="1028774" y="1096045"/>
            <a:ext cx="10627847" cy="43924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4616800" y="6043334"/>
            <a:ext cx="5374871"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安装完毕，将看到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的默认界面。</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此时，安装完后目录如下：</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组合 18"/>
          <p:cNvGrpSpPr/>
          <p:nvPr/>
        </p:nvGrpSpPr>
        <p:grpSpPr>
          <a:xfrm>
            <a:off x="4616800" y="837929"/>
            <a:ext cx="3625158" cy="474140"/>
            <a:chOff x="5202512" y="837929"/>
            <a:chExt cx="2453727" cy="474140"/>
          </a:xfrm>
        </p:grpSpPr>
        <p:cxnSp>
          <p:nvCxnSpPr>
            <p:cNvPr id="20"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606829" y="837929"/>
              <a:ext cx="164509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然后运行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2" name="图片 14"/>
          <p:cNvPicPr>
            <a:picLocks noChangeAspect="1" noChangeArrowheads="1"/>
          </p:cNvPicPr>
          <p:nvPr/>
        </p:nvPicPr>
        <p:blipFill>
          <a:blip r:embed="rId1"/>
          <a:srcRect/>
          <a:stretch>
            <a:fillRect/>
          </a:stretch>
        </p:blipFill>
        <p:spPr bwMode="auto">
          <a:xfrm>
            <a:off x="2684959" y="1425564"/>
            <a:ext cx="6840760" cy="438152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616800" y="837929"/>
            <a:ext cx="3625158" cy="474140"/>
            <a:chOff x="5202512" y="837929"/>
            <a:chExt cx="2453727" cy="474140"/>
          </a:xfrm>
        </p:grpSpPr>
        <p:cxnSp>
          <p:nvCxnSpPr>
            <p:cNvPr id="20"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安装完后目录如下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7" name="Picture 2"/>
          <p:cNvPicPr>
            <a:picLocks noChangeAspect="1" noChangeArrowheads="1"/>
          </p:cNvPicPr>
          <p:nvPr/>
        </p:nvPicPr>
        <p:blipFill>
          <a:blip r:embed="rId1"/>
          <a:srcRect/>
          <a:stretch>
            <a:fillRect/>
          </a:stretch>
        </p:blipFill>
        <p:spPr bwMode="auto">
          <a:xfrm>
            <a:off x="1820863" y="1554804"/>
            <a:ext cx="9649072" cy="483991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616800" y="850404"/>
            <a:ext cx="3625158" cy="461665"/>
            <a:chOff x="5202512" y="850404"/>
            <a:chExt cx="2453727" cy="461665"/>
          </a:xfrm>
        </p:grpSpPr>
        <p:cxnSp>
          <p:nvCxnSpPr>
            <p:cNvPr id="20"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409355" y="850404"/>
              <a:ext cx="204003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6" name="Picture 2"/>
          <p:cNvPicPr>
            <a:picLocks noChangeAspect="1" noChangeArrowheads="1"/>
          </p:cNvPicPr>
          <p:nvPr/>
        </p:nvPicPr>
        <p:blipFill>
          <a:blip r:embed="rId1"/>
          <a:srcRect/>
          <a:stretch>
            <a:fillRect/>
          </a:stretch>
        </p:blipFill>
        <p:spPr bwMode="auto">
          <a:xfrm>
            <a:off x="2504939" y="1567506"/>
            <a:ext cx="7848872" cy="512317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249932" y="837929"/>
            <a:ext cx="4358886" cy="474140"/>
            <a:chOff x="4954194" y="837929"/>
            <a:chExt cx="2950359" cy="474140"/>
          </a:xfrm>
        </p:grpSpPr>
        <p:cxnSp>
          <p:nvCxnSpPr>
            <p:cNvPr id="20"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954194" y="837929"/>
              <a:ext cx="29503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选择序号</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，即可启动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p:cNvSpPr/>
          <p:nvPr/>
        </p:nvSpPr>
        <p:spPr>
          <a:xfrm>
            <a:off x="1172791" y="1461926"/>
            <a:ext cx="4320413" cy="499432"/>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打开网页，访问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http://127.0.0.1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p:cNvPicPr>
            <a:picLocks noChangeAspect="1" noChangeArrowheads="1"/>
          </p:cNvPicPr>
          <p:nvPr/>
        </p:nvPicPr>
        <p:blipFill>
          <a:blip r:embed="rId1"/>
          <a:srcRect/>
          <a:stretch>
            <a:fillRect/>
          </a:stretch>
        </p:blipFill>
        <p:spPr bwMode="auto">
          <a:xfrm>
            <a:off x="3909095" y="1932964"/>
            <a:ext cx="5559126" cy="498280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616800" y="837929"/>
            <a:ext cx="3625158" cy="474140"/>
            <a:chOff x="5202512" y="837929"/>
            <a:chExt cx="2453727" cy="474140"/>
          </a:xfrm>
        </p:grpSpPr>
        <p:cxnSp>
          <p:nvCxnSpPr>
            <p:cNvPr id="20"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568308" y="837929"/>
              <a:ext cx="172212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phpMyAdmin</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p:cNvSpPr/>
          <p:nvPr/>
        </p:nvSpPr>
        <p:spPr>
          <a:xfrm>
            <a:off x="1172791" y="1461926"/>
            <a:ext cx="7879080" cy="499624"/>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将进入数据库管理界面，可以自行创建数据库、表以及录入数据等：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1"/>
          <a:srcRect/>
          <a:stretch>
            <a:fillRect/>
          </a:stretch>
        </p:blipFill>
        <p:spPr bwMode="auto">
          <a:xfrm>
            <a:off x="2324919" y="2200812"/>
            <a:ext cx="8928992" cy="431501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63229" y="1456085"/>
            <a:ext cx="10566745" cy="3744416"/>
            <a:chOff x="1263230" y="1989440"/>
            <a:chExt cx="10332290" cy="3067045"/>
          </a:xfrm>
        </p:grpSpPr>
        <p:sp>
          <p:nvSpPr>
            <p:cNvPr id="10" name="矩形: 圆角 9"/>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861213" y="2225367"/>
              <a:ext cx="9505056" cy="2290900"/>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使用工具</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Dreamweaver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，来编辑产生一个静态网页，该网页命名为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，存储到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htdocs</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在网页</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中，进行如下四个代码的编辑和运行，可以看到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对浏览器中网页内各元素的读写功能。</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33631" y="4235111"/>
            <a:ext cx="2520132" cy="25201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367029" y="837929"/>
            <a:ext cx="412469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416836" y="837929"/>
              <a:ext cx="2025075" cy="461665"/>
            </a:xfrm>
            <a:prstGeom prst="rect">
              <a:avLst/>
            </a:prstGeom>
          </p:spPr>
          <p:txBody>
            <a:bodyPr wrap="none">
              <a:spAutoFit/>
            </a:bodyPr>
            <a:lstStyle/>
            <a:p>
              <a:pPr algn="ct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document.write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17" name="表格 16"/>
          <p:cNvGraphicFramePr>
            <a:graphicFrameLocks noGrp="1"/>
          </p:cNvGraphicFramePr>
          <p:nvPr/>
        </p:nvGraphicFramePr>
        <p:xfrm>
          <a:off x="2252911" y="1528093"/>
          <a:ext cx="8712968" cy="512064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8712968"/>
              </a:tblGrid>
              <a:tr h="4741331">
                <a:tc>
                  <a:txBody>
                    <a:bodyPr/>
                    <a:lstStyle/>
                    <a:p>
                      <a:r>
                        <a:rPr lang="en-US" altLang="zh-CN" sz="2400" b="1" kern="1200" dirty="0">
                          <a:solidFill>
                            <a:schemeClr val="lt1"/>
                          </a:solidFill>
                          <a:effectLst/>
                          <a:latin typeface="+mn-lt"/>
                          <a:ea typeface="+mn-ea"/>
                          <a:cs typeface="+mn-cs"/>
                        </a:rPr>
                        <a:t>&lt;html&gt;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&lt;head&gt;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&lt;title&gt;</a:t>
                      </a:r>
                      <a:r>
                        <a:rPr lang="en-US" altLang="zh-CN" sz="2400" b="1" kern="1200" dirty="0" err="1">
                          <a:solidFill>
                            <a:schemeClr val="lt1"/>
                          </a:solidFill>
                          <a:effectLst/>
                          <a:latin typeface="+mn-lt"/>
                          <a:ea typeface="+mn-ea"/>
                          <a:cs typeface="+mn-cs"/>
                        </a:rPr>
                        <a:t>Javascript</a:t>
                      </a:r>
                      <a:r>
                        <a:rPr lang="zh-CN" altLang="zh-CN" sz="2400" b="1" kern="1200" dirty="0">
                          <a:solidFill>
                            <a:schemeClr val="lt1"/>
                          </a:solidFill>
                          <a:effectLst/>
                          <a:latin typeface="+mn-lt"/>
                          <a:ea typeface="+mn-ea"/>
                          <a:cs typeface="+mn-cs"/>
                        </a:rPr>
                        <a:t>简单示例</a:t>
                      </a:r>
                      <a:r>
                        <a:rPr lang="en-US" altLang="zh-CN" sz="2400" b="1" kern="1200" dirty="0">
                          <a:solidFill>
                            <a:schemeClr val="lt1"/>
                          </a:solidFill>
                          <a:effectLst/>
                          <a:latin typeface="+mn-lt"/>
                          <a:ea typeface="+mn-ea"/>
                          <a:cs typeface="+mn-cs"/>
                        </a:rPr>
                        <a:t>&lt;/title&gt;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&lt;script language="</a:t>
                      </a:r>
                      <a:r>
                        <a:rPr lang="en-US" altLang="zh-CN" sz="2400" b="1" kern="1200" dirty="0" err="1">
                          <a:solidFill>
                            <a:schemeClr val="lt1"/>
                          </a:solidFill>
                          <a:effectLst/>
                          <a:latin typeface="+mn-lt"/>
                          <a:ea typeface="+mn-ea"/>
                          <a:cs typeface="+mn-cs"/>
                        </a:rPr>
                        <a:t>javascript</a:t>
                      </a:r>
                      <a:r>
                        <a:rPr lang="en-US" altLang="zh-CN" sz="2400" b="1" kern="1200" dirty="0">
                          <a:solidFill>
                            <a:schemeClr val="lt1"/>
                          </a:solidFill>
                          <a:effectLst/>
                          <a:latin typeface="+mn-lt"/>
                          <a:ea typeface="+mn-ea"/>
                          <a:cs typeface="+mn-cs"/>
                        </a:rPr>
                        <a:t>"&gt;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for(</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1; </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&lt;= 100; </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Math.floor</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Math.random</a:t>
                      </a:r>
                      <a:r>
                        <a:rPr lang="en-US" altLang="zh-CN" sz="2400" b="1" kern="1200" dirty="0">
                          <a:solidFill>
                            <a:schemeClr val="lt1"/>
                          </a:solidFill>
                          <a:effectLst/>
                          <a:latin typeface="+mn-lt"/>
                          <a:ea typeface="+mn-ea"/>
                          <a:cs typeface="+mn-cs"/>
                        </a:rPr>
                        <a:t>() * 100);//0-99</a:t>
                      </a:r>
                      <a:r>
                        <a:rPr lang="zh-CN" altLang="zh-CN" sz="2400" b="1" kern="1200" dirty="0">
                          <a:solidFill>
                            <a:schemeClr val="lt1"/>
                          </a:solidFill>
                          <a:effectLst/>
                          <a:latin typeface="+mn-lt"/>
                          <a:ea typeface="+mn-ea"/>
                          <a:cs typeface="+mn-cs"/>
                        </a:rPr>
                        <a:t>之间的随机数</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document.write</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&lt;/script&gt;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&lt;/head&gt;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&lt;body&gt;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&lt;/body&gt;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&lt;/html&gt;  </a:t>
                      </a:r>
                      <a:endParaRPr lang="zh-CN" sz="32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0050A3"/>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367029" y="837929"/>
            <a:ext cx="412469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550531" y="837929"/>
              <a:ext cx="175768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单击按钮后调用</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17" name="表格 16"/>
          <p:cNvGraphicFramePr>
            <a:graphicFrameLocks noGrp="1"/>
          </p:cNvGraphicFramePr>
          <p:nvPr/>
        </p:nvGraphicFramePr>
        <p:xfrm>
          <a:off x="2252911" y="1456961"/>
          <a:ext cx="9073008" cy="4937705"/>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073008"/>
              </a:tblGrid>
              <a:tr h="4937705">
                <a:tc>
                  <a:txBody>
                    <a:bodyPr/>
                    <a:lstStyle/>
                    <a:p>
                      <a:r>
                        <a:rPr lang="en-US" altLang="zh-CN" sz="1900" b="1" kern="1200" dirty="0">
                          <a:solidFill>
                            <a:schemeClr val="lt1"/>
                          </a:solidFill>
                          <a:effectLst/>
                          <a:latin typeface="+mn-lt"/>
                          <a:ea typeface="+mn-ea"/>
                          <a:cs typeface="+mn-cs"/>
                        </a:rPr>
                        <a:t>&lt;html&gt;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&lt;head&gt;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&lt;title&gt;</a:t>
                      </a:r>
                      <a:r>
                        <a:rPr lang="en-US" altLang="zh-CN" sz="1900" b="1" kern="1200" dirty="0" err="1">
                          <a:solidFill>
                            <a:schemeClr val="lt1"/>
                          </a:solidFill>
                          <a:effectLst/>
                          <a:latin typeface="+mn-lt"/>
                          <a:ea typeface="+mn-ea"/>
                          <a:cs typeface="+mn-cs"/>
                        </a:rPr>
                        <a:t>Javascript</a:t>
                      </a:r>
                      <a:r>
                        <a:rPr lang="zh-CN" altLang="zh-CN" sz="1900" b="1" kern="1200" dirty="0">
                          <a:solidFill>
                            <a:schemeClr val="lt1"/>
                          </a:solidFill>
                          <a:effectLst/>
                          <a:latin typeface="+mn-lt"/>
                          <a:ea typeface="+mn-ea"/>
                          <a:cs typeface="+mn-cs"/>
                        </a:rPr>
                        <a:t>简单示例</a:t>
                      </a:r>
                      <a:r>
                        <a:rPr lang="en-US" altLang="zh-CN" sz="1900" b="1" kern="1200" dirty="0">
                          <a:solidFill>
                            <a:schemeClr val="lt1"/>
                          </a:solidFill>
                          <a:effectLst/>
                          <a:latin typeface="+mn-lt"/>
                          <a:ea typeface="+mn-ea"/>
                          <a:cs typeface="+mn-cs"/>
                        </a:rPr>
                        <a:t>&lt;/title&gt;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&lt;script language="</a:t>
                      </a:r>
                      <a:r>
                        <a:rPr lang="en-US" altLang="zh-CN" sz="1900" b="1" kern="1200" dirty="0" err="1">
                          <a:solidFill>
                            <a:schemeClr val="lt1"/>
                          </a:solidFill>
                          <a:effectLst/>
                          <a:latin typeface="+mn-lt"/>
                          <a:ea typeface="+mn-ea"/>
                          <a:cs typeface="+mn-cs"/>
                        </a:rPr>
                        <a:t>javascript</a:t>
                      </a:r>
                      <a:r>
                        <a:rPr lang="en-US" altLang="zh-CN" sz="1900" b="1" kern="1200" dirty="0">
                          <a:solidFill>
                            <a:schemeClr val="lt1"/>
                          </a:solidFill>
                          <a:effectLst/>
                          <a:latin typeface="+mn-lt"/>
                          <a:ea typeface="+mn-ea"/>
                          <a:cs typeface="+mn-cs"/>
                        </a:rPr>
                        <a:t>"&gt;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function func1(){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alert("</a:t>
                      </a:r>
                      <a:r>
                        <a:rPr lang="zh-CN" altLang="zh-CN" sz="1900" b="1" kern="1200" dirty="0">
                          <a:solidFill>
                            <a:schemeClr val="lt1"/>
                          </a:solidFill>
                          <a:effectLst/>
                          <a:latin typeface="+mn-lt"/>
                          <a:ea typeface="+mn-ea"/>
                          <a:cs typeface="+mn-cs"/>
                        </a:rPr>
                        <a:t>按钮单击后调用的函数</a:t>
                      </a:r>
                      <a:r>
                        <a:rPr lang="en-US" altLang="zh-CN" sz="1900" b="1" kern="1200" dirty="0">
                          <a:solidFill>
                            <a:schemeClr val="lt1"/>
                          </a:solidFill>
                          <a:effectLst/>
                          <a:latin typeface="+mn-lt"/>
                          <a:ea typeface="+mn-ea"/>
                          <a:cs typeface="+mn-cs"/>
                        </a:rPr>
                        <a:t>1</a:t>
                      </a:r>
                      <a:r>
                        <a:rPr lang="zh-CN" altLang="zh-CN" sz="1900" b="1" kern="1200" dirty="0">
                          <a:solidFill>
                            <a:schemeClr val="lt1"/>
                          </a:solidFill>
                          <a:effectLst/>
                          <a:latin typeface="+mn-lt"/>
                          <a:ea typeface="+mn-ea"/>
                          <a:cs typeface="+mn-cs"/>
                        </a:rPr>
                        <a:t>！</a:t>
                      </a:r>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function func2(){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alert("</a:t>
                      </a:r>
                      <a:r>
                        <a:rPr lang="zh-CN" altLang="zh-CN" sz="1900" b="1" kern="1200" dirty="0">
                          <a:solidFill>
                            <a:schemeClr val="lt1"/>
                          </a:solidFill>
                          <a:effectLst/>
                          <a:latin typeface="+mn-lt"/>
                          <a:ea typeface="+mn-ea"/>
                          <a:cs typeface="+mn-cs"/>
                        </a:rPr>
                        <a:t>按钮单击后调用的函数</a:t>
                      </a:r>
                      <a:r>
                        <a:rPr lang="en-US" altLang="zh-CN" sz="1900" b="1" kern="1200" dirty="0">
                          <a:solidFill>
                            <a:schemeClr val="lt1"/>
                          </a:solidFill>
                          <a:effectLst/>
                          <a:latin typeface="+mn-lt"/>
                          <a:ea typeface="+mn-ea"/>
                          <a:cs typeface="+mn-cs"/>
                        </a:rPr>
                        <a:t>2</a:t>
                      </a:r>
                      <a:r>
                        <a:rPr lang="zh-CN" altLang="zh-CN" sz="1900" b="1" kern="1200" dirty="0">
                          <a:solidFill>
                            <a:schemeClr val="lt1"/>
                          </a:solidFill>
                          <a:effectLst/>
                          <a:latin typeface="+mn-lt"/>
                          <a:ea typeface="+mn-ea"/>
                          <a:cs typeface="+mn-cs"/>
                        </a:rPr>
                        <a:t>！</a:t>
                      </a:r>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&lt;/script&gt;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&lt;/head&gt;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&lt;body&gt;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a:t>
                      </a:r>
                      <a:r>
                        <a:rPr lang="zh-CN" altLang="zh-CN" sz="1900" b="1" kern="1200" dirty="0">
                          <a:solidFill>
                            <a:schemeClr val="lt1"/>
                          </a:solidFill>
                          <a:effectLst/>
                          <a:latin typeface="+mn-lt"/>
                          <a:ea typeface="+mn-ea"/>
                          <a:cs typeface="+mn-cs"/>
                        </a:rPr>
                        <a:t>单击后调用两个函数用</a:t>
                      </a:r>
                      <a:r>
                        <a:rPr lang="en-US" altLang="zh-CN" sz="1900" b="1" kern="1200" dirty="0">
                          <a:solidFill>
                            <a:schemeClr val="lt1"/>
                          </a:solidFill>
                          <a:effectLst/>
                          <a:latin typeface="+mn-lt"/>
                          <a:ea typeface="+mn-ea"/>
                          <a:cs typeface="+mn-cs"/>
                        </a:rPr>
                        <a:t>”,“</a:t>
                      </a:r>
                      <a:r>
                        <a:rPr lang="zh-CN" altLang="zh-CN" sz="1900" b="1" kern="1200" dirty="0">
                          <a:solidFill>
                            <a:schemeClr val="lt1"/>
                          </a:solidFill>
                          <a:effectLst/>
                          <a:latin typeface="+mn-lt"/>
                          <a:ea typeface="+mn-ea"/>
                          <a:cs typeface="+mn-cs"/>
                        </a:rPr>
                        <a:t>隔开</a:t>
                      </a:r>
                      <a:r>
                        <a:rPr lang="en-US" altLang="zh-CN" sz="1900" b="1" kern="1200" dirty="0">
                          <a:solidFill>
                            <a:schemeClr val="lt1"/>
                          </a:solidFill>
                          <a:effectLst/>
                          <a:latin typeface="+mn-lt"/>
                          <a:ea typeface="+mn-ea"/>
                          <a:cs typeface="+mn-cs"/>
                        </a:rPr>
                        <a:t> --&gt;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&lt;input type="button" value="</a:t>
                      </a:r>
                      <a:r>
                        <a:rPr lang="zh-CN" altLang="zh-CN" sz="1900" b="1" kern="1200" dirty="0">
                          <a:solidFill>
                            <a:schemeClr val="lt1"/>
                          </a:solidFill>
                          <a:effectLst/>
                          <a:latin typeface="+mn-lt"/>
                          <a:ea typeface="+mn-ea"/>
                          <a:cs typeface="+mn-cs"/>
                        </a:rPr>
                        <a:t>单击我</a:t>
                      </a:r>
                      <a:r>
                        <a:rPr lang="en-US" altLang="zh-CN" sz="1900" b="1" kern="1200" dirty="0">
                          <a:solidFill>
                            <a:schemeClr val="lt1"/>
                          </a:solidFill>
                          <a:effectLst/>
                          <a:latin typeface="+mn-lt"/>
                          <a:ea typeface="+mn-ea"/>
                          <a:cs typeface="+mn-cs"/>
                        </a:rPr>
                        <a:t>" </a:t>
                      </a:r>
                      <a:r>
                        <a:rPr lang="en-US" altLang="zh-CN" sz="1900" b="1" kern="1200" dirty="0" err="1">
                          <a:solidFill>
                            <a:schemeClr val="lt1"/>
                          </a:solidFill>
                          <a:effectLst/>
                          <a:latin typeface="+mn-lt"/>
                          <a:ea typeface="+mn-ea"/>
                          <a:cs typeface="+mn-cs"/>
                        </a:rPr>
                        <a:t>onClick</a:t>
                      </a:r>
                      <a:r>
                        <a:rPr lang="en-US" altLang="zh-CN" sz="1900" b="1" kern="1200" dirty="0">
                          <a:solidFill>
                            <a:schemeClr val="lt1"/>
                          </a:solidFill>
                          <a:effectLst/>
                          <a:latin typeface="+mn-lt"/>
                          <a:ea typeface="+mn-ea"/>
                          <a:cs typeface="+mn-cs"/>
                        </a:rPr>
                        <a:t>="func1(), func2()" /&gt;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&lt;/body&gt;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&lt;/html&gt;  </a:t>
                      </a: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286000" y="520700"/>
            <a:ext cx="4286750" cy="474140"/>
            <a:chOff x="5154308" y="837929"/>
            <a:chExt cx="2550130"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154308" y="837929"/>
              <a:ext cx="255013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使用对象：同样使用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function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7" name="表格 16"/>
          <p:cNvGraphicFramePr>
            <a:graphicFrameLocks noGrp="1"/>
          </p:cNvGraphicFramePr>
          <p:nvPr/>
        </p:nvGraphicFramePr>
        <p:xfrm>
          <a:off x="1964879" y="1116259"/>
          <a:ext cx="9865096" cy="585216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865096"/>
              </a:tblGrid>
              <a:tr h="5595665">
                <a:tc>
                  <a:txBody>
                    <a:bodyPr/>
                    <a:lstStyle/>
                    <a:p>
                      <a:r>
                        <a:rPr lang="en-US" altLang="zh-CN" sz="1600" b="1" kern="1200" dirty="0">
                          <a:solidFill>
                            <a:schemeClr val="lt1"/>
                          </a:solidFill>
                          <a:effectLst/>
                          <a:latin typeface="+mn-lt"/>
                          <a:ea typeface="+mn-ea"/>
                          <a:cs typeface="+mn-cs"/>
                        </a:rPr>
                        <a:t>&lt;html&gt;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&lt;head&gt;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&lt;title&gt;</a:t>
                      </a:r>
                      <a:r>
                        <a:rPr lang="en-US" altLang="zh-CN" sz="1600" b="1" kern="1200" dirty="0" err="1">
                          <a:solidFill>
                            <a:schemeClr val="lt1"/>
                          </a:solidFill>
                          <a:effectLst/>
                          <a:latin typeface="+mn-lt"/>
                          <a:ea typeface="+mn-ea"/>
                          <a:cs typeface="+mn-cs"/>
                        </a:rPr>
                        <a:t>Javascript</a:t>
                      </a:r>
                      <a:r>
                        <a:rPr lang="zh-CN" altLang="zh-CN" sz="1600" b="1" kern="1200" dirty="0">
                          <a:solidFill>
                            <a:schemeClr val="lt1"/>
                          </a:solidFill>
                          <a:effectLst/>
                          <a:latin typeface="+mn-lt"/>
                          <a:ea typeface="+mn-ea"/>
                          <a:cs typeface="+mn-cs"/>
                        </a:rPr>
                        <a:t>简单示例</a:t>
                      </a:r>
                      <a:r>
                        <a:rPr lang="en-US" altLang="zh-CN" sz="1600" b="1" kern="1200" dirty="0">
                          <a:solidFill>
                            <a:schemeClr val="lt1"/>
                          </a:solidFill>
                          <a:effectLst/>
                          <a:latin typeface="+mn-lt"/>
                          <a:ea typeface="+mn-ea"/>
                          <a:cs typeface="+mn-cs"/>
                        </a:rPr>
                        <a:t>&lt;/title&gt;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&lt;/head&gt;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&lt;body&gt;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&lt;script language="</a:t>
                      </a:r>
                      <a:r>
                        <a:rPr lang="en-US" altLang="zh-CN" sz="1600" b="1" kern="1200" dirty="0" err="1">
                          <a:solidFill>
                            <a:schemeClr val="lt1"/>
                          </a:solidFill>
                          <a:effectLst/>
                          <a:latin typeface="+mn-lt"/>
                          <a:ea typeface="+mn-ea"/>
                          <a:cs typeface="+mn-cs"/>
                        </a:rPr>
                        <a:t>javascript</a:t>
                      </a:r>
                      <a:r>
                        <a:rPr lang="en-US" altLang="zh-CN" sz="1600" b="1" kern="1200" dirty="0">
                          <a:solidFill>
                            <a:schemeClr val="lt1"/>
                          </a:solidFill>
                          <a:effectLst/>
                          <a:latin typeface="+mn-lt"/>
                          <a:ea typeface="+mn-ea"/>
                          <a:cs typeface="+mn-cs"/>
                        </a:rPr>
                        <a:t>"&gt;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function Student(name, school, grade){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this.name= name;//</a:t>
                      </a:r>
                      <a:r>
                        <a:rPr lang="zh-CN" altLang="zh-CN" sz="1600" b="1" kern="1200" dirty="0">
                          <a:solidFill>
                            <a:schemeClr val="lt1"/>
                          </a:solidFill>
                          <a:effectLst/>
                          <a:latin typeface="+mn-lt"/>
                          <a:ea typeface="+mn-ea"/>
                          <a:cs typeface="+mn-cs"/>
                        </a:rPr>
                        <a:t>注意这里要用</a:t>
                      </a:r>
                      <a:r>
                        <a:rPr lang="en-US" altLang="zh-CN" sz="1600" b="1" kern="1200" dirty="0">
                          <a:solidFill>
                            <a:schemeClr val="lt1"/>
                          </a:solidFill>
                          <a:effectLst/>
                          <a:latin typeface="+mn-lt"/>
                          <a:ea typeface="+mn-ea"/>
                          <a:cs typeface="+mn-cs"/>
                        </a:rPr>
                        <a:t>this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this.school</a:t>
                      </a:r>
                      <a:r>
                        <a:rPr lang="en-US" altLang="zh-CN" sz="1600" b="1" kern="1200" dirty="0">
                          <a:solidFill>
                            <a:schemeClr val="lt1"/>
                          </a:solidFill>
                          <a:effectLst/>
                          <a:latin typeface="+mn-lt"/>
                          <a:ea typeface="+mn-ea"/>
                          <a:cs typeface="+mn-cs"/>
                        </a:rPr>
                        <a:t>=school;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this.grade</a:t>
                      </a:r>
                      <a:r>
                        <a:rPr lang="en-US" altLang="zh-CN" sz="1600" b="1" kern="1200" dirty="0">
                          <a:solidFill>
                            <a:schemeClr val="lt1"/>
                          </a:solidFill>
                          <a:effectLst/>
                          <a:latin typeface="+mn-lt"/>
                          <a:ea typeface="+mn-ea"/>
                          <a:cs typeface="+mn-cs"/>
                        </a:rPr>
                        <a:t>= grade;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hui</a:t>
                      </a:r>
                      <a:r>
                        <a:rPr lang="en-US" altLang="zh-CN" sz="1600" b="1" kern="1200" dirty="0">
                          <a:solidFill>
                            <a:schemeClr val="lt1"/>
                          </a:solidFill>
                          <a:effectLst/>
                          <a:latin typeface="+mn-lt"/>
                          <a:ea typeface="+mn-ea"/>
                          <a:cs typeface="+mn-cs"/>
                        </a:rPr>
                        <a:t>= new Student("</a:t>
                      </a:r>
                      <a:r>
                        <a:rPr lang="en-US" altLang="zh-CN" sz="1600" b="1" kern="1200" dirty="0" err="1">
                          <a:solidFill>
                            <a:schemeClr val="lt1"/>
                          </a:solidFill>
                          <a:effectLst/>
                          <a:latin typeface="+mn-lt"/>
                          <a:ea typeface="+mn-ea"/>
                          <a:cs typeface="+mn-cs"/>
                        </a:rPr>
                        <a:t>noting_gonna</a:t>
                      </a:r>
                      <a:r>
                        <a:rPr lang="en-US" altLang="zh-CN" sz="1600" b="1" kern="1200" dirty="0">
                          <a:solidFill>
                            <a:schemeClr val="lt1"/>
                          </a:solidFill>
                          <a:effectLst/>
                          <a:latin typeface="+mn-lt"/>
                          <a:ea typeface="+mn-ea"/>
                          <a:cs typeface="+mn-cs"/>
                        </a:rPr>
                        <a:t>", "XX</a:t>
                      </a:r>
                      <a:r>
                        <a:rPr lang="zh-CN" altLang="zh-CN" sz="1600" b="1" kern="1200" dirty="0">
                          <a:solidFill>
                            <a:schemeClr val="lt1"/>
                          </a:solidFill>
                          <a:effectLst/>
                          <a:latin typeface="+mn-lt"/>
                          <a:ea typeface="+mn-ea"/>
                          <a:cs typeface="+mn-cs"/>
                        </a:rPr>
                        <a:t>学校</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小学二年级</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使用</a:t>
                      </a:r>
                      <a:r>
                        <a:rPr lang="en-US" altLang="zh-CN" sz="1600" b="1" kern="1200" dirty="0">
                          <a:solidFill>
                            <a:schemeClr val="lt1"/>
                          </a:solidFill>
                          <a:effectLst/>
                          <a:latin typeface="+mn-lt"/>
                          <a:ea typeface="+mn-ea"/>
                          <a:cs typeface="+mn-cs"/>
                        </a:rPr>
                        <a:t>with</a:t>
                      </a:r>
                      <a:r>
                        <a:rPr lang="zh-CN" altLang="zh-CN" sz="1600" b="1" kern="1200" dirty="0">
                          <a:solidFill>
                            <a:schemeClr val="lt1"/>
                          </a:solidFill>
                          <a:effectLst/>
                          <a:latin typeface="+mn-lt"/>
                          <a:ea typeface="+mn-ea"/>
                          <a:cs typeface="+mn-cs"/>
                        </a:rPr>
                        <a:t>可以省略对象名</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with(</a:t>
                      </a:r>
                      <a:r>
                        <a:rPr lang="en-US" altLang="zh-CN" sz="1600" b="1" kern="1200" dirty="0" err="1">
                          <a:solidFill>
                            <a:schemeClr val="lt1"/>
                          </a:solidFill>
                          <a:effectLst/>
                          <a:latin typeface="+mn-lt"/>
                          <a:ea typeface="+mn-ea"/>
                          <a:cs typeface="+mn-cs"/>
                        </a:rPr>
                        <a:t>hui</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(name+ ": " + school + "," + grade + "&lt;</a:t>
                      </a:r>
                      <a:r>
                        <a:rPr lang="en-US" altLang="zh-CN" sz="1600" b="1" kern="1200" dirty="0" err="1">
                          <a:solidFill>
                            <a:schemeClr val="lt1"/>
                          </a:solidFill>
                          <a:effectLst/>
                          <a:latin typeface="+mn-lt"/>
                          <a:ea typeface="+mn-ea"/>
                          <a:cs typeface="+mn-cs"/>
                        </a:rPr>
                        <a:t>br</a:t>
                      </a:r>
                      <a:r>
                        <a:rPr lang="en-US" altLang="zh-CN" sz="1600" b="1" kern="1200" dirty="0">
                          <a:solidFill>
                            <a:schemeClr val="lt1"/>
                          </a:solidFill>
                          <a:effectLst/>
                          <a:latin typeface="+mn-lt"/>
                          <a:ea typeface="+mn-ea"/>
                          <a:cs typeface="+mn-cs"/>
                        </a:rPr>
                        <a:t> /&gt;");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if(</a:t>
                      </a:r>
                      <a:r>
                        <a:rPr lang="en-US" altLang="zh-CN" sz="1600" b="1" kern="1200" dirty="0" err="1">
                          <a:solidFill>
                            <a:schemeClr val="lt1"/>
                          </a:solidFill>
                          <a:effectLst/>
                          <a:latin typeface="+mn-lt"/>
                          <a:ea typeface="+mn-ea"/>
                          <a:cs typeface="+mn-cs"/>
                        </a:rPr>
                        <a:t>window.hui</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hui</a:t>
                      </a:r>
                      <a:r>
                        <a:rPr lang="zh-CN" altLang="zh-CN" sz="1600" b="1" kern="1200" dirty="0">
                          <a:solidFill>
                            <a:schemeClr val="lt1"/>
                          </a:solidFill>
                          <a:effectLst/>
                          <a:latin typeface="+mn-lt"/>
                          <a:ea typeface="+mn-ea"/>
                          <a:cs typeface="+mn-cs"/>
                        </a:rPr>
                        <a:t>这个对象存在</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else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hui</a:t>
                      </a:r>
                      <a:r>
                        <a:rPr lang="zh-CN" altLang="zh-CN" sz="1600" b="1" kern="1200" dirty="0">
                          <a:solidFill>
                            <a:schemeClr val="lt1"/>
                          </a:solidFill>
                          <a:effectLst/>
                          <a:latin typeface="+mn-lt"/>
                          <a:ea typeface="+mn-ea"/>
                          <a:cs typeface="+mn-cs"/>
                        </a:rPr>
                        <a:t>这个对象不存在</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&lt;/script&gt;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&lt;/body&gt;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&lt;/html&gt;  </a:t>
                      </a:r>
                      <a:endPar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3729075" y="542124"/>
            <a:ext cx="5760640" cy="474140"/>
            <a:chOff x="4715909" y="837929"/>
            <a:chExt cx="3426927" cy="474140"/>
          </a:xfrm>
        </p:grpSpPr>
        <p:cxnSp>
          <p:nvCxnSpPr>
            <p:cNvPr id="55" name="íślíḋè-Straight Connector 13"/>
            <p:cNvCxnSpPr/>
            <p:nvPr/>
          </p:nvCxnSpPr>
          <p:spPr>
            <a:xfrm>
              <a:off x="4715909" y="1312069"/>
              <a:ext cx="34269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850584" y="837929"/>
              <a:ext cx="315757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）中的内容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name.value</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7" name="表格 16"/>
          <p:cNvGraphicFramePr>
            <a:graphicFrameLocks noGrp="1"/>
          </p:cNvGraphicFramePr>
          <p:nvPr/>
        </p:nvGraphicFramePr>
        <p:xfrm>
          <a:off x="1676847" y="1168053"/>
          <a:ext cx="10081120" cy="560832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10081120"/>
              </a:tblGrid>
              <a:tr h="5391947">
                <a:tc>
                  <a:txBody>
                    <a:bodyPr/>
                    <a:lstStyle/>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&lt;/title&gt;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以下也达到了省略对象名称的作用  </a:t>
                      </a:r>
                      <a:endPar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document.loginForm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baseline="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a:effectLst/>
                          <a:latin typeface="Times New Roman" panose="02020603050405020304" pitchFamily="18" charset="0"/>
                          <a:ea typeface="微软雅黑" panose="020B0503020204020204" pitchFamily="34" charset="-122"/>
                          <a:cs typeface="Times New Roman" panose="02020603050405020304" pitchFamily="18" charset="0"/>
                        </a:rPr>
                        <a:t>alert</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loginMsg.userID.value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"\n" +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loginMsg.password.value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(Object){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alert(Object.id);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userID</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name="password"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&lt;input type="button" value="</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登录</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记住密码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type="checkbox" id="</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这是</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checkbox</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id"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(this)" /&gt;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50141" y="1686758"/>
            <a:ext cx="10967866" cy="4161815"/>
            <a:chOff x="1263230" y="1989440"/>
            <a:chExt cx="10332290" cy="3067045"/>
          </a:xfrm>
        </p:grpSpPr>
        <p:sp>
          <p:nvSpPr>
            <p:cNvPr id="10" name="矩形: 圆角 9"/>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87568" y="2312165"/>
              <a:ext cx="9505056" cy="2245474"/>
            </a:xfrm>
            <a:prstGeom prst="rect">
              <a:avLst/>
            </a:prstGeom>
          </p:spPr>
          <p:txBody>
            <a:bodyPr wrap="square">
              <a:spAutoFit/>
            </a:bodyPr>
            <a:lstStyle/>
            <a:p>
              <a:pPr algn="just">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是一种免费的脚本语言，主要用途是</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处理动态网页</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，也包含了命令行运行接口。</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解释性语言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。是完全免费的，在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http://www.php.net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下载，遵循</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GPL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的语法和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Perl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有相通之处并且加上了自己的语法。</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是一种面向</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的解析语言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语句被包含在</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标记里面，</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标记外的语句都被直接输出</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。包括在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标记中的语句被解析，在其外的语句原样输出并且接受</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语句的控制。</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9848" y="4910964"/>
            <a:ext cx="2088761" cy="2088761"/>
          </a:xfrm>
          <a:prstGeom prst="rect">
            <a:avLst/>
          </a:prstGeom>
        </p:spPr>
      </p:pic>
      <p:grpSp>
        <p:nvGrpSpPr>
          <p:cNvPr id="11" name="组合 10"/>
          <p:cNvGrpSpPr/>
          <p:nvPr/>
        </p:nvGrpSpPr>
        <p:grpSpPr>
          <a:xfrm>
            <a:off x="596727" y="854733"/>
            <a:ext cx="2251715" cy="529344"/>
            <a:chOff x="1420106" y="1382247"/>
            <a:chExt cx="2251715" cy="529344"/>
          </a:xfrm>
          <a:effectLst>
            <a:outerShdw blurRad="50800" dist="38100" dir="2700000" algn="tl" rotWithShape="0">
              <a:prstClr val="black">
                <a:alpha val="20000"/>
              </a:prstClr>
            </a:outerShdw>
          </a:effectLst>
        </p:grpSpPr>
        <p:sp>
          <p:nvSpPr>
            <p:cNvPr id="12" name="Round Same Side Corner Rectangle 29"/>
            <p:cNvSpPr/>
            <p:nvPr/>
          </p:nvSpPr>
          <p:spPr>
            <a:xfrm rot="5400000">
              <a:off x="2574970" y="821958"/>
              <a:ext cx="508861" cy="167040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3"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4" name="Rectangle 62"/>
            <p:cNvSpPr/>
            <p:nvPr/>
          </p:nvSpPr>
          <p:spPr>
            <a:xfrm>
              <a:off x="2001417" y="1382247"/>
              <a:ext cx="1670404"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语言</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537513" y="4070663"/>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2" name="Rectangle 62"/>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协议</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736878"/>
            <a:ext cx="10657184" cy="1932940"/>
          </a:xfrm>
          <a:prstGeom prst="rect">
            <a:avLst/>
          </a:prstGeom>
          <a:noFill/>
        </p:spPr>
        <p:txBody>
          <a:bodyPr wrap="square" lIns="86376" tIns="43188" rIns="86376" bIns="43188" rtlCol="0">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超文本传输协议（</a:t>
            </a:r>
            <a:r>
              <a:rPr lang="en-US" altLang="zh-CN" sz="2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HyperText</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Transfer Protocol)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是互联网上应用最为广泛的一种网络协议。</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所有的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文件都必须遵守这个标准。设计</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最初的目的是为了提供一种发布和接收</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页面的方法。通过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协议请求的资源由</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统一资源标示符</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Uniform Resource Identifiers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）（或者，更准确一些，</a:t>
            </a:r>
            <a:r>
              <a:rPr lang="en-US" altLang="zh-CN" sz="2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URLs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）来标识。 </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3504867" y="4453343"/>
            <a:ext cx="2023640" cy="1804638"/>
            <a:chOff x="3504868" y="3256285"/>
            <a:chExt cx="2023640" cy="1804638"/>
          </a:xfrm>
          <a:effectLst>
            <a:outerShdw blurRad="50800" dist="38100" dir="2700000" algn="tl" rotWithShape="0">
              <a:prstClr val="black">
                <a:alpha val="20000"/>
              </a:prstClr>
            </a:outerShdw>
          </a:effectLst>
        </p:grpSpPr>
        <p:sp>
          <p:nvSpPr>
            <p:cNvPr id="25" name="íṡľíḍè-Rectangle 17"/>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5" name="图片 4"/>
            <p:cNvPicPr>
              <a:picLocks noChangeAspect="1"/>
            </p:cNvPicPr>
            <p:nvPr/>
          </p:nvPicPr>
          <p:blipFill>
            <a:blip r:embed="rId1"/>
            <a:stretch>
              <a:fillRect/>
            </a:stretch>
          </p:blipFill>
          <p:spPr>
            <a:xfrm>
              <a:off x="4196982" y="3782171"/>
              <a:ext cx="720226" cy="648518"/>
            </a:xfrm>
            <a:prstGeom prst="rect">
              <a:avLst/>
            </a:prstGeom>
          </p:spPr>
        </p:pic>
      </p:grpSp>
      <p:grpSp>
        <p:nvGrpSpPr>
          <p:cNvPr id="7" name="组合 6"/>
          <p:cNvGrpSpPr/>
          <p:nvPr/>
        </p:nvGrpSpPr>
        <p:grpSpPr>
          <a:xfrm>
            <a:off x="7330242" y="4453343"/>
            <a:ext cx="2023640" cy="1804638"/>
            <a:chOff x="7330243" y="3256285"/>
            <a:chExt cx="2023640" cy="1804638"/>
          </a:xfrm>
          <a:effectLst>
            <a:outerShdw blurRad="50800" dist="38100" dir="2700000" algn="tl" rotWithShape="0">
              <a:prstClr val="black">
                <a:alpha val="20000"/>
              </a:prstClr>
            </a:outerShdw>
          </a:effectLst>
        </p:grpSpPr>
        <p:sp>
          <p:nvSpPr>
            <p:cNvPr id="36" name="íṡľíḍè-Rectangle 17"/>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6" name="图片 5"/>
            <p:cNvPicPr>
              <a:picLocks noChangeAspect="1"/>
            </p:cNvPicPr>
            <p:nvPr/>
          </p:nvPicPr>
          <p:blipFill>
            <a:blip r:embed="rId2"/>
            <a:stretch>
              <a:fillRect/>
            </a:stretch>
          </p:blipFill>
          <p:spPr>
            <a:xfrm>
              <a:off x="7996033" y="3926633"/>
              <a:ext cx="692058" cy="48467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500"/>
                            </p:stCondLst>
                            <p:childTnLst>
                              <p:par>
                                <p:cTn id="25" presetID="16" presetClass="entr" presetSubtype="2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四种标记</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11" name="表格 10"/>
          <p:cNvGraphicFramePr>
            <a:graphicFrameLocks noGrp="1"/>
          </p:cNvGraphicFramePr>
          <p:nvPr/>
        </p:nvGraphicFramePr>
        <p:xfrm>
          <a:off x="1532831" y="1672109"/>
          <a:ext cx="10225136" cy="3960407"/>
        </p:xfrm>
        <a:graphic>
          <a:graphicData uri="http://schemas.openxmlformats.org/drawingml/2006/table">
            <a:tbl>
              <a:tblPr firstRow="1" firstCol="1" lastRow="1" lastCol="1" bandRow="1" bandCol="1">
                <a:tableStyleId>{5940675A-B579-460E-94D1-54222C63F5DA}</a:tableStyleId>
              </a:tblPr>
              <a:tblGrid>
                <a:gridCol w="3334549"/>
                <a:gridCol w="1831743"/>
                <a:gridCol w="5058844"/>
              </a:tblGrid>
              <a:tr h="765433">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标记</a:t>
                      </a:r>
                      <a:endPar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解释</a:t>
                      </a:r>
                      <a:endPar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示例</a:t>
                      </a:r>
                      <a:endPar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0050A3"/>
                    </a:solidFill>
                  </a:tcPr>
                </a:tc>
              </a:tr>
              <a:tr h="816538">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标准</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标记</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&lt;?php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r>
              <a:tr h="133907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language="php"&gt;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长标记</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"&gt;  echo $</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vaiable</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r>
              <a:tr h="494636">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短标记</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r>
              <a:tr h="54472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仿</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ASP</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&lt;%=$variable;%&gt;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r>
            </a:tbl>
          </a:graphicData>
        </a:graphic>
      </p:graphicFrame>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999039">
            <a:off x="10140700" y="4511931"/>
            <a:ext cx="2673277" cy="2673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772629" y="2272972"/>
            <a:ext cx="8581753" cy="2330308"/>
            <a:chOff x="4933525" y="2542866"/>
            <a:chExt cx="8136904" cy="2330308"/>
          </a:xfrm>
        </p:grpSpPr>
        <p:sp>
          <p:nvSpPr>
            <p:cNvPr id="14" name="六边形 13"/>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注释</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984268" y="2595627"/>
              <a:ext cx="6086161"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使用注释可以增加语言的可读性，</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支持三种</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C/C++</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perl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unix</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-shell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风格的注释：</a:t>
              </a:r>
              <a:endPar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Perl</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endParaRPr lang="zh-CN" altLang="zh-CN" sz="2400" kern="100" dirty="0">
                <a:solidFill>
                  <a:srgbClr val="595959"/>
                </a:solidFill>
                <a:latin typeface="Times New Roman" panose="02020603050405020304" pitchFamily="18" charset="0"/>
                <a:cs typeface="Times New Roman" panose="02020603050405020304" pitchFamily="18" charset="0"/>
              </a:endParaRP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endParaRPr lang="zh-CN" altLang="zh-CN" sz="2400" kern="100" dirty="0">
                <a:solidFill>
                  <a:srgbClr val="595959"/>
                </a:solidFill>
                <a:latin typeface="Times New Roman" panose="02020603050405020304" pitchFamily="18" charset="0"/>
                <a:cs typeface="Times New Roman" panose="02020603050405020304" pitchFamily="18" charset="0"/>
              </a:endParaRP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C/C++</a:t>
              </a:r>
              <a:r>
                <a:rPr lang="zh-CN" altLang="zh-CN" sz="2400" kern="100" dirty="0">
                  <a:solidFill>
                    <a:srgbClr val="595959"/>
                  </a:solidFill>
                  <a:latin typeface="Times New Roman" panose="02020603050405020304" pitchFamily="18" charset="0"/>
                  <a:cs typeface="Times New Roman" panose="02020603050405020304" pitchFamily="18" charset="0"/>
                </a:rPr>
                <a:t>式多行注释</a:t>
              </a:r>
              <a:endParaRPr lang="zh-CN" altLang="zh-CN" sz="2400" kern="100" dirty="0">
                <a:solidFill>
                  <a:srgbClr val="595959"/>
                </a:solidFill>
                <a:latin typeface="Times New Roman" panose="02020603050405020304" pitchFamily="18" charset="0"/>
                <a:cs typeface="Times New Roman" panose="02020603050405020304" pitchFamily="18" charset="0"/>
              </a:endParaRPr>
            </a:p>
            <a:p>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748855" y="4887047"/>
            <a:ext cx="9811956" cy="1568450"/>
            <a:chOff x="4933525" y="2297929"/>
            <a:chExt cx="9811956" cy="1568450"/>
          </a:xfrm>
        </p:grpSpPr>
        <p:sp>
          <p:nvSpPr>
            <p:cNvPr id="16" name="六边形 15"/>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变量解析</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7"/>
            <p:cNvSpPr txBox="1">
              <a:spLocks noChangeArrowheads="1"/>
            </p:cNvSpPr>
            <p:nvPr/>
          </p:nvSpPr>
          <p:spPr bwMode="auto">
            <a:xfrm>
              <a:off x="6984267" y="2297929"/>
              <a:ext cx="7761214"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变量解析当遇到符号（</a:t>
              </a:r>
              <a:r>
                <a:rPr lang="en-US" altLang="zh-CN"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）时产生，解析器会尽可能多地取得后面的字符以组成一个合法的变量名</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，然后将变量值替换他们，</a:t>
              </a:r>
              <a:r>
                <a:rPr lang="zh-CN" altLang="en-US" sz="2400" u="sng" dirty="0">
                  <a:solidFill>
                    <a:schemeClr val="tx1">
                      <a:lumMod val="65000"/>
                      <a:lumOff val="35000"/>
                    </a:schemeClr>
                  </a:solidFill>
                  <a:latin typeface="Times New Roman" panose="02020603050405020304" pitchFamily="18" charset="0"/>
                  <a:cs typeface="Times New Roman" panose="02020603050405020304" pitchFamily="18" charset="0"/>
                </a:rPr>
                <a:t>如果</a:t>
              </a:r>
              <a:r>
                <a:rPr lang="en-US" altLang="zh-CN" sz="2400" u="sng"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u="sng" dirty="0">
                  <a:solidFill>
                    <a:schemeClr val="tx1">
                      <a:lumMod val="65000"/>
                      <a:lumOff val="35000"/>
                    </a:schemeClr>
                  </a:solidFill>
                  <a:latin typeface="Times New Roman" panose="02020603050405020304" pitchFamily="18" charset="0"/>
                  <a:cs typeface="Times New Roman" panose="02020603050405020304" pitchFamily="18" charset="0"/>
                </a:rPr>
                <a:t>后面没有有效的变量名，则输出</a:t>
              </a:r>
              <a:r>
                <a:rPr lang="en-US" altLang="zh-CN" sz="2400" u="sng"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。如果</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想明确的变量名可以用</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花括号</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把变量名括起来</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460823" y="889591"/>
            <a:ext cx="10099988" cy="961097"/>
          </a:xfrm>
          <a:prstGeom prst="rect">
            <a:avLst/>
          </a:prstGeom>
        </p:spPr>
        <p:txBody>
          <a:bodyPr wrap="square">
            <a:spAutoFit/>
          </a:bodyPr>
          <a:lstStyle/>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需要在每个语句后用</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分号</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结束指令</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代码段中的</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最后一行</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可以不用分号结束</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1395481" y="2960290"/>
            <a:ext cx="10099988" cy="188461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在对上述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段进行解析时，第一个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将被解析为一个变量，因为第一次定义，将分配内存空间被赋以初值</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。在第二个标识的变量</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的初值中，因为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已经被解析为变量，所以，最终显示的结果将是：</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4" name="表格 23"/>
          <p:cNvGraphicFramePr>
            <a:graphicFrameLocks noGrp="1"/>
          </p:cNvGraphicFramePr>
          <p:nvPr/>
        </p:nvGraphicFramePr>
        <p:xfrm>
          <a:off x="1532831" y="807456"/>
          <a:ext cx="9865096" cy="1905000"/>
        </p:xfrm>
        <a:graphic>
          <a:graphicData uri="http://schemas.openxmlformats.org/drawingml/2006/table">
            <a:tbl>
              <a:tblPr firstRow="1" firstCol="1" bandRow="1">
                <a:tableStyleId>{5C22544A-7EE6-4342-B048-85BDC9FD1C3A}</a:tableStyleId>
              </a:tblPr>
              <a:tblGrid>
                <a:gridCol w="9865096"/>
              </a:tblGrid>
              <a:tr h="1654705">
                <a:tc>
                  <a:txBody>
                    <a:bodyPr/>
                    <a:lstStyle/>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&lt;?</a:t>
                      </a:r>
                      <a:r>
                        <a:rPr lang="en-US" sz="2000" kern="100" dirty="0" err="1">
                          <a:effectLst/>
                          <a:latin typeface="Times New Roman" panose="02020603050405020304" pitchFamily="18" charset="0"/>
                          <a:cs typeface="Times New Roman" panose="02020603050405020304" pitchFamily="18" charset="0"/>
                        </a:rPr>
                        <a:t>php</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$username = “</a:t>
                      </a:r>
                      <a:r>
                        <a:rPr lang="en-US" sz="2000" kern="100" dirty="0" err="1">
                          <a:effectLst/>
                          <a:latin typeface="Times New Roman" panose="02020603050405020304" pitchFamily="18" charset="0"/>
                          <a:cs typeface="Times New Roman" panose="02020603050405020304" pitchFamily="18" charset="0"/>
                        </a:rPr>
                        <a:t>liuzheli</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SQLStr</a:t>
                      </a:r>
                      <a:r>
                        <a:rPr lang="en-US" sz="2000" kern="100" dirty="0">
                          <a:effectLst/>
                          <a:latin typeface="Times New Roman" panose="02020603050405020304" pitchFamily="18" charset="0"/>
                          <a:cs typeface="Times New Roman" panose="02020603050405020304" pitchFamily="18" charset="0"/>
                        </a:rPr>
                        <a:t> = "SELECT * FROM </a:t>
                      </a:r>
                      <a:r>
                        <a:rPr lang="en-US" sz="2000" kern="100" dirty="0" err="1">
                          <a:effectLst/>
                          <a:latin typeface="Times New Roman" panose="02020603050405020304" pitchFamily="18" charset="0"/>
                          <a:cs typeface="Times New Roman" panose="02020603050405020304" pitchFamily="18" charset="0"/>
                        </a:rPr>
                        <a:t>userinfo</a:t>
                      </a:r>
                      <a:r>
                        <a:rPr lang="en-US" sz="2000" kern="100" dirty="0">
                          <a:effectLst/>
                          <a:latin typeface="Times New Roman" panose="02020603050405020304" pitchFamily="18" charset="0"/>
                          <a:cs typeface="Times New Roman" panose="02020603050405020304" pitchFamily="18" charset="0"/>
                        </a:rPr>
                        <a:t> where username='$username'";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a:solidFill>
                            <a:srgbClr val="FF0000"/>
                          </a:solidFill>
                          <a:effectLst/>
                          <a:latin typeface="Times New Roman" panose="02020603050405020304" pitchFamily="18" charset="0"/>
                          <a:cs typeface="Times New Roman" panose="02020603050405020304" pitchFamily="18" charset="0"/>
                        </a:rPr>
                        <a:t>echo $</a:t>
                      </a:r>
                      <a:r>
                        <a:rPr lang="en-US" sz="2000" kern="100" dirty="0" err="1">
                          <a:solidFill>
                            <a:srgbClr val="FF0000"/>
                          </a:solidFill>
                          <a:effectLst/>
                          <a:latin typeface="Times New Roman" panose="02020603050405020304" pitchFamily="18" charset="0"/>
                          <a:cs typeface="Times New Roman" panose="02020603050405020304" pitchFamily="18" charset="0"/>
                        </a:rPr>
                        <a:t>SQLStr</a:t>
                      </a:r>
                      <a:r>
                        <a:rPr lang="en-US" sz="2000" kern="100" dirty="0">
                          <a:solidFill>
                            <a:srgbClr val="FF0000"/>
                          </a:solidFill>
                          <a:effectLst/>
                          <a:latin typeface="Times New Roman" panose="02020603050405020304" pitchFamily="18" charset="0"/>
                          <a:cs typeface="Times New Roman" panose="02020603050405020304" pitchFamily="18" charset="0"/>
                        </a:rPr>
                        <a:t> ;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?&gt;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rgbClr val="0050A3"/>
                    </a:solidFill>
                  </a:tcPr>
                </a:tc>
              </a:tr>
            </a:tbl>
          </a:graphicData>
        </a:graphic>
      </p:graphicFrame>
      <p:sp>
        <p:nvSpPr>
          <p:cNvPr id="25" name="矩形: 圆角 24"/>
          <p:cNvSpPr/>
          <p:nvPr/>
        </p:nvSpPr>
        <p:spPr>
          <a:xfrm>
            <a:off x="2468935" y="5128493"/>
            <a:ext cx="8208912" cy="108012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同样也可以解析数组索引或者对象属性。对于数组索引，右方括号（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）标志着索引的结束。对象属性则和简单变量适用同样的规则。</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468935"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1172792" y="3540861"/>
            <a:ext cx="470929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在计算机术语中，</a:t>
            </a:r>
            <a:r>
              <a:rPr lang="zh-CN" altLang="en-US" sz="2400" b="1"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会话是指一个终端用户与交互系统进行通讯的过程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，比如从输入账户密码进入操作系统到退出操作系统就是一个会话过程。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文本框 49"/>
          <p:cNvSpPr txBox="1"/>
          <p:nvPr/>
        </p:nvSpPr>
        <p:spPr>
          <a:xfrm>
            <a:off x="6429375" y="3540861"/>
            <a:ext cx="5400600" cy="3041875"/>
          </a:xfrm>
          <a:prstGeom prst="rect">
            <a:avLst/>
          </a:prstGeom>
          <a:noFill/>
        </p:spPr>
        <p:txBody>
          <a:bodyPr wrap="square" lIns="86376" tIns="43188" rIns="86376" bIns="43188" rtlCol="0">
            <a:spAutoFit/>
          </a:bodyPr>
          <a:lstStyle/>
          <a:p>
            <a:pPr>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会话较多用于网络上，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的三次握手就创建了一个会话，</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就是关闭会话。用平述的语言可以解释为：你拔打你女友的电话号码，你女友接听，然后一翻“亲爱的”，直到任何一方挂掉电话，这个过程就是一个会话。你挑逗一只小狗，它跟你互动，也是会话；它不鸟你，那就不形成会话。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1" name="组合 50"/>
          <p:cNvGrpSpPr/>
          <p:nvPr/>
        </p:nvGrpSpPr>
        <p:grpSpPr>
          <a:xfrm>
            <a:off x="2881598" y="1744117"/>
            <a:ext cx="1622946" cy="1622946"/>
            <a:chOff x="2972788" y="1960141"/>
            <a:chExt cx="1622946" cy="1622946"/>
          </a:xfrm>
        </p:grpSpPr>
        <p:grpSp>
          <p:nvGrpSpPr>
            <p:cNvPr id="52" name="组合 51"/>
            <p:cNvGrpSpPr/>
            <p:nvPr/>
          </p:nvGrpSpPr>
          <p:grpSpPr>
            <a:xfrm>
              <a:off x="2972788" y="1960141"/>
              <a:ext cx="1622946" cy="1622946"/>
              <a:chOff x="2716147" y="2106202"/>
              <a:chExt cx="1622946" cy="1622946"/>
            </a:xfrm>
          </p:grpSpPr>
          <p:sp>
            <p:nvSpPr>
              <p:cNvPr id="54"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55" name="is1ide-Oval 8"/>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3" name="KSO_Shape"/>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6" name="组合 55"/>
          <p:cNvGrpSpPr/>
          <p:nvPr/>
        </p:nvGrpSpPr>
        <p:grpSpPr>
          <a:xfrm>
            <a:off x="8171828" y="1744117"/>
            <a:ext cx="1622946" cy="1622946"/>
            <a:chOff x="8263018" y="1960141"/>
            <a:chExt cx="1622946" cy="1622946"/>
          </a:xfrm>
        </p:grpSpPr>
        <p:grpSp>
          <p:nvGrpSpPr>
            <p:cNvPr id="57" name="组合 56"/>
            <p:cNvGrpSpPr/>
            <p:nvPr/>
          </p:nvGrpSpPr>
          <p:grpSpPr>
            <a:xfrm>
              <a:off x="8263018" y="1960141"/>
              <a:ext cx="1622946" cy="1622946"/>
              <a:chOff x="2716147" y="2106202"/>
              <a:chExt cx="1622946" cy="1622946"/>
            </a:xfrm>
          </p:grpSpPr>
          <p:sp>
            <p:nvSpPr>
              <p:cNvPr id="59"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60" name="is1ide-Oval 8"/>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8" name="KSO_Shape"/>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pSp>
        <p:nvGrpSpPr>
          <p:cNvPr id="61" name="组合 60"/>
          <p:cNvGrpSpPr/>
          <p:nvPr/>
        </p:nvGrpSpPr>
        <p:grpSpPr>
          <a:xfrm>
            <a:off x="4367029" y="837929"/>
            <a:ext cx="4124697" cy="474140"/>
            <a:chOff x="5202512" y="837929"/>
            <a:chExt cx="2453727" cy="474140"/>
          </a:xfrm>
        </p:grpSpPr>
        <p:cxnSp>
          <p:nvCxnSpPr>
            <p:cNvPr id="62"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774667" y="837929"/>
              <a:ext cx="1309414"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500" fill="hold"/>
                                        <p:tgtEl>
                                          <p:spTgt spid="51"/>
                                        </p:tgtEl>
                                        <p:attrNameLst>
                                          <p:attrName>ppt_w</p:attrName>
                                        </p:attrNameLst>
                                      </p:cBhvr>
                                      <p:tavLst>
                                        <p:tav tm="0">
                                          <p:val>
                                            <p:fltVal val="0"/>
                                          </p:val>
                                        </p:tav>
                                        <p:tav tm="100000">
                                          <p:val>
                                            <p:strVal val="#ppt_w"/>
                                          </p:val>
                                        </p:tav>
                                      </p:tavLst>
                                    </p:anim>
                                    <p:anim calcmode="lin" valueType="num">
                                      <p:cBhvr>
                                        <p:cTn id="12" dur="500" fill="hold"/>
                                        <p:tgtEl>
                                          <p:spTgt spid="51"/>
                                        </p:tgtEl>
                                        <p:attrNameLst>
                                          <p:attrName>ppt_h</p:attrName>
                                        </p:attrNameLst>
                                      </p:cBhvr>
                                      <p:tavLst>
                                        <p:tav tm="0">
                                          <p:val>
                                            <p:fltVal val="0"/>
                                          </p:val>
                                        </p:tav>
                                        <p:tav tm="100000">
                                          <p:val>
                                            <p:strVal val="#ppt_h"/>
                                          </p:val>
                                        </p:tav>
                                      </p:tavLst>
                                    </p:anim>
                                    <p:anim calcmode="lin" valueType="num">
                                      <p:cBhvr>
                                        <p:cTn id="13" dur="500" fill="hold"/>
                                        <p:tgtEl>
                                          <p:spTgt spid="51"/>
                                        </p:tgtEl>
                                        <p:attrNameLst>
                                          <p:attrName>style.rotation</p:attrName>
                                        </p:attrNameLst>
                                      </p:cBhvr>
                                      <p:tavLst>
                                        <p:tav tm="0">
                                          <p:val>
                                            <p:fltVal val="360"/>
                                          </p:val>
                                        </p:tav>
                                        <p:tav tm="100000">
                                          <p:val>
                                            <p:fltVal val="0"/>
                                          </p:val>
                                        </p:tav>
                                      </p:tavLst>
                                    </p:anim>
                                    <p:animEffect transition="in" filter="fade">
                                      <p:cBhvr>
                                        <p:cTn id="14" dur="500"/>
                                        <p:tgtEl>
                                          <p:spTgt spid="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 calcmode="lin" valueType="num">
                                      <p:cBhvr>
                                        <p:cTn id="24" dur="500" fill="hold"/>
                                        <p:tgtEl>
                                          <p:spTgt spid="56"/>
                                        </p:tgtEl>
                                        <p:attrNameLst>
                                          <p:attrName>style.rotation</p:attrName>
                                        </p:attrNameLst>
                                      </p:cBhvr>
                                      <p:tavLst>
                                        <p:tav tm="0">
                                          <p:val>
                                            <p:fltVal val="360"/>
                                          </p:val>
                                        </p:tav>
                                        <p:tav tm="100000">
                                          <p:val>
                                            <p:fltVal val="0"/>
                                          </p:val>
                                        </p:tav>
                                      </p:tavLst>
                                    </p:anim>
                                    <p:animEffect transition="in" filter="fade">
                                      <p:cBhvr>
                                        <p:cTn id="25" dur="500"/>
                                        <p:tgtEl>
                                          <p:spTgt spid="5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1" y="1540012"/>
            <a:ext cx="10657184" cy="1480806"/>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无状态是指，当浏览器发送请求给服务器的时候，服务器响应，但是当同一个浏览器再发送请求给服务器的时候，他不知道你就是刚才那个浏览器。简单地说，就是服务器不会去记得你，所以是</a:t>
            </a:r>
            <a:r>
              <a:rPr lang="zh-CN" altLang="en-US" sz="2400"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无状态协议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圆角 3"/>
          <p:cNvSpPr/>
          <p:nvPr/>
        </p:nvSpPr>
        <p:spPr>
          <a:xfrm>
            <a:off x="6501383" y="3840239"/>
            <a:ext cx="4397811" cy="134465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本质是，</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是短连接的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，请求响应后，断开了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连接，下一次连接与上一次无关。</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4" name="组合 23"/>
          <p:cNvGrpSpPr/>
          <p:nvPr/>
        </p:nvGrpSpPr>
        <p:grpSpPr>
          <a:xfrm>
            <a:off x="4097710" y="837929"/>
            <a:ext cx="4663327" cy="474140"/>
            <a:chOff x="5042298" y="837929"/>
            <a:chExt cx="2774151" cy="474140"/>
          </a:xfrm>
        </p:grpSpPr>
        <p:cxnSp>
          <p:nvCxnSpPr>
            <p:cNvPr id="2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042298" y="837929"/>
              <a:ext cx="2774151"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协议属于</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无状态的通信协议</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540943" y="3591030"/>
            <a:ext cx="2867871" cy="2560260"/>
            <a:chOff x="2409376" y="2856265"/>
            <a:chExt cx="3376667" cy="3376664"/>
          </a:xfrm>
        </p:grpSpPr>
        <p:grpSp>
          <p:nvGrpSpPr>
            <p:cNvPr id="3" name="组合 2"/>
            <p:cNvGrpSpPr/>
            <p:nvPr/>
          </p:nvGrpSpPr>
          <p:grpSpPr>
            <a:xfrm>
              <a:off x="2409376" y="2856265"/>
              <a:ext cx="3376667" cy="3376664"/>
              <a:chOff x="4678381" y="2801439"/>
              <a:chExt cx="3024897" cy="3024896"/>
            </a:xfrm>
            <a:effectLst>
              <a:outerShdw blurRad="50800" dist="38100" dir="2700000" algn="tl" rotWithShape="0">
                <a:prstClr val="black">
                  <a:alpha val="20000"/>
                </a:prstClr>
              </a:outerShdw>
            </a:effectLst>
          </p:grpSpPr>
          <p:sp>
            <p:nvSpPr>
              <p:cNvPr id="37" name="ïṧḷïḓê-Straight Connector 4"/>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p>
            </p:txBody>
          </p:sp>
          <p:sp>
            <p:nvSpPr>
              <p:cNvPr id="38" name="ïṧḷïḓê-Straight Connector 5"/>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p>
            </p:txBody>
          </p:sp>
          <p:sp>
            <p:nvSpPr>
              <p:cNvPr id="39" name="i$liḋe-Straight Connector 6"/>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p>
            </p:txBody>
          </p:sp>
          <p:sp>
            <p:nvSpPr>
              <p:cNvPr id="40" name="i$liḋe-Straight Connector 7"/>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p>
            </p:txBody>
          </p:sp>
          <p:sp>
            <p:nvSpPr>
              <p:cNvPr id="69" name="i$liḋe-Freeform: Shape 21"/>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7" name="i$liḋe-Freeform: Shape 26"/>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3" name="i$liḋe-Freeform: Shape 29"/>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1" name="i$liḋe-Freeform: Shape 32"/>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46" name="i$liḋe-Freeform: Shape 35"/>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7" name="KSO_Shape"/>
            <p:cNvSpPr/>
            <p:nvPr/>
          </p:nvSpPr>
          <p:spPr>
            <a:xfrm>
              <a:off x="3711418" y="4174400"/>
              <a:ext cx="772584" cy="740393"/>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1943275" y="837929"/>
            <a:ext cx="8972201" cy="474140"/>
            <a:chOff x="1943275" y="837929"/>
            <a:chExt cx="897220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943275" y="837929"/>
              <a:ext cx="897220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为了识别不同的请求是否来自同一客户，需要引用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会话机制</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8" name="矩形 97"/>
          <p:cNvSpPr/>
          <p:nvPr/>
        </p:nvSpPr>
        <p:spPr>
          <a:xfrm>
            <a:off x="1350468" y="4519266"/>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即</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多次</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连接间维护用户与同一用户发出的不同请求之间关联的情况称为</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维护一个会话（</a:t>
            </a:r>
            <a:r>
              <a:rPr lang="en-US" altLang="zh-CN"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。通过会话管理对会话进行创建、信息存储、关闭等。</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4" name="组合 23"/>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25" name="íṡľíḍè-Rectangle 17"/>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26" name="Group 28"/>
            <p:cNvGrpSpPr/>
            <p:nvPr/>
          </p:nvGrpSpPr>
          <p:grpSpPr>
            <a:xfrm>
              <a:off x="3820444" y="2161877"/>
              <a:ext cx="513562" cy="525502"/>
              <a:chOff x="2308225" y="3046128"/>
              <a:chExt cx="273050" cy="279400"/>
            </a:xfrm>
            <a:solidFill>
              <a:schemeClr val="bg1"/>
            </a:solidFill>
          </p:grpSpPr>
          <p:sp>
            <p:nvSpPr>
              <p:cNvPr id="27" name="Freeform: Shape 29"/>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endParaRPr dirty="0"/>
              </a:p>
            </p:txBody>
          </p:sp>
          <p:sp>
            <p:nvSpPr>
              <p:cNvPr id="28"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29" name="组合 28"/>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30" name="íṡľíḍè-Rectangle 17"/>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31" name="Group 28"/>
            <p:cNvGrpSpPr/>
            <p:nvPr/>
          </p:nvGrpSpPr>
          <p:grpSpPr>
            <a:xfrm>
              <a:off x="3820444" y="2161877"/>
              <a:ext cx="513562" cy="525502"/>
              <a:chOff x="2308225" y="3046128"/>
              <a:chExt cx="273050" cy="279400"/>
            </a:xfrm>
            <a:solidFill>
              <a:schemeClr val="bg1"/>
            </a:solidFill>
          </p:grpSpPr>
          <p:sp>
            <p:nvSpPr>
              <p:cNvPr id="32" name="Freeform: Shape 29"/>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endParaRPr dirty="0"/>
              </a:p>
            </p:txBody>
          </p:sp>
          <p:sp>
            <p:nvSpPr>
              <p:cNvPr id="33"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34" name="组合 33"/>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35" name="íṡľíḍè-Rectangle 17"/>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36" name="Group 28"/>
            <p:cNvGrpSpPr/>
            <p:nvPr/>
          </p:nvGrpSpPr>
          <p:grpSpPr>
            <a:xfrm>
              <a:off x="3820444" y="2161882"/>
              <a:ext cx="513562" cy="525502"/>
              <a:chOff x="2308225" y="3046130"/>
              <a:chExt cx="273050" cy="279400"/>
            </a:xfrm>
            <a:solidFill>
              <a:schemeClr val="bg1"/>
            </a:solidFill>
          </p:grpSpPr>
          <p:sp>
            <p:nvSpPr>
              <p:cNvPr id="37" name="Freeform: Shape 29"/>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38"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532831" y="1893209"/>
            <a:ext cx="9217024" cy="1058442"/>
            <a:chOff x="4933525" y="2542866"/>
            <a:chExt cx="9217024" cy="1058442"/>
          </a:xfrm>
        </p:grpSpPr>
        <p:sp>
          <p:nvSpPr>
            <p:cNvPr id="14" name="六边形 13"/>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7"/>
            <p:cNvSpPr txBox="1">
              <a:spLocks noChangeArrowheads="1"/>
            </p:cNvSpPr>
            <p:nvPr/>
          </p:nvSpPr>
          <p:spPr bwMode="auto">
            <a:xfrm>
              <a:off x="6984268" y="2656590"/>
              <a:ext cx="71662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会话相关的两个内容，其中</a:t>
              </a:r>
              <a:r>
                <a:rPr lang="en-US" altLang="zh-CN" sz="2400"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Cookie</a:t>
              </a:r>
              <a:r>
                <a:rPr lang="zh-CN" altLang="en-US" sz="2400"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存在在浏览器</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存储在服务器中</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 </a:t>
              </a: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532831" y="3339365"/>
            <a:ext cx="9001000" cy="1938020"/>
            <a:chOff x="4933525" y="2103079"/>
            <a:chExt cx="9001000" cy="1938020"/>
          </a:xfrm>
        </p:grpSpPr>
        <p:sp>
          <p:nvSpPr>
            <p:cNvPr id="16" name="六边形 15"/>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文本框 7"/>
            <p:cNvSpPr txBox="1">
              <a:spLocks noChangeArrowheads="1"/>
            </p:cNvSpPr>
            <p:nvPr/>
          </p:nvSpPr>
          <p:spPr bwMode="auto">
            <a:xfrm>
              <a:off x="6984268" y="2103079"/>
              <a:ext cx="6950257"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是服务器在本地机器上存储的小段文本</a:t>
              </a:r>
              <a:r>
                <a:rPr lang="zh-CN" altLang="en-US" sz="2400" b="1" dirty="0">
                  <a:solidFill>
                    <a:srgbClr val="FF0000"/>
                  </a:solidFill>
                  <a:latin typeface="Times New Roman" panose="02020603050405020304" pitchFamily="18" charset="0"/>
                  <a:cs typeface="Times New Roman" panose="02020603050405020304" pitchFamily="18" charset="0"/>
                </a:rPr>
                <a:t>并随每一个请求发送至同一个服务器</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。网络服务器用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头向客户端发送</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，在客户终端，浏览器解析这些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并将它们保存为一个本地文件，它会自动将同一服务器的任何请求</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附上这些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17807" y="4727004"/>
            <a:ext cx="2160110" cy="2093027"/>
          </a:xfrm>
          <a:prstGeom prst="rect">
            <a:avLst/>
          </a:prstGeom>
        </p:spPr>
      </p:pic>
      <p:grpSp>
        <p:nvGrpSpPr>
          <p:cNvPr id="13" name="组合 12"/>
          <p:cNvGrpSpPr/>
          <p:nvPr/>
        </p:nvGrpSpPr>
        <p:grpSpPr>
          <a:xfrm>
            <a:off x="4867153" y="837929"/>
            <a:ext cx="3124445" cy="474140"/>
            <a:chOff x="4867153" y="837929"/>
            <a:chExt cx="3124445" cy="474140"/>
          </a:xfrm>
        </p:grpSpPr>
        <p:cxnSp>
          <p:nvCxnSpPr>
            <p:cNvPr id="19"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867153" y="837929"/>
              <a:ext cx="3124445"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会话的实现机制</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7990" y="1744124"/>
            <a:ext cx="10782769" cy="4678666"/>
            <a:chOff x="1263229" y="1830779"/>
            <a:chExt cx="10782769" cy="4678666"/>
          </a:xfrm>
        </p:grpSpPr>
        <p:sp>
          <p:nvSpPr>
            <p:cNvPr id="10" name="矩形: 圆角 9"/>
            <p:cNvSpPr/>
            <p:nvPr/>
          </p:nvSpPr>
          <p:spPr>
            <a:xfrm>
              <a:off x="1263229" y="1830779"/>
              <a:ext cx="10782769" cy="4678666"/>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7" y="2075966"/>
              <a:ext cx="9918674" cy="4366516"/>
            </a:xfrm>
            <a:prstGeom prst="rect">
              <a:avLst/>
            </a:prstGeom>
          </p:spPr>
          <p:txBody>
            <a:bodyPr wrap="square">
              <a:spAutoFit/>
            </a:bodyPr>
            <a:lstStyle/>
            <a:p>
              <a:pPr algn="just">
                <a:lnSpc>
                  <a:spcPct val="13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它是在用户端的会话状态的存贮机制，</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需要用户打开客户端的</a:t>
              </a:r>
              <a:r>
                <a:rPr lang="en-US" altLang="zh-CN"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支持</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的作用是为了解决</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协议无状态的缺陷所作的努力。</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正统的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分发是通过</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扩展</a:t>
              </a:r>
              <a:r>
                <a:rPr lang="en-US" altLang="zh-CN"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协议</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来实现的，服务器通过在</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的响应头中加上一行</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特殊的指示</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以提示浏览器按照指示生成相应的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然而纯粹的客户端脚本如</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也可以生成</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的使用是由浏览器按照一定的原则在后台自动发送给服务器的。</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浏览器检查所有存储的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如果某个</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所声明的作用范围大于等于将要请求的资源所在的位置，则</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把该</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附在请求资源的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请求头上发送给服务器</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7" name="组合 96"/>
          <p:cNvGrpSpPr/>
          <p:nvPr/>
        </p:nvGrpSpPr>
        <p:grpSpPr>
          <a:xfrm>
            <a:off x="2056173" y="809860"/>
            <a:ext cx="8746404" cy="502209"/>
            <a:chOff x="3189801" y="809860"/>
            <a:chExt cx="6479145" cy="502209"/>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89801" y="809860"/>
              <a:ext cx="6479145"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具体来说，</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机制采用的是</a:t>
              </a:r>
              <a:r>
                <a:rPr lang="zh-CN" altLang="en-US" sz="24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在客户端保持状态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的方案</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的内容主要包括</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1" name="íṡľíḍè-Rectangle 17"/>
          <p:cNvSpPr/>
          <p:nvPr/>
        </p:nvSpPr>
        <p:spPr>
          <a:xfrm>
            <a:off x="1028775" y="1528093"/>
            <a:ext cx="11125236" cy="185111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名字，值，过期时间，路径和域。</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路径与域一起构成</a:t>
            </a:r>
            <a:r>
              <a:rPr lang="en-US" altLang="zh-CN"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kern="0" dirty="0">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作用范围</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。若不设置过期时间，则表示这个</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的生命期为浏览器会话期间，关闭浏览器窗口，</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就消失。</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这种生命期为浏览器会话期的</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被称为</a:t>
            </a:r>
            <a:r>
              <a:rPr lang="zh-CN" altLang="en-US"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会话</a:t>
            </a:r>
            <a:r>
              <a:rPr lang="en-US" altLang="zh-CN"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íṡľíḍè-Rectangle 17"/>
          <p:cNvSpPr/>
          <p:nvPr/>
        </p:nvSpPr>
        <p:spPr>
          <a:xfrm>
            <a:off x="1044773" y="3667241"/>
            <a:ext cx="11125235" cy="249036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一般不存储在硬盘上而是保存在</a:t>
            </a:r>
            <a:r>
              <a:rPr lang="zh-CN" altLang="en-US" sz="20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内存</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里，当然这种行为并不是规范规定的。</a:t>
            </a:r>
            <a:endPar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若设置了过期时间，浏览器就会把</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保存到硬盘上</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，关闭后再次打开浏览器，这些</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仍然有效直到超过设定的过期时间。</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存储在硬盘上的</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可以在</a:t>
            </a:r>
            <a:r>
              <a:rPr lang="zh-CN" altLang="en-US"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不同的浏览器进程间共享</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，比如两个</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IE</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窗口</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。而对于</a:t>
            </a:r>
            <a:r>
              <a:rPr lang="zh-CN" altLang="en-US" sz="2400"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保存在内存里的</a:t>
            </a:r>
            <a:r>
              <a:rPr lang="en-US" altLang="zh-CN" sz="2400"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，不同的浏览器有不同的处理方式</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decel="6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63230" y="2082802"/>
            <a:ext cx="10332290" cy="3067045"/>
            <a:chOff x="1263230" y="1989440"/>
            <a:chExt cx="10332290" cy="3067045"/>
          </a:xfrm>
        </p:grpSpPr>
        <p:sp>
          <p:nvSpPr>
            <p:cNvPr id="10" name="矩形: 圆角 9"/>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7" y="2248173"/>
              <a:ext cx="9505056" cy="2346091"/>
            </a:xfrm>
            <a:prstGeom prst="rect">
              <a:avLst/>
            </a:prstGeom>
          </p:spPr>
          <p:txBody>
            <a:bodyPr wrap="square">
              <a:spAutoFit/>
            </a:bodyPr>
            <a:lstStyle/>
            <a:p>
              <a:pPr algn="just">
                <a:lnSpc>
                  <a:spcPct val="150000"/>
                </a:lnSpc>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关于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协议的详细内容请参考</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RFC2616</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协议采用了</a:t>
              </a:r>
              <a:r>
                <a:rPr lang="zh-CN" altLang="en-US" sz="2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请求</a:t>
              </a:r>
              <a:r>
                <a:rPr lang="en-US" altLang="zh-CN" sz="2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响应</a:t>
              </a:r>
              <a:r>
                <a:rPr lang="zh-CN" altLang="en-US"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rPr>
                <a:t>模型</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。客户端向服务器发送一个请求，请求头包含请求的方法、</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、协议版本、以及包含请求修饰符、客户信息和内容的类似于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MIME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的消息结构。服务器以一个状态行作为响应，响应的内容包括消息协议的版本，成功或者错误编码加上包含服务器信息、实体元信息以及可能的实体内容。</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12" name="Round Same Side Corner Rectangle 29"/>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3"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4" name="Rectangle 62"/>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协议</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61771" y="4336405"/>
            <a:ext cx="2520132" cy="25201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5050055" y="5272509"/>
            <a:ext cx="2758640" cy="1559629"/>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884759" y="1375195"/>
            <a:ext cx="11254478" cy="4297603"/>
          </a:xfrm>
          <a:prstGeom prst="rect">
            <a:avLst/>
          </a:prstGeom>
          <a:noFill/>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服务器使用一种类似于散列表的结构（也可能就是使用散列表）来保存信息</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当程序需要为某个客户端的请求创建一个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时，服务器首先检查这个客户端的请求里是否已包含了一个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标识（称为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），如果已包含则说明以前已经为此客户端创建过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，服务器就按照</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把这个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检索出来使用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（检索不到，会新建一个），如果客户端请求不包含</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，则为此客户端创建一个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并且生成一个与此</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相关联的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en-US" altLang="zh-CN"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的值应该是一个既不会重复，又不容易被找到规律以仿造的字符串</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将被在本次响应中返回给客户端保存。</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p:cNvGrpSpPr/>
          <p:nvPr/>
        </p:nvGrpSpPr>
        <p:grpSpPr>
          <a:xfrm>
            <a:off x="3983321" y="5416156"/>
            <a:ext cx="1475397" cy="1371411"/>
            <a:chOff x="3504868" y="3256285"/>
            <a:chExt cx="2023640" cy="1804638"/>
          </a:xfrm>
          <a:effectLst>
            <a:outerShdw blurRad="50800" dist="38100" dir="2700000" algn="tl" rotWithShape="0">
              <a:prstClr val="black">
                <a:alpha val="20000"/>
              </a:prstClr>
            </a:outerShdw>
          </a:effectLst>
        </p:grpSpPr>
        <p:sp>
          <p:nvSpPr>
            <p:cNvPr id="25" name="íṡľíḍè-Rectangle 17"/>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5" name="图片 4"/>
            <p:cNvPicPr>
              <a:picLocks noChangeAspect="1"/>
            </p:cNvPicPr>
            <p:nvPr/>
          </p:nvPicPr>
          <p:blipFill>
            <a:blip r:embed="rId1"/>
            <a:stretch>
              <a:fillRect/>
            </a:stretch>
          </p:blipFill>
          <p:spPr>
            <a:xfrm>
              <a:off x="4156574" y="3802398"/>
              <a:ext cx="720226" cy="648519"/>
            </a:xfrm>
            <a:prstGeom prst="rect">
              <a:avLst/>
            </a:prstGeom>
          </p:spPr>
        </p:pic>
      </p:grpSp>
      <p:grpSp>
        <p:nvGrpSpPr>
          <p:cNvPr id="7" name="组合 6"/>
          <p:cNvGrpSpPr/>
          <p:nvPr/>
        </p:nvGrpSpPr>
        <p:grpSpPr>
          <a:xfrm>
            <a:off x="7808696" y="5416156"/>
            <a:ext cx="1475397" cy="1371411"/>
            <a:chOff x="7330243" y="3256285"/>
            <a:chExt cx="2023640" cy="1804638"/>
          </a:xfrm>
          <a:effectLst>
            <a:outerShdw blurRad="50800" dist="38100" dir="2700000" algn="tl" rotWithShape="0">
              <a:prstClr val="black">
                <a:alpha val="20000"/>
              </a:prstClr>
            </a:outerShdw>
          </a:effectLst>
        </p:grpSpPr>
        <p:sp>
          <p:nvSpPr>
            <p:cNvPr id="36" name="íṡľíḍè-Rectangle 17"/>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6" name="图片 5"/>
            <p:cNvPicPr>
              <a:picLocks noChangeAspect="1"/>
            </p:cNvPicPr>
            <p:nvPr/>
          </p:nvPicPr>
          <p:blipFill>
            <a:blip r:embed="rId2"/>
            <a:stretch>
              <a:fillRect/>
            </a:stretch>
          </p:blipFill>
          <p:spPr>
            <a:xfrm>
              <a:off x="7996033" y="3886849"/>
              <a:ext cx="692058" cy="484676"/>
            </a:xfrm>
            <a:prstGeom prst="rect">
              <a:avLst/>
            </a:prstGeom>
          </p:spPr>
        </p:pic>
      </p:grpSp>
      <p:grpSp>
        <p:nvGrpSpPr>
          <p:cNvPr id="19" name="组合 18"/>
          <p:cNvGrpSpPr/>
          <p:nvPr/>
        </p:nvGrpSpPr>
        <p:grpSpPr>
          <a:xfrm>
            <a:off x="3388321" y="787279"/>
            <a:ext cx="6082108" cy="524790"/>
            <a:chOff x="4176627" y="787279"/>
            <a:chExt cx="4505493" cy="524790"/>
          </a:xfrm>
        </p:grpSpPr>
        <p:cxnSp>
          <p:nvCxnSpPr>
            <p:cNvPr id="20"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76627" y="787279"/>
              <a:ext cx="4505493"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机制是一种服务器端的机制</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529856"/>
            <a:ext cx="10657184"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这样在交互过程中浏览器可以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自动的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按照规则把这个标识发挥给服务器。一般这个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的名字都是类似于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SEEESIONID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5395485" y="3099085"/>
            <a:ext cx="1879906" cy="2032197"/>
            <a:chOff x="5053525" y="2801948"/>
            <a:chExt cx="2751702" cy="2974617"/>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zh-CN" altLang="en-US" sz="2000" dirty="0">
                <a:latin typeface="微软雅黑" panose="020B0503020204020204" pitchFamily="34" charset="-122"/>
                <a:ea typeface="微软雅黑" panose="020B0503020204020204" pitchFamily="34" charset="-122"/>
              </a:endParaRPr>
            </a:p>
          </p:txBody>
        </p:sp>
      </p:grpSp>
      <p:sp>
        <p:nvSpPr>
          <p:cNvPr id="9" name="矩形 8"/>
          <p:cNvSpPr/>
          <p:nvPr/>
        </p:nvSpPr>
        <p:spPr>
          <a:xfrm>
            <a:off x="5165232" y="322675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718524" y="2739547"/>
            <a:ext cx="4465522" cy="1933879"/>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一种常见的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会话管理就是，服务器端通过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来维护客户端的会话状态，而在客户端通过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来存储当前会话的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矩形 43"/>
          <p:cNvSpPr/>
          <p:nvPr/>
        </p:nvSpPr>
        <p:spPr>
          <a:xfrm>
            <a:off x="6230097" y="5131282"/>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460823" y="5164242"/>
            <a:ext cx="4968552" cy="1564547"/>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还有一种技术叫做</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表单隐藏字段。</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就是服务器会自动修改表单，添加一个隐藏字段，以便在表单提交时能够把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矩形 46"/>
          <p:cNvSpPr/>
          <p:nvPr/>
        </p:nvSpPr>
        <p:spPr>
          <a:xfrm>
            <a:off x="7406005" y="3390164"/>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7698268" y="3337155"/>
            <a:ext cx="4346396" cy="2672543"/>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可以被人为的禁止</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，必须有其他机制以便在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被禁止时仍然能够把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传递回服务器。经常被使用的一种技术叫做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直接附加在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路径的后面。</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p:cNvGrpSpPr/>
          <p:nvPr/>
        </p:nvGrpSpPr>
        <p:grpSpPr>
          <a:xfrm>
            <a:off x="3388321" y="787279"/>
            <a:ext cx="6082108" cy="524790"/>
            <a:chOff x="4176627" y="787279"/>
            <a:chExt cx="4505493" cy="524790"/>
          </a:xfrm>
        </p:grpSpPr>
        <p:cxnSp>
          <p:nvCxnSpPr>
            <p:cNvPr id="18"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176627" y="787279"/>
              <a:ext cx="4505493"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保存这个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的方式可以采用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540943"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使用工具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Dreamweaver</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263230" y="1989440"/>
            <a:ext cx="10332290" cy="3067045"/>
            <a:chOff x="1263230" y="1989440"/>
            <a:chExt cx="10332290" cy="3067045"/>
          </a:xfrm>
        </p:grpSpPr>
        <p:sp>
          <p:nvSpPr>
            <p:cNvPr id="10" name="矩形: 圆角 9"/>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7" y="2707354"/>
              <a:ext cx="9505056" cy="1323439"/>
            </a:xfrm>
            <a:prstGeom prst="rect">
              <a:avLst/>
            </a:prstGeom>
          </p:spPr>
          <p:txBody>
            <a:bodyPr wrap="square">
              <a:spAutoFit/>
            </a:bodyPr>
            <a:lstStyle/>
            <a:p>
              <a:pPr algn="just">
                <a:spcBef>
                  <a:spcPts val="0"/>
                </a:spcBef>
                <a:spcAft>
                  <a:spcPts val="0"/>
                </a:spcAft>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来编辑产生一个静态网页，该网页命名为</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login.htm</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，存储到</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下。</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0"/>
                </a:spcBef>
                <a:spcAft>
                  <a:spcPts val="0"/>
                </a:spcAft>
              </a:pPr>
              <a:b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应用的根目录。</a:t>
              </a:r>
              <a:endPar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0"/>
                </a:spcBef>
                <a:spcAft>
                  <a:spcPts val="0"/>
                </a:spcAft>
              </a:pP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000385" y="837929"/>
            <a:ext cx="4857980" cy="830997"/>
            <a:chOff x="5071056" y="837929"/>
            <a:chExt cx="2716641" cy="830997"/>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263230" y="1989440"/>
            <a:ext cx="10600250" cy="3762764"/>
            <a:chOff x="1263230" y="1989440"/>
            <a:chExt cx="10332290" cy="3067045"/>
          </a:xfrm>
        </p:grpSpPr>
        <p:sp>
          <p:nvSpPr>
            <p:cNvPr id="10" name="矩形: 圆角 9"/>
            <p:cNvSpPr/>
            <p:nvPr/>
          </p:nvSpPr>
          <p:spPr>
            <a:xfrm>
              <a:off x="1263230" y="1989440"/>
              <a:ext cx="10332290" cy="306704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5" y="2246669"/>
              <a:ext cx="9505056" cy="2784657"/>
            </a:xfrm>
            <a:prstGeom prst="rect">
              <a:avLst/>
            </a:prstGeom>
          </p:spPr>
          <p:txBody>
            <a:bodyPr wrap="square">
              <a:spAutoFit/>
            </a:bodyPr>
            <a:lstStyle/>
            <a:p>
              <a:pPr algn="just">
                <a:spcBef>
                  <a:spcPts val="0"/>
                </a:spcBef>
                <a:spcAft>
                  <a:spcPts val="0"/>
                </a:spcAft>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id="form1" name="form1" method="post" action="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 width="900" border="0"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cellspacing</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cellpadding="0"&gt;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name="username" type="text" id="username" /&gt;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1" name="图片 10"/>
          <p:cNvPicPr>
            <a:picLocks noChangeAspect="1"/>
          </p:cNvPicPr>
          <p:nvPr/>
        </p:nvPicPr>
        <p:blipFill>
          <a:blip r:embed="rId1">
            <a:extLst>
              <a:ext uri="{BEBA8EAE-BF5A-486C-A8C5-ECC9F3942E4B}">
                <a14:imgProps xmlns:a14="http://schemas.microsoft.com/office/drawing/2010/main">
                  <a14:imgLayer r:embed="rId2">
                    <a14:imgEffect>
                      <a14:brightnessContrast brigh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621438" y="4288688"/>
            <a:ext cx="3490969" cy="2523175"/>
          </a:xfrm>
          <a:prstGeom prst="rect">
            <a:avLst/>
          </a:prstGeom>
        </p:spPr>
      </p:pic>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0" y="5920200"/>
              <a:ext cx="360" cy="360"/>
            </p14:xfrm>
          </p:contentPart>
        </mc:Choice>
        <mc:Fallback xmlns="">
          <p:pic>
            <p:nvPicPr>
              <p:cNvPr id="5" name="墨迹 4"/>
            </p:nvPicPr>
            <p:blipFill>
              <a:blip r:embed="rId4"/>
            </p:blipFill>
            <p:spPr>
              <a:xfrm>
                <a:off x="0" y="5920200"/>
                <a:ext cx="360"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000385" y="837929"/>
            <a:ext cx="4857980" cy="830997"/>
            <a:chOff x="5071056" y="837929"/>
            <a:chExt cx="2716641" cy="830997"/>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263230" y="1668926"/>
            <a:ext cx="10332290" cy="4541585"/>
            <a:chOff x="1263230" y="1989440"/>
            <a:chExt cx="10332290" cy="4541585"/>
          </a:xfrm>
        </p:grpSpPr>
        <p:sp>
          <p:nvSpPr>
            <p:cNvPr id="10" name="矩形: 圆角 9"/>
            <p:cNvSpPr/>
            <p:nvPr/>
          </p:nvSpPr>
          <p:spPr>
            <a:xfrm>
              <a:off x="1263230" y="1989440"/>
              <a:ext cx="10332290" cy="454158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5" y="2055914"/>
              <a:ext cx="9505056" cy="4401205"/>
            </a:xfrm>
            <a:prstGeom prst="rect">
              <a:avLst/>
            </a:prstGeom>
          </p:spPr>
          <p:txBody>
            <a:bodyPr wrap="square">
              <a:spAutoFit/>
            </a:bodyPr>
            <a:lstStyle/>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口令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type="password" id="</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height="20"&gt;&amp;</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nbsp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type="submit" name="Submit" value="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p:cNvPicPr>
            <a:picLocks noChangeAspect="1"/>
          </p:cNvPicPr>
          <p:nvPr/>
        </p:nvPicPr>
        <p:blipFill>
          <a:blip r:embed="rId1">
            <a:extLst>
              <a:ext uri="{BEBA8EAE-BF5A-486C-A8C5-ECC9F3942E4B}">
                <a14:imgProps xmlns:a14="http://schemas.microsoft.com/office/drawing/2010/main">
                  <a14:imgLayer r:embed="rId2">
                    <a14:imgEffect>
                      <a14:brightnessContrast bright="2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311360" y="3613430"/>
            <a:ext cx="3490969" cy="2523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316807" y="1538545"/>
            <a:ext cx="10873208" cy="1306822"/>
            <a:chOff x="4645493" y="2419270"/>
            <a:chExt cx="10873208" cy="1306822"/>
          </a:xfrm>
        </p:grpSpPr>
        <p:sp>
          <p:nvSpPr>
            <p:cNvPr id="14" name="六边形 13"/>
            <p:cNvSpPr/>
            <p:nvPr/>
          </p:nvSpPr>
          <p:spPr>
            <a:xfrm>
              <a:off x="4645493" y="2419270"/>
              <a:ext cx="1515446" cy="130682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Form</a:t>
              </a:r>
              <a:r>
                <a:rPr lang="zh-CN" altLang="en-US" sz="2000" b="1" dirty="0">
                  <a:solidFill>
                    <a:schemeClr val="bg1"/>
                  </a:solidFill>
                  <a:latin typeface="微软雅黑" panose="020B0503020204020204" pitchFamily="34" charset="-122"/>
                  <a:ea typeface="微软雅黑" panose="020B0503020204020204" pitchFamily="34" charset="-122"/>
                </a:rPr>
                <a:t>表单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7"/>
            <p:cNvSpPr txBox="1">
              <a:spLocks noChangeArrowheads="1"/>
            </p:cNvSpPr>
            <p:nvPr/>
          </p:nvSpPr>
          <p:spPr bwMode="auto">
            <a:xfrm>
              <a:off x="6984267" y="2471923"/>
              <a:ext cx="85344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b="1" dirty="0">
                  <a:solidFill>
                    <a:schemeClr val="tx1">
                      <a:lumMod val="65000"/>
                      <a:lumOff val="35000"/>
                    </a:schemeClr>
                  </a:solidFill>
                  <a:latin typeface="微软雅黑" panose="020B0503020204020204" pitchFamily="34" charset="-122"/>
                </a:rPr>
                <a:t>表单是一个包含表单元素的区域</a:t>
              </a:r>
              <a:r>
                <a:rPr lang="zh-CN" altLang="en-US" sz="2400" dirty="0">
                  <a:solidFill>
                    <a:schemeClr val="tx1">
                      <a:lumMod val="65000"/>
                      <a:lumOff val="35000"/>
                    </a:schemeClr>
                  </a:solidFill>
                  <a:latin typeface="微软雅黑" panose="020B0503020204020204" pitchFamily="34" charset="-122"/>
                </a:rPr>
                <a:t>。表单区域里包含了两个文本框（</a:t>
              </a:r>
              <a:r>
                <a:rPr lang="en-US" altLang="zh-CN" sz="2400" dirty="0">
                  <a:solidFill>
                    <a:schemeClr val="tx1">
                      <a:lumMod val="65000"/>
                      <a:lumOff val="35000"/>
                    </a:schemeClr>
                  </a:solidFill>
                  <a:latin typeface="微软雅黑" panose="020B0503020204020204" pitchFamily="34" charset="-122"/>
                </a:rPr>
                <a:t>&lt;input&gt;</a:t>
              </a:r>
              <a:r>
                <a:rPr lang="zh-CN" altLang="en-US" sz="2400" dirty="0">
                  <a:solidFill>
                    <a:schemeClr val="tx1">
                      <a:lumMod val="65000"/>
                      <a:lumOff val="35000"/>
                    </a:schemeClr>
                  </a:solidFill>
                  <a:latin typeface="微软雅黑" panose="020B0503020204020204" pitchFamily="34" charset="-122"/>
                </a:rPr>
                <a:t>）、一个确认按钮</a:t>
              </a:r>
              <a:r>
                <a:rPr lang="en-US" altLang="zh-CN" sz="2400" dirty="0">
                  <a:solidFill>
                    <a:schemeClr val="tx1">
                      <a:lumMod val="65000"/>
                      <a:lumOff val="35000"/>
                    </a:schemeClr>
                  </a:solidFill>
                  <a:latin typeface="微软雅黑" panose="020B0503020204020204" pitchFamily="34" charset="-122"/>
                </a:rPr>
                <a:t>(submit) </a:t>
              </a:r>
              <a:r>
                <a:rPr lang="zh-CN" altLang="en-US" sz="2400" dirty="0">
                  <a:solidFill>
                    <a:schemeClr val="tx1">
                      <a:lumMod val="65000"/>
                      <a:lumOff val="35000"/>
                    </a:schemeClr>
                  </a:solidFill>
                  <a:latin typeface="微软雅黑" panose="020B0503020204020204" pitchFamily="34" charset="-122"/>
                </a:rPr>
                <a:t>。确认按钮的作用是当用户单击确认按钮时，表单的内容会被传送到另一个文件。</a:t>
              </a:r>
              <a:endParaRPr lang="zh-CN" altLang="en-US" sz="2400" dirty="0">
                <a:solidFill>
                  <a:schemeClr val="tx1">
                    <a:lumMod val="65000"/>
                    <a:lumOff val="35000"/>
                  </a:schemeClr>
                </a:solidFill>
                <a:latin typeface="微软雅黑" panose="020B0503020204020204" pitchFamily="34" charset="-122"/>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307552" y="3378820"/>
            <a:ext cx="9627508" cy="2677656"/>
            <a:chOff x="4645493" y="1552097"/>
            <a:chExt cx="9627508" cy="2677656"/>
          </a:xfrm>
        </p:grpSpPr>
        <p:sp>
          <p:nvSpPr>
            <p:cNvPr id="16" name="六边形 15"/>
            <p:cNvSpPr/>
            <p:nvPr/>
          </p:nvSpPr>
          <p:spPr>
            <a:xfrm>
              <a:off x="4645493" y="2412640"/>
              <a:ext cx="1515446" cy="130682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表单属性</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文本框 7"/>
            <p:cNvSpPr txBox="1">
              <a:spLocks noChangeArrowheads="1"/>
            </p:cNvSpPr>
            <p:nvPr/>
          </p:nvSpPr>
          <p:spPr bwMode="auto">
            <a:xfrm>
              <a:off x="6962133" y="1552097"/>
              <a:ext cx="731086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342900" indent="-342900">
                <a:buFont typeface="Wingdings" panose="05000000000000000000" pitchFamily="2" charset="2"/>
                <a:buChar char="p"/>
              </a:pPr>
              <a:r>
                <a:rPr lang="zh-CN" altLang="en-US" sz="2400" b="1" dirty="0">
                  <a:solidFill>
                    <a:schemeClr val="tx1">
                      <a:lumMod val="65000"/>
                      <a:lumOff val="35000"/>
                    </a:schemeClr>
                  </a:solidFill>
                  <a:latin typeface="微软雅黑" panose="020B0503020204020204" pitchFamily="34" charset="-122"/>
                </a:rPr>
                <a:t>表单的动作属性</a:t>
              </a:r>
              <a:r>
                <a:rPr lang="en-US" altLang="zh-CN" sz="2400" b="1" dirty="0">
                  <a:solidFill>
                    <a:schemeClr val="tx1">
                      <a:lumMod val="65000"/>
                      <a:lumOff val="35000"/>
                    </a:schemeClr>
                  </a:solidFill>
                  <a:latin typeface="微软雅黑" panose="020B0503020204020204" pitchFamily="34" charset="-122"/>
                </a:rPr>
                <a:t>(action)</a:t>
              </a:r>
              <a:r>
                <a:rPr lang="zh-CN" altLang="en-US" sz="2400" b="1" dirty="0">
                  <a:solidFill>
                    <a:schemeClr val="tx1">
                      <a:lumMod val="65000"/>
                      <a:lumOff val="35000"/>
                    </a:schemeClr>
                  </a:solidFill>
                  <a:latin typeface="微软雅黑" panose="020B0503020204020204" pitchFamily="34" charset="-122"/>
                </a:rPr>
                <a:t>定义了目的文件的文件名。由动作属性定义的这个文件通常会对接收到的输入数据进行相关的处理</a:t>
              </a:r>
              <a:r>
                <a:rPr lang="zh-CN" altLang="en-US" sz="2400" dirty="0">
                  <a:solidFill>
                    <a:schemeClr val="tx1">
                      <a:lumMod val="65000"/>
                      <a:lumOff val="35000"/>
                    </a:schemeClr>
                  </a:solidFill>
                  <a:latin typeface="微软雅黑" panose="020B0503020204020204" pitchFamily="34" charset="-122"/>
                </a:rPr>
                <a:t>。在上面的表单中定义了接受表单输入的处理文件为“</a:t>
              </a:r>
              <a:r>
                <a:rPr lang="en-US" altLang="zh-CN" sz="2400" dirty="0" err="1">
                  <a:solidFill>
                    <a:schemeClr val="tx1">
                      <a:lumMod val="65000"/>
                      <a:lumOff val="35000"/>
                    </a:schemeClr>
                  </a:solidFill>
                  <a:latin typeface="微软雅黑" panose="020B0503020204020204" pitchFamily="34" charset="-122"/>
                </a:rPr>
                <a:t>loginok.php</a:t>
              </a:r>
              <a:r>
                <a:rPr lang="en-US" altLang="zh-CN" sz="2400" dirty="0">
                  <a:solidFill>
                    <a:schemeClr val="tx1">
                      <a:lumMod val="65000"/>
                      <a:lumOff val="35000"/>
                    </a:schemeClr>
                  </a:solidFill>
                  <a:latin typeface="微软雅黑" panose="020B0503020204020204" pitchFamily="34" charset="-122"/>
                </a:rPr>
                <a:t>”</a:t>
              </a:r>
              <a:r>
                <a:rPr lang="zh-CN" altLang="en-US"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pPr marL="342900" indent="-342900">
                <a:buFont typeface="Wingdings" panose="05000000000000000000" pitchFamily="2" charset="2"/>
                <a:buChar char="p"/>
              </a:pPr>
              <a:endParaRPr lang="en-US" altLang="zh-CN" sz="2400" dirty="0">
                <a:solidFill>
                  <a:schemeClr val="tx1">
                    <a:lumMod val="65000"/>
                    <a:lumOff val="35000"/>
                  </a:schemeClr>
                </a:solidFill>
                <a:latin typeface="微软雅黑" panose="020B0503020204020204" pitchFamily="34" charset="-122"/>
              </a:endParaRPr>
            </a:p>
            <a:p>
              <a:pPr marL="342900" indent="-342900">
                <a:buFont typeface="Wingdings" panose="05000000000000000000" pitchFamily="2" charset="2"/>
                <a:buChar char="p"/>
              </a:pPr>
              <a:r>
                <a:rPr lang="en-US" altLang="zh-CN" sz="2400" b="1" dirty="0">
                  <a:solidFill>
                    <a:schemeClr val="tx1">
                      <a:lumMod val="65000"/>
                      <a:lumOff val="35000"/>
                    </a:schemeClr>
                  </a:solidFill>
                  <a:latin typeface="微软雅黑" panose="020B0503020204020204" pitchFamily="34" charset="-122"/>
                </a:rPr>
                <a:t>method</a:t>
              </a:r>
              <a:r>
                <a:rPr lang="zh-CN" altLang="en-US" sz="2400" b="1" dirty="0">
                  <a:solidFill>
                    <a:schemeClr val="tx1">
                      <a:lumMod val="65000"/>
                      <a:lumOff val="35000"/>
                    </a:schemeClr>
                  </a:solidFill>
                  <a:latin typeface="微软雅黑" panose="020B0503020204020204" pitchFamily="34" charset="-122"/>
                </a:rPr>
                <a:t>属性指定了与服务器进行信息交互的方法为</a:t>
              </a:r>
              <a:r>
                <a:rPr lang="en-US" altLang="zh-CN" sz="2400" b="1" dirty="0">
                  <a:solidFill>
                    <a:schemeClr val="tx1">
                      <a:lumMod val="65000"/>
                      <a:lumOff val="35000"/>
                    </a:schemeClr>
                  </a:solidFill>
                  <a:latin typeface="微软雅黑" panose="020B0503020204020204" pitchFamily="34" charset="-122"/>
                </a:rPr>
                <a:t>POST</a:t>
              </a:r>
              <a:r>
                <a:rPr lang="zh-CN" altLang="en-US" sz="2400" b="1" dirty="0">
                  <a:solidFill>
                    <a:schemeClr val="tx1">
                      <a:lumMod val="65000"/>
                      <a:lumOff val="35000"/>
                    </a:schemeClr>
                  </a:solidFill>
                  <a:latin typeface="微软雅黑" panose="020B0503020204020204" pitchFamily="34" charset="-122"/>
                </a:rPr>
                <a:t>。</a:t>
              </a:r>
              <a:endParaRPr lang="zh-CN" altLang="en-US" sz="1400" b="1" dirty="0">
                <a:solidFill>
                  <a:schemeClr val="tx1">
                    <a:lumMod val="65000"/>
                    <a:lumOff val="35000"/>
                  </a:schemeClr>
                </a:solidFill>
                <a:latin typeface="微软雅黑" panose="020B0503020204020204" pitchFamily="34" charset="-122"/>
              </a:endParaRPr>
            </a:p>
          </p:txBody>
        </p:sp>
        <p:cxnSp>
          <p:nvCxnSpPr>
            <p:cNvPr id="18" name="直接连接符 17"/>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999039">
            <a:off x="10214559" y="4489478"/>
            <a:ext cx="2673277" cy="2673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694227"/>
            <a:ext cx="10657184" cy="394996"/>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定义了与服务器交互的不同方法，最基本的方法有</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种</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1892871" y="2032149"/>
            <a:ext cx="3593608" cy="3376664"/>
            <a:chOff x="4581211" y="2801439"/>
            <a:chExt cx="3219239" cy="3024896"/>
          </a:xfrm>
          <a:effectLst>
            <a:outerShdw blurRad="50800" dist="38100" dir="2700000" algn="tl" rotWithShape="0">
              <a:prstClr val="black">
                <a:alpha val="20000"/>
              </a:prstClr>
            </a:outerShdw>
          </a:effectLst>
        </p:grpSpPr>
        <p:sp>
          <p:nvSpPr>
            <p:cNvPr id="37" name="ïṧḷïḓê-Straight Connector 4"/>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p>
          </p:txBody>
        </p:sp>
        <p:sp>
          <p:nvSpPr>
            <p:cNvPr id="38" name="ïṧḷïḓê-Straight Connector 5"/>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p>
          </p:txBody>
        </p:sp>
        <p:sp>
          <p:nvSpPr>
            <p:cNvPr id="39" name="i$liḋe-Straight Connector 6"/>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p>
          </p:txBody>
        </p:sp>
        <p:sp>
          <p:nvSpPr>
            <p:cNvPr id="40" name="i$liḋe-Straight Connector 7"/>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p>
          </p:txBody>
        </p:sp>
        <p:sp>
          <p:nvSpPr>
            <p:cNvPr id="69" name="i$liḋe-Freeform: Shape 21"/>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7" name="i$liḋe-Freeform: Shape 26"/>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3" name="i$liḋe-Freeform: Shape 29"/>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1" name="i$liḋe-Freeform: Shape 32"/>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74" name="文本框 73"/>
            <p:cNvSpPr txBox="1"/>
            <p:nvPr/>
          </p:nvSpPr>
          <p:spPr>
            <a:xfrm>
              <a:off x="4581211"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GET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文本框 74"/>
            <p:cNvSpPr txBox="1"/>
            <p:nvPr/>
          </p:nvSpPr>
          <p:spPr>
            <a:xfrm>
              <a:off x="6672366"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POST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文本框 75"/>
            <p:cNvSpPr txBox="1"/>
            <p:nvPr/>
          </p:nvSpPr>
          <p:spPr>
            <a:xfrm>
              <a:off x="4649159" y="5177439"/>
              <a:ext cx="992186"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PUT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文本框 76"/>
            <p:cNvSpPr txBox="1"/>
            <p:nvPr/>
          </p:nvSpPr>
          <p:spPr>
            <a:xfrm>
              <a:off x="6672365" y="5177439"/>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DELETE</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i$liḋe-Freeform: Shape 35"/>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p:cNvSpPr txBox="1"/>
            <p:nvPr/>
          </p:nvSpPr>
          <p:spPr>
            <a:xfrm>
              <a:off x="5514692" y="4120158"/>
              <a:ext cx="1352274" cy="353847"/>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分别是</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 name="矩形: 圆角 3"/>
          <p:cNvSpPr/>
          <p:nvPr/>
        </p:nvSpPr>
        <p:spPr>
          <a:xfrm>
            <a:off x="6213351" y="1565351"/>
            <a:ext cx="5544616" cy="221312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全称是资源描述符，我们可以这样认为：一个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地址，它用于描述一个网络上的资源，而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HTTP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就对应着对这个资源的查，改，增，删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个操作。</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圆角 23"/>
          <p:cNvSpPr/>
          <p:nvPr/>
        </p:nvSpPr>
        <p:spPr>
          <a:xfrm>
            <a:off x="6213351" y="4085931"/>
            <a:ext cx="5328592" cy="176264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一般用于获取</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查询资源信息，而</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一般用于更新资源信息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，早期的系统由于不支持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，因此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用的较少。</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 presetClass="entr" presetSubtype="8" decel="6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3429195" y="767231"/>
            <a:ext cx="6000361" cy="544838"/>
            <a:chOff x="3429195" y="767231"/>
            <a:chExt cx="6000361" cy="544838"/>
          </a:xfrm>
        </p:grpSpPr>
        <p:cxnSp>
          <p:nvCxnSpPr>
            <p:cNvPr id="55" name="íślíḋè-Straight Connector 13"/>
            <p:cNvCxnSpPr/>
            <p:nvPr/>
          </p:nvCxnSpPr>
          <p:spPr>
            <a:xfrm>
              <a:off x="3429195" y="1312069"/>
              <a:ext cx="600036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429195" y="767231"/>
              <a:ext cx="600036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处理提交输入的第一个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文件代码如下：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2972991" y="1694729"/>
            <a:ext cx="6672589" cy="3153638"/>
            <a:chOff x="3189014" y="1672108"/>
            <a:chExt cx="5857436" cy="2768378"/>
          </a:xfrm>
          <a:effectLst>
            <a:outerShdw blurRad="50800" dist="38100" dir="2700000" algn="tl" rotWithShape="0">
              <a:prstClr val="black">
                <a:alpha val="20000"/>
              </a:prstClr>
            </a:outerShdw>
          </a:effectLst>
        </p:grpSpPr>
        <p:sp>
          <p:nvSpPr>
            <p:cNvPr id="64" name="íṡľíḍè-Rectangle 17"/>
            <p:cNvSpPr/>
            <p:nvPr/>
          </p:nvSpPr>
          <p:spPr>
            <a:xfrm>
              <a:off x="3189014" y="1672108"/>
              <a:ext cx="5857436" cy="267474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3297523" y="1765730"/>
              <a:ext cx="5462857" cy="2674756"/>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&lt;?php </a:t>
              </a:r>
              <a:endPar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$username = $_POST['username'];</a:t>
              </a:r>
              <a:endPar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 $_POST['</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where username='$username' and </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echo $</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0" name="Group 28"/>
            <p:cNvGrpSpPr/>
            <p:nvPr/>
          </p:nvGrpSpPr>
          <p:grpSpPr>
            <a:xfrm>
              <a:off x="8164788" y="3211677"/>
              <a:ext cx="513564" cy="525502"/>
              <a:chOff x="4618020" y="3604288"/>
              <a:chExt cx="273051" cy="279400"/>
            </a:xfrm>
            <a:solidFill>
              <a:schemeClr val="bg1"/>
            </a:solidFill>
          </p:grpSpPr>
          <p:sp>
            <p:nvSpPr>
              <p:cNvPr id="81" name="Freeform: Shape 29"/>
              <p:cNvSpPr/>
              <p:nvPr/>
            </p:nvSpPr>
            <p:spPr bwMode="auto">
              <a:xfrm>
                <a:off x="4618020" y="360428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endParaRPr sz="2000"/>
              </a:p>
            </p:txBody>
          </p:sp>
          <p:sp>
            <p:nvSpPr>
              <p:cNvPr id="82" name="Freeform: Shape 30"/>
              <p:cNvSpPr/>
              <p:nvPr/>
            </p:nvSpPr>
            <p:spPr bwMode="auto">
              <a:xfrm>
                <a:off x="4781534" y="3790023"/>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endParaRPr sz="2000"/>
              </a:p>
            </p:txBody>
          </p:sp>
        </p:grpSp>
      </p:grpSp>
      <p:sp>
        <p:nvSpPr>
          <p:cNvPr id="98" name="矩形 97"/>
          <p:cNvSpPr/>
          <p:nvPr/>
        </p:nvSpPr>
        <p:spPr>
          <a:xfrm>
            <a:off x="1892871" y="5250359"/>
            <a:ext cx="10099988"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搭建环境，将表单的输入改为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的程序也改为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，看看变化在哪里？</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3820365" y="837929"/>
            <a:ext cx="521802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具体的，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的区别如下：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1" name="íṡľíḍè-Rectangle 17"/>
          <p:cNvSpPr/>
          <p:nvPr/>
        </p:nvSpPr>
        <p:spPr>
          <a:xfrm>
            <a:off x="1424819" y="2184238"/>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2000" kern="0" dirty="0">
                <a:solidFill>
                  <a:schemeClr val="tx1">
                    <a:lumMod val="75000"/>
                    <a:lumOff val="25000"/>
                  </a:schemeClr>
                </a:solidFill>
                <a:latin typeface="Arial" panose="020B0604020202020204"/>
                <a:ea typeface="微软雅黑" panose="020B0503020204020204" pitchFamily="34" charset="-122"/>
              </a:rPr>
              <a:t>（就是把数据放置在</a:t>
            </a:r>
            <a:r>
              <a:rPr lang="en-US" altLang="zh-CN" sz="2000" kern="0" dirty="0">
                <a:solidFill>
                  <a:schemeClr val="tx1">
                    <a:lumMod val="75000"/>
                    <a:lumOff val="25000"/>
                  </a:schemeClr>
                </a:solidFill>
                <a:latin typeface="Arial" panose="020B0604020202020204"/>
                <a:ea typeface="微软雅黑" panose="020B0503020204020204" pitchFamily="34" charset="-122"/>
              </a:rPr>
              <a:t>HTTP</a:t>
            </a:r>
            <a:r>
              <a:rPr lang="zh-CN" altLang="en-US" sz="2000" kern="0" dirty="0">
                <a:solidFill>
                  <a:schemeClr val="tx1">
                    <a:lumMod val="75000"/>
                    <a:lumOff val="25000"/>
                  </a:schemeClr>
                </a:solidFill>
                <a:latin typeface="Arial" panose="020B0604020202020204"/>
                <a:ea typeface="微软雅黑" panose="020B0503020204020204" pitchFamily="34" charset="-122"/>
              </a:rPr>
              <a:t>协议头中），以</a:t>
            </a:r>
            <a:r>
              <a:rPr lang="en-US" altLang="zh-CN" sz="2000" kern="0" dirty="0">
                <a:solidFill>
                  <a:schemeClr val="tx1">
                    <a:lumMod val="75000"/>
                    <a:lumOff val="25000"/>
                  </a:schemeClr>
                </a:solidFill>
                <a:latin typeface="Arial" panose="020B0604020202020204"/>
                <a:ea typeface="微软雅黑" panose="020B0503020204020204" pitchFamily="34" charset="-122"/>
              </a:rPr>
              <a:t>?</a:t>
            </a:r>
            <a:r>
              <a:rPr lang="zh-CN" altLang="en-US" sz="2000" kern="0" dirty="0">
                <a:solidFill>
                  <a:schemeClr val="tx1">
                    <a:lumMod val="75000"/>
                    <a:lumOff val="25000"/>
                  </a:schemeClr>
                </a:solidFill>
                <a:latin typeface="Arial" panose="020B0604020202020204"/>
                <a:ea typeface="微软雅黑" panose="020B0503020204020204" pitchFamily="34" charset="-122"/>
              </a:rPr>
              <a:t>分割</a:t>
            </a:r>
            <a:r>
              <a:rPr lang="en-US" altLang="zh-CN" sz="2000" kern="0" dirty="0">
                <a:solidFill>
                  <a:schemeClr val="tx1">
                    <a:lumMod val="75000"/>
                    <a:lumOff val="25000"/>
                  </a:schemeClr>
                </a:solidFill>
                <a:latin typeface="Arial" panose="020B0604020202020204"/>
                <a:ea typeface="微软雅黑" panose="020B0503020204020204" pitchFamily="34" charset="-122"/>
              </a:rPr>
              <a:t>URL</a:t>
            </a:r>
            <a:r>
              <a:rPr lang="zh-CN" altLang="en-US" sz="2000" kern="0" dirty="0">
                <a:solidFill>
                  <a:schemeClr val="tx1">
                    <a:lumMod val="75000"/>
                    <a:lumOff val="25000"/>
                  </a:schemeClr>
                </a:solidFill>
                <a:latin typeface="Arial" panose="020B0604020202020204"/>
                <a:ea typeface="微软雅黑" panose="020B0503020204020204" pitchFamily="34" charset="-122"/>
              </a:rPr>
              <a:t>和传输数据，参数之间以</a:t>
            </a:r>
            <a:r>
              <a:rPr lang="en-US" altLang="zh-CN" sz="2000" kern="0" dirty="0">
                <a:solidFill>
                  <a:schemeClr val="tx1">
                    <a:lumMod val="75000"/>
                    <a:lumOff val="25000"/>
                  </a:schemeClr>
                </a:solidFill>
                <a:latin typeface="Arial" panose="020B0604020202020204"/>
                <a:ea typeface="微软雅黑" panose="020B0503020204020204" pitchFamily="34" charset="-122"/>
              </a:rPr>
              <a:t>&amp;</a:t>
            </a:r>
            <a:r>
              <a:rPr lang="zh-CN" altLang="en-US" sz="2000" kern="0" dirty="0">
                <a:solidFill>
                  <a:schemeClr val="tx1">
                    <a:lumMod val="75000"/>
                    <a:lumOff val="25000"/>
                  </a:schemeClr>
                </a:solidFill>
                <a:latin typeface="Arial" panose="020B0604020202020204"/>
                <a:ea typeface="微软雅黑" panose="020B0503020204020204" pitchFamily="34" charset="-122"/>
              </a:rPr>
              <a:t>相连，如：</a:t>
            </a:r>
            <a:r>
              <a:rPr lang="en-US" altLang="zh-CN" sz="2000" kern="0" dirty="0" err="1">
                <a:solidFill>
                  <a:schemeClr val="tx1">
                    <a:lumMod val="75000"/>
                    <a:lumOff val="25000"/>
                  </a:schemeClr>
                </a:solidFill>
                <a:latin typeface="Arial" panose="020B0604020202020204"/>
                <a:ea typeface="微软雅黑" panose="020B0503020204020204" pitchFamily="34" charset="-122"/>
              </a:rPr>
              <a:t>login.action?name</a:t>
            </a:r>
            <a:r>
              <a:rPr lang="en-US" altLang="zh-CN" sz="2000" kern="0" dirty="0">
                <a:solidFill>
                  <a:schemeClr val="tx1">
                    <a:lumMod val="75000"/>
                    <a:lumOff val="25000"/>
                  </a:schemeClr>
                </a:solidFill>
                <a:latin typeface="Arial" panose="020B0604020202020204"/>
                <a:ea typeface="微软雅黑" panose="020B0503020204020204" pitchFamily="34" charset="-122"/>
              </a:rPr>
              <a:t>=</a:t>
            </a:r>
            <a:r>
              <a:rPr lang="en-US" altLang="zh-CN" sz="2000" kern="0" dirty="0" err="1">
                <a:solidFill>
                  <a:schemeClr val="tx1">
                    <a:lumMod val="75000"/>
                    <a:lumOff val="25000"/>
                  </a:schemeClr>
                </a:solidFill>
                <a:latin typeface="Arial" panose="020B0604020202020204"/>
                <a:ea typeface="微软雅黑" panose="020B0503020204020204" pitchFamily="34" charset="-122"/>
              </a:rPr>
              <a:t>sean&amp;password</a:t>
            </a:r>
            <a:r>
              <a:rPr lang="en-US" altLang="zh-CN" sz="2000" kern="0" dirty="0">
                <a:solidFill>
                  <a:schemeClr val="tx1">
                    <a:lumMod val="75000"/>
                    <a:lumOff val="25000"/>
                  </a:schemeClr>
                </a:solidFill>
                <a:latin typeface="Arial" panose="020B0604020202020204"/>
                <a:ea typeface="微软雅黑" panose="020B0503020204020204" pitchFamily="34" charset="-122"/>
              </a:rPr>
              <a:t>=123</a:t>
            </a:r>
            <a:r>
              <a:rPr lang="zh-CN" altLang="en-US" sz="2000" kern="0" dirty="0">
                <a:solidFill>
                  <a:schemeClr val="tx1">
                    <a:lumMod val="75000"/>
                    <a:lumOff val="25000"/>
                  </a:schemeClr>
                </a:solidFill>
                <a:latin typeface="Arial" panose="020B0604020202020204"/>
                <a:ea typeface="微软雅黑" panose="020B0503020204020204" pitchFamily="34" charset="-122"/>
              </a:rPr>
              <a:t>。 </a:t>
            </a:r>
            <a:endParaRPr lang="zh-CN" altLang="en-US" sz="2000" kern="0" dirty="0">
              <a:solidFill>
                <a:schemeClr val="tx1">
                  <a:lumMod val="75000"/>
                  <a:lumOff val="25000"/>
                </a:schemeClr>
              </a:solidFill>
              <a:latin typeface="Arial" panose="020B0604020202020204"/>
              <a:ea typeface="微软雅黑" panose="020B0503020204020204" pitchFamily="34" charset="-122"/>
            </a:endParaRPr>
          </a:p>
        </p:txBody>
      </p:sp>
      <p:sp>
        <p:nvSpPr>
          <p:cNvPr id="18" name="íṡľíḍè-Rectangle 17"/>
          <p:cNvSpPr/>
          <p:nvPr/>
        </p:nvSpPr>
        <p:spPr>
          <a:xfrm>
            <a:off x="1424819" y="1600101"/>
            <a:ext cx="565262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dirty="0">
                <a:solidFill>
                  <a:prstClr val="white"/>
                </a:solidFill>
                <a:latin typeface="Arial" panose="020B0604020202020204"/>
                <a:ea typeface="微软雅黑" panose="020B0503020204020204" pitchFamily="34" charset="-122"/>
              </a:rPr>
              <a:t>GET</a:t>
            </a:r>
            <a:r>
              <a:rPr lang="zh-CN" altLang="en-US" sz="2000" kern="0" dirty="0">
                <a:solidFill>
                  <a:prstClr val="white"/>
                </a:solidFill>
                <a:latin typeface="Arial" panose="020B0604020202020204"/>
                <a:ea typeface="微软雅黑" panose="020B0503020204020204" pitchFamily="34" charset="-122"/>
              </a:rPr>
              <a:t>请求的数据会附在</a:t>
            </a:r>
            <a:r>
              <a:rPr lang="en-US" altLang="zh-CN" sz="2000" kern="0" dirty="0">
                <a:solidFill>
                  <a:prstClr val="white"/>
                </a:solidFill>
                <a:latin typeface="Arial" panose="020B0604020202020204"/>
                <a:ea typeface="微软雅黑" panose="020B0503020204020204" pitchFamily="34" charset="-122"/>
              </a:rPr>
              <a:t>URL</a:t>
            </a:r>
            <a:r>
              <a:rPr lang="zh-CN" altLang="en-US" sz="2000" kern="0" dirty="0">
                <a:solidFill>
                  <a:prstClr val="white"/>
                </a:solidFill>
                <a:latin typeface="Arial" panose="020B0604020202020204"/>
                <a:ea typeface="微软雅黑" panose="020B0503020204020204" pitchFamily="34" charset="-122"/>
              </a:rPr>
              <a:t>之后</a:t>
            </a:r>
            <a:endParaRPr kumimoji="0" sz="2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2" name="íṡľíḍè-Rectangle 17"/>
          <p:cNvSpPr/>
          <p:nvPr/>
        </p:nvSpPr>
        <p:spPr>
          <a:xfrm>
            <a:off x="1424819" y="4056445"/>
            <a:ext cx="10009112" cy="236819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en-US" altLang="zh-CN" sz="2200" b="1" kern="0" dirty="0">
                <a:solidFill>
                  <a:schemeClr val="tx1">
                    <a:lumMod val="75000"/>
                    <a:lumOff val="25000"/>
                  </a:schemeClr>
                </a:solidFill>
                <a:latin typeface="Arial" panose="020B0604020202020204"/>
                <a:ea typeface="微软雅黑" panose="020B0503020204020204" pitchFamily="34" charset="-122"/>
              </a:rPr>
              <a:t>POST</a:t>
            </a:r>
            <a:r>
              <a:rPr lang="zh-CN" altLang="en-US" sz="2200" b="1" kern="0" dirty="0">
                <a:solidFill>
                  <a:schemeClr val="tx1">
                    <a:lumMod val="75000"/>
                    <a:lumOff val="25000"/>
                  </a:schemeClr>
                </a:solidFill>
                <a:latin typeface="Arial" panose="020B0604020202020204"/>
                <a:ea typeface="微软雅黑" panose="020B0503020204020204" pitchFamily="34" charset="-122"/>
              </a:rPr>
              <a:t>的安全性要比</a:t>
            </a:r>
            <a:r>
              <a:rPr lang="en-US" altLang="zh-CN" sz="2200" b="1" kern="0" dirty="0">
                <a:solidFill>
                  <a:schemeClr val="tx1">
                    <a:lumMod val="75000"/>
                    <a:lumOff val="25000"/>
                  </a:schemeClr>
                </a:solidFill>
                <a:latin typeface="Arial" panose="020B0604020202020204"/>
                <a:ea typeface="微软雅黑" panose="020B0503020204020204" pitchFamily="34" charset="-122"/>
              </a:rPr>
              <a:t>GET</a:t>
            </a:r>
            <a:r>
              <a:rPr lang="zh-CN" altLang="en-US" sz="2200" b="1" kern="0" dirty="0">
                <a:solidFill>
                  <a:schemeClr val="tx1">
                    <a:lumMod val="75000"/>
                    <a:lumOff val="25000"/>
                  </a:schemeClr>
                </a:solidFill>
                <a:latin typeface="Arial" panose="020B0604020202020204"/>
                <a:ea typeface="微软雅黑" panose="020B0503020204020204" pitchFamily="34" charset="-122"/>
              </a:rPr>
              <a:t>的安全性高</a:t>
            </a:r>
            <a:r>
              <a:rPr lang="zh-CN" altLang="en-US" sz="2200" kern="0" dirty="0">
                <a:solidFill>
                  <a:schemeClr val="tx1">
                    <a:lumMod val="75000"/>
                    <a:lumOff val="25000"/>
                  </a:schemeClr>
                </a:solidFill>
                <a:latin typeface="Arial" panose="020B0604020202020204"/>
                <a:ea typeface="微软雅黑" panose="020B0503020204020204" pitchFamily="34" charset="-122"/>
              </a:rPr>
              <a:t>：</a:t>
            </a:r>
            <a:endParaRPr lang="en-US" altLang="zh-CN" sz="2200" kern="0" dirty="0">
              <a:solidFill>
                <a:schemeClr val="tx1">
                  <a:lumMod val="75000"/>
                  <a:lumOff val="25000"/>
                </a:schemeClr>
              </a:solidFill>
              <a:latin typeface="Arial" panose="020B0604020202020204"/>
              <a:ea typeface="微软雅黑" panose="020B0503020204020204" pitchFamily="34" charset="-122"/>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defRPr/>
            </a:pPr>
            <a:r>
              <a:rPr lang="en-US" altLang="zh-CN" sz="2200" b="1" kern="0" dirty="0">
                <a:solidFill>
                  <a:schemeClr val="tx1">
                    <a:lumMod val="75000"/>
                    <a:lumOff val="25000"/>
                  </a:schemeClr>
                </a:solidFill>
                <a:latin typeface="Arial" panose="020B0604020202020204"/>
                <a:ea typeface="微软雅黑" panose="020B0503020204020204" pitchFamily="34" charset="-122"/>
              </a:rPr>
              <a:t>GET</a:t>
            </a:r>
            <a:r>
              <a:rPr lang="zh-CN" altLang="en-US" sz="2200" b="1" kern="0" dirty="0">
                <a:solidFill>
                  <a:schemeClr val="tx1">
                    <a:lumMod val="75000"/>
                    <a:lumOff val="25000"/>
                  </a:schemeClr>
                </a:solidFill>
                <a:latin typeface="Arial" panose="020B0604020202020204"/>
                <a:ea typeface="微软雅黑" panose="020B0503020204020204" pitchFamily="34" charset="-122"/>
              </a:rPr>
              <a:t>模式下</a:t>
            </a:r>
            <a:r>
              <a:rPr lang="zh-CN" altLang="en-US" sz="2200" kern="0" dirty="0">
                <a:solidFill>
                  <a:schemeClr val="tx1">
                    <a:lumMod val="75000"/>
                    <a:lumOff val="25000"/>
                  </a:schemeClr>
                </a:solidFill>
                <a:latin typeface="Arial" panose="020B0604020202020204"/>
                <a:ea typeface="微软雅黑" panose="020B0503020204020204" pitchFamily="34" charset="-122"/>
              </a:rPr>
              <a:t>，</a:t>
            </a:r>
            <a:r>
              <a:rPr lang="zh-CN" altLang="en-US" sz="2200" b="1" kern="0" dirty="0">
                <a:solidFill>
                  <a:schemeClr val="tx1">
                    <a:lumMod val="75000"/>
                    <a:lumOff val="25000"/>
                  </a:schemeClr>
                </a:solidFill>
                <a:latin typeface="Arial" panose="020B0604020202020204"/>
                <a:ea typeface="微软雅黑" panose="020B0503020204020204" pitchFamily="34" charset="-122"/>
              </a:rPr>
              <a:t>通过</a:t>
            </a:r>
            <a:r>
              <a:rPr lang="en-US" altLang="zh-CN" sz="2200" b="1" kern="0" dirty="0">
                <a:solidFill>
                  <a:schemeClr val="tx1">
                    <a:lumMod val="75000"/>
                    <a:lumOff val="25000"/>
                  </a:schemeClr>
                </a:solidFill>
                <a:latin typeface="Arial" panose="020B0604020202020204"/>
                <a:ea typeface="微软雅黑" panose="020B0503020204020204" pitchFamily="34" charset="-122"/>
              </a:rPr>
              <a:t>URL</a:t>
            </a:r>
            <a:r>
              <a:rPr lang="zh-CN" altLang="en-US" sz="2200" b="1" kern="0" dirty="0">
                <a:solidFill>
                  <a:schemeClr val="tx1">
                    <a:lumMod val="75000"/>
                    <a:lumOff val="25000"/>
                  </a:schemeClr>
                </a:solidFill>
                <a:latin typeface="Arial" panose="020B0604020202020204"/>
                <a:ea typeface="微软雅黑" panose="020B0503020204020204" pitchFamily="34" charset="-122"/>
              </a:rPr>
              <a:t>就可以作数据修改</a:t>
            </a:r>
            <a:endParaRPr lang="en-US" altLang="zh-CN" sz="2200" kern="0" dirty="0">
              <a:solidFill>
                <a:schemeClr val="tx1">
                  <a:lumMod val="75000"/>
                  <a:lumOff val="25000"/>
                </a:schemeClr>
              </a:solidFill>
              <a:latin typeface="Arial" panose="020B0604020202020204"/>
              <a:ea typeface="微软雅黑" panose="020B0503020204020204" pitchFamily="34" charset="-122"/>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defRPr/>
            </a:pPr>
            <a:r>
              <a:rPr lang="en-US" altLang="zh-CN" sz="2200" b="1" kern="0" dirty="0">
                <a:solidFill>
                  <a:schemeClr val="tx1">
                    <a:lumMod val="75000"/>
                    <a:lumOff val="25000"/>
                  </a:schemeClr>
                </a:solidFill>
                <a:latin typeface="Arial" panose="020B0604020202020204"/>
                <a:ea typeface="微软雅黑" panose="020B0503020204020204" pitchFamily="34" charset="-122"/>
              </a:rPr>
              <a:t>GET</a:t>
            </a:r>
            <a:r>
              <a:rPr lang="zh-CN" altLang="en-US" sz="2200" b="1" kern="0" dirty="0">
                <a:solidFill>
                  <a:schemeClr val="tx1">
                    <a:lumMod val="75000"/>
                    <a:lumOff val="25000"/>
                  </a:schemeClr>
                </a:solidFill>
                <a:latin typeface="Arial" panose="020B0604020202020204"/>
                <a:ea typeface="微软雅黑" panose="020B0503020204020204" pitchFamily="34" charset="-122"/>
              </a:rPr>
              <a:t>模式下，用户名和密码将明文出现在</a:t>
            </a:r>
            <a:r>
              <a:rPr lang="en-US" altLang="zh-CN" sz="2200" b="1" kern="0" dirty="0">
                <a:solidFill>
                  <a:schemeClr val="tx1">
                    <a:lumMod val="75000"/>
                    <a:lumOff val="25000"/>
                  </a:schemeClr>
                </a:solidFill>
                <a:latin typeface="Arial" panose="020B0604020202020204"/>
                <a:ea typeface="微软雅黑" panose="020B0503020204020204" pitchFamily="34" charset="-122"/>
              </a:rPr>
              <a:t>URL</a:t>
            </a:r>
            <a:r>
              <a:rPr lang="zh-CN" altLang="en-US" sz="2200" b="1" kern="0" dirty="0">
                <a:solidFill>
                  <a:schemeClr val="tx1">
                    <a:lumMod val="75000"/>
                    <a:lumOff val="25000"/>
                  </a:schemeClr>
                </a:solidFill>
                <a:latin typeface="Arial" panose="020B0604020202020204"/>
                <a:ea typeface="微软雅黑" panose="020B0503020204020204" pitchFamily="34" charset="-122"/>
              </a:rPr>
              <a:t>上</a:t>
            </a:r>
            <a:r>
              <a:rPr lang="zh-CN" altLang="en-US" sz="2200" kern="0" dirty="0">
                <a:solidFill>
                  <a:schemeClr val="tx1">
                    <a:lumMod val="75000"/>
                    <a:lumOff val="25000"/>
                  </a:schemeClr>
                </a:solidFill>
                <a:latin typeface="Arial" panose="020B0604020202020204"/>
                <a:ea typeface="微软雅黑" panose="020B0503020204020204" pitchFamily="34" charset="-122"/>
              </a:rPr>
              <a:t>，因为登录页面有可能被浏览器缓存、其他人查看浏览器的</a:t>
            </a:r>
            <a:r>
              <a:rPr lang="zh-CN" altLang="en-US" sz="2200" b="1" kern="0" dirty="0">
                <a:solidFill>
                  <a:schemeClr val="tx1">
                    <a:lumMod val="75000"/>
                    <a:lumOff val="25000"/>
                  </a:schemeClr>
                </a:solidFill>
                <a:latin typeface="Arial" panose="020B0604020202020204"/>
                <a:ea typeface="微软雅黑" panose="020B0503020204020204" pitchFamily="34" charset="-122"/>
              </a:rPr>
              <a:t>历史纪录</a:t>
            </a:r>
            <a:r>
              <a:rPr lang="zh-CN" altLang="en-US" sz="2200" kern="0" dirty="0">
                <a:solidFill>
                  <a:schemeClr val="tx1">
                    <a:lumMod val="75000"/>
                    <a:lumOff val="25000"/>
                  </a:schemeClr>
                </a:solidFill>
                <a:latin typeface="Arial" panose="020B0604020202020204"/>
                <a:ea typeface="微软雅黑" panose="020B0503020204020204" pitchFamily="34" charset="-122"/>
              </a:rPr>
              <a:t>，那么别人就可以拿到你的账号和密码了</a:t>
            </a:r>
            <a:endParaRPr lang="en-US" altLang="zh-CN" sz="2200" kern="0" dirty="0">
              <a:solidFill>
                <a:schemeClr val="tx1">
                  <a:lumMod val="75000"/>
                  <a:lumOff val="25000"/>
                </a:schemeClr>
              </a:solidFill>
              <a:latin typeface="Arial" panose="020B0604020202020204"/>
              <a:ea typeface="微软雅黑" panose="020B0503020204020204" pitchFamily="34" charset="-122"/>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defRPr/>
            </a:pPr>
            <a:r>
              <a:rPr lang="en-US" altLang="zh-CN" sz="2200" b="1" kern="0" dirty="0">
                <a:solidFill>
                  <a:schemeClr val="tx1">
                    <a:lumMod val="75000"/>
                    <a:lumOff val="25000"/>
                  </a:schemeClr>
                </a:solidFill>
                <a:latin typeface="Arial" panose="020B0604020202020204"/>
                <a:ea typeface="微软雅黑" panose="020B0503020204020204" pitchFamily="34" charset="-122"/>
              </a:rPr>
              <a:t>GET</a:t>
            </a:r>
            <a:r>
              <a:rPr lang="zh-CN" altLang="en-US" sz="2200" b="1" kern="0" dirty="0">
                <a:solidFill>
                  <a:schemeClr val="tx1">
                    <a:lumMod val="75000"/>
                    <a:lumOff val="25000"/>
                  </a:schemeClr>
                </a:solidFill>
                <a:latin typeface="Arial" panose="020B0604020202020204"/>
                <a:ea typeface="微软雅黑" panose="020B0503020204020204" pitchFamily="34" charset="-122"/>
              </a:rPr>
              <a:t>模式下，提交数据还可能会造成跨站请求伪造攻击</a:t>
            </a:r>
            <a:r>
              <a:rPr lang="en-US" altLang="zh-CN" sz="2200" kern="0" dirty="0">
                <a:solidFill>
                  <a:schemeClr val="tx1">
                    <a:lumMod val="75000"/>
                    <a:lumOff val="25000"/>
                  </a:schemeClr>
                </a:solidFill>
                <a:latin typeface="Arial" panose="020B0604020202020204"/>
                <a:ea typeface="微软雅黑" panose="020B0503020204020204" pitchFamily="34" charset="-122"/>
              </a:rPr>
              <a:t> </a:t>
            </a:r>
            <a:endParaRPr kumimoji="0" sz="2200" b="0" i="0" u="none" strike="noStrike" kern="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
        <p:nvSpPr>
          <p:cNvPr id="23" name="íṡľíḍè-Rectangle 17"/>
          <p:cNvSpPr/>
          <p:nvPr/>
        </p:nvSpPr>
        <p:spPr>
          <a:xfrm>
            <a:off x="1424819" y="3472309"/>
            <a:ext cx="5652628"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dirty="0">
                <a:solidFill>
                  <a:prstClr val="white"/>
                </a:solidFill>
                <a:latin typeface="Arial" panose="020B0604020202020204"/>
                <a:ea typeface="微软雅黑" panose="020B0503020204020204" pitchFamily="34" charset="-122"/>
              </a:rPr>
              <a:t>POST</a:t>
            </a:r>
            <a:r>
              <a:rPr lang="zh-CN" altLang="en-US" sz="2000" kern="0" dirty="0">
                <a:solidFill>
                  <a:prstClr val="white"/>
                </a:solidFill>
                <a:latin typeface="Arial" panose="020B0604020202020204"/>
                <a:ea typeface="微软雅黑" panose="020B0503020204020204" pitchFamily="34" charset="-122"/>
              </a:rPr>
              <a:t>把提交的数据则放置在是</a:t>
            </a:r>
            <a:r>
              <a:rPr lang="en-US" altLang="zh-CN" sz="2000" kern="0" dirty="0">
                <a:solidFill>
                  <a:prstClr val="white"/>
                </a:solidFill>
                <a:latin typeface="Arial" panose="020B0604020202020204"/>
                <a:ea typeface="微软雅黑" panose="020B0503020204020204" pitchFamily="34" charset="-122"/>
              </a:rPr>
              <a:t>HTTP</a:t>
            </a:r>
            <a:r>
              <a:rPr lang="zh-CN" altLang="en-US" sz="2000" kern="0" dirty="0">
                <a:solidFill>
                  <a:prstClr val="white"/>
                </a:solidFill>
                <a:latin typeface="Arial" panose="020B0604020202020204"/>
                <a:ea typeface="微软雅黑" panose="020B0503020204020204" pitchFamily="34" charset="-122"/>
              </a:rPr>
              <a:t>包的包体中</a:t>
            </a:r>
            <a:endParaRPr kumimoji="0" sz="2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80" name="Group 28"/>
            <p:cNvGrpSpPr/>
            <p:nvPr/>
          </p:nvGrpSpPr>
          <p:grpSpPr>
            <a:xfrm>
              <a:off x="3820444" y="2161877"/>
              <a:ext cx="513562" cy="525502"/>
              <a:chOff x="2308225" y="3046128"/>
              <a:chExt cx="273050" cy="279400"/>
            </a:xfrm>
            <a:solidFill>
              <a:schemeClr val="bg1"/>
            </a:solidFill>
          </p:grpSpPr>
          <p:sp>
            <p:nvSpPr>
              <p:cNvPr id="81" name="Freeform: Shape 29"/>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endParaRPr dirty="0"/>
              </a:p>
            </p:txBody>
          </p:sp>
          <p:sp>
            <p:nvSpPr>
              <p:cNvPr id="82"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84" name="组合 83"/>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87" name="Group 28"/>
            <p:cNvGrpSpPr/>
            <p:nvPr/>
          </p:nvGrpSpPr>
          <p:grpSpPr>
            <a:xfrm>
              <a:off x="3820444" y="2161877"/>
              <a:ext cx="513562" cy="525502"/>
              <a:chOff x="2308225" y="3046128"/>
              <a:chExt cx="273050" cy="279400"/>
            </a:xfrm>
            <a:solidFill>
              <a:schemeClr val="bg1"/>
            </a:solidFill>
          </p:grpSpPr>
          <p:sp>
            <p:nvSpPr>
              <p:cNvPr id="88" name="Freeform: Shape 29"/>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endParaRPr dirty="0"/>
              </a:p>
            </p:txBody>
          </p:sp>
          <p:sp>
            <p:nvSpPr>
              <p:cNvPr id="89"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90" name="组合 89"/>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93" name="Group 28"/>
            <p:cNvGrpSpPr/>
            <p:nvPr/>
          </p:nvGrpSpPr>
          <p:grpSpPr>
            <a:xfrm>
              <a:off x="3820444" y="2161882"/>
              <a:ext cx="513562" cy="525502"/>
              <a:chOff x="2308225" y="3046130"/>
              <a:chExt cx="273050" cy="279400"/>
            </a:xfrm>
            <a:solidFill>
              <a:schemeClr val="bg1"/>
            </a:solidFill>
          </p:grpSpPr>
          <p:sp>
            <p:nvSpPr>
              <p:cNvPr id="94" name="Freeform: Shape 29"/>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95" name="Freeform: Shape 30"/>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sp>
        <p:nvSpPr>
          <p:cNvPr id="98" name="矩形 97"/>
          <p:cNvSpPr/>
          <p:nvPr/>
        </p:nvSpPr>
        <p:spPr>
          <a:xfrm>
            <a:off x="1379381" y="4230299"/>
            <a:ext cx="10099988" cy="2954655"/>
          </a:xfrm>
          <a:prstGeom prst="rect">
            <a:avLst/>
          </a:prstGeom>
        </p:spPr>
        <p:txBody>
          <a:bodyPr wrap="square">
            <a:spAutoFit/>
          </a:bodyPr>
          <a:lstStyle/>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超文本</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”就是指页面内可以包含图片、</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链接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，甚至音乐、程序等非文字元素。</a:t>
            </a:r>
            <a:r>
              <a:rPr lang="zh-CN" altLang="en-US"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超文本标记语言</a:t>
            </a:r>
            <a:r>
              <a:rPr lang="en-US" altLang="zh-CN"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的结构包括“</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头</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Head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主体</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Body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“头”部提供关于网页的信息</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“主体”部分提供网页的具体内容</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一个网站对应多个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文件，超文本标记语言文件以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（磁盘操作系统</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限制的外语缩写）为扩展名或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（外语缩写）为扩展名。可以使用任何能够生成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类型源文件的文本编辑器来产生超文本标记语言文件，只用修改文件后缀即可。</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26"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27" name="Rectangle 62"/>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HTML</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8"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animEffect transition="in" filter="fade">
                                      <p:cBhvr>
                                        <p:cTn id="20" dur="500"/>
                                        <p:tgtEl>
                                          <p:spTgt spid="8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p:cTn id="24" dur="500" fill="hold"/>
                                        <p:tgtEl>
                                          <p:spTgt spid="90"/>
                                        </p:tgtEl>
                                        <p:attrNameLst>
                                          <p:attrName>ppt_w</p:attrName>
                                        </p:attrNameLst>
                                      </p:cBhvr>
                                      <p:tavLst>
                                        <p:tav tm="0">
                                          <p:val>
                                            <p:fltVal val="0"/>
                                          </p:val>
                                        </p:tav>
                                        <p:tav tm="100000">
                                          <p:val>
                                            <p:strVal val="#ppt_w"/>
                                          </p:val>
                                        </p:tav>
                                      </p:tavLst>
                                    </p:anim>
                                    <p:anim calcmode="lin" valueType="num">
                                      <p:cBhvr>
                                        <p:cTn id="25" dur="500" fill="hold"/>
                                        <p:tgtEl>
                                          <p:spTgt spid="90"/>
                                        </p:tgtEl>
                                        <p:attrNameLst>
                                          <p:attrName>ppt_h</p:attrName>
                                        </p:attrNameLst>
                                      </p:cBhvr>
                                      <p:tavLst>
                                        <p:tav tm="0">
                                          <p:val>
                                            <p:fltVal val="0"/>
                                          </p:val>
                                        </p:tav>
                                        <p:tav tm="100000">
                                          <p:val>
                                            <p:strVal val="#ppt_h"/>
                                          </p:val>
                                        </p:tav>
                                      </p:tavLst>
                                    </p:anim>
                                    <p:animEffect transition="in" filter="fade">
                                      <p:cBhvr>
                                        <p:cTn id="26" dur="500"/>
                                        <p:tgtEl>
                                          <p:spTgt spid="9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wipe(left)">
                                      <p:cBhvr>
                                        <p:cTn id="3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684959" y="2968253"/>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zh-CN" altLang="en-US" sz="48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029266" y="837929"/>
              <a:ext cx="80022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建表</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83" name="组合 82"/>
          <p:cNvGrpSpPr/>
          <p:nvPr/>
        </p:nvGrpSpPr>
        <p:grpSpPr>
          <a:xfrm>
            <a:off x="3990537" y="30238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panose="020B0503020204020204" pitchFamily="34" charset="-122"/>
                  <a:ea typeface="微软雅黑" panose="020B0503020204020204" pitchFamily="34" charset="-122"/>
                </a:rPr>
                <a:t>username</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grpSp>
          <p:nvGrpSpPr>
            <p:cNvPr id="80" name="Group 28"/>
            <p:cNvGrpSpPr/>
            <p:nvPr/>
          </p:nvGrpSpPr>
          <p:grpSpPr>
            <a:xfrm>
              <a:off x="3820444" y="1953405"/>
              <a:ext cx="513562" cy="525502"/>
              <a:chOff x="2308225" y="2935287"/>
              <a:chExt cx="273050" cy="279400"/>
            </a:xfrm>
            <a:solidFill>
              <a:schemeClr val="bg1"/>
            </a:solidFill>
          </p:grpSpPr>
          <p:sp>
            <p:nvSpPr>
              <p:cNvPr id="81" name="Freeform: Shape 29"/>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82" name="Freeform: Shape 30"/>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90" name="组合 89"/>
          <p:cNvGrpSpPr/>
          <p:nvPr/>
        </p:nvGrpSpPr>
        <p:grpSpPr>
          <a:xfrm>
            <a:off x="7518929" y="3040569"/>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92" name="文本框 91"/>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panose="020B0503020204020204" pitchFamily="34" charset="-122"/>
                  <a:ea typeface="微软雅黑" panose="020B0503020204020204" pitchFamily="34" charset="-122"/>
                </a:rPr>
                <a:t>pwd</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grpSp>
          <p:nvGrpSpPr>
            <p:cNvPr id="93" name="Group 28"/>
            <p:cNvGrpSpPr/>
            <p:nvPr/>
          </p:nvGrpSpPr>
          <p:grpSpPr>
            <a:xfrm>
              <a:off x="3820444" y="1953405"/>
              <a:ext cx="513562" cy="525502"/>
              <a:chOff x="2308225" y="2935287"/>
              <a:chExt cx="273050" cy="279400"/>
            </a:xfrm>
            <a:solidFill>
              <a:schemeClr val="bg1"/>
            </a:solidFill>
          </p:grpSpPr>
          <p:sp>
            <p:nvSpPr>
              <p:cNvPr id="94" name="Freeform: Shape 29"/>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95" name="Freeform: Shape 30"/>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sp>
        <p:nvSpPr>
          <p:cNvPr id="98" name="矩形 97"/>
          <p:cNvSpPr/>
          <p:nvPr/>
        </p:nvSpPr>
        <p:spPr>
          <a:xfrm>
            <a:off x="1748855" y="2032149"/>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库中，设有一个表</a:t>
            </a:r>
            <a:r>
              <a:rPr lang="en-US" altLang="zh-CN" sz="20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userinfo</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，包含两个字段，即</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p:cNvSpPr/>
          <p:nvPr/>
        </p:nvSpPr>
        <p:spPr>
          <a:xfrm>
            <a:off x="1748855" y="5027426"/>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假设在上述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中实现对输入的用户名和密码进行认证，代码如下：</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p:cTn id="15" dur="500" fill="hold"/>
                                        <p:tgtEl>
                                          <p:spTgt spid="83"/>
                                        </p:tgtEl>
                                        <p:attrNameLst>
                                          <p:attrName>ppt_w</p:attrName>
                                        </p:attrNameLst>
                                      </p:cBhvr>
                                      <p:tavLst>
                                        <p:tav tm="0">
                                          <p:val>
                                            <p:fltVal val="0"/>
                                          </p:val>
                                        </p:tav>
                                        <p:tav tm="100000">
                                          <p:val>
                                            <p:strVal val="#ppt_w"/>
                                          </p:val>
                                        </p:tav>
                                      </p:tavLst>
                                    </p:anim>
                                    <p:anim calcmode="lin" valueType="num">
                                      <p:cBhvr>
                                        <p:cTn id="16" dur="500" fill="hold"/>
                                        <p:tgtEl>
                                          <p:spTgt spid="83"/>
                                        </p:tgtEl>
                                        <p:attrNameLst>
                                          <p:attrName>ppt_h</p:attrName>
                                        </p:attrNameLst>
                                      </p:cBhvr>
                                      <p:tavLst>
                                        <p:tav tm="0">
                                          <p:val>
                                            <p:fltVal val="0"/>
                                          </p:val>
                                        </p:tav>
                                        <p:tav tm="100000">
                                          <p:val>
                                            <p:strVal val="#ppt_h"/>
                                          </p:val>
                                        </p:tav>
                                      </p:tavLst>
                                    </p:anim>
                                    <p:animEffect transition="in" filter="fade">
                                      <p:cBhvr>
                                        <p:cTn id="17" dur="500"/>
                                        <p:tgtEl>
                                          <p:spTgt spid="83"/>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&lt;?php</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400" b="1"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 = $_POST['username'];</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$_POST['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username='$username' and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 ($row=</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读取数据内容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else </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释放资源</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p:cNvSpPr txBox="1"/>
          <p:nvPr/>
        </p:nvSpPr>
        <p:spPr>
          <a:xfrm>
            <a:off x="3621063" y="6622533"/>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如果登陆成功，则显示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OK</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31932" y="2608213"/>
            <a:ext cx="2751702" cy="2974617"/>
            <a:chOff x="5053525" y="2801948"/>
            <a:chExt cx="2751702" cy="297461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000" b="1" dirty="0">
                  <a:latin typeface="微软雅黑" panose="020B0503020204020204" pitchFamily="34" charset="-122"/>
                  <a:ea typeface="微软雅黑" panose="020B0503020204020204" pitchFamily="34" charset="-122"/>
                </a:rPr>
                <a:t>数据库的连接</a:t>
              </a:r>
              <a:r>
                <a:rPr lang="zh-CN" altLang="en-US" sz="2000" dirty="0">
                  <a:latin typeface="微软雅黑" panose="020B0503020204020204" pitchFamily="34" charset="-122"/>
                  <a:ea typeface="微软雅黑" panose="020B0503020204020204" pitchFamily="34" charset="-122"/>
                </a:rPr>
                <a:t>分为几步：</a:t>
              </a:r>
              <a:endParaRPr lang="zh-CN" altLang="en-US" sz="2000" dirty="0">
                <a:latin typeface="微软雅黑" panose="020B0503020204020204" pitchFamily="34" charset="-122"/>
                <a:ea typeface="微软雅黑" panose="020B0503020204020204" pitchFamily="34" charset="-122"/>
              </a:endParaRPr>
            </a:p>
          </p:txBody>
        </p:sp>
      </p:grpSp>
      <p:sp>
        <p:nvSpPr>
          <p:cNvPr id="9" name="矩形 8"/>
          <p:cNvSpPr/>
          <p:nvPr/>
        </p:nvSpPr>
        <p:spPr>
          <a:xfrm>
            <a:off x="5029875" y="2706072"/>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35174" y="1911107"/>
            <a:ext cx="388843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矩形 43"/>
          <p:cNvSpPr/>
          <p:nvPr/>
        </p:nvSpPr>
        <p:spPr>
          <a:xfrm>
            <a:off x="5749955" y="539559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104206" y="4813965"/>
            <a:ext cx="460851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altLang="zh-CN" sz="24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矩形 46"/>
          <p:cNvSpPr/>
          <p:nvPr/>
        </p:nvSpPr>
        <p:spPr>
          <a:xfrm>
            <a:off x="8090215" y="380848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418564" y="3210873"/>
            <a:ext cx="3692794" cy="1195215"/>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4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4798162" y="837929"/>
            <a:ext cx="3262432" cy="474140"/>
            <a:chOff x="4798162" y="837929"/>
            <a:chExt cx="3262432" cy="474140"/>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98162" y="837929"/>
              <a:ext cx="326243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数据库应用开发三步骤</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4" grpId="0" animBg="1"/>
      <p:bldP spid="45" grpId="0"/>
      <p:bldP spid="47" grpId="0" animBg="1"/>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5" y="589178"/>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查询数据后显示数据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316808" y="1318002"/>
            <a:ext cx="9872528" cy="5466675"/>
            <a:chOff x="1263230" y="1989440"/>
            <a:chExt cx="10332290" cy="5127567"/>
          </a:xfrm>
        </p:grpSpPr>
        <p:sp>
          <p:nvSpPr>
            <p:cNvPr id="10" name="矩形: 圆角 9"/>
            <p:cNvSpPr/>
            <p:nvPr/>
          </p:nvSpPr>
          <p:spPr>
            <a:xfrm>
              <a:off x="1263230" y="1989440"/>
              <a:ext cx="10332290" cy="5127567"/>
            </a:xfrm>
            <a:prstGeom prst="roundRect">
              <a:avLst>
                <a:gd name="adj" fmla="val 7478"/>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7" y="2104157"/>
              <a:ext cx="9505056" cy="4994244"/>
            </a:xfrm>
            <a:prstGeom prst="rect">
              <a:avLst/>
            </a:prstGeom>
          </p:spPr>
          <p:txBody>
            <a:bodyPr wrap="square">
              <a:spAutoFit/>
            </a:bodyPr>
            <a:lstStyle/>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数据库的操作主要依赖于</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语句，查询数据并显示的一个例子如示例</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b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0);</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   |   ";</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"root", "123456");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 </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//echo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0);</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($result))</a:t>
            </a:r>
            <a:endPar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   |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释放资源</a:t>
            </a:r>
            <a:endPar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关闭连接</a:t>
            </a:r>
            <a:endPar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p:cNvSpPr txBox="1"/>
          <p:nvPr/>
        </p:nvSpPr>
        <p:spPr>
          <a:xfrm>
            <a:off x="3621063" y="6622533"/>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创建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来演示验证</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403073" y="1535492"/>
            <a:ext cx="10052603" cy="1477328"/>
            <a:chOff x="4531530" y="2333424"/>
            <a:chExt cx="10052603" cy="1477328"/>
          </a:xfrm>
        </p:grpSpPr>
        <p:sp>
          <p:nvSpPr>
            <p:cNvPr id="31" name="六边形 30"/>
            <p:cNvSpPr/>
            <p:nvPr/>
          </p:nvSpPr>
          <p:spPr>
            <a:xfrm>
              <a:off x="4531530" y="2367148"/>
              <a:ext cx="1629409" cy="1405096"/>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文本框 7"/>
            <p:cNvSpPr txBox="1">
              <a:spLocks noChangeArrowheads="1"/>
            </p:cNvSpPr>
            <p:nvPr/>
          </p:nvSpPr>
          <p:spPr bwMode="auto">
            <a:xfrm>
              <a:off x="6984268" y="2333424"/>
              <a:ext cx="759986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共性</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：都可以</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暂时保存在多个页面中使用的</a:t>
              </a:r>
              <a:r>
                <a:rPr lang="zh-CN" altLang="en-US" sz="2000" b="1" dirty="0">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变量</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区别：</a:t>
              </a:r>
              <a:r>
                <a:rPr lang="en-US" altLang="zh-CN" sz="2000" b="1" dirty="0">
                  <a:solidFill>
                    <a:srgbClr val="0050A3"/>
                  </a:solidFill>
                  <a:latin typeface="Times New Roman" panose="02020603050405020304" pitchFamily="18" charset="0"/>
                  <a:cs typeface="Times New Roman" panose="02020603050405020304" pitchFamily="18" charset="0"/>
                </a:rPr>
                <a:t>cookie</a:t>
              </a:r>
              <a:r>
                <a:rPr lang="zh-CN" altLang="en-US" sz="2000" b="1" dirty="0">
                  <a:solidFill>
                    <a:srgbClr val="0050A3"/>
                  </a:solidFill>
                  <a:latin typeface="Times New Roman" panose="02020603050405020304" pitchFamily="18" charset="0"/>
                  <a:cs typeface="Times New Roman" panose="02020603050405020304" pitchFamily="18" charset="0"/>
                </a:rPr>
                <a:t>存放在</a:t>
              </a:r>
              <a:r>
                <a:rPr lang="zh-CN" altLang="en-US" sz="2000" b="1" dirty="0">
                  <a:solidFill>
                    <a:srgbClr val="0050A3"/>
                  </a:solidFill>
                  <a:highlight>
                    <a:srgbClr val="FFFF00"/>
                  </a:highlight>
                  <a:latin typeface="Times New Roman" panose="02020603050405020304" pitchFamily="18" charset="0"/>
                  <a:cs typeface="Times New Roman" panose="02020603050405020304" pitchFamily="18" charset="0"/>
                </a:rPr>
                <a:t>客户端浏览器</a:t>
              </a:r>
              <a:r>
                <a:rPr lang="zh-CN" altLang="en-US" sz="2000" b="1" dirty="0">
                  <a:solidFill>
                    <a:srgbClr val="0050A3"/>
                  </a:solidFill>
                  <a:latin typeface="Times New Roman" panose="02020603050405020304" pitchFamily="18" charset="0"/>
                  <a:cs typeface="Times New Roman" panose="02020603050405020304" pitchFamily="18" charset="0"/>
                </a:rPr>
                <a:t>，</a:t>
              </a:r>
              <a:r>
                <a:rPr lang="en-US" altLang="zh-CN" sz="2000" b="1" dirty="0">
                  <a:solidFill>
                    <a:srgbClr val="0050A3"/>
                  </a:solidFill>
                  <a:latin typeface="Times New Roman" panose="02020603050405020304" pitchFamily="18" charset="0"/>
                  <a:cs typeface="Times New Roman" panose="02020603050405020304" pitchFamily="18" charset="0"/>
                </a:rPr>
                <a:t>session</a:t>
              </a:r>
              <a:r>
                <a:rPr lang="zh-CN" altLang="en-US" sz="2000" b="1" dirty="0">
                  <a:solidFill>
                    <a:srgbClr val="0050A3"/>
                  </a:solidFill>
                  <a:latin typeface="Times New Roman" panose="02020603050405020304" pitchFamily="18" charset="0"/>
                  <a:cs typeface="Times New Roman" panose="02020603050405020304" pitchFamily="18" charset="0"/>
                </a:rPr>
                <a:t>保存在</a:t>
              </a:r>
              <a:r>
                <a:rPr lang="zh-CN" altLang="en-US" sz="2000" b="1" dirty="0">
                  <a:solidFill>
                    <a:srgbClr val="0050A3"/>
                  </a:solidFill>
                  <a:highlight>
                    <a:srgbClr val="FFFF00"/>
                  </a:highlight>
                  <a:latin typeface="Times New Roman" panose="02020603050405020304" pitchFamily="18" charset="0"/>
                  <a:cs typeface="Times New Roman" panose="02020603050405020304" pitchFamily="18" charset="0"/>
                </a:rPr>
                <a:t>服务器</a:t>
              </a:r>
              <a:r>
                <a:rPr lang="zh-CN" altLang="en-US" sz="2000" b="1" dirty="0">
                  <a:solidFill>
                    <a:srgbClr val="0050A3"/>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它们之间的联系是</a:t>
              </a:r>
              <a:r>
                <a:rPr lang="en-US" altLang="zh-CN" sz="2000" b="1" dirty="0">
                  <a:highlight>
                    <a:srgbClr val="FFFF00"/>
                  </a:highlight>
                  <a:latin typeface="Times New Roman" panose="02020603050405020304" pitchFamily="18" charset="0"/>
                  <a:cs typeface="Times New Roman" panose="02020603050405020304" pitchFamily="18" charset="0"/>
                </a:rPr>
                <a:t>session ID</a:t>
              </a:r>
              <a:r>
                <a:rPr lang="zh-CN" altLang="en-US" sz="2000" b="1" dirty="0">
                  <a:highlight>
                    <a:srgbClr val="FFFF00"/>
                  </a:highlight>
                  <a:latin typeface="Times New Roman" panose="02020603050405020304" pitchFamily="18" charset="0"/>
                  <a:cs typeface="Times New Roman" panose="02020603050405020304" pitchFamily="18" charset="0"/>
                </a:rPr>
                <a:t>一般保存在</a:t>
              </a:r>
              <a:r>
                <a:rPr lang="en-US" altLang="zh-CN" sz="2000" b="1" dirty="0">
                  <a:highlight>
                    <a:srgbClr val="FFFF00"/>
                  </a:highlight>
                  <a:latin typeface="Times New Roman" panose="02020603050405020304" pitchFamily="18" charset="0"/>
                  <a:cs typeface="Times New Roman" panose="02020603050405020304" pitchFamily="18" charset="0"/>
                </a:rPr>
                <a:t>cookie</a:t>
              </a:r>
              <a:r>
                <a:rPr lang="zh-CN" altLang="en-US" sz="2000" b="1" dirty="0">
                  <a:highlight>
                    <a:srgbClr val="FFFF00"/>
                  </a:highlight>
                  <a:latin typeface="Times New Roman" panose="02020603050405020304" pitchFamily="18" charset="0"/>
                  <a:cs typeface="Times New Roman" panose="02020603050405020304" pitchFamily="18" charset="0"/>
                </a:rPr>
                <a:t>中</a:t>
              </a:r>
              <a:r>
                <a:rPr lang="zh-CN" altLang="en-US" sz="2000" b="1" dirty="0">
                  <a:latin typeface="Times New Roman" panose="02020603050405020304" pitchFamily="18" charset="0"/>
                  <a:cs typeface="Times New Roman" panose="02020603050405020304" pitchFamily="18" charset="0"/>
                </a:rPr>
                <a:t>，来实现</a:t>
              </a:r>
              <a:r>
                <a:rPr lang="en-US" altLang="zh-CN" sz="2000" b="1" dirty="0">
                  <a:latin typeface="Times New Roman" panose="02020603050405020304" pitchFamily="18" charset="0"/>
                  <a:cs typeface="Times New Roman" panose="02020603050405020304" pitchFamily="18" charset="0"/>
                </a:rPr>
                <a:t>HTTP</a:t>
              </a:r>
              <a:r>
                <a:rPr lang="zh-CN" altLang="en-US" sz="2000" b="1" dirty="0">
                  <a:latin typeface="Times New Roman" panose="02020603050405020304" pitchFamily="18" charset="0"/>
                  <a:cs typeface="Times New Roman" panose="02020603050405020304" pitchFamily="18" charset="0"/>
                </a:rPr>
                <a:t>会话管理</a:t>
              </a:r>
              <a:r>
                <a:rPr lang="zh-CN" altLang="en-US" sz="1800" dirty="0">
                  <a:solidFill>
                    <a:srgbClr val="0050A3"/>
                  </a:solidFill>
                  <a:latin typeface="Times New Roman" panose="02020603050405020304" pitchFamily="18" charset="0"/>
                  <a:cs typeface="Times New Roman" panose="02020603050405020304" pitchFamily="18" charset="0"/>
                </a:rPr>
                <a:t>。</a:t>
              </a:r>
              <a:endParaRPr lang="zh-CN" altLang="en-US" sz="1800" dirty="0">
                <a:solidFill>
                  <a:srgbClr val="0050A3"/>
                </a:solidFill>
                <a:latin typeface="Times New Roman" panose="02020603050405020304" pitchFamily="18" charset="0"/>
                <a:cs typeface="Times New Roman" panose="02020603050405020304" pitchFamily="18" charset="0"/>
              </a:endParaRPr>
            </a:p>
          </p:txBody>
        </p:sp>
        <p:cxnSp>
          <p:nvCxnSpPr>
            <p:cNvPr id="33" name="直接连接符 32"/>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1412229" y="3459157"/>
            <a:ext cx="10078060" cy="2862322"/>
            <a:chOff x="4613880" y="1640927"/>
            <a:chExt cx="10078060" cy="2862322"/>
          </a:xfrm>
        </p:grpSpPr>
        <p:sp>
          <p:nvSpPr>
            <p:cNvPr id="35" name="六边形 34"/>
            <p:cNvSpPr/>
            <p:nvPr/>
          </p:nvSpPr>
          <p:spPr>
            <a:xfrm>
              <a:off x="4613880" y="2400966"/>
              <a:ext cx="1547059" cy="1334083"/>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工作</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原理</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7"/>
            <p:cNvSpPr txBox="1">
              <a:spLocks noChangeArrowheads="1"/>
            </p:cNvSpPr>
            <p:nvPr/>
          </p:nvSpPr>
          <p:spPr bwMode="auto">
            <a:xfrm>
              <a:off x="6984268" y="1640927"/>
              <a:ext cx="77076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生成</a:t>
              </a:r>
              <a:r>
                <a:rPr lang="en-US" altLang="zh-CN" sz="2000" b="1" dirty="0">
                  <a:solidFill>
                    <a:srgbClr val="FF0000"/>
                  </a:solidFill>
                  <a:latin typeface="Times New Roman" panose="02020603050405020304" pitchFamily="18" charset="0"/>
                  <a:cs typeface="Times New Roman" panose="02020603050405020304" pitchFamily="18" charset="0"/>
                </a:rPr>
                <a:t>Cookie</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当客户访问某网站时，</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可以使用</a:t>
              </a:r>
              <a:r>
                <a:rPr lang="en-US" altLang="zh-CN" sz="2000" b="1" dirty="0" err="1">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setcookie</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函数告诉浏览器生成一个</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，并把这个</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保存在</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c:\Documents and Settings\</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用户名</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\Cookies</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目录下。</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使用</a:t>
              </a:r>
              <a:r>
                <a:rPr lang="en-US" altLang="zh-CN" sz="2000" b="1" dirty="0">
                  <a:solidFill>
                    <a:srgbClr val="FF0000"/>
                  </a:solidFill>
                  <a:latin typeface="Times New Roman" panose="02020603050405020304" pitchFamily="18" charset="0"/>
                  <a:cs typeface="Times New Roman" panose="02020603050405020304" pitchFamily="18" charset="0"/>
                </a:rPr>
                <a:t>Cookie</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是</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标头的一部分，</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当客户再次访问该网站时，浏览器会自动把与该站点对应的</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发送到服务器</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，服务器则把从客户端传来的</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将自动地转化成一个</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变量。</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7" name="直接连接符 36"/>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202512" y="591989"/>
            <a:ext cx="2453727" cy="504056"/>
            <a:chOff x="5202512" y="808013"/>
            <a:chExt cx="2453727" cy="504056"/>
          </a:xfrm>
        </p:grpSpPr>
        <p:cxnSp>
          <p:nvCxnSpPr>
            <p:cNvPr id="1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893010" y="808013"/>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p:cNvSpPr/>
          <p:nvPr/>
        </p:nvSpPr>
        <p:spPr>
          <a:xfrm>
            <a:off x="1416618" y="2261526"/>
            <a:ext cx="9865096" cy="43789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7" name="组合 96"/>
          <p:cNvGrpSpPr/>
          <p:nvPr/>
        </p:nvGrpSpPr>
        <p:grpSpPr>
          <a:xfrm>
            <a:off x="5202511" y="594183"/>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388867" y="837929"/>
              <a:ext cx="2081019"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4" name="组合 13"/>
          <p:cNvGrpSpPr/>
          <p:nvPr/>
        </p:nvGrpSpPr>
        <p:grpSpPr>
          <a:xfrm>
            <a:off x="1754061" y="1358313"/>
            <a:ext cx="9190209" cy="1292662"/>
            <a:chOff x="1773644" y="1528093"/>
            <a:chExt cx="9190209" cy="1292662"/>
          </a:xfrm>
        </p:grpSpPr>
        <p:sp>
          <p:nvSpPr>
            <p:cNvPr id="12" name="矩形: 圆角 11"/>
            <p:cNvSpPr/>
            <p:nvPr/>
          </p:nvSpPr>
          <p:spPr>
            <a:xfrm>
              <a:off x="1773644" y="1528093"/>
              <a:ext cx="9163793" cy="1080119"/>
            </a:xfrm>
            <a:prstGeom prst="round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文本框 2"/>
            <p:cNvSpPr txBox="1"/>
            <p:nvPr/>
          </p:nvSpPr>
          <p:spPr>
            <a:xfrm>
              <a:off x="1992111" y="1528093"/>
              <a:ext cx="8971742" cy="1292662"/>
            </a:xfrm>
            <a:prstGeom prst="rect">
              <a:avLst/>
            </a:prstGeom>
            <a:noFill/>
          </p:spPr>
          <p:txBody>
            <a:bodyPr wrap="square" rtlCol="0">
              <a:spAutoFit/>
            </a:bodyPr>
            <a:lstStyle/>
            <a:p>
              <a:pPr>
                <a:lnSpc>
                  <a:spcPct val="150000"/>
                </a:lnSpc>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进行赋值的函数为</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，赋值成功返回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true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，否则返回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函数原型如下：</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pSp>
      <p:sp>
        <p:nvSpPr>
          <p:cNvPr id="98" name="矩形 97"/>
          <p:cNvSpPr/>
          <p:nvPr/>
        </p:nvSpPr>
        <p:spPr>
          <a:xfrm>
            <a:off x="1802657" y="1672109"/>
            <a:ext cx="10099988" cy="4708981"/>
          </a:xfrm>
          <a:prstGeom prst="rect">
            <a:avLst/>
          </a:prstGeom>
        </p:spPr>
        <p:txBody>
          <a:bodyPr wrap="square">
            <a:spAutoFit/>
          </a:bodyPr>
          <a:lstStyle/>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value, expire, path, domain, secure)</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的名称。</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value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expire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的有效期。</a:t>
            </a: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time()+3600*24*30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将设置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的过期时间为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天。 </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secure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可选。规定是否通过安全的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连接来传输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domain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的域名。</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path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的路径。</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8">
                                            <p:txEl>
                                              <p:pRg st="2" end="2"/>
                                            </p:txEl>
                                          </p:spTgt>
                                        </p:tgtEl>
                                        <p:attrNameLst>
                                          <p:attrName>style.visibility</p:attrName>
                                        </p:attrNameLst>
                                      </p:cBhvr>
                                      <p:to>
                                        <p:strVal val="visible"/>
                                      </p:to>
                                    </p:set>
                                    <p:anim calcmode="lin" valueType="num">
                                      <p:cBhvr additive="base">
                                        <p:cTn id="20" dur="500" fill="hold"/>
                                        <p:tgtEl>
                                          <p:spTgt spid="9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8">
                                            <p:txEl>
                                              <p:pRg st="3" end="3"/>
                                            </p:txEl>
                                          </p:spTgt>
                                        </p:tgtEl>
                                        <p:attrNameLst>
                                          <p:attrName>style.visibility</p:attrName>
                                        </p:attrNameLst>
                                      </p:cBhvr>
                                      <p:to>
                                        <p:strVal val="visible"/>
                                      </p:to>
                                    </p:set>
                                    <p:animEffect transition="in" filter="fade">
                                      <p:cBhvr>
                                        <p:cTn id="26" dur="500"/>
                                        <p:tgtEl>
                                          <p:spTgt spid="9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8">
                                            <p:txEl>
                                              <p:pRg st="4" end="4"/>
                                            </p:txEl>
                                          </p:spTgt>
                                        </p:tgtEl>
                                        <p:attrNameLst>
                                          <p:attrName>style.visibility</p:attrName>
                                        </p:attrNameLst>
                                      </p:cBhvr>
                                      <p:to>
                                        <p:strVal val="visible"/>
                                      </p:to>
                                    </p:set>
                                    <p:animEffect transition="in" filter="fade">
                                      <p:cBhvr>
                                        <p:cTn id="31" dur="500"/>
                                        <p:tgtEl>
                                          <p:spTgt spid="9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8">
                                            <p:txEl>
                                              <p:pRg st="5" end="5"/>
                                            </p:txEl>
                                          </p:spTgt>
                                        </p:tgtEl>
                                        <p:attrNameLst>
                                          <p:attrName>style.visibility</p:attrName>
                                        </p:attrNameLst>
                                      </p:cBhvr>
                                      <p:to>
                                        <p:strVal val="visible"/>
                                      </p:to>
                                    </p:set>
                                    <p:animEffect transition="in" filter="fade">
                                      <p:cBhvr>
                                        <p:cTn id="36" dur="1000"/>
                                        <p:tgtEl>
                                          <p:spTgt spid="98">
                                            <p:txEl>
                                              <p:pRg st="5" end="5"/>
                                            </p:txEl>
                                          </p:spTgt>
                                        </p:tgtEl>
                                      </p:cBhvr>
                                    </p:animEffect>
                                    <p:anim calcmode="lin" valueType="num">
                                      <p:cBhvr>
                                        <p:cTn id="37" dur="1000" fill="hold"/>
                                        <p:tgtEl>
                                          <p:spTgt spid="9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8">
                                            <p:txEl>
                                              <p:pRg st="6" end="6"/>
                                            </p:txEl>
                                          </p:spTgt>
                                        </p:tgtEl>
                                        <p:attrNameLst>
                                          <p:attrName>style.visibility</p:attrName>
                                        </p:attrNameLst>
                                      </p:cBhvr>
                                      <p:to>
                                        <p:strVal val="visible"/>
                                      </p:to>
                                    </p:set>
                                    <p:animEffect transition="in" filter="fade">
                                      <p:cBhvr>
                                        <p:cTn id="43" dur="1000"/>
                                        <p:tgtEl>
                                          <p:spTgt spid="98">
                                            <p:txEl>
                                              <p:pRg st="6" end="6"/>
                                            </p:txEl>
                                          </p:spTgt>
                                        </p:tgtEl>
                                      </p:cBhvr>
                                    </p:animEffect>
                                    <p:anim calcmode="lin" valueType="num">
                                      <p:cBhvr>
                                        <p:cTn id="44" dur="1000" fill="hold"/>
                                        <p:tgtEl>
                                          <p:spTgt spid="98">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9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8">
                                            <p:txEl>
                                              <p:pRg st="7" end="7"/>
                                            </p:txEl>
                                          </p:spTgt>
                                        </p:tgtEl>
                                        <p:attrNameLst>
                                          <p:attrName>style.visibility</p:attrName>
                                        </p:attrNameLst>
                                      </p:cBhvr>
                                      <p:to>
                                        <p:strVal val="visible"/>
                                      </p:to>
                                    </p:set>
                                    <p:animEffect transition="in" filter="fade">
                                      <p:cBhvr>
                                        <p:cTn id="50" dur="1000"/>
                                        <p:tgtEl>
                                          <p:spTgt spid="98">
                                            <p:txEl>
                                              <p:pRg st="7" end="7"/>
                                            </p:txEl>
                                          </p:spTgt>
                                        </p:tgtEl>
                                      </p:cBhvr>
                                    </p:animEffect>
                                    <p:anim calcmode="lin" valueType="num">
                                      <p:cBhvr>
                                        <p:cTn id="51" dur="1000" fill="hold"/>
                                        <p:tgtEl>
                                          <p:spTgt spid="98">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9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98">
                                            <p:txEl>
                                              <p:pRg st="8" end="8"/>
                                            </p:txEl>
                                          </p:spTgt>
                                        </p:tgtEl>
                                        <p:attrNameLst>
                                          <p:attrName>style.visibility</p:attrName>
                                        </p:attrNameLst>
                                      </p:cBhvr>
                                      <p:to>
                                        <p:strVal val="visible"/>
                                      </p:to>
                                    </p:set>
                                    <p:animEffect transition="in" filter="barn(inVertical)">
                                      <p:cBhvr>
                                        <p:cTn id="57" dur="500"/>
                                        <p:tgtEl>
                                          <p:spTgt spid="9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98">
                                            <p:txEl>
                                              <p:pRg st="9" end="9"/>
                                            </p:txEl>
                                          </p:spTgt>
                                        </p:tgtEl>
                                        <p:attrNameLst>
                                          <p:attrName>style.visibility</p:attrName>
                                        </p:attrNameLst>
                                      </p:cBhvr>
                                      <p:to>
                                        <p:strVal val="visible"/>
                                      </p:to>
                                    </p:set>
                                    <p:animEffect transition="in" filter="barn(inVertical)">
                                      <p:cBhvr>
                                        <p:cTn id="62" dur="500"/>
                                        <p:tgtEl>
                                          <p:spTgt spid="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08895" y="1759531"/>
            <a:ext cx="9361040" cy="4247317"/>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if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读取数据内容  </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创建一个索引为</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 </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else { </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p:cNvGrpSpPr/>
          <p:nvPr/>
        </p:nvGrpSpPr>
        <p:grpSpPr>
          <a:xfrm>
            <a:off x="4835605" y="837929"/>
            <a:ext cx="3187540" cy="474140"/>
            <a:chOff x="4835605" y="837929"/>
            <a:chExt cx="3187540" cy="474140"/>
          </a:xfrm>
        </p:grpSpPr>
        <p:cxnSp>
          <p:nvCxnSpPr>
            <p:cNvPr id="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835605" y="837929"/>
              <a:ext cx="318754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如下实例设置</a:t>
              </a:r>
              <a:r>
                <a:rPr lang="en-US" altLang="zh-CN" sz="2400" dirty="0">
                  <a:solidFill>
                    <a:srgbClr val="0050A3"/>
                  </a:solidFill>
                  <a:latin typeface="微软雅黑" panose="020B0503020204020204" pitchFamily="34" charset="-122"/>
                  <a:ea typeface="微软雅黑" panose="020B0503020204020204" pitchFamily="34" charset="-122"/>
                </a:rPr>
                <a:t>COOKIE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2643725" y="837929"/>
            <a:ext cx="7571304" cy="474140"/>
            <a:chOff x="3867016" y="837929"/>
            <a:chExt cx="5124720"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867016" y="837929"/>
              <a:ext cx="51247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标准的超文本标记语言文件都具有一个基本的整体结构</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1715408" y="3832349"/>
            <a:ext cx="4137700" cy="280283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标记一般都是成对出现</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（部分标记除外例如：</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），即超文本标记语言文件的开头与结尾标志和超文本标记语言的头部与实体两大部分。有三个双标记符用于页面整体结构的确认。</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35"/>
          <p:cNvSpPr txBox="1"/>
          <p:nvPr/>
        </p:nvSpPr>
        <p:spPr>
          <a:xfrm>
            <a:off x="7005638" y="3832349"/>
            <a:ext cx="4137700" cy="2802835"/>
          </a:xfrm>
          <a:prstGeom prst="rect">
            <a:avLst/>
          </a:prstGeom>
          <a:noFill/>
        </p:spPr>
        <p:txBody>
          <a:bodyPr wrap="square" lIns="86376" tIns="43188" rIns="86376" bIns="43188" rtlCol="0">
            <a:spAutoFit/>
          </a:bodyPr>
          <a:lstStyle/>
          <a:p>
            <a:pPr>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标记符</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说明该文件是用超文本标记语言（本标签的中文全称）来描述的，它是文件的开头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，则表示该文件的结尾，它们是超文本标记语言</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文件的开始标记和结尾标记</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p:cNvGrpSpPr/>
          <p:nvPr/>
        </p:nvGrpSpPr>
        <p:grpSpPr>
          <a:xfrm>
            <a:off x="2972788" y="1960141"/>
            <a:ext cx="1622946" cy="1622946"/>
            <a:chOff x="2972788" y="1960141"/>
            <a:chExt cx="1622946" cy="1622946"/>
          </a:xfrm>
        </p:grpSpPr>
        <p:grpSp>
          <p:nvGrpSpPr>
            <p:cNvPr id="3" name="组合 2"/>
            <p:cNvGrpSpPr/>
            <p:nvPr/>
          </p:nvGrpSpPr>
          <p:grpSpPr>
            <a:xfrm>
              <a:off x="2972788" y="1960141"/>
              <a:ext cx="1622946" cy="1622946"/>
              <a:chOff x="2716147" y="2106202"/>
              <a:chExt cx="1622946" cy="1622946"/>
            </a:xfrm>
          </p:grpSpPr>
          <p:sp>
            <p:nvSpPr>
              <p:cNvPr id="28"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5" name="is1ide-Oval 8"/>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7" name="KSO_Shape"/>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 name="组合 4"/>
          <p:cNvGrpSpPr/>
          <p:nvPr/>
        </p:nvGrpSpPr>
        <p:grpSpPr>
          <a:xfrm>
            <a:off x="8263018" y="1960141"/>
            <a:ext cx="1622946" cy="1622946"/>
            <a:chOff x="8263018" y="1960141"/>
            <a:chExt cx="1622946" cy="1622946"/>
          </a:xfrm>
        </p:grpSpPr>
        <p:grpSp>
          <p:nvGrpSpPr>
            <p:cNvPr id="31" name="组合 30"/>
            <p:cNvGrpSpPr/>
            <p:nvPr/>
          </p:nvGrpSpPr>
          <p:grpSpPr>
            <a:xfrm>
              <a:off x="8263018" y="1960141"/>
              <a:ext cx="1622946" cy="1622946"/>
              <a:chOff x="2716147" y="2106202"/>
              <a:chExt cx="1622946" cy="1622946"/>
            </a:xfrm>
          </p:grpSpPr>
          <p:sp>
            <p:nvSpPr>
              <p:cNvPr id="32"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is1ide-Oval 8"/>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8" name="KSO_Shape"/>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1892871" y="1644920"/>
            <a:ext cx="9721080" cy="1200329"/>
          </a:xfrm>
          <a:prstGeom prst="rect">
            <a:avLst/>
          </a:prstGeom>
        </p:spPr>
        <p:txBody>
          <a:bodyPr wrap="square">
            <a:spAutoFit/>
          </a:bodyPr>
          <a:lstStyle/>
          <a:p>
            <a:pPr fontAlgn="auto">
              <a:lnSpc>
                <a:spcPct val="150000"/>
              </a:lnSpc>
              <a:spcBef>
                <a:spcPts val="0"/>
              </a:spcBef>
              <a:spcAft>
                <a:spcPts val="0"/>
              </a:spcAft>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可以通过 </a:t>
            </a:r>
            <a:r>
              <a:rPr lang="en-US" altLang="zh-CN"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$HTTP_COOKIE_VARS[“</a:t>
            </a:r>
            <a:r>
              <a:rPr lang="en-US" altLang="zh-CN" sz="2400" dirty="0"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或 </a:t>
            </a:r>
            <a:r>
              <a:rPr lang="en-US" altLang="zh-CN"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$_COOKIE[“ </a:t>
            </a:r>
            <a:r>
              <a:rPr lang="en-US" altLang="zh-CN" sz="2400" dirty="0"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来访问</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索引为</a:t>
            </a:r>
            <a:r>
              <a:rPr lang="en-US" altLang="zh-CN" sz="2400" dirty="0">
                <a:solidFill>
                  <a:srgbClr val="0050A3"/>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的值</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p:cNvSpPr/>
          <p:nvPr/>
        </p:nvSpPr>
        <p:spPr>
          <a:xfrm>
            <a:off x="2828975" y="3112633"/>
            <a:ext cx="6408712" cy="2807948"/>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if ($_COOKIE["</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"]==null)</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"should cookie";</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else</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"ok";</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p:cNvGrpSpPr/>
          <p:nvPr/>
        </p:nvGrpSpPr>
        <p:grpSpPr>
          <a:xfrm>
            <a:off x="4969681" y="837929"/>
            <a:ext cx="2919390" cy="474140"/>
            <a:chOff x="4969681" y="837929"/>
            <a:chExt cx="2919390" cy="474140"/>
          </a:xfrm>
        </p:grpSpPr>
        <p:cxnSp>
          <p:nvCxnSpPr>
            <p:cNvPr id="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969681" y="837929"/>
              <a:ext cx="291939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如下示例获取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文本框 6"/>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6"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1604839" y="1960141"/>
            <a:ext cx="10009112" cy="301098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由于示例所使用的是</a:t>
            </a:r>
            <a:r>
              <a:rPr lang="zh-CN" altLang="en-US" sz="2400" b="1" u="sng"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内存</a:t>
            </a:r>
            <a:r>
              <a:rPr lang="en-US" altLang="zh-CN" sz="2400" b="1" u="sng"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即没有设定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expires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，也就是没有设置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的失效时间情况下，这个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关闭浏览器后将失效，并且不会保存在本地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验证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：关闭浏览器后，重新打开浏览器直接访问</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useCookie.php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，则发现，提示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should 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4" name="组合 23"/>
          <p:cNvGrpSpPr/>
          <p:nvPr/>
        </p:nvGrpSpPr>
        <p:grpSpPr>
          <a:xfrm>
            <a:off x="5202512" y="837929"/>
            <a:ext cx="2453727" cy="474140"/>
            <a:chOff x="5202512" y="837929"/>
            <a:chExt cx="2453727" cy="474140"/>
          </a:xfrm>
        </p:grpSpPr>
        <p:cxnSp>
          <p:nvCxnSpPr>
            <p:cNvPr id="2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893010" y="837929"/>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7727" y="4192389"/>
            <a:ext cx="2592158" cy="2511657"/>
          </a:xfrm>
          <a:prstGeom prst="rect">
            <a:avLst/>
          </a:prstGeom>
        </p:spPr>
      </p:pic>
      <p:sp>
        <p:nvSpPr>
          <p:cNvPr id="7" name="文本框 6"/>
          <p:cNvSpPr txBox="1"/>
          <p:nvPr/>
        </p:nvSpPr>
        <p:spPr>
          <a:xfrm>
            <a:off x="4197127" y="5619194"/>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进行验证</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388815" y="2256245"/>
            <a:ext cx="10369152" cy="332717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指定了失效时间</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defRPr/>
            </a:pPr>
            <a:r>
              <a:rPr lang="en-US" altLang="zh-CN" sz="2400" kern="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",$username, time()+3600*24*30)</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那么这个</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保存在本地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，关闭浏览器后再访问网站</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useCookie.php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，则发现，提示</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可见：在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有效时间内所有的请求都会带上这个本地保存</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p:cNvSpPr/>
          <p:nvPr/>
        </p:nvSpPr>
        <p:spPr>
          <a:xfrm>
            <a:off x="1388814" y="1744117"/>
            <a:ext cx="5632165"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修改示例中的</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类型为设置</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expires</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参数</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999039">
            <a:off x="10421328" y="4360126"/>
            <a:ext cx="2673277" cy="2673277"/>
          </a:xfrm>
          <a:prstGeom prst="rect">
            <a:avLst/>
          </a:prstGeom>
        </p:spPr>
      </p:pic>
      <p:grpSp>
        <p:nvGrpSpPr>
          <p:cNvPr id="10" name="组合 9"/>
          <p:cNvGrpSpPr/>
          <p:nvPr/>
        </p:nvGrpSpPr>
        <p:grpSpPr>
          <a:xfrm>
            <a:off x="5123569" y="837929"/>
            <a:ext cx="2611613" cy="474140"/>
            <a:chOff x="5123569" y="837929"/>
            <a:chExt cx="2611613" cy="474140"/>
          </a:xfrm>
        </p:grpSpPr>
        <p:cxnSp>
          <p:nvCxnSpPr>
            <p:cNvPr id="1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23569" y="837929"/>
              <a:ext cx="2611613"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有效期</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6000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5525" y="1960141"/>
            <a:ext cx="10332290" cy="3312367"/>
            <a:chOff x="1263230" y="1989440"/>
            <a:chExt cx="10332290" cy="3067045"/>
          </a:xfrm>
        </p:grpSpPr>
        <p:sp>
          <p:nvSpPr>
            <p:cNvPr id="10" name="矩形: 圆角 9"/>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7" y="2580653"/>
              <a:ext cx="9505056" cy="1624396"/>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如果一个页面依赖于某个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的值或者文件被泄露后，即使没有登录，也可能利用该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来访问该页面，这就是</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在客户端不安全引发的后果。</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24492" y="4012442"/>
            <a:ext cx="2520132" cy="2520132"/>
          </a:xfrm>
          <a:prstGeom prst="rect">
            <a:avLst/>
          </a:prstGeom>
        </p:spPr>
      </p:pic>
      <p:grpSp>
        <p:nvGrpSpPr>
          <p:cNvPr id="11" name="组合 10"/>
          <p:cNvGrpSpPr/>
          <p:nvPr/>
        </p:nvGrpSpPr>
        <p:grpSpPr>
          <a:xfrm>
            <a:off x="5202512" y="837929"/>
            <a:ext cx="2453727" cy="474140"/>
            <a:chOff x="5202512" y="837929"/>
            <a:chExt cx="2453727" cy="474140"/>
          </a:xfrm>
        </p:grpSpPr>
        <p:cxnSp>
          <p:nvCxnSpPr>
            <p:cNvPr id="12"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29266" y="837929"/>
              <a:ext cx="8002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918388" y="837929"/>
            <a:ext cx="3021982" cy="474140"/>
            <a:chOff x="4918388" y="837929"/>
            <a:chExt cx="3021982"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918388" y="837929"/>
              <a:ext cx="302198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进一步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开发实战</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8" name="矩形 97"/>
          <p:cNvSpPr/>
          <p:nvPr/>
        </p:nvSpPr>
        <p:spPr>
          <a:xfrm>
            <a:off x="2828975" y="3946709"/>
            <a:ext cx="8531584" cy="2400657"/>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添加新闻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：输入新闻标题、新闻内容，将数据添加到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表中</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查看新闻列表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：显示新闻的标题</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查看新闻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：点某个新闻标题，查看该新闻的详细内容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页面跳转：</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登录成功后，跳转到添加新闻页面。</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请同学们根据教材和视频自行实践</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组合 18"/>
          <p:cNvGrpSpPr/>
          <p:nvPr/>
        </p:nvGrpSpPr>
        <p:grpSpPr>
          <a:xfrm>
            <a:off x="3261023" y="1744117"/>
            <a:ext cx="2023640" cy="1804638"/>
            <a:chOff x="3189015" y="1672109"/>
            <a:chExt cx="1776423" cy="1584176"/>
          </a:xfrm>
          <a:effectLst>
            <a:outerShdw blurRad="50800" dist="38100" dir="2700000" algn="tl" rotWithShape="0">
              <a:prstClr val="black">
                <a:alpha val="20000"/>
              </a:prstClr>
            </a:outerShdw>
          </a:effectLst>
        </p:grpSpPr>
        <p:sp>
          <p:nvSpPr>
            <p:cNvPr id="20" name="íṡľíḍè-Rectangle 17"/>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panose="020B0503020204020204" pitchFamily="34" charset="-122"/>
                  <a:ea typeface="微软雅黑" panose="020B0503020204020204" pitchFamily="34" charset="-122"/>
                </a:rPr>
                <a:t>news</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grpSp>
          <p:nvGrpSpPr>
            <p:cNvPr id="22" name="Group 28"/>
            <p:cNvGrpSpPr/>
            <p:nvPr/>
          </p:nvGrpSpPr>
          <p:grpSpPr>
            <a:xfrm>
              <a:off x="3820444" y="1953405"/>
              <a:ext cx="513562" cy="525502"/>
              <a:chOff x="2308225" y="2935287"/>
              <a:chExt cx="273050" cy="279400"/>
            </a:xfrm>
            <a:solidFill>
              <a:schemeClr val="bg1"/>
            </a:solidFill>
          </p:grpSpPr>
          <p:sp>
            <p:nvSpPr>
              <p:cNvPr id="23" name="Freeform: Shape 29"/>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25" name="Freeform: Shape 30"/>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grpSp>
        <p:nvGrpSpPr>
          <p:cNvPr id="26" name="组合 25"/>
          <p:cNvGrpSpPr/>
          <p:nvPr/>
        </p:nvGrpSpPr>
        <p:grpSpPr>
          <a:xfrm>
            <a:off x="6789415" y="1760875"/>
            <a:ext cx="2023640" cy="1804638"/>
            <a:chOff x="3189015" y="1672109"/>
            <a:chExt cx="1776423" cy="1584176"/>
          </a:xfrm>
          <a:effectLst>
            <a:outerShdw blurRad="50800" dist="38100" dir="2700000" algn="tl" rotWithShape="0">
              <a:prstClr val="black">
                <a:alpha val="20000"/>
              </a:prstClr>
            </a:outerShdw>
          </a:effectLst>
        </p:grpSpPr>
        <p:sp>
          <p:nvSpPr>
            <p:cNvPr id="27" name="íṡľíḍè-Rectangle 17"/>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文本框 27"/>
            <p:cNvSpPr txBox="1"/>
            <p:nvPr/>
          </p:nvSpPr>
          <p:spPr>
            <a:xfrm>
              <a:off x="3597284" y="2640151"/>
              <a:ext cx="1235222"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panose="020B0503020204020204" pitchFamily="34" charset="-122"/>
                  <a:ea typeface="微软雅黑" panose="020B0503020204020204" pitchFamily="34" charset="-122"/>
                </a:rPr>
                <a:t>userinfo</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grpSp>
          <p:nvGrpSpPr>
            <p:cNvPr id="29" name="Group 28"/>
            <p:cNvGrpSpPr/>
            <p:nvPr/>
          </p:nvGrpSpPr>
          <p:grpSpPr>
            <a:xfrm>
              <a:off x="3820444" y="1953405"/>
              <a:ext cx="513562" cy="525502"/>
              <a:chOff x="2308225" y="2935287"/>
              <a:chExt cx="273050" cy="279400"/>
            </a:xfrm>
            <a:solidFill>
              <a:schemeClr val="bg1"/>
            </a:solidFill>
          </p:grpSpPr>
          <p:sp>
            <p:nvSpPr>
              <p:cNvPr id="30" name="Freeform: Shape 29"/>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ln>
            </p:spPr>
            <p:txBody>
              <a:bodyPr anchor="ctr"/>
              <a:lstStyle/>
              <a:p>
                <a:pPr algn="ctr"/>
              </a:p>
            </p:txBody>
          </p:sp>
          <p:sp>
            <p:nvSpPr>
              <p:cNvPr id="31" name="Freeform: Shape 30"/>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ln>
            </p:spPr>
            <p:txBody>
              <a:bodyPr anchor="ctr"/>
              <a:lstStyle/>
              <a:p>
                <a:pPr algn="ct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172791" y="2896245"/>
            <a:ext cx="1080120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知识点九：十大</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459894" y="837929"/>
            <a:ext cx="3938963" cy="474140"/>
            <a:chOff x="4459894" y="837929"/>
            <a:chExt cx="3938963" cy="474140"/>
          </a:xfrm>
        </p:grpSpPr>
        <p:cxnSp>
          <p:nvCxnSpPr>
            <p:cNvPr id="55" name="íślíḋè-Straight Connector 13"/>
            <p:cNvCxnSpPr/>
            <p:nvPr/>
          </p:nvCxnSpPr>
          <p:spPr>
            <a:xfrm>
              <a:off x="4459894" y="1312069"/>
              <a:ext cx="393896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459894" y="837929"/>
              <a:ext cx="3938963"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8" name="矩形 97"/>
          <p:cNvSpPr/>
          <p:nvPr/>
        </p:nvSpPr>
        <p:spPr>
          <a:xfrm>
            <a:off x="1532831" y="1452828"/>
            <a:ext cx="10099988" cy="1884427"/>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（开放</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软件安全项目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）发布的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应用十大安全威胁排名，排在前十位的安全风险依次为：</a:t>
            </a:r>
            <a:r>
              <a:rPr lang="zh-CN" altLang="en-US" sz="2000" dirty="0">
                <a:solidFill>
                  <a:srgbClr val="0050A3"/>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注入</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50A3"/>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跨站脚本</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、遭破坏的身份认证和会话管理</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伪造跨站请求</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、安全配置错误、不安全的加密存储、没有限制的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访问、传输层保护不足和未验证的重定向和转发。</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圆角 25"/>
          <p:cNvSpPr/>
          <p:nvPr/>
        </p:nvSpPr>
        <p:spPr>
          <a:xfrm>
            <a:off x="1470504" y="5686171"/>
            <a:ext cx="10224641" cy="66557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注入、跨站脚本和跨站请求伪造将在第十一章介绍</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3099924" y="3729150"/>
            <a:ext cx="1622946" cy="1622946"/>
            <a:chOff x="2716147" y="2106202"/>
            <a:chExt cx="1622946" cy="1622946"/>
          </a:xfrm>
        </p:grpSpPr>
        <p:sp>
          <p:nvSpPr>
            <p:cNvPr id="28"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9" name="组合 28"/>
            <p:cNvGrpSpPr/>
            <p:nvPr/>
          </p:nvGrpSpPr>
          <p:grpSpPr>
            <a:xfrm>
              <a:off x="2828972" y="2219027"/>
              <a:ext cx="1397296" cy="1397296"/>
              <a:chOff x="2696934" y="2774952"/>
              <a:chExt cx="1035027" cy="1035027"/>
            </a:xfrm>
          </p:grpSpPr>
          <p:sp>
            <p:nvSpPr>
              <p:cNvPr id="30" name="is1ide-Oval 8"/>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1" name="矩形 30"/>
              <p:cNvSpPr/>
              <p:nvPr/>
            </p:nvSpPr>
            <p:spPr>
              <a:xfrm>
                <a:off x="2908540"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注入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32" name="组合 31"/>
          <p:cNvGrpSpPr/>
          <p:nvPr/>
        </p:nvGrpSpPr>
        <p:grpSpPr>
          <a:xfrm>
            <a:off x="5448725" y="3729150"/>
            <a:ext cx="1622946" cy="1622946"/>
            <a:chOff x="2716147" y="2106202"/>
            <a:chExt cx="1622946" cy="1622946"/>
          </a:xfrm>
        </p:grpSpPr>
        <p:sp>
          <p:nvSpPr>
            <p:cNvPr id="33" name="is1ide-Oval 8"/>
            <p:cNvSpPr/>
            <p:nvPr/>
          </p:nvSpPr>
          <p:spPr>
            <a:xfrm>
              <a:off x="2716147" y="2106202"/>
              <a:ext cx="1622946" cy="1622946"/>
            </a:xfrm>
            <a:prstGeom prst="ellipse">
              <a:avLst/>
            </a:prstGeom>
            <a:noFill/>
            <a:ln w="12700" cap="flat">
              <a:solidFill>
                <a:srgbClr val="1092F1"/>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4" name="组合 33"/>
            <p:cNvGrpSpPr/>
            <p:nvPr/>
          </p:nvGrpSpPr>
          <p:grpSpPr>
            <a:xfrm>
              <a:off x="2828972" y="2219027"/>
              <a:ext cx="1397296" cy="1397296"/>
              <a:chOff x="2696934" y="2774952"/>
              <a:chExt cx="1035027" cy="1035027"/>
            </a:xfrm>
          </p:grpSpPr>
          <p:sp>
            <p:nvSpPr>
              <p:cNvPr id="35" name="is1ide-Oval 8"/>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6" name="矩形 35"/>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跨站脚本</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37" name="组合 36"/>
          <p:cNvGrpSpPr/>
          <p:nvPr/>
        </p:nvGrpSpPr>
        <p:grpSpPr>
          <a:xfrm>
            <a:off x="7797526" y="3718520"/>
            <a:ext cx="1622946" cy="1622946"/>
            <a:chOff x="2716147" y="2106202"/>
            <a:chExt cx="1622946" cy="1622946"/>
          </a:xfrm>
        </p:grpSpPr>
        <p:sp>
          <p:nvSpPr>
            <p:cNvPr id="38" name="is1ide-Oval 8"/>
            <p:cNvSpPr/>
            <p:nvPr/>
          </p:nvSpPr>
          <p:spPr>
            <a:xfrm>
              <a:off x="2716147" y="2106202"/>
              <a:ext cx="1622946" cy="1622946"/>
            </a:xfrm>
            <a:prstGeom prst="ellipse">
              <a:avLst/>
            </a:prstGeom>
            <a:noFill/>
            <a:ln w="12700" cap="flat">
              <a:solidFill>
                <a:srgbClr val="FFC000"/>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9" name="组合 38"/>
            <p:cNvGrpSpPr/>
            <p:nvPr/>
          </p:nvGrpSpPr>
          <p:grpSpPr>
            <a:xfrm>
              <a:off x="2828972" y="2219027"/>
              <a:ext cx="1397296" cy="1397296"/>
              <a:chOff x="2696934" y="2774952"/>
              <a:chExt cx="1035027" cy="1035027"/>
            </a:xfrm>
          </p:grpSpPr>
          <p:sp>
            <p:nvSpPr>
              <p:cNvPr id="40" name="is1ide-Oval 8"/>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41" name="矩形 40"/>
              <p:cNvSpPr/>
              <p:nvPr/>
            </p:nvSpPr>
            <p:spPr>
              <a:xfrm>
                <a:off x="2845705" y="3051103"/>
                <a:ext cx="737485"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跨站请求伪造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 calcmode="lin" valueType="num">
                                      <p:cBhvr>
                                        <p:cTn id="17" dur="500" fill="hold"/>
                                        <p:tgtEl>
                                          <p:spTgt spid="27"/>
                                        </p:tgtEl>
                                        <p:attrNameLst>
                                          <p:attrName>style.rotation</p:attrName>
                                        </p:attrNameLst>
                                      </p:cBhvr>
                                      <p:tavLst>
                                        <p:tav tm="0">
                                          <p:val>
                                            <p:fltVal val="360"/>
                                          </p:val>
                                        </p:tav>
                                        <p:tav tm="100000">
                                          <p:val>
                                            <p:fltVal val="0"/>
                                          </p:val>
                                        </p:tav>
                                      </p:tavLst>
                                    </p:anim>
                                    <p:animEffect transition="in" filter="fade">
                                      <p:cBhvr>
                                        <p:cTn id="18" dur="500"/>
                                        <p:tgtEl>
                                          <p:spTgt spid="27"/>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 calcmode="lin" valueType="num">
                                      <p:cBhvr>
                                        <p:cTn id="24" dur="500" fill="hold"/>
                                        <p:tgtEl>
                                          <p:spTgt spid="32"/>
                                        </p:tgtEl>
                                        <p:attrNameLst>
                                          <p:attrName>style.rotation</p:attrName>
                                        </p:attrNameLst>
                                      </p:cBhvr>
                                      <p:tavLst>
                                        <p:tav tm="0">
                                          <p:val>
                                            <p:fltVal val="360"/>
                                          </p:val>
                                        </p:tav>
                                        <p:tav tm="100000">
                                          <p:val>
                                            <p:fltVal val="0"/>
                                          </p:val>
                                        </p:tav>
                                      </p:tavLst>
                                    </p:anim>
                                    <p:animEffect transition="in" filter="fade">
                                      <p:cBhvr>
                                        <p:cTn id="25" dur="500"/>
                                        <p:tgtEl>
                                          <p:spTgt spid="32"/>
                                        </p:tgtEl>
                                      </p:cBhvr>
                                    </p:animEffect>
                                  </p:childTnLst>
                                </p:cTn>
                              </p:par>
                            </p:childTnLst>
                          </p:cTn>
                        </p:par>
                        <p:par>
                          <p:cTn id="26" fill="hold">
                            <p:stCondLst>
                              <p:cond delay="2000"/>
                            </p:stCondLst>
                            <p:childTnLst>
                              <p:par>
                                <p:cTn id="27" presetID="49" presetClass="entr" presetSubtype="0" decel="10000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 calcmode="lin" valueType="num">
                                      <p:cBhvr>
                                        <p:cTn id="31" dur="500" fill="hold"/>
                                        <p:tgtEl>
                                          <p:spTgt spid="37"/>
                                        </p:tgtEl>
                                        <p:attrNameLst>
                                          <p:attrName>style.rotation</p:attrName>
                                        </p:attrNameLst>
                                      </p:cBhvr>
                                      <p:tavLst>
                                        <p:tav tm="0">
                                          <p:val>
                                            <p:fltVal val="360"/>
                                          </p:val>
                                        </p:tav>
                                        <p:tav tm="100000">
                                          <p:val>
                                            <p:fltVal val="0"/>
                                          </p:val>
                                        </p:tav>
                                      </p:tavLst>
                                    </p:anim>
                                    <p:animEffect transition="in" filter="fade">
                                      <p:cBhvr>
                                        <p:cTn id="32" dur="500"/>
                                        <p:tgtEl>
                                          <p:spTgt spid="37"/>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8735" y="587184"/>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2" name="Rectangle 62"/>
            <p:cNvSpPr/>
            <p:nvPr/>
          </p:nvSpPr>
          <p:spPr>
            <a:xfrm>
              <a:off x="1981950" y="1402731"/>
              <a:ext cx="43347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 遭破坏的身份认证和会话管理</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5" name="矩形: 对角圆角 4"/>
          <p:cNvSpPr/>
          <p:nvPr/>
        </p:nvSpPr>
        <p:spPr>
          <a:xfrm>
            <a:off x="1242827" y="1352877"/>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）基本概念</a:t>
            </a:r>
            <a:endParaRPr lang="zh-CN" altLang="en-US" sz="2000" b="1" dirty="0">
              <a:latin typeface="微软雅黑" panose="020B0503020204020204" pitchFamily="34" charset="-122"/>
              <a:ea typeface="微软雅黑" panose="020B0503020204020204" pitchFamily="34" charset="-122"/>
            </a:endParaRPr>
          </a:p>
        </p:txBody>
      </p:sp>
      <p:sp>
        <p:nvSpPr>
          <p:cNvPr id="25" name="矩形: 圆角 24"/>
          <p:cNvSpPr/>
          <p:nvPr/>
        </p:nvSpPr>
        <p:spPr>
          <a:xfrm>
            <a:off x="1100783" y="2036954"/>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遭破坏的认证和会话管理”是指</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a:t>
            </a:r>
            <a:r>
              <a:rPr lang="zh-CN" altLang="en-US" sz="2400" b="1" dirty="0">
                <a:solidFill>
                  <a:srgbClr val="0050A3"/>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窃听</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用户访问</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时的</a:t>
            </a:r>
            <a:r>
              <a:rPr lang="zh-CN" altLang="en-US" sz="2400" b="1" dirty="0">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用户名和密码，或者是用户的会话</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得到</a:t>
            </a:r>
            <a:r>
              <a:rPr lang="en-US" altLang="zh-CN" sz="2400" b="1" dirty="0" err="1">
                <a:solidFill>
                  <a:srgbClr val="FF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或用户身份信息</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，进而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冒充用户进行</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访问的过程</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无状态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的每次访问请求都要带有个人凭证，</a:t>
            </a:r>
            <a:r>
              <a:rPr lang="en-US" altLang="zh-CN" sz="2400" u="sng"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是用户访问请求的凭证。</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本身很容易在网络上被嗅探到，所以攻击者往往通过监听</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来实现进一步的攻击，这就是这种安全风险居高不下的重要原因，但这种形式的攻击主要针对身份认证和会话。</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p:cNvSpPr/>
          <p:nvPr/>
        </p:nvSpPr>
        <p:spPr>
          <a:xfrm>
            <a:off x="1244799" y="52070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）密码的安全性</a:t>
            </a:r>
            <a:endParaRPr lang="zh-CN" altLang="en-US" sz="2000" b="1" dirty="0">
              <a:latin typeface="微软雅黑" panose="020B0503020204020204" pitchFamily="34" charset="-122"/>
              <a:ea typeface="微软雅黑" panose="020B0503020204020204" pitchFamily="34" charset="-122"/>
            </a:endParaRPr>
          </a:p>
        </p:txBody>
      </p:sp>
      <p:sp>
        <p:nvSpPr>
          <p:cNvPr id="4" name="矩形: 圆角 3"/>
          <p:cNvSpPr/>
          <p:nvPr/>
        </p:nvSpPr>
        <p:spPr>
          <a:xfrm>
            <a:off x="1228591" y="1480029"/>
            <a:ext cx="10297144" cy="141621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密码（</a:t>
            </a:r>
            <a:r>
              <a:rPr lang="zh-CN" altLang="en-US" sz="2000" b="1" dirty="0">
                <a:solidFill>
                  <a:srgbClr val="FF0000"/>
                </a:solidFill>
                <a:latin typeface="微软雅黑" panose="020B0503020204020204" pitchFamily="34" charset="-122"/>
                <a:ea typeface="微软雅黑" panose="020B0503020204020204" pitchFamily="34" charset="-122"/>
              </a:rPr>
              <a:t>口令</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）是最常见的一种认证手段，持有正确密码的人被认为是可信的。使用密码进行认证的优点是成本低，认证过程实现简单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缺点是密码认证是一种比较弱的安全手段，因而存在被猜解的可能。 </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1244799" y="3112269"/>
            <a:ext cx="10297144" cy="2752229"/>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目前黑客们常用的破解密码手段，不是暴力破解，而是使用一些弱口令去尝试进行</a:t>
            </a:r>
            <a:r>
              <a:rPr lang="zh-CN" altLang="en-US" sz="2000" u="sng"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字典攻击破解</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123456</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admin</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等，同时猜解用户名，直到发现使用这些弱口令的账户为止。</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由于用户名往往是公开的信息，攻击者可以</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收集一份用户名的字典，</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这种攻击成本很低，然而效果却很好。密码的保存也有一些需要注意的地方，例如，密码必须使用不可逆的加密算法或者是单向散列函数算法进行加密后存储到数据库中。这可以最大程度地保证密码的私密性。 </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p:cNvSpPr/>
          <p:nvPr/>
        </p:nvSpPr>
        <p:spPr>
          <a:xfrm>
            <a:off x="1215359" y="952029"/>
            <a:ext cx="5256584"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）用户的认证必须通过加密信道进行传输</a:t>
            </a:r>
            <a:endParaRPr lang="zh-CN" altLang="en-US" sz="2000" b="1" dirty="0">
              <a:latin typeface="微软雅黑" panose="020B0503020204020204" pitchFamily="34" charset="-122"/>
              <a:ea typeface="微软雅黑" panose="020B0503020204020204" pitchFamily="34" charset="-122"/>
            </a:endParaRPr>
          </a:p>
        </p:txBody>
      </p:sp>
      <p:sp>
        <p:nvSpPr>
          <p:cNvPr id="6" name="矩形: 圆角 5"/>
          <p:cNvSpPr/>
          <p:nvPr/>
        </p:nvSpPr>
        <p:spPr>
          <a:xfrm>
            <a:off x="1234604" y="1758058"/>
            <a:ext cx="10667661" cy="398832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在用户登录时，在用户输入用户名和密码后一般通过</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POST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的方法进行传输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，认证信息可通过不安全的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传递，也可通过加密的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有些网站在登录页面显示的是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，而事实上却是用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检测是否使用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的最简单方法就是使用网络嗅探工具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，如通过</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SnifferPro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Ethereal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嗅探数据包来判断是否加密。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999039">
            <a:off x="9708652" y="4079169"/>
            <a:ext cx="2673277" cy="2673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&lt;head&gt;&lt;/head&gt;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1" name="íṡľíḍè-Rectangle 17"/>
          <p:cNvSpPr/>
          <p:nvPr/>
        </p:nvSpPr>
        <p:spPr>
          <a:xfrm>
            <a:off x="1424819" y="2400261"/>
            <a:ext cx="10009112" cy="169148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个标记符分别表示头部信息的开始和结尾。</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头部中包含的标记是页面的标题、序言、说明等内容，它本身不作为内容来显示，但</a:t>
            </a:r>
            <a:r>
              <a:rPr lang="zh-CN" altLang="en-US" sz="20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影响网页显示的效果</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。头部中最常用的标记符是</a:t>
            </a:r>
            <a:r>
              <a:rPr lang="zh-CN" altLang="en-US" sz="20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标题标记符和</a:t>
            </a:r>
            <a:r>
              <a:rPr lang="en-US" altLang="zh-CN" sz="20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meta</a:t>
            </a:r>
            <a:r>
              <a:rPr lang="zh-CN" altLang="en-US" sz="20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标记符</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标题标记符用于定义网页的标题，它的内容显示在网页窗口的标题栏中</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，网页标题可被浏览器用作书签和收藏清单。</a:t>
            </a:r>
            <a:endPar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&lt;head&gt;&lt;/head&gt;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íṡľíḍè-Rectangle 17"/>
          <p:cNvSpPr/>
          <p:nvPr/>
        </p:nvSpPr>
        <p:spPr>
          <a:xfrm>
            <a:off x="1424819" y="4912469"/>
            <a:ext cx="10009112"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网页中显示的实际内容均包含在这</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个正文标记符之间。正文标记符又称为实体标记。</a:t>
            </a:r>
            <a:endPar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íṡľíḍè-Rectangle 17"/>
          <p:cNvSpPr/>
          <p:nvPr/>
        </p:nvSpPr>
        <p:spPr>
          <a:xfrm>
            <a:off x="1424819" y="4328332"/>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&lt;body&gt;&lt;/body&gt;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18" grpId="0" animBg="1"/>
      <p:bldP spid="22" grpId="0" animBg="1"/>
      <p:bldP spid="2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84759" y="1600101"/>
            <a:ext cx="11089232" cy="4074279"/>
            <a:chOff x="1263230" y="1989440"/>
            <a:chExt cx="10332290" cy="3067045"/>
          </a:xfrm>
        </p:grpSpPr>
        <p:sp>
          <p:nvSpPr>
            <p:cNvPr id="10" name="矩形: 圆角 9"/>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676847" y="2217244"/>
              <a:ext cx="9505056" cy="2571745"/>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l"/>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一旦在生命周期内被窃取，就等于账户失窃。</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是用户登录持有的认证凭证，因此黑客不需要再想办法通过用户名和密码进行登录，而是直接使用窃取的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与服务器进行交互。</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l"/>
              </a:pP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会话劫持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就是一种窃取用户</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后，使用该</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登录进入目标账户的攻击方法，此时攻击者实际上是利用了目标账户的有效</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是被保存在</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中，则这种攻击被称为</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29775" y="5133603"/>
            <a:ext cx="1944216" cy="1944216"/>
          </a:xfrm>
          <a:prstGeom prst="rect">
            <a:avLst/>
          </a:prstGeom>
        </p:spPr>
      </p:pic>
      <p:sp>
        <p:nvSpPr>
          <p:cNvPr id="11" name="矩形: 对角圆角 10"/>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）会话劫持攻击</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）会话保持攻击</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1028775" y="1712173"/>
            <a:ext cx="10369152" cy="3416320"/>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是有生命周期的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，当用户长时间未活动后，或者用户点击退出后，服务器将销毁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如果攻击者窃取了用户的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，并一直保持一个有效的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（比如间隔性地刷新页面，以使服务器认为这个用户仍然在活动），而服务器对于活动的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也一直不销毁，</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攻击者就能通过此有效</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一直使用用户的账户，即成为一个</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永久的“后门”</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，这就是</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会话保持攻击。</a:t>
            </a:r>
            <a:endPar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29775" y="4840461"/>
            <a:ext cx="1944216" cy="1944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p:cNvSpPr/>
          <p:nvPr/>
        </p:nvSpPr>
        <p:spPr>
          <a:xfrm>
            <a:off x="1244799" y="77801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）会话保持攻击</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1388815" y="1391323"/>
            <a:ext cx="10369152" cy="55399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下面一段代码，能保持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始终有效。</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2111149" y="2000205"/>
            <a:ext cx="9142761" cy="3785652"/>
          </a:xfrm>
          <a:prstGeom prst="rect">
            <a:avLst/>
          </a:prstGeom>
          <a:solidFill>
            <a:srgbClr val="0050A3"/>
          </a:solidFill>
        </p:spPr>
        <p:txBody>
          <a:bodyPr wrap="square">
            <a:spAutoFit/>
          </a:bodyPr>
          <a:lstStyle/>
          <a:p>
            <a:pPr fontAlgn="auto">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&lt;script&gt;</a:t>
            </a:r>
            <a:endParaRPr lang="en-US" altLang="zh-CN" sz="2400" dirty="0">
              <a:solidFill>
                <a:schemeClr val="bg1"/>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var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=”http://bbs.example.com/</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index.php?sid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Window.setInterval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()”,6000);</a:t>
            </a:r>
            <a:r>
              <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按照指定的周期（以毫秒计）来调用函数或计算表达式</a:t>
            </a:r>
            <a:endPar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Fuction</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Document.getElementById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(“a1”).</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+”&amp;time=”+</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Math.random</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&lt;/script&gt;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&lt;iframe id=”a1”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=””&gt;&lt;/iframe&gt;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圆角 7"/>
          <p:cNvSpPr/>
          <p:nvPr/>
        </p:nvSpPr>
        <p:spPr>
          <a:xfrm>
            <a:off x="3044999" y="5920581"/>
            <a:ext cx="7679184" cy="82620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IFrame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内联框架被用来在当前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文档中嵌入另一个文档</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其原理就是不停地刷新页面，以保持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不过期</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2" name="Rectangle 62"/>
            <p:cNvSpPr/>
            <p:nvPr/>
          </p:nvSpPr>
          <p:spPr>
            <a:xfrm>
              <a:off x="1981950" y="1402731"/>
              <a:ext cx="43347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不安全的直接对象引用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5" name="矩形: 对角圆角 4"/>
          <p:cNvSpPr/>
          <p:nvPr/>
        </p:nvSpPr>
        <p:spPr>
          <a:xfrm>
            <a:off x="1242827" y="1424885"/>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）基本概念</a:t>
            </a:r>
            <a:endParaRPr lang="zh-CN" altLang="en-US" sz="2000" b="1" dirty="0">
              <a:latin typeface="微软雅黑" panose="020B0503020204020204" pitchFamily="34" charset="-122"/>
              <a:ea typeface="微软雅黑" panose="020B0503020204020204" pitchFamily="34" charset="-122"/>
            </a:endParaRPr>
          </a:p>
        </p:txBody>
      </p:sp>
      <p:sp>
        <p:nvSpPr>
          <p:cNvPr id="25" name="矩形: 圆角 24"/>
          <p:cNvSpPr/>
          <p:nvPr/>
        </p:nvSpPr>
        <p:spPr>
          <a:xfrm>
            <a:off x="1100783" y="2108962"/>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TOP 10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排名中居于第四位，它可以被归于访问控制一类威胁。</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直接对象引用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应用程序的开发人员将一些不应公开的对象引用直接暴露给用户，使得用户可以通过更改</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等操作直接引用对象</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用户通过更改</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等操作可以成功访问到未被授权的内容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。比如一个网站上的用户通过更改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可以访问到其他用户的私密信息和数据等。</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p:cNvSpPr/>
          <p:nvPr/>
        </p:nvSpPr>
        <p:spPr>
          <a:xfrm>
            <a:off x="1244799" y="808015"/>
            <a:ext cx="4320480"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）不安全的直接对象引用的原理</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1460823" y="3976365"/>
            <a:ext cx="10369152" cy="1754326"/>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代码中通过一个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未被验证的用户账号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来获取相关数据，在这样的情况下，攻击者可以通过在浏览器中简单修改“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acct”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参数的值发送到不同的用户账号来获取信息。 </a:t>
            </a:r>
            <a:endPar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29775" y="4920923"/>
            <a:ext cx="1944216" cy="1944216"/>
          </a:xfrm>
          <a:prstGeom prst="rect">
            <a:avLst/>
          </a:prstGeom>
        </p:spPr>
      </p:pic>
      <p:sp>
        <p:nvSpPr>
          <p:cNvPr id="8" name="矩形 7"/>
          <p:cNvSpPr/>
          <p:nvPr/>
        </p:nvSpPr>
        <p:spPr>
          <a:xfrm>
            <a:off x="1859122" y="1572065"/>
            <a:ext cx="9142761" cy="2308324"/>
          </a:xfrm>
          <a:prstGeom prst="rect">
            <a:avLst/>
          </a:prstGeom>
          <a:solidFill>
            <a:srgbClr val="0050A3"/>
          </a:solidFill>
        </p:spPr>
        <p:txBody>
          <a:bodyPr wrap="square">
            <a:spAutoFit/>
          </a:bodyPr>
          <a:lstStyle/>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String query=”SELECT * FROM accts </a:t>
            </a:r>
            <a:r>
              <a:rPr lang="en-US" altLang="zh-CN" sz="2400" dirty="0">
                <a:solidFill>
                  <a:srgbClr val="FFFF00"/>
                </a:solidFill>
                <a:latin typeface="Times New Roman" panose="02020603050405020304" pitchFamily="18" charset="0"/>
                <a:cs typeface="Times New Roman" panose="02020603050405020304" pitchFamily="18" charset="0"/>
              </a:rPr>
              <a:t>WHERE account=?</a:t>
            </a:r>
            <a:r>
              <a:rPr lang="en-US" altLang="zh-CN" sz="2400" dirty="0">
                <a:solidFill>
                  <a:schemeClr val="bg1"/>
                </a:solidFill>
                <a:latin typeface="Times New Roman" panose="02020603050405020304" pitchFamily="18" charset="0"/>
                <a:cs typeface="Times New Roman" panose="02020603050405020304" pitchFamily="18" charset="0"/>
              </a:rPr>
              <a:t>”;</a:t>
            </a:r>
            <a:endParaRPr lang="en-US" altLang="zh-CN" sz="2400" dirty="0">
              <a:solidFill>
                <a:schemeClr val="bg1"/>
              </a:solidFill>
              <a:latin typeface="Times New Roman" panose="02020603050405020304" pitchFamily="18" charset="0"/>
              <a:cs typeface="Times New Roman" panose="02020603050405020304" pitchFamily="18" charset="0"/>
            </a:endParaRP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PreparedStatement</a:t>
            </a:r>
            <a:r>
              <a:rPr lang="en-US" altLang="zh-CN" sz="2400" dirty="0">
                <a:solidFill>
                  <a:schemeClr val="bg1"/>
                </a:solidFill>
                <a:latin typeface="Times New Roman" panose="02020603050405020304" pitchFamily="18" charset="0"/>
                <a:cs typeface="Times New Roman" panose="02020603050405020304" pitchFamily="18" charset="0"/>
              </a:rPr>
              <a:t> </a:t>
            </a:r>
            <a:r>
              <a:rPr lang="en-US" altLang="zh-CN" sz="2400" dirty="0" err="1">
                <a:solidFill>
                  <a:schemeClr val="bg1"/>
                </a:solidFill>
                <a:latin typeface="Times New Roman" panose="02020603050405020304" pitchFamily="18" charset="0"/>
                <a:cs typeface="Times New Roman" panose="02020603050405020304" pitchFamily="18" charset="0"/>
              </a:rPr>
              <a:t>pstmt</a:t>
            </a:r>
            <a:r>
              <a:rPr lang="en-US" altLang="zh-CN" sz="2400" dirty="0">
                <a:solidFill>
                  <a:schemeClr val="bg1"/>
                </a:solidFill>
                <a:latin typeface="Times New Roman" panose="02020603050405020304" pitchFamily="18" charset="0"/>
                <a:cs typeface="Times New Roman" panose="02020603050405020304" pitchFamily="18" charset="0"/>
              </a:rPr>
              <a:t>=</a:t>
            </a:r>
            <a:r>
              <a:rPr lang="en-US" altLang="zh-CN" sz="2400" dirty="0" err="1">
                <a:solidFill>
                  <a:schemeClr val="bg1"/>
                </a:solidFill>
                <a:latin typeface="Times New Roman" panose="02020603050405020304" pitchFamily="18" charset="0"/>
                <a:cs typeface="Times New Roman" panose="02020603050405020304" pitchFamily="18" charset="0"/>
              </a:rPr>
              <a:t>connection.prepareStatement</a:t>
            </a:r>
            <a:r>
              <a:rPr lang="en-US" altLang="zh-CN" sz="2400" dirty="0">
                <a:solidFill>
                  <a:schemeClr val="bg1"/>
                </a:solidFill>
                <a:latin typeface="Times New Roman" panose="02020603050405020304" pitchFamily="18" charset="0"/>
                <a:cs typeface="Times New Roman" panose="02020603050405020304" pitchFamily="18" charset="0"/>
              </a:rPr>
              <a:t>(query, ...);</a:t>
            </a:r>
            <a:endParaRPr lang="en-US" altLang="zh-CN" sz="2400" dirty="0">
              <a:solidFill>
                <a:schemeClr val="bg1"/>
              </a:solidFill>
              <a:latin typeface="Times New Roman" panose="02020603050405020304" pitchFamily="18" charset="0"/>
              <a:cs typeface="Times New Roman" panose="02020603050405020304" pitchFamily="18" charset="0"/>
            </a:endParaRP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pstmt.setString</a:t>
            </a:r>
            <a:r>
              <a:rPr lang="en-US" altLang="zh-CN" sz="2400" dirty="0">
                <a:solidFill>
                  <a:schemeClr val="bg1"/>
                </a:solidFill>
                <a:latin typeface="Times New Roman" panose="02020603050405020304" pitchFamily="18" charset="0"/>
                <a:cs typeface="Times New Roman" panose="02020603050405020304" pitchFamily="18" charset="0"/>
              </a:rPr>
              <a:t>(1,</a:t>
            </a:r>
            <a:r>
              <a:rPr lang="en-US" altLang="zh-CN" sz="2400" b="1" dirty="0">
                <a:solidFill>
                  <a:srgbClr val="FFFF00"/>
                </a:solidFill>
                <a:latin typeface="Times New Roman" panose="02020603050405020304" pitchFamily="18" charset="0"/>
                <a:cs typeface="Times New Roman" panose="02020603050405020304" pitchFamily="18" charset="0"/>
              </a:rPr>
              <a:t>request.getParameter(“acct”)</a:t>
            </a:r>
            <a:r>
              <a:rPr lang="en-US" altLang="zh-CN" sz="2400" dirty="0">
                <a:solidFill>
                  <a:schemeClr val="bg1"/>
                </a:solidFill>
                <a:latin typeface="Times New Roman" panose="02020603050405020304" pitchFamily="18" charset="0"/>
                <a:cs typeface="Times New Roman" panose="02020603050405020304" pitchFamily="18" charset="0"/>
              </a:rPr>
              <a:t>);</a:t>
            </a:r>
            <a:endParaRPr lang="en-US" altLang="zh-CN" sz="2400" dirty="0">
              <a:solidFill>
                <a:schemeClr val="bg1"/>
              </a:solidFill>
              <a:latin typeface="Times New Roman" panose="02020603050405020304" pitchFamily="18" charset="0"/>
              <a:cs typeface="Times New Roman" panose="02020603050405020304" pitchFamily="18" charset="0"/>
            </a:endParaRP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ResultSet</a:t>
            </a:r>
            <a:r>
              <a:rPr lang="en-US" altLang="zh-CN" sz="2400" dirty="0">
                <a:solidFill>
                  <a:schemeClr val="bg1"/>
                </a:solidFill>
                <a:latin typeface="Times New Roman" panose="02020603050405020304" pitchFamily="18" charset="0"/>
                <a:cs typeface="Times New Roman" panose="02020603050405020304" pitchFamily="18" charset="0"/>
              </a:rPr>
              <a:t> results=</a:t>
            </a:r>
            <a:r>
              <a:rPr lang="en-US" altLang="zh-CN" sz="2400" dirty="0" err="1">
                <a:solidFill>
                  <a:schemeClr val="bg1"/>
                </a:solidFill>
                <a:latin typeface="Times New Roman" panose="02020603050405020304" pitchFamily="18" charset="0"/>
                <a:cs typeface="Times New Roman" panose="02020603050405020304" pitchFamily="18" charset="0"/>
              </a:rPr>
              <a:t>pstmt.executeQuery</a:t>
            </a:r>
            <a:r>
              <a:rPr lang="en-US" altLang="zh-CN" sz="2400" dirty="0">
                <a:solidFill>
                  <a:schemeClr val="bg1"/>
                </a:solidFill>
                <a:latin typeface="Times New Roman" panose="02020603050405020304" pitchFamily="18" charset="0"/>
                <a:cs typeface="Times New Roman" panose="02020603050405020304" pitchFamily="18" charset="0"/>
              </a:rPr>
              <a:t>();</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3" grpId="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2" name="Rectangle 62"/>
            <p:cNvSpPr/>
            <p:nvPr/>
          </p:nvSpPr>
          <p:spPr>
            <a:xfrm>
              <a:off x="1981950" y="1402731"/>
              <a:ext cx="43347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安全配置错误</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5" name="矩形: 圆角 24"/>
          <p:cNvSpPr/>
          <p:nvPr/>
        </p:nvSpPr>
        <p:spPr>
          <a:xfrm>
            <a:off x="1100783" y="1456085"/>
            <a:ext cx="10979298" cy="7920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举例：未能及时对软件进行更新，</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默认的用户名密码没有及时修改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等等</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672683" y="2824237"/>
            <a:ext cx="5040559" cy="508861"/>
            <a:chOff x="1420106" y="1402730"/>
            <a:chExt cx="5040559" cy="508861"/>
          </a:xfrm>
          <a:effectLst>
            <a:outerShdw blurRad="50800" dist="38100" dir="2700000" algn="tl" rotWithShape="0">
              <a:prstClr val="black">
                <a:alpha val="20000"/>
              </a:prstClr>
            </a:outerShdw>
          </a:effectLst>
        </p:grpSpPr>
        <p:sp>
          <p:nvSpPr>
            <p:cNvPr id="10" name="Round Same Side Corner Rectangle 29"/>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12" name="Rectangle 62"/>
            <p:cNvSpPr/>
            <p:nvPr/>
          </p:nvSpPr>
          <p:spPr>
            <a:xfrm>
              <a:off x="1981950" y="1402731"/>
              <a:ext cx="43347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不安全的加密存储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4</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14" name="矩形: 圆角 24"/>
          <p:cNvSpPr/>
          <p:nvPr/>
        </p:nvSpPr>
        <p:spPr>
          <a:xfrm>
            <a:off x="1104731" y="3688333"/>
            <a:ext cx="10979298" cy="259228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所谓不安全的加密存储指的是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应用系统</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没有对敏感性资料进行加密</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，或者采用的加密算法复杂度不高可以被轻易破解，或者加密所使用的密钥非常容易检测出来。</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CSDN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网站泄密、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Facebook</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用户信息泄密等</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530689" y="2093243"/>
            <a:ext cx="10443302" cy="1569660"/>
            <a:chOff x="4787367" y="2287258"/>
            <a:chExt cx="8427078" cy="1569660"/>
          </a:xfrm>
        </p:grpSpPr>
        <p:sp>
          <p:nvSpPr>
            <p:cNvPr id="14" name="六边形 13"/>
            <p:cNvSpPr/>
            <p:nvPr/>
          </p:nvSpPr>
          <p:spPr>
            <a:xfrm>
              <a:off x="4787367" y="2470858"/>
              <a:ext cx="1373572" cy="118447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会话</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劫持</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773895" y="2287258"/>
              <a:ext cx="64405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是无状态协议，客户端和服务端并没有建立长连接。服务器为了识别用户连接，服务器会发送给客户端</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。如果传输层保护不足，攻击就可以通过嗅探的方法获取传输内容，提取</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，冒充受害者发送请求。</a:t>
              </a:r>
              <a:endPar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520640" y="4044305"/>
            <a:ext cx="9276180" cy="2308324"/>
            <a:chOff x="4777318" y="2125120"/>
            <a:chExt cx="8198968" cy="2308324"/>
          </a:xfrm>
        </p:grpSpPr>
        <p:sp>
          <p:nvSpPr>
            <p:cNvPr id="16" name="六边形 15"/>
            <p:cNvSpPr/>
            <p:nvPr/>
          </p:nvSpPr>
          <p:spPr>
            <a:xfrm>
              <a:off x="4777318" y="2475515"/>
              <a:ext cx="1383621" cy="1193145"/>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中间人攻击</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7"/>
            <p:cNvSpPr txBox="1">
              <a:spLocks noChangeArrowheads="1"/>
            </p:cNvSpPr>
            <p:nvPr/>
          </p:nvSpPr>
          <p:spPr bwMode="auto">
            <a:xfrm>
              <a:off x="6962133" y="2125120"/>
              <a:ext cx="601415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中间人攻击</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(Man-in-the-middle attack)</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，即</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MITM</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连接的目标是</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服务器，如果传输层保护不足，攻击者可以担任中间人的角色，在用户和</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服务器之间截获数据并在两者之间进行转发，使用户和服务器之间的整个通信过程暴露在攻击者面前。</a:t>
              </a:r>
              <a:endPar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05839" y="5248537"/>
            <a:ext cx="1715416" cy="1662143"/>
          </a:xfrm>
          <a:prstGeom prst="rect">
            <a:avLst/>
          </a:prstGeom>
        </p:spPr>
      </p:pic>
      <p:sp>
        <p:nvSpPr>
          <p:cNvPr id="3" name="矩形 2"/>
          <p:cNvSpPr/>
          <p:nvPr/>
        </p:nvSpPr>
        <p:spPr>
          <a:xfrm>
            <a:off x="1172791" y="1505521"/>
            <a:ext cx="7571303" cy="461665"/>
          </a:xfrm>
          <a:prstGeom prst="rect">
            <a:avLst/>
          </a:prstGeom>
        </p:spPr>
        <p:txBody>
          <a:bodyPr wrap="non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当传输层没有进行安全保护时，会遇到下面的安全威胁</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组合 18"/>
          <p:cNvGrpSpPr/>
          <p:nvPr/>
        </p:nvGrpSpPr>
        <p:grpSpPr>
          <a:xfrm>
            <a:off x="1075022" y="679201"/>
            <a:ext cx="5040559" cy="508861"/>
            <a:chOff x="1420106" y="1402730"/>
            <a:chExt cx="5040559" cy="508861"/>
          </a:xfrm>
          <a:effectLst>
            <a:outerShdw blurRad="50800" dist="38100" dir="2700000" algn="tl" rotWithShape="0">
              <a:prstClr val="black">
                <a:alpha val="20000"/>
              </a:prstClr>
            </a:outerShdw>
          </a:effectLst>
        </p:grpSpPr>
        <p:sp>
          <p:nvSpPr>
            <p:cNvPr id="20" name="Round Same Side Corner Rectangle 29"/>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2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22" name="Rectangle 62"/>
            <p:cNvSpPr/>
            <p:nvPr/>
          </p:nvSpPr>
          <p:spPr>
            <a:xfrm>
              <a:off x="1981950" y="1402731"/>
              <a:ext cx="43347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传输层保护不足</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5</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599481"/>
            <a:ext cx="10657184" cy="2448892"/>
          </a:xfrm>
          <a:prstGeom prst="rect">
            <a:avLst/>
          </a:prstGeom>
          <a:noFill/>
        </p:spPr>
        <p:txBody>
          <a:bodyPr wrap="square" lIns="86376" tIns="43188" rIns="86376" bIns="43188" rtlCol="0">
            <a:spAutoFit/>
          </a:bodyPr>
          <a:lstStyle/>
          <a:p>
            <a:pPr algn="just">
              <a:lnSpc>
                <a:spcPct val="130000"/>
              </a:lnSpc>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a:t>
            </a:r>
            <a:r>
              <a:rPr lang="zh-CN" altLang="en-US" sz="20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直译式脚本语言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，它的</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解释器被称为</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引擎，为浏览器的一部分</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，广泛用于客户端的脚本语言，最早是在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（标准通用标记语言下的一个应用）网页上使用，用来给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网页增加动态功能。</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是一种属于网络的脚本语言，已经被广泛用于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应用开发，常用来为网页添加各式各样的动态功能</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为用户提供更流畅美观的浏览效果。</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通常</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脚本是通过嵌入在</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中来实现自身的功能的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4" name="组合 23"/>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26"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27" name="Rectangle 62"/>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Javascript</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8"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5" name="组合 4"/>
          <p:cNvGrpSpPr/>
          <p:nvPr/>
        </p:nvGrpSpPr>
        <p:grpSpPr>
          <a:xfrm>
            <a:off x="5072839" y="3832349"/>
            <a:ext cx="2713071" cy="2713069"/>
            <a:chOff x="5072839" y="3760341"/>
            <a:chExt cx="2713071" cy="2713069"/>
          </a:xfrm>
        </p:grpSpPr>
        <p:grpSp>
          <p:nvGrpSpPr>
            <p:cNvPr id="3" name="组合 2"/>
            <p:cNvGrpSpPr/>
            <p:nvPr/>
          </p:nvGrpSpPr>
          <p:grpSpPr>
            <a:xfrm>
              <a:off x="5072839" y="3760341"/>
              <a:ext cx="2713071" cy="2713069"/>
              <a:chOff x="4678381" y="2801439"/>
              <a:chExt cx="3024897" cy="3024896"/>
            </a:xfrm>
            <a:effectLst>
              <a:outerShdw blurRad="50800" dist="38100" dir="2700000" algn="tl" rotWithShape="0">
                <a:prstClr val="black">
                  <a:alpha val="20000"/>
                </a:prstClr>
              </a:outerShdw>
            </a:effectLst>
          </p:grpSpPr>
          <p:sp>
            <p:nvSpPr>
              <p:cNvPr id="37" name="ïṧḷïḓê-Straight Connector 4"/>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p>
            </p:txBody>
          </p:sp>
          <p:sp>
            <p:nvSpPr>
              <p:cNvPr id="38" name="ïṧḷïḓê-Straight Connector 5"/>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p>
            </p:txBody>
          </p:sp>
          <p:sp>
            <p:nvSpPr>
              <p:cNvPr id="39" name="i$liḋe-Straight Connector 6"/>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p>
            </p:txBody>
          </p:sp>
          <p:sp>
            <p:nvSpPr>
              <p:cNvPr id="40" name="i$liḋe-Straight Connector 7"/>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p>
            </p:txBody>
          </p:sp>
          <p:sp>
            <p:nvSpPr>
              <p:cNvPr id="69" name="i$liḋe-Freeform: Shape 21"/>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7" name="i$liḋe-Freeform: Shape 26"/>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3" name="i$liḋe-Freeform: Shape 29"/>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61" name="i$liḋe-Freeform: Shape 32"/>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p>
            </p:txBody>
          </p:sp>
          <p:sp>
            <p:nvSpPr>
              <p:cNvPr id="46" name="i$liḋe-Freeform: Shape 35"/>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9" name="KSO_Shape"/>
            <p:cNvSpPr/>
            <p:nvPr/>
          </p:nvSpPr>
          <p:spPr>
            <a:xfrm>
              <a:off x="6108561" y="4798413"/>
              <a:ext cx="664617" cy="63692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532831" y="4037084"/>
            <a:ext cx="8640960" cy="1569660"/>
            <a:chOff x="4933525" y="2509901"/>
            <a:chExt cx="8640960" cy="1569660"/>
          </a:xfrm>
        </p:grpSpPr>
        <p:sp>
          <p:nvSpPr>
            <p:cNvPr id="16" name="六边形 15"/>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日常用途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文本框 7"/>
            <p:cNvSpPr txBox="1">
              <a:spLocks noChangeArrowheads="1"/>
            </p:cNvSpPr>
            <p:nvPr/>
          </p:nvSpPr>
          <p:spPr bwMode="auto">
            <a:xfrm>
              <a:off x="6984268" y="2509901"/>
              <a:ext cx="65902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嵌入动态文本于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页面、对浏览器事件做出响应、读写</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元素、在数据被提交到服务器之前验证数据、检测访客的浏览器信息、控制</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，包括创建和修改等。 </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p:cNvGrpSpPr/>
          <p:nvPr/>
        </p:nvGrpSpPr>
        <p:grpSpPr>
          <a:xfrm>
            <a:off x="4029520" y="837929"/>
            <a:ext cx="4799713" cy="474140"/>
            <a:chOff x="4805006" y="837929"/>
            <a:chExt cx="3248738" cy="474140"/>
          </a:xfrm>
        </p:grpSpPr>
        <p:cxnSp>
          <p:nvCxnSpPr>
            <p:cNvPr id="19"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805006" y="837929"/>
              <a:ext cx="3248738"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脚本语言同其他语言一样</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 name="组合 1"/>
          <p:cNvGrpSpPr/>
          <p:nvPr/>
        </p:nvGrpSpPr>
        <p:grpSpPr>
          <a:xfrm>
            <a:off x="1532831" y="1734245"/>
            <a:ext cx="8928992" cy="1938992"/>
            <a:chOff x="1532831" y="1734245"/>
            <a:chExt cx="8928992" cy="1938992"/>
          </a:xfrm>
        </p:grpSpPr>
        <p:grpSp>
          <p:nvGrpSpPr>
            <p:cNvPr id="9" name="组合 8"/>
            <p:cNvGrpSpPr/>
            <p:nvPr/>
          </p:nvGrpSpPr>
          <p:grpSpPr>
            <a:xfrm>
              <a:off x="1532831" y="1734245"/>
              <a:ext cx="8928992" cy="1938992"/>
              <a:chOff x="4933525" y="2102592"/>
              <a:chExt cx="8928992" cy="1938992"/>
            </a:xfrm>
          </p:grpSpPr>
          <p:sp>
            <p:nvSpPr>
              <p:cNvPr id="14" name="六边形 13"/>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7"/>
              <p:cNvSpPr txBox="1">
                <a:spLocks noChangeArrowheads="1"/>
              </p:cNvSpPr>
              <p:nvPr/>
            </p:nvSpPr>
            <p:spPr bwMode="auto">
              <a:xfrm>
                <a:off x="6984268" y="2102592"/>
                <a:ext cx="687824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有它自身的</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基本数据类型，表达式和算术运算符及程序的基本程序框架</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Javascript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提供了四种基本的数据类型和两种特殊数据类型用来处理数据和文字。而变量提供存放信息的地方，表达式则可以完成较复杂的信息处理。</a:t>
                </a: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KSO_Shape"/>
            <p:cNvSpPr/>
            <p:nvPr/>
          </p:nvSpPr>
          <p:spPr bwMode="auto">
            <a:xfrm>
              <a:off x="1807841" y="2492196"/>
              <a:ext cx="693586" cy="423088"/>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 name="COMMONDATA" val="eyJoZGlkIjoiZTIxZjE4NWUxYTgwYjkwOTU3MDRkZDUzZjFmYTk3MWMifQ=="/>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16797</Words>
  <Application>WPS 演示</Application>
  <PresentationFormat>自定义</PresentationFormat>
  <Paragraphs>704</Paragraphs>
  <Slides>76</Slides>
  <Notes>76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76</vt:i4>
      </vt:variant>
    </vt:vector>
  </HeadingPairs>
  <TitlesOfParts>
    <vt:vector size="88" baseType="lpstr">
      <vt:lpstr>Arial</vt:lpstr>
      <vt:lpstr>宋体</vt:lpstr>
      <vt:lpstr>Wingdings</vt:lpstr>
      <vt:lpstr>Calibri</vt:lpstr>
      <vt:lpstr>Calibri</vt:lpstr>
      <vt:lpstr>微软雅黑</vt:lpstr>
      <vt:lpstr>Times New Roman</vt:lpstr>
      <vt:lpstr>Arial</vt:lpstr>
      <vt:lpstr>Arial Narrow</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Jan</cp:lastModifiedBy>
  <cp:revision>3</cp:revision>
  <dcterms:created xsi:type="dcterms:W3CDTF">2017-02-21T13:09:00Z</dcterms:created>
  <dcterms:modified xsi:type="dcterms:W3CDTF">2022-05-16T07:45:36Z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159688EA3686410F96BFFAD15B71E06C</vt:lpwstr>
  </property>
  <property fmtid="{D5CDD505-2E9C-101B-9397-08002B2CF9AE}" pid="3" name="KSOProductBuildVer">
    <vt:lpwstr>2052-11.1.0.11636</vt:lpwstr>
  </property>
</Properties>
</file>