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0"/>
  </p:notesMasterIdLst>
  <p:sldIdLst>
    <p:sldId id="475" r:id="rId2"/>
    <p:sldId id="470" r:id="rId3"/>
    <p:sldId id="481" r:id="rId4"/>
    <p:sldId id="479" r:id="rId5"/>
    <p:sldId id="480" r:id="rId6"/>
    <p:sldId id="476" r:id="rId7"/>
    <p:sldId id="473" r:id="rId8"/>
    <p:sldId id="468" r:id="rId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B22D9-8CF2-FE12-8892-D4E514E59399}" v="164" dt="2024-11-23T05:09:4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Phase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Deployment and evaluation:</a:t>
          </a:r>
        </a:p>
      </dgm:t>
    </dgm:pt>
    <dgm:pt modelId="{75D01B62-D132-48B8-9D06-D0A551A21107}" type="parTrans" cxnId="{B3B4AE31-E0C0-456D-A7A5-48C91E7E44D8}">
      <dgm:prSet/>
      <dgm:spPr/>
      <dgm:t>
        <a:bodyPr/>
        <a:lstStyle/>
        <a:p>
          <a:endParaRPr lang="en-US"/>
        </a:p>
      </dgm:t>
    </dgm:pt>
    <dgm:pt modelId="{98BDB650-3386-4D3D-8E80-609010499291}" type="sibTrans" cxnId="{B3B4AE31-E0C0-456D-A7A5-48C91E7E44D8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Development and testing:</a:t>
          </a:r>
          <a:endParaRPr lang="en-US" dirty="0">
            <a:latin typeface="Calibri Light"/>
            <a:cs typeface="Calibri Light"/>
          </a:endParaRPr>
        </a:p>
      </dgm:t>
    </dgm:pt>
    <dgm:pt modelId="{669F5586-1E47-4A85-AA72-0E435BABD665}" type="parTrans" cxnId="{04E0A65C-0A08-4F47-B1F6-89AE4A2F3208}">
      <dgm:prSet/>
      <dgm:spPr/>
      <dgm:t>
        <a:bodyPr/>
        <a:lstStyle/>
        <a:p>
          <a:endParaRPr lang="en-US"/>
        </a:p>
      </dgm:t>
    </dgm:pt>
    <dgm:pt modelId="{AD0D1882-5210-4A49-9875-4AAC43595580}" type="sibTrans" cxnId="{04E0A65C-0A08-4F47-B1F6-89AE4A2F3208}">
      <dgm:prSet/>
      <dgm:spPr/>
      <dgm:t>
        <a:bodyPr/>
        <a:lstStyle/>
        <a:p>
          <a:endParaRPr lang="en-US"/>
        </a:p>
      </dgm:t>
    </dgm:pt>
    <dgm:pt modelId="{9BB991AB-51A6-4304-9B8D-0BC94E0BCE6E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Calibri"/>
            </a:rPr>
            <a:t>Research and planning:</a:t>
          </a:r>
        </a:p>
      </dgm:t>
    </dgm:pt>
    <dgm:pt modelId="{40A8F15C-D668-4858-B3E2-C3D5DAC7B095}" type="parTrans" cxnId="{E9DA4E1C-ABED-45C6-AAD7-B7BF6AD62EED}">
      <dgm:prSet/>
      <dgm:spPr/>
    </dgm:pt>
    <dgm:pt modelId="{FA091A6C-BF70-4572-821C-A3DDB2BE6E8B}" type="sibTrans" cxnId="{E9DA4E1C-ABED-45C6-AAD7-B7BF6AD62EED}">
      <dgm:prSet/>
      <dgm:spPr/>
    </dgm:pt>
    <dgm:pt modelId="{D2C4BB15-4081-4ACF-8FA5-E3C6A9BD1353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Calibri"/>
            </a:rPr>
            <a:t>Phase 1</a:t>
          </a:r>
          <a:endParaRPr lang="en-US" dirty="0">
            <a:latin typeface="Times New Roman"/>
            <a:cs typeface="Times New Roman"/>
          </a:endParaRPr>
        </a:p>
      </dgm:t>
    </dgm:pt>
    <dgm:pt modelId="{5FB722C7-E4ED-4823-99CB-E6B2E499072E}" type="parTrans" cxnId="{78CC85A2-FD4A-4E15-9251-34E1E3975B11}">
      <dgm:prSet/>
      <dgm:spPr/>
    </dgm:pt>
    <dgm:pt modelId="{EDCF46F7-0039-4B8B-A1EC-BE2C7CB42BAC}" type="sibTrans" cxnId="{78CC85A2-FD4A-4E15-9251-34E1E3975B11}">
      <dgm:prSet/>
      <dgm:spPr/>
    </dgm:pt>
    <dgm:pt modelId="{5D569203-E5E5-49A8-9E3B-FF8E9558169A}">
      <dgm:prSet phldr="0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Phase</a:t>
          </a:r>
          <a:r>
            <a:rPr lang="en-US" baseline="0" dirty="0">
              <a:latin typeface="Times New Roman"/>
              <a:cs typeface="Times New Roman"/>
            </a:rPr>
            <a:t> 3</a:t>
          </a:r>
          <a:endParaRPr lang="en-US" b="0" dirty="0">
            <a:latin typeface="Calibri Light"/>
            <a:cs typeface="Calibri Light"/>
          </a:endParaRPr>
        </a:p>
      </dgm:t>
    </dgm:pt>
    <dgm:pt modelId="{C446CE8D-45BD-4AE2-8C36-E1A6B3606C58}" type="parTrans" cxnId="{8AE9229B-F02D-4B0E-AF28-A63DEDD8818F}">
      <dgm:prSet/>
      <dgm:spPr/>
    </dgm:pt>
    <dgm:pt modelId="{A462B1BF-E46F-4A38-963B-A33C05E31C59}" type="sibTrans" cxnId="{8AE9229B-F02D-4B0E-AF28-A63DEDD8818F}">
      <dgm:prSet/>
      <dgm:spPr/>
    </dgm:pt>
    <dgm:pt modelId="{5BE315FE-E68A-41FE-8540-99624FC3F7D0}">
      <dgm:prSet phldr="0"/>
      <dgm:spPr/>
      <dgm:t>
        <a:bodyPr/>
        <a:lstStyle/>
        <a:p>
          <a:endParaRPr lang="en-US" dirty="0">
            <a:latin typeface="Calibri Light"/>
            <a:cs typeface="Calibri Light"/>
          </a:endParaRPr>
        </a:p>
      </dgm:t>
    </dgm:pt>
    <dgm:pt modelId="{2F561EBD-7C06-400E-A455-E7E9B65566B2}" type="parTrans" cxnId="{4037964B-165C-42FE-9A7E-EC3FE59D2AA8}">
      <dgm:prSet/>
      <dgm:spPr/>
    </dgm:pt>
    <dgm:pt modelId="{40D6575A-E9C4-4C51-8D01-486890F767D5}" type="sibTrans" cxnId="{4037964B-165C-42FE-9A7E-EC3FE59D2AA8}">
      <dgm:prSet/>
      <dgm:spPr/>
    </dgm:pt>
    <dgm:pt modelId="{7A310521-08CF-4AF3-82C5-767201E3B89E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-Design the overall structure of the platform</a:t>
          </a:r>
          <a:r>
            <a:rPr lang="en-US" dirty="0">
              <a:latin typeface="Times New Roman"/>
              <a:cs typeface="Calibri Light"/>
            </a:rPr>
            <a:t>.</a:t>
          </a:r>
        </a:p>
      </dgm:t>
    </dgm:pt>
    <dgm:pt modelId="{ECE362CD-FBD6-4B4A-886E-1BF76021186C}" type="parTrans" cxnId="{039A930B-C578-418B-A961-202B308AB7C8}">
      <dgm:prSet/>
      <dgm:spPr/>
    </dgm:pt>
    <dgm:pt modelId="{C4DD5BAF-1662-4709-9FCD-B6C73426BFBB}" type="sibTrans" cxnId="{039A930B-C578-418B-A961-202B308AB7C8}">
      <dgm:prSet/>
      <dgm:spPr/>
    </dgm:pt>
    <dgm:pt modelId="{818A8778-3FF9-4310-A75B-58520D112595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-Define the specific goals and objectives of the platform.</a:t>
          </a:r>
        </a:p>
      </dgm:t>
    </dgm:pt>
    <dgm:pt modelId="{21203805-4BB7-4F0F-8F63-A46581966C46}" type="parTrans" cxnId="{6D7B9451-7EAE-404C-906D-69FCFFD33B10}">
      <dgm:prSet/>
      <dgm:spPr/>
    </dgm:pt>
    <dgm:pt modelId="{E2C5DD5A-ED5B-4379-B41D-01A8940822E2}" type="sibTrans" cxnId="{6D7B9451-7EAE-404C-906D-69FCFFD33B10}">
      <dgm:prSet/>
      <dgm:spPr/>
    </dgm:pt>
    <dgm:pt modelId="{000BF006-81B8-4060-9C8D-536358BDFBC5}">
      <dgm:prSet phldr="0"/>
      <dgm:spPr/>
      <dgm:t>
        <a:bodyPr/>
        <a:lstStyle/>
        <a:p>
          <a:pPr rtl="0"/>
          <a:r>
            <a:rPr lang="en-US" b="0" dirty="0">
              <a:latin typeface="Times New Roman"/>
              <a:cs typeface="Times New Roman"/>
            </a:rPr>
            <a:t>-Development of almost 50 percent of the project.(webpage that features analysis and visualisation)</a:t>
          </a:r>
        </a:p>
      </dgm:t>
    </dgm:pt>
    <dgm:pt modelId="{4F1861D2-75D9-49BB-A83F-6240BE5A972F}" type="parTrans" cxnId="{4C1B2B7D-0742-411E-A6F5-D5C1DE562BC0}">
      <dgm:prSet/>
      <dgm:spPr/>
    </dgm:pt>
    <dgm:pt modelId="{3ED77DF0-AA62-4167-B0FB-62BBF6CD8D60}" type="sibTrans" cxnId="{4C1B2B7D-0742-411E-A6F5-D5C1DE562BC0}">
      <dgm:prSet/>
      <dgm:spPr/>
    </dgm:pt>
    <dgm:pt modelId="{8CD1242E-82C8-4E5D-B462-1EDD916D703C}">
      <dgm:prSet phldr="0"/>
      <dgm:spPr/>
      <dgm:t>
        <a:bodyPr/>
        <a:lstStyle/>
        <a:p>
          <a:pPr rtl="0"/>
          <a:r>
            <a:rPr lang="en-US" b="0" dirty="0">
              <a:latin typeface="Times New Roman"/>
              <a:cs typeface="Times New Roman"/>
            </a:rPr>
            <a:t>-Testing and rectifying bugs and issues.</a:t>
          </a:r>
        </a:p>
      </dgm:t>
    </dgm:pt>
    <dgm:pt modelId="{583F44AC-2059-47DA-9383-15D2E56D360E}" type="parTrans" cxnId="{F3C42DDA-9F25-41FD-A7E7-A021897E99AC}">
      <dgm:prSet/>
      <dgm:spPr/>
    </dgm:pt>
    <dgm:pt modelId="{F08C2AAD-62D2-414C-924A-E7922C55972A}" type="sibTrans" cxnId="{F3C42DDA-9F25-41FD-A7E7-A021897E99AC}">
      <dgm:prSet/>
      <dgm:spPr/>
    </dgm:pt>
    <dgm:pt modelId="{8BF7ACFF-21E3-45E2-8983-B155EF66F2B5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-</a:t>
          </a:r>
          <a:r>
            <a:rPr lang="en-US" dirty="0">
              <a:latin typeface="Calibri"/>
              <a:cs typeface="Calibri"/>
            </a:rPr>
            <a:t>Hosting the page using hardware components.</a:t>
          </a:r>
          <a:endParaRPr lang="en-US" dirty="0">
            <a:latin typeface="Calibri Light" panose="020F0302020204030204"/>
            <a:cs typeface="Calibri Light" panose="020F0302020204030204"/>
          </a:endParaRPr>
        </a:p>
      </dgm:t>
    </dgm:pt>
    <dgm:pt modelId="{ED9C744F-78B0-4F4F-90FF-9BE91087C0C2}" type="parTrans" cxnId="{9CC4783F-5C9D-4008-90C4-6E3AD66E13D8}">
      <dgm:prSet/>
      <dgm:spPr/>
    </dgm:pt>
    <dgm:pt modelId="{EDDAD4EE-6E62-4A5D-95C2-AD886026F326}" type="sibTrans" cxnId="{9CC4783F-5C9D-4008-90C4-6E3AD66E13D8}">
      <dgm:prSet/>
      <dgm:spPr/>
    </dgm:pt>
    <dgm:pt modelId="{25A699AB-E98E-4912-8E4D-D65670644A41}">
      <dgm:prSet phldr="0"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-In this phase we would have a working model of our project which would have all the desired functionalities.</a:t>
          </a:r>
          <a:endParaRPr lang="en-US" dirty="0"/>
        </a:p>
      </dgm:t>
    </dgm:pt>
    <dgm:pt modelId="{687AFA2E-62D1-4903-BCA5-43380FFA6A48}" type="parTrans" cxnId="{458049BD-E490-44C4-83A4-EE4286F29AB5}">
      <dgm:prSet/>
      <dgm:spPr/>
    </dgm:pt>
    <dgm:pt modelId="{11E7E522-5A7D-42A2-8675-AFC4FB30E8BE}" type="sibTrans" cxnId="{458049BD-E490-44C4-83A4-EE4286F29AB5}">
      <dgm:prSet/>
      <dgm:spPr/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FC1B7B0D-E926-4102-9B48-2E5B7795510A}" type="pres">
      <dgm:prSet presAssocID="{5D569203-E5E5-49A8-9E3B-FF8E9558169A}" presName="ChildAccent3" presStyleCnt="0"/>
      <dgm:spPr/>
    </dgm:pt>
    <dgm:pt modelId="{29103E18-FD88-4016-BC4D-DC45DF9AA50B}" type="pres">
      <dgm:prSet presAssocID="{5D569203-E5E5-49A8-9E3B-FF8E9558169A}" presName="ChildAccent" presStyleLbl="alignImgPlace1" presStyleIdx="0" presStyleCnt="3"/>
      <dgm:spPr/>
    </dgm:pt>
    <dgm:pt modelId="{7A187AA5-C683-4616-8BE9-7AB998DB9544}" type="pres">
      <dgm:prSet presAssocID="{5D569203-E5E5-49A8-9E3B-FF8E9558169A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3B8FA45-4F1D-49E7-BA69-FA035C9635D2}" type="pres">
      <dgm:prSet presAssocID="{5D569203-E5E5-49A8-9E3B-FF8E9558169A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21F8D5D7-42E2-446C-8361-1F43BD5EA3CE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/>
      <dgm:spPr/>
    </dgm:pt>
    <dgm:pt modelId="{ACDC0E49-66C8-4C52-85D8-9EF39844E045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FB102FC-DF67-46D1-A13E-07FC80C61EDD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00E3CB64-192A-47D7-ACCB-C61FE0B9BBEB}" type="pres">
      <dgm:prSet presAssocID="{D2C4BB15-4081-4ACF-8FA5-E3C6A9BD1353}" presName="ChildAccent1" presStyleCnt="0"/>
      <dgm:spPr/>
    </dgm:pt>
    <dgm:pt modelId="{04E55415-F522-41B3-8E78-6A5FA47608A6}" type="pres">
      <dgm:prSet presAssocID="{D2C4BB15-4081-4ACF-8FA5-E3C6A9BD1353}" presName="ChildAccent" presStyleLbl="alignImgPlace1" presStyleIdx="2" presStyleCnt="3"/>
      <dgm:spPr/>
    </dgm:pt>
    <dgm:pt modelId="{B25B173F-0888-4784-91C6-2E2BB21B9B32}" type="pres">
      <dgm:prSet presAssocID="{D2C4BB15-4081-4ACF-8FA5-E3C6A9BD1353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B2779B-2F9E-44B9-949C-9CE317ED66C6}" type="pres">
      <dgm:prSet presAssocID="{D2C4BB15-4081-4ACF-8FA5-E3C6A9BD1353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039A930B-C578-418B-A961-202B308AB7C8}" srcId="{D2C4BB15-4081-4ACF-8FA5-E3C6A9BD1353}" destId="{7A310521-08CF-4AF3-82C5-767201E3B89E}" srcOrd="2" destOrd="0" parTransId="{ECE362CD-FBD6-4B4A-886E-1BF76021186C}" sibTransId="{C4DD5BAF-1662-4709-9FCD-B6C73426BFBB}"/>
    <dgm:cxn modelId="{B9C2C80E-2DFA-41A9-9523-362A39F7589D}" type="presOf" srcId="{7A310521-08CF-4AF3-82C5-767201E3B89E}" destId="{B25B173F-0888-4784-91C6-2E2BB21B9B32}" srcOrd="0" destOrd="2" presId="urn:microsoft.com/office/officeart/2011/layout/InterconnectedBlockProcess"/>
    <dgm:cxn modelId="{F9A2C012-3230-4D3F-8401-E8C9A46448D2}" type="presOf" srcId="{73DB572E-062D-41AD-8033-D361B8E583DB}" destId="{7A187AA5-C683-4616-8BE9-7AB998DB9544}" srcOrd="0" destOrd="0" presId="urn:microsoft.com/office/officeart/2011/layout/InterconnectedBlockProcess"/>
    <dgm:cxn modelId="{D3E3FA14-3A51-4800-8A17-22FBB5C321F2}" type="presOf" srcId="{818A8778-3FF9-4310-A75B-58520D112595}" destId="{04E55415-F522-41B3-8E78-6A5FA47608A6}" srcOrd="1" destOrd="1" presId="urn:microsoft.com/office/officeart/2011/layout/InterconnectedBlockProcess"/>
    <dgm:cxn modelId="{3C37DD19-EEA5-411E-9AEE-18DEB435A7D1}" type="presOf" srcId="{9FED87C4-3F3B-4A18-9185-9F80CFEDEA2E}" destId="{ACDC0E49-66C8-4C52-85D8-9EF39844E045}" srcOrd="0" destOrd="0" presId="urn:microsoft.com/office/officeart/2011/layout/InterconnectedBlockProcess"/>
    <dgm:cxn modelId="{F0223C1C-DB39-4E1B-A86F-2D04028F54D7}" type="presOf" srcId="{D2C4BB15-4081-4ACF-8FA5-E3C6A9BD1353}" destId="{A9B2779B-2F9E-44B9-949C-9CE317ED66C6}" srcOrd="0" destOrd="0" presId="urn:microsoft.com/office/officeart/2011/layout/InterconnectedBlockProcess"/>
    <dgm:cxn modelId="{E9DA4E1C-ABED-45C6-AAD7-B7BF6AD62EED}" srcId="{D2C4BB15-4081-4ACF-8FA5-E3C6A9BD1353}" destId="{9BB991AB-51A6-4304-9B8D-0BC94E0BCE6E}" srcOrd="0" destOrd="0" parTransId="{40A8F15C-D668-4858-B3E2-C3D5DAC7B095}" sibTransId="{FA091A6C-BF70-4572-821C-A3DDB2BE6E8B}"/>
    <dgm:cxn modelId="{EFE74023-0811-40CE-8BBE-D686FBF64C57}" type="presOf" srcId="{5BE315FE-E68A-41FE-8540-99624FC3F7D0}" destId="{04E55415-F522-41B3-8E78-6A5FA47608A6}" srcOrd="1" destOrd="3" presId="urn:microsoft.com/office/officeart/2011/layout/InterconnectedBlockProcess"/>
    <dgm:cxn modelId="{F97F6D29-250C-4F3F-83EE-58725C3E3EA6}" type="presOf" srcId="{8BF7ACFF-21E3-45E2-8983-B155EF66F2B5}" destId="{29103E18-FD88-4016-BC4D-DC45DF9AA50B}" srcOrd="1" destOrd="1" presId="urn:microsoft.com/office/officeart/2011/layout/InterconnectedBlockProcess"/>
    <dgm:cxn modelId="{B3B4AE31-E0C0-456D-A7A5-48C91E7E44D8}" srcId="{5D569203-E5E5-49A8-9E3B-FF8E9558169A}" destId="{73DB572E-062D-41AD-8033-D361B8E583DB}" srcOrd="0" destOrd="0" parTransId="{75D01B62-D132-48B8-9D06-D0A551A21107}" sibTransId="{98BDB650-3386-4D3D-8E80-609010499291}"/>
    <dgm:cxn modelId="{9CC4783F-5C9D-4008-90C4-6E3AD66E13D8}" srcId="{5D569203-E5E5-49A8-9E3B-FF8E9558169A}" destId="{8BF7ACFF-21E3-45E2-8983-B155EF66F2B5}" srcOrd="1" destOrd="0" parTransId="{ED9C744F-78B0-4F4F-90FF-9BE91087C0C2}" sibTransId="{EDDAD4EE-6E62-4A5D-95C2-AD886026F326}"/>
    <dgm:cxn modelId="{04E0A65C-0A08-4F47-B1F6-89AE4A2F3208}" srcId="{7B3055AA-BF7C-46D0-9A9E-60087B9F57B4}" destId="{9FED87C4-3F3B-4A18-9185-9F80CFEDEA2E}" srcOrd="0" destOrd="0" parTransId="{669F5586-1E47-4A85-AA72-0E435BABD665}" sibTransId="{AD0D1882-5210-4A49-9875-4AAC43595580}"/>
    <dgm:cxn modelId="{537B8C64-A57D-4700-8239-8F0525CD92D1}" type="presOf" srcId="{25A699AB-E98E-4912-8E4D-D65670644A41}" destId="{29103E18-FD88-4016-BC4D-DC45DF9AA50B}" srcOrd="1" destOrd="2" presId="urn:microsoft.com/office/officeart/2011/layout/InterconnectedBlockProcess"/>
    <dgm:cxn modelId="{3A7B7747-C89B-402F-A9CD-0286934DDC39}" type="presOf" srcId="{9BB991AB-51A6-4304-9B8D-0BC94E0BCE6E}" destId="{B25B173F-0888-4784-91C6-2E2BB21B9B32}" srcOrd="0" destOrd="0" presId="urn:microsoft.com/office/officeart/2011/layout/InterconnectedBlockProcess"/>
    <dgm:cxn modelId="{4037964B-165C-42FE-9A7E-EC3FE59D2AA8}" srcId="{D2C4BB15-4081-4ACF-8FA5-E3C6A9BD1353}" destId="{5BE315FE-E68A-41FE-8540-99624FC3F7D0}" srcOrd="3" destOrd="0" parTransId="{2F561EBD-7C06-400E-A455-E7E9B65566B2}" sibTransId="{40D6575A-E9C4-4C51-8D01-486890F767D5}"/>
    <dgm:cxn modelId="{6D7B9451-7EAE-404C-906D-69FCFFD33B10}" srcId="{D2C4BB15-4081-4ACF-8FA5-E3C6A9BD1353}" destId="{818A8778-3FF9-4310-A75B-58520D112595}" srcOrd="1" destOrd="0" parTransId="{21203805-4BB7-4F0F-8F63-A46581966C46}" sibTransId="{E2C5DD5A-ED5B-4379-B41D-01A8940822E2}"/>
    <dgm:cxn modelId="{DB518753-E8E6-4F0A-A704-B9F2D5E2E5B3}" type="presOf" srcId="{9FED87C4-3F3B-4A18-9185-9F80CFEDEA2E}" destId="{06F8D57B-EDF4-4CF4-8700-DC2CA3E3028E}" srcOrd="1" destOrd="0" presId="urn:microsoft.com/office/officeart/2011/layout/InterconnectedBlockProcess"/>
    <dgm:cxn modelId="{70DA817C-A10B-4215-ADBE-2D07C11F1CA4}" type="presOf" srcId="{25A699AB-E98E-4912-8E4D-D65670644A41}" destId="{7A187AA5-C683-4616-8BE9-7AB998DB9544}" srcOrd="0" destOrd="2" presId="urn:microsoft.com/office/officeart/2011/layout/InterconnectedBlockProcess"/>
    <dgm:cxn modelId="{4C1B2B7D-0742-411E-A6F5-D5C1DE562BC0}" srcId="{7B3055AA-BF7C-46D0-9A9E-60087B9F57B4}" destId="{000BF006-81B8-4060-9C8D-536358BDFBC5}" srcOrd="1" destOrd="0" parTransId="{4F1861D2-75D9-49BB-A83F-6240BE5A972F}" sibTransId="{3ED77DF0-AA62-4167-B0FB-62BBF6CD8D60}"/>
    <dgm:cxn modelId="{3BB9447F-07D0-4ADE-A9D2-D3D5A95B9D38}" type="presOf" srcId="{818A8778-3FF9-4310-A75B-58520D112595}" destId="{B25B173F-0888-4784-91C6-2E2BB21B9B32}" srcOrd="0" destOrd="1" presId="urn:microsoft.com/office/officeart/2011/layout/InterconnectedBlockProcess"/>
    <dgm:cxn modelId="{49AD5381-F5CE-4B14-802A-3E267556E264}" type="presOf" srcId="{8BF7ACFF-21E3-45E2-8983-B155EF66F2B5}" destId="{7A187AA5-C683-4616-8BE9-7AB998DB9544}" srcOrd="0" destOrd="1" presId="urn:microsoft.com/office/officeart/2011/layout/InterconnectedBlockProcess"/>
    <dgm:cxn modelId="{80F30B92-D4BF-45F4-986C-D3ADDA009945}" type="presOf" srcId="{7B3055AA-BF7C-46D0-9A9E-60087B9F57B4}" destId="{6FB102FC-DF67-46D1-A13E-07FC80C61EDD}" srcOrd="0" destOrd="0" presId="urn:microsoft.com/office/officeart/2011/layout/InterconnectedBlockProcess"/>
    <dgm:cxn modelId="{8AE9229B-F02D-4B0E-AF28-A63DEDD8818F}" srcId="{5751524B-FB67-4894-A0C5-35151E149D68}" destId="{5D569203-E5E5-49A8-9E3B-FF8E9558169A}" srcOrd="2" destOrd="0" parTransId="{C446CE8D-45BD-4AE2-8C36-E1A6B3606C58}" sibTransId="{A462B1BF-E46F-4A38-963B-A33C05E31C59}"/>
    <dgm:cxn modelId="{78CC85A2-FD4A-4E15-9251-34E1E3975B11}" srcId="{5751524B-FB67-4894-A0C5-35151E149D68}" destId="{D2C4BB15-4081-4ACF-8FA5-E3C6A9BD1353}" srcOrd="0" destOrd="0" parTransId="{5FB722C7-E4ED-4823-99CB-E6B2E499072E}" sibTransId="{EDCF46F7-0039-4B8B-A1EC-BE2C7CB42BAC}"/>
    <dgm:cxn modelId="{7A146CAC-661D-4DCC-84F8-1BCCEAF7E03A}" type="presOf" srcId="{8CD1242E-82C8-4E5D-B462-1EDD916D703C}" destId="{ACDC0E49-66C8-4C52-85D8-9EF39844E045}" srcOrd="0" destOrd="2" presId="urn:microsoft.com/office/officeart/2011/layout/InterconnectedBlockProcess"/>
    <dgm:cxn modelId="{68A69BB3-CE93-4A9E-89F5-CF80C682BDE1}" type="presOf" srcId="{000BF006-81B8-4060-9C8D-536358BDFBC5}" destId="{06F8D57B-EDF4-4CF4-8700-DC2CA3E3028E}" srcOrd="1" destOrd="1" presId="urn:microsoft.com/office/officeart/2011/layout/InterconnectedBlockProcess"/>
    <dgm:cxn modelId="{BF32E6B3-B376-4D43-8C5D-BE5463AE6CDB}" type="presOf" srcId="{7A310521-08CF-4AF3-82C5-767201E3B89E}" destId="{04E55415-F522-41B3-8E78-6A5FA47608A6}" srcOrd="1" destOrd="2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458049BD-E490-44C4-83A4-EE4286F29AB5}" srcId="{5D569203-E5E5-49A8-9E3B-FF8E9558169A}" destId="{25A699AB-E98E-4912-8E4D-D65670644A41}" srcOrd="2" destOrd="0" parTransId="{687AFA2E-62D1-4903-BCA5-43380FFA6A48}" sibTransId="{11E7E522-5A7D-42A2-8675-AFC4FB30E8BE}"/>
    <dgm:cxn modelId="{554381C6-B8CA-4CC3-92CE-575D190A4160}" type="presOf" srcId="{9BB991AB-51A6-4304-9B8D-0BC94E0BCE6E}" destId="{04E55415-F522-41B3-8E78-6A5FA47608A6}" srcOrd="1" destOrd="0" presId="urn:microsoft.com/office/officeart/2011/layout/InterconnectedBlockProcess"/>
    <dgm:cxn modelId="{3C976DC7-2A83-4475-BC51-4757E2568818}" type="presOf" srcId="{8CD1242E-82C8-4E5D-B462-1EDD916D703C}" destId="{06F8D57B-EDF4-4CF4-8700-DC2CA3E3028E}" srcOrd="1" destOrd="2" presId="urn:microsoft.com/office/officeart/2011/layout/InterconnectedBlockProcess"/>
    <dgm:cxn modelId="{E9C69DCC-401B-4CFD-9181-2B108F4E9463}" type="presOf" srcId="{000BF006-81B8-4060-9C8D-536358BDFBC5}" destId="{ACDC0E49-66C8-4C52-85D8-9EF39844E045}" srcOrd="0" destOrd="1" presId="urn:microsoft.com/office/officeart/2011/layout/InterconnectedBlockProcess"/>
    <dgm:cxn modelId="{D4FD19CD-8C91-4595-A26B-C03866BAE792}" type="presOf" srcId="{5BE315FE-E68A-41FE-8540-99624FC3F7D0}" destId="{B25B173F-0888-4784-91C6-2E2BB21B9B32}" srcOrd="0" destOrd="3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F3C42DDA-9F25-41FD-A7E7-A021897E99AC}" srcId="{7B3055AA-BF7C-46D0-9A9E-60087B9F57B4}" destId="{8CD1242E-82C8-4E5D-B462-1EDD916D703C}" srcOrd="2" destOrd="0" parTransId="{583F44AC-2059-47DA-9383-15D2E56D360E}" sibTransId="{F08C2AAD-62D2-414C-924A-E7922C55972A}"/>
    <dgm:cxn modelId="{692E6EDF-ED94-4CBE-9EF5-FB49D77B2F31}" type="presOf" srcId="{73DB572E-062D-41AD-8033-D361B8E583DB}" destId="{29103E18-FD88-4016-BC4D-DC45DF9AA50B}" srcOrd="1" destOrd="0" presId="urn:microsoft.com/office/officeart/2011/layout/InterconnectedBlockProcess"/>
    <dgm:cxn modelId="{C5833EE1-DA7D-407C-BBB0-FA69D4839EA5}" type="presOf" srcId="{5D569203-E5E5-49A8-9E3B-FF8E9558169A}" destId="{33B8FA45-4F1D-49E7-BA69-FA035C9635D2}" srcOrd="0" destOrd="0" presId="urn:microsoft.com/office/officeart/2011/layout/InterconnectedBlockProcess"/>
    <dgm:cxn modelId="{FD206E9C-887E-4877-864E-BB9C843B3BA0}" type="presParOf" srcId="{A6BCDA7B-D633-438F-B44D-CB4D60E5C492}" destId="{FC1B7B0D-E926-4102-9B48-2E5B7795510A}" srcOrd="0" destOrd="0" presId="urn:microsoft.com/office/officeart/2011/layout/InterconnectedBlockProcess"/>
    <dgm:cxn modelId="{0F7DDE2F-8872-4AD4-9316-6B5CA7D25B99}" type="presParOf" srcId="{FC1B7B0D-E926-4102-9B48-2E5B7795510A}" destId="{29103E18-FD88-4016-BC4D-DC45DF9AA50B}" srcOrd="0" destOrd="0" presId="urn:microsoft.com/office/officeart/2011/layout/InterconnectedBlockProcess"/>
    <dgm:cxn modelId="{512F933E-1DC3-4CDD-B5FC-A8DD065741D9}" type="presParOf" srcId="{A6BCDA7B-D633-438F-B44D-CB4D60E5C492}" destId="{7A187AA5-C683-4616-8BE9-7AB998DB9544}" srcOrd="1" destOrd="0" presId="urn:microsoft.com/office/officeart/2011/layout/InterconnectedBlockProcess"/>
    <dgm:cxn modelId="{E3C294D9-BCCF-4DDA-B6FE-2E0191BAB3E0}" type="presParOf" srcId="{A6BCDA7B-D633-438F-B44D-CB4D60E5C492}" destId="{33B8FA45-4F1D-49E7-BA69-FA035C9635D2}" srcOrd="2" destOrd="0" presId="urn:microsoft.com/office/officeart/2011/layout/InterconnectedBlockProcess"/>
    <dgm:cxn modelId="{73B4385F-B016-459C-B879-4C28B13BD8B6}" type="presParOf" srcId="{A6BCDA7B-D633-438F-B44D-CB4D60E5C492}" destId="{21F8D5D7-42E2-446C-8361-1F43BD5EA3CE}" srcOrd="3" destOrd="0" presId="urn:microsoft.com/office/officeart/2011/layout/InterconnectedBlockProcess"/>
    <dgm:cxn modelId="{6BF07547-EE27-4902-884A-FB657ED7C804}" type="presParOf" srcId="{21F8D5D7-42E2-446C-8361-1F43BD5EA3CE}" destId="{06F8D57B-EDF4-4CF4-8700-DC2CA3E3028E}" srcOrd="0" destOrd="0" presId="urn:microsoft.com/office/officeart/2011/layout/InterconnectedBlockProcess"/>
    <dgm:cxn modelId="{7DC777F3-EC3C-4700-9942-6484AC8A82A2}" type="presParOf" srcId="{A6BCDA7B-D633-438F-B44D-CB4D60E5C492}" destId="{ACDC0E49-66C8-4C52-85D8-9EF39844E045}" srcOrd="4" destOrd="0" presId="urn:microsoft.com/office/officeart/2011/layout/InterconnectedBlockProcess"/>
    <dgm:cxn modelId="{4F3236B1-98B0-453A-9129-8B7BDB2B7E74}" type="presParOf" srcId="{A6BCDA7B-D633-438F-B44D-CB4D60E5C492}" destId="{6FB102FC-DF67-46D1-A13E-07FC80C61EDD}" srcOrd="5" destOrd="0" presId="urn:microsoft.com/office/officeart/2011/layout/InterconnectedBlockProcess"/>
    <dgm:cxn modelId="{5EE0CA2E-CD67-43AF-9FBD-5DCD82F41EA6}" type="presParOf" srcId="{A6BCDA7B-D633-438F-B44D-CB4D60E5C492}" destId="{00E3CB64-192A-47D7-ACCB-C61FE0B9BBEB}" srcOrd="6" destOrd="0" presId="urn:microsoft.com/office/officeart/2011/layout/InterconnectedBlockProcess"/>
    <dgm:cxn modelId="{4D269B46-9D07-4BFF-B75D-7C893EE93EE3}" type="presParOf" srcId="{00E3CB64-192A-47D7-ACCB-C61FE0B9BBEB}" destId="{04E55415-F522-41B3-8E78-6A5FA47608A6}" srcOrd="0" destOrd="0" presId="urn:microsoft.com/office/officeart/2011/layout/InterconnectedBlockProcess"/>
    <dgm:cxn modelId="{F5510030-9F35-4A70-A46B-89F8D7E33835}" type="presParOf" srcId="{A6BCDA7B-D633-438F-B44D-CB4D60E5C492}" destId="{B25B173F-0888-4784-91C6-2E2BB21B9B32}" srcOrd="7" destOrd="0" presId="urn:microsoft.com/office/officeart/2011/layout/InterconnectedBlockProcess"/>
    <dgm:cxn modelId="{349E7846-4DD0-46F3-A924-6C5C6038DD2B}" type="presParOf" srcId="{A6BCDA7B-D633-438F-B44D-CB4D60E5C492}" destId="{A9B2779B-2F9E-44B9-949C-9CE317ED66C6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3E18-FD88-4016-BC4D-DC45DF9AA50B}">
      <dsp:nvSpPr>
        <dsp:cNvPr id="0" name=""/>
        <dsp:cNvSpPr/>
      </dsp:nvSpPr>
      <dsp:spPr>
        <a:xfrm>
          <a:off x="6207467" y="903521"/>
          <a:ext cx="1907471" cy="4238888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Deployment and evaluation:</a:t>
          </a:r>
        </a:p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-</a:t>
          </a:r>
          <a:r>
            <a:rPr lang="en-US" sz="1700" kern="1200" dirty="0">
              <a:latin typeface="Calibri"/>
              <a:cs typeface="Calibri"/>
            </a:rPr>
            <a:t>Hosting the page using hardware components.</a:t>
          </a:r>
          <a:endParaRPr lang="en-US" sz="1700" kern="1200" dirty="0">
            <a:latin typeface="Calibri Light" panose="020F0302020204030204"/>
            <a:cs typeface="Calibri Light" panose="020F0302020204030204"/>
          </a:endParaRP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-In this phase we would have a working model of our project which would have all the desired functionalities.</a:t>
          </a:r>
          <a:endParaRPr lang="en-US" sz="1700" kern="1200" dirty="0"/>
        </a:p>
      </dsp:txBody>
      <dsp:txXfrm>
        <a:off x="6449549" y="903521"/>
        <a:ext cx="1665389" cy="4238888"/>
      </dsp:txXfrm>
    </dsp:sp>
    <dsp:sp modelId="{33B8FA45-4F1D-49E7-BA69-FA035C9635D2}">
      <dsp:nvSpPr>
        <dsp:cNvPr id="0" name=""/>
        <dsp:cNvSpPr/>
      </dsp:nvSpPr>
      <dsp:spPr>
        <a:xfrm>
          <a:off x="6207467" y="0"/>
          <a:ext cx="1907471" cy="9050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Phase</a:t>
          </a:r>
          <a:r>
            <a:rPr lang="en-US" sz="3100" kern="1200" baseline="0" dirty="0">
              <a:latin typeface="Times New Roman"/>
              <a:cs typeface="Times New Roman"/>
            </a:rPr>
            <a:t> 3</a:t>
          </a:r>
          <a:endParaRPr lang="en-US" sz="3100" b="0" kern="1200" dirty="0">
            <a:latin typeface="Calibri Light"/>
            <a:cs typeface="Calibri Light"/>
          </a:endParaRPr>
        </a:p>
      </dsp:txBody>
      <dsp:txXfrm>
        <a:off x="6207467" y="0"/>
        <a:ext cx="1907471" cy="905064"/>
      </dsp:txXfrm>
    </dsp:sp>
    <dsp:sp modelId="{06F8D57B-EDF4-4CF4-8700-DC2CA3E3028E}">
      <dsp:nvSpPr>
        <dsp:cNvPr id="0" name=""/>
        <dsp:cNvSpPr/>
      </dsp:nvSpPr>
      <dsp:spPr>
        <a:xfrm>
          <a:off x="4299422" y="903521"/>
          <a:ext cx="1907471" cy="393651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Times New Roman"/>
            </a:rPr>
            <a:t>Development and testing:</a:t>
          </a:r>
          <a:endParaRPr lang="en-US" sz="1700" kern="1200" dirty="0">
            <a:latin typeface="Calibri Light"/>
            <a:cs typeface="Calibri Light"/>
          </a:endParaRPr>
        </a:p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Times New Roman"/>
              <a:cs typeface="Times New Roman"/>
            </a:rPr>
            <a:t>-Development of almost 50 percent of the project.(webpage that features analysis and visualisation)</a:t>
          </a:r>
        </a:p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Times New Roman"/>
              <a:cs typeface="Times New Roman"/>
            </a:rPr>
            <a:t>-Testing and rectifying bugs and issues.</a:t>
          </a:r>
        </a:p>
      </dsp:txBody>
      <dsp:txXfrm>
        <a:off x="4541505" y="903521"/>
        <a:ext cx="1665389" cy="3936514"/>
      </dsp:txXfrm>
    </dsp:sp>
    <dsp:sp modelId="{6FB102FC-DF67-46D1-A13E-07FC80C61EDD}">
      <dsp:nvSpPr>
        <dsp:cNvPr id="0" name=""/>
        <dsp:cNvSpPr/>
      </dsp:nvSpPr>
      <dsp:spPr>
        <a:xfrm>
          <a:off x="4299422" y="146558"/>
          <a:ext cx="1907471" cy="756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Times New Roman"/>
            </a:rPr>
            <a:t>Phase 2</a:t>
          </a:r>
        </a:p>
      </dsp:txBody>
      <dsp:txXfrm>
        <a:off x="4299422" y="146558"/>
        <a:ext cx="1907471" cy="756962"/>
      </dsp:txXfrm>
    </dsp:sp>
    <dsp:sp modelId="{04E55415-F522-41B3-8E78-6A5FA47608A6}">
      <dsp:nvSpPr>
        <dsp:cNvPr id="0" name=""/>
        <dsp:cNvSpPr/>
      </dsp:nvSpPr>
      <dsp:spPr>
        <a:xfrm>
          <a:off x="2391950" y="903521"/>
          <a:ext cx="1907471" cy="363362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75" tIns="53975" rIns="53975" bIns="53975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Times New Roman"/>
              <a:cs typeface="Calibri"/>
            </a:rPr>
            <a:t>Research and planning:</a:t>
          </a:r>
        </a:p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-Define the specific goals and objectives of the platform.</a:t>
          </a:r>
        </a:p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/>
              <a:cs typeface="Times New Roman"/>
            </a:rPr>
            <a:t>-Design the overall structure of the platform</a:t>
          </a:r>
          <a:r>
            <a:rPr lang="en-US" sz="1700" kern="1200" dirty="0">
              <a:latin typeface="Times New Roman"/>
              <a:cs typeface="Calibri Light"/>
            </a:rPr>
            <a:t>.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latin typeface="Calibri Light"/>
            <a:cs typeface="Calibri Light"/>
          </a:endParaRPr>
        </a:p>
      </dsp:txBody>
      <dsp:txXfrm>
        <a:off x="2634033" y="903521"/>
        <a:ext cx="1665389" cy="3633626"/>
      </dsp:txXfrm>
    </dsp:sp>
    <dsp:sp modelId="{A9B2779B-2F9E-44B9-949C-9CE317ED66C6}">
      <dsp:nvSpPr>
        <dsp:cNvPr id="0" name=""/>
        <dsp:cNvSpPr/>
      </dsp:nvSpPr>
      <dsp:spPr>
        <a:xfrm>
          <a:off x="2391950" y="297745"/>
          <a:ext cx="1907471" cy="6057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425" tIns="98425" rIns="98425" bIns="98425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Times New Roman"/>
              <a:cs typeface="Calibri"/>
            </a:rPr>
            <a:t>Phase 1</a:t>
          </a:r>
          <a:endParaRPr lang="en-US" sz="3100" kern="1200" dirty="0">
            <a:latin typeface="Times New Roman"/>
            <a:cs typeface="Times New Roman"/>
          </a:endParaRPr>
        </a:p>
      </dsp:txBody>
      <dsp:txXfrm>
        <a:off x="2391950" y="297745"/>
        <a:ext cx="1907471" cy="605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40" y="228601"/>
            <a:ext cx="9720471" cy="1350235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Innovative Projects Using Raspberry Pi  (ECE2011)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Phase –I Review Presentation (26</a:t>
            </a:r>
            <a:r>
              <a:rPr lang="en-US" sz="2400" b="1" baseline="30000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 Sept to 27</a:t>
            </a:r>
            <a:r>
              <a:rPr lang="en-US" sz="2400" b="1" baseline="30000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th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 Sept 2024)</a:t>
            </a:r>
            <a:b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/>
                <a:ea typeface="Tahoma"/>
                <a:cs typeface="Times New Roman"/>
              </a:rPr>
              <a:t>	Comprehensive Deep Sea Exploration Analysis Platform </a:t>
            </a:r>
            <a:b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808"/>
            <a:ext cx="10515600" cy="4507209"/>
          </a:xfrm>
        </p:spPr>
        <p:txBody>
          <a:bodyPr/>
          <a:lstStyle/>
          <a:p>
            <a:pPr marL="0" indent="0" algn="ctr">
              <a:buNone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By</a:t>
            </a:r>
          </a:p>
          <a:p>
            <a:pPr marL="0" indent="0" algn="ctr">
              <a:buNone/>
            </a:pPr>
            <a:r>
              <a:rPr lang="en-US"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IPR-235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/>
              <a:cs typeface="Times New Roman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algn="ctr">
              <a:buNone/>
              <a:defRPr/>
            </a:pPr>
            <a:r>
              <a:rPr lang="en-IN" sz="1800" dirty="0">
                <a:solidFill>
                  <a:srgbClr val="C00000"/>
                </a:solidFill>
                <a:ea typeface="+mn-lt"/>
                <a:cs typeface="+mn-lt"/>
              </a:rPr>
              <a:t>Ms. Raesa Razeen</a:t>
            </a: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Assistant Professor</a:t>
            </a:r>
            <a:endParaRPr lang="en-US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algn="ctr">
              <a:buNone/>
              <a:defRPr/>
            </a:pPr>
            <a:r>
              <a:rPr lang="en-IN" sz="1100" b="1" dirty="0">
                <a:solidFill>
                  <a:srgbClr val="FF0000"/>
                </a:solidFill>
                <a:latin typeface="Times New Roman"/>
                <a:cs typeface="Times New Roman"/>
              </a:rPr>
              <a:t>Department of CSE</a:t>
            </a:r>
            <a:br>
              <a:rPr lang="en-I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92D050"/>
                </a:solidFill>
                <a:latin typeface="Times New Roman"/>
                <a:cs typeface="Times New Roman"/>
              </a:rPr>
              <a:t>,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74068"/>
              </p:ext>
            </p:extLst>
          </p:nvPr>
        </p:nvGraphicFramePr>
        <p:xfrm>
          <a:off x="3435224" y="1905550"/>
          <a:ext cx="53215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NISHIT SINGH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  <a:cs typeface="Times New Roman"/>
                        </a:rPr>
                        <a:t>20231IST0108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Times New Roman"/>
                          <a:cs typeface="Times New Roman"/>
                        </a:rPr>
                        <a:t>JANANI RAVI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  <a:cs typeface="Times New Roman"/>
                        </a:rPr>
                        <a:t>20231CSE0057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HIMANSHU KUMAR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  <a:cs typeface="Times New Roman"/>
                        </a:rPr>
                        <a:t>20231CSE0035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GOWREESH S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20231CSG0152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SAGNIK ROY CHOWDHURY 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20231IST0061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25862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MOHAMMAD AYAAN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/>
                        <a:t>20231EEE0022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43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br>
              <a:rPr lang="en-US" sz="3000" b="1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+mj-lt"/>
                <a:cs typeface="+mj-lt"/>
              </a:rPr>
            </a:br>
            <a:r>
              <a:rPr lang="en-US" sz="3000" b="1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+mj-lt"/>
                <a:cs typeface="+mj-lt"/>
              </a:rPr>
              <a:t>Comprehensive Deep Sea Exploration Data Analysis Platform</a:t>
            </a:r>
            <a:br>
              <a:rPr lang="en-US" sz="3000" b="1" dirty="0">
                <a:latin typeface="Times New Roman" panose="02020603050405020304" pitchFamily="18" charset="0"/>
                <a:ea typeface="Calibri Light"/>
                <a:cs typeface="Calibri Light"/>
              </a:rPr>
            </a:br>
            <a:br>
              <a:rPr lang="en-US" sz="3200" b="1" dirty="0">
                <a:latin typeface="Times New Roman"/>
                <a:cs typeface="Times New Roman"/>
              </a:rPr>
            </a:br>
            <a:r>
              <a:rPr lang="en-US" sz="2800" b="1" dirty="0">
                <a:solidFill>
                  <a:srgbClr val="0070C0"/>
                </a:solidFill>
                <a:latin typeface="Times New Roman"/>
                <a:cs typeface="Times New Roman"/>
              </a:rPr>
              <a:t>Problem Statement Description: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709060"/>
            <a:ext cx="11179628" cy="3823062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000" dirty="0">
                <a:latin typeface="Calibri"/>
                <a:ea typeface="+mn-lt"/>
                <a:cs typeface="+mn-lt"/>
              </a:rPr>
              <a:t>Demands for real time data observation and analysis of oceanographic data has increased the difficulty of obtaining, viewing, and understanding essential environmental variables. </a:t>
            </a:r>
          </a:p>
          <a:p>
            <a:pPr>
              <a:buFont typeface="Arial"/>
            </a:pPr>
            <a:endParaRPr lang="en-US" sz="3000" dirty="0">
              <a:latin typeface="Calibri"/>
              <a:ea typeface="+mn-lt"/>
              <a:cs typeface="+mn-lt"/>
            </a:endParaRPr>
          </a:p>
          <a:p>
            <a:pPr>
              <a:buFont typeface="Arial"/>
            </a:pPr>
            <a:r>
              <a:rPr lang="en-US" sz="3000" dirty="0">
                <a:latin typeface="Calibri"/>
                <a:ea typeface="+mn-lt"/>
                <a:cs typeface="+mn-lt"/>
              </a:rPr>
              <a:t>The current systems available are typically expensive, complicated to use or do not allow movement making it difficult to get them widely used. </a:t>
            </a:r>
          </a:p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901336" y="480200"/>
            <a:ext cx="10358846" cy="135421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/>
                <a:ea typeface="+mj-ea"/>
                <a:cs typeface="Times New Roman"/>
              </a:rPr>
              <a:t>Proposed  Solution :                                                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994952" y="1378132"/>
            <a:ext cx="10304419" cy="37302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800" dirty="0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Calibri"/>
                <a:cs typeface="Calibri"/>
              </a:rPr>
              <a:t>A website for the analysis and visualization of ocean data that utilizes real time data.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Calibri"/>
                <a:cs typeface="Calibri"/>
              </a:rPr>
              <a:t> We would be using Raspberry Pi Pico and ESP32 for cost efficient hosting.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GB" sz="2600" dirty="0">
              <a:latin typeface="Times New Roman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066" y="4200226"/>
            <a:ext cx="184731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50496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92777" y="365761"/>
            <a:ext cx="368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141616" y="1632857"/>
            <a:ext cx="37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4063" y="942592"/>
            <a:ext cx="10361023" cy="5225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>
                <a:latin typeface="Calibri"/>
                <a:cs typeface="Arial"/>
              </a:rPr>
              <a:t>Technical Approach for Deep Sea Exploration Data Analysis Platform</a:t>
            </a:r>
            <a:endParaRPr lang="en-US" sz="2400">
              <a:latin typeface="Calibri"/>
              <a:cs typeface="Arial"/>
            </a:endParaRPr>
          </a:p>
          <a:p>
            <a:r>
              <a:rPr lang="en-GB" sz="2400" dirty="0">
                <a:latin typeface="Calibri"/>
                <a:cs typeface="Arial"/>
              </a:rPr>
              <a:t>Hardware Components:</a:t>
            </a:r>
            <a:endParaRPr lang="en-US" sz="2400">
              <a:latin typeface="Calibri"/>
              <a:cs typeface="Arial"/>
            </a:endParaRPr>
          </a:p>
          <a:p>
            <a:pPr marL="285750" indent="-285750">
              <a:buFont typeface="Courier New"/>
              <a:buChar char="o"/>
            </a:pPr>
            <a:r>
              <a:rPr lang="en-GB" sz="2400" b="1" dirty="0">
                <a:latin typeface="Calibri"/>
                <a:cs typeface="Calibri"/>
              </a:rPr>
              <a:t>Raspberry Pi Pico</a:t>
            </a:r>
            <a:endParaRPr lang="en-GB" sz="2400" dirty="0"/>
          </a:p>
          <a:p>
            <a:pPr marL="285750" indent="-285750">
              <a:buFont typeface="Courier New"/>
              <a:buChar char="o"/>
            </a:pPr>
            <a:r>
              <a:rPr lang="en-GB" sz="2400" b="1" dirty="0">
                <a:latin typeface="Calibri"/>
                <a:cs typeface="Calibri"/>
              </a:rPr>
              <a:t>Power Supply</a:t>
            </a:r>
            <a:endParaRPr lang="en-GB" sz="2400"/>
          </a:p>
          <a:p>
            <a:pPr marL="285750" indent="-285750">
              <a:buFont typeface="Courier New"/>
              <a:buChar char="o"/>
            </a:pPr>
            <a:r>
              <a:rPr lang="en-GB" sz="2400" b="1" dirty="0">
                <a:latin typeface="Calibri"/>
                <a:cs typeface="Calibri"/>
              </a:rPr>
              <a:t>Wi-Fi module</a:t>
            </a:r>
            <a:endParaRPr lang="en-GB" sz="2400" b="1" dirty="0">
              <a:cs typeface="Calibri"/>
            </a:endParaRPr>
          </a:p>
          <a:p>
            <a:pPr marL="285750" indent="-285750">
              <a:buFont typeface="Courier New"/>
              <a:buChar char="o"/>
            </a:pPr>
            <a:r>
              <a:rPr lang="en-GB" sz="2400" b="1" dirty="0">
                <a:latin typeface="Calibri"/>
                <a:cs typeface="Calibri"/>
              </a:rPr>
              <a:t>ESP-32 </a:t>
            </a:r>
            <a:endParaRPr lang="en-GB" sz="2400" b="1" dirty="0">
              <a:cs typeface="Calibri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libri"/>
                <a:cs typeface="Calibri"/>
              </a:rPr>
              <a:t>Software Requirements:</a:t>
            </a:r>
          </a:p>
          <a:p>
            <a:pPr marL="342900" indent="-342900">
              <a:buFont typeface="Courier New"/>
              <a:buChar char="o"/>
            </a:pPr>
            <a:r>
              <a:rPr lang="en-GB" sz="2400" b="1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</a:p>
          <a:p>
            <a:pPr marL="342900" indent="-342900">
              <a:buFont typeface="Courier New"/>
              <a:buChar char="o"/>
            </a:pPr>
            <a:r>
              <a:rPr lang="en-GB" sz="2400" b="1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</a:p>
          <a:p>
            <a:pPr marL="342900" indent="-342900">
              <a:buFont typeface="Courier New"/>
              <a:buChar char="o"/>
            </a:pPr>
            <a:r>
              <a:rPr lang="en-GB" sz="2400" b="1" dirty="0">
                <a:solidFill>
                  <a:srgbClr val="000000"/>
                </a:solidFill>
                <a:latin typeface="Calibri"/>
                <a:cs typeface="Calibri"/>
              </a:rPr>
              <a:t>JavaScript</a:t>
            </a:r>
            <a:endParaRPr lang="en-GB" sz="2400" b="1">
              <a:solidFill>
                <a:srgbClr val="000000"/>
              </a:solidFill>
              <a:cs typeface="Calibri"/>
            </a:endParaRPr>
          </a:p>
          <a:p>
            <a:pPr marL="342900" indent="-342900">
              <a:buFont typeface="Courier New"/>
              <a:buChar char="o"/>
            </a:pPr>
            <a:r>
              <a:rPr lang="en-GB" sz="2400" b="1" dirty="0">
                <a:solidFill>
                  <a:srgbClr val="000000"/>
                </a:solidFill>
                <a:latin typeface="Calibri"/>
                <a:cs typeface="Calibri"/>
              </a:rPr>
              <a:t>API's(depending on the availability)</a:t>
            </a:r>
          </a:p>
          <a:p>
            <a:pPr marL="285750" indent="-285750">
              <a:buFont typeface="Courier New"/>
              <a:buChar char="o"/>
            </a:pPr>
            <a:endParaRPr lang="en-GB" b="1" dirty="0">
              <a:solidFill>
                <a:srgbClr val="000000"/>
              </a:solidFill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een circuit board with gold dots&#10;&#10;Description automatically generated">
            <a:extLst>
              <a:ext uri="{FF2B5EF4-FFF2-40B4-BE49-F238E27FC236}">
                <a16:creationId xmlns:a16="http://schemas.microsoft.com/office/drawing/2014/main" id="{F1D33FEF-DD92-4AB8-1214-1E5EC051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681" y="1502791"/>
            <a:ext cx="2143125" cy="2143125"/>
          </a:xfrm>
          <a:prstGeom prst="rect">
            <a:avLst/>
          </a:prstGeom>
        </p:spPr>
      </p:pic>
      <p:pic>
        <p:nvPicPr>
          <p:cNvPr id="9" name="Picture 8" descr="SquadPixel Esp-32 Wifi, Bluetooth, Dual ...">
            <a:extLst>
              <a:ext uri="{FF2B5EF4-FFF2-40B4-BE49-F238E27FC236}">
                <a16:creationId xmlns:a16="http://schemas.microsoft.com/office/drawing/2014/main" id="{8F598863-E336-5FE7-3E72-5E8E144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555" y="3428527"/>
            <a:ext cx="2307811" cy="147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667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8713" y="180703"/>
            <a:ext cx="4519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633" y="322216"/>
            <a:ext cx="1147136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2400" b="1" dirty="0">
              <a:latin typeface="Times New Roman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Enhanced Real-Time Monitoring</a:t>
            </a:r>
            <a:r>
              <a:rPr lang="en-GB" sz="2400" dirty="0">
                <a:latin typeface="Calibri"/>
                <a:cs typeface="Calibri"/>
              </a:rPr>
              <a:t>: Provides a low-cost, efficient platform for real-time ocean data analysis, improving the ability to monitor critical environmental metrics like temperature, salinity, and currents.</a:t>
            </a:r>
            <a:endParaRPr lang="en-GB" sz="2400" dirty="0">
              <a:latin typeface="Times New Roman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Sustainable and Scalable</a:t>
            </a:r>
            <a:r>
              <a:rPr lang="en-GB" sz="2400" dirty="0">
                <a:latin typeface="Calibri"/>
                <a:cs typeface="Calibri"/>
              </a:rPr>
              <a:t>: By utilizing energy-efficient Raspberry Pi Pico and ESP32, the project promotes sustainability in ocean data collection, with the potential for wide-scale deployment in remote or low-resource areas.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Accessible Data Visualization</a:t>
            </a:r>
            <a:r>
              <a:rPr lang="en-GB" sz="2400" dirty="0">
                <a:latin typeface="Calibri"/>
                <a:cs typeface="Calibri"/>
              </a:rPr>
              <a:t>: Offers an intuitive, web-based interface for users to easily interpret complex oceanographic data, aiding in research, environmental monitoring, and educational purposes.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Calibri"/>
                <a:cs typeface="Calibri"/>
              </a:rPr>
              <a:t>Cost-Effective Solution</a:t>
            </a:r>
            <a:r>
              <a:rPr lang="en-GB" sz="2400" dirty="0">
                <a:latin typeface="Calibri"/>
                <a:cs typeface="Calibri"/>
              </a:rPr>
              <a:t>: The use of affordable hardware reduces the need for expensive infrastructure, making ocean data analysis accessible to smaller organizations, researchers, and educational institutions.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303876" y="3454126"/>
            <a:ext cx="184731" cy="4247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81428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01839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A2D1CB0-BD34-BA98-750D-31849D94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15343" y="8074025"/>
            <a:ext cx="10515600" cy="4351338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B132CDCA-53FF-5EBA-5602-132AB14D33EC}"/>
              </a:ext>
            </a:extLst>
          </p:cNvPr>
          <p:cNvGraphicFramePr>
            <a:graphicFrameLocks noGrp="1"/>
          </p:cNvGraphicFramePr>
          <p:nvPr/>
        </p:nvGraphicFramePr>
        <p:xfrm>
          <a:off x="500743" y="659675"/>
          <a:ext cx="10506890" cy="5142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7668</TotalTime>
  <Words>149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Innovative Projects Using Raspberry Pi  (ECE2011)  Phase –I Review Presentation (26th Sept to 27th Sept 2024)   Comprehensive Deep Sea Exploration Analysis Platform  </vt:lpstr>
      <vt:lpstr> Comprehensive Deep Sea Exploration Data Analysis Platform  Problem Statement Description:</vt:lpstr>
      <vt:lpstr>PowerPoint Presentation</vt:lpstr>
      <vt:lpstr>PowerPoint Presentation</vt:lpstr>
      <vt:lpstr>PowerPoint Presentation</vt:lpstr>
      <vt:lpstr>Project Timeline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1304</cp:revision>
  <cp:lastPrinted>2018-07-24T06:37:20Z</cp:lastPrinted>
  <dcterms:created xsi:type="dcterms:W3CDTF">2018-06-07T04:06:17Z</dcterms:created>
  <dcterms:modified xsi:type="dcterms:W3CDTF">2024-11-23T05:10:06Z</dcterms:modified>
</cp:coreProperties>
</file>