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777" autoAdjust="0"/>
    <p:restoredTop sz="97872" autoAdjust="0"/>
  </p:normalViewPr>
  <p:slideViewPr>
    <p:cSldViewPr snapToGrid="0" snapToObjects="1">
      <p:cViewPr>
        <p:scale>
          <a:sx n="28" d="100"/>
          <a:sy n="28" d="100"/>
        </p:scale>
        <p:origin x="-10" y="-444"/>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‹Nr.›</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05.10.2022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‹Nr.›</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05.10.2022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686300"/>
            <a:ext cx="28085931" cy="3539430"/>
          </a:xfrm>
          <a:prstGeom prst="rect">
            <a:avLst/>
          </a:prstGeom>
          <a:noFill/>
        </p:spPr>
        <p:txBody>
          <a:bodyPr wrap="square" rtlCol="0">
            <a:spAutoFit/>
          </a:bodyPr>
          <a:lstStyle/>
          <a:p>
            <a:pPr algn="just"/>
            <a:r>
              <a:rPr lang="en-US" sz="3200" dirty="0"/>
              <a:t>Abstract – Addressing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200" dirty="0" err="1"/>
              <a:t>osmTGmod</a:t>
            </a:r>
            <a:r>
              <a:rPr lang="en-US" sz="32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p>
        </p:txBody>
      </p:sp>
      <p:sp>
        <p:nvSpPr>
          <p:cNvPr id="41" name="Textfeld 40"/>
          <p:cNvSpPr txBox="1"/>
          <p:nvPr/>
        </p:nvSpPr>
        <p:spPr>
          <a:xfrm>
            <a:off x="15842681" y="15050356"/>
            <a:ext cx="13338017" cy="830997"/>
          </a:xfrm>
          <a:prstGeom prst="rect">
            <a:avLst/>
          </a:prstGeom>
          <a:noFill/>
        </p:spPr>
        <p:txBody>
          <a:bodyPr wrap="square" rtlCol="0">
            <a:spAutoFit/>
          </a:bodyPr>
          <a:lstStyle/>
          <a:p>
            <a:r>
              <a:rPr lang="en-US" sz="4800" b="1" dirty="0"/>
              <a:t>1. </a:t>
            </a:r>
            <a:r>
              <a:rPr lang="en-US" sz="4800" b="1" dirty="0" err="1"/>
              <a:t>Tabelle</a:t>
            </a:r>
            <a:endParaRPr lang="en-US" sz="4000" b="1" dirty="0"/>
          </a:p>
        </p:txBody>
      </p:sp>
      <p:cxnSp>
        <p:nvCxnSpPr>
          <p:cNvPr id="43" name="Gerade Verbindung 42"/>
          <p:cNvCxnSpPr/>
          <p:nvPr/>
        </p:nvCxnSpPr>
        <p:spPr>
          <a:xfrm flipV="1">
            <a:off x="-63668" y="8261109"/>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5837008" y="22633465"/>
            <a:ext cx="14468513" cy="0"/>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63668" y="21802468"/>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5746219" y="8254998"/>
            <a:ext cx="13992149" cy="830997"/>
          </a:xfrm>
          <a:prstGeom prst="rect">
            <a:avLst/>
          </a:prstGeom>
          <a:noFill/>
        </p:spPr>
        <p:txBody>
          <a:bodyPr wrap="square" rtlCol="0">
            <a:spAutoFit/>
          </a:bodyPr>
          <a:lstStyle/>
          <a:p>
            <a:r>
              <a:rPr lang="en-US" sz="4800" b="1" dirty="0"/>
              <a:t>Scenario 1: xxx</a:t>
            </a:r>
            <a:endParaRPr lang="en-US" sz="4000" b="1" dirty="0"/>
          </a:p>
        </p:txBody>
      </p:sp>
      <p:cxnSp>
        <p:nvCxnSpPr>
          <p:cNvPr id="67" name="Gerade Verbindung 66"/>
          <p:cNvCxnSpPr/>
          <p:nvPr/>
        </p:nvCxnSpPr>
        <p:spPr>
          <a:xfrm>
            <a:off x="15842681" y="8261107"/>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30" name="Textfeld 129"/>
          <p:cNvSpPr txBox="1"/>
          <p:nvPr/>
        </p:nvSpPr>
        <p:spPr>
          <a:xfrm>
            <a:off x="24667171" y="23014792"/>
            <a:ext cx="5228627"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p:txBody>
      </p:sp>
      <p:cxnSp>
        <p:nvCxnSpPr>
          <p:cNvPr id="168" name="Gerade Verbindung 167"/>
          <p:cNvCxnSpPr/>
          <p:nvPr/>
        </p:nvCxnSpPr>
        <p:spPr>
          <a:xfrm>
            <a:off x="0" y="35422835"/>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5902380" y="34591838"/>
            <a:ext cx="8532422" cy="830997"/>
          </a:xfrm>
          <a:prstGeom prst="rect">
            <a:avLst/>
          </a:prstGeom>
          <a:noFill/>
        </p:spPr>
        <p:txBody>
          <a:bodyPr wrap="square" rtlCol="0">
            <a:spAutoFit/>
          </a:bodyPr>
          <a:lstStyle/>
          <a:p>
            <a:pPr algn="just"/>
            <a:r>
              <a:rPr lang="en-US" sz="4800" b="1" dirty="0"/>
              <a:t>4. </a:t>
            </a:r>
            <a:r>
              <a:rPr lang="en-US" sz="4800" b="1"/>
              <a:t>Conclusions</a:t>
            </a:r>
            <a:endParaRPr lang="en-US" sz="4000" b="1" dirty="0"/>
          </a:p>
        </p:txBody>
      </p:sp>
      <p:cxnSp>
        <p:nvCxnSpPr>
          <p:cNvPr id="107" name="Gerade Verbindung 106"/>
          <p:cNvCxnSpPr/>
          <p:nvPr/>
        </p:nvCxnSpPr>
        <p:spPr>
          <a:xfrm>
            <a:off x="15871256" y="3545469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5871255" y="35838334"/>
            <a:ext cx="13321267" cy="3323987"/>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indent="-457200" algn="just">
              <a:spcAft>
                <a:spcPts val="1200"/>
              </a:spcAft>
              <a:buFont typeface="Arial" panose="020B0604020202020204" pitchFamily="34" charset="0"/>
              <a:buChar char="•"/>
              <a:tabLst>
                <a:tab pos="182880" algn="l"/>
              </a:tabLst>
            </a:pPr>
            <a:r>
              <a:rPr lang="en-US" sz="3400" dirty="0"/>
              <a:t>Text</a:t>
            </a:r>
          </a:p>
          <a:p>
            <a:pPr marL="457200" indent="-457200" algn="just">
              <a:spcAft>
                <a:spcPts val="1200"/>
              </a:spcAft>
              <a:buFont typeface="Arial" panose="020B0604020202020204" pitchFamily="34" charset="0"/>
              <a:buChar char="•"/>
              <a:tabLst>
                <a:tab pos="182880" algn="l"/>
              </a:tabLst>
            </a:pPr>
            <a:endParaRPr lang="en-US" sz="3400" dirty="0"/>
          </a:p>
          <a:p>
            <a:pPr lvl="0" algn="just">
              <a:spcAft>
                <a:spcPts val="1200"/>
              </a:spcAft>
              <a:tabLst>
                <a:tab pos="182880" algn="l"/>
              </a:tabLst>
            </a:pPr>
            <a:endParaRPr lang="en-US" sz="3400" b="1" spc="-5" dirty="0">
              <a:ea typeface="MS Mincho"/>
            </a:endParaRPr>
          </a:p>
        </p:txBody>
      </p:sp>
      <p:grpSp>
        <p:nvGrpSpPr>
          <p:cNvPr id="125" name="Gruppierung 11"/>
          <p:cNvGrpSpPr/>
          <p:nvPr/>
        </p:nvGrpSpPr>
        <p:grpSpPr>
          <a:xfrm>
            <a:off x="1" y="4302125"/>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085498" y="21004352"/>
            <a:ext cx="9411166" cy="830997"/>
          </a:xfrm>
          <a:prstGeom prst="rect">
            <a:avLst/>
          </a:prstGeom>
          <a:noFill/>
        </p:spPr>
        <p:txBody>
          <a:bodyPr wrap="none" rtlCol="0">
            <a:spAutoFit/>
          </a:bodyPr>
          <a:lstStyle/>
          <a:p>
            <a:r>
              <a:rPr lang="en-US" sz="4800" b="1" dirty="0"/>
              <a:t>2. Theory and Application of ….</a:t>
            </a:r>
            <a:endParaRPr lang="en-US" sz="4000" b="1" dirty="0"/>
          </a:p>
        </p:txBody>
      </p:sp>
      <p:sp>
        <p:nvSpPr>
          <p:cNvPr id="123" name="Textfeld 122"/>
          <p:cNvSpPr txBox="1"/>
          <p:nvPr/>
        </p:nvSpPr>
        <p:spPr>
          <a:xfrm>
            <a:off x="1151321" y="21972912"/>
            <a:ext cx="13206660"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Text</a:t>
            </a:r>
          </a:p>
          <a:p>
            <a:pPr marL="457200" indent="-457200" algn="just">
              <a:buFont typeface="Arial" panose="020B0604020202020204" pitchFamily="34" charset="0"/>
              <a:buChar char="•"/>
            </a:pPr>
            <a:r>
              <a:rPr lang="en-US" sz="3400" dirty="0"/>
              <a:t>Text</a:t>
            </a:r>
          </a:p>
          <a:p>
            <a:pPr algn="just"/>
            <a:endParaRPr lang="de-DE" sz="2800" b="1" i="1" dirty="0"/>
          </a:p>
          <a:p>
            <a:pPr algn="just"/>
            <a:r>
              <a:rPr lang="de-DE" sz="2800" b="1" i="1" dirty="0"/>
              <a:t>Formel……</a:t>
            </a:r>
            <a:endParaRPr lang="en-US" sz="2800" dirty="0"/>
          </a:p>
          <a:p>
            <a:pPr algn="just"/>
            <a:endParaRPr lang="en-US" sz="3400" dirty="0"/>
          </a:p>
          <a:p>
            <a:pPr algn="just"/>
            <a:endParaRPr lang="en-US" sz="3400" dirty="0"/>
          </a:p>
        </p:txBody>
      </p:sp>
      <p:sp>
        <p:nvSpPr>
          <p:cNvPr id="146" name="Textfeld 145"/>
          <p:cNvSpPr txBox="1"/>
          <p:nvPr/>
        </p:nvSpPr>
        <p:spPr>
          <a:xfrm>
            <a:off x="15903651" y="21802468"/>
            <a:ext cx="14420482" cy="830997"/>
          </a:xfrm>
          <a:prstGeom prst="rect">
            <a:avLst/>
          </a:prstGeom>
          <a:noFill/>
        </p:spPr>
        <p:txBody>
          <a:bodyPr wrap="square" rtlCol="0">
            <a:spAutoFit/>
          </a:bodyPr>
          <a:lstStyle/>
          <a:p>
            <a:r>
              <a:rPr lang="en-US" sz="4800" b="1" dirty="0"/>
              <a:t>Scenario 2: xx</a:t>
            </a:r>
            <a:endParaRPr lang="en-US" sz="4000" b="1" dirty="0"/>
          </a:p>
        </p:txBody>
      </p:sp>
      <p:sp>
        <p:nvSpPr>
          <p:cNvPr id="149" name="Textfeld 148"/>
          <p:cNvSpPr txBox="1"/>
          <p:nvPr/>
        </p:nvSpPr>
        <p:spPr>
          <a:xfrm>
            <a:off x="1151321" y="34591837"/>
            <a:ext cx="9308574" cy="830997"/>
          </a:xfrm>
          <a:prstGeom prst="rect">
            <a:avLst/>
          </a:prstGeom>
          <a:noFill/>
        </p:spPr>
        <p:txBody>
          <a:bodyPr wrap="none" rtlCol="0">
            <a:spAutoFit/>
          </a:bodyPr>
          <a:lstStyle/>
          <a:p>
            <a:r>
              <a:rPr lang="en-US" sz="4800" b="1" dirty="0"/>
              <a:t>3. Assumptions and Scenarios</a:t>
            </a:r>
            <a:endParaRPr lang="en-US" sz="4000" b="1" dirty="0"/>
          </a:p>
        </p:txBody>
      </p:sp>
      <p:cxnSp>
        <p:nvCxnSpPr>
          <p:cNvPr id="156" name="Gerade Verbindung 155"/>
          <p:cNvCxnSpPr/>
          <p:nvPr/>
        </p:nvCxnSpPr>
        <p:spPr>
          <a:xfrm>
            <a:off x="15842681" y="30668637"/>
            <a:ext cx="14402370"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157" name="Textfeld 156"/>
          <p:cNvSpPr txBox="1"/>
          <p:nvPr/>
        </p:nvSpPr>
        <p:spPr>
          <a:xfrm>
            <a:off x="15955900" y="29694113"/>
            <a:ext cx="4365298" cy="830997"/>
          </a:xfrm>
          <a:prstGeom prst="rect">
            <a:avLst/>
          </a:prstGeom>
          <a:noFill/>
        </p:spPr>
        <p:txBody>
          <a:bodyPr wrap="none" rtlCol="0">
            <a:spAutoFit/>
          </a:bodyPr>
          <a:lstStyle/>
          <a:p>
            <a:r>
              <a:rPr lang="en-US" sz="4800" b="1" dirty="0"/>
              <a:t>Scenario 3: xx</a:t>
            </a:r>
            <a:endParaRPr lang="en-US" sz="4000" b="1" dirty="0"/>
          </a:p>
        </p:txBody>
      </p:sp>
      <p:sp>
        <p:nvSpPr>
          <p:cNvPr id="164" name="Textfeld 163"/>
          <p:cNvSpPr txBox="1"/>
          <p:nvPr/>
        </p:nvSpPr>
        <p:spPr>
          <a:xfrm>
            <a:off x="24545699" y="9747843"/>
            <a:ext cx="5202598" cy="4124206"/>
          </a:xfrm>
          <a:prstGeom prst="rect">
            <a:avLst/>
          </a:prstGeom>
          <a:noFill/>
        </p:spPr>
        <p:txBody>
          <a:bodyPr wrap="square" rtlCol="0">
            <a:spAutoFit/>
          </a:bodyPr>
          <a:lstStyle/>
          <a:p>
            <a:pPr marL="342900" indent="-342900" algn="just">
              <a:buFont typeface="Arial" panose="020B0604020202020204" pitchFamily="34" charset="0"/>
              <a:buChar char="•"/>
            </a:pPr>
            <a:r>
              <a:rPr lang="en-US" sz="3400" dirty="0"/>
              <a:t>Text</a:t>
            </a:r>
          </a:p>
          <a:p>
            <a:pPr marL="342000" indent="-342000" algn="just">
              <a:buFont typeface="Arial" panose="020B0604020202020204" pitchFamily="34" charset="0"/>
              <a:buChar char="•"/>
            </a:pPr>
            <a:r>
              <a:rPr lang="en-US" sz="3400" u="sng" dirty="0"/>
              <a:t>Text</a:t>
            </a:r>
          </a:p>
          <a:p>
            <a:pPr marL="342000" lvl="1" indent="-342000" algn="just">
              <a:buFont typeface="Arial" panose="020B0604020202020204" pitchFamily="34" charset="0"/>
              <a:buChar char="•"/>
            </a:pPr>
            <a:r>
              <a:rPr lang="en-US" sz="3400" dirty="0"/>
              <a:t>Text</a:t>
            </a:r>
          </a:p>
          <a:p>
            <a:pPr marL="342000" lvl="1" indent="-342000" algn="just">
              <a:buFont typeface="Arial" panose="020B0604020202020204" pitchFamily="34" charset="0"/>
              <a:buChar char="•"/>
            </a:pPr>
            <a:r>
              <a:rPr lang="en-US" sz="3400" dirty="0"/>
              <a:t>Text</a:t>
            </a:r>
          </a:p>
          <a:p>
            <a:pPr marL="377100" lvl="1" algn="just"/>
            <a:endParaRPr lang="en-US" sz="3400" dirty="0"/>
          </a:p>
          <a:p>
            <a:pPr marL="342900" indent="-342900" algn="just">
              <a:buFont typeface="Arial" panose="020B0604020202020204" pitchFamily="34" charset="0"/>
              <a:buChar char="•"/>
            </a:pPr>
            <a:endParaRPr lang="en-US" sz="34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023517" y="36123510"/>
            <a:ext cx="13309440"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endParaRPr lang="de-DE" sz="3400" spc="-5" dirty="0">
              <a:ea typeface="MS Mincho"/>
            </a:endParaRPr>
          </a:p>
        </p:txBody>
      </p:sp>
      <p:sp>
        <p:nvSpPr>
          <p:cNvPr id="169" name="Textfeld 168"/>
          <p:cNvSpPr txBox="1"/>
          <p:nvPr/>
        </p:nvSpPr>
        <p:spPr>
          <a:xfrm>
            <a:off x="15871256" y="30872404"/>
            <a:ext cx="13292690" cy="1292662"/>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dirty="0"/>
              <a:t>Text</a:t>
            </a:r>
          </a:p>
          <a:p>
            <a:pPr marL="457200" indent="-457200" algn="just">
              <a:spcAft>
                <a:spcPts val="1200"/>
              </a:spcAft>
              <a:buFont typeface="Arial" panose="020B0604020202020204" pitchFamily="34" charset="0"/>
              <a:buChar char="•"/>
            </a:pPr>
            <a:r>
              <a:rPr lang="en-US" sz="3400" dirty="0"/>
              <a:t>text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graphicFrame>
        <p:nvGraphicFramePr>
          <p:cNvPr id="9" name="Tabelle 8"/>
          <p:cNvGraphicFramePr>
            <a:graphicFrameLocks noGrp="1"/>
          </p:cNvGraphicFramePr>
          <p:nvPr>
            <p:extLst>
              <p:ext uri="{D42A27DB-BD31-4B8C-83A1-F6EECF244321}">
                <p14:modId xmlns:p14="http://schemas.microsoft.com/office/powerpoint/2010/main" val="994694975"/>
              </p:ext>
            </p:extLst>
          </p:nvPr>
        </p:nvGraphicFramePr>
        <p:xfrm>
          <a:off x="1077115" y="26272775"/>
          <a:ext cx="13352304" cy="6941537"/>
        </p:xfrm>
        <a:graphic>
          <a:graphicData uri="http://schemas.openxmlformats.org/drawingml/2006/table">
            <a:tbl>
              <a:tblPr firstRow="1" bandRow="1">
                <a:tableStyleId>{0E3FDE45-AF77-4B5C-9715-49D594BDF05E}</a:tableStyleId>
              </a:tblPr>
              <a:tblGrid>
                <a:gridCol w="4868464">
                  <a:extLst>
                    <a:ext uri="{9D8B030D-6E8A-4147-A177-3AD203B41FA5}">
                      <a16:colId xmlns:a16="http://schemas.microsoft.com/office/drawing/2014/main" val="20000"/>
                    </a:ext>
                  </a:extLst>
                </a:gridCol>
                <a:gridCol w="4053696">
                  <a:extLst>
                    <a:ext uri="{9D8B030D-6E8A-4147-A177-3AD203B41FA5}">
                      <a16:colId xmlns:a16="http://schemas.microsoft.com/office/drawing/2014/main" val="20001"/>
                    </a:ext>
                  </a:extLst>
                </a:gridCol>
                <a:gridCol w="4430144">
                  <a:extLst>
                    <a:ext uri="{9D8B030D-6E8A-4147-A177-3AD203B41FA5}">
                      <a16:colId xmlns:a16="http://schemas.microsoft.com/office/drawing/2014/main" val="20002"/>
                    </a:ext>
                  </a:extLst>
                </a:gridCol>
              </a:tblGrid>
              <a:tr h="1183580">
                <a:tc>
                  <a:txBody>
                    <a:bodyPr/>
                    <a:lstStyle/>
                    <a:p>
                      <a:pPr algn="ctr"/>
                      <a:r>
                        <a:rPr lang="en-GB" sz="3000" noProof="0" dirty="0"/>
                        <a:t>xx parameter </a:t>
                      </a:r>
                    </a:p>
                  </a:txBody>
                  <a:tcPr/>
                </a:tc>
                <a:tc>
                  <a:txBody>
                    <a:bodyPr/>
                    <a:lstStyle/>
                    <a:p>
                      <a:pPr algn="ctr"/>
                      <a:r>
                        <a:rPr lang="en-GB" sz="3000" noProof="0" dirty="0"/>
                        <a:t>xx</a:t>
                      </a:r>
                    </a:p>
                  </a:txBody>
                  <a:tcPr/>
                </a:tc>
                <a:tc>
                  <a:txBody>
                    <a:bodyPr/>
                    <a:lstStyle/>
                    <a:p>
                      <a:pPr algn="ctr"/>
                      <a:r>
                        <a:rPr lang="en-GB" sz="3000" noProof="0" dirty="0"/>
                        <a:t>xx</a:t>
                      </a:r>
                    </a:p>
                  </a:txBody>
                  <a:tcPr/>
                </a:tc>
                <a:extLst>
                  <a:ext uri="{0D108BD9-81ED-4DB2-BD59-A6C34878D82A}">
                    <a16:rowId xmlns:a16="http://schemas.microsoft.com/office/drawing/2014/main" val="10000"/>
                  </a:ext>
                </a:extLst>
              </a:tr>
              <a:tr h="639773">
                <a:tc>
                  <a:txBody>
                    <a:bodyPr/>
                    <a:lstStyle/>
                    <a:p>
                      <a:pPr algn="just"/>
                      <a:r>
                        <a:rPr lang="en-GB" sz="3000" noProof="0" dirty="0"/>
                        <a:t>xx</a:t>
                      </a:r>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extLst>
                  <a:ext uri="{0D108BD9-81ED-4DB2-BD59-A6C34878D82A}">
                    <a16:rowId xmlns:a16="http://schemas.microsoft.com/office/drawing/2014/main" val="10001"/>
                  </a:ext>
                </a:extLst>
              </a:tr>
              <a:tr h="639773">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 €</a:t>
                      </a:r>
                    </a:p>
                  </a:txBody>
                  <a:tcPr/>
                </a:tc>
                <a:extLst>
                  <a:ext uri="{0D108BD9-81ED-4DB2-BD59-A6C34878D82A}">
                    <a16:rowId xmlns:a16="http://schemas.microsoft.com/office/drawing/2014/main" val="10002"/>
                  </a:ext>
                </a:extLst>
              </a:tr>
              <a:tr h="639773">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r>
                        <a:rPr lang="de-DE" sz="3000" baseline="0" dirty="0"/>
                        <a:t> €</a:t>
                      </a:r>
                      <a:endParaRPr lang="de-DE" sz="3000" dirty="0"/>
                    </a:p>
                  </a:txBody>
                  <a:tcPr/>
                </a:tc>
                <a:extLst>
                  <a:ext uri="{0D108BD9-81ED-4DB2-BD59-A6C34878D82A}">
                    <a16:rowId xmlns:a16="http://schemas.microsoft.com/office/drawing/2014/main" val="10003"/>
                  </a:ext>
                </a:extLst>
              </a:tr>
              <a:tr h="639773">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4"/>
                  </a:ext>
                </a:extLst>
              </a:tr>
              <a:tr h="639773">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p>
                  </a:txBody>
                  <a:tcPr/>
                </a:tc>
                <a:extLst>
                  <a:ext uri="{0D108BD9-81ED-4DB2-BD59-A6C34878D82A}">
                    <a16:rowId xmlns:a16="http://schemas.microsoft.com/office/drawing/2014/main" val="10005"/>
                  </a:ext>
                </a:extLst>
              </a:tr>
              <a:tr h="639773">
                <a:tc>
                  <a:txBody>
                    <a:bodyPr/>
                    <a:lstStyle/>
                    <a:p>
                      <a:pPr algn="just"/>
                      <a:r>
                        <a:rPr lang="en-GB" sz="3000" noProof="0" dirty="0"/>
                        <a:t>xx</a:t>
                      </a:r>
                    </a:p>
                  </a:txBody>
                  <a:tcPr/>
                </a:tc>
                <a:tc>
                  <a:txBody>
                    <a:bodyPr/>
                    <a:lstStyle/>
                    <a:p>
                      <a:pPr algn="ctr"/>
                      <a:r>
                        <a:rPr lang="de-DE" sz="3000" dirty="0"/>
                        <a:t>xx%</a:t>
                      </a:r>
                      <a:endParaRPr lang="en-GB" sz="3000" noProof="0" dirty="0"/>
                    </a:p>
                  </a:txBody>
                  <a:tcPr/>
                </a:tc>
                <a:tc>
                  <a:txBody>
                    <a:bodyPr/>
                    <a:lstStyle/>
                    <a:p>
                      <a:pPr algn="ctr"/>
                      <a:r>
                        <a:rPr lang="de-DE" sz="3000" dirty="0"/>
                        <a:t>xx%</a:t>
                      </a:r>
                      <a:endParaRPr lang="en-GB" sz="3000" noProof="0" dirty="0"/>
                    </a:p>
                  </a:txBody>
                  <a:tcPr/>
                </a:tc>
                <a:extLst>
                  <a:ext uri="{0D108BD9-81ED-4DB2-BD59-A6C34878D82A}">
                    <a16:rowId xmlns:a16="http://schemas.microsoft.com/office/drawing/2014/main" val="10006"/>
                  </a:ext>
                </a:extLst>
              </a:tr>
              <a:tr h="639773">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7"/>
                  </a:ext>
                </a:extLst>
              </a:tr>
              <a:tr h="639773">
                <a:tc>
                  <a:txBody>
                    <a:bodyPr/>
                    <a:lstStyle/>
                    <a:p>
                      <a:pPr algn="just"/>
                      <a:r>
                        <a:rPr lang="en-GB" sz="3000" noProof="0" dirty="0"/>
                        <a:t>xx</a:t>
                      </a:r>
                    </a:p>
                  </a:txBody>
                  <a:tcPr/>
                </a:tc>
                <a:tc>
                  <a:txBody>
                    <a:bodyPr/>
                    <a:lstStyle/>
                    <a:p>
                      <a:pPr algn="ctr"/>
                      <a:r>
                        <a:rPr lang="de-DE" sz="3000" dirty="0"/>
                        <a:t>xx </a:t>
                      </a:r>
                      <a:r>
                        <a:rPr lang="en-GB" sz="3000" noProof="0" dirty="0"/>
                        <a:t>yrs.</a:t>
                      </a:r>
                    </a:p>
                  </a:txBody>
                  <a:tcPr/>
                </a:tc>
                <a:tc>
                  <a:txBody>
                    <a:bodyPr/>
                    <a:lstStyle/>
                    <a:p>
                      <a:pPr algn="ctr"/>
                      <a:r>
                        <a:rPr lang="en-GB" sz="3000" noProof="0" dirty="0"/>
                        <a:t>xx yrs. </a:t>
                      </a:r>
                    </a:p>
                  </a:txBody>
                  <a:tcPr/>
                </a:tc>
                <a:extLst>
                  <a:ext uri="{0D108BD9-81ED-4DB2-BD59-A6C34878D82A}">
                    <a16:rowId xmlns:a16="http://schemas.microsoft.com/office/drawing/2014/main" val="10008"/>
                  </a:ext>
                </a:extLst>
              </a:tr>
              <a:tr h="639773">
                <a:tc>
                  <a:txBody>
                    <a:bodyPr/>
                    <a:lstStyle/>
                    <a:p>
                      <a:pPr algn="just"/>
                      <a:r>
                        <a:rPr lang="en-GB" sz="3000" b="1" noProof="0" dirty="0"/>
                        <a:t>Profit </a:t>
                      </a:r>
                    </a:p>
                  </a:txBody>
                  <a:tcPr/>
                </a:tc>
                <a:tc>
                  <a:txBody>
                    <a:bodyPr/>
                    <a:lstStyle/>
                    <a:p>
                      <a:pPr algn="ctr"/>
                      <a:r>
                        <a:rPr lang="de-DE" sz="3000" b="1" dirty="0"/>
                        <a:t>xx €</a:t>
                      </a:r>
                    </a:p>
                  </a:txBody>
                  <a:tcPr/>
                </a:tc>
                <a:tc>
                  <a:txBody>
                    <a:bodyPr/>
                    <a:lstStyle/>
                    <a:p>
                      <a:pPr algn="ctr"/>
                      <a:r>
                        <a:rPr lang="de-DE" sz="3000" b="1" dirty="0"/>
                        <a:t>xx€</a:t>
                      </a:r>
                    </a:p>
                  </a:txBody>
                  <a:tcPr/>
                </a:tc>
                <a:extLst>
                  <a:ext uri="{0D108BD9-81ED-4DB2-BD59-A6C34878D82A}">
                    <a16:rowId xmlns:a16="http://schemas.microsoft.com/office/drawing/2014/main" val="10009"/>
                  </a:ext>
                </a:extLst>
              </a:tr>
            </a:tbl>
          </a:graphicData>
        </a:graphic>
      </p:graphicFrame>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3" name="Textfeld 2">
            <a:extLst>
              <a:ext uri="{FF2B5EF4-FFF2-40B4-BE49-F238E27FC236}">
                <a16:creationId xmlns:a16="http://schemas.microsoft.com/office/drawing/2014/main" id="{A2E80806-C4FB-4C12-BDE3-E21C65581F47}"/>
              </a:ext>
            </a:extLst>
          </p:cNvPr>
          <p:cNvSpPr txBox="1"/>
          <p:nvPr/>
        </p:nvSpPr>
        <p:spPr>
          <a:xfrm>
            <a:off x="15955900" y="23581895"/>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46" name="Textfeld 45">
            <a:extLst>
              <a:ext uri="{FF2B5EF4-FFF2-40B4-BE49-F238E27FC236}">
                <a16:creationId xmlns:a16="http://schemas.microsoft.com/office/drawing/2014/main" id="{1927268E-6C73-45A3-9942-D1B5B7649C4A}"/>
              </a:ext>
            </a:extLst>
          </p:cNvPr>
          <p:cNvSpPr txBox="1"/>
          <p:nvPr/>
        </p:nvSpPr>
        <p:spPr>
          <a:xfrm>
            <a:off x="15802133" y="10138637"/>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734433"/>
            <a:ext cx="13338017" cy="7971413"/>
          </a:xfrm>
          <a:prstGeom prst="rect">
            <a:avLst/>
          </a:prstGeom>
          <a:noFill/>
        </p:spPr>
        <p:txBody>
          <a:bodyPr wrap="square" rtlCol="0">
            <a:spAutoFit/>
          </a:bodyPr>
          <a:lstStyle/>
          <a:p>
            <a:pPr algn="just"/>
            <a:r>
              <a:rPr lang="en-US" sz="3200" dirty="0"/>
              <a:t>As decentralization of generation of electricity is going forward as sustainable energy is in focus more than ever, more electrical grid models are needed, e.g. to simulate power flow. Especially countries of the global south, like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algn="just"/>
            <a:endParaRPr lang="en-US" sz="3200" dirty="0"/>
          </a:p>
          <a:p>
            <a:pPr algn="just"/>
            <a:r>
              <a:rPr lang="en-US" sz="3200" dirty="0"/>
              <a:t>Existing German model: The existing German model “</a:t>
            </a:r>
            <a:r>
              <a:rPr lang="en-US" sz="3200" dirty="0" err="1"/>
              <a:t>osmTGmod</a:t>
            </a:r>
            <a:r>
              <a:rPr lang="en-US" sz="3200" dirty="0"/>
              <a:t>” uses several programming languages SQL, PostgreSQL and pl/</a:t>
            </a:r>
            <a:r>
              <a:rPr lang="en-US" sz="3200" dirty="0" err="1"/>
              <a:t>pgSQL</a:t>
            </a:r>
            <a:r>
              <a:rPr lang="en-US" sz="32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489</Words>
  <Application>Microsoft Office PowerPoint</Application>
  <PresentationFormat>Benutzerdefiniert</PresentationFormat>
  <Paragraphs>75</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Lucida Grande</vt:lpstr>
      <vt:lpstr>Symbol</vt:lpstr>
      <vt:lpstr>4_Textfolie mit Unterpunkten</vt:lpstr>
      <vt:lpstr>PowerPoint-Präsentation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Alion Alousis Alushi (aalushi)</cp:lastModifiedBy>
  <cp:revision>433</cp:revision>
  <dcterms:created xsi:type="dcterms:W3CDTF">2015-08-16T11:38:41Z</dcterms:created>
  <dcterms:modified xsi:type="dcterms:W3CDTF">2022-10-05T18:22:52Z</dcterms:modified>
</cp:coreProperties>
</file>