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335" r:id="rId6"/>
    <p:sldId id="280" r:id="rId7"/>
    <p:sldId id="270" r:id="rId8"/>
    <p:sldId id="322" r:id="rId9"/>
    <p:sldId id="323" r:id="rId10"/>
    <p:sldId id="320" r:id="rId11"/>
    <p:sldId id="324" r:id="rId12"/>
    <p:sldId id="328" r:id="rId13"/>
    <p:sldId id="338" r:id="rId14"/>
    <p:sldId id="321" r:id="rId15"/>
    <p:sldId id="337" r:id="rId16"/>
    <p:sldId id="326" r:id="rId17"/>
    <p:sldId id="330" r:id="rId18"/>
    <p:sldId id="325" r:id="rId19"/>
    <p:sldId id="339" r:id="rId20"/>
    <p:sldId id="340" r:id="rId21"/>
    <p:sldId id="331" r:id="rId22"/>
    <p:sldId id="333" r:id="rId23"/>
    <p:sldId id="332" r:id="rId24"/>
    <p:sldId id="334" r:id="rId25"/>
    <p:sldId id="336" r:id="rId26"/>
  </p:sldIdLst>
  <p:sldSz cx="12192000" cy="6858000"/>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3" userDrawn="1">
          <p15:clr>
            <a:srgbClr val="A4A3A4"/>
          </p15:clr>
        </p15:guide>
        <p15:guide id="2" pos="545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1DB614-FFB7-467E-2458-97B0C542C6D4}" name="Kasimir Frings" initials="KF" userId="Kasimir Frings" providerId="None"/>
  <p188:author id="{45B58C29-7C5A-7573-E416-4823AB7142C7}" name="Kasimir Frederic Frings (kfrings)" initials="K(" userId="S::kasimir_frederic.frings@smail.th-koeln.de::afb45f36-1a69-47a0-86c1-2dc0afb27096" providerId="AD"/>
  <p188:author id="{B5E12548-0A1C-A5F4-17AF-4F46CABC5B4D}" name="Paula Gwen Niehues (pniehues)" initials="PGN(" userId="S::paula_gwen.niehues@smail.th-koeln.de::d11331b8-b516-459f-bbf4-f104ce443beb" providerId="AD"/>
  <p188:author id="{669CC56C-AFD4-6D10-9E2A-88211C4BE4FB}" name="Selma Larbi (slarbi)" initials="SL(" userId="S::selma.larbi@smail.th-koeln.de::7840d90f-d39c-4f02-91f1-0d20b5f6e7cc" providerId="AD"/>
  <p188:author id="{D9F4767C-2457-0238-269D-00A4701D329F}" name="Bennet Köppchen (bkoeppch)" initials="BK(" userId="S::bennet.koeppchen@smail.th-koeln.de::3fb2ee2c-775a-47d2-af30-6765bf44e25c" providerId="AD"/>
  <p188:author id="{56E070FA-3E03-1685-2B09-66A5FBB960E6}" name="Shirin Küpper (skuepper)" initials="SK(" userId="Shirin Küpper (skuepp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hirin Küpper (skuepper)" initials="SK(" lastIdx="7" clrIdx="0">
    <p:extLst>
      <p:ext uri="{19B8F6BF-5375-455C-9EA6-DF929625EA0E}">
        <p15:presenceInfo xmlns:p15="http://schemas.microsoft.com/office/powerpoint/2012/main" userId="Shirin Küpper (skuepper)" providerId="None"/>
      </p:ext>
    </p:extLst>
  </p:cmAuthor>
  <p:cmAuthor id="2" name="Paula Gwen Niehues (pniehues)" initials="PGN(" lastIdx="7" clrIdx="1">
    <p:extLst>
      <p:ext uri="{19B8F6BF-5375-455C-9EA6-DF929625EA0E}">
        <p15:presenceInfo xmlns:p15="http://schemas.microsoft.com/office/powerpoint/2012/main" userId="S::paula_gwen.niehues@smail.th-koeln.de::d11331b8-b516-459f-bbf4-f104ce443beb" providerId="AD"/>
      </p:ext>
    </p:extLst>
  </p:cmAuthor>
  <p:cmAuthor id="3" name="Kasimir Frederic Frings (kfrings)" initials="K(" lastIdx="4" clrIdx="2">
    <p:extLst>
      <p:ext uri="{19B8F6BF-5375-455C-9EA6-DF929625EA0E}">
        <p15:presenceInfo xmlns:p15="http://schemas.microsoft.com/office/powerpoint/2012/main" userId="S::kasimir_frederic.frings@smail.th-koeln.de::afb45f36-1a69-47a0-86c1-2dc0afb27096" providerId="AD"/>
      </p:ext>
    </p:extLst>
  </p:cmAuthor>
  <p:cmAuthor id="4" name="Selma Larbi (slarbi)" initials="SL(" lastIdx="4" clrIdx="3">
    <p:extLst>
      <p:ext uri="{19B8F6BF-5375-455C-9EA6-DF929625EA0E}">
        <p15:presenceInfo xmlns:p15="http://schemas.microsoft.com/office/powerpoint/2012/main" userId="S::selma.larbi@smail.th-koeln.de::7840d90f-d39c-4f02-91f1-0d20b5f6e7cc" providerId="AD"/>
      </p:ext>
    </p:extLst>
  </p:cmAuthor>
  <p:cmAuthor id="5" name="Jean Reno Weib (jweib)" initials="JRW(" lastIdx="2" clrIdx="4">
    <p:extLst>
      <p:ext uri="{19B8F6BF-5375-455C-9EA6-DF929625EA0E}">
        <p15:presenceInfo xmlns:p15="http://schemas.microsoft.com/office/powerpoint/2012/main" userId="Jean Reno Weib (jwe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595959"/>
    <a:srgbClr val="E24300"/>
    <a:srgbClr val="FF8755"/>
    <a:srgbClr val="9D167A"/>
    <a:srgbClr val="EB6ECA"/>
    <a:srgbClr val="1976C0"/>
    <a:srgbClr val="D7471F"/>
    <a:srgbClr val="000000"/>
    <a:srgbClr val="901B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80118" autoAdjust="0"/>
  </p:normalViewPr>
  <p:slideViewPr>
    <p:cSldViewPr snapToGrid="0">
      <p:cViewPr varScale="1">
        <p:scale>
          <a:sx n="87" d="100"/>
          <a:sy n="87" d="100"/>
        </p:scale>
        <p:origin x="1044" y="96"/>
      </p:cViewPr>
      <p:guideLst>
        <p:guide orient="horz" pos="2183"/>
        <p:guide pos="5450"/>
      </p:guideLst>
    </p:cSldViewPr>
  </p:slideViewPr>
  <p:notesTextViewPr>
    <p:cViewPr>
      <p:scale>
        <a:sx n="1" d="1"/>
        <a:sy n="1" d="1"/>
      </p:scale>
      <p:origin x="0" y="0"/>
    </p:cViewPr>
  </p:notesTextViewPr>
  <p:notesViewPr>
    <p:cSldViewPr snapToGrid="0">
      <p:cViewPr>
        <p:scale>
          <a:sx n="1" d="2"/>
          <a:sy n="1" d="2"/>
        </p:scale>
        <p:origin x="4560" y="92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7D48A-A29B-4E54-B7E4-37C1015B581D}" type="doc">
      <dgm:prSet loTypeId="urn:microsoft.com/office/officeart/2005/8/layout/hProcess9" loCatId="process" qsTypeId="urn:microsoft.com/office/officeart/2005/8/quickstyle/simple1" qsCatId="simple" csTypeId="urn:microsoft.com/office/officeart/2005/8/colors/accent1_2" csCatId="accent1" phldr="1"/>
      <dgm:spPr/>
    </dgm:pt>
    <dgm:pt modelId="{5E1C4EC4-E83C-4DD4-935C-EC9B28066418}">
      <dgm:prSet phldrT="[Text]"/>
      <dgm:spPr/>
      <dgm:t>
        <a:bodyPr/>
        <a:lstStyle/>
        <a:p>
          <a:pPr>
            <a:buFont typeface="Arial" panose="020B0604020202020204" pitchFamily="34" charset="0"/>
            <a:buChar char="•"/>
          </a:pPr>
          <a:r>
            <a:rPr lang="en-US" dirty="0"/>
            <a:t>Objects of the class Relation with the value “power” for the tag “route” are saved as a Python tuple object.</a:t>
          </a:r>
          <a:endParaRPr lang="de-DE" dirty="0"/>
        </a:p>
      </dgm:t>
    </dgm:pt>
    <dgm:pt modelId="{0782EF5A-BE62-4C0E-8666-519278C55729}" type="parTrans" cxnId="{A5C25CAF-1430-40FC-B85F-A21E55AD656A}">
      <dgm:prSet/>
      <dgm:spPr/>
      <dgm:t>
        <a:bodyPr/>
        <a:lstStyle/>
        <a:p>
          <a:endParaRPr lang="de-DE"/>
        </a:p>
      </dgm:t>
    </dgm:pt>
    <dgm:pt modelId="{A6A33F0F-44EF-4048-A4AA-F5ACC09CAE80}" type="sibTrans" cxnId="{A5C25CAF-1430-40FC-B85F-A21E55AD656A}">
      <dgm:prSet/>
      <dgm:spPr/>
      <dgm:t>
        <a:bodyPr/>
        <a:lstStyle/>
        <a:p>
          <a:endParaRPr lang="de-DE"/>
        </a:p>
      </dgm:t>
    </dgm:pt>
    <dgm:pt modelId="{B1DFEB48-8F07-4013-9FDD-E18F519E2F3F}">
      <dgm:prSet phldrT="[Text]"/>
      <dgm:spPr/>
      <dgm:t>
        <a:bodyPr/>
        <a:lstStyle/>
        <a:p>
          <a:pPr>
            <a:buFont typeface="Arial" panose="020B0604020202020204" pitchFamily="34" charset="0"/>
            <a:buChar char="•"/>
          </a:pPr>
          <a:r>
            <a:rPr lang="en-US" dirty="0"/>
            <a:t>Objects of the class Ways with the tag “power” or if the Way object can be found in the before saved list of Relations. Also, all Nodes listed in this Way object are saved.</a:t>
          </a:r>
          <a:endParaRPr lang="de-DE" dirty="0"/>
        </a:p>
      </dgm:t>
    </dgm:pt>
    <dgm:pt modelId="{1B8668EE-F113-4FD4-8DCC-991D7D0C0006}" type="parTrans" cxnId="{9F4CE3B9-DB0B-4AB6-8D2C-73BB937D72E4}">
      <dgm:prSet/>
      <dgm:spPr/>
      <dgm:t>
        <a:bodyPr/>
        <a:lstStyle/>
        <a:p>
          <a:endParaRPr lang="de-DE"/>
        </a:p>
      </dgm:t>
    </dgm:pt>
    <dgm:pt modelId="{34B645C7-3C0F-4389-AA2E-43BDBC7394F5}" type="sibTrans" cxnId="{9F4CE3B9-DB0B-4AB6-8D2C-73BB937D72E4}">
      <dgm:prSet/>
      <dgm:spPr/>
      <dgm:t>
        <a:bodyPr/>
        <a:lstStyle/>
        <a:p>
          <a:endParaRPr lang="de-DE"/>
        </a:p>
      </dgm:t>
    </dgm:pt>
    <dgm:pt modelId="{07C96799-6DAB-4827-A56B-D973CDF9884C}">
      <dgm:prSet phldrT="[Text]"/>
      <dgm:spPr/>
      <dgm:t>
        <a:bodyPr/>
        <a:lstStyle/>
        <a:p>
          <a:pPr>
            <a:buFont typeface="Arial" panose="020B0604020202020204" pitchFamily="34" charset="0"/>
            <a:buChar char="•"/>
          </a:pPr>
          <a:r>
            <a:rPr lang="en-US" spc="-5" dirty="0">
              <a:ea typeface="MS Mincho"/>
            </a:rPr>
            <a:t>Objects of the class Nodes are considered. </a:t>
          </a:r>
          <a:r>
            <a:rPr lang="en-GB" spc="-5" dirty="0">
              <a:ea typeface="MS Mincho"/>
            </a:rPr>
            <a:t>Here, only the Nodes are needed, that are part of the Node tuple created in the second iteration. </a:t>
          </a:r>
          <a:endParaRPr lang="de-DE" dirty="0"/>
        </a:p>
      </dgm:t>
    </dgm:pt>
    <dgm:pt modelId="{3CD7FB08-DC1E-4FEE-9FA2-FF83E9943477}" type="parTrans" cxnId="{CA05D043-383C-46CD-8D3D-35DC76721FA9}">
      <dgm:prSet/>
      <dgm:spPr/>
      <dgm:t>
        <a:bodyPr/>
        <a:lstStyle/>
        <a:p>
          <a:endParaRPr lang="de-DE"/>
        </a:p>
      </dgm:t>
    </dgm:pt>
    <dgm:pt modelId="{1CD24E3B-4761-477E-A2F4-31059977FDBE}" type="sibTrans" cxnId="{CA05D043-383C-46CD-8D3D-35DC76721FA9}">
      <dgm:prSet/>
      <dgm:spPr/>
      <dgm:t>
        <a:bodyPr/>
        <a:lstStyle/>
        <a:p>
          <a:endParaRPr lang="de-DE"/>
        </a:p>
      </dgm:t>
    </dgm:pt>
    <dgm:pt modelId="{B776E1BC-DF53-4BCB-9163-82A2F224D608}" type="pres">
      <dgm:prSet presAssocID="{6BD7D48A-A29B-4E54-B7E4-37C1015B581D}" presName="CompostProcess" presStyleCnt="0">
        <dgm:presLayoutVars>
          <dgm:dir/>
          <dgm:resizeHandles val="exact"/>
        </dgm:presLayoutVars>
      </dgm:prSet>
      <dgm:spPr/>
    </dgm:pt>
    <dgm:pt modelId="{6785B958-A70C-40FE-AA0B-BB6198398FDA}" type="pres">
      <dgm:prSet presAssocID="{6BD7D48A-A29B-4E54-B7E4-37C1015B581D}" presName="arrow" presStyleLbl="bgShp" presStyleIdx="0" presStyleCnt="1"/>
      <dgm:spPr/>
    </dgm:pt>
    <dgm:pt modelId="{8D1D8A64-5C05-4830-932F-DCE8B58C1594}" type="pres">
      <dgm:prSet presAssocID="{6BD7D48A-A29B-4E54-B7E4-37C1015B581D}" presName="linearProcess" presStyleCnt="0"/>
      <dgm:spPr/>
    </dgm:pt>
    <dgm:pt modelId="{652BE32E-A267-4F98-801F-4B210C844712}" type="pres">
      <dgm:prSet presAssocID="{5E1C4EC4-E83C-4DD4-935C-EC9B28066418}" presName="textNode" presStyleLbl="node1" presStyleIdx="0" presStyleCnt="3">
        <dgm:presLayoutVars>
          <dgm:bulletEnabled val="1"/>
        </dgm:presLayoutVars>
      </dgm:prSet>
      <dgm:spPr/>
    </dgm:pt>
    <dgm:pt modelId="{6B808A6E-53DA-4EEC-8E39-2BCAF8B6BFAC}" type="pres">
      <dgm:prSet presAssocID="{A6A33F0F-44EF-4048-A4AA-F5ACC09CAE80}" presName="sibTrans" presStyleCnt="0"/>
      <dgm:spPr/>
    </dgm:pt>
    <dgm:pt modelId="{ACB6DC2A-0277-4391-87B4-2802468B6963}" type="pres">
      <dgm:prSet presAssocID="{B1DFEB48-8F07-4013-9FDD-E18F519E2F3F}" presName="textNode" presStyleLbl="node1" presStyleIdx="1" presStyleCnt="3">
        <dgm:presLayoutVars>
          <dgm:bulletEnabled val="1"/>
        </dgm:presLayoutVars>
      </dgm:prSet>
      <dgm:spPr/>
    </dgm:pt>
    <dgm:pt modelId="{7FAC511A-C40E-40F3-896D-B487D4FF5F28}" type="pres">
      <dgm:prSet presAssocID="{34B645C7-3C0F-4389-AA2E-43BDBC7394F5}" presName="sibTrans" presStyleCnt="0"/>
      <dgm:spPr/>
    </dgm:pt>
    <dgm:pt modelId="{C3C9861A-6E5D-4C33-B036-6EAB6C37BA0A}" type="pres">
      <dgm:prSet presAssocID="{07C96799-6DAB-4827-A56B-D973CDF9884C}" presName="textNode" presStyleLbl="node1" presStyleIdx="2" presStyleCnt="3">
        <dgm:presLayoutVars>
          <dgm:bulletEnabled val="1"/>
        </dgm:presLayoutVars>
      </dgm:prSet>
      <dgm:spPr/>
    </dgm:pt>
  </dgm:ptLst>
  <dgm:cxnLst>
    <dgm:cxn modelId="{CA05D043-383C-46CD-8D3D-35DC76721FA9}" srcId="{6BD7D48A-A29B-4E54-B7E4-37C1015B581D}" destId="{07C96799-6DAB-4827-A56B-D973CDF9884C}" srcOrd="2" destOrd="0" parTransId="{3CD7FB08-DC1E-4FEE-9FA2-FF83E9943477}" sibTransId="{1CD24E3B-4761-477E-A2F4-31059977FDBE}"/>
    <dgm:cxn modelId="{0C4C9D50-3649-4B11-A6B4-DB420E061943}" type="presOf" srcId="{07C96799-6DAB-4827-A56B-D973CDF9884C}" destId="{C3C9861A-6E5D-4C33-B036-6EAB6C37BA0A}" srcOrd="0" destOrd="0" presId="urn:microsoft.com/office/officeart/2005/8/layout/hProcess9"/>
    <dgm:cxn modelId="{1942A5A1-D0B4-4F7F-A618-A1B0D2D6C771}" type="presOf" srcId="{5E1C4EC4-E83C-4DD4-935C-EC9B28066418}" destId="{652BE32E-A267-4F98-801F-4B210C844712}" srcOrd="0" destOrd="0" presId="urn:microsoft.com/office/officeart/2005/8/layout/hProcess9"/>
    <dgm:cxn modelId="{A5C25CAF-1430-40FC-B85F-A21E55AD656A}" srcId="{6BD7D48A-A29B-4E54-B7E4-37C1015B581D}" destId="{5E1C4EC4-E83C-4DD4-935C-EC9B28066418}" srcOrd="0" destOrd="0" parTransId="{0782EF5A-BE62-4C0E-8666-519278C55729}" sibTransId="{A6A33F0F-44EF-4048-A4AA-F5ACC09CAE80}"/>
    <dgm:cxn modelId="{9F4CE3B9-DB0B-4AB6-8D2C-73BB937D72E4}" srcId="{6BD7D48A-A29B-4E54-B7E4-37C1015B581D}" destId="{B1DFEB48-8F07-4013-9FDD-E18F519E2F3F}" srcOrd="1" destOrd="0" parTransId="{1B8668EE-F113-4FD4-8DCC-991D7D0C0006}" sibTransId="{34B645C7-3C0F-4389-AA2E-43BDBC7394F5}"/>
    <dgm:cxn modelId="{71EE97E7-0805-4AF3-8D39-2B07051C9490}" type="presOf" srcId="{6BD7D48A-A29B-4E54-B7E4-37C1015B581D}" destId="{B776E1BC-DF53-4BCB-9163-82A2F224D608}" srcOrd="0" destOrd="0" presId="urn:microsoft.com/office/officeart/2005/8/layout/hProcess9"/>
    <dgm:cxn modelId="{0065D1F9-E6E2-4B01-BCB5-25B53D057251}" type="presOf" srcId="{B1DFEB48-8F07-4013-9FDD-E18F519E2F3F}" destId="{ACB6DC2A-0277-4391-87B4-2802468B6963}" srcOrd="0" destOrd="0" presId="urn:microsoft.com/office/officeart/2005/8/layout/hProcess9"/>
    <dgm:cxn modelId="{F7CE33D9-C605-4180-A669-E78402A13064}" type="presParOf" srcId="{B776E1BC-DF53-4BCB-9163-82A2F224D608}" destId="{6785B958-A70C-40FE-AA0B-BB6198398FDA}" srcOrd="0" destOrd="0" presId="urn:microsoft.com/office/officeart/2005/8/layout/hProcess9"/>
    <dgm:cxn modelId="{DCC3BF24-D684-43DE-94C7-5180376E40C8}" type="presParOf" srcId="{B776E1BC-DF53-4BCB-9163-82A2F224D608}" destId="{8D1D8A64-5C05-4830-932F-DCE8B58C1594}" srcOrd="1" destOrd="0" presId="urn:microsoft.com/office/officeart/2005/8/layout/hProcess9"/>
    <dgm:cxn modelId="{EB90DD02-5A1D-437C-A7AF-316E199CBA4C}" type="presParOf" srcId="{8D1D8A64-5C05-4830-932F-DCE8B58C1594}" destId="{652BE32E-A267-4F98-801F-4B210C844712}" srcOrd="0" destOrd="0" presId="urn:microsoft.com/office/officeart/2005/8/layout/hProcess9"/>
    <dgm:cxn modelId="{22DA00FB-2813-4243-AFF6-ACAB7CCB0C90}" type="presParOf" srcId="{8D1D8A64-5C05-4830-932F-DCE8B58C1594}" destId="{6B808A6E-53DA-4EEC-8E39-2BCAF8B6BFAC}" srcOrd="1" destOrd="0" presId="urn:microsoft.com/office/officeart/2005/8/layout/hProcess9"/>
    <dgm:cxn modelId="{299A7A96-5663-4BAC-906D-01F2F5324B39}" type="presParOf" srcId="{8D1D8A64-5C05-4830-932F-DCE8B58C1594}" destId="{ACB6DC2A-0277-4391-87B4-2802468B6963}" srcOrd="2" destOrd="0" presId="urn:microsoft.com/office/officeart/2005/8/layout/hProcess9"/>
    <dgm:cxn modelId="{DE603099-3D95-4E48-B450-5766C9D717CD}" type="presParOf" srcId="{8D1D8A64-5C05-4830-932F-DCE8B58C1594}" destId="{7FAC511A-C40E-40F3-896D-B487D4FF5F28}" srcOrd="3" destOrd="0" presId="urn:microsoft.com/office/officeart/2005/8/layout/hProcess9"/>
    <dgm:cxn modelId="{ABFBD42D-6C1E-411B-B1FE-0EB2B8D1DC9C}" type="presParOf" srcId="{8D1D8A64-5C05-4830-932F-DCE8B58C1594}" destId="{C3C9861A-6E5D-4C33-B036-6EAB6C37BA0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7D48A-A29B-4E54-B7E4-37C1015B581D}" type="doc">
      <dgm:prSet loTypeId="urn:microsoft.com/office/officeart/2005/8/layout/hProcess9" loCatId="process" qsTypeId="urn:microsoft.com/office/officeart/2005/8/quickstyle/simple1" qsCatId="simple" csTypeId="urn:microsoft.com/office/officeart/2005/8/colors/accent1_2" csCatId="accent1" phldr="1"/>
      <dgm:spPr/>
    </dgm:pt>
    <dgm:pt modelId="{5E1C4EC4-E83C-4DD4-935C-EC9B28066418}">
      <dgm:prSet phldrT="[Text]"/>
      <dgm:spPr/>
      <dgm:t>
        <a:bodyPr/>
        <a:lstStyle/>
        <a:p>
          <a:pPr>
            <a:buFont typeface="Arial" panose="020B0604020202020204" pitchFamily="34" charset="0"/>
            <a:buChar char="•"/>
          </a:pPr>
          <a:r>
            <a:rPr lang="en-GB" spc="-5" dirty="0">
              <a:ea typeface="MS Mincho"/>
            </a:rPr>
            <a:t>Read in the generated CSV-Data as Pandas </a:t>
          </a:r>
          <a:r>
            <a:rPr lang="en-GB" spc="-5" dirty="0" err="1">
              <a:ea typeface="MS Mincho"/>
            </a:rPr>
            <a:t>DataFrame</a:t>
          </a:r>
          <a:r>
            <a:rPr lang="en-GB" spc="-5" dirty="0">
              <a:ea typeface="MS Mincho"/>
            </a:rPr>
            <a:t> and partly split it up. For example, the ways Table is separated in substations and lines/cables. </a:t>
          </a:r>
          <a:endParaRPr lang="de-DE" dirty="0"/>
        </a:p>
      </dgm:t>
    </dgm:pt>
    <dgm:pt modelId="{0782EF5A-BE62-4C0E-8666-519278C55729}" type="parTrans" cxnId="{A5C25CAF-1430-40FC-B85F-A21E55AD656A}">
      <dgm:prSet/>
      <dgm:spPr/>
      <dgm:t>
        <a:bodyPr/>
        <a:lstStyle/>
        <a:p>
          <a:endParaRPr lang="de-DE"/>
        </a:p>
      </dgm:t>
    </dgm:pt>
    <dgm:pt modelId="{A6A33F0F-44EF-4048-A4AA-F5ACC09CAE80}" type="sibTrans" cxnId="{A5C25CAF-1430-40FC-B85F-A21E55AD656A}">
      <dgm:prSet/>
      <dgm:spPr/>
      <dgm:t>
        <a:bodyPr/>
        <a:lstStyle/>
        <a:p>
          <a:endParaRPr lang="de-DE"/>
        </a:p>
      </dgm:t>
    </dgm:pt>
    <dgm:pt modelId="{B1DFEB48-8F07-4013-9FDD-E18F519E2F3F}">
      <dgm:prSet phldrT="[Text]"/>
      <dgm:spPr/>
      <dgm:t>
        <a:bodyPr/>
        <a:lstStyle/>
        <a:p>
          <a:pPr>
            <a:buFont typeface="Arial" panose="020B0604020202020204" pitchFamily="34" charset="0"/>
            <a:buChar char="•"/>
          </a:pPr>
          <a:r>
            <a:rPr lang="en-GB" spc="-5" dirty="0">
              <a:ea typeface="MS Mincho"/>
            </a:rPr>
            <a:t>Adjustment of the data of the respective tags</a:t>
          </a:r>
          <a:r>
            <a:rPr lang="de-DE" spc="-5" dirty="0">
              <a:ea typeface="MS Mincho"/>
            </a:rPr>
            <a:t>. </a:t>
          </a:r>
          <a:r>
            <a:rPr lang="en-GB" spc="-5" dirty="0">
              <a:ea typeface="MS Mincho"/>
            </a:rPr>
            <a:t>Therefore, the data types of same values are unified</a:t>
          </a:r>
          <a:endParaRPr lang="de-DE" dirty="0"/>
        </a:p>
      </dgm:t>
    </dgm:pt>
    <dgm:pt modelId="{1B8668EE-F113-4FD4-8DCC-991D7D0C0006}" type="parTrans" cxnId="{9F4CE3B9-DB0B-4AB6-8D2C-73BB937D72E4}">
      <dgm:prSet/>
      <dgm:spPr/>
      <dgm:t>
        <a:bodyPr/>
        <a:lstStyle/>
        <a:p>
          <a:endParaRPr lang="de-DE"/>
        </a:p>
      </dgm:t>
    </dgm:pt>
    <dgm:pt modelId="{34B645C7-3C0F-4389-AA2E-43BDBC7394F5}" type="sibTrans" cxnId="{9F4CE3B9-DB0B-4AB6-8D2C-73BB937D72E4}">
      <dgm:prSet/>
      <dgm:spPr/>
      <dgm:t>
        <a:bodyPr/>
        <a:lstStyle/>
        <a:p>
          <a:endParaRPr lang="de-DE"/>
        </a:p>
      </dgm:t>
    </dgm:pt>
    <dgm:pt modelId="{07C96799-6DAB-4827-A56B-D973CDF9884C}">
      <dgm:prSet phldrT="[Text]"/>
      <dgm:spPr/>
      <dgm:t>
        <a:bodyPr/>
        <a:lstStyle/>
        <a:p>
          <a:pPr>
            <a:buFont typeface="Arial" panose="020B0604020202020204" pitchFamily="34" charset="0"/>
            <a:buChar char="•"/>
          </a:pPr>
          <a:r>
            <a:rPr lang="en-GB" spc="-5" dirty="0">
              <a:ea typeface="MS Mincho"/>
            </a:rPr>
            <a:t>Missing data can be added and errors can be removed</a:t>
          </a:r>
          <a:endParaRPr lang="de-DE" dirty="0"/>
        </a:p>
      </dgm:t>
    </dgm:pt>
    <dgm:pt modelId="{3CD7FB08-DC1E-4FEE-9FA2-FF83E9943477}" type="parTrans" cxnId="{CA05D043-383C-46CD-8D3D-35DC76721FA9}">
      <dgm:prSet/>
      <dgm:spPr/>
      <dgm:t>
        <a:bodyPr/>
        <a:lstStyle/>
        <a:p>
          <a:endParaRPr lang="de-DE"/>
        </a:p>
      </dgm:t>
    </dgm:pt>
    <dgm:pt modelId="{1CD24E3B-4761-477E-A2F4-31059977FDBE}" type="sibTrans" cxnId="{CA05D043-383C-46CD-8D3D-35DC76721FA9}">
      <dgm:prSet/>
      <dgm:spPr/>
      <dgm:t>
        <a:bodyPr/>
        <a:lstStyle/>
        <a:p>
          <a:endParaRPr lang="de-DE"/>
        </a:p>
      </dgm:t>
    </dgm:pt>
    <dgm:pt modelId="{B776E1BC-DF53-4BCB-9163-82A2F224D608}" type="pres">
      <dgm:prSet presAssocID="{6BD7D48A-A29B-4E54-B7E4-37C1015B581D}" presName="CompostProcess" presStyleCnt="0">
        <dgm:presLayoutVars>
          <dgm:dir/>
          <dgm:resizeHandles val="exact"/>
        </dgm:presLayoutVars>
      </dgm:prSet>
      <dgm:spPr/>
    </dgm:pt>
    <dgm:pt modelId="{6785B958-A70C-40FE-AA0B-BB6198398FDA}" type="pres">
      <dgm:prSet presAssocID="{6BD7D48A-A29B-4E54-B7E4-37C1015B581D}" presName="arrow" presStyleLbl="bgShp" presStyleIdx="0" presStyleCnt="1"/>
      <dgm:spPr/>
    </dgm:pt>
    <dgm:pt modelId="{8D1D8A64-5C05-4830-932F-DCE8B58C1594}" type="pres">
      <dgm:prSet presAssocID="{6BD7D48A-A29B-4E54-B7E4-37C1015B581D}" presName="linearProcess" presStyleCnt="0"/>
      <dgm:spPr/>
    </dgm:pt>
    <dgm:pt modelId="{652BE32E-A267-4F98-801F-4B210C844712}" type="pres">
      <dgm:prSet presAssocID="{5E1C4EC4-E83C-4DD4-935C-EC9B28066418}" presName="textNode" presStyleLbl="node1" presStyleIdx="0" presStyleCnt="3">
        <dgm:presLayoutVars>
          <dgm:bulletEnabled val="1"/>
        </dgm:presLayoutVars>
      </dgm:prSet>
      <dgm:spPr/>
    </dgm:pt>
    <dgm:pt modelId="{6B808A6E-53DA-4EEC-8E39-2BCAF8B6BFAC}" type="pres">
      <dgm:prSet presAssocID="{A6A33F0F-44EF-4048-A4AA-F5ACC09CAE80}" presName="sibTrans" presStyleCnt="0"/>
      <dgm:spPr/>
    </dgm:pt>
    <dgm:pt modelId="{ACB6DC2A-0277-4391-87B4-2802468B6963}" type="pres">
      <dgm:prSet presAssocID="{B1DFEB48-8F07-4013-9FDD-E18F519E2F3F}" presName="textNode" presStyleLbl="node1" presStyleIdx="1" presStyleCnt="3">
        <dgm:presLayoutVars>
          <dgm:bulletEnabled val="1"/>
        </dgm:presLayoutVars>
      </dgm:prSet>
      <dgm:spPr/>
    </dgm:pt>
    <dgm:pt modelId="{7FAC511A-C40E-40F3-896D-B487D4FF5F28}" type="pres">
      <dgm:prSet presAssocID="{34B645C7-3C0F-4389-AA2E-43BDBC7394F5}" presName="sibTrans" presStyleCnt="0"/>
      <dgm:spPr/>
    </dgm:pt>
    <dgm:pt modelId="{C3C9861A-6E5D-4C33-B036-6EAB6C37BA0A}" type="pres">
      <dgm:prSet presAssocID="{07C96799-6DAB-4827-A56B-D973CDF9884C}" presName="textNode" presStyleLbl="node1" presStyleIdx="2" presStyleCnt="3">
        <dgm:presLayoutVars>
          <dgm:bulletEnabled val="1"/>
        </dgm:presLayoutVars>
      </dgm:prSet>
      <dgm:spPr/>
    </dgm:pt>
  </dgm:ptLst>
  <dgm:cxnLst>
    <dgm:cxn modelId="{3BA6B604-C161-4934-B153-026BBF87AEC1}" type="presOf" srcId="{6BD7D48A-A29B-4E54-B7E4-37C1015B581D}" destId="{B776E1BC-DF53-4BCB-9163-82A2F224D608}" srcOrd="0" destOrd="0" presId="urn:microsoft.com/office/officeart/2005/8/layout/hProcess9"/>
    <dgm:cxn modelId="{D8A11408-9ABC-404F-8984-B997ECA94E3C}" type="presOf" srcId="{5E1C4EC4-E83C-4DD4-935C-EC9B28066418}" destId="{652BE32E-A267-4F98-801F-4B210C844712}" srcOrd="0" destOrd="0" presId="urn:microsoft.com/office/officeart/2005/8/layout/hProcess9"/>
    <dgm:cxn modelId="{954B1F0D-2C94-4E0C-AB6C-C2A815B244D8}" type="presOf" srcId="{B1DFEB48-8F07-4013-9FDD-E18F519E2F3F}" destId="{ACB6DC2A-0277-4391-87B4-2802468B6963}" srcOrd="0" destOrd="0" presId="urn:microsoft.com/office/officeart/2005/8/layout/hProcess9"/>
    <dgm:cxn modelId="{CA05D043-383C-46CD-8D3D-35DC76721FA9}" srcId="{6BD7D48A-A29B-4E54-B7E4-37C1015B581D}" destId="{07C96799-6DAB-4827-A56B-D973CDF9884C}" srcOrd="2" destOrd="0" parTransId="{3CD7FB08-DC1E-4FEE-9FA2-FF83E9943477}" sibTransId="{1CD24E3B-4761-477E-A2F4-31059977FDBE}"/>
    <dgm:cxn modelId="{A5C25CAF-1430-40FC-B85F-A21E55AD656A}" srcId="{6BD7D48A-A29B-4E54-B7E4-37C1015B581D}" destId="{5E1C4EC4-E83C-4DD4-935C-EC9B28066418}" srcOrd="0" destOrd="0" parTransId="{0782EF5A-BE62-4C0E-8666-519278C55729}" sibTransId="{A6A33F0F-44EF-4048-A4AA-F5ACC09CAE80}"/>
    <dgm:cxn modelId="{9F4CE3B9-DB0B-4AB6-8D2C-73BB937D72E4}" srcId="{6BD7D48A-A29B-4E54-B7E4-37C1015B581D}" destId="{B1DFEB48-8F07-4013-9FDD-E18F519E2F3F}" srcOrd="1" destOrd="0" parTransId="{1B8668EE-F113-4FD4-8DCC-991D7D0C0006}" sibTransId="{34B645C7-3C0F-4389-AA2E-43BDBC7394F5}"/>
    <dgm:cxn modelId="{B696E6BB-7E9D-407C-96B6-7CADFD730AF8}" type="presOf" srcId="{07C96799-6DAB-4827-A56B-D973CDF9884C}" destId="{C3C9861A-6E5D-4C33-B036-6EAB6C37BA0A}" srcOrd="0" destOrd="0" presId="urn:microsoft.com/office/officeart/2005/8/layout/hProcess9"/>
    <dgm:cxn modelId="{30E48F65-4E3D-4FBD-A062-F0879CC2D5C1}" type="presParOf" srcId="{B776E1BC-DF53-4BCB-9163-82A2F224D608}" destId="{6785B958-A70C-40FE-AA0B-BB6198398FDA}" srcOrd="0" destOrd="0" presId="urn:microsoft.com/office/officeart/2005/8/layout/hProcess9"/>
    <dgm:cxn modelId="{75B8DFE1-5FF5-4D64-9AA7-01E43183572D}" type="presParOf" srcId="{B776E1BC-DF53-4BCB-9163-82A2F224D608}" destId="{8D1D8A64-5C05-4830-932F-DCE8B58C1594}" srcOrd="1" destOrd="0" presId="urn:microsoft.com/office/officeart/2005/8/layout/hProcess9"/>
    <dgm:cxn modelId="{5896C67D-7512-4F16-B621-5A184878D527}" type="presParOf" srcId="{8D1D8A64-5C05-4830-932F-DCE8B58C1594}" destId="{652BE32E-A267-4F98-801F-4B210C844712}" srcOrd="0" destOrd="0" presId="urn:microsoft.com/office/officeart/2005/8/layout/hProcess9"/>
    <dgm:cxn modelId="{3BAA0436-2300-4F16-A321-744AAAB3EE5A}" type="presParOf" srcId="{8D1D8A64-5C05-4830-932F-DCE8B58C1594}" destId="{6B808A6E-53DA-4EEC-8E39-2BCAF8B6BFAC}" srcOrd="1" destOrd="0" presId="urn:microsoft.com/office/officeart/2005/8/layout/hProcess9"/>
    <dgm:cxn modelId="{6F29C81A-4CBD-4CDF-8D1D-0D9761AA1BB5}" type="presParOf" srcId="{8D1D8A64-5C05-4830-932F-DCE8B58C1594}" destId="{ACB6DC2A-0277-4391-87B4-2802468B6963}" srcOrd="2" destOrd="0" presId="urn:microsoft.com/office/officeart/2005/8/layout/hProcess9"/>
    <dgm:cxn modelId="{DDE94B43-97DD-4D63-9F8A-DBB901C10EF1}" type="presParOf" srcId="{8D1D8A64-5C05-4830-932F-DCE8B58C1594}" destId="{7FAC511A-C40E-40F3-896D-B487D4FF5F28}" srcOrd="3" destOrd="0" presId="urn:microsoft.com/office/officeart/2005/8/layout/hProcess9"/>
    <dgm:cxn modelId="{F4957C5E-18A4-48EF-8A54-9DB056FAFC71}" type="presParOf" srcId="{8D1D8A64-5C05-4830-932F-DCE8B58C1594}" destId="{C3C9861A-6E5D-4C33-B036-6EAB6C37BA0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5B958-A70C-40FE-AA0B-BB6198398FDA}">
      <dsp:nvSpPr>
        <dsp:cNvPr id="0" name=""/>
        <dsp:cNvSpPr/>
      </dsp:nvSpPr>
      <dsp:spPr>
        <a:xfrm>
          <a:off x="749982" y="0"/>
          <a:ext cx="8499801" cy="41423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BE32E-A267-4F98-801F-4B210C844712}">
      <dsp:nvSpPr>
        <dsp:cNvPr id="0" name=""/>
        <dsp:cNvSpPr/>
      </dsp:nvSpPr>
      <dsp:spPr>
        <a:xfrm>
          <a:off x="10741" y="1242702"/>
          <a:ext cx="3218675" cy="165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Objects of the class Relation with the value “power” for the tag “route” are saved as a Python tuple object.</a:t>
          </a:r>
          <a:endParaRPr lang="de-DE" sz="1700" kern="1200" dirty="0"/>
        </a:p>
      </dsp:txBody>
      <dsp:txXfrm>
        <a:off x="91626" y="1323587"/>
        <a:ext cx="3056905" cy="1495166"/>
      </dsp:txXfrm>
    </dsp:sp>
    <dsp:sp modelId="{ACB6DC2A-0277-4391-87B4-2802468B6963}">
      <dsp:nvSpPr>
        <dsp:cNvPr id="0" name=""/>
        <dsp:cNvSpPr/>
      </dsp:nvSpPr>
      <dsp:spPr>
        <a:xfrm>
          <a:off x="3390545" y="1242702"/>
          <a:ext cx="3218675" cy="165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Objects of the class Ways with the tag “power” or if the Way object can be found in the before saved list of Relations. Also, all Nodes listed in this Way object are saved.</a:t>
          </a:r>
          <a:endParaRPr lang="de-DE" sz="1700" kern="1200" dirty="0"/>
        </a:p>
      </dsp:txBody>
      <dsp:txXfrm>
        <a:off x="3471430" y="1323587"/>
        <a:ext cx="3056905" cy="1495166"/>
      </dsp:txXfrm>
    </dsp:sp>
    <dsp:sp modelId="{C3C9861A-6E5D-4C33-B036-6EAB6C37BA0A}">
      <dsp:nvSpPr>
        <dsp:cNvPr id="0" name=""/>
        <dsp:cNvSpPr/>
      </dsp:nvSpPr>
      <dsp:spPr>
        <a:xfrm>
          <a:off x="6770350" y="1242702"/>
          <a:ext cx="3218675" cy="165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spc="-5" dirty="0">
              <a:ea typeface="MS Mincho"/>
            </a:rPr>
            <a:t>Objects of the class Nodes are considered. </a:t>
          </a:r>
          <a:r>
            <a:rPr lang="en-GB" sz="1700" kern="1200" spc="-5" dirty="0">
              <a:ea typeface="MS Mincho"/>
            </a:rPr>
            <a:t>Here, only the Nodes are needed, that are part of the Node tuple created in the second iteration. </a:t>
          </a:r>
          <a:endParaRPr lang="de-DE" sz="1700" kern="1200" dirty="0"/>
        </a:p>
      </dsp:txBody>
      <dsp:txXfrm>
        <a:off x="6851235" y="1323587"/>
        <a:ext cx="3056905" cy="1495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5B958-A70C-40FE-AA0B-BB6198398FDA}">
      <dsp:nvSpPr>
        <dsp:cNvPr id="0" name=""/>
        <dsp:cNvSpPr/>
      </dsp:nvSpPr>
      <dsp:spPr>
        <a:xfrm>
          <a:off x="749982" y="0"/>
          <a:ext cx="8499801" cy="41423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BE32E-A267-4F98-801F-4B210C844712}">
      <dsp:nvSpPr>
        <dsp:cNvPr id="0" name=""/>
        <dsp:cNvSpPr/>
      </dsp:nvSpPr>
      <dsp:spPr>
        <a:xfrm>
          <a:off x="338859" y="1242702"/>
          <a:ext cx="2999930" cy="165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GB" sz="1700" kern="1200" spc="-5" dirty="0">
              <a:ea typeface="MS Mincho"/>
            </a:rPr>
            <a:t>Read in the generated CSV-Data as Pandas </a:t>
          </a:r>
          <a:r>
            <a:rPr lang="en-GB" sz="1700" kern="1200" spc="-5" dirty="0" err="1">
              <a:ea typeface="MS Mincho"/>
            </a:rPr>
            <a:t>DataFrame</a:t>
          </a:r>
          <a:r>
            <a:rPr lang="en-GB" sz="1700" kern="1200" spc="-5" dirty="0">
              <a:ea typeface="MS Mincho"/>
            </a:rPr>
            <a:t> and partly split it up. For example, the ways Table is separated in substations and lines/cables. </a:t>
          </a:r>
          <a:endParaRPr lang="de-DE" sz="1700" kern="1200" dirty="0"/>
        </a:p>
      </dsp:txBody>
      <dsp:txXfrm>
        <a:off x="419744" y="1323587"/>
        <a:ext cx="2838160" cy="1495166"/>
      </dsp:txXfrm>
    </dsp:sp>
    <dsp:sp modelId="{ACB6DC2A-0277-4391-87B4-2802468B6963}">
      <dsp:nvSpPr>
        <dsp:cNvPr id="0" name=""/>
        <dsp:cNvSpPr/>
      </dsp:nvSpPr>
      <dsp:spPr>
        <a:xfrm>
          <a:off x="3499918" y="1242702"/>
          <a:ext cx="2999930" cy="165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GB" sz="1700" kern="1200" spc="-5" dirty="0">
              <a:ea typeface="MS Mincho"/>
            </a:rPr>
            <a:t>Adjustment of the data of the respective tags</a:t>
          </a:r>
          <a:r>
            <a:rPr lang="de-DE" sz="1700" kern="1200" spc="-5" dirty="0">
              <a:ea typeface="MS Mincho"/>
            </a:rPr>
            <a:t>. </a:t>
          </a:r>
          <a:r>
            <a:rPr lang="en-GB" sz="1700" kern="1200" spc="-5" dirty="0">
              <a:ea typeface="MS Mincho"/>
            </a:rPr>
            <a:t>Therefore, the data types of same values are unified</a:t>
          </a:r>
          <a:endParaRPr lang="de-DE" sz="1700" kern="1200" dirty="0"/>
        </a:p>
      </dsp:txBody>
      <dsp:txXfrm>
        <a:off x="3580803" y="1323587"/>
        <a:ext cx="2838160" cy="1495166"/>
      </dsp:txXfrm>
    </dsp:sp>
    <dsp:sp modelId="{C3C9861A-6E5D-4C33-B036-6EAB6C37BA0A}">
      <dsp:nvSpPr>
        <dsp:cNvPr id="0" name=""/>
        <dsp:cNvSpPr/>
      </dsp:nvSpPr>
      <dsp:spPr>
        <a:xfrm>
          <a:off x="6660977" y="1242702"/>
          <a:ext cx="2999930" cy="165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GB" sz="1700" kern="1200" spc="-5" dirty="0">
              <a:ea typeface="MS Mincho"/>
            </a:rPr>
            <a:t>Missing data can be added and errors can be removed</a:t>
          </a:r>
          <a:endParaRPr lang="de-DE" sz="1700" kern="1200" dirty="0"/>
        </a:p>
      </dsp:txBody>
      <dsp:txXfrm>
        <a:off x="6741862" y="1323587"/>
        <a:ext cx="2838160" cy="14951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41413" y="128588"/>
            <a:ext cx="3398837" cy="652462"/>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8195" name="Gruppierung 2"/>
          <p:cNvGrpSpPr>
            <a:grpSpLocks/>
          </p:cNvGrpSpPr>
          <p:nvPr/>
        </p:nvGrpSpPr>
        <p:grpSpPr bwMode="auto">
          <a:xfrm>
            <a:off x="1133475" y="0"/>
            <a:ext cx="5664200" cy="77788"/>
            <a:chOff x="1143000" y="-2"/>
            <a:chExt cx="5714999" cy="108000"/>
          </a:xfrm>
        </p:grpSpPr>
        <p:sp>
          <p:nvSpPr>
            <p:cNvPr id="7" name="Rechteck 6"/>
            <p:cNvSpPr/>
            <p:nvPr userDrawn="1"/>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Rechteck 7"/>
            <p:cNvSpPr/>
            <p:nvPr userDrawn="1"/>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9" name="Rechteck 8"/>
            <p:cNvSpPr/>
            <p:nvPr userDrawn="1"/>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8196" name="Rectangle 4"/>
          <p:cNvSpPr>
            <a:spLocks noChangeArrowheads="1"/>
          </p:cNvSpPr>
          <p:nvPr/>
        </p:nvSpPr>
        <p:spPr bwMode="auto">
          <a:xfrm>
            <a:off x="4700588" y="388938"/>
            <a:ext cx="9556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altLang="de-DE" sz="900"/>
              <a:t>Chart</a:t>
            </a:r>
            <a:r>
              <a:rPr lang="de-DE" altLang="de-DE" sz="900">
                <a:solidFill>
                  <a:srgbClr val="000000"/>
                </a:solidFill>
              </a:rPr>
              <a:t>: </a:t>
            </a:r>
            <a:fld id="{C4614148-BC46-4367-83EC-22312CA6411E}" type="slidenum">
              <a:rPr lang="de-DE" altLang="de-DE" sz="900">
                <a:solidFill>
                  <a:srgbClr val="000000"/>
                </a:solidFill>
              </a:rPr>
              <a:pPr>
                <a:lnSpc>
                  <a:spcPts val="1175"/>
                </a:lnSpc>
              </a:pPr>
              <a:t>‹Nr.›</a:t>
            </a:fld>
            <a:endParaRPr lang="de-DE" altLang="de-DE" sz="900"/>
          </a:p>
        </p:txBody>
      </p:sp>
      <p:pic>
        <p:nvPicPr>
          <p:cNvPr id="8197"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9096375"/>
            <a:ext cx="1041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700588" y="139700"/>
            <a:ext cx="1042987" cy="249238"/>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29.10.2022</a:t>
            </a:fld>
            <a:endParaRPr lang="de-DE" sz="900"/>
          </a:p>
        </p:txBody>
      </p:sp>
      <p:sp>
        <p:nvSpPr>
          <p:cNvPr id="14" name="Fußzeilenplatzhalter 3"/>
          <p:cNvSpPr txBox="1">
            <a:spLocks/>
          </p:cNvSpPr>
          <p:nvPr/>
        </p:nvSpPr>
        <p:spPr>
          <a:xfrm>
            <a:off x="1133475" y="9105900"/>
            <a:ext cx="3924300" cy="89535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a:t>Prof. Dr. Elisabeth Exempel</a:t>
            </a:r>
          </a:p>
          <a:p>
            <a:pPr>
              <a:lnSpc>
                <a:spcPts val="1180"/>
              </a:lnSpc>
              <a:defRPr/>
            </a:pPr>
            <a:r>
              <a:rPr lang="de-DE" sz="900" b="0">
                <a:solidFill>
                  <a:schemeClr val="tx1"/>
                </a:solidFill>
              </a:rPr>
              <a:t>Ggf. Funktionsbezeichnung</a:t>
            </a:r>
          </a:p>
          <a:p>
            <a:pPr>
              <a:lnSpc>
                <a:spcPts val="1180"/>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180"/>
              </a:lnSpc>
              <a:defRPr/>
            </a:pPr>
            <a:endParaRPr lang="de-DE" sz="1000"/>
          </a:p>
        </p:txBody>
      </p:sp>
    </p:spTree>
    <p:extLst>
      <p:ext uri="{BB962C8B-B14F-4D97-AF65-F5344CB8AC3E}">
        <p14:creationId xmlns:p14="http://schemas.microsoft.com/office/powerpoint/2010/main" val="3137378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47663" y="744538"/>
            <a:ext cx="4978400" cy="280035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1133475" y="3697288"/>
            <a:ext cx="5414963" cy="4784725"/>
          </a:xfrm>
          <a:prstGeom prst="rect">
            <a:avLst/>
          </a:prstGeom>
        </p:spPr>
        <p:txBody>
          <a:bodyPr vert="horz" lIns="91440" tIns="45720" rIns="91440" bIns="45720" rtlCol="0"/>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 name="Überschriftenplatzhalter 1"/>
          <p:cNvSpPr>
            <a:spLocks noGrp="1"/>
          </p:cNvSpPr>
          <p:nvPr>
            <p:ph type="hdr" sz="quarter"/>
          </p:nvPr>
        </p:nvSpPr>
        <p:spPr>
          <a:xfrm>
            <a:off x="1141413" y="150813"/>
            <a:ext cx="3398837" cy="482600"/>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6149" name="Gruppierung 1"/>
          <p:cNvGrpSpPr>
            <a:grpSpLocks/>
          </p:cNvGrpSpPr>
          <p:nvPr/>
        </p:nvGrpSpPr>
        <p:grpSpPr bwMode="auto">
          <a:xfrm>
            <a:off x="1133475" y="0"/>
            <a:ext cx="5664200" cy="77788"/>
            <a:chOff x="1143000" y="-2"/>
            <a:chExt cx="5714999" cy="108000"/>
          </a:xfrm>
        </p:grpSpPr>
        <p:sp>
          <p:nvSpPr>
            <p:cNvPr id="9" name="Rechteck 8"/>
            <p:cNvSpPr/>
            <p:nvPr/>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 name="Rechteck 9"/>
            <p:cNvSpPr/>
            <p:nvPr/>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Rechteck 10"/>
            <p:cNvSpPr/>
            <p:nvPr/>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6150" name="Rectangle 4"/>
          <p:cNvSpPr>
            <a:spLocks noChangeArrowheads="1"/>
          </p:cNvSpPr>
          <p:nvPr/>
        </p:nvSpPr>
        <p:spPr bwMode="auto">
          <a:xfrm>
            <a:off x="4700588" y="411163"/>
            <a:ext cx="9556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altLang="de-DE" sz="900"/>
              <a:t>Chart</a:t>
            </a:r>
            <a:r>
              <a:rPr lang="de-DE" altLang="de-DE" sz="900">
                <a:solidFill>
                  <a:srgbClr val="000000"/>
                </a:solidFill>
              </a:rPr>
              <a:t>: </a:t>
            </a:r>
            <a:fld id="{5E0515EF-3A95-4D46-ABF5-76B7080AA40B}" type="slidenum">
              <a:rPr lang="de-DE" altLang="de-DE" sz="900">
                <a:solidFill>
                  <a:srgbClr val="000000"/>
                </a:solidFill>
              </a:rPr>
              <a:pPr>
                <a:lnSpc>
                  <a:spcPts val="1175"/>
                </a:lnSpc>
              </a:pPr>
              <a:t>‹Nr.›</a:t>
            </a:fld>
            <a:endParaRPr lang="de-DE" altLang="de-DE" sz="900"/>
          </a:p>
        </p:txBody>
      </p:sp>
      <p:pic>
        <p:nvPicPr>
          <p:cNvPr id="6151"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8851900"/>
            <a:ext cx="1041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700588" y="161925"/>
            <a:ext cx="1042987" cy="249238"/>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29.10.2022</a:t>
            </a:fld>
            <a:endParaRPr lang="de-DE" sz="900"/>
          </a:p>
        </p:txBody>
      </p:sp>
      <p:sp>
        <p:nvSpPr>
          <p:cNvPr id="15" name="Fußzeilenplatzhalter 3"/>
          <p:cNvSpPr txBox="1">
            <a:spLocks/>
          </p:cNvSpPr>
          <p:nvPr/>
        </p:nvSpPr>
        <p:spPr>
          <a:xfrm>
            <a:off x="1133475" y="8861425"/>
            <a:ext cx="3924300" cy="89535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a:t>Prof. Dr. Elisabeth Exempel</a:t>
            </a:r>
          </a:p>
          <a:p>
            <a:pPr>
              <a:lnSpc>
                <a:spcPts val="1180"/>
              </a:lnSpc>
              <a:defRPr/>
            </a:pPr>
            <a:r>
              <a:rPr lang="de-DE" sz="900" b="0">
                <a:solidFill>
                  <a:schemeClr val="tx1"/>
                </a:solidFill>
              </a:rPr>
              <a:t>Ggf. Funktionsbezeichnung</a:t>
            </a:r>
          </a:p>
          <a:p>
            <a:pPr>
              <a:lnSpc>
                <a:spcPts val="1180"/>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180"/>
              </a:lnSpc>
              <a:defRPr/>
            </a:pPr>
            <a:endParaRPr lang="de-DE" sz="1000"/>
          </a:p>
        </p:txBody>
      </p:sp>
    </p:spTree>
    <p:extLst>
      <p:ext uri="{BB962C8B-B14F-4D97-AF65-F5344CB8AC3E}">
        <p14:creationId xmlns:p14="http://schemas.microsoft.com/office/powerpoint/2010/main" val="69482795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7" userDrawn="1">
          <p15:clr>
            <a:srgbClr val="F26B43"/>
          </p15:clr>
        </p15:guide>
        <p15:guide id="2" pos="214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Vortrag im Modul SNEE</a:t>
            </a:r>
          </a:p>
          <a:p>
            <a:endParaRPr lang="de-DE"/>
          </a:p>
          <a:p>
            <a:r>
              <a:rPr lang="de-DE"/>
              <a:t>Beschäftigen uns als erstes Team mit der Elektrifizierung der Wärmeversorgung</a:t>
            </a:r>
          </a:p>
          <a:p>
            <a:endParaRPr lang="de-DE"/>
          </a:p>
          <a:p>
            <a:r>
              <a:rPr lang="de-DE"/>
              <a:t>Den Untersuchungsgegenstand stellt das Innenstadtnetz der Stadt Bad Neuenahr dar</a:t>
            </a:r>
          </a:p>
          <a:p>
            <a:endParaRPr lang="de-DE"/>
          </a:p>
        </p:txBody>
      </p:sp>
    </p:spTree>
    <p:extLst>
      <p:ext uri="{BB962C8B-B14F-4D97-AF65-F5344CB8AC3E}">
        <p14:creationId xmlns:p14="http://schemas.microsoft.com/office/powerpoint/2010/main" val="208013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Zunächst möchte ich hierzu aktuelle Trends aufgreifen</a:t>
            </a:r>
          </a:p>
          <a:p>
            <a:endParaRPr lang="de-DE"/>
          </a:p>
          <a:p>
            <a:r>
              <a:rPr lang="de-DE"/>
              <a:t>Zu erkennen ist links der steigende Anteil erneuerbarer Energien an der Stromerzeugung und rechts der steigende Anteil an Wärmepumpenzubau im Neubau</a:t>
            </a:r>
          </a:p>
          <a:p>
            <a:pPr marL="171450" indent="-171450">
              <a:buFontTx/>
              <a:buChar char="-"/>
            </a:pPr>
            <a:endParaRPr lang="de-DE"/>
          </a:p>
          <a:p>
            <a:pPr marL="0" indent="0">
              <a:buFontTx/>
              <a:buNone/>
            </a:pPr>
            <a:r>
              <a:rPr lang="de-DE"/>
              <a:t>In Kombination bilden diese beiden Diagramme das Potenzial der emissionsfreien Wärmeversorgung ab:</a:t>
            </a:r>
          </a:p>
          <a:p>
            <a:pPr marL="228600" indent="-228600">
              <a:buFontTx/>
              <a:buAutoNum type="arabicPeriod"/>
            </a:pPr>
            <a:r>
              <a:rPr lang="de-DE"/>
              <a:t>Immer mehr WP</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de-DE"/>
              <a:t>Die durch Immer mehr Strom aus EE betrieben werden</a:t>
            </a:r>
          </a:p>
          <a:p>
            <a:pPr marL="0" indent="0">
              <a:buFontTx/>
              <a:buNone/>
            </a:pPr>
            <a:endParaRPr lang="de-DE"/>
          </a:p>
          <a:p>
            <a:pPr marL="0" indent="0">
              <a:buFontTx/>
              <a:buNone/>
            </a:pPr>
            <a:r>
              <a:rPr lang="de-DE"/>
              <a:t>Genau das ist auch der Fokus unserer Projektarbeit gewesen</a:t>
            </a:r>
          </a:p>
          <a:p>
            <a:pPr marL="0" indent="0">
              <a:buFontTx/>
              <a:buNone/>
            </a:pPr>
            <a:r>
              <a:rPr lang="de-DE"/>
              <a:t>„Elektrifizierung der Wärmeversorgung durch Einbringung von Wärmepumpen“</a:t>
            </a:r>
          </a:p>
          <a:p>
            <a:pPr marL="171450" indent="-171450">
              <a:buFontTx/>
              <a:buChar char="-"/>
            </a:pPr>
            <a:endParaRPr lang="de-DE"/>
          </a:p>
          <a:p>
            <a:endParaRPr lang="de-DE"/>
          </a:p>
          <a:p>
            <a:endParaRPr lang="de-DE"/>
          </a:p>
        </p:txBody>
      </p:sp>
    </p:spTree>
    <p:extLst>
      <p:ext uri="{BB962C8B-B14F-4D97-AF65-F5344CB8AC3E}">
        <p14:creationId xmlns:p14="http://schemas.microsoft.com/office/powerpoint/2010/main" val="247183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Hierzu zwei Fragestellungen erarbeitet:</a:t>
            </a:r>
          </a:p>
          <a:p>
            <a:endParaRPr lang="de-DE"/>
          </a:p>
          <a:p>
            <a:r>
              <a:rPr lang="de-DE"/>
              <a:t>Da es sich um Bestand handelt (nicht nur Gebäude, sondern auch bestehendes elektrisches Netz), ist es besonders interessant, ob dieses ausreichend dimensioniert ist, wenn die Einbringung von WP sukzessive erhöht wird</a:t>
            </a:r>
          </a:p>
          <a:p>
            <a:endParaRPr lang="de-DE"/>
          </a:p>
          <a:p>
            <a:r>
              <a:rPr lang="de-DE"/>
              <a:t>2. Fragestellung zielt auf mögliche Optimierungsmaßnahmen ab</a:t>
            </a:r>
          </a:p>
          <a:p>
            <a:pPr marL="228600" indent="-228600">
              <a:buAutoNum type="arabicPeriod"/>
            </a:pPr>
            <a:endParaRPr lang="de-DE"/>
          </a:p>
          <a:p>
            <a:endParaRPr lang="de-DE"/>
          </a:p>
        </p:txBody>
      </p:sp>
    </p:spTree>
    <p:extLst>
      <p:ext uri="{BB962C8B-B14F-4D97-AF65-F5344CB8AC3E}">
        <p14:creationId xmlns:p14="http://schemas.microsoft.com/office/powerpoint/2010/main" val="242022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Methodik entwickelt, um diese Fragestellungen auch beantworten zu können:</a:t>
            </a:r>
          </a:p>
          <a:p>
            <a:endParaRPr lang="de-DE"/>
          </a:p>
          <a:p>
            <a:pPr marL="228600" indent="-228600">
              <a:buAutoNum type="arabicPeriod"/>
            </a:pPr>
            <a:r>
              <a:rPr lang="de-DE"/>
              <a:t>Untersuchung der Ausgangssituation, also der Netzpläne die uns zur Verfügung gestellt wurden</a:t>
            </a:r>
          </a:p>
          <a:p>
            <a:pPr marL="228600" indent="-228600">
              <a:buAutoNum type="arabicPeriod"/>
            </a:pPr>
            <a:r>
              <a:rPr lang="de-DE"/>
              <a:t>Daraufhin erfolgt einerseits Festlegung der elektrischen Lasten, die auch ohne Wärmepumpen anliegen </a:t>
            </a:r>
          </a:p>
          <a:p>
            <a:pPr marL="228600" indent="-228600">
              <a:buAutoNum type="arabicPeriod"/>
            </a:pPr>
            <a:r>
              <a:rPr lang="de-DE"/>
              <a:t>Und andererseits Festlegung der thermischen Lasten, die durch die Wärmepumpen abgedeckt werden sollen</a:t>
            </a:r>
          </a:p>
          <a:p>
            <a:pPr marL="228600" indent="-228600">
              <a:buAutoNum type="arabicPeriod"/>
            </a:pPr>
            <a:r>
              <a:rPr lang="de-DE"/>
              <a:t>Darauf aufbauend erfolgt die Simulation verschiedener Ausbauszenarien</a:t>
            </a:r>
          </a:p>
          <a:p>
            <a:pPr marL="228600" indent="-228600">
              <a:buAutoNum type="arabicPeriod"/>
            </a:pPr>
            <a:r>
              <a:rPr lang="de-DE"/>
              <a:t>Untersuchung der Ergebnisse</a:t>
            </a:r>
          </a:p>
          <a:p>
            <a:endParaRPr lang="de-DE"/>
          </a:p>
        </p:txBody>
      </p:sp>
    </p:spTree>
    <p:extLst>
      <p:ext uri="{BB962C8B-B14F-4D97-AF65-F5344CB8AC3E}">
        <p14:creationId xmlns:p14="http://schemas.microsoft.com/office/powerpoint/2010/main" val="395933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a:t>Schritt: die Ausgangssituation</a:t>
            </a:r>
          </a:p>
          <a:p>
            <a:pPr marL="171450" indent="-171450">
              <a:buFontTx/>
              <a:buChar char="-"/>
            </a:pPr>
            <a:r>
              <a:rPr lang="de-DE"/>
              <a:t>Übertragung aller relevanten Komponenten </a:t>
            </a:r>
            <a:br>
              <a:rPr lang="de-DE"/>
            </a:br>
            <a:r>
              <a:rPr lang="de-DE"/>
              <a:t>(Trafo, Leitungen, Knoten- und Anschlusspunkte)</a:t>
            </a:r>
          </a:p>
          <a:p>
            <a:pPr marL="171450" indent="-171450">
              <a:buFontTx/>
              <a:buChar char="-"/>
            </a:pPr>
            <a:r>
              <a:rPr lang="de-DE"/>
              <a:t>Implementierung in PP</a:t>
            </a:r>
          </a:p>
          <a:p>
            <a:pPr marL="171450" indent="-171450">
              <a:buFontTx/>
              <a:buChar char="-"/>
            </a:pPr>
            <a:endParaRPr lang="de-DE"/>
          </a:p>
          <a:p>
            <a:pPr marL="0" indent="0">
              <a:buNone/>
            </a:pPr>
            <a:endParaRPr lang="de-DE"/>
          </a:p>
          <a:p>
            <a:endParaRPr lang="de-DE"/>
          </a:p>
        </p:txBody>
      </p:sp>
    </p:spTree>
    <p:extLst>
      <p:ext uri="{BB962C8B-B14F-4D97-AF65-F5344CB8AC3E}">
        <p14:creationId xmlns:p14="http://schemas.microsoft.com/office/powerpoint/2010/main" val="242100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Methodik entwickelt, um diese Fragestellungen auch beantworten zu können:</a:t>
            </a:r>
          </a:p>
          <a:p>
            <a:endParaRPr lang="de-DE"/>
          </a:p>
          <a:p>
            <a:pPr marL="228600" indent="-228600">
              <a:buAutoNum type="arabicPeriod"/>
            </a:pPr>
            <a:r>
              <a:rPr lang="de-DE"/>
              <a:t>Untersuchung der Ausgangssituation, also der Netzpläne die uns zur Verfügung gestellt wurden</a:t>
            </a:r>
          </a:p>
          <a:p>
            <a:pPr marL="228600" indent="-228600">
              <a:buAutoNum type="arabicPeriod"/>
            </a:pPr>
            <a:r>
              <a:rPr lang="de-DE"/>
              <a:t>Daraufhin erfolgt einerseits Festlegung der elektrischen Lasten, die auch ohne Wärmepumpen anliegen </a:t>
            </a:r>
          </a:p>
          <a:p>
            <a:pPr marL="228600" indent="-228600">
              <a:buAutoNum type="arabicPeriod"/>
            </a:pPr>
            <a:r>
              <a:rPr lang="de-DE"/>
              <a:t>Und andererseits Festlegung der thermischen Lasten, die durch die Wärmepumpen abgedeckt werden sollen</a:t>
            </a:r>
          </a:p>
          <a:p>
            <a:pPr marL="228600" indent="-228600">
              <a:buAutoNum type="arabicPeriod"/>
            </a:pPr>
            <a:r>
              <a:rPr lang="de-DE"/>
              <a:t>Darauf aufbauend erfolgt die Simulation verschiedener Ausbauszenarien</a:t>
            </a:r>
          </a:p>
          <a:p>
            <a:pPr marL="228600" indent="-228600">
              <a:buAutoNum type="arabicPeriod"/>
            </a:pPr>
            <a:r>
              <a:rPr lang="de-DE"/>
              <a:t>Untersuchung der Ergebnisse</a:t>
            </a:r>
          </a:p>
          <a:p>
            <a:endParaRPr lang="de-DE"/>
          </a:p>
        </p:txBody>
      </p:sp>
    </p:spTree>
    <p:extLst>
      <p:ext uri="{BB962C8B-B14F-4D97-AF65-F5344CB8AC3E}">
        <p14:creationId xmlns:p14="http://schemas.microsoft.com/office/powerpoint/2010/main" val="164584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de-DE"/>
              <a:t>Festlegung der elektrischen Lasten und der Zuordnung der Gebäudetypen</a:t>
            </a:r>
          </a:p>
          <a:p>
            <a:endParaRPr lang="de-DE"/>
          </a:p>
        </p:txBody>
      </p:sp>
    </p:spTree>
    <p:extLst>
      <p:ext uri="{BB962C8B-B14F-4D97-AF65-F5344CB8AC3E}">
        <p14:creationId xmlns:p14="http://schemas.microsoft.com/office/powerpoint/2010/main" val="120945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Methodik entwickelt, um diese Fragestellungen auch beantworten zu können:</a:t>
            </a:r>
          </a:p>
          <a:p>
            <a:endParaRPr lang="de-DE"/>
          </a:p>
          <a:p>
            <a:pPr marL="228600" indent="-228600">
              <a:buAutoNum type="arabicPeriod"/>
            </a:pPr>
            <a:r>
              <a:rPr lang="de-DE"/>
              <a:t>Untersuchung der Ausgangssituation, also der Netzpläne die uns zur Verfügung gestellt wurden</a:t>
            </a:r>
          </a:p>
          <a:p>
            <a:pPr marL="228600" indent="-228600">
              <a:buAutoNum type="arabicPeriod"/>
            </a:pPr>
            <a:r>
              <a:rPr lang="de-DE"/>
              <a:t>Daraufhin erfolgt einerseits Festlegung der elektrischen Lasten, die auch ohne Wärmepumpen anliegen </a:t>
            </a:r>
          </a:p>
          <a:p>
            <a:pPr marL="228600" indent="-228600">
              <a:buAutoNum type="arabicPeriod"/>
            </a:pPr>
            <a:r>
              <a:rPr lang="de-DE"/>
              <a:t>Und andererseits Festlegung der thermischen Lasten, die durch die Wärmepumpen abgedeckt werden sollen</a:t>
            </a:r>
          </a:p>
          <a:p>
            <a:pPr marL="228600" indent="-228600">
              <a:buAutoNum type="arabicPeriod"/>
            </a:pPr>
            <a:r>
              <a:rPr lang="de-DE"/>
              <a:t>Darauf aufbauend erfolgt die Simulation verschiedener Ausbauszenarien</a:t>
            </a:r>
          </a:p>
          <a:p>
            <a:pPr marL="228600" indent="-228600">
              <a:buAutoNum type="arabicPeriod"/>
            </a:pPr>
            <a:r>
              <a:rPr lang="de-DE"/>
              <a:t>Untersuchung der Ergebnisse</a:t>
            </a:r>
          </a:p>
          <a:p>
            <a:endParaRPr lang="de-DE"/>
          </a:p>
        </p:txBody>
      </p:sp>
    </p:spTree>
    <p:extLst>
      <p:ext uri="{BB962C8B-B14F-4D97-AF65-F5344CB8AC3E}">
        <p14:creationId xmlns:p14="http://schemas.microsoft.com/office/powerpoint/2010/main" val="2785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206003" y="72001"/>
            <a:ext cx="10986000" cy="4330800"/>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6" name="Titelplatzhalter 1"/>
          <p:cNvSpPr>
            <a:spLocks noGrp="1"/>
          </p:cNvSpPr>
          <p:nvPr>
            <p:ph type="title" hasCustomPrompt="1"/>
          </p:nvPr>
        </p:nvSpPr>
        <p:spPr>
          <a:xfrm>
            <a:off x="1205092" y="4536001"/>
            <a:ext cx="10800000" cy="708217"/>
          </a:xfrm>
          <a:prstGeom prst="rect">
            <a:avLst/>
          </a:prstGeom>
        </p:spPr>
        <p:txBody>
          <a:bodyPr rtlCol="0">
            <a:noAutofit/>
          </a:bodyPr>
          <a:lstStyle>
            <a:lvl1pPr>
              <a:lnSpc>
                <a:spcPct val="100000"/>
              </a:lnSpc>
              <a:defRPr sz="2600"/>
            </a:lvl1pPr>
          </a:lstStyle>
          <a:p>
            <a:r>
              <a:rPr lang="de-DE"/>
              <a:t>Titelmasterformat durch </a:t>
            </a:r>
            <a:br>
              <a:rPr lang="de-DE"/>
            </a:br>
            <a:r>
              <a:rPr lang="de-DE"/>
              <a:t>Klicken bearbeiten</a:t>
            </a:r>
          </a:p>
        </p:txBody>
      </p:sp>
      <p:sp>
        <p:nvSpPr>
          <p:cNvPr id="7" name="Textplatzhalter 3"/>
          <p:cNvSpPr>
            <a:spLocks noGrp="1"/>
          </p:cNvSpPr>
          <p:nvPr>
            <p:ph type="body" sz="quarter" idx="15"/>
          </p:nvPr>
        </p:nvSpPr>
        <p:spPr>
          <a:xfrm>
            <a:off x="1206500" y="5366723"/>
            <a:ext cx="10800000" cy="468000"/>
          </a:xfrm>
        </p:spPr>
        <p:txBody>
          <a:bodyPr/>
          <a:lstStyle>
            <a:lvl1pPr>
              <a:lnSpc>
                <a:spcPts val="2200"/>
              </a:lnSpc>
              <a:spcAft>
                <a:spcPts val="0"/>
              </a:spcAft>
              <a:defRPr sz="1800"/>
            </a:lvl1pPr>
          </a:lstStyle>
          <a:p>
            <a:pPr lvl="0"/>
            <a:r>
              <a:rPr lang="de-DE"/>
              <a:t>Mastertextformat bearbeiten</a:t>
            </a:r>
          </a:p>
        </p:txBody>
      </p:sp>
      <p:sp>
        <p:nvSpPr>
          <p:cNvPr id="5" name="Datumsplatzhalter 3"/>
          <p:cNvSpPr>
            <a:spLocks noGrp="1"/>
          </p:cNvSpPr>
          <p:nvPr>
            <p:ph type="dt" sz="half" idx="16"/>
          </p:nvPr>
        </p:nvSpPr>
        <p:spPr/>
        <p:txBody>
          <a:bodyPr/>
          <a:lstStyle>
            <a:lvl1pPr>
              <a:defRPr/>
            </a:lvl1pPr>
          </a:lstStyle>
          <a:p>
            <a:pPr>
              <a:defRPr/>
            </a:pPr>
            <a:r>
              <a:rPr lang="de-DE"/>
              <a:t>08.07.22</a:t>
            </a:r>
          </a:p>
        </p:txBody>
      </p:sp>
      <p:sp>
        <p:nvSpPr>
          <p:cNvPr id="8" name="Foliennummernplatzhalter 4"/>
          <p:cNvSpPr>
            <a:spLocks noGrp="1"/>
          </p:cNvSpPr>
          <p:nvPr>
            <p:ph type="sldNum" sz="quarter" idx="17"/>
          </p:nvPr>
        </p:nvSpPr>
        <p:spPr/>
        <p:txBody>
          <a:bodyPr/>
          <a:lstStyle>
            <a:lvl1pPr>
              <a:defRPr/>
            </a:lvl1pPr>
          </a:lstStyle>
          <a:p>
            <a:r>
              <a:rPr lang="de-DE" altLang="de-DE"/>
              <a:t>Seite </a:t>
            </a:r>
            <a:fld id="{05895095-10C3-4674-A2D3-4E9CC72B18F2}" type="slidenum">
              <a:rPr lang="de-DE" altLang="de-DE"/>
              <a:pPr/>
              <a:t>‹Nr.›</a:t>
            </a:fld>
            <a:endParaRPr lang="de-DE" altLang="de-DE"/>
          </a:p>
        </p:txBody>
      </p:sp>
    </p:spTree>
    <p:extLst>
      <p:ext uri="{BB962C8B-B14F-4D97-AF65-F5344CB8AC3E}">
        <p14:creationId xmlns:p14="http://schemas.microsoft.com/office/powerpoint/2010/main" val="385320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1204387" y="520701"/>
            <a:ext cx="10801349" cy="712482"/>
          </a:xfrm>
        </p:spPr>
        <p:txBody>
          <a:bodyPr/>
          <a:lstStyle>
            <a:lvl1pPr>
              <a:lnSpc>
                <a:spcPts val="3000"/>
              </a:lnSpc>
              <a:defRPr sz="2600" baseline="0"/>
            </a:lvl1pPr>
          </a:lstStyle>
          <a:p>
            <a:r>
              <a:rPr lang="de-DE" dirty="0"/>
              <a:t>Mastertitelformat bearbeiten</a:t>
            </a:r>
          </a:p>
        </p:txBody>
      </p:sp>
      <p:sp>
        <p:nvSpPr>
          <p:cNvPr id="7" name="Inhaltsplatzhalter 6"/>
          <p:cNvSpPr>
            <a:spLocks noGrp="1"/>
          </p:cNvSpPr>
          <p:nvPr>
            <p:ph sz="quarter" idx="12"/>
          </p:nvPr>
        </p:nvSpPr>
        <p:spPr>
          <a:xfrm>
            <a:off x="1206503" y="1357313"/>
            <a:ext cx="10799764" cy="4320000"/>
          </a:xfrm>
        </p:spPr>
        <p:txBody>
          <a:bodyPr/>
          <a:lstStyle>
            <a:lvl1pPr>
              <a:lnSpc>
                <a:spcPct val="112000"/>
              </a:lnSpc>
              <a:spcAft>
                <a:spcPts val="600"/>
              </a:spcAft>
              <a:defRPr sz="1800"/>
            </a:lvl1pPr>
            <a:lvl2pPr>
              <a:lnSpc>
                <a:spcPct val="112000"/>
              </a:lnSpc>
              <a:spcBef>
                <a:spcPts val="0"/>
              </a:spcBef>
              <a:defRPr sz="1800"/>
            </a:lvl2pPr>
            <a:lvl3pPr>
              <a:lnSpc>
                <a:spcPct val="112000"/>
              </a:lnSpc>
              <a:spcBef>
                <a:spcPts val="0"/>
              </a:spcBef>
              <a:defRPr sz="1800"/>
            </a:lvl3pPr>
            <a:lvl4pPr>
              <a:lnSpc>
                <a:spcPct val="112000"/>
              </a:lnSpc>
              <a:spcBef>
                <a:spcPts val="0"/>
              </a:spcBef>
              <a:defRPr sz="1800"/>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5" name="Datumsplatzhalter 3"/>
          <p:cNvSpPr>
            <a:spLocks noGrp="1"/>
          </p:cNvSpPr>
          <p:nvPr>
            <p:ph type="dt" sz="half" idx="14"/>
          </p:nvPr>
        </p:nvSpPr>
        <p:spPr/>
        <p:txBody>
          <a:bodyPr/>
          <a:lstStyle>
            <a:lvl1pPr>
              <a:defRPr/>
            </a:lvl1pPr>
          </a:lstStyle>
          <a:p>
            <a:pPr>
              <a:defRPr/>
            </a:pPr>
            <a:r>
              <a:rPr lang="de-DE"/>
              <a:t>08.07.22</a:t>
            </a:r>
          </a:p>
        </p:txBody>
      </p:sp>
      <p:sp>
        <p:nvSpPr>
          <p:cNvPr id="6" name="Foliennummernplatzhalter 4"/>
          <p:cNvSpPr>
            <a:spLocks noGrp="1"/>
          </p:cNvSpPr>
          <p:nvPr>
            <p:ph type="sldNum" sz="quarter" idx="15"/>
          </p:nvPr>
        </p:nvSpPr>
        <p:spPr/>
        <p:txBody>
          <a:bodyPr/>
          <a:lstStyle>
            <a:lvl1pPr>
              <a:defRPr/>
            </a:lvl1pPr>
          </a:lstStyle>
          <a:p>
            <a:r>
              <a:rPr lang="de-DE" altLang="de-DE"/>
              <a:t>Seite </a:t>
            </a:r>
            <a:fld id="{85017A59-8930-4453-A956-2BCE3DEF98A2}" type="slidenum">
              <a:rPr lang="de-DE" altLang="de-DE"/>
              <a:pPr/>
              <a:t>‹Nr.›</a:t>
            </a:fld>
            <a:endParaRPr lang="de-DE" altLang="de-DE"/>
          </a:p>
        </p:txBody>
      </p:sp>
    </p:spTree>
    <p:extLst>
      <p:ext uri="{BB962C8B-B14F-4D97-AF65-F5344CB8AC3E}">
        <p14:creationId xmlns:p14="http://schemas.microsoft.com/office/powerpoint/2010/main" val="5787303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204387" y="520700"/>
            <a:ext cx="10801349" cy="720871"/>
          </a:xfrm>
        </p:spPr>
        <p:txBody>
          <a:bodyPr/>
          <a:lstStyle>
            <a:lvl1pPr>
              <a:lnSpc>
                <a:spcPct val="100000"/>
              </a:lnSpc>
              <a:defRPr sz="2600"/>
            </a:lvl1pPr>
          </a:lstStyle>
          <a:p>
            <a:r>
              <a:rPr lang="de-DE"/>
              <a:t>Mastertitelformat bearbeiten</a:t>
            </a:r>
          </a:p>
        </p:txBody>
      </p:sp>
      <p:sp>
        <p:nvSpPr>
          <p:cNvPr id="6" name="Inhaltsplatzhalter 5"/>
          <p:cNvSpPr>
            <a:spLocks noGrp="1"/>
          </p:cNvSpPr>
          <p:nvPr>
            <p:ph sz="quarter" idx="12"/>
          </p:nvPr>
        </p:nvSpPr>
        <p:spPr>
          <a:xfrm>
            <a:off x="1206500" y="1357314"/>
            <a:ext cx="5220000" cy="4356100"/>
          </a:xfrm>
        </p:spPr>
        <p:txBody>
          <a:bodyPr/>
          <a:lstStyle>
            <a:lvl1pPr>
              <a:lnSpc>
                <a:spcPct val="112000"/>
              </a:lnSpc>
              <a:spcAft>
                <a:spcPts val="600"/>
              </a:spcAft>
              <a:defRPr sz="1800">
                <a:latin typeface="+mn-lt"/>
              </a:defRPr>
            </a:lvl1pPr>
            <a:lvl2pPr>
              <a:lnSpc>
                <a:spcPct val="112000"/>
              </a:lnSpc>
              <a:spcBef>
                <a:spcPts val="0"/>
              </a:spcBef>
              <a:defRPr sz="1800">
                <a:latin typeface="+mn-lt"/>
              </a:defRPr>
            </a:lvl2pPr>
            <a:lvl3pPr>
              <a:lnSpc>
                <a:spcPct val="112000"/>
              </a:lnSpc>
              <a:spcBef>
                <a:spcPts val="0"/>
              </a:spcBef>
              <a:defRPr sz="1800">
                <a:latin typeface="+mn-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6816429" y="1361436"/>
            <a:ext cx="5188665" cy="4356100"/>
          </a:xfrm>
        </p:spPr>
        <p:txBody>
          <a:bodyPr/>
          <a:lstStyle>
            <a:lvl1pPr algn="l" defTabSz="455613" rtl="0" eaLnBrk="0" fontAlgn="base" hangingPunct="0">
              <a:lnSpc>
                <a:spcPct val="112000"/>
              </a:lnSpc>
              <a:spcAft>
                <a:spcPts val="600"/>
              </a:spcAft>
              <a:defRPr lang="de-DE" sz="1800" kern="1200" dirty="0" smtClean="0">
                <a:solidFill>
                  <a:schemeClr val="tx1"/>
                </a:solidFill>
                <a:latin typeface="+mn-lt"/>
                <a:ea typeface="+mn-ea"/>
                <a:cs typeface="+mn-cs"/>
              </a:defRPr>
            </a:lvl1pPr>
            <a:lvl2pPr algn="l" defTabSz="455613" rtl="0" eaLnBrk="0" fontAlgn="base" hangingPunct="0">
              <a:lnSpc>
                <a:spcPct val="112000"/>
              </a:lnSpc>
              <a:spcBef>
                <a:spcPts val="0"/>
              </a:spcBef>
              <a:defRPr lang="de-DE" sz="1800" kern="1200" dirty="0" smtClean="0">
                <a:solidFill>
                  <a:schemeClr val="tx1"/>
                </a:solidFill>
                <a:latin typeface="+mn-lt"/>
                <a:ea typeface="+mn-ea"/>
                <a:cs typeface="+mn-cs"/>
              </a:defRPr>
            </a:lvl2pPr>
            <a:lvl3pPr algn="l" defTabSz="455613" rtl="0" eaLnBrk="0" fontAlgn="base" hangingPunct="0">
              <a:lnSpc>
                <a:spcPct val="112000"/>
              </a:lnSpc>
              <a:spcBef>
                <a:spcPts val="0"/>
              </a:spcBef>
              <a:defRPr lang="de-DE" sz="1800" kern="1200" dirty="0" smtClean="0">
                <a:solidFill>
                  <a:schemeClr val="tx1"/>
                </a:solidFill>
                <a:latin typeface="+mn-lt"/>
                <a:ea typeface="+mn-ea"/>
                <a:cs typeface="+mn-cs"/>
              </a:defRPr>
            </a:lvl3pPr>
          </a:lstStyle>
          <a:p>
            <a:pPr lvl="0"/>
            <a:r>
              <a:rPr lang="de-DE"/>
              <a:t>Mastertextformat bearbeiten</a:t>
            </a:r>
          </a:p>
          <a:p>
            <a:pPr lvl="1"/>
            <a:r>
              <a:rPr lang="de-DE"/>
              <a:t>Zweite Ebene</a:t>
            </a:r>
          </a:p>
          <a:p>
            <a:pPr lvl="2"/>
            <a:r>
              <a:rPr lang="de-DE"/>
              <a:t>Dritte Ebene</a:t>
            </a:r>
          </a:p>
        </p:txBody>
      </p:sp>
      <p:sp>
        <p:nvSpPr>
          <p:cNvPr id="8" name="Datumsplatzhalter 3"/>
          <p:cNvSpPr>
            <a:spLocks noGrp="1"/>
          </p:cNvSpPr>
          <p:nvPr>
            <p:ph type="dt" sz="half" idx="15"/>
          </p:nvPr>
        </p:nvSpPr>
        <p:spPr/>
        <p:txBody>
          <a:bodyPr/>
          <a:lstStyle>
            <a:lvl1pPr>
              <a:defRPr/>
            </a:lvl1pPr>
          </a:lstStyle>
          <a:p>
            <a:pPr>
              <a:defRPr/>
            </a:pPr>
            <a:r>
              <a:rPr lang="de-DE"/>
              <a:t>08.07.22</a:t>
            </a:r>
          </a:p>
        </p:txBody>
      </p:sp>
      <p:sp>
        <p:nvSpPr>
          <p:cNvPr id="10" name="Foliennummernplatzhalter 4"/>
          <p:cNvSpPr>
            <a:spLocks noGrp="1"/>
          </p:cNvSpPr>
          <p:nvPr>
            <p:ph type="sldNum" sz="quarter" idx="16"/>
          </p:nvPr>
        </p:nvSpPr>
        <p:spPr/>
        <p:txBody>
          <a:bodyPr/>
          <a:lstStyle>
            <a:lvl1pPr>
              <a:defRPr/>
            </a:lvl1pPr>
          </a:lstStyle>
          <a:p>
            <a:r>
              <a:rPr lang="de-DE" altLang="de-DE"/>
              <a:t>Seite </a:t>
            </a:r>
            <a:fld id="{D4D8273B-3FB9-41FA-B1F4-A20962FFA41B}" type="slidenum">
              <a:rPr lang="de-DE" altLang="de-DE"/>
              <a:pPr/>
              <a:t>‹Nr.›</a:t>
            </a:fld>
            <a:endParaRPr lang="de-DE" altLang="de-DE"/>
          </a:p>
        </p:txBody>
      </p:sp>
    </p:spTree>
    <p:extLst>
      <p:ext uri="{BB962C8B-B14F-4D97-AF65-F5344CB8AC3E}">
        <p14:creationId xmlns:p14="http://schemas.microsoft.com/office/powerpoint/2010/main" val="73764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1204385" y="520700"/>
            <a:ext cx="10798980" cy="720871"/>
          </a:xfrm>
        </p:spPr>
        <p:txBody>
          <a:bodyPr/>
          <a:lstStyle>
            <a:lvl1pPr>
              <a:lnSpc>
                <a:spcPct val="100000"/>
              </a:lnSpc>
              <a:defRPr sz="2600"/>
            </a:lvl1pPr>
          </a:lstStyle>
          <a:p>
            <a:r>
              <a:rPr lang="de-DE"/>
              <a:t>Mastertitelformat bearbeiten</a:t>
            </a:r>
          </a:p>
        </p:txBody>
      </p:sp>
      <p:sp>
        <p:nvSpPr>
          <p:cNvPr id="13" name="Inhaltsplatzhalter 5"/>
          <p:cNvSpPr>
            <a:spLocks noGrp="1"/>
          </p:cNvSpPr>
          <p:nvPr>
            <p:ph sz="quarter" idx="17"/>
          </p:nvPr>
        </p:nvSpPr>
        <p:spPr>
          <a:xfrm>
            <a:off x="1195017" y="2029137"/>
            <a:ext cx="5220000" cy="3665740"/>
          </a:xfrm>
        </p:spPr>
        <p:txBody>
          <a:bodyPr/>
          <a:lstStyle>
            <a:lvl1pPr marL="0">
              <a:lnSpc>
                <a:spcPct val="112000"/>
              </a:lnSpc>
              <a:spcAft>
                <a:spcPts val="600"/>
              </a:spcAft>
              <a:defRPr sz="1800"/>
            </a:lvl1pPr>
            <a:lvl2pPr>
              <a:lnSpc>
                <a:spcPct val="112000"/>
              </a:lnSpc>
              <a:spcBef>
                <a:spcPts val="0"/>
              </a:spcBef>
              <a:defRPr sz="1800"/>
            </a:lvl2pPr>
            <a:lvl3pPr>
              <a:lnSpc>
                <a:spcPct val="112000"/>
              </a:lnSpc>
              <a:spcBef>
                <a:spcPts val="0"/>
              </a:spcBef>
              <a:defRPr sz="1800"/>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6783364" y="2029137"/>
            <a:ext cx="5220000" cy="3665740"/>
          </a:xfrm>
        </p:spPr>
        <p:txBody>
          <a:bodyPr/>
          <a:lstStyle>
            <a:lvl1pPr algn="l" defTabSz="455613" rtl="0" eaLnBrk="1" fontAlgn="base" hangingPunct="1">
              <a:lnSpc>
                <a:spcPct val="112000"/>
              </a:lnSpc>
              <a:spcAft>
                <a:spcPts val="600"/>
              </a:spcAft>
              <a:defRPr lang="de-DE" sz="1800" kern="1200" dirty="0" smtClean="0">
                <a:solidFill>
                  <a:schemeClr val="tx1"/>
                </a:solidFill>
                <a:latin typeface="Arial"/>
                <a:ea typeface="+mn-ea"/>
                <a:cs typeface="+mn-cs"/>
              </a:defRPr>
            </a:lvl1pPr>
            <a:lvl2pPr algn="l" defTabSz="455613" rtl="0" eaLnBrk="1" fontAlgn="base" hangingPunct="1">
              <a:lnSpc>
                <a:spcPct val="112000"/>
              </a:lnSpc>
              <a:spcBef>
                <a:spcPts val="0"/>
              </a:spcBef>
              <a:defRPr lang="de-DE" sz="1800" kern="1200" dirty="0" smtClean="0">
                <a:solidFill>
                  <a:schemeClr val="tx1"/>
                </a:solidFill>
                <a:latin typeface="Arial"/>
                <a:ea typeface="+mn-ea"/>
                <a:cs typeface="+mn-cs"/>
              </a:defRPr>
            </a:lvl2pPr>
            <a:lvl3pPr algn="l" defTabSz="455613" rtl="0" eaLnBrk="1" fontAlgn="base" hangingPunct="1">
              <a:lnSpc>
                <a:spcPct val="112000"/>
              </a:lnSpc>
              <a:spcBef>
                <a:spcPts val="0"/>
              </a:spcBef>
              <a:defRPr lang="de-DE" sz="18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1199456" y="1340768"/>
            <a:ext cx="5220000" cy="688368"/>
          </a:xfrm>
        </p:spPr>
        <p:txBody>
          <a:bodyPr/>
          <a:lstStyle>
            <a:lvl1pPr marL="0" indent="0">
              <a:lnSpc>
                <a:spcPct val="112000"/>
              </a:lnSpc>
              <a:spcAft>
                <a:spcPts val="0"/>
              </a:spcAft>
              <a:buNone/>
              <a:defRPr sz="16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6783364" y="1340768"/>
            <a:ext cx="5220000" cy="688368"/>
          </a:xfrm>
        </p:spPr>
        <p:txBody>
          <a:bodyPr/>
          <a:lstStyle>
            <a:lvl1pPr marL="0" indent="0">
              <a:lnSpc>
                <a:spcPts val="2200"/>
              </a:lnSpc>
              <a:spcAft>
                <a:spcPts val="0"/>
              </a:spcAft>
              <a:buNone/>
              <a:defRPr sz="16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p:cNvSpPr>
            <a:spLocks noGrp="1"/>
          </p:cNvSpPr>
          <p:nvPr>
            <p:ph type="dt" sz="half" idx="21"/>
          </p:nvPr>
        </p:nvSpPr>
        <p:spPr/>
        <p:txBody>
          <a:bodyPr/>
          <a:lstStyle>
            <a:lvl1pPr>
              <a:defRPr/>
            </a:lvl1pPr>
          </a:lstStyle>
          <a:p>
            <a:pPr>
              <a:defRPr/>
            </a:pPr>
            <a:r>
              <a:rPr lang="de-DE"/>
              <a:t>08.07.22</a:t>
            </a:r>
          </a:p>
        </p:txBody>
      </p:sp>
      <p:sp>
        <p:nvSpPr>
          <p:cNvPr id="9" name="Foliennummernplatzhalter 4"/>
          <p:cNvSpPr>
            <a:spLocks noGrp="1"/>
          </p:cNvSpPr>
          <p:nvPr>
            <p:ph type="sldNum" sz="quarter" idx="22"/>
          </p:nvPr>
        </p:nvSpPr>
        <p:spPr/>
        <p:txBody>
          <a:bodyPr/>
          <a:lstStyle>
            <a:lvl1pPr>
              <a:defRPr/>
            </a:lvl1pPr>
          </a:lstStyle>
          <a:p>
            <a:r>
              <a:rPr lang="de-DE" altLang="de-DE"/>
              <a:t>Seite </a:t>
            </a:r>
            <a:fld id="{1DCAD2FF-A531-4A8B-B5C8-0B1CF5BF741A}" type="slidenum">
              <a:rPr lang="de-DE" altLang="de-DE"/>
              <a:pPr/>
              <a:t>‹Nr.›</a:t>
            </a:fld>
            <a:endParaRPr lang="de-DE" altLang="de-DE"/>
          </a:p>
        </p:txBody>
      </p:sp>
    </p:spTree>
    <p:extLst>
      <p:ext uri="{BB962C8B-B14F-4D97-AF65-F5344CB8AC3E}">
        <p14:creationId xmlns:p14="http://schemas.microsoft.com/office/powerpoint/2010/main" val="90974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ur Überschrift">
    <p:spTree>
      <p:nvGrpSpPr>
        <p:cNvPr id="1" name=""/>
        <p:cNvGrpSpPr/>
        <p:nvPr/>
      </p:nvGrpSpPr>
      <p:grpSpPr>
        <a:xfrm>
          <a:off x="0" y="0"/>
          <a:ext cx="0" cy="0"/>
          <a:chOff x="0" y="0"/>
          <a:chExt cx="0" cy="0"/>
        </a:xfrm>
      </p:grpSpPr>
      <p:sp>
        <p:nvSpPr>
          <p:cNvPr id="3" name="Titel 1"/>
          <p:cNvSpPr txBox="1">
            <a:spLocks/>
          </p:cNvSpPr>
          <p:nvPr/>
        </p:nvSpPr>
        <p:spPr bwMode="auto">
          <a:xfrm>
            <a:off x="1206501" y="520701"/>
            <a:ext cx="1079923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ct val="100000"/>
              </a:lnSpc>
              <a:defRPr/>
            </a:pPr>
            <a:r>
              <a:rPr lang="de-DE" sz="2600"/>
              <a:t>Titelmasterformat durch Klicken bearbeiten</a:t>
            </a:r>
          </a:p>
        </p:txBody>
      </p:sp>
      <p:sp>
        <p:nvSpPr>
          <p:cNvPr id="4" name="Datumsplatzhalter 3"/>
          <p:cNvSpPr>
            <a:spLocks noGrp="1"/>
          </p:cNvSpPr>
          <p:nvPr>
            <p:ph type="dt" sz="half" idx="14"/>
          </p:nvPr>
        </p:nvSpPr>
        <p:spPr/>
        <p:txBody>
          <a:bodyPr/>
          <a:lstStyle>
            <a:lvl1pPr>
              <a:defRPr/>
            </a:lvl1pPr>
          </a:lstStyle>
          <a:p>
            <a:pPr>
              <a:defRPr/>
            </a:pPr>
            <a:r>
              <a:rPr lang="de-DE"/>
              <a:t>08.07.22</a:t>
            </a:r>
          </a:p>
        </p:txBody>
      </p:sp>
      <p:sp>
        <p:nvSpPr>
          <p:cNvPr id="5" name="Foliennummernplatzhalter 4"/>
          <p:cNvSpPr>
            <a:spLocks noGrp="1"/>
          </p:cNvSpPr>
          <p:nvPr>
            <p:ph type="sldNum" sz="quarter" idx="15"/>
          </p:nvPr>
        </p:nvSpPr>
        <p:spPr/>
        <p:txBody>
          <a:bodyPr/>
          <a:lstStyle>
            <a:lvl1pPr>
              <a:defRPr/>
            </a:lvl1pPr>
          </a:lstStyle>
          <a:p>
            <a:r>
              <a:rPr lang="de-DE" altLang="de-DE"/>
              <a:t>Seite </a:t>
            </a:r>
            <a:fld id="{CBA00C44-7F84-468B-8A6E-9AE5F82CA86E}" type="slidenum">
              <a:rPr lang="de-DE" altLang="de-DE"/>
              <a:pPr/>
              <a:t>‹Nr.›</a:t>
            </a:fld>
            <a:endParaRPr lang="de-DE" altLang="de-DE"/>
          </a:p>
        </p:txBody>
      </p:sp>
    </p:spTree>
    <p:extLst>
      <p:ext uri="{BB962C8B-B14F-4D97-AF65-F5344CB8AC3E}">
        <p14:creationId xmlns:p14="http://schemas.microsoft.com/office/powerpoint/2010/main" val="221169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mit Logo">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r>
              <a:rPr lang="de-DE"/>
              <a:t>08.07.22</a:t>
            </a:r>
          </a:p>
        </p:txBody>
      </p:sp>
      <p:sp>
        <p:nvSpPr>
          <p:cNvPr id="3" name="Foliennummernplatzhalter 4"/>
          <p:cNvSpPr>
            <a:spLocks noGrp="1"/>
          </p:cNvSpPr>
          <p:nvPr>
            <p:ph type="sldNum" sz="quarter" idx="11"/>
          </p:nvPr>
        </p:nvSpPr>
        <p:spPr/>
        <p:txBody>
          <a:bodyPr/>
          <a:lstStyle>
            <a:lvl1pPr>
              <a:defRPr/>
            </a:lvl1pPr>
          </a:lstStyle>
          <a:p>
            <a:r>
              <a:rPr lang="de-DE" altLang="de-DE"/>
              <a:t>Seite </a:t>
            </a:r>
            <a:fld id="{7979DE5B-F009-4893-B8BB-68CF7EA957C9}" type="slidenum">
              <a:rPr lang="de-DE" altLang="de-DE"/>
              <a:pPr/>
              <a:t>‹Nr.›</a:t>
            </a:fld>
            <a:endParaRPr lang="de-DE" altLang="de-DE"/>
          </a:p>
        </p:txBody>
      </p:sp>
    </p:spTree>
    <p:extLst>
      <p:ext uri="{BB962C8B-B14F-4D97-AF65-F5344CB8AC3E}">
        <p14:creationId xmlns:p14="http://schemas.microsoft.com/office/powerpoint/2010/main" val="261688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2" name="Rechteck 1"/>
          <p:cNvSpPr/>
          <p:nvPr/>
        </p:nvSpPr>
        <p:spPr>
          <a:xfrm>
            <a:off x="0" y="0"/>
            <a:ext cx="12192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46696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1206000"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8" name="Textplatzhalter 2"/>
          <p:cNvSpPr>
            <a:spLocks noGrp="1"/>
          </p:cNvSpPr>
          <p:nvPr>
            <p:ph type="body" idx="13"/>
          </p:nvPr>
        </p:nvSpPr>
        <p:spPr>
          <a:xfrm>
            <a:off x="1206000" y="4341767"/>
            <a:ext cx="3456000" cy="1224000"/>
          </a:xfrm>
        </p:spPr>
        <p:txBody>
          <a:bodyPr>
            <a:noAutofit/>
          </a:bodyPr>
          <a:lstStyle>
            <a:lvl1pPr marL="0" indent="0">
              <a:lnSpc>
                <a:spcPct val="112000"/>
              </a:lnSpc>
              <a:spcAft>
                <a:spcPts val="0"/>
              </a:spcAft>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4893212"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35" name="Textplatzhalter 2"/>
          <p:cNvSpPr>
            <a:spLocks noGrp="1"/>
          </p:cNvSpPr>
          <p:nvPr>
            <p:ph type="body" idx="15"/>
          </p:nvPr>
        </p:nvSpPr>
        <p:spPr>
          <a:xfrm>
            <a:off x="4893212" y="4341767"/>
            <a:ext cx="3456000" cy="1224000"/>
          </a:xfrm>
        </p:spPr>
        <p:txBody>
          <a:bodyPr>
            <a:noAutofit/>
          </a:bodyPr>
          <a:lstStyle>
            <a:lvl1pPr marL="0" indent="0">
              <a:lnSpc>
                <a:spcPct val="112000"/>
              </a:lnSpc>
              <a:spcAft>
                <a:spcPts val="0"/>
              </a:spcAft>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8558847"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9" name="Textplatzhalter 2"/>
          <p:cNvSpPr>
            <a:spLocks noGrp="1"/>
          </p:cNvSpPr>
          <p:nvPr>
            <p:ph type="body" idx="17"/>
          </p:nvPr>
        </p:nvSpPr>
        <p:spPr>
          <a:xfrm>
            <a:off x="8558847" y="4341767"/>
            <a:ext cx="3456000" cy="1224000"/>
          </a:xfrm>
        </p:spPr>
        <p:txBody>
          <a:bodyPr>
            <a:noAutofit/>
          </a:bodyPr>
          <a:lstStyle>
            <a:lvl1pPr marL="0" indent="0">
              <a:lnSpc>
                <a:spcPct val="112000"/>
              </a:lnSpc>
              <a:spcAft>
                <a:spcPts val="0"/>
              </a:spcAft>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1205092" y="521252"/>
            <a:ext cx="10800000" cy="900000"/>
          </a:xfrm>
        </p:spPr>
        <p:txBody>
          <a:bodyPr/>
          <a:lstStyle>
            <a:lvl1pPr>
              <a:lnSpc>
                <a:spcPct val="100000"/>
              </a:lnSpc>
              <a:defRPr sz="2600" baseline="0"/>
            </a:lvl1pPr>
          </a:lstStyle>
          <a:p>
            <a:r>
              <a:rPr lang="de-DE"/>
              <a:t>Mastertitelformat bearbeiten</a:t>
            </a:r>
          </a:p>
        </p:txBody>
      </p:sp>
      <p:sp>
        <p:nvSpPr>
          <p:cNvPr id="11" name="Datumsplatzhalter 3"/>
          <p:cNvSpPr>
            <a:spLocks noGrp="1"/>
          </p:cNvSpPr>
          <p:nvPr>
            <p:ph type="dt" sz="half" idx="21"/>
          </p:nvPr>
        </p:nvSpPr>
        <p:spPr/>
        <p:txBody>
          <a:bodyPr/>
          <a:lstStyle>
            <a:lvl1pPr>
              <a:defRPr/>
            </a:lvl1pPr>
          </a:lstStyle>
          <a:p>
            <a:pPr>
              <a:defRPr/>
            </a:pPr>
            <a:r>
              <a:rPr lang="de-DE"/>
              <a:t>08.07.22</a:t>
            </a:r>
          </a:p>
        </p:txBody>
      </p:sp>
      <p:sp>
        <p:nvSpPr>
          <p:cNvPr id="12" name="Foliennummernplatzhalter 4"/>
          <p:cNvSpPr>
            <a:spLocks noGrp="1"/>
          </p:cNvSpPr>
          <p:nvPr>
            <p:ph type="sldNum" sz="quarter" idx="22"/>
          </p:nvPr>
        </p:nvSpPr>
        <p:spPr/>
        <p:txBody>
          <a:bodyPr/>
          <a:lstStyle>
            <a:lvl1pPr>
              <a:defRPr/>
            </a:lvl1pPr>
          </a:lstStyle>
          <a:p>
            <a:r>
              <a:rPr lang="de-DE" altLang="de-DE"/>
              <a:t>Seite </a:t>
            </a:r>
            <a:fld id="{C6250158-4523-492D-BE0B-9F85D876B309}" type="slidenum">
              <a:rPr lang="de-DE" altLang="de-DE"/>
              <a:pPr/>
              <a:t>‹Nr.›</a:t>
            </a:fld>
            <a:endParaRPr lang="de-DE" altLang="de-DE"/>
          </a:p>
        </p:txBody>
      </p:sp>
    </p:spTree>
    <p:extLst>
      <p:ext uri="{BB962C8B-B14F-4D97-AF65-F5344CB8AC3E}">
        <p14:creationId xmlns:p14="http://schemas.microsoft.com/office/powerpoint/2010/main" val="219566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hs Bilder mit Beschriftung">
    <p:spTree>
      <p:nvGrpSpPr>
        <p:cNvPr id="1" name=""/>
        <p:cNvGrpSpPr/>
        <p:nvPr/>
      </p:nvGrpSpPr>
      <p:grpSpPr>
        <a:xfrm>
          <a:off x="0" y="0"/>
          <a:ext cx="0" cy="0"/>
          <a:chOff x="0" y="0"/>
          <a:chExt cx="0" cy="0"/>
        </a:xfrm>
      </p:grpSpPr>
      <p:sp>
        <p:nvSpPr>
          <p:cNvPr id="21" name="Bildplatzhalter 2"/>
          <p:cNvSpPr>
            <a:spLocks noGrp="1"/>
          </p:cNvSpPr>
          <p:nvPr>
            <p:ph type="pic" idx="1"/>
          </p:nvPr>
        </p:nvSpPr>
        <p:spPr>
          <a:xfrm>
            <a:off x="1206000"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2" name="Textplatzhalter 2"/>
          <p:cNvSpPr>
            <a:spLocks noGrp="1"/>
          </p:cNvSpPr>
          <p:nvPr>
            <p:ph type="body" idx="13"/>
          </p:nvPr>
        </p:nvSpPr>
        <p:spPr>
          <a:xfrm>
            <a:off x="1206000" y="2812230"/>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4882425"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4" name="Textplatzhalter 2"/>
          <p:cNvSpPr>
            <a:spLocks noGrp="1"/>
          </p:cNvSpPr>
          <p:nvPr>
            <p:ph type="body" idx="15"/>
          </p:nvPr>
        </p:nvSpPr>
        <p:spPr>
          <a:xfrm>
            <a:off x="4882425" y="2812230"/>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8537268"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6" name="Textplatzhalter 2"/>
          <p:cNvSpPr>
            <a:spLocks noGrp="1"/>
          </p:cNvSpPr>
          <p:nvPr>
            <p:ph type="body" idx="17"/>
          </p:nvPr>
        </p:nvSpPr>
        <p:spPr>
          <a:xfrm>
            <a:off x="8537268" y="2812230"/>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1206000"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28" name="Textplatzhalter 2"/>
          <p:cNvSpPr>
            <a:spLocks noGrp="1"/>
          </p:cNvSpPr>
          <p:nvPr>
            <p:ph type="body" idx="29"/>
          </p:nvPr>
        </p:nvSpPr>
        <p:spPr>
          <a:xfrm>
            <a:off x="1206000" y="5474129"/>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4890512"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30" name="Textplatzhalter 2"/>
          <p:cNvSpPr>
            <a:spLocks noGrp="1"/>
          </p:cNvSpPr>
          <p:nvPr>
            <p:ph type="body" idx="31"/>
          </p:nvPr>
        </p:nvSpPr>
        <p:spPr>
          <a:xfrm>
            <a:off x="4890512" y="5474129"/>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8539243"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p>
        </p:txBody>
      </p:sp>
      <p:sp>
        <p:nvSpPr>
          <p:cNvPr id="32" name="Textplatzhalter 2"/>
          <p:cNvSpPr>
            <a:spLocks noGrp="1"/>
          </p:cNvSpPr>
          <p:nvPr>
            <p:ph type="body" idx="33"/>
          </p:nvPr>
        </p:nvSpPr>
        <p:spPr>
          <a:xfrm>
            <a:off x="8539243" y="5474129"/>
            <a:ext cx="3456000" cy="324000"/>
          </a:xfrm>
        </p:spPr>
        <p:txBody>
          <a:bodyPr>
            <a:noAutofit/>
          </a:bodyPr>
          <a:lstStyle>
            <a:lvl1pPr marL="0" indent="0">
              <a:lnSpc>
                <a:spcPct val="112000"/>
              </a:lnSpc>
              <a:buNone/>
              <a:defRPr sz="12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p:cNvSpPr>
            <a:spLocks noGrp="1"/>
          </p:cNvSpPr>
          <p:nvPr>
            <p:ph type="dt" sz="half" idx="34"/>
          </p:nvPr>
        </p:nvSpPr>
        <p:spPr/>
        <p:txBody>
          <a:bodyPr/>
          <a:lstStyle>
            <a:lvl1pPr>
              <a:defRPr/>
            </a:lvl1pPr>
          </a:lstStyle>
          <a:p>
            <a:pPr>
              <a:defRPr/>
            </a:pPr>
            <a:r>
              <a:rPr lang="de-DE"/>
              <a:t>08.07.22</a:t>
            </a:r>
          </a:p>
        </p:txBody>
      </p:sp>
      <p:sp>
        <p:nvSpPr>
          <p:cNvPr id="16" name="Foliennummernplatzhalter 4"/>
          <p:cNvSpPr>
            <a:spLocks noGrp="1"/>
          </p:cNvSpPr>
          <p:nvPr>
            <p:ph type="sldNum" sz="quarter" idx="35"/>
          </p:nvPr>
        </p:nvSpPr>
        <p:spPr/>
        <p:txBody>
          <a:bodyPr/>
          <a:lstStyle>
            <a:lvl1pPr>
              <a:defRPr/>
            </a:lvl1pPr>
          </a:lstStyle>
          <a:p>
            <a:r>
              <a:rPr lang="de-DE" altLang="de-DE"/>
              <a:t>Seite </a:t>
            </a:r>
            <a:fld id="{26CDF572-E638-45F9-AFC8-B97AE2789BB2}" type="slidenum">
              <a:rPr lang="de-DE" altLang="de-DE"/>
              <a:pPr/>
              <a:t>‹Nr.›</a:t>
            </a:fld>
            <a:endParaRPr lang="de-DE" altLang="de-DE"/>
          </a:p>
        </p:txBody>
      </p:sp>
    </p:spTree>
    <p:extLst>
      <p:ext uri="{BB962C8B-B14F-4D97-AF65-F5344CB8AC3E}">
        <p14:creationId xmlns:p14="http://schemas.microsoft.com/office/powerpoint/2010/main" val="425951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204384" y="454026"/>
            <a:ext cx="10801349"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Überschrift</a:t>
            </a:r>
          </a:p>
        </p:txBody>
      </p:sp>
      <p:sp>
        <p:nvSpPr>
          <p:cNvPr id="1027" name="Textplatzhalter 2"/>
          <p:cNvSpPr>
            <a:spLocks noGrp="1"/>
          </p:cNvSpPr>
          <p:nvPr>
            <p:ph type="body" idx="1"/>
          </p:nvPr>
        </p:nvSpPr>
        <p:spPr bwMode="auto">
          <a:xfrm>
            <a:off x="1206501" y="1547813"/>
            <a:ext cx="1079923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Text</a:t>
            </a:r>
          </a:p>
          <a:p>
            <a:pPr lvl="1"/>
            <a:r>
              <a:rPr lang="de-DE" altLang="de-DE"/>
              <a:t>Zweite Ebene</a:t>
            </a:r>
          </a:p>
          <a:p>
            <a:pPr lvl="2"/>
            <a:r>
              <a:rPr lang="de-DE" altLang="de-DE"/>
              <a:t>Dritte Ebene</a:t>
            </a:r>
          </a:p>
          <a:p>
            <a:pPr lvl="3"/>
            <a:r>
              <a:rPr lang="de-DE" altLang="de-DE"/>
              <a:t>Vierte Ebene</a:t>
            </a:r>
          </a:p>
        </p:txBody>
      </p:sp>
      <p:sp>
        <p:nvSpPr>
          <p:cNvPr id="11" name="Fußzeilenplatzhalter 3"/>
          <p:cNvSpPr txBox="1">
            <a:spLocks/>
          </p:cNvSpPr>
          <p:nvPr/>
        </p:nvSpPr>
        <p:spPr>
          <a:xfrm>
            <a:off x="2590801" y="6011864"/>
            <a:ext cx="5255684"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r>
              <a:rPr lang="de-DE" sz="900" b="0" dirty="0"/>
              <a:t>Open </a:t>
            </a:r>
            <a:r>
              <a:rPr lang="de-DE" sz="900" b="0" dirty="0" err="1"/>
              <a:t>Electrical</a:t>
            </a:r>
            <a:r>
              <a:rPr lang="de-DE" sz="900" b="0" dirty="0"/>
              <a:t> </a:t>
            </a:r>
            <a:r>
              <a:rPr lang="de-DE" sz="900" b="0" dirty="0" err="1"/>
              <a:t>Grid</a:t>
            </a:r>
            <a:r>
              <a:rPr lang="de-DE" sz="900" b="0" dirty="0"/>
              <a:t> Model </a:t>
            </a:r>
            <a:r>
              <a:rPr lang="de-DE" sz="900" b="0" dirty="0" err="1"/>
              <a:t>for</a:t>
            </a:r>
            <a:r>
              <a:rPr lang="de-DE" sz="900" b="0" dirty="0"/>
              <a:t> Regional Transmission Networks</a:t>
            </a:r>
          </a:p>
          <a:p>
            <a:pPr>
              <a:lnSpc>
                <a:spcPct val="100000"/>
              </a:lnSpc>
              <a:spcAft>
                <a:spcPts val="600"/>
              </a:spcAft>
              <a:defRPr/>
            </a:pPr>
            <a:r>
              <a:rPr lang="de-DE" sz="900" b="0" dirty="0"/>
              <a:t>Jan Schmitt, Derk Gonschor, </a:t>
            </a:r>
            <a:r>
              <a:rPr lang="de-DE" sz="900" b="0" dirty="0" err="1"/>
              <a:t>Alion</a:t>
            </a:r>
            <a:r>
              <a:rPr lang="de-DE" sz="900" b="0" dirty="0"/>
              <a:t> Alushi</a:t>
            </a:r>
          </a:p>
          <a:p>
            <a:pPr>
              <a:lnSpc>
                <a:spcPct val="100000"/>
              </a:lnSpc>
              <a:spcAft>
                <a:spcPts val="600"/>
              </a:spcAft>
              <a:defRPr/>
            </a:pPr>
            <a:endParaRPr lang="de-DE" sz="1000" dirty="0"/>
          </a:p>
        </p:txBody>
      </p:sp>
      <p:grpSp>
        <p:nvGrpSpPr>
          <p:cNvPr id="1029" name="Gruppierung 11"/>
          <p:cNvGrpSpPr>
            <a:grpSpLocks/>
          </p:cNvGrpSpPr>
          <p:nvPr/>
        </p:nvGrpSpPr>
        <p:grpSpPr bwMode="auto">
          <a:xfrm>
            <a:off x="1204385" y="0"/>
            <a:ext cx="10991849" cy="71438"/>
            <a:chOff x="903819" y="0"/>
            <a:chExt cx="8244000" cy="108000"/>
          </a:xfrm>
        </p:grpSpPr>
        <p:sp>
          <p:nvSpPr>
            <p:cNvPr id="13" name="Rechteck 12"/>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p:cNvCxnSpPr/>
          <p:nvPr/>
        </p:nvCxnSpPr>
        <p:spPr>
          <a:xfrm>
            <a:off x="1206501" y="5951538"/>
            <a:ext cx="1098761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p:cNvSpPr>
            <a:spLocks noGrp="1"/>
          </p:cNvSpPr>
          <p:nvPr>
            <p:ph type="dt" sz="half" idx="2"/>
          </p:nvPr>
        </p:nvSpPr>
        <p:spPr>
          <a:xfrm>
            <a:off x="1206500" y="6011864"/>
            <a:ext cx="129540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r>
              <a:rPr lang="de-DE" dirty="0"/>
              <a:t>04.11.22</a:t>
            </a:r>
          </a:p>
        </p:txBody>
      </p:sp>
      <p:sp>
        <p:nvSpPr>
          <p:cNvPr id="18" name="Foliennummernplatzhalter 4"/>
          <p:cNvSpPr>
            <a:spLocks noGrp="1"/>
          </p:cNvSpPr>
          <p:nvPr>
            <p:ph type="sldNum" sz="quarter" idx="4"/>
          </p:nvPr>
        </p:nvSpPr>
        <p:spPr>
          <a:xfrm>
            <a:off x="1206500" y="6361113"/>
            <a:ext cx="129540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61A300B0-39BA-4792-9F73-59FB54A71E5B}" type="slidenum">
              <a:rPr lang="de-DE" altLang="de-DE"/>
              <a:pPr/>
              <a:t>‹Nr.›</a:t>
            </a:fld>
            <a:endParaRPr lang="de-DE" altLang="de-DE"/>
          </a:p>
        </p:txBody>
      </p:sp>
      <p:pic>
        <p:nvPicPr>
          <p:cNvPr id="1033" name="Bild 7" descr="Logo_17pt.wmf"/>
          <p:cNvPicPr>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10682344" y="6000752"/>
            <a:ext cx="1168206" cy="66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a:extLst>
              <a:ext uri="{FF2B5EF4-FFF2-40B4-BE49-F238E27FC236}">
                <a16:creationId xmlns:a16="http://schemas.microsoft.com/office/drawing/2014/main" id="{49C51F4A-107A-9AEB-AFBB-C489780A9C67}"/>
              </a:ext>
            </a:extLst>
          </p:cNvPr>
          <p:cNvPicPr>
            <a:picLocks noChangeAspect="1"/>
          </p:cNvPicPr>
          <p:nvPr userDrawn="1"/>
        </p:nvPicPr>
        <p:blipFill>
          <a:blip r:embed="rId12"/>
          <a:stretch>
            <a:fillRect/>
          </a:stretch>
        </p:blipFill>
        <p:spPr>
          <a:xfrm>
            <a:off x="1205431" y="358775"/>
            <a:ext cx="1555022" cy="580112"/>
          </a:xfrm>
          <a:prstGeom prst="rect">
            <a:avLst/>
          </a:prstGeom>
        </p:spPr>
      </p:pic>
      <p:pic>
        <p:nvPicPr>
          <p:cNvPr id="3" name="Grafik 2">
            <a:extLst>
              <a:ext uri="{FF2B5EF4-FFF2-40B4-BE49-F238E27FC236}">
                <a16:creationId xmlns:a16="http://schemas.microsoft.com/office/drawing/2014/main" id="{43FBE91D-1279-82F1-B49D-8DF019BD161B}"/>
              </a:ext>
            </a:extLst>
          </p:cNvPr>
          <p:cNvPicPr>
            <a:picLocks noChangeAspect="1"/>
          </p:cNvPicPr>
          <p:nvPr userDrawn="1"/>
        </p:nvPicPr>
        <p:blipFill>
          <a:blip r:embed="rId13"/>
          <a:stretch>
            <a:fillRect/>
          </a:stretch>
        </p:blipFill>
        <p:spPr>
          <a:xfrm>
            <a:off x="10224030" y="334200"/>
            <a:ext cx="1780367" cy="572261"/>
          </a:xfrm>
          <a:prstGeom prst="rect">
            <a:avLst/>
          </a:prstGeom>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8" r:id="rId5"/>
    <p:sldLayoutId id="2147483745" r:id="rId6"/>
    <p:sldLayoutId id="2147483749" r:id="rId7"/>
    <p:sldLayoutId id="2147483746" r:id="rId8"/>
    <p:sldLayoutId id="2147483747" r:id="rId9"/>
  </p:sldLayoutIdLst>
  <p:hf hdr="0" ftr="0"/>
  <p:txStyles>
    <p:titleStyle>
      <a:lvl1pPr algn="ctr" defTabSz="455613" rtl="0" eaLnBrk="1" fontAlgn="base" hangingPunct="1">
        <a:lnSpc>
          <a:spcPts val="3000"/>
        </a:lnSpc>
        <a:spcBef>
          <a:spcPct val="0"/>
        </a:spcBef>
        <a:spcAft>
          <a:spcPct val="0"/>
        </a:spcAft>
        <a:defRPr sz="32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ct val="112000"/>
        </a:lnSpc>
        <a:spcBef>
          <a:spcPct val="0"/>
        </a:spcBef>
        <a:spcAft>
          <a:spcPct val="0"/>
        </a:spcAft>
        <a:defRPr sz="1600" kern="1200">
          <a:solidFill>
            <a:schemeClr val="tx1"/>
          </a:solidFill>
          <a:latin typeface="Arial"/>
          <a:ea typeface="+mn-ea"/>
          <a:cs typeface="+mn-cs"/>
        </a:defRPr>
      </a:lvl1pPr>
      <a:lvl2pPr marL="355600" indent="-169863" algn="l" defTabSz="455613" rtl="0" eaLnBrk="1" fontAlgn="base" hangingPunct="1">
        <a:lnSpc>
          <a:spcPct val="112000"/>
        </a:lnSpc>
        <a:spcBef>
          <a:spcPct val="0"/>
        </a:spcBef>
        <a:spcAft>
          <a:spcPct val="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539750" indent="-184150" algn="l" defTabSz="455613" rtl="0" eaLnBrk="1" fontAlgn="base" hangingPunct="1">
        <a:lnSpc>
          <a:spcPct val="112000"/>
        </a:lnSpc>
        <a:spcBef>
          <a:spcPct val="0"/>
        </a:spcBef>
        <a:spcAft>
          <a:spcPct val="0"/>
        </a:spcAft>
        <a:buClr>
          <a:schemeClr val="accent2"/>
        </a:buClr>
        <a:buFont typeface="Wingdings" panose="05000000000000000000" pitchFamily="2" charset="2"/>
        <a:buChar char="§"/>
        <a:defRPr sz="1800" kern="1200">
          <a:solidFill>
            <a:schemeClr val="tx1"/>
          </a:solidFill>
          <a:latin typeface="Arial"/>
          <a:ea typeface="+mn-ea"/>
          <a:cs typeface="+mn-cs"/>
        </a:defRPr>
      </a:lvl3pPr>
      <a:lvl4pPr marL="712788" indent="-169863" algn="l" defTabSz="455613" rtl="0" eaLnBrk="1" fontAlgn="base" hangingPunct="1">
        <a:lnSpc>
          <a:spcPct val="112000"/>
        </a:lnSpc>
        <a:spcBef>
          <a:spcPct val="0"/>
        </a:spcBef>
        <a:spcAft>
          <a:spcPct val="0"/>
        </a:spcAft>
        <a:buClr>
          <a:srgbClr val="9D167A"/>
        </a:buClr>
        <a:buFont typeface="Wingdings" panose="05000000000000000000" pitchFamily="2" charset="2"/>
        <a:buChar char="§"/>
        <a:defRPr sz="18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2.png"/><Relationship Id="rId7" Type="http://schemas.openxmlformats.org/officeDocument/2006/relationships/image" Target="../media/image31.png"/><Relationship Id="rId12" Type="http://schemas.openxmlformats.org/officeDocument/2006/relationships/image" Target="../media/image1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13.sv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4.svg"/><Relationship Id="rId7" Type="http://schemas.openxmlformats.org/officeDocument/2006/relationships/image" Target="../media/image25.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svg"/><Relationship Id="rId5" Type="http://schemas.openxmlformats.org/officeDocument/2006/relationships/image" Target="../media/image23.sv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4.svg"/><Relationship Id="rId7" Type="http://schemas.openxmlformats.org/officeDocument/2006/relationships/image" Target="../media/image17.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9.svg"/><Relationship Id="rId5" Type="http://schemas.openxmlformats.org/officeDocument/2006/relationships/image" Target="../media/image25.sv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4.svg"/><Relationship Id="rId7" Type="http://schemas.openxmlformats.org/officeDocument/2006/relationships/image" Target="../media/image23.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9.svg"/><Relationship Id="rId5" Type="http://schemas.openxmlformats.org/officeDocument/2006/relationships/image" Target="../media/image15.svg"/><Relationship Id="rId10"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27.sv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37.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2.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3.sv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2.png"/><Relationship Id="rId7" Type="http://schemas.openxmlformats.org/officeDocument/2006/relationships/image" Target="../media/image31.png"/><Relationship Id="rId12" Type="http://schemas.openxmlformats.org/officeDocument/2006/relationships/image" Target="../media/image1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13.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3.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19.svg"/><Relationship Id="rId4" Type="http://schemas.openxmlformats.org/officeDocument/2006/relationships/image" Target="../media/image34.sv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D96DDFE-F79D-7C42-8631-D914E2053A2C}"/>
              </a:ext>
            </a:extLst>
          </p:cNvPr>
          <p:cNvSpPr>
            <a:spLocks noGrp="1"/>
          </p:cNvSpPr>
          <p:nvPr>
            <p:ph type="title"/>
          </p:nvPr>
        </p:nvSpPr>
        <p:spPr/>
        <p:txBody>
          <a:bodyPr/>
          <a:lstStyle/>
          <a:p>
            <a:r>
              <a:rPr lang="de-DE" dirty="0"/>
              <a:t>Open </a:t>
            </a:r>
            <a:r>
              <a:rPr lang="de-DE" dirty="0" err="1"/>
              <a:t>Electrical</a:t>
            </a:r>
            <a:r>
              <a:rPr lang="de-DE" dirty="0"/>
              <a:t> </a:t>
            </a:r>
            <a:r>
              <a:rPr lang="de-DE" dirty="0" err="1"/>
              <a:t>Grid</a:t>
            </a:r>
            <a:r>
              <a:rPr lang="de-DE" dirty="0"/>
              <a:t> Model </a:t>
            </a:r>
            <a:r>
              <a:rPr lang="de-DE" dirty="0" err="1"/>
              <a:t>for</a:t>
            </a:r>
            <a:r>
              <a:rPr lang="de-DE" dirty="0"/>
              <a:t> Regional </a:t>
            </a:r>
            <a:r>
              <a:rPr lang="de-DE"/>
              <a:t>Transmission Networks</a:t>
            </a:r>
            <a:endParaRPr lang="de-DE" b="0" dirty="0"/>
          </a:p>
        </p:txBody>
      </p:sp>
      <p:sp>
        <p:nvSpPr>
          <p:cNvPr id="5" name="Datumsplatzhalter 4">
            <a:extLst>
              <a:ext uri="{FF2B5EF4-FFF2-40B4-BE49-F238E27FC236}">
                <a16:creationId xmlns:a16="http://schemas.microsoft.com/office/drawing/2014/main" id="{36FA3C03-D890-F544-941F-F012F821C104}"/>
              </a:ext>
            </a:extLst>
          </p:cNvPr>
          <p:cNvSpPr>
            <a:spLocks noGrp="1"/>
          </p:cNvSpPr>
          <p:nvPr>
            <p:ph type="dt" sz="half" idx="16"/>
          </p:nvPr>
        </p:nvSpPr>
        <p:spPr/>
        <p:txBody>
          <a:bodyPr/>
          <a:lstStyle/>
          <a:p>
            <a:pPr>
              <a:defRPr/>
            </a:pPr>
            <a:r>
              <a:rPr lang="de-DE"/>
              <a:t>08.07.22</a:t>
            </a:r>
          </a:p>
        </p:txBody>
      </p:sp>
      <p:sp>
        <p:nvSpPr>
          <p:cNvPr id="6" name="Foliennummernplatzhalter 5">
            <a:extLst>
              <a:ext uri="{FF2B5EF4-FFF2-40B4-BE49-F238E27FC236}">
                <a16:creationId xmlns:a16="http://schemas.microsoft.com/office/drawing/2014/main" id="{82FD00C5-C8E5-A74C-8DA1-7E8443A6D4A1}"/>
              </a:ext>
            </a:extLst>
          </p:cNvPr>
          <p:cNvSpPr>
            <a:spLocks noGrp="1"/>
          </p:cNvSpPr>
          <p:nvPr>
            <p:ph type="sldNum" sz="quarter" idx="17"/>
          </p:nvPr>
        </p:nvSpPr>
        <p:spPr/>
        <p:txBody>
          <a:bodyPr/>
          <a:lstStyle/>
          <a:p>
            <a:r>
              <a:rPr lang="de-DE" altLang="de-DE"/>
              <a:t>Seite </a:t>
            </a:r>
            <a:fld id="{05895095-10C3-4674-A2D3-4E9CC72B18F2}" type="slidenum">
              <a:rPr lang="de-DE" altLang="de-DE" smtClean="0"/>
              <a:pPr/>
              <a:t>1</a:t>
            </a:fld>
            <a:endParaRPr lang="de-DE" altLang="de-DE"/>
          </a:p>
        </p:txBody>
      </p:sp>
      <p:sp>
        <p:nvSpPr>
          <p:cNvPr id="2" name="Picture Placeholder 1">
            <a:extLst>
              <a:ext uri="{FF2B5EF4-FFF2-40B4-BE49-F238E27FC236}">
                <a16:creationId xmlns:a16="http://schemas.microsoft.com/office/drawing/2014/main" id="{73151EA9-EF0A-845C-312F-83569BA87ED0}"/>
              </a:ext>
            </a:extLst>
          </p:cNvPr>
          <p:cNvSpPr>
            <a:spLocks noGrp="1"/>
          </p:cNvSpPr>
          <p:nvPr>
            <p:ph type="pic" idx="1"/>
          </p:nvPr>
        </p:nvSpPr>
        <p:spPr/>
      </p:sp>
    </p:spTree>
    <p:extLst>
      <p:ext uri="{BB962C8B-B14F-4D97-AF65-F5344CB8AC3E}">
        <p14:creationId xmlns:p14="http://schemas.microsoft.com/office/powerpoint/2010/main" val="163027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537C4C-FA07-245F-22E9-AE5B138E397E}"/>
              </a:ext>
            </a:extLst>
          </p:cNvPr>
          <p:cNvSpPr>
            <a:spLocks noGrp="1"/>
          </p:cNvSpPr>
          <p:nvPr>
            <p:ph type="title"/>
          </p:nvPr>
        </p:nvSpPr>
        <p:spPr>
          <a:xfrm>
            <a:off x="1204387" y="520701"/>
            <a:ext cx="10801349" cy="712482"/>
          </a:xfrm>
        </p:spPr>
        <p:txBody>
          <a:bodyPr wrap="square" anchor="t">
            <a:normAutofit/>
          </a:bodyPr>
          <a:lstStyle/>
          <a:p>
            <a:r>
              <a:rPr lang="de-DE" dirty="0"/>
              <a:t>Theory and </a:t>
            </a:r>
            <a:r>
              <a:rPr lang="de-DE" dirty="0" err="1"/>
              <a:t>application</a:t>
            </a:r>
            <a:r>
              <a:rPr lang="de-DE" dirty="0"/>
              <a:t> </a:t>
            </a:r>
            <a:r>
              <a:rPr lang="de-DE" dirty="0" err="1"/>
              <a:t>of</a:t>
            </a:r>
            <a:r>
              <a:rPr lang="de-DE" dirty="0"/>
              <a:t> the Filter</a:t>
            </a:r>
          </a:p>
        </p:txBody>
      </p:sp>
      <p:sp>
        <p:nvSpPr>
          <p:cNvPr id="4" name="Datumsplatzhalter 3">
            <a:extLst>
              <a:ext uri="{FF2B5EF4-FFF2-40B4-BE49-F238E27FC236}">
                <a16:creationId xmlns:a16="http://schemas.microsoft.com/office/drawing/2014/main" id="{2D8A0006-2CD2-1D5B-DD65-BF361E55FBFD}"/>
              </a:ext>
            </a:extLst>
          </p:cNvPr>
          <p:cNvSpPr>
            <a:spLocks noGrp="1"/>
          </p:cNvSpPr>
          <p:nvPr>
            <p:ph type="dt" sz="half" idx="14"/>
          </p:nvPr>
        </p:nvSpPr>
        <p:spPr>
          <a:xfrm>
            <a:off x="1206500" y="6011864"/>
            <a:ext cx="1295400" cy="179387"/>
          </a:xfrm>
        </p:spPr>
        <p:txBody>
          <a:bodyPr wrap="none" anchor="t">
            <a:normAutofit/>
          </a:bodyPr>
          <a:lstStyle/>
          <a:p>
            <a:pPr>
              <a:spcAft>
                <a:spcPts val="600"/>
              </a:spcAft>
              <a:defRPr/>
            </a:pPr>
            <a:r>
              <a:rPr lang="de-DE"/>
              <a:t>08.07.22</a:t>
            </a:r>
          </a:p>
        </p:txBody>
      </p:sp>
      <p:sp>
        <p:nvSpPr>
          <p:cNvPr id="5" name="Foliennummernplatzhalter 4">
            <a:extLst>
              <a:ext uri="{FF2B5EF4-FFF2-40B4-BE49-F238E27FC236}">
                <a16:creationId xmlns:a16="http://schemas.microsoft.com/office/drawing/2014/main" id="{8F026BB2-7A0E-3E8C-6238-25EA2B032F8C}"/>
              </a:ext>
            </a:extLst>
          </p:cNvPr>
          <p:cNvSpPr>
            <a:spLocks noGrp="1"/>
          </p:cNvSpPr>
          <p:nvPr>
            <p:ph type="sldNum" sz="quarter" idx="15"/>
          </p:nvPr>
        </p:nvSpPr>
        <p:spPr>
          <a:xfrm>
            <a:off x="1206500" y="6361113"/>
            <a:ext cx="1295400" cy="214312"/>
          </a:xfrm>
        </p:spPr>
        <p:txBody>
          <a:bodyPr wrap="square" anchor="b">
            <a:normAutofit/>
          </a:bodyPr>
          <a:lstStyle/>
          <a:p>
            <a:pPr>
              <a:spcAft>
                <a:spcPts val="600"/>
              </a:spcAft>
            </a:pPr>
            <a:r>
              <a:rPr lang="de-DE" altLang="de-DE"/>
              <a:t>Seite </a:t>
            </a:r>
            <a:fld id="{85017A59-8930-4453-A956-2BCE3DEF98A2}" type="slidenum">
              <a:rPr lang="de-DE" altLang="de-DE" smtClean="0"/>
              <a:pPr>
                <a:spcAft>
                  <a:spcPts val="600"/>
                </a:spcAft>
              </a:pPr>
              <a:t>10</a:t>
            </a:fld>
            <a:endParaRPr lang="de-DE" altLang="de-DE"/>
          </a:p>
        </p:txBody>
      </p:sp>
      <p:graphicFrame>
        <p:nvGraphicFramePr>
          <p:cNvPr id="7" name="Tabelle 6">
            <a:extLst>
              <a:ext uri="{FF2B5EF4-FFF2-40B4-BE49-F238E27FC236}">
                <a16:creationId xmlns:a16="http://schemas.microsoft.com/office/drawing/2014/main" id="{D8C4AB33-A950-3454-78B7-C34CC9C99941}"/>
              </a:ext>
            </a:extLst>
          </p:cNvPr>
          <p:cNvGraphicFramePr>
            <a:graphicFrameLocks noGrp="1"/>
          </p:cNvGraphicFramePr>
          <p:nvPr>
            <p:extLst>
              <p:ext uri="{D42A27DB-BD31-4B8C-83A1-F6EECF244321}">
                <p14:modId xmlns:p14="http://schemas.microsoft.com/office/powerpoint/2010/main" val="2011543703"/>
              </p:ext>
            </p:extLst>
          </p:nvPr>
        </p:nvGraphicFramePr>
        <p:xfrm>
          <a:off x="1206503" y="1717108"/>
          <a:ext cx="10799767" cy="3600417"/>
        </p:xfrm>
        <a:graphic>
          <a:graphicData uri="http://schemas.openxmlformats.org/drawingml/2006/table">
            <a:tbl>
              <a:tblPr firstRow="1" bandRow="1">
                <a:tableStyleId>{5C22544A-7EE6-4342-B048-85BDC9FD1C3A}</a:tableStyleId>
              </a:tblPr>
              <a:tblGrid>
                <a:gridCol w="2009598">
                  <a:extLst>
                    <a:ext uri="{9D8B030D-6E8A-4147-A177-3AD203B41FA5}">
                      <a16:colId xmlns:a16="http://schemas.microsoft.com/office/drawing/2014/main" val="3880997819"/>
                    </a:ext>
                  </a:extLst>
                </a:gridCol>
                <a:gridCol w="1367479">
                  <a:extLst>
                    <a:ext uri="{9D8B030D-6E8A-4147-A177-3AD203B41FA5}">
                      <a16:colId xmlns:a16="http://schemas.microsoft.com/office/drawing/2014/main" val="3405950448"/>
                    </a:ext>
                  </a:extLst>
                </a:gridCol>
                <a:gridCol w="1361797">
                  <a:extLst>
                    <a:ext uri="{9D8B030D-6E8A-4147-A177-3AD203B41FA5}">
                      <a16:colId xmlns:a16="http://schemas.microsoft.com/office/drawing/2014/main" val="2130032891"/>
                    </a:ext>
                  </a:extLst>
                </a:gridCol>
                <a:gridCol w="1225418">
                  <a:extLst>
                    <a:ext uri="{9D8B030D-6E8A-4147-A177-3AD203B41FA5}">
                      <a16:colId xmlns:a16="http://schemas.microsoft.com/office/drawing/2014/main" val="3572540708"/>
                    </a:ext>
                  </a:extLst>
                </a:gridCol>
                <a:gridCol w="1589095">
                  <a:extLst>
                    <a:ext uri="{9D8B030D-6E8A-4147-A177-3AD203B41FA5}">
                      <a16:colId xmlns:a16="http://schemas.microsoft.com/office/drawing/2014/main" val="3950615840"/>
                    </a:ext>
                  </a:extLst>
                </a:gridCol>
                <a:gridCol w="1600460">
                  <a:extLst>
                    <a:ext uri="{9D8B030D-6E8A-4147-A177-3AD203B41FA5}">
                      <a16:colId xmlns:a16="http://schemas.microsoft.com/office/drawing/2014/main" val="970653823"/>
                    </a:ext>
                  </a:extLst>
                </a:gridCol>
                <a:gridCol w="1645920">
                  <a:extLst>
                    <a:ext uri="{9D8B030D-6E8A-4147-A177-3AD203B41FA5}">
                      <a16:colId xmlns:a16="http://schemas.microsoft.com/office/drawing/2014/main" val="4127990950"/>
                    </a:ext>
                  </a:extLst>
                </a:gridCol>
              </a:tblGrid>
              <a:tr h="556428">
                <a:tc>
                  <a:txBody>
                    <a:bodyPr/>
                    <a:lstStyle/>
                    <a:p>
                      <a:pPr algn="ctr"/>
                      <a:r>
                        <a:rPr lang="en-US" sz="1600">
                          <a:effectLst/>
                        </a:rPr>
                        <a:t>Decision Criteria</a:t>
                      </a:r>
                      <a:endParaRPr lang="de-DE" sz="1600" b="1" i="1">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600">
                          <a:effectLst/>
                        </a:rPr>
                        <a:t>ESY-OSM-FILTER</a:t>
                      </a:r>
                      <a:endParaRPr lang="de-DE" sz="1600" b="1" i="1">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600" dirty="0">
                          <a:effectLst/>
                        </a:rPr>
                        <a:t>PYROSM</a:t>
                      </a:r>
                      <a:endParaRPr lang="de-DE" sz="1600" b="1" i="1" dirty="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600" dirty="0">
                          <a:effectLst/>
                        </a:rPr>
                        <a:t>OSM-NX</a:t>
                      </a:r>
                      <a:endParaRPr lang="de-DE" sz="1600" b="1" i="1" dirty="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600" dirty="0">
                          <a:effectLst/>
                        </a:rPr>
                        <a:t>PYOSMIUM</a:t>
                      </a:r>
                      <a:endParaRPr lang="de-DE" sz="1600" b="1" i="1" dirty="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600">
                          <a:effectLst/>
                        </a:rPr>
                        <a:t>OSM2-PSQL</a:t>
                      </a:r>
                      <a:endParaRPr lang="de-DE" sz="1600" b="1" i="1">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600" dirty="0">
                          <a:effectLst/>
                        </a:rPr>
                        <a:t>OSM-FILTER</a:t>
                      </a:r>
                      <a:endParaRPr lang="de-DE" sz="1600" b="1" i="1" dirty="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00294365"/>
                  </a:ext>
                </a:extLst>
              </a:tr>
              <a:tr h="338221">
                <a:tc>
                  <a:txBody>
                    <a:bodyPr/>
                    <a:lstStyle/>
                    <a:p>
                      <a:pPr algn="just"/>
                      <a:r>
                        <a:rPr lang="en-US" sz="1800" dirty="0">
                          <a:effectLst/>
                        </a:rPr>
                        <a:t>Documentation</a:t>
                      </a:r>
                      <a:endParaRPr lang="de-DE" sz="1800" dirty="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301749703"/>
                  </a:ext>
                </a:extLst>
              </a:tr>
              <a:tr h="338221">
                <a:tc>
                  <a:txBody>
                    <a:bodyPr/>
                    <a:lstStyle/>
                    <a:p>
                      <a:pPr algn="just"/>
                      <a:r>
                        <a:rPr lang="en-US" sz="1800">
                          <a:effectLst/>
                        </a:rPr>
                        <a:t>Availa-bility</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128689115"/>
                  </a:ext>
                </a:extLst>
              </a:tr>
              <a:tr h="338221">
                <a:tc>
                  <a:txBody>
                    <a:bodyPr/>
                    <a:lstStyle/>
                    <a:p>
                      <a:pPr algn="just"/>
                      <a:r>
                        <a:rPr lang="en-US" sz="1800">
                          <a:effectLst/>
                        </a:rPr>
                        <a:t>Usage</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166753129"/>
                  </a:ext>
                </a:extLst>
              </a:tr>
              <a:tr h="338221">
                <a:tc>
                  <a:txBody>
                    <a:bodyPr/>
                    <a:lstStyle/>
                    <a:p>
                      <a:pPr algn="just"/>
                      <a:r>
                        <a:rPr lang="en-US" sz="1800" dirty="0">
                          <a:effectLst/>
                        </a:rPr>
                        <a:t>Performance</a:t>
                      </a:r>
                      <a:endParaRPr lang="de-DE" sz="1800" dirty="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763929039"/>
                  </a:ext>
                </a:extLst>
              </a:tr>
              <a:tr h="338221">
                <a:tc>
                  <a:txBody>
                    <a:bodyPr/>
                    <a:lstStyle/>
                    <a:p>
                      <a:pPr algn="just"/>
                      <a:r>
                        <a:rPr lang="en-US" sz="1800">
                          <a:effectLst/>
                        </a:rPr>
                        <a:t>Software</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997546419"/>
                  </a:ext>
                </a:extLst>
              </a:tr>
              <a:tr h="338221">
                <a:tc>
                  <a:txBody>
                    <a:bodyPr/>
                    <a:lstStyle/>
                    <a:p>
                      <a:pPr algn="just"/>
                      <a:r>
                        <a:rPr lang="en-US" sz="1800">
                          <a:effectLst/>
                        </a:rPr>
                        <a:t>License</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043980023"/>
                  </a:ext>
                </a:extLst>
              </a:tr>
              <a:tr h="338221">
                <a:tc>
                  <a:txBody>
                    <a:bodyPr/>
                    <a:lstStyle/>
                    <a:p>
                      <a:pPr algn="just"/>
                      <a:r>
                        <a:rPr lang="en-US" sz="1800">
                          <a:effectLst/>
                        </a:rPr>
                        <a:t>Input-File</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2358811321"/>
                  </a:ext>
                </a:extLst>
              </a:tr>
              <a:tr h="338221">
                <a:tc>
                  <a:txBody>
                    <a:bodyPr/>
                    <a:lstStyle/>
                    <a:p>
                      <a:pPr algn="just"/>
                      <a:r>
                        <a:rPr lang="en-US" sz="1800">
                          <a:effectLst/>
                        </a:rPr>
                        <a:t>Output-File</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 </a:t>
                      </a:r>
                      <a:endParaRPr lang="de-DE" sz="230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54865090"/>
                  </a:ext>
                </a:extLst>
              </a:tr>
              <a:tr h="338221">
                <a:tc>
                  <a:txBody>
                    <a:bodyPr/>
                    <a:lstStyle/>
                    <a:p>
                      <a:pPr algn="just"/>
                      <a:r>
                        <a:rPr lang="en-US" sz="1800">
                          <a:effectLst/>
                        </a:rPr>
                        <a:t>Activity</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18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a:effectLst/>
                        </a:rPr>
                        <a:t>+</a:t>
                      </a:r>
                      <a:endParaRPr lang="de-DE" sz="2300">
                        <a:effectLst/>
                        <a:latin typeface="Times New Roman" panose="02020603050405020304" pitchFamily="18" charset="0"/>
                        <a:ea typeface="SimSun" panose="02010600030101010101" pitchFamily="2" charset="-122"/>
                      </a:endParaRPr>
                    </a:p>
                  </a:txBody>
                  <a:tcPr marL="116629" marR="116629" marT="0" marB="0" anchor="ctr"/>
                </a:tc>
                <a:tc>
                  <a:txBody>
                    <a:bodyPr/>
                    <a:lstStyle/>
                    <a:p>
                      <a:pPr algn="ctr"/>
                      <a:r>
                        <a:rPr lang="en-US" sz="1800" dirty="0">
                          <a:effectLst/>
                        </a:rPr>
                        <a:t>+</a:t>
                      </a:r>
                      <a:endParaRPr lang="de-DE" sz="2300" dirty="0">
                        <a:effectLst/>
                        <a:latin typeface="Times New Roman" panose="02020603050405020304" pitchFamily="18" charset="0"/>
                        <a:ea typeface="SimSun" panose="02010600030101010101" pitchFamily="2" charset="-122"/>
                      </a:endParaRPr>
                    </a:p>
                  </a:txBody>
                  <a:tcPr marL="116629" marR="116629" marT="0" marB="0" anchor="ctr"/>
                </a:tc>
                <a:extLst>
                  <a:ext uri="{0D108BD9-81ED-4DB2-BD59-A6C34878D82A}">
                    <a16:rowId xmlns:a16="http://schemas.microsoft.com/office/drawing/2014/main" val="3052412046"/>
                  </a:ext>
                </a:extLst>
              </a:tr>
            </a:tbl>
          </a:graphicData>
        </a:graphic>
      </p:graphicFrame>
      <p:sp>
        <p:nvSpPr>
          <p:cNvPr id="8" name="Rechteck 7">
            <a:extLst>
              <a:ext uri="{FF2B5EF4-FFF2-40B4-BE49-F238E27FC236}">
                <a16:creationId xmlns:a16="http://schemas.microsoft.com/office/drawing/2014/main" id="{5151BA56-22BC-F560-DBE1-71566F14DC31}"/>
              </a:ext>
            </a:extLst>
          </p:cNvPr>
          <p:cNvSpPr/>
          <p:nvPr/>
        </p:nvSpPr>
        <p:spPr>
          <a:xfrm>
            <a:off x="7160964" y="1717108"/>
            <a:ext cx="1597446" cy="3600417"/>
          </a:xfrm>
          <a:prstGeom prst="rect">
            <a:avLst/>
          </a:prstGeom>
          <a:solidFill>
            <a:schemeClr val="accent4">
              <a:alpha val="40000"/>
            </a:schemeClr>
          </a:solidFill>
          <a:ln w="635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73119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648E-C75C-1879-662F-DC6E46CC0A64}"/>
              </a:ext>
            </a:extLst>
          </p:cNvPr>
          <p:cNvSpPr>
            <a:spLocks noGrp="1"/>
          </p:cNvSpPr>
          <p:nvPr>
            <p:ph type="title"/>
          </p:nvPr>
        </p:nvSpPr>
        <p:spPr/>
        <p:txBody>
          <a:bodyPr/>
          <a:lstStyle/>
          <a:p>
            <a:r>
              <a:rPr lang="de-DE" dirty="0"/>
              <a:t>Theory and </a:t>
            </a:r>
            <a:r>
              <a:rPr lang="de-DE" dirty="0" err="1"/>
              <a:t>application</a:t>
            </a:r>
            <a:r>
              <a:rPr lang="de-DE" dirty="0"/>
              <a:t> </a:t>
            </a:r>
            <a:r>
              <a:rPr lang="de-DE" dirty="0" err="1"/>
              <a:t>of</a:t>
            </a:r>
            <a:r>
              <a:rPr lang="de-DE" dirty="0"/>
              <a:t> </a:t>
            </a:r>
            <a:r>
              <a:rPr lang="de-DE" dirty="0" err="1"/>
              <a:t>the</a:t>
            </a:r>
            <a:r>
              <a:rPr lang="de-DE" dirty="0"/>
              <a:t> Filter</a:t>
            </a:r>
          </a:p>
        </p:txBody>
      </p:sp>
      <p:sp>
        <p:nvSpPr>
          <p:cNvPr id="3" name="Content Placeholder 2">
            <a:extLst>
              <a:ext uri="{FF2B5EF4-FFF2-40B4-BE49-F238E27FC236}">
                <a16:creationId xmlns:a16="http://schemas.microsoft.com/office/drawing/2014/main" id="{1D8A0480-AB9E-124C-150E-D60789E914D7}"/>
              </a:ext>
            </a:extLst>
          </p:cNvPr>
          <p:cNvSpPr>
            <a:spLocks noGrp="1"/>
          </p:cNvSpPr>
          <p:nvPr>
            <p:ph sz="quarter" idx="12"/>
          </p:nvPr>
        </p:nvSpPr>
        <p:spPr/>
        <p:txBody>
          <a:bodyPr/>
          <a:lstStyle/>
          <a:p>
            <a:r>
              <a:rPr lang="en-US" dirty="0"/>
              <a:t>Filtering of OSM Data in 3 Steps:</a:t>
            </a:r>
          </a:p>
          <a:p>
            <a:endParaRPr lang="en-US" dirty="0"/>
          </a:p>
          <a:p>
            <a:pPr marL="457200" indent="-457200" algn="just">
              <a:buFont typeface="Arial" panose="020B0604020202020204" pitchFamily="34" charset="0"/>
              <a:buChar char="•"/>
            </a:pPr>
            <a:r>
              <a:rPr lang="en-US" sz="1800" dirty="0"/>
              <a:t>1. Objects of the class Relation with the value “power” for the tag “route” are saved as a Python tuple object.</a:t>
            </a:r>
          </a:p>
          <a:p>
            <a:pPr marL="457200" indent="-457200" algn="just">
              <a:buFont typeface="Arial" panose="020B0604020202020204" pitchFamily="34" charset="0"/>
              <a:buChar char="•"/>
            </a:pPr>
            <a:r>
              <a:rPr lang="en-US" sz="18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1800" spc="-5" dirty="0">
                <a:ea typeface="MS Mincho"/>
              </a:rPr>
              <a:t>3. Objects of the class Nodes are considered. </a:t>
            </a:r>
            <a:r>
              <a:rPr lang="en-GB" sz="1800" spc="-5" dirty="0">
                <a:ea typeface="MS Mincho"/>
              </a:rPr>
              <a:t>Here, only the Nodes are needed, that are part of the Node tuple created in the second iteration. </a:t>
            </a:r>
          </a:p>
          <a:p>
            <a:endParaRPr lang="en-US" dirty="0"/>
          </a:p>
        </p:txBody>
      </p:sp>
      <p:sp>
        <p:nvSpPr>
          <p:cNvPr id="4" name="Date Placeholder 3">
            <a:extLst>
              <a:ext uri="{FF2B5EF4-FFF2-40B4-BE49-F238E27FC236}">
                <a16:creationId xmlns:a16="http://schemas.microsoft.com/office/drawing/2014/main" id="{4F857E01-AA76-5C61-08CC-F53F22F9436B}"/>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672116A0-6EF8-D09F-ED63-384FC1B7243C}"/>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11</a:t>
            </a:fld>
            <a:endParaRPr lang="de-DE" altLang="de-DE"/>
          </a:p>
        </p:txBody>
      </p:sp>
    </p:spTree>
    <p:extLst>
      <p:ext uri="{BB962C8B-B14F-4D97-AF65-F5344CB8AC3E}">
        <p14:creationId xmlns:p14="http://schemas.microsoft.com/office/powerpoint/2010/main" val="200996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648E-C75C-1879-662F-DC6E46CC0A64}"/>
              </a:ext>
            </a:extLst>
          </p:cNvPr>
          <p:cNvSpPr>
            <a:spLocks noGrp="1"/>
          </p:cNvSpPr>
          <p:nvPr>
            <p:ph type="title"/>
          </p:nvPr>
        </p:nvSpPr>
        <p:spPr/>
        <p:txBody>
          <a:bodyPr/>
          <a:lstStyle/>
          <a:p>
            <a:r>
              <a:rPr lang="de-DE" dirty="0"/>
              <a:t>Theory and </a:t>
            </a:r>
            <a:r>
              <a:rPr lang="de-DE" dirty="0" err="1"/>
              <a:t>application</a:t>
            </a:r>
            <a:r>
              <a:rPr lang="de-DE" dirty="0"/>
              <a:t> </a:t>
            </a:r>
            <a:r>
              <a:rPr lang="de-DE" dirty="0" err="1"/>
              <a:t>of</a:t>
            </a:r>
            <a:r>
              <a:rPr lang="de-DE" dirty="0"/>
              <a:t> </a:t>
            </a:r>
            <a:r>
              <a:rPr lang="de-DE" dirty="0" err="1"/>
              <a:t>the</a:t>
            </a:r>
            <a:r>
              <a:rPr lang="de-DE" dirty="0"/>
              <a:t> Filter</a:t>
            </a:r>
          </a:p>
        </p:txBody>
      </p:sp>
      <p:sp>
        <p:nvSpPr>
          <p:cNvPr id="4" name="Date Placeholder 3">
            <a:extLst>
              <a:ext uri="{FF2B5EF4-FFF2-40B4-BE49-F238E27FC236}">
                <a16:creationId xmlns:a16="http://schemas.microsoft.com/office/drawing/2014/main" id="{4F857E01-AA76-5C61-08CC-F53F22F9436B}"/>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672116A0-6EF8-D09F-ED63-384FC1B7243C}"/>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12</a:t>
            </a:fld>
            <a:endParaRPr lang="de-DE" altLang="de-DE"/>
          </a:p>
        </p:txBody>
      </p:sp>
      <p:graphicFrame>
        <p:nvGraphicFramePr>
          <p:cNvPr id="7" name="Diagramm 6">
            <a:extLst>
              <a:ext uri="{FF2B5EF4-FFF2-40B4-BE49-F238E27FC236}">
                <a16:creationId xmlns:a16="http://schemas.microsoft.com/office/drawing/2014/main" id="{E5442B24-6763-CEE9-958A-49B500752F21}"/>
              </a:ext>
            </a:extLst>
          </p:cNvPr>
          <p:cNvGraphicFramePr/>
          <p:nvPr>
            <p:extLst>
              <p:ext uri="{D42A27DB-BD31-4B8C-83A1-F6EECF244321}">
                <p14:modId xmlns:p14="http://schemas.microsoft.com/office/powerpoint/2010/main" val="1740314819"/>
              </p:ext>
            </p:extLst>
          </p:nvPr>
        </p:nvGraphicFramePr>
        <p:xfrm>
          <a:off x="1204387" y="1311007"/>
          <a:ext cx="9999767" cy="4142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6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13</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850488" y="2640227"/>
            <a:ext cx="1635384" cy="1726298"/>
            <a:chOff x="1036510" y="1496219"/>
            <a:chExt cx="1635384" cy="1726298"/>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1036510" y="2514631"/>
              <a:ext cx="1635384"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 </a:t>
              </a:r>
            </a:p>
            <a:p>
              <a:pPr algn="ctr"/>
              <a:r>
                <a:rPr lang="de-DE" sz="2000" dirty="0" err="1">
                  <a:latin typeface="Arial" panose="020B0604020202020204" pitchFamily="34" charset="0"/>
                  <a:cs typeface="Arial" panose="020B0604020202020204" pitchFamily="34" charset="0"/>
                </a:rPr>
                <a:t>Map</a:t>
              </a:r>
              <a:endParaRPr lang="de-DE" sz="2000" dirty="0">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CB07F408-C86C-C86B-A6BF-56CAAB1B89C6}"/>
              </a:ext>
            </a:extLst>
          </p:cNvPr>
          <p:cNvGrpSpPr/>
          <p:nvPr/>
        </p:nvGrpSpPr>
        <p:grpSpPr>
          <a:xfrm>
            <a:off x="3298150" y="2477211"/>
            <a:ext cx="914400" cy="1595801"/>
            <a:chOff x="3324622" y="1496219"/>
            <a:chExt cx="914400" cy="1595801"/>
          </a:xfrm>
        </p:grpSpPr>
        <p:pic>
          <p:nvPicPr>
            <p:cNvPr id="23" name="Grafik 22" descr="Strommast mit einfarbiger Füllung">
              <a:extLst>
                <a:ext uri="{FF2B5EF4-FFF2-40B4-BE49-F238E27FC236}">
                  <a16:creationId xmlns:a16="http://schemas.microsoft.com/office/drawing/2014/main" id="{558F2AF9-A88F-AE0F-41DF-CBFEBD5C4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4622" y="1496219"/>
              <a:ext cx="914400" cy="914400"/>
            </a:xfrm>
            <a:prstGeom prst="rect">
              <a:avLst/>
            </a:prstGeom>
          </p:spPr>
        </p:pic>
        <p:sp>
          <p:nvSpPr>
            <p:cNvPr id="31" name="Textfeld 30">
              <a:extLst>
                <a:ext uri="{FF2B5EF4-FFF2-40B4-BE49-F238E27FC236}">
                  <a16:creationId xmlns:a16="http://schemas.microsoft.com/office/drawing/2014/main" id="{C1A6F924-8A4F-5FB5-13AB-1BC8D94BF73F}"/>
                </a:ext>
              </a:extLst>
            </p:cNvPr>
            <p:cNvSpPr txBox="1"/>
            <p:nvPr/>
          </p:nvSpPr>
          <p:spPr>
            <a:xfrm>
              <a:off x="3404156" y="269191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212496" y="2468367"/>
            <a:ext cx="1709122" cy="1612810"/>
            <a:chOff x="4784241" y="1460955"/>
            <a:chExt cx="1709122" cy="16128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784241" y="2673655"/>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latin typeface="Arial" panose="020B0604020202020204" pitchFamily="34" charset="0"/>
                  <a:cs typeface="Arial" panose="020B0604020202020204" pitchFamily="34" charset="0"/>
                </a:rPr>
                <a:t>Script</a:t>
              </a:r>
              <a:endParaRPr lang="de-DE" sz="2000" dirty="0">
                <a:latin typeface="Arial" panose="020B0604020202020204" pitchFamily="34" charset="0"/>
                <a:cs typeface="Arial" panose="020B0604020202020204" pitchFamily="34" charset="0"/>
              </a:endParaRPr>
            </a:p>
          </p:txBody>
        </p:sp>
      </p:grpSp>
      <p:grpSp>
        <p:nvGrpSpPr>
          <p:cNvPr id="40" name="Gruppieren 39">
            <a:extLst>
              <a:ext uri="{FF2B5EF4-FFF2-40B4-BE49-F238E27FC236}">
                <a16:creationId xmlns:a16="http://schemas.microsoft.com/office/drawing/2014/main" id="{D4F3E73B-1988-9B83-3791-C562DCBAC134}"/>
              </a:ext>
            </a:extLst>
          </p:cNvPr>
          <p:cNvGrpSpPr/>
          <p:nvPr/>
        </p:nvGrpSpPr>
        <p:grpSpPr>
          <a:xfrm>
            <a:off x="9847220" y="2477211"/>
            <a:ext cx="1455848" cy="1749406"/>
            <a:chOff x="6767857" y="1496219"/>
            <a:chExt cx="1455848" cy="1749406"/>
          </a:xfrm>
        </p:grpSpPr>
        <p:pic>
          <p:nvPicPr>
            <p:cNvPr id="41" name="Grafik 40" descr="Recherche mit einfarbiger Füllung">
              <a:extLst>
                <a:ext uri="{FF2B5EF4-FFF2-40B4-BE49-F238E27FC236}">
                  <a16:creationId xmlns:a16="http://schemas.microsoft.com/office/drawing/2014/main" id="{68EB1829-216A-2CB2-742F-E3FC103FC9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8580" y="1496219"/>
              <a:ext cx="914400" cy="914400"/>
            </a:xfrm>
            <a:prstGeom prst="rect">
              <a:avLst/>
            </a:prstGeom>
          </p:spPr>
        </p:pic>
        <p:sp>
          <p:nvSpPr>
            <p:cNvPr id="42" name="Textfeld 41">
              <a:extLst>
                <a:ext uri="{FF2B5EF4-FFF2-40B4-BE49-F238E27FC236}">
                  <a16:creationId xmlns:a16="http://schemas.microsoft.com/office/drawing/2014/main" id="{53BB7466-429C-AF81-8DDB-9D7A9D28ED88}"/>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46" name="Gruppieren 45">
            <a:extLst>
              <a:ext uri="{FF2B5EF4-FFF2-40B4-BE49-F238E27FC236}">
                <a16:creationId xmlns:a16="http://schemas.microsoft.com/office/drawing/2014/main" id="{A5FD75B4-309A-EF0A-A240-2B63153FC1A3}"/>
              </a:ext>
            </a:extLst>
          </p:cNvPr>
          <p:cNvGrpSpPr/>
          <p:nvPr/>
        </p:nvGrpSpPr>
        <p:grpSpPr>
          <a:xfrm>
            <a:off x="7889505" y="2640227"/>
            <a:ext cx="1067921" cy="1577546"/>
            <a:chOff x="8818797" y="1496219"/>
            <a:chExt cx="1067921" cy="1577546"/>
          </a:xfrm>
        </p:grpSpPr>
        <p:pic>
          <p:nvPicPr>
            <p:cNvPr id="47" name="Grafik 46" descr="Balkendiagramm mit einfarbiger Füllung">
              <a:extLst>
                <a:ext uri="{FF2B5EF4-FFF2-40B4-BE49-F238E27FC236}">
                  <a16:creationId xmlns:a16="http://schemas.microsoft.com/office/drawing/2014/main" id="{37147E24-EB17-B897-719E-D81E337D68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95556" y="1496219"/>
              <a:ext cx="914400" cy="914400"/>
            </a:xfrm>
            <a:prstGeom prst="rect">
              <a:avLst/>
            </a:prstGeom>
          </p:spPr>
        </p:pic>
        <p:sp>
          <p:nvSpPr>
            <p:cNvPr id="48" name="Textfeld 47">
              <a:extLst>
                <a:ext uri="{FF2B5EF4-FFF2-40B4-BE49-F238E27FC236}">
                  <a16:creationId xmlns:a16="http://schemas.microsoft.com/office/drawing/2014/main" id="{3A1514FB-7F32-DD06-96C5-D14AECE1E563}"/>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9860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feld 45">
            <a:extLst>
              <a:ext uri="{FF2B5EF4-FFF2-40B4-BE49-F238E27FC236}">
                <a16:creationId xmlns:a16="http://schemas.microsoft.com/office/drawing/2014/main" id="{BF1F76C8-2FE0-48E9-4376-28DC7CAED645}"/>
              </a:ext>
            </a:extLst>
          </p:cNvPr>
          <p:cNvSpPr txBox="1"/>
          <p:nvPr/>
        </p:nvSpPr>
        <p:spPr>
          <a:xfrm>
            <a:off x="813616" y="4347866"/>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t>S</a:t>
            </a:r>
            <a:r>
              <a:rPr lang="de-DE" sz="2000" dirty="0" err="1">
                <a:latin typeface="Arial" panose="020B0604020202020204" pitchFamily="34" charset="0"/>
                <a:cs typeface="Arial" panose="020B0604020202020204" pitchFamily="34" charset="0"/>
              </a:rPr>
              <a:t>cript</a:t>
            </a:r>
            <a:endParaRPr lang="de-DE" sz="2000" dirty="0">
              <a:latin typeface="Arial" panose="020B0604020202020204" pitchFamily="34" charset="0"/>
              <a:cs typeface="Arial" panose="020B0604020202020204" pitchFamily="34" charset="0"/>
            </a:endParaRPr>
          </a:p>
        </p:txBody>
      </p:sp>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14</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194914"/>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
        <p:nvSpPr>
          <p:cNvPr id="49" name="Textfeld 48">
            <a:extLst>
              <a:ext uri="{FF2B5EF4-FFF2-40B4-BE49-F238E27FC236}">
                <a16:creationId xmlns:a16="http://schemas.microsoft.com/office/drawing/2014/main" id="{E61D18B5-BDA0-07D3-33D6-2261CEE17849}"/>
              </a:ext>
            </a:extLst>
          </p:cNvPr>
          <p:cNvSpPr txBox="1"/>
          <p:nvPr/>
        </p:nvSpPr>
        <p:spPr>
          <a:xfrm>
            <a:off x="3108081" y="1928107"/>
            <a:ext cx="582212"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nvGrpSpPr>
          <p:cNvPr id="50" name="Gruppieren 49">
            <a:extLst>
              <a:ext uri="{FF2B5EF4-FFF2-40B4-BE49-F238E27FC236}">
                <a16:creationId xmlns:a16="http://schemas.microsoft.com/office/drawing/2014/main" id="{C35CF2A0-EE43-1F06-C6DF-2F109A8A68C8}"/>
              </a:ext>
            </a:extLst>
          </p:cNvPr>
          <p:cNvGrpSpPr/>
          <p:nvPr/>
        </p:nvGrpSpPr>
        <p:grpSpPr>
          <a:xfrm>
            <a:off x="7643814" y="1236593"/>
            <a:ext cx="801823" cy="980774"/>
            <a:chOff x="8580562" y="1165198"/>
            <a:chExt cx="1544389" cy="1889067"/>
          </a:xfrm>
        </p:grpSpPr>
        <p:pic>
          <p:nvPicPr>
            <p:cNvPr id="51" name="Grafik 50" descr="Balkendiagramm mit einfarbiger Füllung">
              <a:extLst>
                <a:ext uri="{FF2B5EF4-FFF2-40B4-BE49-F238E27FC236}">
                  <a16:creationId xmlns:a16="http://schemas.microsoft.com/office/drawing/2014/main" id="{D2FA706E-B4A3-1839-F43C-99B1131F7F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9211" y="1165198"/>
              <a:ext cx="914399" cy="914400"/>
            </a:xfrm>
            <a:prstGeom prst="rect">
              <a:avLst/>
            </a:prstGeom>
          </p:spPr>
        </p:pic>
        <p:sp>
          <p:nvSpPr>
            <p:cNvPr id="52" name="Textfeld 51">
              <a:extLst>
                <a:ext uri="{FF2B5EF4-FFF2-40B4-BE49-F238E27FC236}">
                  <a16:creationId xmlns:a16="http://schemas.microsoft.com/office/drawing/2014/main" id="{19B80BD9-C9F5-9208-A563-75D02071FDFA}"/>
                </a:ext>
              </a:extLst>
            </p:cNvPr>
            <p:cNvSpPr txBox="1"/>
            <p:nvPr/>
          </p:nvSpPr>
          <p:spPr>
            <a:xfrm>
              <a:off x="8580562" y="2461456"/>
              <a:ext cx="1544389"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53" name="Gruppieren 52">
            <a:extLst>
              <a:ext uri="{FF2B5EF4-FFF2-40B4-BE49-F238E27FC236}">
                <a16:creationId xmlns:a16="http://schemas.microsoft.com/office/drawing/2014/main" id="{FD8201A2-7192-AB73-ACB1-2BF031B2A9AE}"/>
              </a:ext>
            </a:extLst>
          </p:cNvPr>
          <p:cNvGrpSpPr/>
          <p:nvPr/>
        </p:nvGrpSpPr>
        <p:grpSpPr>
          <a:xfrm>
            <a:off x="9814322" y="1236594"/>
            <a:ext cx="1071127" cy="991790"/>
            <a:chOff x="6464237" y="1496219"/>
            <a:chExt cx="2063093" cy="1910282"/>
          </a:xfrm>
        </p:grpSpPr>
        <p:pic>
          <p:nvPicPr>
            <p:cNvPr id="54" name="Grafik 53" descr="Recherche mit einfarbiger Füllung">
              <a:extLst>
                <a:ext uri="{FF2B5EF4-FFF2-40B4-BE49-F238E27FC236}">
                  <a16:creationId xmlns:a16="http://schemas.microsoft.com/office/drawing/2014/main" id="{0D498716-B740-CA45-8B26-79465C4B41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38580" y="1496219"/>
              <a:ext cx="914400" cy="914400"/>
            </a:xfrm>
            <a:prstGeom prst="rect">
              <a:avLst/>
            </a:prstGeom>
          </p:spPr>
        </p:pic>
        <p:sp>
          <p:nvSpPr>
            <p:cNvPr id="55" name="Textfeld 54">
              <a:extLst>
                <a:ext uri="{FF2B5EF4-FFF2-40B4-BE49-F238E27FC236}">
                  <a16:creationId xmlns:a16="http://schemas.microsoft.com/office/drawing/2014/main" id="{2F43D3DB-4989-1E5D-59BB-4D8397072C88}"/>
                </a:ext>
              </a:extLst>
            </p:cNvPr>
            <p:cNvSpPr txBox="1"/>
            <p:nvPr/>
          </p:nvSpPr>
          <p:spPr>
            <a:xfrm>
              <a:off x="6464237" y="2813693"/>
              <a:ext cx="206309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Conclusion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pic>
        <p:nvPicPr>
          <p:cNvPr id="6" name="Grafik 5" descr="Cmd (Terminal) mit einfarbiger Füllung">
            <a:extLst>
              <a:ext uri="{FF2B5EF4-FFF2-40B4-BE49-F238E27FC236}">
                <a16:creationId xmlns:a16="http://schemas.microsoft.com/office/drawing/2014/main" id="{D5959BEE-F4F3-E88F-7B47-34B0572561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4387" y="3317154"/>
            <a:ext cx="935982" cy="935982"/>
          </a:xfrm>
          <a:prstGeom prst="rect">
            <a:avLst/>
          </a:prstGeom>
        </p:spPr>
      </p:pic>
      <p:pic>
        <p:nvPicPr>
          <p:cNvPr id="7" name="Grafik 6" descr="Filter mit einfarbiger Füllung">
            <a:extLst>
              <a:ext uri="{FF2B5EF4-FFF2-40B4-BE49-F238E27FC236}">
                <a16:creationId xmlns:a16="http://schemas.microsoft.com/office/drawing/2014/main" id="{0BB9F671-EAC5-45B8-3789-9925F0C649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6199" y="1170975"/>
            <a:ext cx="605975" cy="605975"/>
          </a:xfrm>
          <a:prstGeom prst="rect">
            <a:avLst/>
          </a:prstGeom>
        </p:spPr>
      </p:pic>
    </p:spTree>
    <p:extLst>
      <p:ext uri="{BB962C8B-B14F-4D97-AF65-F5344CB8AC3E}">
        <p14:creationId xmlns:p14="http://schemas.microsoft.com/office/powerpoint/2010/main" val="829970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B63F-0018-831A-83CA-D6736E4AD820}"/>
              </a:ext>
            </a:extLst>
          </p:cNvPr>
          <p:cNvSpPr>
            <a:spLocks noGrp="1"/>
          </p:cNvSpPr>
          <p:nvPr>
            <p:ph type="title"/>
          </p:nvPr>
        </p:nvSpPr>
        <p:spPr/>
        <p:txBody>
          <a:bodyPr/>
          <a:lstStyle/>
          <a:p>
            <a:r>
              <a:rPr lang="de-DE" dirty="0"/>
              <a:t>Theory </a:t>
            </a:r>
            <a:r>
              <a:rPr lang="de-DE" dirty="0" err="1"/>
              <a:t>of</a:t>
            </a:r>
            <a:r>
              <a:rPr lang="de-DE" dirty="0"/>
              <a:t> </a:t>
            </a:r>
            <a:r>
              <a:rPr lang="de-DE" dirty="0" err="1"/>
              <a:t>the</a:t>
            </a:r>
            <a:r>
              <a:rPr lang="de-DE" dirty="0"/>
              <a:t> Python </a:t>
            </a:r>
            <a:r>
              <a:rPr lang="de-DE" dirty="0" err="1"/>
              <a:t>Script</a:t>
            </a:r>
            <a:endParaRPr lang="de-DE" dirty="0"/>
          </a:p>
        </p:txBody>
      </p:sp>
      <p:sp>
        <p:nvSpPr>
          <p:cNvPr id="3" name="Content Placeholder 2">
            <a:extLst>
              <a:ext uri="{FF2B5EF4-FFF2-40B4-BE49-F238E27FC236}">
                <a16:creationId xmlns:a16="http://schemas.microsoft.com/office/drawing/2014/main" id="{427329B2-460B-1ABD-FD8E-D16C1010B536}"/>
              </a:ext>
            </a:extLst>
          </p:cNvPr>
          <p:cNvSpPr>
            <a:spLocks noGrp="1"/>
          </p:cNvSpPr>
          <p:nvPr>
            <p:ph sz="quarter" idx="12"/>
          </p:nvPr>
        </p:nvSpPr>
        <p:spPr/>
        <p:txBody>
          <a:bodyPr/>
          <a:lstStyle/>
          <a:p>
            <a:pPr marL="457200" indent="-457200" algn="just">
              <a:spcAft>
                <a:spcPts val="1200"/>
              </a:spcAft>
              <a:buFont typeface="Arial" panose="020B0604020202020204" pitchFamily="34" charset="0"/>
              <a:buChar char="•"/>
            </a:pPr>
            <a:r>
              <a:rPr lang="en-GB" sz="1800" spc="-5" dirty="0">
                <a:ea typeface="MS Mincho"/>
              </a:rPr>
              <a:t>1. Read in the generated CSV-Data as Pandas </a:t>
            </a:r>
            <a:r>
              <a:rPr lang="en-GB" sz="1800" spc="-5" dirty="0" err="1">
                <a:ea typeface="MS Mincho"/>
              </a:rPr>
              <a:t>DataFrame</a:t>
            </a:r>
            <a:r>
              <a:rPr lang="en-GB" sz="1800" spc="-5" dirty="0">
                <a:ea typeface="MS Mincho"/>
              </a:rPr>
              <a:t> and partly split it up. For example, the ways Table is separated in substations and lines/cables. </a:t>
            </a:r>
          </a:p>
          <a:p>
            <a:pPr marL="457200" indent="-457200" algn="just">
              <a:spcAft>
                <a:spcPts val="1200"/>
              </a:spcAft>
              <a:buFont typeface="Arial" panose="020B0604020202020204" pitchFamily="34" charset="0"/>
              <a:buChar char="•"/>
            </a:pPr>
            <a:r>
              <a:rPr lang="en-GB" sz="1800" spc="-5" dirty="0">
                <a:ea typeface="MS Mincho"/>
              </a:rPr>
              <a:t>2. Adjustment of the data of the respective tags</a:t>
            </a:r>
            <a:r>
              <a:rPr lang="de-DE" sz="1800" spc="-5" dirty="0">
                <a:ea typeface="MS Mincho"/>
              </a:rPr>
              <a:t>. </a:t>
            </a:r>
            <a:r>
              <a:rPr lang="en-GB" sz="1800" spc="-5" dirty="0">
                <a:ea typeface="MS Mincho"/>
              </a:rPr>
              <a:t>Therefore, the data types of same values are unified. </a:t>
            </a:r>
          </a:p>
          <a:p>
            <a:pPr marL="457200" indent="-457200" algn="just">
              <a:spcAft>
                <a:spcPts val="1200"/>
              </a:spcAft>
              <a:buFont typeface="Arial" panose="020B0604020202020204" pitchFamily="34" charset="0"/>
              <a:buChar char="•"/>
            </a:pPr>
            <a:r>
              <a:rPr lang="en-GB" sz="1800" spc="-5" dirty="0">
                <a:ea typeface="MS Mincho"/>
              </a:rPr>
              <a:t>3. Missing data can be added and errors can be removed</a:t>
            </a:r>
            <a:endParaRPr lang="de-DE" dirty="0"/>
          </a:p>
        </p:txBody>
      </p:sp>
      <p:sp>
        <p:nvSpPr>
          <p:cNvPr id="4" name="Date Placeholder 3">
            <a:extLst>
              <a:ext uri="{FF2B5EF4-FFF2-40B4-BE49-F238E27FC236}">
                <a16:creationId xmlns:a16="http://schemas.microsoft.com/office/drawing/2014/main" id="{8D0147F0-7F49-C971-ECD3-52AED4233A89}"/>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F645F714-22D1-B5A2-5C33-6972032B60BF}"/>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15</a:t>
            </a:fld>
            <a:endParaRPr lang="de-DE" altLang="de-DE"/>
          </a:p>
        </p:txBody>
      </p:sp>
    </p:spTree>
    <p:extLst>
      <p:ext uri="{BB962C8B-B14F-4D97-AF65-F5344CB8AC3E}">
        <p14:creationId xmlns:p14="http://schemas.microsoft.com/office/powerpoint/2010/main" val="67457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648E-C75C-1879-662F-DC6E46CC0A64}"/>
              </a:ext>
            </a:extLst>
          </p:cNvPr>
          <p:cNvSpPr>
            <a:spLocks noGrp="1"/>
          </p:cNvSpPr>
          <p:nvPr>
            <p:ph type="title"/>
          </p:nvPr>
        </p:nvSpPr>
        <p:spPr>
          <a:xfrm>
            <a:off x="1204387" y="498667"/>
            <a:ext cx="10801349" cy="712482"/>
          </a:xfrm>
        </p:spPr>
        <p:txBody>
          <a:bodyPr/>
          <a:lstStyle/>
          <a:p>
            <a:r>
              <a:rPr lang="de-DE" dirty="0"/>
              <a:t>Theory </a:t>
            </a:r>
            <a:r>
              <a:rPr lang="de-DE" dirty="0" err="1"/>
              <a:t>of</a:t>
            </a:r>
            <a:r>
              <a:rPr lang="de-DE" dirty="0"/>
              <a:t> the Python </a:t>
            </a:r>
            <a:r>
              <a:rPr lang="de-DE" dirty="0" err="1"/>
              <a:t>Script</a:t>
            </a:r>
            <a:endParaRPr lang="de-DE" dirty="0"/>
          </a:p>
        </p:txBody>
      </p:sp>
      <p:sp>
        <p:nvSpPr>
          <p:cNvPr id="4" name="Date Placeholder 3">
            <a:extLst>
              <a:ext uri="{FF2B5EF4-FFF2-40B4-BE49-F238E27FC236}">
                <a16:creationId xmlns:a16="http://schemas.microsoft.com/office/drawing/2014/main" id="{4F857E01-AA76-5C61-08CC-F53F22F9436B}"/>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672116A0-6EF8-D09F-ED63-384FC1B7243C}"/>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16</a:t>
            </a:fld>
            <a:endParaRPr lang="de-DE" altLang="de-DE"/>
          </a:p>
        </p:txBody>
      </p:sp>
      <p:graphicFrame>
        <p:nvGraphicFramePr>
          <p:cNvPr id="7" name="Diagramm 6">
            <a:extLst>
              <a:ext uri="{FF2B5EF4-FFF2-40B4-BE49-F238E27FC236}">
                <a16:creationId xmlns:a16="http://schemas.microsoft.com/office/drawing/2014/main" id="{E5442B24-6763-CEE9-958A-49B500752F21}"/>
              </a:ext>
            </a:extLst>
          </p:cNvPr>
          <p:cNvGraphicFramePr/>
          <p:nvPr>
            <p:extLst>
              <p:ext uri="{D42A27DB-BD31-4B8C-83A1-F6EECF244321}">
                <p14:modId xmlns:p14="http://schemas.microsoft.com/office/powerpoint/2010/main" val="2382057496"/>
              </p:ext>
            </p:extLst>
          </p:nvPr>
        </p:nvGraphicFramePr>
        <p:xfrm>
          <a:off x="1204387" y="1311007"/>
          <a:ext cx="9999767" cy="4142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8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09CA1-8126-102E-132D-603407B2157B}"/>
              </a:ext>
            </a:extLst>
          </p:cNvPr>
          <p:cNvSpPr>
            <a:spLocks noGrp="1"/>
          </p:cNvSpPr>
          <p:nvPr>
            <p:ph type="title"/>
          </p:nvPr>
        </p:nvSpPr>
        <p:spPr>
          <a:xfrm>
            <a:off x="1204387" y="520700"/>
            <a:ext cx="10801349" cy="720871"/>
          </a:xfrm>
        </p:spPr>
        <p:txBody>
          <a:bodyPr wrap="square" anchor="t">
            <a:normAutofit/>
          </a:bodyPr>
          <a:lstStyle/>
          <a:p>
            <a:r>
              <a:rPr lang="de-DE" dirty="0" err="1"/>
              <a:t>Application</a:t>
            </a:r>
            <a:r>
              <a:rPr lang="de-DE" dirty="0"/>
              <a:t> </a:t>
            </a:r>
            <a:r>
              <a:rPr lang="de-DE" dirty="0" err="1"/>
              <a:t>of</a:t>
            </a:r>
            <a:r>
              <a:rPr lang="de-DE" dirty="0"/>
              <a:t> the Python </a:t>
            </a:r>
            <a:r>
              <a:rPr lang="de-DE" dirty="0" err="1"/>
              <a:t>Script</a:t>
            </a:r>
            <a:endParaRPr lang="de-DE" dirty="0"/>
          </a:p>
        </p:txBody>
      </p:sp>
      <p:sp>
        <p:nvSpPr>
          <p:cNvPr id="4" name="Datumsplatzhalter 3">
            <a:extLst>
              <a:ext uri="{FF2B5EF4-FFF2-40B4-BE49-F238E27FC236}">
                <a16:creationId xmlns:a16="http://schemas.microsoft.com/office/drawing/2014/main" id="{0A6D436D-1FE5-9858-D5D5-8B452071FC54}"/>
              </a:ext>
            </a:extLst>
          </p:cNvPr>
          <p:cNvSpPr>
            <a:spLocks noGrp="1"/>
          </p:cNvSpPr>
          <p:nvPr>
            <p:ph type="dt" sz="half" idx="15"/>
          </p:nvPr>
        </p:nvSpPr>
        <p:spPr>
          <a:xfrm>
            <a:off x="1206500" y="6011864"/>
            <a:ext cx="1295400" cy="179387"/>
          </a:xfrm>
        </p:spPr>
        <p:txBody>
          <a:bodyPr wrap="none" anchor="t">
            <a:normAutofit/>
          </a:bodyPr>
          <a:lstStyle/>
          <a:p>
            <a:pPr>
              <a:spcAft>
                <a:spcPts val="600"/>
              </a:spcAft>
              <a:defRPr/>
            </a:pPr>
            <a:r>
              <a:rPr lang="de-DE"/>
              <a:t>08.07.22</a:t>
            </a:r>
          </a:p>
        </p:txBody>
      </p:sp>
      <p:sp>
        <p:nvSpPr>
          <p:cNvPr id="5" name="Foliennummernplatzhalter 4">
            <a:extLst>
              <a:ext uri="{FF2B5EF4-FFF2-40B4-BE49-F238E27FC236}">
                <a16:creationId xmlns:a16="http://schemas.microsoft.com/office/drawing/2014/main" id="{200253A3-76B5-C334-17A2-4F9A4B7C19B4}"/>
              </a:ext>
            </a:extLst>
          </p:cNvPr>
          <p:cNvSpPr>
            <a:spLocks noGrp="1"/>
          </p:cNvSpPr>
          <p:nvPr>
            <p:ph type="sldNum" sz="quarter" idx="16"/>
          </p:nvPr>
        </p:nvSpPr>
        <p:spPr>
          <a:xfrm>
            <a:off x="1206500" y="6361113"/>
            <a:ext cx="1295400" cy="214312"/>
          </a:xfrm>
        </p:spPr>
        <p:txBody>
          <a:bodyPr wrap="square" anchor="b">
            <a:normAutofit/>
          </a:bodyPr>
          <a:lstStyle/>
          <a:p>
            <a:pPr>
              <a:spcAft>
                <a:spcPts val="600"/>
              </a:spcAft>
            </a:pPr>
            <a:r>
              <a:rPr lang="de-DE" altLang="de-DE"/>
              <a:t>Seite </a:t>
            </a:r>
            <a:fld id="{85017A59-8930-4453-A956-2BCE3DEF98A2}" type="slidenum">
              <a:rPr lang="de-DE" altLang="de-DE" smtClean="0"/>
              <a:pPr>
                <a:spcAft>
                  <a:spcPts val="600"/>
                </a:spcAft>
              </a:pPr>
              <a:t>17</a:t>
            </a:fld>
            <a:endParaRPr lang="de-DE" altLang="de-DE"/>
          </a:p>
        </p:txBody>
      </p:sp>
      <p:graphicFrame>
        <p:nvGraphicFramePr>
          <p:cNvPr id="7" name="Tabelle 6">
            <a:extLst>
              <a:ext uri="{FF2B5EF4-FFF2-40B4-BE49-F238E27FC236}">
                <a16:creationId xmlns:a16="http://schemas.microsoft.com/office/drawing/2014/main" id="{44B4A815-7F2C-5D00-DAB8-39E8BCD80FAA}"/>
              </a:ext>
            </a:extLst>
          </p:cNvPr>
          <p:cNvGraphicFramePr>
            <a:graphicFrameLocks noGrp="1"/>
          </p:cNvGraphicFramePr>
          <p:nvPr>
            <p:extLst>
              <p:ext uri="{D42A27DB-BD31-4B8C-83A1-F6EECF244321}">
                <p14:modId xmlns:p14="http://schemas.microsoft.com/office/powerpoint/2010/main" val="1136615860"/>
              </p:ext>
            </p:extLst>
          </p:nvPr>
        </p:nvGraphicFramePr>
        <p:xfrm>
          <a:off x="1206500" y="2144688"/>
          <a:ext cx="5220001" cy="2781354"/>
        </p:xfrm>
        <a:graphic>
          <a:graphicData uri="http://schemas.openxmlformats.org/drawingml/2006/table">
            <a:tbl>
              <a:tblPr>
                <a:solidFill>
                  <a:schemeClr val="bg1"/>
                </a:solidFill>
                <a:tableStyleId>{073A0DAA-6AF3-43AB-8588-CEC1D06C72B9}</a:tableStyleId>
              </a:tblPr>
              <a:tblGrid>
                <a:gridCol w="1375986">
                  <a:extLst>
                    <a:ext uri="{9D8B030D-6E8A-4147-A177-3AD203B41FA5}">
                      <a16:colId xmlns:a16="http://schemas.microsoft.com/office/drawing/2014/main" val="869092900"/>
                    </a:ext>
                  </a:extLst>
                </a:gridCol>
                <a:gridCol w="1818053">
                  <a:extLst>
                    <a:ext uri="{9D8B030D-6E8A-4147-A177-3AD203B41FA5}">
                      <a16:colId xmlns:a16="http://schemas.microsoft.com/office/drawing/2014/main" val="1332917699"/>
                    </a:ext>
                  </a:extLst>
                </a:gridCol>
                <a:gridCol w="1154952">
                  <a:extLst>
                    <a:ext uri="{9D8B030D-6E8A-4147-A177-3AD203B41FA5}">
                      <a16:colId xmlns:a16="http://schemas.microsoft.com/office/drawing/2014/main" val="2931453632"/>
                    </a:ext>
                  </a:extLst>
                </a:gridCol>
                <a:gridCol w="871010">
                  <a:extLst>
                    <a:ext uri="{9D8B030D-6E8A-4147-A177-3AD203B41FA5}">
                      <a16:colId xmlns:a16="http://schemas.microsoft.com/office/drawing/2014/main" val="3612716378"/>
                    </a:ext>
                  </a:extLst>
                </a:gridCol>
              </a:tblGrid>
              <a:tr h="463559">
                <a:tc gridSpan="4">
                  <a:txBody>
                    <a:bodyPr/>
                    <a:lstStyle/>
                    <a:p>
                      <a:pPr algn="ctr"/>
                      <a:r>
                        <a:rPr lang="en-US" sz="1500" cap="none" spc="0">
                          <a:solidFill>
                            <a:schemeClr val="tx1"/>
                          </a:solidFill>
                          <a:effectLst/>
                        </a:rPr>
                        <a:t>Table before adaption</a:t>
                      </a:r>
                      <a:endParaRPr lang="de-DE" sz="1500" b="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960655864"/>
                  </a:ext>
                </a:extLst>
              </a:tr>
              <a:tr h="463559">
                <a:tc>
                  <a:txBody>
                    <a:bodyPr/>
                    <a:lstStyle/>
                    <a:p>
                      <a:pPr algn="ctr"/>
                      <a:r>
                        <a:rPr lang="en-US" sz="1500" cap="none" spc="0">
                          <a:solidFill>
                            <a:schemeClr val="tx1"/>
                          </a:solidFill>
                          <a:effectLst/>
                        </a:rPr>
                        <a:t>id</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voltage</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frequency</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cables</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80626712"/>
                  </a:ext>
                </a:extLst>
              </a:tr>
              <a:tr h="463559">
                <a:tc>
                  <a:txBody>
                    <a:bodyPr/>
                    <a:lstStyle/>
                    <a:p>
                      <a:pPr algn="just"/>
                      <a:r>
                        <a:rPr lang="en-US" sz="1500" cap="none" spc="0">
                          <a:solidFill>
                            <a:schemeClr val="tx1"/>
                          </a:solidFill>
                          <a:effectLst/>
                        </a:rPr>
                        <a:t>1114389452</a:t>
                      </a:r>
                      <a:endParaRPr lang="de-DE" sz="1500"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dirty="0">
                          <a:solidFill>
                            <a:schemeClr val="tx1"/>
                          </a:solidFill>
                          <a:effectLst/>
                        </a:rPr>
                        <a:t>380000; 110000</a:t>
                      </a:r>
                      <a:endParaRPr lang="de-DE" sz="1500" cap="none" spc="0" dirty="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50</a:t>
                      </a:r>
                      <a:endParaRPr lang="de-DE" sz="1500"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12</a:t>
                      </a:r>
                      <a:endParaRPr lang="de-DE" sz="1500"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153575989"/>
                  </a:ext>
                </a:extLst>
              </a:tr>
              <a:tr h="463559">
                <a:tc gridSpan="4">
                  <a:txBody>
                    <a:bodyPr/>
                    <a:lstStyle/>
                    <a:p>
                      <a:pPr algn="ctr"/>
                      <a:r>
                        <a:rPr lang="en-US" sz="1500" cap="none" spc="0" dirty="0">
                          <a:solidFill>
                            <a:schemeClr val="tx1"/>
                          </a:solidFill>
                          <a:effectLst/>
                        </a:rPr>
                        <a:t>Tables after adaption</a:t>
                      </a:r>
                      <a:endParaRPr lang="de-DE" sz="1500" b="1" cap="none" spc="0" dirty="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588705774"/>
                  </a:ext>
                </a:extLst>
              </a:tr>
              <a:tr h="463559">
                <a:tc>
                  <a:txBody>
                    <a:bodyPr/>
                    <a:lstStyle/>
                    <a:p>
                      <a:pPr algn="ctr"/>
                      <a:r>
                        <a:rPr lang="en-US" sz="1500" cap="none" spc="0">
                          <a:solidFill>
                            <a:schemeClr val="tx1"/>
                          </a:solidFill>
                          <a:effectLst/>
                        </a:rPr>
                        <a:t>id</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voltage</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frequency</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effectLst/>
                        </a:rPr>
                        <a:t>cables</a:t>
                      </a:r>
                      <a:endParaRPr lang="de-DE" sz="1500" b="1" i="1"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384768017"/>
                  </a:ext>
                </a:extLst>
              </a:tr>
              <a:tr h="463559">
                <a:tc>
                  <a:txBody>
                    <a:bodyPr/>
                    <a:lstStyle/>
                    <a:p>
                      <a:pPr algn="just"/>
                      <a:r>
                        <a:rPr lang="en-US" sz="1500" cap="none" spc="0">
                          <a:solidFill>
                            <a:schemeClr val="tx1"/>
                          </a:solidFill>
                          <a:effectLst/>
                        </a:rPr>
                        <a:t>1114389452</a:t>
                      </a:r>
                      <a:endParaRPr lang="de-DE" sz="1500"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just"/>
                      <a:r>
                        <a:rPr lang="en-US" sz="1500" cap="none" spc="0">
                          <a:solidFill>
                            <a:schemeClr val="tx1"/>
                          </a:solidFill>
                          <a:effectLst/>
                        </a:rPr>
                        <a:t>“380000, 110000”</a:t>
                      </a:r>
                      <a:endParaRPr lang="de-DE" sz="1500"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just"/>
                      <a:r>
                        <a:rPr lang="en-US" sz="1500" cap="none" spc="0">
                          <a:solidFill>
                            <a:schemeClr val="tx1"/>
                          </a:solidFill>
                          <a:effectLst/>
                        </a:rPr>
                        <a:t>“50, 50”</a:t>
                      </a:r>
                      <a:endParaRPr lang="de-DE" sz="1500" cap="none" spc="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just"/>
                      <a:r>
                        <a:rPr lang="en-US" sz="1500" cap="none" spc="0" dirty="0">
                          <a:solidFill>
                            <a:schemeClr val="tx1"/>
                          </a:solidFill>
                          <a:effectLst/>
                        </a:rPr>
                        <a:t>“6, 6”</a:t>
                      </a:r>
                      <a:endParaRPr lang="de-DE" sz="1500" cap="none" spc="0" dirty="0">
                        <a:solidFill>
                          <a:schemeClr val="tx1"/>
                        </a:solidFill>
                        <a:effectLst/>
                        <a:latin typeface="Times New Roman" panose="02020603050405020304" pitchFamily="18" charset="0"/>
                        <a:ea typeface="SimSun" panose="02010600030101010101" pitchFamily="2" charset="-122"/>
                      </a:endParaRPr>
                    </a:p>
                  </a:txBody>
                  <a:tcPr marL="127315" marR="73451" marT="97935" marB="97935"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971955623"/>
                  </a:ext>
                </a:extLst>
              </a:tr>
            </a:tbl>
          </a:graphicData>
        </a:graphic>
      </p:graphicFrame>
      <p:pic>
        <p:nvPicPr>
          <p:cNvPr id="8" name="Grafik 7">
            <a:extLst>
              <a:ext uri="{FF2B5EF4-FFF2-40B4-BE49-F238E27FC236}">
                <a16:creationId xmlns:a16="http://schemas.microsoft.com/office/drawing/2014/main" id="{1CF86C95-BA3B-4EB7-B26C-8EA5E85D84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5056" y="1241571"/>
            <a:ext cx="4191469" cy="4664379"/>
          </a:xfrm>
          <a:prstGeom prst="rect">
            <a:avLst/>
          </a:prstGeom>
          <a:noFill/>
          <a:ln>
            <a:noFill/>
          </a:ln>
        </p:spPr>
      </p:pic>
    </p:spTree>
    <p:extLst>
      <p:ext uri="{BB962C8B-B14F-4D97-AF65-F5344CB8AC3E}">
        <p14:creationId xmlns:p14="http://schemas.microsoft.com/office/powerpoint/2010/main" val="28318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18</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272033"/>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
        <p:nvSpPr>
          <p:cNvPr id="49" name="Textfeld 48">
            <a:extLst>
              <a:ext uri="{FF2B5EF4-FFF2-40B4-BE49-F238E27FC236}">
                <a16:creationId xmlns:a16="http://schemas.microsoft.com/office/drawing/2014/main" id="{E61D18B5-BDA0-07D3-33D6-2261CEE17849}"/>
              </a:ext>
            </a:extLst>
          </p:cNvPr>
          <p:cNvSpPr txBox="1"/>
          <p:nvPr/>
        </p:nvSpPr>
        <p:spPr>
          <a:xfrm>
            <a:off x="3108082" y="1928107"/>
            <a:ext cx="582212"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nvGrpSpPr>
          <p:cNvPr id="25" name="Gruppieren 24">
            <a:extLst>
              <a:ext uri="{FF2B5EF4-FFF2-40B4-BE49-F238E27FC236}">
                <a16:creationId xmlns:a16="http://schemas.microsoft.com/office/drawing/2014/main" id="{C9C9F0EA-21AD-A33F-B55B-28A685CC8723}"/>
              </a:ext>
            </a:extLst>
          </p:cNvPr>
          <p:cNvGrpSpPr/>
          <p:nvPr/>
        </p:nvGrpSpPr>
        <p:grpSpPr>
          <a:xfrm>
            <a:off x="9814322" y="1236594"/>
            <a:ext cx="1071127" cy="980773"/>
            <a:chOff x="6464237" y="1496219"/>
            <a:chExt cx="2063093" cy="1889063"/>
          </a:xfrm>
        </p:grpSpPr>
        <p:pic>
          <p:nvPicPr>
            <p:cNvPr id="27" name="Grafik 26" descr="Recherche mit einfarbiger Füllung">
              <a:extLst>
                <a:ext uri="{FF2B5EF4-FFF2-40B4-BE49-F238E27FC236}">
                  <a16:creationId xmlns:a16="http://schemas.microsoft.com/office/drawing/2014/main" id="{10166041-5064-2EEB-E1AC-B011BF809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8580" y="1496219"/>
              <a:ext cx="914400" cy="914400"/>
            </a:xfrm>
            <a:prstGeom prst="rect">
              <a:avLst/>
            </a:prstGeom>
          </p:spPr>
        </p:pic>
        <p:sp>
          <p:nvSpPr>
            <p:cNvPr id="29" name="Textfeld 28">
              <a:extLst>
                <a:ext uri="{FF2B5EF4-FFF2-40B4-BE49-F238E27FC236}">
                  <a16:creationId xmlns:a16="http://schemas.microsoft.com/office/drawing/2014/main" id="{F291FD95-72D7-B0E0-0FB4-2F79D1C396CB}"/>
                </a:ext>
              </a:extLst>
            </p:cNvPr>
            <p:cNvSpPr txBox="1"/>
            <p:nvPr/>
          </p:nvSpPr>
          <p:spPr>
            <a:xfrm>
              <a:off x="6464237" y="2792474"/>
              <a:ext cx="206309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Conclusion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4FA8A4E2-3086-955F-8E0A-D63E45761070}"/>
              </a:ext>
            </a:extLst>
          </p:cNvPr>
          <p:cNvGrpSpPr/>
          <p:nvPr/>
        </p:nvGrpSpPr>
        <p:grpSpPr>
          <a:xfrm>
            <a:off x="1134217" y="3249347"/>
            <a:ext cx="1067921" cy="1577546"/>
            <a:chOff x="8818797" y="1496219"/>
            <a:chExt cx="1067921" cy="1577546"/>
          </a:xfrm>
        </p:grpSpPr>
        <p:pic>
          <p:nvPicPr>
            <p:cNvPr id="40" name="Grafik 39" descr="Balkendiagramm mit einfarbiger Füllung">
              <a:extLst>
                <a:ext uri="{FF2B5EF4-FFF2-40B4-BE49-F238E27FC236}">
                  <a16:creationId xmlns:a16="http://schemas.microsoft.com/office/drawing/2014/main" id="{3FDED291-3665-2E3D-AF72-61A5F205D0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95556" y="1496219"/>
              <a:ext cx="914400" cy="914400"/>
            </a:xfrm>
            <a:prstGeom prst="rect">
              <a:avLst/>
            </a:prstGeom>
          </p:spPr>
        </p:pic>
        <p:sp>
          <p:nvSpPr>
            <p:cNvPr id="41" name="Textfeld 40">
              <a:extLst>
                <a:ext uri="{FF2B5EF4-FFF2-40B4-BE49-F238E27FC236}">
                  <a16:creationId xmlns:a16="http://schemas.microsoft.com/office/drawing/2014/main" id="{84061582-46F1-AB6F-1A86-D26701B5FC76}"/>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sp>
        <p:nvSpPr>
          <p:cNvPr id="51" name="Textfeld 50">
            <a:extLst>
              <a:ext uri="{FF2B5EF4-FFF2-40B4-BE49-F238E27FC236}">
                <a16:creationId xmlns:a16="http://schemas.microsoft.com/office/drawing/2014/main" id="{18EA2D8D-B4CC-372C-2B6D-602372FBA6E9}"/>
              </a:ext>
            </a:extLst>
          </p:cNvPr>
          <p:cNvSpPr txBox="1"/>
          <p:nvPr/>
        </p:nvSpPr>
        <p:spPr>
          <a:xfrm>
            <a:off x="5079010" y="1928093"/>
            <a:ext cx="1250663" cy="307777"/>
          </a:xfrm>
          <a:prstGeom prst="rect">
            <a:avLst/>
          </a:prstGeom>
          <a:noFill/>
        </p:spPr>
        <p:txBody>
          <a:bodyPr wrap="none" rtlCol="0">
            <a:spAutoFit/>
          </a:bodyPr>
          <a:lstStyle/>
          <a:p>
            <a:pPr algn="ctr"/>
            <a:r>
              <a:rPr lang="de-DE" sz="1400" dirty="0">
                <a:solidFill>
                  <a:schemeClr val="bg1">
                    <a:lumMod val="50000"/>
                  </a:schemeClr>
                </a:solidFill>
              </a:rPr>
              <a:t>Python </a:t>
            </a:r>
            <a:r>
              <a:rPr lang="de-DE" sz="1400" dirty="0" err="1">
                <a:solidFill>
                  <a:schemeClr val="bg1">
                    <a:lumMod val="50000"/>
                  </a:schemeClr>
                </a:solidFill>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pic>
        <p:nvPicPr>
          <p:cNvPr id="3" name="Grafik 2" descr="Filter mit einfarbiger Füllung">
            <a:extLst>
              <a:ext uri="{FF2B5EF4-FFF2-40B4-BE49-F238E27FC236}">
                <a16:creationId xmlns:a16="http://schemas.microsoft.com/office/drawing/2014/main" id="{547C01A3-F098-79EC-88EF-8EC7D394A0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96199" y="1225902"/>
            <a:ext cx="605975" cy="605975"/>
          </a:xfrm>
          <a:prstGeom prst="rect">
            <a:avLst/>
          </a:prstGeom>
        </p:spPr>
      </p:pic>
      <p:pic>
        <p:nvPicPr>
          <p:cNvPr id="6" name="Grafik 5" descr="Cmd (Terminal) mit einfarbiger Füllung">
            <a:extLst>
              <a:ext uri="{FF2B5EF4-FFF2-40B4-BE49-F238E27FC236}">
                <a16:creationId xmlns:a16="http://schemas.microsoft.com/office/drawing/2014/main" id="{A1CA48F8-9B42-7E7F-A824-043D2BF0BA0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01355" y="1170976"/>
            <a:ext cx="605975" cy="605975"/>
          </a:xfrm>
          <a:prstGeom prst="rect">
            <a:avLst/>
          </a:prstGeom>
        </p:spPr>
      </p:pic>
    </p:spTree>
    <p:extLst>
      <p:ext uri="{BB962C8B-B14F-4D97-AF65-F5344CB8AC3E}">
        <p14:creationId xmlns:p14="http://schemas.microsoft.com/office/powerpoint/2010/main" val="42218316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1ED0-AEB8-238F-ADD9-023CF93CD73F}"/>
              </a:ext>
            </a:extLst>
          </p:cNvPr>
          <p:cNvSpPr>
            <a:spLocks noGrp="1"/>
          </p:cNvSpPr>
          <p:nvPr>
            <p:ph type="title"/>
          </p:nvPr>
        </p:nvSpPr>
        <p:spPr/>
        <p:txBody>
          <a:bodyPr/>
          <a:lstStyle/>
          <a:p>
            <a:r>
              <a:rPr lang="de-DE" dirty="0"/>
              <a:t>Outlook</a:t>
            </a:r>
          </a:p>
        </p:txBody>
      </p:sp>
      <p:sp>
        <p:nvSpPr>
          <p:cNvPr id="3" name="Content Placeholder 2">
            <a:extLst>
              <a:ext uri="{FF2B5EF4-FFF2-40B4-BE49-F238E27FC236}">
                <a16:creationId xmlns:a16="http://schemas.microsoft.com/office/drawing/2014/main" id="{825131D8-F7BB-5434-74C5-4F24FD6A7F5E}"/>
              </a:ext>
            </a:extLst>
          </p:cNvPr>
          <p:cNvSpPr>
            <a:spLocks noGrp="1"/>
          </p:cNvSpPr>
          <p:nvPr>
            <p:ph sz="quarter" idx="12"/>
          </p:nvPr>
        </p:nvSpPr>
        <p:spPr/>
        <p:txBody>
          <a:bodyPr/>
          <a:lstStyle/>
          <a:p>
            <a:endParaRPr lang="de-DE"/>
          </a:p>
        </p:txBody>
      </p:sp>
      <p:sp>
        <p:nvSpPr>
          <p:cNvPr id="4" name="Date Placeholder 3">
            <a:extLst>
              <a:ext uri="{FF2B5EF4-FFF2-40B4-BE49-F238E27FC236}">
                <a16:creationId xmlns:a16="http://schemas.microsoft.com/office/drawing/2014/main" id="{45598723-4280-ED8F-CFA3-E5C504F8A764}"/>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C30F5FF3-154A-3376-1E79-8C975715879E}"/>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19</a:t>
            </a:fld>
            <a:endParaRPr lang="de-DE" altLang="de-DE"/>
          </a:p>
        </p:txBody>
      </p:sp>
    </p:spTree>
    <p:extLst>
      <p:ext uri="{BB962C8B-B14F-4D97-AF65-F5344CB8AC3E}">
        <p14:creationId xmlns:p14="http://schemas.microsoft.com/office/powerpoint/2010/main" val="143823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B29C6-DF28-466E-7380-2A2E5C0A9F7C}"/>
              </a:ext>
            </a:extLst>
          </p:cNvPr>
          <p:cNvSpPr>
            <a:spLocks noGrp="1"/>
          </p:cNvSpPr>
          <p:nvPr>
            <p:ph type="title"/>
          </p:nvPr>
        </p:nvSpPr>
        <p:spPr/>
        <p:txBody>
          <a:bodyPr/>
          <a:lstStyle/>
          <a:p>
            <a:r>
              <a:rPr lang="de-DE" dirty="0"/>
              <a:t>Agenda</a:t>
            </a:r>
          </a:p>
        </p:txBody>
      </p:sp>
      <p:sp>
        <p:nvSpPr>
          <p:cNvPr id="4" name="Datumsplatzhalter 3">
            <a:extLst>
              <a:ext uri="{FF2B5EF4-FFF2-40B4-BE49-F238E27FC236}">
                <a16:creationId xmlns:a16="http://schemas.microsoft.com/office/drawing/2014/main" id="{BE34CBD2-2533-8299-6F8B-AB2F64AC3097}"/>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1409877C-188E-6D3A-958F-610FAB72A860}"/>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2</a:t>
            </a:fld>
            <a:endParaRPr lang="de-DE" altLang="de-DE"/>
          </a:p>
        </p:txBody>
      </p:sp>
      <p:sp>
        <p:nvSpPr>
          <p:cNvPr id="7" name="Abgerundetes Rechteck 8">
            <a:extLst>
              <a:ext uri="{FF2B5EF4-FFF2-40B4-BE49-F238E27FC236}">
                <a16:creationId xmlns:a16="http://schemas.microsoft.com/office/drawing/2014/main" id="{B873DFAF-58B4-1756-8671-23B3B4447037}"/>
              </a:ext>
            </a:extLst>
          </p:cNvPr>
          <p:cNvSpPr/>
          <p:nvPr/>
        </p:nvSpPr>
        <p:spPr>
          <a:xfrm>
            <a:off x="3710402" y="1982709"/>
            <a:ext cx="2156231" cy="14485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Motivation</a:t>
            </a:r>
          </a:p>
        </p:txBody>
      </p:sp>
      <p:sp>
        <p:nvSpPr>
          <p:cNvPr id="8" name="Abgerundetes Rechteck 9">
            <a:extLst>
              <a:ext uri="{FF2B5EF4-FFF2-40B4-BE49-F238E27FC236}">
                <a16:creationId xmlns:a16="http://schemas.microsoft.com/office/drawing/2014/main" id="{2CC48740-D3D3-ED29-4305-C0D24FC69B41}"/>
              </a:ext>
            </a:extLst>
          </p:cNvPr>
          <p:cNvSpPr/>
          <p:nvPr/>
        </p:nvSpPr>
        <p:spPr>
          <a:xfrm>
            <a:off x="6338175" y="1973653"/>
            <a:ext cx="2163778" cy="14485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Open Street </a:t>
            </a:r>
            <a:r>
              <a:rPr lang="de-DE" dirty="0" err="1">
                <a:latin typeface="Frutiger 45 Light" panose="020B0300000000000000" pitchFamily="34" charset="0"/>
              </a:rPr>
              <a:t>Map</a:t>
            </a:r>
            <a:endParaRPr lang="de-DE" dirty="0">
              <a:latin typeface="Frutiger 45 Light" panose="020B0300000000000000" pitchFamily="34" charset="0"/>
            </a:endParaRPr>
          </a:p>
        </p:txBody>
      </p:sp>
      <p:sp>
        <p:nvSpPr>
          <p:cNvPr id="9" name="Abgerundetes Rechteck 10">
            <a:extLst>
              <a:ext uri="{FF2B5EF4-FFF2-40B4-BE49-F238E27FC236}">
                <a16:creationId xmlns:a16="http://schemas.microsoft.com/office/drawing/2014/main" id="{DB4AF62E-6239-95B9-E013-88E0DE681C94}"/>
              </a:ext>
            </a:extLst>
          </p:cNvPr>
          <p:cNvSpPr/>
          <p:nvPr/>
        </p:nvSpPr>
        <p:spPr>
          <a:xfrm>
            <a:off x="8810530" y="1973653"/>
            <a:ext cx="2135108" cy="14485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OSM-Filter</a:t>
            </a:r>
          </a:p>
        </p:txBody>
      </p:sp>
      <p:sp>
        <p:nvSpPr>
          <p:cNvPr id="10" name="Abgerundetes Rechteck 14">
            <a:extLst>
              <a:ext uri="{FF2B5EF4-FFF2-40B4-BE49-F238E27FC236}">
                <a16:creationId xmlns:a16="http://schemas.microsoft.com/office/drawing/2014/main" id="{FAB3EB81-213A-2612-1E48-B121E1BCD8DF}"/>
              </a:ext>
            </a:extLst>
          </p:cNvPr>
          <p:cNvSpPr/>
          <p:nvPr/>
        </p:nvSpPr>
        <p:spPr>
          <a:xfrm>
            <a:off x="3710404" y="2003033"/>
            <a:ext cx="724277" cy="75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dirty="0">
                <a:latin typeface="Frutiger 45 Light" panose="020B0300000000000000" pitchFamily="34" charset="0"/>
              </a:rPr>
              <a:t>1</a:t>
            </a:r>
          </a:p>
        </p:txBody>
      </p:sp>
      <p:sp>
        <p:nvSpPr>
          <p:cNvPr id="11" name="Abgerundetes Rechteck 15">
            <a:extLst>
              <a:ext uri="{FF2B5EF4-FFF2-40B4-BE49-F238E27FC236}">
                <a16:creationId xmlns:a16="http://schemas.microsoft.com/office/drawing/2014/main" id="{46FFBAB0-58AA-B487-9FC2-33356EF05835}"/>
              </a:ext>
            </a:extLst>
          </p:cNvPr>
          <p:cNvSpPr/>
          <p:nvPr/>
        </p:nvSpPr>
        <p:spPr>
          <a:xfrm>
            <a:off x="6351006" y="1982709"/>
            <a:ext cx="724277" cy="75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dirty="0">
                <a:latin typeface="Frutiger 45 Light" panose="020B0300000000000000" pitchFamily="34" charset="0"/>
              </a:rPr>
              <a:t>2</a:t>
            </a:r>
          </a:p>
        </p:txBody>
      </p:sp>
      <p:sp>
        <p:nvSpPr>
          <p:cNvPr id="12" name="Abgerundetes Rechteck 16">
            <a:extLst>
              <a:ext uri="{FF2B5EF4-FFF2-40B4-BE49-F238E27FC236}">
                <a16:creationId xmlns:a16="http://schemas.microsoft.com/office/drawing/2014/main" id="{967847E0-E641-548B-127E-61C35B51F10B}"/>
              </a:ext>
            </a:extLst>
          </p:cNvPr>
          <p:cNvSpPr/>
          <p:nvPr/>
        </p:nvSpPr>
        <p:spPr>
          <a:xfrm>
            <a:off x="8827128" y="1964139"/>
            <a:ext cx="724277" cy="760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dirty="0">
                <a:latin typeface="Frutiger 45 Light" panose="020B0300000000000000" pitchFamily="34" charset="0"/>
              </a:rPr>
              <a:t>3</a:t>
            </a:r>
          </a:p>
        </p:txBody>
      </p:sp>
      <p:sp>
        <p:nvSpPr>
          <p:cNvPr id="13" name="Abgerundetes Rechteck 20">
            <a:extLst>
              <a:ext uri="{FF2B5EF4-FFF2-40B4-BE49-F238E27FC236}">
                <a16:creationId xmlns:a16="http://schemas.microsoft.com/office/drawing/2014/main" id="{5ECBE12E-5333-4E27-83F1-F48FD3BDBB9A}"/>
              </a:ext>
            </a:extLst>
          </p:cNvPr>
          <p:cNvSpPr/>
          <p:nvPr/>
        </p:nvSpPr>
        <p:spPr>
          <a:xfrm>
            <a:off x="1238055" y="1973655"/>
            <a:ext cx="2156231" cy="1448552"/>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START</a:t>
            </a:r>
          </a:p>
        </p:txBody>
      </p:sp>
      <p:sp>
        <p:nvSpPr>
          <p:cNvPr id="14" name="Abgerundetes Rechteck 25">
            <a:extLst>
              <a:ext uri="{FF2B5EF4-FFF2-40B4-BE49-F238E27FC236}">
                <a16:creationId xmlns:a16="http://schemas.microsoft.com/office/drawing/2014/main" id="{4B106503-5382-3C19-B6FD-6F2F728DEBCE}"/>
              </a:ext>
            </a:extLst>
          </p:cNvPr>
          <p:cNvSpPr/>
          <p:nvPr/>
        </p:nvSpPr>
        <p:spPr>
          <a:xfrm>
            <a:off x="1238054" y="3714228"/>
            <a:ext cx="2156232" cy="14485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Python </a:t>
            </a:r>
            <a:r>
              <a:rPr lang="de-DE" dirty="0" err="1">
                <a:latin typeface="Frutiger 45 Light" panose="020B0300000000000000" pitchFamily="34" charset="0"/>
              </a:rPr>
              <a:t>Script</a:t>
            </a:r>
            <a:r>
              <a:rPr lang="de-DE" dirty="0">
                <a:latin typeface="Frutiger 45 Light" panose="020B0300000000000000" pitchFamily="34" charset="0"/>
              </a:rPr>
              <a:t> / Power </a:t>
            </a:r>
            <a:r>
              <a:rPr lang="de-DE" dirty="0" err="1">
                <a:latin typeface="Frutiger 45 Light" panose="020B0300000000000000" pitchFamily="34" charset="0"/>
              </a:rPr>
              <a:t>Script</a:t>
            </a:r>
            <a:endParaRPr lang="de-DE" dirty="0">
              <a:latin typeface="Frutiger 45 Light" panose="020B0300000000000000" pitchFamily="34" charset="0"/>
            </a:endParaRPr>
          </a:p>
        </p:txBody>
      </p:sp>
      <p:sp>
        <p:nvSpPr>
          <p:cNvPr id="15" name="Abgerundetes Rechteck 26">
            <a:extLst>
              <a:ext uri="{FF2B5EF4-FFF2-40B4-BE49-F238E27FC236}">
                <a16:creationId xmlns:a16="http://schemas.microsoft.com/office/drawing/2014/main" id="{C7D7B375-8880-329A-9C31-336FBA2FD630}"/>
              </a:ext>
            </a:extLst>
          </p:cNvPr>
          <p:cNvSpPr/>
          <p:nvPr/>
        </p:nvSpPr>
        <p:spPr>
          <a:xfrm>
            <a:off x="3710402" y="3723282"/>
            <a:ext cx="2156231" cy="14485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Outlook</a:t>
            </a:r>
          </a:p>
        </p:txBody>
      </p:sp>
      <p:sp>
        <p:nvSpPr>
          <p:cNvPr id="16" name="Abgerundetes Rechteck 27">
            <a:extLst>
              <a:ext uri="{FF2B5EF4-FFF2-40B4-BE49-F238E27FC236}">
                <a16:creationId xmlns:a16="http://schemas.microsoft.com/office/drawing/2014/main" id="{CF67DF5C-5686-6BCE-91B8-0913FCF5DBD1}"/>
              </a:ext>
            </a:extLst>
          </p:cNvPr>
          <p:cNvSpPr/>
          <p:nvPr/>
        </p:nvSpPr>
        <p:spPr>
          <a:xfrm>
            <a:off x="6344965" y="3732334"/>
            <a:ext cx="2163778" cy="14304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Frutiger 45 Light" panose="020B0300000000000000" pitchFamily="34" charset="0"/>
              </a:rPr>
              <a:t>Conclusion</a:t>
            </a:r>
            <a:endParaRPr lang="de-DE" dirty="0">
              <a:latin typeface="Frutiger 45 Light" panose="020B0300000000000000" pitchFamily="34" charset="0"/>
            </a:endParaRPr>
          </a:p>
        </p:txBody>
      </p:sp>
      <p:sp>
        <p:nvSpPr>
          <p:cNvPr id="17" name="Abgerundetes Rechteck 28">
            <a:extLst>
              <a:ext uri="{FF2B5EF4-FFF2-40B4-BE49-F238E27FC236}">
                <a16:creationId xmlns:a16="http://schemas.microsoft.com/office/drawing/2014/main" id="{841F9EBA-BB71-188D-980A-AEB2D2301292}"/>
              </a:ext>
            </a:extLst>
          </p:cNvPr>
          <p:cNvSpPr/>
          <p:nvPr/>
        </p:nvSpPr>
        <p:spPr>
          <a:xfrm>
            <a:off x="1242211" y="3725500"/>
            <a:ext cx="724277" cy="75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dirty="0">
                <a:latin typeface="Frutiger 45 Light" panose="020B0300000000000000" pitchFamily="34" charset="0"/>
              </a:rPr>
              <a:t>4</a:t>
            </a:r>
          </a:p>
        </p:txBody>
      </p:sp>
      <p:sp>
        <p:nvSpPr>
          <p:cNvPr id="18" name="Abgerundetes Rechteck 29">
            <a:extLst>
              <a:ext uri="{FF2B5EF4-FFF2-40B4-BE49-F238E27FC236}">
                <a16:creationId xmlns:a16="http://schemas.microsoft.com/office/drawing/2014/main" id="{8ED32087-D3F9-FBA3-5D7F-D07D2EC0AEB1}"/>
              </a:ext>
            </a:extLst>
          </p:cNvPr>
          <p:cNvSpPr/>
          <p:nvPr/>
        </p:nvSpPr>
        <p:spPr>
          <a:xfrm>
            <a:off x="3734549" y="3723282"/>
            <a:ext cx="724277" cy="75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dirty="0">
                <a:latin typeface="Frutiger 45 Light" panose="020B0300000000000000" pitchFamily="34" charset="0"/>
              </a:rPr>
              <a:t>5</a:t>
            </a:r>
          </a:p>
        </p:txBody>
      </p:sp>
      <p:sp>
        <p:nvSpPr>
          <p:cNvPr id="19" name="Abgerundetes Rechteck 30">
            <a:extLst>
              <a:ext uri="{FF2B5EF4-FFF2-40B4-BE49-F238E27FC236}">
                <a16:creationId xmlns:a16="http://schemas.microsoft.com/office/drawing/2014/main" id="{D7C03DE7-197A-6BEC-344A-DEC28B2BD970}"/>
              </a:ext>
            </a:extLst>
          </p:cNvPr>
          <p:cNvSpPr/>
          <p:nvPr/>
        </p:nvSpPr>
        <p:spPr>
          <a:xfrm>
            <a:off x="6357959" y="3746498"/>
            <a:ext cx="724277" cy="75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dirty="0">
                <a:latin typeface="Frutiger 45 Light" panose="020B0300000000000000" pitchFamily="34" charset="0"/>
              </a:rPr>
              <a:t>6</a:t>
            </a:r>
          </a:p>
        </p:txBody>
      </p:sp>
      <p:sp>
        <p:nvSpPr>
          <p:cNvPr id="20" name="Abgerundetes Rechteck 18">
            <a:extLst>
              <a:ext uri="{FF2B5EF4-FFF2-40B4-BE49-F238E27FC236}">
                <a16:creationId xmlns:a16="http://schemas.microsoft.com/office/drawing/2014/main" id="{06A9F3DC-B1EB-B5C4-B926-F6ED8222A23C}"/>
              </a:ext>
            </a:extLst>
          </p:cNvPr>
          <p:cNvSpPr/>
          <p:nvPr/>
        </p:nvSpPr>
        <p:spPr>
          <a:xfrm>
            <a:off x="8827128" y="3714224"/>
            <a:ext cx="2156231" cy="1448552"/>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Frutiger 45 Light" panose="020B0300000000000000" pitchFamily="34" charset="0"/>
              </a:rPr>
              <a:t>END</a:t>
            </a:r>
          </a:p>
        </p:txBody>
      </p:sp>
    </p:spTree>
    <p:extLst>
      <p:ext uri="{BB962C8B-B14F-4D97-AF65-F5344CB8AC3E}">
        <p14:creationId xmlns:p14="http://schemas.microsoft.com/office/powerpoint/2010/main" val="117435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20</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470339"/>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
        <p:nvSpPr>
          <p:cNvPr id="49" name="Textfeld 48">
            <a:extLst>
              <a:ext uri="{FF2B5EF4-FFF2-40B4-BE49-F238E27FC236}">
                <a16:creationId xmlns:a16="http://schemas.microsoft.com/office/drawing/2014/main" id="{E61D18B5-BDA0-07D3-33D6-2261CEE17849}"/>
              </a:ext>
            </a:extLst>
          </p:cNvPr>
          <p:cNvSpPr txBox="1"/>
          <p:nvPr/>
        </p:nvSpPr>
        <p:spPr>
          <a:xfrm>
            <a:off x="3108082" y="1928107"/>
            <a:ext cx="582212"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grpSp>
        <p:nvGrpSpPr>
          <p:cNvPr id="31" name="Gruppieren 30">
            <a:extLst>
              <a:ext uri="{FF2B5EF4-FFF2-40B4-BE49-F238E27FC236}">
                <a16:creationId xmlns:a16="http://schemas.microsoft.com/office/drawing/2014/main" id="{2B351C47-DBAB-C033-2620-CC0E19048239}"/>
              </a:ext>
            </a:extLst>
          </p:cNvPr>
          <p:cNvGrpSpPr/>
          <p:nvPr/>
        </p:nvGrpSpPr>
        <p:grpSpPr>
          <a:xfrm>
            <a:off x="940254" y="3123720"/>
            <a:ext cx="1455848" cy="1749406"/>
            <a:chOff x="6767857" y="1496219"/>
            <a:chExt cx="1455848" cy="1749406"/>
          </a:xfrm>
        </p:grpSpPr>
        <p:pic>
          <p:nvPicPr>
            <p:cNvPr id="32" name="Grafik 31" descr="Recherche mit einfarbiger Füllung">
              <a:extLst>
                <a:ext uri="{FF2B5EF4-FFF2-40B4-BE49-F238E27FC236}">
                  <a16:creationId xmlns:a16="http://schemas.microsoft.com/office/drawing/2014/main" id="{AC2C86B3-9EC5-0ABF-DB90-E375B70082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8580" y="1496219"/>
              <a:ext cx="914400" cy="914400"/>
            </a:xfrm>
            <a:prstGeom prst="rect">
              <a:avLst/>
            </a:prstGeom>
          </p:spPr>
        </p:pic>
        <p:sp>
          <p:nvSpPr>
            <p:cNvPr id="34" name="Textfeld 33">
              <a:extLst>
                <a:ext uri="{FF2B5EF4-FFF2-40B4-BE49-F238E27FC236}">
                  <a16:creationId xmlns:a16="http://schemas.microsoft.com/office/drawing/2014/main" id="{7B237993-E466-11E6-38F6-BAEADFB902E1}"/>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sp>
        <p:nvSpPr>
          <p:cNvPr id="33" name="Textfeld 32">
            <a:extLst>
              <a:ext uri="{FF2B5EF4-FFF2-40B4-BE49-F238E27FC236}">
                <a16:creationId xmlns:a16="http://schemas.microsoft.com/office/drawing/2014/main" id="{06E27A9C-17BA-5975-3BE7-3B45A9AF825F}"/>
              </a:ext>
            </a:extLst>
          </p:cNvPr>
          <p:cNvSpPr txBox="1"/>
          <p:nvPr/>
        </p:nvSpPr>
        <p:spPr>
          <a:xfrm>
            <a:off x="5079012" y="1928093"/>
            <a:ext cx="1250663"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Python </a:t>
            </a:r>
            <a:r>
              <a:rPr lang="de-DE" sz="1400" dirty="0" err="1">
                <a:solidFill>
                  <a:schemeClr val="bg1">
                    <a:lumMod val="50000"/>
                  </a:schemeClr>
                </a:solidFill>
                <a:latin typeface="Arial" panose="020B0604020202020204" pitchFamily="34" charset="0"/>
                <a:cs typeface="Arial" panose="020B0604020202020204" pitchFamily="34" charset="0"/>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nvGrpSpPr>
          <p:cNvPr id="35" name="Gruppieren 34">
            <a:extLst>
              <a:ext uri="{FF2B5EF4-FFF2-40B4-BE49-F238E27FC236}">
                <a16:creationId xmlns:a16="http://schemas.microsoft.com/office/drawing/2014/main" id="{09F8DCCA-E93E-8FDE-24D1-DF00B5F29728}"/>
              </a:ext>
            </a:extLst>
          </p:cNvPr>
          <p:cNvGrpSpPr/>
          <p:nvPr/>
        </p:nvGrpSpPr>
        <p:grpSpPr>
          <a:xfrm>
            <a:off x="7643814" y="1236593"/>
            <a:ext cx="801823" cy="1090944"/>
            <a:chOff x="8580562" y="1165198"/>
            <a:chExt cx="1544389" cy="2101266"/>
          </a:xfrm>
        </p:grpSpPr>
        <p:pic>
          <p:nvPicPr>
            <p:cNvPr id="37" name="Grafik 36" descr="Balkendiagramm mit einfarbiger Füllung">
              <a:extLst>
                <a:ext uri="{FF2B5EF4-FFF2-40B4-BE49-F238E27FC236}">
                  <a16:creationId xmlns:a16="http://schemas.microsoft.com/office/drawing/2014/main" id="{24275687-450F-7A20-4656-AC9F4B13B4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19211" y="1165198"/>
              <a:ext cx="914399" cy="914400"/>
            </a:xfrm>
            <a:prstGeom prst="rect">
              <a:avLst/>
            </a:prstGeom>
          </p:spPr>
        </p:pic>
        <p:sp>
          <p:nvSpPr>
            <p:cNvPr id="38" name="Textfeld 37">
              <a:extLst>
                <a:ext uri="{FF2B5EF4-FFF2-40B4-BE49-F238E27FC236}">
                  <a16:creationId xmlns:a16="http://schemas.microsoft.com/office/drawing/2014/main" id="{400DA9BD-D6AB-4231-44AD-F3D6B6962B0A}"/>
                </a:ext>
              </a:extLst>
            </p:cNvPr>
            <p:cNvSpPr txBox="1"/>
            <p:nvPr/>
          </p:nvSpPr>
          <p:spPr>
            <a:xfrm>
              <a:off x="8580562" y="2673655"/>
              <a:ext cx="1544389"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pic>
        <p:nvPicPr>
          <p:cNvPr id="3" name="Grafik 2" descr="Filter mit einfarbiger Füllung">
            <a:extLst>
              <a:ext uri="{FF2B5EF4-FFF2-40B4-BE49-F238E27FC236}">
                <a16:creationId xmlns:a16="http://schemas.microsoft.com/office/drawing/2014/main" id="{9D83592A-320A-622A-646C-FB7DB59044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96199" y="1347089"/>
            <a:ext cx="605975" cy="605975"/>
          </a:xfrm>
          <a:prstGeom prst="rect">
            <a:avLst/>
          </a:prstGeom>
        </p:spPr>
      </p:pic>
      <p:pic>
        <p:nvPicPr>
          <p:cNvPr id="6" name="Grafik 5" descr="Cmd (Terminal) mit einfarbiger Füllung">
            <a:extLst>
              <a:ext uri="{FF2B5EF4-FFF2-40B4-BE49-F238E27FC236}">
                <a16:creationId xmlns:a16="http://schemas.microsoft.com/office/drawing/2014/main" id="{9CFB4F92-0991-CA00-B356-ECBAB8F0A5A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01355" y="1170976"/>
            <a:ext cx="605975" cy="605975"/>
          </a:xfrm>
          <a:prstGeom prst="rect">
            <a:avLst/>
          </a:prstGeom>
        </p:spPr>
      </p:pic>
    </p:spTree>
    <p:extLst>
      <p:ext uri="{BB962C8B-B14F-4D97-AF65-F5344CB8AC3E}">
        <p14:creationId xmlns:p14="http://schemas.microsoft.com/office/powerpoint/2010/main" val="1611296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8FCA-D504-BB3D-8375-AD0E1DCFB349}"/>
              </a:ext>
            </a:extLst>
          </p:cNvPr>
          <p:cNvSpPr>
            <a:spLocks noGrp="1"/>
          </p:cNvSpPr>
          <p:nvPr>
            <p:ph type="title"/>
          </p:nvPr>
        </p:nvSpPr>
        <p:spPr/>
        <p:txBody>
          <a:bodyPr/>
          <a:lstStyle/>
          <a:p>
            <a:r>
              <a:rPr lang="de-DE" dirty="0" err="1"/>
              <a:t>Conclusion</a:t>
            </a:r>
            <a:endParaRPr lang="de-DE" dirty="0"/>
          </a:p>
        </p:txBody>
      </p:sp>
      <p:sp>
        <p:nvSpPr>
          <p:cNvPr id="4" name="Date Placeholder 3">
            <a:extLst>
              <a:ext uri="{FF2B5EF4-FFF2-40B4-BE49-F238E27FC236}">
                <a16:creationId xmlns:a16="http://schemas.microsoft.com/office/drawing/2014/main" id="{EE27E18A-DC8D-6926-C746-E39E33B9B397}"/>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173FA9C1-BFA0-F770-E2B5-8ED3381AF6BB}"/>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21</a:t>
            </a:fld>
            <a:endParaRPr lang="de-DE" altLang="de-DE"/>
          </a:p>
        </p:txBody>
      </p:sp>
      <p:grpSp>
        <p:nvGrpSpPr>
          <p:cNvPr id="6" name="Gruppieren 5">
            <a:extLst>
              <a:ext uri="{FF2B5EF4-FFF2-40B4-BE49-F238E27FC236}">
                <a16:creationId xmlns:a16="http://schemas.microsoft.com/office/drawing/2014/main" id="{12FD39A0-8689-E7E6-4F1E-ED1B32230C13}"/>
              </a:ext>
            </a:extLst>
          </p:cNvPr>
          <p:cNvGrpSpPr/>
          <p:nvPr/>
        </p:nvGrpSpPr>
        <p:grpSpPr>
          <a:xfrm>
            <a:off x="1323605" y="1559970"/>
            <a:ext cx="1983546" cy="4168148"/>
            <a:chOff x="1398987" y="1637088"/>
            <a:chExt cx="1983546" cy="4168148"/>
          </a:xfrm>
        </p:grpSpPr>
        <p:sp>
          <p:nvSpPr>
            <p:cNvPr id="7" name="Ellipse 6">
              <a:extLst>
                <a:ext uri="{FF2B5EF4-FFF2-40B4-BE49-F238E27FC236}">
                  <a16:creationId xmlns:a16="http://schemas.microsoft.com/office/drawing/2014/main" id="{C67A949A-6241-7CD7-2283-B3C42A90EFCB}"/>
                </a:ext>
              </a:extLst>
            </p:cNvPr>
            <p:cNvSpPr/>
            <p:nvPr/>
          </p:nvSpPr>
          <p:spPr>
            <a:xfrm>
              <a:off x="1403677" y="1637088"/>
              <a:ext cx="1978856" cy="18288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8" name="Freihandform 53">
              <a:extLst>
                <a:ext uri="{FF2B5EF4-FFF2-40B4-BE49-F238E27FC236}">
                  <a16:creationId xmlns:a16="http://schemas.microsoft.com/office/drawing/2014/main" id="{C2A554DF-2D41-E0FA-1CF1-94D3C1545C93}"/>
                </a:ext>
              </a:extLst>
            </p:cNvPr>
            <p:cNvSpPr/>
            <p:nvPr/>
          </p:nvSpPr>
          <p:spPr>
            <a:xfrm rot="10800000">
              <a:off x="1398988" y="2551488"/>
              <a:ext cx="1983545" cy="3253748"/>
            </a:xfrm>
            <a:custGeom>
              <a:avLst/>
              <a:gdLst>
                <a:gd name="connsiteX0" fmla="*/ 1983545 w 1983545"/>
                <a:gd name="connsiteY0" fmla="*/ 3253748 h 3253748"/>
                <a:gd name="connsiteX1" fmla="*/ 994117 w 1983545"/>
                <a:gd name="connsiteY1" fmla="*/ 2396197 h 3253748"/>
                <a:gd name="connsiteX2" fmla="*/ 4689 w 1983545"/>
                <a:gd name="connsiteY2" fmla="*/ 3253748 h 3253748"/>
                <a:gd name="connsiteX3" fmla="*/ 0 w 1983545"/>
                <a:gd name="connsiteY3" fmla="*/ 3253748 h 3253748"/>
                <a:gd name="connsiteX4" fmla="*/ 0 w 1983545"/>
                <a:gd name="connsiteY4" fmla="*/ 0 h 3253748"/>
                <a:gd name="connsiteX5" fmla="*/ 1983545 w 1983545"/>
                <a:gd name="connsiteY5" fmla="*/ 0 h 325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3545" h="3253748">
                  <a:moveTo>
                    <a:pt x="1983545" y="3253748"/>
                  </a:moveTo>
                  <a:cubicBezTo>
                    <a:pt x="1983545" y="2780136"/>
                    <a:pt x="1540563" y="2396197"/>
                    <a:pt x="994117" y="2396197"/>
                  </a:cubicBezTo>
                  <a:cubicBezTo>
                    <a:pt x="447671" y="2396197"/>
                    <a:pt x="4689" y="2780136"/>
                    <a:pt x="4689" y="3253748"/>
                  </a:cubicBezTo>
                  <a:lnTo>
                    <a:pt x="0" y="3253748"/>
                  </a:lnTo>
                  <a:lnTo>
                    <a:pt x="0" y="0"/>
                  </a:lnTo>
                  <a:lnTo>
                    <a:pt x="1983545" y="0"/>
                  </a:lnTo>
                  <a:close/>
                </a:path>
              </a:pathLst>
            </a:cu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9" name="Rechteck 8">
              <a:extLst>
                <a:ext uri="{FF2B5EF4-FFF2-40B4-BE49-F238E27FC236}">
                  <a16:creationId xmlns:a16="http://schemas.microsoft.com/office/drawing/2014/main" id="{B3EFF556-9D90-D1D5-A8A1-D1C8CDB4E024}"/>
                </a:ext>
              </a:extLst>
            </p:cNvPr>
            <p:cNvSpPr/>
            <p:nvPr/>
          </p:nvSpPr>
          <p:spPr>
            <a:xfrm>
              <a:off x="1398987" y="3429000"/>
              <a:ext cx="1978856" cy="218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latin typeface="+mj-lt"/>
                </a:rPr>
                <a:t>Data and </a:t>
              </a:r>
              <a:r>
                <a:rPr lang="de-DE" sz="2000" dirty="0" err="1">
                  <a:latin typeface="+mj-lt"/>
                </a:rPr>
                <a:t>input</a:t>
              </a:r>
              <a:r>
                <a:rPr lang="de-DE" sz="2000" dirty="0">
                  <a:latin typeface="+mj-lt"/>
                </a:rPr>
                <a:t> </a:t>
              </a:r>
              <a:r>
                <a:rPr lang="de-DE" sz="2000" dirty="0" err="1">
                  <a:latin typeface="+mj-lt"/>
                </a:rPr>
                <a:t>of</a:t>
              </a:r>
              <a:r>
                <a:rPr lang="de-DE" sz="2000" dirty="0">
                  <a:latin typeface="+mj-lt"/>
                </a:rPr>
                <a:t> the </a:t>
              </a:r>
              <a:r>
                <a:rPr lang="de-DE" sz="2000" dirty="0" err="1">
                  <a:latin typeface="+mj-lt"/>
                </a:rPr>
                <a:t>tool</a:t>
              </a:r>
              <a:r>
                <a:rPr lang="de-DE" sz="2000" dirty="0">
                  <a:latin typeface="+mj-lt"/>
                </a:rPr>
                <a:t> </a:t>
              </a:r>
              <a:r>
                <a:rPr lang="de-DE" sz="2000" dirty="0" err="1">
                  <a:latin typeface="+mj-lt"/>
                </a:rPr>
                <a:t>is</a:t>
              </a:r>
              <a:r>
                <a:rPr lang="de-DE" sz="2000" dirty="0">
                  <a:latin typeface="+mj-lt"/>
                </a:rPr>
                <a:t> </a:t>
              </a:r>
              <a:r>
                <a:rPr lang="de-DE" sz="2000" dirty="0" err="1">
                  <a:latin typeface="+mj-lt"/>
                </a:rPr>
                <a:t>publicly</a:t>
              </a:r>
              <a:r>
                <a:rPr lang="de-DE" sz="2000" dirty="0">
                  <a:latin typeface="+mj-lt"/>
                </a:rPr>
                <a:t> </a:t>
              </a:r>
              <a:r>
                <a:rPr lang="de-DE" sz="2000" dirty="0" err="1">
                  <a:latin typeface="+mj-lt"/>
                </a:rPr>
                <a:t>available</a:t>
              </a:r>
              <a:r>
                <a:rPr lang="de-DE" sz="2000" dirty="0">
                  <a:latin typeface="+mj-lt"/>
                </a:rPr>
                <a:t> and </a:t>
              </a:r>
              <a:r>
                <a:rPr lang="de-DE" sz="2000" dirty="0" err="1">
                  <a:latin typeface="+mj-lt"/>
                </a:rPr>
                <a:t>used</a:t>
              </a:r>
              <a:r>
                <a:rPr lang="de-DE" sz="2000" dirty="0">
                  <a:latin typeface="+mj-lt"/>
                </a:rPr>
                <a:t> </a:t>
              </a:r>
              <a:r>
                <a:rPr lang="de-DE" sz="2000" dirty="0" err="1">
                  <a:latin typeface="+mj-lt"/>
                </a:rPr>
                <a:t>globally</a:t>
              </a:r>
              <a:endParaRPr lang="de-DE" sz="2000" dirty="0">
                <a:latin typeface="+mj-lt"/>
              </a:endParaRPr>
            </a:p>
          </p:txBody>
        </p:sp>
      </p:grpSp>
      <p:grpSp>
        <p:nvGrpSpPr>
          <p:cNvPr id="10" name="Gruppieren 9">
            <a:extLst>
              <a:ext uri="{FF2B5EF4-FFF2-40B4-BE49-F238E27FC236}">
                <a16:creationId xmlns:a16="http://schemas.microsoft.com/office/drawing/2014/main" id="{FD9D86CA-87AF-B1FD-3F65-0D072ED66CA0}"/>
              </a:ext>
            </a:extLst>
          </p:cNvPr>
          <p:cNvGrpSpPr/>
          <p:nvPr/>
        </p:nvGrpSpPr>
        <p:grpSpPr>
          <a:xfrm>
            <a:off x="3990861" y="1559969"/>
            <a:ext cx="1983546" cy="4168148"/>
            <a:chOff x="1398987" y="1637088"/>
            <a:chExt cx="1983546" cy="4168148"/>
          </a:xfrm>
        </p:grpSpPr>
        <p:sp>
          <p:nvSpPr>
            <p:cNvPr id="11" name="Ellipse 10">
              <a:extLst>
                <a:ext uri="{FF2B5EF4-FFF2-40B4-BE49-F238E27FC236}">
                  <a16:creationId xmlns:a16="http://schemas.microsoft.com/office/drawing/2014/main" id="{DEDC557C-3FC5-4CC4-2D1E-7882F07CDF0E}"/>
                </a:ext>
              </a:extLst>
            </p:cNvPr>
            <p:cNvSpPr/>
            <p:nvPr/>
          </p:nvSpPr>
          <p:spPr>
            <a:xfrm>
              <a:off x="1403677" y="1637088"/>
              <a:ext cx="1978856" cy="18288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12" name="Freihandform 53">
              <a:extLst>
                <a:ext uri="{FF2B5EF4-FFF2-40B4-BE49-F238E27FC236}">
                  <a16:creationId xmlns:a16="http://schemas.microsoft.com/office/drawing/2014/main" id="{CE07DAD8-8CBC-4A01-1892-6218F8402D14}"/>
                </a:ext>
              </a:extLst>
            </p:cNvPr>
            <p:cNvSpPr/>
            <p:nvPr/>
          </p:nvSpPr>
          <p:spPr>
            <a:xfrm rot="10800000">
              <a:off x="1398988" y="2551488"/>
              <a:ext cx="1983545" cy="3253748"/>
            </a:xfrm>
            <a:custGeom>
              <a:avLst/>
              <a:gdLst>
                <a:gd name="connsiteX0" fmla="*/ 1983545 w 1983545"/>
                <a:gd name="connsiteY0" fmla="*/ 3253748 h 3253748"/>
                <a:gd name="connsiteX1" fmla="*/ 994117 w 1983545"/>
                <a:gd name="connsiteY1" fmla="*/ 2396197 h 3253748"/>
                <a:gd name="connsiteX2" fmla="*/ 4689 w 1983545"/>
                <a:gd name="connsiteY2" fmla="*/ 3253748 h 3253748"/>
                <a:gd name="connsiteX3" fmla="*/ 0 w 1983545"/>
                <a:gd name="connsiteY3" fmla="*/ 3253748 h 3253748"/>
                <a:gd name="connsiteX4" fmla="*/ 0 w 1983545"/>
                <a:gd name="connsiteY4" fmla="*/ 0 h 3253748"/>
                <a:gd name="connsiteX5" fmla="*/ 1983545 w 1983545"/>
                <a:gd name="connsiteY5" fmla="*/ 0 h 325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3545" h="3253748">
                  <a:moveTo>
                    <a:pt x="1983545" y="3253748"/>
                  </a:moveTo>
                  <a:cubicBezTo>
                    <a:pt x="1983545" y="2780136"/>
                    <a:pt x="1540563" y="2396197"/>
                    <a:pt x="994117" y="2396197"/>
                  </a:cubicBezTo>
                  <a:cubicBezTo>
                    <a:pt x="447671" y="2396197"/>
                    <a:pt x="4689" y="2780136"/>
                    <a:pt x="4689" y="3253748"/>
                  </a:cubicBezTo>
                  <a:lnTo>
                    <a:pt x="0" y="3253748"/>
                  </a:lnTo>
                  <a:lnTo>
                    <a:pt x="0" y="0"/>
                  </a:lnTo>
                  <a:lnTo>
                    <a:pt x="1983545" y="0"/>
                  </a:lnTo>
                  <a:close/>
                </a:path>
              </a:pathLst>
            </a:cu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13" name="Rechteck 12">
              <a:extLst>
                <a:ext uri="{FF2B5EF4-FFF2-40B4-BE49-F238E27FC236}">
                  <a16:creationId xmlns:a16="http://schemas.microsoft.com/office/drawing/2014/main" id="{162D5C49-E3BC-5DD5-5D7F-86C4D35C6ECB}"/>
                </a:ext>
              </a:extLst>
            </p:cNvPr>
            <p:cNvSpPr/>
            <p:nvPr/>
          </p:nvSpPr>
          <p:spPr>
            <a:xfrm>
              <a:off x="1398987" y="3429000"/>
              <a:ext cx="1978856" cy="218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latin typeface="+mj-lt"/>
                </a:rPr>
                <a:t>Through the </a:t>
              </a:r>
              <a:r>
                <a:rPr lang="de-DE" sz="2000" dirty="0" err="1">
                  <a:latin typeface="+mj-lt"/>
                </a:rPr>
                <a:t>use</a:t>
              </a:r>
              <a:r>
                <a:rPr lang="de-DE" sz="2000" dirty="0">
                  <a:latin typeface="+mj-lt"/>
                </a:rPr>
                <a:t> </a:t>
              </a:r>
              <a:r>
                <a:rPr lang="de-DE" sz="2000" dirty="0" err="1">
                  <a:latin typeface="+mj-lt"/>
                </a:rPr>
                <a:t>of</a:t>
              </a:r>
              <a:r>
                <a:rPr lang="de-DE" sz="2000" dirty="0">
                  <a:latin typeface="+mj-lt"/>
                </a:rPr>
                <a:t> </a:t>
              </a:r>
              <a:r>
                <a:rPr lang="de-DE" sz="2000" dirty="0" err="1">
                  <a:latin typeface="+mj-lt"/>
                </a:rPr>
                <a:t>only</a:t>
              </a:r>
              <a:r>
                <a:rPr lang="de-DE" sz="2000" dirty="0">
                  <a:latin typeface="+mj-lt"/>
                </a:rPr>
                <a:t> Python, the </a:t>
              </a:r>
              <a:r>
                <a:rPr lang="de-DE" sz="2000" dirty="0" err="1">
                  <a:latin typeface="+mj-lt"/>
                </a:rPr>
                <a:t>tool</a:t>
              </a:r>
              <a:r>
                <a:rPr lang="de-DE" sz="2000" dirty="0">
                  <a:latin typeface="+mj-lt"/>
                </a:rPr>
                <a:t> </a:t>
              </a:r>
              <a:r>
                <a:rPr lang="de-DE" sz="2000" dirty="0" err="1">
                  <a:latin typeface="+mj-lt"/>
                </a:rPr>
                <a:t>can</a:t>
              </a:r>
              <a:r>
                <a:rPr lang="de-DE" sz="2000" dirty="0">
                  <a:latin typeface="+mj-lt"/>
                </a:rPr>
                <a:t> </a:t>
              </a:r>
              <a:r>
                <a:rPr lang="de-DE" sz="2000" dirty="0" err="1">
                  <a:latin typeface="+mj-lt"/>
                </a:rPr>
                <a:t>be</a:t>
              </a:r>
              <a:r>
                <a:rPr lang="de-DE" sz="2000" dirty="0">
                  <a:latin typeface="+mj-lt"/>
                </a:rPr>
                <a:t> </a:t>
              </a:r>
              <a:r>
                <a:rPr lang="de-DE" sz="2000" dirty="0" err="1">
                  <a:latin typeface="+mj-lt"/>
                </a:rPr>
                <a:t>replicated</a:t>
              </a:r>
              <a:r>
                <a:rPr lang="de-DE" sz="2000" dirty="0">
                  <a:latin typeface="+mj-lt"/>
                </a:rPr>
                <a:t> </a:t>
              </a:r>
              <a:r>
                <a:rPr lang="de-DE" sz="2000" dirty="0" err="1">
                  <a:latin typeface="+mj-lt"/>
                </a:rPr>
                <a:t>easily</a:t>
              </a:r>
              <a:endParaRPr lang="de-DE" sz="2000" dirty="0">
                <a:latin typeface="+mj-lt"/>
              </a:endParaRPr>
            </a:p>
          </p:txBody>
        </p:sp>
      </p:grpSp>
      <p:grpSp>
        <p:nvGrpSpPr>
          <p:cNvPr id="14" name="Gruppieren 13">
            <a:extLst>
              <a:ext uri="{FF2B5EF4-FFF2-40B4-BE49-F238E27FC236}">
                <a16:creationId xmlns:a16="http://schemas.microsoft.com/office/drawing/2014/main" id="{2018C7F8-2EFA-1743-8CF7-EDE5789052CB}"/>
              </a:ext>
            </a:extLst>
          </p:cNvPr>
          <p:cNvGrpSpPr/>
          <p:nvPr/>
        </p:nvGrpSpPr>
        <p:grpSpPr>
          <a:xfrm>
            <a:off x="6755032" y="1539421"/>
            <a:ext cx="1983546" cy="4168148"/>
            <a:chOff x="6830613" y="1616540"/>
            <a:chExt cx="1983546" cy="4168148"/>
          </a:xfrm>
        </p:grpSpPr>
        <p:sp>
          <p:nvSpPr>
            <p:cNvPr id="15" name="Ellipse 14">
              <a:extLst>
                <a:ext uri="{FF2B5EF4-FFF2-40B4-BE49-F238E27FC236}">
                  <a16:creationId xmlns:a16="http://schemas.microsoft.com/office/drawing/2014/main" id="{C78DF2D0-8580-D85E-D946-36132F568AD8}"/>
                </a:ext>
              </a:extLst>
            </p:cNvPr>
            <p:cNvSpPr/>
            <p:nvPr/>
          </p:nvSpPr>
          <p:spPr>
            <a:xfrm>
              <a:off x="6835303" y="1616540"/>
              <a:ext cx="1978856" cy="18288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16" name="Freihandform 53">
              <a:extLst>
                <a:ext uri="{FF2B5EF4-FFF2-40B4-BE49-F238E27FC236}">
                  <a16:creationId xmlns:a16="http://schemas.microsoft.com/office/drawing/2014/main" id="{117E0898-8BDF-E595-9CDA-DC335C5527BF}"/>
                </a:ext>
              </a:extLst>
            </p:cNvPr>
            <p:cNvSpPr/>
            <p:nvPr/>
          </p:nvSpPr>
          <p:spPr>
            <a:xfrm rot="10800000">
              <a:off x="6830614" y="2530940"/>
              <a:ext cx="1983545" cy="3253748"/>
            </a:xfrm>
            <a:custGeom>
              <a:avLst/>
              <a:gdLst>
                <a:gd name="connsiteX0" fmla="*/ 1983545 w 1983545"/>
                <a:gd name="connsiteY0" fmla="*/ 3253748 h 3253748"/>
                <a:gd name="connsiteX1" fmla="*/ 994117 w 1983545"/>
                <a:gd name="connsiteY1" fmla="*/ 2396197 h 3253748"/>
                <a:gd name="connsiteX2" fmla="*/ 4689 w 1983545"/>
                <a:gd name="connsiteY2" fmla="*/ 3253748 h 3253748"/>
                <a:gd name="connsiteX3" fmla="*/ 0 w 1983545"/>
                <a:gd name="connsiteY3" fmla="*/ 3253748 h 3253748"/>
                <a:gd name="connsiteX4" fmla="*/ 0 w 1983545"/>
                <a:gd name="connsiteY4" fmla="*/ 0 h 3253748"/>
                <a:gd name="connsiteX5" fmla="*/ 1983545 w 1983545"/>
                <a:gd name="connsiteY5" fmla="*/ 0 h 325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3545" h="3253748">
                  <a:moveTo>
                    <a:pt x="1983545" y="3253748"/>
                  </a:moveTo>
                  <a:cubicBezTo>
                    <a:pt x="1983545" y="2780136"/>
                    <a:pt x="1540563" y="2396197"/>
                    <a:pt x="994117" y="2396197"/>
                  </a:cubicBezTo>
                  <a:cubicBezTo>
                    <a:pt x="447671" y="2396197"/>
                    <a:pt x="4689" y="2780136"/>
                    <a:pt x="4689" y="3253748"/>
                  </a:cubicBezTo>
                  <a:lnTo>
                    <a:pt x="0" y="3253748"/>
                  </a:lnTo>
                  <a:lnTo>
                    <a:pt x="0" y="0"/>
                  </a:lnTo>
                  <a:lnTo>
                    <a:pt x="1983545" y="0"/>
                  </a:lnTo>
                  <a:close/>
                </a:path>
              </a:pathLst>
            </a:cu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17" name="Rechteck 16">
              <a:extLst>
                <a:ext uri="{FF2B5EF4-FFF2-40B4-BE49-F238E27FC236}">
                  <a16:creationId xmlns:a16="http://schemas.microsoft.com/office/drawing/2014/main" id="{73DCA86D-591F-2AD2-8D6B-48D0A2BEBA5A}"/>
                </a:ext>
              </a:extLst>
            </p:cNvPr>
            <p:cNvSpPr/>
            <p:nvPr/>
          </p:nvSpPr>
          <p:spPr>
            <a:xfrm>
              <a:off x="6830613" y="3408452"/>
              <a:ext cx="1978856" cy="218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latin typeface="+mj-lt"/>
                </a:rPr>
                <a:t>Filter and </a:t>
              </a:r>
              <a:r>
                <a:rPr lang="de-DE" sz="2000" dirty="0" err="1">
                  <a:latin typeface="+mj-lt"/>
                </a:rPr>
                <a:t>part</a:t>
              </a:r>
              <a:r>
                <a:rPr lang="de-DE" sz="2000" dirty="0">
                  <a:latin typeface="+mj-lt"/>
                </a:rPr>
                <a:t> </a:t>
              </a:r>
              <a:r>
                <a:rPr lang="de-DE" sz="2000" dirty="0" err="1">
                  <a:latin typeface="+mj-lt"/>
                </a:rPr>
                <a:t>of</a:t>
              </a:r>
              <a:r>
                <a:rPr lang="de-DE" sz="2000" dirty="0">
                  <a:latin typeface="+mj-lt"/>
                </a:rPr>
                <a:t> the Power </a:t>
              </a:r>
              <a:r>
                <a:rPr lang="de-DE" sz="2000" dirty="0" err="1">
                  <a:latin typeface="+mj-lt"/>
                </a:rPr>
                <a:t>Script</a:t>
              </a:r>
              <a:r>
                <a:rPr lang="de-DE" sz="2000" dirty="0">
                  <a:latin typeface="+mj-lt"/>
                </a:rPr>
                <a:t> </a:t>
              </a:r>
              <a:r>
                <a:rPr lang="de-DE" sz="2000" dirty="0" err="1">
                  <a:latin typeface="+mj-lt"/>
                </a:rPr>
                <a:t>has</a:t>
              </a:r>
              <a:r>
                <a:rPr lang="de-DE" sz="2000" dirty="0">
                  <a:latin typeface="+mj-lt"/>
                </a:rPr>
                <a:t> </a:t>
              </a:r>
              <a:r>
                <a:rPr lang="de-DE" sz="2000" dirty="0" err="1">
                  <a:latin typeface="+mj-lt"/>
                </a:rPr>
                <a:t>been</a:t>
              </a:r>
              <a:r>
                <a:rPr lang="de-DE" sz="2000" dirty="0">
                  <a:latin typeface="+mj-lt"/>
                </a:rPr>
                <a:t> </a:t>
              </a:r>
              <a:r>
                <a:rPr lang="de-DE" sz="2000" dirty="0" err="1">
                  <a:latin typeface="+mj-lt"/>
                </a:rPr>
                <a:t>implemented</a:t>
              </a:r>
              <a:endParaRPr lang="de-DE" sz="2000" dirty="0">
                <a:latin typeface="+mj-lt"/>
              </a:endParaRPr>
            </a:p>
          </p:txBody>
        </p:sp>
      </p:grpSp>
      <p:grpSp>
        <p:nvGrpSpPr>
          <p:cNvPr id="18" name="Gruppieren 17">
            <a:extLst>
              <a:ext uri="{FF2B5EF4-FFF2-40B4-BE49-F238E27FC236}">
                <a16:creationId xmlns:a16="http://schemas.microsoft.com/office/drawing/2014/main" id="{70A0AAD5-8BD1-6703-F488-A29985BA6777}"/>
              </a:ext>
            </a:extLst>
          </p:cNvPr>
          <p:cNvGrpSpPr/>
          <p:nvPr/>
        </p:nvGrpSpPr>
        <p:grpSpPr>
          <a:xfrm>
            <a:off x="9407659" y="1539421"/>
            <a:ext cx="1983546" cy="4168148"/>
            <a:chOff x="9524133" y="1616540"/>
            <a:chExt cx="1983546" cy="4168148"/>
          </a:xfrm>
        </p:grpSpPr>
        <p:sp>
          <p:nvSpPr>
            <p:cNvPr id="19" name="Ellipse 18">
              <a:extLst>
                <a:ext uri="{FF2B5EF4-FFF2-40B4-BE49-F238E27FC236}">
                  <a16:creationId xmlns:a16="http://schemas.microsoft.com/office/drawing/2014/main" id="{5E4341EE-BDB2-48C8-A0DE-A42ED8E9CA96}"/>
                </a:ext>
              </a:extLst>
            </p:cNvPr>
            <p:cNvSpPr/>
            <p:nvPr/>
          </p:nvSpPr>
          <p:spPr>
            <a:xfrm>
              <a:off x="9528823" y="1616540"/>
              <a:ext cx="1978856" cy="18288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20" name="Freihandform 53">
              <a:extLst>
                <a:ext uri="{FF2B5EF4-FFF2-40B4-BE49-F238E27FC236}">
                  <a16:creationId xmlns:a16="http://schemas.microsoft.com/office/drawing/2014/main" id="{C628FEE7-1CB0-FBFB-B8DF-8FF80A015E2C}"/>
                </a:ext>
              </a:extLst>
            </p:cNvPr>
            <p:cNvSpPr/>
            <p:nvPr/>
          </p:nvSpPr>
          <p:spPr>
            <a:xfrm rot="10800000">
              <a:off x="9524134" y="2530940"/>
              <a:ext cx="1983545" cy="3253748"/>
            </a:xfrm>
            <a:custGeom>
              <a:avLst/>
              <a:gdLst>
                <a:gd name="connsiteX0" fmla="*/ 1983545 w 1983545"/>
                <a:gd name="connsiteY0" fmla="*/ 3253748 h 3253748"/>
                <a:gd name="connsiteX1" fmla="*/ 994117 w 1983545"/>
                <a:gd name="connsiteY1" fmla="*/ 2396197 h 3253748"/>
                <a:gd name="connsiteX2" fmla="*/ 4689 w 1983545"/>
                <a:gd name="connsiteY2" fmla="*/ 3253748 h 3253748"/>
                <a:gd name="connsiteX3" fmla="*/ 0 w 1983545"/>
                <a:gd name="connsiteY3" fmla="*/ 3253748 h 3253748"/>
                <a:gd name="connsiteX4" fmla="*/ 0 w 1983545"/>
                <a:gd name="connsiteY4" fmla="*/ 0 h 3253748"/>
                <a:gd name="connsiteX5" fmla="*/ 1983545 w 1983545"/>
                <a:gd name="connsiteY5" fmla="*/ 0 h 325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3545" h="3253748">
                  <a:moveTo>
                    <a:pt x="1983545" y="3253748"/>
                  </a:moveTo>
                  <a:cubicBezTo>
                    <a:pt x="1983545" y="2780136"/>
                    <a:pt x="1540563" y="2396197"/>
                    <a:pt x="994117" y="2396197"/>
                  </a:cubicBezTo>
                  <a:cubicBezTo>
                    <a:pt x="447671" y="2396197"/>
                    <a:pt x="4689" y="2780136"/>
                    <a:pt x="4689" y="3253748"/>
                  </a:cubicBezTo>
                  <a:lnTo>
                    <a:pt x="0" y="3253748"/>
                  </a:lnTo>
                  <a:lnTo>
                    <a:pt x="0" y="0"/>
                  </a:lnTo>
                  <a:lnTo>
                    <a:pt x="1983545" y="0"/>
                  </a:lnTo>
                  <a:close/>
                </a:path>
              </a:pathLst>
            </a:cu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latin typeface="+mj-lt"/>
              </a:endParaRPr>
            </a:p>
          </p:txBody>
        </p:sp>
        <p:sp>
          <p:nvSpPr>
            <p:cNvPr id="21" name="Rechteck 20">
              <a:extLst>
                <a:ext uri="{FF2B5EF4-FFF2-40B4-BE49-F238E27FC236}">
                  <a16:creationId xmlns:a16="http://schemas.microsoft.com/office/drawing/2014/main" id="{5F5DFD87-8BBE-8C70-D857-1E4C4FE63306}"/>
                </a:ext>
              </a:extLst>
            </p:cNvPr>
            <p:cNvSpPr/>
            <p:nvPr/>
          </p:nvSpPr>
          <p:spPr>
            <a:xfrm>
              <a:off x="9524133" y="3408452"/>
              <a:ext cx="1978856" cy="218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latin typeface="+mj-lt"/>
                </a:rPr>
                <a:t>Rest </a:t>
              </a:r>
              <a:r>
                <a:rPr lang="de-DE" sz="2000" dirty="0" err="1">
                  <a:latin typeface="+mj-lt"/>
                </a:rPr>
                <a:t>of</a:t>
              </a:r>
              <a:r>
                <a:rPr lang="de-DE" sz="2000" dirty="0">
                  <a:latin typeface="+mj-lt"/>
                </a:rPr>
                <a:t> the Power </a:t>
              </a:r>
              <a:r>
                <a:rPr lang="de-DE" sz="2000" dirty="0" err="1">
                  <a:latin typeface="+mj-lt"/>
                </a:rPr>
                <a:t>Script</a:t>
              </a:r>
              <a:r>
                <a:rPr lang="de-DE" sz="2000" dirty="0">
                  <a:latin typeface="+mj-lt"/>
                </a:rPr>
                <a:t> </a:t>
              </a:r>
              <a:r>
                <a:rPr lang="de-DE" sz="2000" dirty="0" err="1">
                  <a:latin typeface="+mj-lt"/>
                </a:rPr>
                <a:t>has</a:t>
              </a:r>
              <a:r>
                <a:rPr lang="de-DE" sz="2000" dirty="0">
                  <a:latin typeface="+mj-lt"/>
                </a:rPr>
                <a:t> </a:t>
              </a:r>
              <a:r>
                <a:rPr lang="de-DE" sz="2000" dirty="0" err="1">
                  <a:latin typeface="+mj-lt"/>
                </a:rPr>
                <a:t>to</a:t>
              </a:r>
              <a:r>
                <a:rPr lang="de-DE" sz="2000" dirty="0">
                  <a:latin typeface="+mj-lt"/>
                </a:rPr>
                <a:t> </a:t>
              </a:r>
              <a:r>
                <a:rPr lang="de-DE" sz="2000" dirty="0" err="1">
                  <a:latin typeface="+mj-lt"/>
                </a:rPr>
                <a:t>be</a:t>
              </a:r>
              <a:r>
                <a:rPr lang="de-DE" sz="2000" dirty="0">
                  <a:latin typeface="+mj-lt"/>
                </a:rPr>
                <a:t> </a:t>
              </a:r>
              <a:r>
                <a:rPr lang="de-DE" sz="2000" dirty="0" err="1">
                  <a:latin typeface="+mj-lt"/>
                </a:rPr>
                <a:t>implemented</a:t>
              </a:r>
              <a:endParaRPr lang="de-DE" sz="2000" dirty="0">
                <a:latin typeface="+mj-lt"/>
              </a:endParaRPr>
            </a:p>
          </p:txBody>
        </p:sp>
      </p:grpSp>
      <p:sp>
        <p:nvSpPr>
          <p:cNvPr id="26" name="Sehne 25">
            <a:extLst>
              <a:ext uri="{FF2B5EF4-FFF2-40B4-BE49-F238E27FC236}">
                <a16:creationId xmlns:a16="http://schemas.microsoft.com/office/drawing/2014/main" id="{24C67DF0-728E-F315-6B11-87D5CE935B3A}"/>
              </a:ext>
            </a:extLst>
          </p:cNvPr>
          <p:cNvSpPr/>
          <p:nvPr/>
        </p:nvSpPr>
        <p:spPr>
          <a:xfrm rot="17489648">
            <a:off x="7481102" y="2072918"/>
            <a:ext cx="482179" cy="396127"/>
          </a:xfrm>
          <a:prstGeom prst="chord">
            <a:avLst>
              <a:gd name="adj1" fmla="val 2818011"/>
              <a:gd name="adj2" fmla="val 1625617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 name="Grafik 26" descr="Netzplandiagramm mit einfarbiger Füllung">
            <a:extLst>
              <a:ext uri="{FF2B5EF4-FFF2-40B4-BE49-F238E27FC236}">
                <a16:creationId xmlns:a16="http://schemas.microsoft.com/office/drawing/2014/main" id="{B6006CEA-857D-41FA-8313-FD4C98AECF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7500" y="1740636"/>
            <a:ext cx="1331970" cy="1331970"/>
          </a:xfrm>
          <a:prstGeom prst="rect">
            <a:avLst/>
          </a:prstGeom>
        </p:spPr>
      </p:pic>
      <p:pic>
        <p:nvPicPr>
          <p:cNvPr id="29" name="Grafik 28" descr="Cmd (Terminal) mit einfarbiger Füllung">
            <a:extLst>
              <a:ext uri="{FF2B5EF4-FFF2-40B4-BE49-F238E27FC236}">
                <a16:creationId xmlns:a16="http://schemas.microsoft.com/office/drawing/2014/main" id="{BD33399F-D297-64AE-D6CE-3645D7D11A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5758" y="1747226"/>
            <a:ext cx="1325379" cy="1325379"/>
          </a:xfrm>
          <a:prstGeom prst="rect">
            <a:avLst/>
          </a:prstGeom>
        </p:spPr>
      </p:pic>
      <p:pic>
        <p:nvPicPr>
          <p:cNvPr id="30" name="Grafik 29" descr="Balkendiagramm mit einfarbiger Füllung">
            <a:extLst>
              <a:ext uri="{FF2B5EF4-FFF2-40B4-BE49-F238E27FC236}">
                <a16:creationId xmlns:a16="http://schemas.microsoft.com/office/drawing/2014/main" id="{0FF62F62-268E-C9C1-9E40-1DF7ED8C96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0100" y="1690382"/>
            <a:ext cx="1381852" cy="1381852"/>
          </a:xfrm>
          <a:prstGeom prst="rect">
            <a:avLst/>
          </a:prstGeom>
        </p:spPr>
      </p:pic>
      <p:pic>
        <p:nvPicPr>
          <p:cNvPr id="32" name="Grafik 31" descr="Programmierer mit einfarbiger Füllung">
            <a:extLst>
              <a:ext uri="{FF2B5EF4-FFF2-40B4-BE49-F238E27FC236}">
                <a16:creationId xmlns:a16="http://schemas.microsoft.com/office/drawing/2014/main" id="{1B6486F9-95EE-9B44-0175-2723F250BE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16925" y="1595154"/>
            <a:ext cx="1477080" cy="1477080"/>
          </a:xfrm>
          <a:prstGeom prst="rect">
            <a:avLst/>
          </a:prstGeom>
        </p:spPr>
      </p:pic>
    </p:spTree>
    <p:extLst>
      <p:ext uri="{BB962C8B-B14F-4D97-AF65-F5344CB8AC3E}">
        <p14:creationId xmlns:p14="http://schemas.microsoft.com/office/powerpoint/2010/main" val="265843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6D028-EC01-DF39-A833-78966E449327}"/>
              </a:ext>
            </a:extLst>
          </p:cNvPr>
          <p:cNvSpPr>
            <a:spLocks noGrp="1"/>
          </p:cNvSpPr>
          <p:nvPr>
            <p:ph type="title"/>
          </p:nvPr>
        </p:nvSpPr>
        <p:spPr/>
        <p:txBody>
          <a:bodyPr/>
          <a:lstStyle/>
          <a:p>
            <a:r>
              <a:rPr lang="de-DE" dirty="0"/>
              <a:t>Contact</a:t>
            </a:r>
          </a:p>
        </p:txBody>
      </p:sp>
      <p:sp>
        <p:nvSpPr>
          <p:cNvPr id="3" name="Inhaltsplatzhalter 2">
            <a:extLst>
              <a:ext uri="{FF2B5EF4-FFF2-40B4-BE49-F238E27FC236}">
                <a16:creationId xmlns:a16="http://schemas.microsoft.com/office/drawing/2014/main" id="{717A3651-7FBD-6604-1FAB-BBD0BB49BB5C}"/>
              </a:ext>
            </a:extLst>
          </p:cNvPr>
          <p:cNvSpPr>
            <a:spLocks noGrp="1"/>
          </p:cNvSpPr>
          <p:nvPr>
            <p:ph sz="quarter" idx="12"/>
          </p:nvPr>
        </p:nvSpPr>
        <p:spPr/>
        <p:txBody>
          <a:bodyPr/>
          <a:lstStyle/>
          <a:p>
            <a:endParaRPr lang="de-DE"/>
          </a:p>
        </p:txBody>
      </p:sp>
      <p:sp>
        <p:nvSpPr>
          <p:cNvPr id="4" name="Datumsplatzhalter 3">
            <a:extLst>
              <a:ext uri="{FF2B5EF4-FFF2-40B4-BE49-F238E27FC236}">
                <a16:creationId xmlns:a16="http://schemas.microsoft.com/office/drawing/2014/main" id="{B5816762-1EB2-B748-8FE8-7CF49F80B6B5}"/>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3E955088-A3A7-F5CC-9773-C9CF08BACAB1}"/>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22</a:t>
            </a:fld>
            <a:endParaRPr lang="de-DE" altLang="de-DE"/>
          </a:p>
        </p:txBody>
      </p:sp>
    </p:spTree>
    <p:extLst>
      <p:ext uri="{BB962C8B-B14F-4D97-AF65-F5344CB8AC3E}">
        <p14:creationId xmlns:p14="http://schemas.microsoft.com/office/powerpoint/2010/main" val="196859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C4D24-D67A-764A-9B61-AFF6351334C2}"/>
              </a:ext>
            </a:extLst>
          </p:cNvPr>
          <p:cNvSpPr>
            <a:spLocks noGrp="1"/>
          </p:cNvSpPr>
          <p:nvPr>
            <p:ph type="title"/>
          </p:nvPr>
        </p:nvSpPr>
        <p:spPr/>
        <p:txBody>
          <a:bodyPr/>
          <a:lstStyle/>
          <a:p>
            <a:r>
              <a:rPr lang="de-DE"/>
              <a:t>Motivation</a:t>
            </a:r>
          </a:p>
        </p:txBody>
      </p:sp>
      <p:sp>
        <p:nvSpPr>
          <p:cNvPr id="3" name="Content Placeholder 2">
            <a:extLst>
              <a:ext uri="{FF2B5EF4-FFF2-40B4-BE49-F238E27FC236}">
                <a16:creationId xmlns:a16="http://schemas.microsoft.com/office/drawing/2014/main" id="{00906812-D071-00B4-17DB-2A5F527FDA1A}"/>
              </a:ext>
            </a:extLst>
          </p:cNvPr>
          <p:cNvSpPr>
            <a:spLocks noGrp="1"/>
          </p:cNvSpPr>
          <p:nvPr>
            <p:ph sz="quarter" idx="12"/>
          </p:nvPr>
        </p:nvSpPr>
        <p:spPr/>
        <p:txBody>
          <a:bodyPr/>
          <a:lstStyle/>
          <a:p>
            <a:r>
              <a:rPr lang="en-US" dirty="0"/>
              <a:t>Decentralization of generation of electricity</a:t>
            </a:r>
          </a:p>
          <a:p>
            <a:endParaRPr lang="en-US" dirty="0"/>
          </a:p>
          <a:p>
            <a:r>
              <a:rPr lang="en-US" dirty="0"/>
              <a:t>Simulation of power flow </a:t>
            </a:r>
          </a:p>
          <a:p>
            <a:r>
              <a:rPr lang="en-US" dirty="0">
                <a:sym typeface="Wingdings" panose="05000000000000000000" pitchFamily="2" charset="2"/>
              </a:rPr>
              <a:t> Electrical grid Models are needed</a:t>
            </a:r>
            <a:endParaRPr lang="en-US" dirty="0"/>
          </a:p>
          <a:p>
            <a:endParaRPr lang="en-US" dirty="0"/>
          </a:p>
          <a:p>
            <a:r>
              <a:rPr lang="en-US" dirty="0"/>
              <a:t>Missing grid Models in the global South</a:t>
            </a:r>
          </a:p>
          <a:p>
            <a:endParaRPr lang="en-US" dirty="0"/>
          </a:p>
          <a:p>
            <a:r>
              <a:rPr lang="en-US" dirty="0"/>
              <a:t>Generation of grid Models Based on geographic Data</a:t>
            </a:r>
          </a:p>
          <a:p>
            <a:endParaRPr lang="en-US" dirty="0"/>
          </a:p>
          <a:p>
            <a:r>
              <a:rPr lang="en-US" dirty="0"/>
              <a:t>Open-Source Project (availability)</a:t>
            </a:r>
          </a:p>
        </p:txBody>
      </p:sp>
      <p:sp>
        <p:nvSpPr>
          <p:cNvPr id="4" name="Datumsplatzhalter 3">
            <a:extLst>
              <a:ext uri="{FF2B5EF4-FFF2-40B4-BE49-F238E27FC236}">
                <a16:creationId xmlns:a16="http://schemas.microsoft.com/office/drawing/2014/main" id="{D192E440-6A37-0643-8899-7DD0477AEB58}"/>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DC70AD95-598C-2544-81E9-E14783F584F5}"/>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3</a:t>
            </a:fld>
            <a:endParaRPr lang="de-DE" altLang="de-DE"/>
          </a:p>
        </p:txBody>
      </p:sp>
    </p:spTree>
    <p:extLst>
      <p:ext uri="{BB962C8B-B14F-4D97-AF65-F5344CB8AC3E}">
        <p14:creationId xmlns:p14="http://schemas.microsoft.com/office/powerpoint/2010/main" val="324186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064E3-6955-3447-B1D1-6EDC1D7CC72F}"/>
              </a:ext>
            </a:extLst>
          </p:cNvPr>
          <p:cNvSpPr>
            <a:spLocks noGrp="1"/>
          </p:cNvSpPr>
          <p:nvPr>
            <p:ph type="title"/>
          </p:nvPr>
        </p:nvSpPr>
        <p:spPr/>
        <p:txBody>
          <a:bodyPr/>
          <a:lstStyle/>
          <a:p>
            <a:r>
              <a:rPr lang="de-DE" dirty="0"/>
              <a:t>Motivation</a:t>
            </a:r>
          </a:p>
        </p:txBody>
      </p:sp>
      <p:sp>
        <p:nvSpPr>
          <p:cNvPr id="4" name="Datumsplatzhalter 3">
            <a:extLst>
              <a:ext uri="{FF2B5EF4-FFF2-40B4-BE49-F238E27FC236}">
                <a16:creationId xmlns:a16="http://schemas.microsoft.com/office/drawing/2014/main" id="{6038C50F-ED26-7941-8DF9-C7F1FE5307FA}"/>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82A55B0D-7AB3-5E47-8ECC-F0334DD95AA1}"/>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4</a:t>
            </a:fld>
            <a:endParaRPr lang="de-DE" altLang="de-DE"/>
          </a:p>
        </p:txBody>
      </p:sp>
      <p:pic>
        <p:nvPicPr>
          <p:cNvPr id="10" name="Grafik 9" descr="Netzwerk mit einfarbiger Füllung">
            <a:extLst>
              <a:ext uri="{FF2B5EF4-FFF2-40B4-BE49-F238E27FC236}">
                <a16:creationId xmlns:a16="http://schemas.microsoft.com/office/drawing/2014/main" id="{D7DA19E2-76D4-527C-13B2-B211612601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6" y="1783085"/>
            <a:ext cx="1955373" cy="1955373"/>
          </a:xfrm>
          <a:prstGeom prst="rect">
            <a:avLst/>
          </a:prstGeom>
        </p:spPr>
      </p:pic>
      <p:sp>
        <p:nvSpPr>
          <p:cNvPr id="11" name="Rechteck 10">
            <a:extLst>
              <a:ext uri="{FF2B5EF4-FFF2-40B4-BE49-F238E27FC236}">
                <a16:creationId xmlns:a16="http://schemas.microsoft.com/office/drawing/2014/main" id="{CB581064-1A34-D02A-5822-93AC13C33D9C}"/>
              </a:ext>
            </a:extLst>
          </p:cNvPr>
          <p:cNvSpPr/>
          <p:nvPr/>
        </p:nvSpPr>
        <p:spPr>
          <a:xfrm>
            <a:off x="1230745" y="3908320"/>
            <a:ext cx="1885141" cy="1043709"/>
          </a:xfrm>
          <a:prstGeom prst="rect">
            <a:avLst/>
          </a:prstGeom>
          <a:solidFill>
            <a:schemeClr val="bg1"/>
          </a:solidFill>
          <a:ln w="6350">
            <a:solidFill>
              <a:schemeClr val="tx1"/>
            </a:solidFill>
          </a:ln>
          <a:effectLst/>
        </p:spPr>
        <p:style>
          <a:lnRef idx="1">
            <a:schemeClr val="dk1"/>
          </a:lnRef>
          <a:fillRef idx="2">
            <a:schemeClr val="dk1"/>
          </a:fillRef>
          <a:effectRef idx="1">
            <a:schemeClr val="dk1"/>
          </a:effectRef>
          <a:fontRef idx="minor">
            <a:schemeClr val="dk1"/>
          </a:fontRef>
        </p:style>
        <p:txBody>
          <a:bodyPr rtlCol="0" anchor="t"/>
          <a:lstStyle/>
          <a:p>
            <a:pPr algn="ctr"/>
            <a:r>
              <a:rPr lang="en-US" dirty="0"/>
              <a:t>Decentralization of generation of electricity</a:t>
            </a:r>
          </a:p>
        </p:txBody>
      </p:sp>
      <p:pic>
        <p:nvPicPr>
          <p:cNvPr id="13" name="Grafik 12" descr="Taschenrechner mit einfarbiger Füllung">
            <a:extLst>
              <a:ext uri="{FF2B5EF4-FFF2-40B4-BE49-F238E27FC236}">
                <a16:creationId xmlns:a16="http://schemas.microsoft.com/office/drawing/2014/main" id="{6F2CFD9A-6B0E-11C6-14F8-DD0E3F7029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0428" y="1939906"/>
            <a:ext cx="1641730" cy="1641730"/>
          </a:xfrm>
          <a:prstGeom prst="rect">
            <a:avLst/>
          </a:prstGeom>
        </p:spPr>
      </p:pic>
      <p:sp>
        <p:nvSpPr>
          <p:cNvPr id="14" name="Rechteck 13">
            <a:extLst>
              <a:ext uri="{FF2B5EF4-FFF2-40B4-BE49-F238E27FC236}">
                <a16:creationId xmlns:a16="http://schemas.microsoft.com/office/drawing/2014/main" id="{A1C6EB31-60A7-2DC2-F1D7-30CD8BD0C98C}"/>
              </a:ext>
            </a:extLst>
          </p:cNvPr>
          <p:cNvSpPr/>
          <p:nvPr/>
        </p:nvSpPr>
        <p:spPr>
          <a:xfrm>
            <a:off x="3828722" y="3908319"/>
            <a:ext cx="1885141" cy="1439542"/>
          </a:xfrm>
          <a:prstGeom prst="rect">
            <a:avLst/>
          </a:prstGeom>
          <a:solidFill>
            <a:schemeClr val="bg1"/>
          </a:solidFill>
          <a:ln w="6350">
            <a:solidFill>
              <a:schemeClr val="tx1"/>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a:t>Simulation of power flow </a:t>
            </a:r>
          </a:p>
          <a:p>
            <a:pPr algn="ctr"/>
            <a:r>
              <a:rPr lang="en-US" dirty="0">
                <a:sym typeface="Wingdings" panose="05000000000000000000" pitchFamily="2" charset="2"/>
              </a:rPr>
              <a:t> Electrical grid Models are needed</a:t>
            </a:r>
            <a:endParaRPr lang="en-US" dirty="0"/>
          </a:p>
        </p:txBody>
      </p:sp>
      <p:pic>
        <p:nvPicPr>
          <p:cNvPr id="16" name="Grafik 15" descr="Strommast mit einfarbiger Füllung">
            <a:extLst>
              <a:ext uri="{FF2B5EF4-FFF2-40B4-BE49-F238E27FC236}">
                <a16:creationId xmlns:a16="http://schemas.microsoft.com/office/drawing/2014/main" id="{189995D8-B8B1-1554-4648-C5C90E875D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44677" y="1939906"/>
            <a:ext cx="1528619" cy="1528619"/>
          </a:xfrm>
          <a:prstGeom prst="rect">
            <a:avLst/>
          </a:prstGeom>
        </p:spPr>
      </p:pic>
      <p:sp>
        <p:nvSpPr>
          <p:cNvPr id="17" name="Rechteck 16">
            <a:extLst>
              <a:ext uri="{FF2B5EF4-FFF2-40B4-BE49-F238E27FC236}">
                <a16:creationId xmlns:a16="http://schemas.microsoft.com/office/drawing/2014/main" id="{1C539833-A725-09E4-BAE6-F3D42BCF6F95}"/>
              </a:ext>
            </a:extLst>
          </p:cNvPr>
          <p:cNvSpPr/>
          <p:nvPr/>
        </p:nvSpPr>
        <p:spPr>
          <a:xfrm>
            <a:off x="6426699" y="3891177"/>
            <a:ext cx="1885141" cy="1439542"/>
          </a:xfrm>
          <a:prstGeom prst="rect">
            <a:avLst/>
          </a:prstGeom>
          <a:solidFill>
            <a:schemeClr val="bg1"/>
          </a:solidFill>
          <a:ln w="6350">
            <a:solidFill>
              <a:schemeClr val="tx1"/>
            </a:solidFill>
          </a:ln>
          <a:effectLst/>
        </p:spPr>
        <p:style>
          <a:lnRef idx="1">
            <a:schemeClr val="dk1"/>
          </a:lnRef>
          <a:fillRef idx="2">
            <a:schemeClr val="dk1"/>
          </a:fillRef>
          <a:effectRef idx="1">
            <a:schemeClr val="dk1"/>
          </a:effectRef>
          <a:fontRef idx="minor">
            <a:schemeClr val="dk1"/>
          </a:fontRef>
        </p:style>
        <p:txBody>
          <a:bodyPr rtlCol="0" anchor="t"/>
          <a:lstStyle/>
          <a:p>
            <a:pPr algn="ctr"/>
            <a:r>
              <a:rPr lang="en-US" dirty="0"/>
              <a:t>Missing grid Models in the global South</a:t>
            </a:r>
          </a:p>
        </p:txBody>
      </p:sp>
      <p:sp>
        <p:nvSpPr>
          <p:cNvPr id="18" name="Rechteck 17">
            <a:extLst>
              <a:ext uri="{FF2B5EF4-FFF2-40B4-BE49-F238E27FC236}">
                <a16:creationId xmlns:a16="http://schemas.microsoft.com/office/drawing/2014/main" id="{1280D6E4-CFDA-C09B-6ACE-875D8B2BB3C2}"/>
              </a:ext>
            </a:extLst>
          </p:cNvPr>
          <p:cNvSpPr/>
          <p:nvPr/>
        </p:nvSpPr>
        <p:spPr>
          <a:xfrm>
            <a:off x="9024676" y="3891177"/>
            <a:ext cx="2862524" cy="1439542"/>
          </a:xfrm>
          <a:prstGeom prst="rect">
            <a:avLst/>
          </a:prstGeom>
          <a:solidFill>
            <a:schemeClr val="bg1"/>
          </a:solidFill>
          <a:ln w="6350">
            <a:solidFill>
              <a:schemeClr val="tx1"/>
            </a:solidFill>
          </a:ln>
          <a:effectLst/>
        </p:spPr>
        <p:style>
          <a:lnRef idx="1">
            <a:schemeClr val="dk1"/>
          </a:lnRef>
          <a:fillRef idx="2">
            <a:schemeClr val="dk1"/>
          </a:fillRef>
          <a:effectRef idx="1">
            <a:schemeClr val="dk1"/>
          </a:effectRef>
          <a:fontRef idx="minor">
            <a:schemeClr val="dk1"/>
          </a:fontRef>
        </p:style>
        <p:txBody>
          <a:bodyPr rtlCol="0" anchor="t"/>
          <a:lstStyle/>
          <a:p>
            <a:pPr algn="ctr"/>
            <a:r>
              <a:rPr lang="en-US" dirty="0"/>
              <a:t>Generation of grid Models Based on geographic Data</a:t>
            </a:r>
          </a:p>
          <a:p>
            <a:pPr algn="ctr"/>
            <a:r>
              <a:rPr lang="en-US" dirty="0"/>
              <a:t>Open-Source Project (availability)</a:t>
            </a:r>
          </a:p>
        </p:txBody>
      </p:sp>
      <p:pic>
        <p:nvPicPr>
          <p:cNvPr id="22" name="Grafik 21" descr="Topographiekarte mit einfarbiger Füllung">
            <a:extLst>
              <a:ext uri="{FF2B5EF4-FFF2-40B4-BE49-F238E27FC236}">
                <a16:creationId xmlns:a16="http://schemas.microsoft.com/office/drawing/2014/main" id="{5A9E57DF-58C8-D2C8-26FF-1852A06C19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94964" y="2099797"/>
            <a:ext cx="1321948" cy="1321948"/>
          </a:xfrm>
          <a:prstGeom prst="rect">
            <a:avLst/>
          </a:prstGeom>
        </p:spPr>
      </p:pic>
      <p:sp>
        <p:nvSpPr>
          <p:cNvPr id="23" name="Additionszeichen 11">
            <a:extLst>
              <a:ext uri="{FF2B5EF4-FFF2-40B4-BE49-F238E27FC236}">
                <a16:creationId xmlns:a16="http://schemas.microsoft.com/office/drawing/2014/main" id="{163C4EB6-6451-D337-BCC3-DF12E08AC8BF}"/>
              </a:ext>
            </a:extLst>
          </p:cNvPr>
          <p:cNvSpPr/>
          <p:nvPr/>
        </p:nvSpPr>
        <p:spPr>
          <a:xfrm>
            <a:off x="3208343" y="2404530"/>
            <a:ext cx="693500" cy="712482"/>
          </a:xfrm>
          <a:prstGeom prst="mathPl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Additionszeichen 11">
            <a:extLst>
              <a:ext uri="{FF2B5EF4-FFF2-40B4-BE49-F238E27FC236}">
                <a16:creationId xmlns:a16="http://schemas.microsoft.com/office/drawing/2014/main" id="{B9F6261B-E1F0-E334-2E16-DF76E5CC9162}"/>
              </a:ext>
            </a:extLst>
          </p:cNvPr>
          <p:cNvSpPr/>
          <p:nvPr/>
        </p:nvSpPr>
        <p:spPr>
          <a:xfrm>
            <a:off x="5749250" y="2404530"/>
            <a:ext cx="693500" cy="712482"/>
          </a:xfrm>
          <a:prstGeom prst="mathPl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18">
            <a:extLst>
              <a:ext uri="{FF2B5EF4-FFF2-40B4-BE49-F238E27FC236}">
                <a16:creationId xmlns:a16="http://schemas.microsoft.com/office/drawing/2014/main" id="{1C535EA5-480D-4769-D0C7-CDEACE2569F1}"/>
              </a:ext>
            </a:extLst>
          </p:cNvPr>
          <p:cNvSpPr/>
          <p:nvPr/>
        </p:nvSpPr>
        <p:spPr>
          <a:xfrm>
            <a:off x="8445904" y="2516701"/>
            <a:ext cx="578772" cy="488140"/>
          </a:xfrm>
          <a:prstGeom prst="rightArrow">
            <a:avLst>
              <a:gd name="adj1" fmla="val 40711"/>
              <a:gd name="adj2"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81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5</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850488" y="2640227"/>
            <a:ext cx="1635384" cy="1726298"/>
            <a:chOff x="1036510" y="1496219"/>
            <a:chExt cx="1635384" cy="1726298"/>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1036510" y="2514631"/>
              <a:ext cx="1635384"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 </a:t>
              </a:r>
            </a:p>
            <a:p>
              <a:pPr algn="ctr"/>
              <a:r>
                <a:rPr lang="de-DE" sz="2000" dirty="0" err="1">
                  <a:latin typeface="Arial" panose="020B0604020202020204" pitchFamily="34" charset="0"/>
                  <a:cs typeface="Arial" panose="020B0604020202020204" pitchFamily="34" charset="0"/>
                </a:rPr>
                <a:t>Map</a:t>
              </a:r>
              <a:endParaRPr lang="de-DE" sz="2000" dirty="0">
                <a:latin typeface="Arial" panose="020B0604020202020204" pitchFamily="34" charset="0"/>
                <a:cs typeface="Arial" panose="020B0604020202020204" pitchFamily="34" charset="0"/>
              </a:endParaRPr>
            </a:p>
          </p:txBody>
        </p:sp>
      </p:grpSp>
      <p:sp>
        <p:nvSpPr>
          <p:cNvPr id="31" name="Textfeld 30">
            <a:extLst>
              <a:ext uri="{FF2B5EF4-FFF2-40B4-BE49-F238E27FC236}">
                <a16:creationId xmlns:a16="http://schemas.microsoft.com/office/drawing/2014/main" id="{C1A6F924-8A4F-5FB5-13AB-1BC8D94BF73F}"/>
              </a:ext>
            </a:extLst>
          </p:cNvPr>
          <p:cNvSpPr txBox="1"/>
          <p:nvPr/>
        </p:nvSpPr>
        <p:spPr>
          <a:xfrm>
            <a:off x="3377684" y="3672902"/>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sp>
        <p:nvSpPr>
          <p:cNvPr id="32" name="Textfeld 31">
            <a:extLst>
              <a:ext uri="{FF2B5EF4-FFF2-40B4-BE49-F238E27FC236}">
                <a16:creationId xmlns:a16="http://schemas.microsoft.com/office/drawing/2014/main" id="{6E83D89F-62E2-31C7-0726-FB16E27705BA}"/>
              </a:ext>
            </a:extLst>
          </p:cNvPr>
          <p:cNvSpPr txBox="1"/>
          <p:nvPr/>
        </p:nvSpPr>
        <p:spPr>
          <a:xfrm>
            <a:off x="5212496" y="3681067"/>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latin typeface="Arial" panose="020B0604020202020204" pitchFamily="34" charset="0"/>
                <a:cs typeface="Arial" panose="020B0604020202020204" pitchFamily="34" charset="0"/>
              </a:rPr>
              <a:t>Script</a:t>
            </a:r>
            <a:endParaRPr lang="de-DE" sz="2000" dirty="0">
              <a:latin typeface="Arial" panose="020B0604020202020204" pitchFamily="34" charset="0"/>
              <a:cs typeface="Arial" panose="020B0604020202020204" pitchFamily="34" charset="0"/>
            </a:endParaRPr>
          </a:p>
        </p:txBody>
      </p:sp>
      <p:grpSp>
        <p:nvGrpSpPr>
          <p:cNvPr id="40" name="Gruppieren 39">
            <a:extLst>
              <a:ext uri="{FF2B5EF4-FFF2-40B4-BE49-F238E27FC236}">
                <a16:creationId xmlns:a16="http://schemas.microsoft.com/office/drawing/2014/main" id="{D4F3E73B-1988-9B83-3791-C562DCBAC134}"/>
              </a:ext>
            </a:extLst>
          </p:cNvPr>
          <p:cNvGrpSpPr/>
          <p:nvPr/>
        </p:nvGrpSpPr>
        <p:grpSpPr>
          <a:xfrm>
            <a:off x="9847220" y="2477211"/>
            <a:ext cx="1455848" cy="1749406"/>
            <a:chOff x="6767857" y="1496219"/>
            <a:chExt cx="1455848" cy="1749406"/>
          </a:xfrm>
        </p:grpSpPr>
        <p:pic>
          <p:nvPicPr>
            <p:cNvPr id="41" name="Grafik 40" descr="Recherche mit einfarbiger Füllung">
              <a:extLst>
                <a:ext uri="{FF2B5EF4-FFF2-40B4-BE49-F238E27FC236}">
                  <a16:creationId xmlns:a16="http://schemas.microsoft.com/office/drawing/2014/main" id="{68EB1829-216A-2CB2-742F-E3FC103FC9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8580" y="1496219"/>
              <a:ext cx="914400" cy="914400"/>
            </a:xfrm>
            <a:prstGeom prst="rect">
              <a:avLst/>
            </a:prstGeom>
          </p:spPr>
        </p:pic>
        <p:sp>
          <p:nvSpPr>
            <p:cNvPr id="42" name="Textfeld 41">
              <a:extLst>
                <a:ext uri="{FF2B5EF4-FFF2-40B4-BE49-F238E27FC236}">
                  <a16:creationId xmlns:a16="http://schemas.microsoft.com/office/drawing/2014/main" id="{53BB7466-429C-AF81-8DDB-9D7A9D28ED88}"/>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46" name="Gruppieren 45">
            <a:extLst>
              <a:ext uri="{FF2B5EF4-FFF2-40B4-BE49-F238E27FC236}">
                <a16:creationId xmlns:a16="http://schemas.microsoft.com/office/drawing/2014/main" id="{A5FD75B4-309A-EF0A-A240-2B63153FC1A3}"/>
              </a:ext>
            </a:extLst>
          </p:cNvPr>
          <p:cNvGrpSpPr/>
          <p:nvPr/>
        </p:nvGrpSpPr>
        <p:grpSpPr>
          <a:xfrm>
            <a:off x="7889505" y="2640227"/>
            <a:ext cx="1067921" cy="1577546"/>
            <a:chOff x="8818797" y="1496219"/>
            <a:chExt cx="1067921" cy="1577546"/>
          </a:xfrm>
        </p:grpSpPr>
        <p:pic>
          <p:nvPicPr>
            <p:cNvPr id="47" name="Grafik 46" descr="Balkendiagramm mit einfarbiger Füllung">
              <a:extLst>
                <a:ext uri="{FF2B5EF4-FFF2-40B4-BE49-F238E27FC236}">
                  <a16:creationId xmlns:a16="http://schemas.microsoft.com/office/drawing/2014/main" id="{37147E24-EB17-B897-719E-D81E337D68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95556" y="1496219"/>
              <a:ext cx="914400" cy="914400"/>
            </a:xfrm>
            <a:prstGeom prst="rect">
              <a:avLst/>
            </a:prstGeom>
          </p:spPr>
        </p:pic>
        <p:sp>
          <p:nvSpPr>
            <p:cNvPr id="48" name="Textfeld 47">
              <a:extLst>
                <a:ext uri="{FF2B5EF4-FFF2-40B4-BE49-F238E27FC236}">
                  <a16:creationId xmlns:a16="http://schemas.microsoft.com/office/drawing/2014/main" id="{3A1514FB-7F32-DD06-96C5-D14AECE1E563}"/>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pic>
        <p:nvPicPr>
          <p:cNvPr id="6" name="Grafik 5" descr="Filter mit einfarbiger Füllung">
            <a:extLst>
              <a:ext uri="{FF2B5EF4-FFF2-40B4-BE49-F238E27FC236}">
                <a16:creationId xmlns:a16="http://schemas.microsoft.com/office/drawing/2014/main" id="{05197F02-41C7-6857-9478-760449E80F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98151" y="2633134"/>
            <a:ext cx="914400" cy="914400"/>
          </a:xfrm>
          <a:prstGeom prst="rect">
            <a:avLst/>
          </a:prstGeom>
        </p:spPr>
      </p:pic>
      <p:pic>
        <p:nvPicPr>
          <p:cNvPr id="7" name="Grafik 6" descr="Cmd (Terminal) mit einfarbiger Füllung">
            <a:extLst>
              <a:ext uri="{FF2B5EF4-FFF2-40B4-BE49-F238E27FC236}">
                <a16:creationId xmlns:a16="http://schemas.microsoft.com/office/drawing/2014/main" id="{7BF2D541-0DD6-F3D5-3FCE-FA2E0CE923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01906" y="2611552"/>
            <a:ext cx="935982" cy="935982"/>
          </a:xfrm>
          <a:prstGeom prst="rect">
            <a:avLst/>
          </a:prstGeom>
        </p:spPr>
      </p:pic>
    </p:spTree>
    <p:extLst>
      <p:ext uri="{BB962C8B-B14F-4D97-AF65-F5344CB8AC3E}">
        <p14:creationId xmlns:p14="http://schemas.microsoft.com/office/powerpoint/2010/main" val="197246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6</a:t>
            </a:fld>
            <a:endParaRPr lang="de-DE" altLang="de-DE"/>
          </a:p>
        </p:txBody>
      </p:sp>
      <p:sp>
        <p:nvSpPr>
          <p:cNvPr id="31" name="Textfeld 30">
            <a:extLst>
              <a:ext uri="{FF2B5EF4-FFF2-40B4-BE49-F238E27FC236}">
                <a16:creationId xmlns:a16="http://schemas.microsoft.com/office/drawing/2014/main" id="{C1A6F924-8A4F-5FB5-13AB-1BC8D94BF73F}"/>
              </a:ext>
            </a:extLst>
          </p:cNvPr>
          <p:cNvSpPr txBox="1"/>
          <p:nvPr/>
        </p:nvSpPr>
        <p:spPr>
          <a:xfrm>
            <a:off x="3108083" y="1928107"/>
            <a:ext cx="582212"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Filter</a:t>
            </a:r>
          </a:p>
        </p:txBody>
      </p:sp>
      <p:sp>
        <p:nvSpPr>
          <p:cNvPr id="32" name="Textfeld 31">
            <a:extLst>
              <a:ext uri="{FF2B5EF4-FFF2-40B4-BE49-F238E27FC236}">
                <a16:creationId xmlns:a16="http://schemas.microsoft.com/office/drawing/2014/main" id="{6E83D89F-62E2-31C7-0726-FB16E27705BA}"/>
              </a:ext>
            </a:extLst>
          </p:cNvPr>
          <p:cNvSpPr txBox="1"/>
          <p:nvPr/>
        </p:nvSpPr>
        <p:spPr>
          <a:xfrm>
            <a:off x="5079012" y="1928093"/>
            <a:ext cx="1250663"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Python </a:t>
            </a:r>
            <a:r>
              <a:rPr lang="de-DE" sz="1400" dirty="0" err="1">
                <a:solidFill>
                  <a:schemeClr val="bg1">
                    <a:lumMod val="50000"/>
                  </a:schemeClr>
                </a:solidFill>
                <a:latin typeface="Arial" panose="020B0604020202020204" pitchFamily="34" charset="0"/>
                <a:cs typeface="Arial" panose="020B0604020202020204" pitchFamily="34" charset="0"/>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nvGrpSpPr>
          <p:cNvPr id="22" name="Gruppieren 21">
            <a:extLst>
              <a:ext uri="{FF2B5EF4-FFF2-40B4-BE49-F238E27FC236}">
                <a16:creationId xmlns:a16="http://schemas.microsoft.com/office/drawing/2014/main" id="{010AA9F0-4826-0732-AF7C-B1C5D4968CB3}"/>
              </a:ext>
            </a:extLst>
          </p:cNvPr>
          <p:cNvGrpSpPr/>
          <p:nvPr/>
        </p:nvGrpSpPr>
        <p:grpSpPr>
          <a:xfrm>
            <a:off x="885752" y="3218448"/>
            <a:ext cx="1564852" cy="1885322"/>
            <a:chOff x="1071774" y="1496219"/>
            <a:chExt cx="1564852" cy="1885322"/>
          </a:xfrm>
        </p:grpSpPr>
        <p:pic>
          <p:nvPicPr>
            <p:cNvPr id="25" name="Grafik 24" descr="Netzplandiagramm mit einfarbiger Füllung">
              <a:extLst>
                <a:ext uri="{FF2B5EF4-FFF2-40B4-BE49-F238E27FC236}">
                  <a16:creationId xmlns:a16="http://schemas.microsoft.com/office/drawing/2014/main" id="{C176A7F6-2516-2A48-6D58-D47CBC7C56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27" name="Textfeld 26">
              <a:extLst>
                <a:ext uri="{FF2B5EF4-FFF2-40B4-BE49-F238E27FC236}">
                  <a16:creationId xmlns:a16="http://schemas.microsoft.com/office/drawing/2014/main" id="{A78B4433-A973-4136-DCA3-CAC8B84804BD}"/>
                </a:ext>
              </a:extLst>
            </p:cNvPr>
            <p:cNvSpPr txBox="1"/>
            <p:nvPr/>
          </p:nvSpPr>
          <p:spPr>
            <a:xfrm>
              <a:off x="1071774" y="2673655"/>
              <a:ext cx="1564852"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a:t>
              </a:r>
            </a:p>
            <a:p>
              <a:pPr algn="ctr"/>
              <a:r>
                <a:rPr lang="de-DE" sz="2000" dirty="0" err="1"/>
                <a:t>Map</a:t>
              </a:r>
              <a:endParaRPr lang="de-DE" sz="2000" dirty="0">
                <a:latin typeface="Arial" panose="020B0604020202020204" pitchFamily="34" charset="0"/>
                <a:cs typeface="Arial" panose="020B0604020202020204" pitchFamily="34" charset="0"/>
              </a:endParaRPr>
            </a:p>
          </p:txBody>
        </p:sp>
      </p:grpSp>
      <p:sp>
        <p:nvSpPr>
          <p:cNvPr id="7" name="Textfeld 6">
            <a:extLst>
              <a:ext uri="{FF2B5EF4-FFF2-40B4-BE49-F238E27FC236}">
                <a16:creationId xmlns:a16="http://schemas.microsoft.com/office/drawing/2014/main" id="{15D3A608-763E-3A9C-D9AC-6CAD68E9AC64}"/>
              </a:ext>
            </a:extLst>
          </p:cNvPr>
          <p:cNvSpPr txBox="1"/>
          <p:nvPr/>
        </p:nvSpPr>
        <p:spPr>
          <a:xfrm>
            <a:off x="3399187" y="3675648"/>
            <a:ext cx="7558752" cy="1323439"/>
          </a:xfrm>
          <a:prstGeom prst="rect">
            <a:avLst/>
          </a:prstGeom>
          <a:noFill/>
        </p:spPr>
        <p:txBody>
          <a:bodyPr wrap="square" rtlCol="0">
            <a:spAutoFit/>
          </a:bodyPr>
          <a:lstStyle/>
          <a:p>
            <a:pPr marL="342900" indent="-342900">
              <a:buFont typeface="Arial" panose="020B0604020202020204" pitchFamily="34" charset="0"/>
              <a:buChar char="•"/>
            </a:pPr>
            <a:r>
              <a:rPr lang="de-DE" sz="2000" dirty="0" err="1"/>
              <a:t>Biggest</a:t>
            </a:r>
            <a:r>
              <a:rPr lang="de-DE" sz="2000" dirty="0"/>
              <a:t> open-source </a:t>
            </a:r>
            <a:r>
              <a:rPr lang="en-US" sz="2000" dirty="0"/>
              <a:t>geodatabase worldwide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Everyone can contribute with their input by adding or adapting information</a:t>
            </a:r>
          </a:p>
        </p:txBody>
      </p:sp>
      <p:grpSp>
        <p:nvGrpSpPr>
          <p:cNvPr id="45" name="Gruppieren 44">
            <a:extLst>
              <a:ext uri="{FF2B5EF4-FFF2-40B4-BE49-F238E27FC236}">
                <a16:creationId xmlns:a16="http://schemas.microsoft.com/office/drawing/2014/main" id="{16E80AA2-4FD1-F155-1619-43C4DC169C88}"/>
              </a:ext>
            </a:extLst>
          </p:cNvPr>
          <p:cNvGrpSpPr/>
          <p:nvPr/>
        </p:nvGrpSpPr>
        <p:grpSpPr>
          <a:xfrm>
            <a:off x="7643814" y="1236593"/>
            <a:ext cx="801823" cy="991791"/>
            <a:chOff x="8580562" y="1165198"/>
            <a:chExt cx="1544389" cy="1910287"/>
          </a:xfrm>
        </p:grpSpPr>
        <p:pic>
          <p:nvPicPr>
            <p:cNvPr id="46" name="Grafik 45" descr="Balkendiagramm mit einfarbiger Füllung">
              <a:extLst>
                <a:ext uri="{FF2B5EF4-FFF2-40B4-BE49-F238E27FC236}">
                  <a16:creationId xmlns:a16="http://schemas.microsoft.com/office/drawing/2014/main" id="{C6BC15F7-4F60-FBD1-C5EE-C4B375BA4F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9211" y="1165198"/>
              <a:ext cx="914399" cy="914400"/>
            </a:xfrm>
            <a:prstGeom prst="rect">
              <a:avLst/>
            </a:prstGeom>
          </p:spPr>
        </p:pic>
        <p:sp>
          <p:nvSpPr>
            <p:cNvPr id="47" name="Textfeld 46">
              <a:extLst>
                <a:ext uri="{FF2B5EF4-FFF2-40B4-BE49-F238E27FC236}">
                  <a16:creationId xmlns:a16="http://schemas.microsoft.com/office/drawing/2014/main" id="{FB90B6EE-D463-0217-B817-BD97D4303FDC}"/>
                </a:ext>
              </a:extLst>
            </p:cNvPr>
            <p:cNvSpPr txBox="1"/>
            <p:nvPr/>
          </p:nvSpPr>
          <p:spPr>
            <a:xfrm>
              <a:off x="8580562" y="2482676"/>
              <a:ext cx="1544389"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48" name="Gruppieren 47">
            <a:extLst>
              <a:ext uri="{FF2B5EF4-FFF2-40B4-BE49-F238E27FC236}">
                <a16:creationId xmlns:a16="http://schemas.microsoft.com/office/drawing/2014/main" id="{0EF46986-AFF3-865B-A23C-F21C2C15B811}"/>
              </a:ext>
            </a:extLst>
          </p:cNvPr>
          <p:cNvGrpSpPr/>
          <p:nvPr/>
        </p:nvGrpSpPr>
        <p:grpSpPr>
          <a:xfrm>
            <a:off x="9814323" y="1236594"/>
            <a:ext cx="1071127" cy="980773"/>
            <a:chOff x="6464239" y="1496219"/>
            <a:chExt cx="2063093" cy="1889062"/>
          </a:xfrm>
        </p:grpSpPr>
        <p:pic>
          <p:nvPicPr>
            <p:cNvPr id="49" name="Grafik 48" descr="Recherche mit einfarbiger Füllung">
              <a:extLst>
                <a:ext uri="{FF2B5EF4-FFF2-40B4-BE49-F238E27FC236}">
                  <a16:creationId xmlns:a16="http://schemas.microsoft.com/office/drawing/2014/main" id="{1F94C804-7209-6579-139F-24A2B2330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8580" y="1496219"/>
              <a:ext cx="914400" cy="914400"/>
            </a:xfrm>
            <a:prstGeom prst="rect">
              <a:avLst/>
            </a:prstGeom>
          </p:spPr>
        </p:pic>
        <p:sp>
          <p:nvSpPr>
            <p:cNvPr id="50" name="Textfeld 49">
              <a:extLst>
                <a:ext uri="{FF2B5EF4-FFF2-40B4-BE49-F238E27FC236}">
                  <a16:creationId xmlns:a16="http://schemas.microsoft.com/office/drawing/2014/main" id="{EA77B5AB-5253-8533-B2E4-44888ABB074F}"/>
                </a:ext>
              </a:extLst>
            </p:cNvPr>
            <p:cNvSpPr txBox="1"/>
            <p:nvPr/>
          </p:nvSpPr>
          <p:spPr>
            <a:xfrm>
              <a:off x="6464239" y="2792473"/>
              <a:ext cx="206309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Conclusion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pic>
        <p:nvPicPr>
          <p:cNvPr id="6" name="Grafik 5" descr="Filter mit einfarbiger Füllung">
            <a:extLst>
              <a:ext uri="{FF2B5EF4-FFF2-40B4-BE49-F238E27FC236}">
                <a16:creationId xmlns:a16="http://schemas.microsoft.com/office/drawing/2014/main" id="{ACF7BCF4-69DF-C027-898E-0EDD58D52C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96199" y="1170975"/>
            <a:ext cx="605975" cy="605975"/>
          </a:xfrm>
          <a:prstGeom prst="rect">
            <a:avLst/>
          </a:prstGeom>
        </p:spPr>
      </p:pic>
      <p:pic>
        <p:nvPicPr>
          <p:cNvPr id="8" name="Grafik 7" descr="Cmd (Terminal) mit einfarbiger Füllung">
            <a:extLst>
              <a:ext uri="{FF2B5EF4-FFF2-40B4-BE49-F238E27FC236}">
                <a16:creationId xmlns:a16="http://schemas.microsoft.com/office/drawing/2014/main" id="{F41CBB75-27E4-069F-B508-14907FCCDAE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01355" y="1170976"/>
            <a:ext cx="605975" cy="605975"/>
          </a:xfrm>
          <a:prstGeom prst="rect">
            <a:avLst/>
          </a:prstGeom>
        </p:spPr>
      </p:pic>
    </p:spTree>
    <p:extLst>
      <p:ext uri="{BB962C8B-B14F-4D97-AF65-F5344CB8AC3E}">
        <p14:creationId xmlns:p14="http://schemas.microsoft.com/office/powerpoint/2010/main" val="2171459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E56C-BF61-20DC-05A2-2F1F19963DEF}"/>
              </a:ext>
            </a:extLst>
          </p:cNvPr>
          <p:cNvSpPr>
            <a:spLocks noGrp="1"/>
          </p:cNvSpPr>
          <p:nvPr>
            <p:ph type="title"/>
          </p:nvPr>
        </p:nvSpPr>
        <p:spPr/>
        <p:txBody>
          <a:bodyPr/>
          <a:lstStyle/>
          <a:p>
            <a:r>
              <a:rPr lang="de-DE" dirty="0"/>
              <a:t>Open Street </a:t>
            </a:r>
            <a:r>
              <a:rPr lang="de-DE" dirty="0" err="1"/>
              <a:t>Map</a:t>
            </a:r>
            <a:endParaRPr lang="de-DE" dirty="0"/>
          </a:p>
        </p:txBody>
      </p:sp>
      <p:sp>
        <p:nvSpPr>
          <p:cNvPr id="3" name="Content Placeholder 2">
            <a:extLst>
              <a:ext uri="{FF2B5EF4-FFF2-40B4-BE49-F238E27FC236}">
                <a16:creationId xmlns:a16="http://schemas.microsoft.com/office/drawing/2014/main" id="{497BB6D1-B4AD-E470-E4E6-51C20AA67A94}"/>
              </a:ext>
            </a:extLst>
          </p:cNvPr>
          <p:cNvSpPr>
            <a:spLocks noGrp="1"/>
          </p:cNvSpPr>
          <p:nvPr>
            <p:ph sz="quarter" idx="12"/>
          </p:nvPr>
        </p:nvSpPr>
        <p:spPr>
          <a:xfrm>
            <a:off x="1206503" y="1357313"/>
            <a:ext cx="3855827" cy="4320000"/>
          </a:xfrm>
        </p:spPr>
        <p:txBody>
          <a:bodyPr/>
          <a:lstStyle/>
          <a:p>
            <a:r>
              <a:rPr lang="en-US" dirty="0"/>
              <a:t>Nodes: composed of a set of coordinates, represent point objects</a:t>
            </a:r>
          </a:p>
          <a:p>
            <a:endParaRPr lang="en-US" dirty="0"/>
          </a:p>
          <a:p>
            <a:r>
              <a:rPr lang="en-US" dirty="0"/>
              <a:t>Ways: represent line objects and connect Nodes</a:t>
            </a:r>
          </a:p>
          <a:p>
            <a:endParaRPr lang="en-US" dirty="0"/>
          </a:p>
          <a:p>
            <a:r>
              <a:rPr lang="en-US" dirty="0"/>
              <a:t>Relations: represent correlation between different objects</a:t>
            </a:r>
          </a:p>
          <a:p>
            <a:endParaRPr lang="en-US" dirty="0"/>
          </a:p>
          <a:p>
            <a:r>
              <a:rPr lang="en-US" dirty="0"/>
              <a:t>Key-Value pairs: called a Tag. Each tag defines the property an object</a:t>
            </a:r>
          </a:p>
          <a:p>
            <a:endParaRPr lang="en-US" dirty="0"/>
          </a:p>
          <a:p>
            <a:endParaRPr lang="en-US" dirty="0"/>
          </a:p>
          <a:p>
            <a:endParaRPr lang="de-DE" dirty="0"/>
          </a:p>
        </p:txBody>
      </p:sp>
      <p:sp>
        <p:nvSpPr>
          <p:cNvPr id="4" name="Date Placeholder 3">
            <a:extLst>
              <a:ext uri="{FF2B5EF4-FFF2-40B4-BE49-F238E27FC236}">
                <a16:creationId xmlns:a16="http://schemas.microsoft.com/office/drawing/2014/main" id="{7ACE1030-DB06-57C2-8AE4-11A38D6109F6}"/>
              </a:ext>
            </a:extLst>
          </p:cNvPr>
          <p:cNvSpPr>
            <a:spLocks noGrp="1"/>
          </p:cNvSpPr>
          <p:nvPr>
            <p:ph type="dt" sz="half" idx="14"/>
          </p:nvPr>
        </p:nvSpPr>
        <p:spPr/>
        <p:txBody>
          <a:bodyPr/>
          <a:lstStyle/>
          <a:p>
            <a:pPr>
              <a:defRPr/>
            </a:pPr>
            <a:r>
              <a:rPr lang="de-DE"/>
              <a:t>08.07.22</a:t>
            </a:r>
          </a:p>
        </p:txBody>
      </p:sp>
      <p:sp>
        <p:nvSpPr>
          <p:cNvPr id="5" name="Slide Number Placeholder 4">
            <a:extLst>
              <a:ext uri="{FF2B5EF4-FFF2-40B4-BE49-F238E27FC236}">
                <a16:creationId xmlns:a16="http://schemas.microsoft.com/office/drawing/2014/main" id="{9FD8A1AA-1861-E70A-4BEF-F634A52110A1}"/>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7</a:t>
            </a:fld>
            <a:endParaRPr lang="de-DE" altLang="de-DE"/>
          </a:p>
        </p:txBody>
      </p:sp>
      <p:pic>
        <p:nvPicPr>
          <p:cNvPr id="7" name="Bild 1">
            <a:extLst>
              <a:ext uri="{FF2B5EF4-FFF2-40B4-BE49-F238E27FC236}">
                <a16:creationId xmlns:a16="http://schemas.microsoft.com/office/drawing/2014/main" id="{6539853D-C807-1480-863F-9F9D70ABDF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276" y="1570732"/>
            <a:ext cx="5081221" cy="3478000"/>
          </a:xfrm>
          <a:prstGeom prst="rect">
            <a:avLst/>
          </a:prstGeom>
          <a:noFill/>
          <a:ln>
            <a:noFill/>
          </a:ln>
        </p:spPr>
      </p:pic>
    </p:spTree>
    <p:extLst>
      <p:ext uri="{BB962C8B-B14F-4D97-AF65-F5344CB8AC3E}">
        <p14:creationId xmlns:p14="http://schemas.microsoft.com/office/powerpoint/2010/main" val="39064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8</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850488" y="2640227"/>
            <a:ext cx="1635384" cy="1726298"/>
            <a:chOff x="1036510" y="1496219"/>
            <a:chExt cx="1635384" cy="1726298"/>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1036510" y="2514631"/>
              <a:ext cx="1635384" cy="707886"/>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Open Street </a:t>
              </a:r>
            </a:p>
            <a:p>
              <a:pPr algn="ctr"/>
              <a:r>
                <a:rPr lang="de-DE" sz="2000" dirty="0" err="1">
                  <a:latin typeface="Arial" panose="020B0604020202020204" pitchFamily="34" charset="0"/>
                  <a:cs typeface="Arial" panose="020B0604020202020204" pitchFamily="34" charset="0"/>
                </a:rPr>
                <a:t>Map</a:t>
              </a:r>
              <a:endParaRPr lang="de-DE" sz="2000" dirty="0">
                <a:latin typeface="Arial" panose="020B0604020202020204" pitchFamily="34" charset="0"/>
                <a:cs typeface="Arial" panose="020B0604020202020204" pitchFamily="34" charset="0"/>
              </a:endParaRPr>
            </a:p>
          </p:txBody>
        </p:sp>
      </p:grpSp>
      <p:grpSp>
        <p:nvGrpSpPr>
          <p:cNvPr id="35" name="Gruppieren 34">
            <a:extLst>
              <a:ext uri="{FF2B5EF4-FFF2-40B4-BE49-F238E27FC236}">
                <a16:creationId xmlns:a16="http://schemas.microsoft.com/office/drawing/2014/main" id="{CB07F408-C86C-C86B-A6BF-56CAAB1B89C6}"/>
              </a:ext>
            </a:extLst>
          </p:cNvPr>
          <p:cNvGrpSpPr/>
          <p:nvPr/>
        </p:nvGrpSpPr>
        <p:grpSpPr>
          <a:xfrm>
            <a:off x="3298150" y="2477211"/>
            <a:ext cx="914400" cy="1595801"/>
            <a:chOff x="3324622" y="1496219"/>
            <a:chExt cx="914400" cy="1595801"/>
          </a:xfrm>
        </p:grpSpPr>
        <p:pic>
          <p:nvPicPr>
            <p:cNvPr id="23" name="Grafik 22" descr="Strommast mit einfarbiger Füllung">
              <a:extLst>
                <a:ext uri="{FF2B5EF4-FFF2-40B4-BE49-F238E27FC236}">
                  <a16:creationId xmlns:a16="http://schemas.microsoft.com/office/drawing/2014/main" id="{558F2AF9-A88F-AE0F-41DF-CBFEBD5C4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24622" y="1496219"/>
              <a:ext cx="914400" cy="914400"/>
            </a:xfrm>
            <a:prstGeom prst="rect">
              <a:avLst/>
            </a:prstGeom>
          </p:spPr>
        </p:pic>
        <p:sp>
          <p:nvSpPr>
            <p:cNvPr id="31" name="Textfeld 30">
              <a:extLst>
                <a:ext uri="{FF2B5EF4-FFF2-40B4-BE49-F238E27FC236}">
                  <a16:creationId xmlns:a16="http://schemas.microsoft.com/office/drawing/2014/main" id="{C1A6F924-8A4F-5FB5-13AB-1BC8D94BF73F}"/>
                </a:ext>
              </a:extLst>
            </p:cNvPr>
            <p:cNvSpPr txBox="1"/>
            <p:nvPr/>
          </p:nvSpPr>
          <p:spPr>
            <a:xfrm>
              <a:off x="3404156" y="269191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grpSp>
      <p:grpSp>
        <p:nvGrpSpPr>
          <p:cNvPr id="34" name="Gruppieren 33">
            <a:extLst>
              <a:ext uri="{FF2B5EF4-FFF2-40B4-BE49-F238E27FC236}">
                <a16:creationId xmlns:a16="http://schemas.microsoft.com/office/drawing/2014/main" id="{00D48DB3-C9A7-1E1C-D4D0-D14BCDA88E23}"/>
              </a:ext>
            </a:extLst>
          </p:cNvPr>
          <p:cNvGrpSpPr/>
          <p:nvPr/>
        </p:nvGrpSpPr>
        <p:grpSpPr>
          <a:xfrm>
            <a:off x="5212496" y="2468367"/>
            <a:ext cx="1709122" cy="1612810"/>
            <a:chOff x="4784241" y="1460955"/>
            <a:chExt cx="1709122" cy="1612810"/>
          </a:xfrm>
        </p:grpSpPr>
        <p:pic>
          <p:nvPicPr>
            <p:cNvPr id="21" name="Grafik 20" descr="Feuer mit einfarbiger Füllung">
              <a:extLst>
                <a:ext uri="{FF2B5EF4-FFF2-40B4-BE49-F238E27FC236}">
                  <a16:creationId xmlns:a16="http://schemas.microsoft.com/office/drawing/2014/main" id="{855E720A-14BB-FDE9-84D6-1BD31A9FC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1600" y="1460955"/>
              <a:ext cx="914400" cy="914400"/>
            </a:xfrm>
            <a:prstGeom prst="rect">
              <a:avLst/>
            </a:prstGeom>
          </p:spPr>
        </p:pic>
        <p:sp>
          <p:nvSpPr>
            <p:cNvPr id="32" name="Textfeld 31">
              <a:extLst>
                <a:ext uri="{FF2B5EF4-FFF2-40B4-BE49-F238E27FC236}">
                  <a16:creationId xmlns:a16="http://schemas.microsoft.com/office/drawing/2014/main" id="{6E83D89F-62E2-31C7-0726-FB16E27705BA}"/>
                </a:ext>
              </a:extLst>
            </p:cNvPr>
            <p:cNvSpPr txBox="1"/>
            <p:nvPr/>
          </p:nvSpPr>
          <p:spPr>
            <a:xfrm>
              <a:off x="4784241" y="2673655"/>
              <a:ext cx="1709122"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Python </a:t>
              </a:r>
              <a:r>
                <a:rPr lang="de-DE" sz="2000" dirty="0" err="1">
                  <a:latin typeface="Arial" panose="020B0604020202020204" pitchFamily="34" charset="0"/>
                  <a:cs typeface="Arial" panose="020B0604020202020204" pitchFamily="34" charset="0"/>
                </a:rPr>
                <a:t>Script</a:t>
              </a:r>
              <a:endParaRPr lang="de-DE" sz="2000" dirty="0">
                <a:latin typeface="Arial" panose="020B0604020202020204" pitchFamily="34" charset="0"/>
                <a:cs typeface="Arial" panose="020B0604020202020204" pitchFamily="34" charset="0"/>
              </a:endParaRPr>
            </a:p>
          </p:txBody>
        </p:sp>
      </p:grpSp>
      <p:grpSp>
        <p:nvGrpSpPr>
          <p:cNvPr id="40" name="Gruppieren 39">
            <a:extLst>
              <a:ext uri="{FF2B5EF4-FFF2-40B4-BE49-F238E27FC236}">
                <a16:creationId xmlns:a16="http://schemas.microsoft.com/office/drawing/2014/main" id="{D4F3E73B-1988-9B83-3791-C562DCBAC134}"/>
              </a:ext>
            </a:extLst>
          </p:cNvPr>
          <p:cNvGrpSpPr/>
          <p:nvPr/>
        </p:nvGrpSpPr>
        <p:grpSpPr>
          <a:xfrm>
            <a:off x="9847220" y="2477211"/>
            <a:ext cx="1455848" cy="1749406"/>
            <a:chOff x="6767857" y="1496219"/>
            <a:chExt cx="1455848" cy="1749406"/>
          </a:xfrm>
        </p:grpSpPr>
        <p:pic>
          <p:nvPicPr>
            <p:cNvPr id="41" name="Grafik 40" descr="Recherche mit einfarbiger Füllung">
              <a:extLst>
                <a:ext uri="{FF2B5EF4-FFF2-40B4-BE49-F238E27FC236}">
                  <a16:creationId xmlns:a16="http://schemas.microsoft.com/office/drawing/2014/main" id="{68EB1829-216A-2CB2-742F-E3FC103FC9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8580" y="1496219"/>
              <a:ext cx="914400" cy="914400"/>
            </a:xfrm>
            <a:prstGeom prst="rect">
              <a:avLst/>
            </a:prstGeom>
          </p:spPr>
        </p:pic>
        <p:sp>
          <p:nvSpPr>
            <p:cNvPr id="42" name="Textfeld 41">
              <a:extLst>
                <a:ext uri="{FF2B5EF4-FFF2-40B4-BE49-F238E27FC236}">
                  <a16:creationId xmlns:a16="http://schemas.microsoft.com/office/drawing/2014/main" id="{53BB7466-429C-AF81-8DDB-9D7A9D28ED88}"/>
                </a:ext>
              </a:extLst>
            </p:cNvPr>
            <p:cNvSpPr txBox="1"/>
            <p:nvPr/>
          </p:nvSpPr>
          <p:spPr>
            <a:xfrm>
              <a:off x="6767857" y="2845515"/>
              <a:ext cx="1455848" cy="400110"/>
            </a:xfrm>
            <a:prstGeom prst="rect">
              <a:avLst/>
            </a:prstGeom>
            <a:noFill/>
          </p:spPr>
          <p:txBody>
            <a:bodyPr wrap="none" rtlCol="0">
              <a:spAutoFit/>
            </a:bodyPr>
            <a:lstStyle/>
            <a:p>
              <a:pPr algn="ctr"/>
              <a:r>
                <a:rPr lang="de-DE" sz="2000" dirty="0" err="1">
                  <a:latin typeface="Arial" panose="020B0604020202020204" pitchFamily="34" charset="0"/>
                  <a:cs typeface="Arial" panose="020B0604020202020204" pitchFamily="34" charset="0"/>
                </a:rPr>
                <a:t>Conclusion</a:t>
              </a:r>
              <a:endParaRPr lang="de-DE" sz="2000" dirty="0">
                <a:latin typeface="Arial" panose="020B0604020202020204" pitchFamily="34" charset="0"/>
                <a:cs typeface="Arial" panose="020B0604020202020204" pitchFamily="34" charset="0"/>
              </a:endParaRPr>
            </a:p>
          </p:txBody>
        </p:sp>
      </p:grpSp>
      <p:grpSp>
        <p:nvGrpSpPr>
          <p:cNvPr id="46" name="Gruppieren 45">
            <a:extLst>
              <a:ext uri="{FF2B5EF4-FFF2-40B4-BE49-F238E27FC236}">
                <a16:creationId xmlns:a16="http://schemas.microsoft.com/office/drawing/2014/main" id="{A5FD75B4-309A-EF0A-A240-2B63153FC1A3}"/>
              </a:ext>
            </a:extLst>
          </p:cNvPr>
          <p:cNvGrpSpPr/>
          <p:nvPr/>
        </p:nvGrpSpPr>
        <p:grpSpPr>
          <a:xfrm>
            <a:off x="7889505" y="2640227"/>
            <a:ext cx="1067921" cy="1577546"/>
            <a:chOff x="8818797" y="1496219"/>
            <a:chExt cx="1067921" cy="1577546"/>
          </a:xfrm>
        </p:grpSpPr>
        <p:pic>
          <p:nvPicPr>
            <p:cNvPr id="47" name="Grafik 46" descr="Balkendiagramm mit einfarbiger Füllung">
              <a:extLst>
                <a:ext uri="{FF2B5EF4-FFF2-40B4-BE49-F238E27FC236}">
                  <a16:creationId xmlns:a16="http://schemas.microsoft.com/office/drawing/2014/main" id="{37147E24-EB17-B897-719E-D81E337D68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95556" y="1496219"/>
              <a:ext cx="914400" cy="914400"/>
            </a:xfrm>
            <a:prstGeom prst="rect">
              <a:avLst/>
            </a:prstGeom>
          </p:spPr>
        </p:pic>
        <p:sp>
          <p:nvSpPr>
            <p:cNvPr id="48" name="Textfeld 47">
              <a:extLst>
                <a:ext uri="{FF2B5EF4-FFF2-40B4-BE49-F238E27FC236}">
                  <a16:creationId xmlns:a16="http://schemas.microsoft.com/office/drawing/2014/main" id="{3A1514FB-7F32-DD06-96C5-D14AECE1E563}"/>
                </a:ext>
              </a:extLst>
            </p:cNvPr>
            <p:cNvSpPr txBox="1"/>
            <p:nvPr/>
          </p:nvSpPr>
          <p:spPr>
            <a:xfrm>
              <a:off x="8818797" y="2673655"/>
              <a:ext cx="1067921" cy="400110"/>
            </a:xfrm>
            <a:prstGeom prst="rect">
              <a:avLst/>
            </a:prstGeom>
            <a:noFill/>
          </p:spPr>
          <p:txBody>
            <a:bodyPr wrap="none" rtlCol="0">
              <a:spAutoFit/>
            </a:bodyPr>
            <a:lstStyle/>
            <a:p>
              <a:pPr algn="ctr"/>
              <a:r>
                <a:rPr lang="de-DE" sz="2000" dirty="0"/>
                <a:t>Outlook</a:t>
              </a:r>
              <a:endParaRPr lang="de-DE"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0492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7455A-1CBB-0B41-89A1-3151C56F3B36}"/>
              </a:ext>
            </a:extLst>
          </p:cNvPr>
          <p:cNvSpPr>
            <a:spLocks noGrp="1"/>
          </p:cNvSpPr>
          <p:nvPr>
            <p:ph type="title"/>
          </p:nvPr>
        </p:nvSpPr>
        <p:spPr/>
        <p:txBody>
          <a:bodyPr/>
          <a:lstStyle/>
          <a:p>
            <a:r>
              <a:rPr lang="de-DE" dirty="0" err="1"/>
              <a:t>Methodology</a:t>
            </a:r>
            <a:endParaRPr lang="de-DE" dirty="0"/>
          </a:p>
        </p:txBody>
      </p:sp>
      <p:sp>
        <p:nvSpPr>
          <p:cNvPr id="4" name="Datumsplatzhalter 3">
            <a:extLst>
              <a:ext uri="{FF2B5EF4-FFF2-40B4-BE49-F238E27FC236}">
                <a16:creationId xmlns:a16="http://schemas.microsoft.com/office/drawing/2014/main" id="{F04FFFDE-1472-D94D-97CE-EC6154D455F6}"/>
              </a:ext>
            </a:extLst>
          </p:cNvPr>
          <p:cNvSpPr>
            <a:spLocks noGrp="1"/>
          </p:cNvSpPr>
          <p:nvPr>
            <p:ph type="dt" sz="half" idx="14"/>
          </p:nvPr>
        </p:nvSpPr>
        <p:spPr/>
        <p:txBody>
          <a:bodyPr/>
          <a:lstStyle/>
          <a:p>
            <a:pPr>
              <a:defRPr/>
            </a:pPr>
            <a:r>
              <a:rPr lang="de-DE"/>
              <a:t>08.07.22</a:t>
            </a:r>
          </a:p>
        </p:txBody>
      </p:sp>
      <p:sp>
        <p:nvSpPr>
          <p:cNvPr id="5" name="Foliennummernplatzhalter 4">
            <a:extLst>
              <a:ext uri="{FF2B5EF4-FFF2-40B4-BE49-F238E27FC236}">
                <a16:creationId xmlns:a16="http://schemas.microsoft.com/office/drawing/2014/main" id="{49288E62-3A79-904E-B326-1480CD0D4157}"/>
              </a:ext>
            </a:extLst>
          </p:cNvPr>
          <p:cNvSpPr>
            <a:spLocks noGrp="1"/>
          </p:cNvSpPr>
          <p:nvPr>
            <p:ph type="sldNum" sz="quarter" idx="15"/>
          </p:nvPr>
        </p:nvSpPr>
        <p:spPr/>
        <p:txBody>
          <a:bodyPr/>
          <a:lstStyle/>
          <a:p>
            <a:r>
              <a:rPr lang="de-DE" altLang="de-DE"/>
              <a:t>Seite </a:t>
            </a:r>
            <a:fld id="{85017A59-8930-4453-A956-2BCE3DEF98A2}" type="slidenum">
              <a:rPr lang="de-DE" altLang="de-DE" smtClean="0"/>
              <a:pPr/>
              <a:t>9</a:t>
            </a:fld>
            <a:endParaRPr lang="de-DE" altLang="de-DE"/>
          </a:p>
        </p:txBody>
      </p:sp>
      <p:grpSp>
        <p:nvGrpSpPr>
          <p:cNvPr id="36" name="Gruppieren 35">
            <a:extLst>
              <a:ext uri="{FF2B5EF4-FFF2-40B4-BE49-F238E27FC236}">
                <a16:creationId xmlns:a16="http://schemas.microsoft.com/office/drawing/2014/main" id="{7F165E6F-26A8-A66C-C578-802574534EAC}"/>
              </a:ext>
            </a:extLst>
          </p:cNvPr>
          <p:cNvGrpSpPr/>
          <p:nvPr/>
        </p:nvGrpSpPr>
        <p:grpSpPr>
          <a:xfrm>
            <a:off x="692477" y="1470339"/>
            <a:ext cx="1149674" cy="1134526"/>
            <a:chOff x="747009" y="1496219"/>
            <a:chExt cx="2214387" cy="2185210"/>
          </a:xfrm>
        </p:grpSpPr>
        <p:pic>
          <p:nvPicPr>
            <p:cNvPr id="28" name="Grafik 27" descr="Netzplandiagramm mit einfarbiger Füllung">
              <a:extLst>
                <a:ext uri="{FF2B5EF4-FFF2-40B4-BE49-F238E27FC236}">
                  <a16:creationId xmlns:a16="http://schemas.microsoft.com/office/drawing/2014/main" id="{AD17C070-EE27-4C7E-FA61-0037AC3C53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643" y="1496219"/>
              <a:ext cx="914400" cy="914400"/>
            </a:xfrm>
            <a:prstGeom prst="rect">
              <a:avLst/>
            </a:prstGeom>
          </p:spPr>
        </p:pic>
        <p:sp>
          <p:nvSpPr>
            <p:cNvPr id="30" name="Textfeld 29">
              <a:extLst>
                <a:ext uri="{FF2B5EF4-FFF2-40B4-BE49-F238E27FC236}">
                  <a16:creationId xmlns:a16="http://schemas.microsoft.com/office/drawing/2014/main" id="{FF847A82-8ACA-958E-6A1F-7B42FF85CE25}"/>
                </a:ext>
              </a:extLst>
            </p:cNvPr>
            <p:cNvSpPr txBox="1"/>
            <p:nvPr/>
          </p:nvSpPr>
          <p:spPr>
            <a:xfrm>
              <a:off x="747009" y="2673655"/>
              <a:ext cx="2214387" cy="1007774"/>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Open Street</a:t>
              </a:r>
            </a:p>
            <a:p>
              <a:pPr algn="ctr"/>
              <a:r>
                <a:rPr lang="de-DE" sz="1400" dirty="0" err="1">
                  <a:solidFill>
                    <a:schemeClr val="bg1">
                      <a:lumMod val="50000"/>
                    </a:schemeClr>
                  </a:solidFill>
                </a:rPr>
                <a:t>Map</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sp>
        <p:nvSpPr>
          <p:cNvPr id="32" name="Textfeld 31">
            <a:extLst>
              <a:ext uri="{FF2B5EF4-FFF2-40B4-BE49-F238E27FC236}">
                <a16:creationId xmlns:a16="http://schemas.microsoft.com/office/drawing/2014/main" id="{6E83D89F-62E2-31C7-0726-FB16E27705BA}"/>
              </a:ext>
            </a:extLst>
          </p:cNvPr>
          <p:cNvSpPr txBox="1"/>
          <p:nvPr/>
        </p:nvSpPr>
        <p:spPr>
          <a:xfrm>
            <a:off x="5079012" y="1928093"/>
            <a:ext cx="1250663" cy="307777"/>
          </a:xfrm>
          <a:prstGeom prst="rect">
            <a:avLst/>
          </a:prstGeom>
          <a:noFill/>
        </p:spPr>
        <p:txBody>
          <a:bodyPr wrap="none" rtlCol="0">
            <a:spAutoFit/>
          </a:bodyPr>
          <a:lstStyle/>
          <a:p>
            <a:pPr algn="ctr"/>
            <a:r>
              <a:rPr lang="de-DE" sz="1400" dirty="0">
                <a:solidFill>
                  <a:schemeClr val="bg1">
                    <a:lumMod val="50000"/>
                  </a:schemeClr>
                </a:solidFill>
                <a:latin typeface="Arial" panose="020B0604020202020204" pitchFamily="34" charset="0"/>
                <a:cs typeface="Arial" panose="020B0604020202020204" pitchFamily="34" charset="0"/>
              </a:rPr>
              <a:t>Python </a:t>
            </a:r>
            <a:r>
              <a:rPr lang="de-DE" sz="1400" dirty="0" err="1">
                <a:solidFill>
                  <a:schemeClr val="bg1">
                    <a:lumMod val="50000"/>
                  </a:schemeClr>
                </a:solidFill>
                <a:latin typeface="Arial" panose="020B0604020202020204" pitchFamily="34" charset="0"/>
                <a:cs typeface="Arial" panose="020B0604020202020204" pitchFamily="34" charset="0"/>
              </a:rPr>
              <a:t>Script</a:t>
            </a:r>
            <a:endParaRPr lang="de-DE" sz="1400" dirty="0">
              <a:solidFill>
                <a:schemeClr val="bg1">
                  <a:lumMod val="50000"/>
                </a:schemeClr>
              </a:solidFill>
              <a:latin typeface="Arial" panose="020B0604020202020204" pitchFamily="34" charset="0"/>
              <a:cs typeface="Arial" panose="020B0604020202020204" pitchFamily="34" charset="0"/>
            </a:endParaRPr>
          </a:p>
        </p:txBody>
      </p:sp>
      <p:sp>
        <p:nvSpPr>
          <p:cNvPr id="40" name="Textfeld 39">
            <a:extLst>
              <a:ext uri="{FF2B5EF4-FFF2-40B4-BE49-F238E27FC236}">
                <a16:creationId xmlns:a16="http://schemas.microsoft.com/office/drawing/2014/main" id="{9E319ED9-3BC2-0469-6159-9BBF98132436}"/>
              </a:ext>
            </a:extLst>
          </p:cNvPr>
          <p:cNvSpPr txBox="1"/>
          <p:nvPr/>
        </p:nvSpPr>
        <p:spPr>
          <a:xfrm>
            <a:off x="1290512" y="4376750"/>
            <a:ext cx="755335" cy="400110"/>
          </a:xfrm>
          <a:prstGeom prst="rect">
            <a:avLst/>
          </a:prstGeom>
          <a:noFill/>
        </p:spPr>
        <p:txBody>
          <a:bodyPr wrap="none" rtlCol="0">
            <a:spAutoFit/>
          </a:bodyPr>
          <a:lstStyle/>
          <a:p>
            <a:pPr algn="ctr"/>
            <a:r>
              <a:rPr lang="de-DE" sz="2000" dirty="0">
                <a:latin typeface="Arial" panose="020B0604020202020204" pitchFamily="34" charset="0"/>
                <a:cs typeface="Arial" panose="020B0604020202020204" pitchFamily="34" charset="0"/>
              </a:rPr>
              <a:t>Filter</a:t>
            </a:r>
          </a:p>
        </p:txBody>
      </p:sp>
      <p:sp>
        <p:nvSpPr>
          <p:cNvPr id="43" name="Textfeld 42">
            <a:extLst>
              <a:ext uri="{FF2B5EF4-FFF2-40B4-BE49-F238E27FC236}">
                <a16:creationId xmlns:a16="http://schemas.microsoft.com/office/drawing/2014/main" id="{51128734-C787-F4B0-2DBA-255D5537D558}"/>
              </a:ext>
            </a:extLst>
          </p:cNvPr>
          <p:cNvSpPr txBox="1"/>
          <p:nvPr/>
        </p:nvSpPr>
        <p:spPr>
          <a:xfrm>
            <a:off x="3399187" y="3675648"/>
            <a:ext cx="7558752" cy="1015663"/>
          </a:xfrm>
          <a:prstGeom prst="rect">
            <a:avLst/>
          </a:prstGeom>
          <a:noFill/>
        </p:spPr>
        <p:txBody>
          <a:bodyPr wrap="square" rtlCol="0">
            <a:spAutoFit/>
          </a:bodyPr>
          <a:lstStyle/>
          <a:p>
            <a:pPr marL="342900" indent="-342900">
              <a:buFont typeface="Arial" panose="020B0604020202020204" pitchFamily="34" charset="0"/>
              <a:buChar char="•"/>
            </a:pPr>
            <a:r>
              <a:rPr lang="de-DE" sz="2000" dirty="0"/>
              <a:t>Not </a:t>
            </a:r>
            <a:r>
              <a:rPr lang="de-DE" sz="2000" dirty="0" err="1"/>
              <a:t>only</a:t>
            </a:r>
            <a:r>
              <a:rPr lang="de-DE" sz="2000" dirty="0"/>
              <a:t> </a:t>
            </a:r>
            <a:r>
              <a:rPr lang="de-DE" sz="2000" dirty="0" err="1"/>
              <a:t>electrical</a:t>
            </a:r>
            <a:r>
              <a:rPr lang="de-DE" sz="2000" dirty="0"/>
              <a:t> </a:t>
            </a:r>
            <a:r>
              <a:rPr lang="de-DE" sz="2000" dirty="0" err="1"/>
              <a:t>components</a:t>
            </a:r>
            <a:r>
              <a:rPr lang="de-DE" sz="2000" dirty="0"/>
              <a:t> </a:t>
            </a:r>
            <a:r>
              <a:rPr lang="de-DE" sz="2000" dirty="0" err="1"/>
              <a:t>are</a:t>
            </a:r>
            <a:r>
              <a:rPr lang="de-DE" sz="2000" dirty="0"/>
              <a:t> </a:t>
            </a:r>
            <a:r>
              <a:rPr lang="de-DE" sz="2000" dirty="0" err="1"/>
              <a:t>downloaded</a:t>
            </a:r>
            <a:r>
              <a:rPr lang="de-DE" sz="2000" dirty="0"/>
              <a:t> in OSM</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r>
              <a:rPr lang="de-DE" sz="2000" dirty="0"/>
              <a:t>Filter out non </a:t>
            </a:r>
            <a:r>
              <a:rPr lang="de-DE" sz="2000" dirty="0" err="1"/>
              <a:t>electrical</a:t>
            </a:r>
            <a:r>
              <a:rPr lang="de-DE" sz="2000" dirty="0"/>
              <a:t> </a:t>
            </a:r>
            <a:r>
              <a:rPr lang="de-DE" sz="2000" dirty="0" err="1"/>
              <a:t>components</a:t>
            </a:r>
            <a:endParaRPr lang="de-DE" sz="2000" dirty="0"/>
          </a:p>
        </p:txBody>
      </p:sp>
      <p:grpSp>
        <p:nvGrpSpPr>
          <p:cNvPr id="22" name="Gruppieren 21">
            <a:extLst>
              <a:ext uri="{FF2B5EF4-FFF2-40B4-BE49-F238E27FC236}">
                <a16:creationId xmlns:a16="http://schemas.microsoft.com/office/drawing/2014/main" id="{DC8B3687-CABE-7921-4AE7-F34AE4AA09F4}"/>
              </a:ext>
            </a:extLst>
          </p:cNvPr>
          <p:cNvGrpSpPr/>
          <p:nvPr/>
        </p:nvGrpSpPr>
        <p:grpSpPr>
          <a:xfrm>
            <a:off x="7643822" y="1236593"/>
            <a:ext cx="801823" cy="1090944"/>
            <a:chOff x="8580565" y="1165198"/>
            <a:chExt cx="1544387" cy="2101266"/>
          </a:xfrm>
        </p:grpSpPr>
        <p:pic>
          <p:nvPicPr>
            <p:cNvPr id="23" name="Grafik 22" descr="Balkendiagramm mit einfarbiger Füllung">
              <a:extLst>
                <a:ext uri="{FF2B5EF4-FFF2-40B4-BE49-F238E27FC236}">
                  <a16:creationId xmlns:a16="http://schemas.microsoft.com/office/drawing/2014/main" id="{2C20B35E-6DFA-F7E3-72DD-3E1A395FC5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9211" y="1165198"/>
              <a:ext cx="914399" cy="914400"/>
            </a:xfrm>
            <a:prstGeom prst="rect">
              <a:avLst/>
            </a:prstGeom>
          </p:spPr>
        </p:pic>
        <p:sp>
          <p:nvSpPr>
            <p:cNvPr id="25" name="Textfeld 24">
              <a:extLst>
                <a:ext uri="{FF2B5EF4-FFF2-40B4-BE49-F238E27FC236}">
                  <a16:creationId xmlns:a16="http://schemas.microsoft.com/office/drawing/2014/main" id="{105A9C05-A899-3BE3-5F04-5E3251D551C2}"/>
                </a:ext>
              </a:extLst>
            </p:cNvPr>
            <p:cNvSpPr txBox="1"/>
            <p:nvPr/>
          </p:nvSpPr>
          <p:spPr>
            <a:xfrm>
              <a:off x="8580565" y="2673655"/>
              <a:ext cx="1544387" cy="592809"/>
            </a:xfrm>
            <a:prstGeom prst="rect">
              <a:avLst/>
            </a:prstGeom>
            <a:noFill/>
          </p:spPr>
          <p:txBody>
            <a:bodyPr wrap="none" rtlCol="0">
              <a:spAutoFit/>
            </a:bodyPr>
            <a:lstStyle/>
            <a:p>
              <a:pPr algn="ctr"/>
              <a:r>
                <a:rPr lang="de-DE" sz="1400" dirty="0">
                  <a:solidFill>
                    <a:schemeClr val="bg1">
                      <a:lumMod val="50000"/>
                    </a:schemeClr>
                  </a:solidFill>
                </a:rPr>
                <a:t>Outlook</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grpSp>
        <p:nvGrpSpPr>
          <p:cNvPr id="31" name="Gruppieren 30">
            <a:extLst>
              <a:ext uri="{FF2B5EF4-FFF2-40B4-BE49-F238E27FC236}">
                <a16:creationId xmlns:a16="http://schemas.microsoft.com/office/drawing/2014/main" id="{8DFC9CFD-DF7D-E6AB-54A7-BB9FC86BD27C}"/>
              </a:ext>
            </a:extLst>
          </p:cNvPr>
          <p:cNvGrpSpPr/>
          <p:nvPr/>
        </p:nvGrpSpPr>
        <p:grpSpPr>
          <a:xfrm>
            <a:off x="9834359" y="1236594"/>
            <a:ext cx="1031051" cy="1090943"/>
            <a:chOff x="6502832" y="1496219"/>
            <a:chExt cx="1985903" cy="2101261"/>
          </a:xfrm>
        </p:grpSpPr>
        <p:pic>
          <p:nvPicPr>
            <p:cNvPr id="35" name="Grafik 34" descr="Recherche mit einfarbiger Füllung">
              <a:extLst>
                <a:ext uri="{FF2B5EF4-FFF2-40B4-BE49-F238E27FC236}">
                  <a16:creationId xmlns:a16="http://schemas.microsoft.com/office/drawing/2014/main" id="{8DA5B52F-81A1-2909-D004-641C199032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8580" y="1496219"/>
              <a:ext cx="914400" cy="914400"/>
            </a:xfrm>
            <a:prstGeom prst="rect">
              <a:avLst/>
            </a:prstGeom>
          </p:spPr>
        </p:pic>
        <p:sp>
          <p:nvSpPr>
            <p:cNvPr id="41" name="Textfeld 40">
              <a:extLst>
                <a:ext uri="{FF2B5EF4-FFF2-40B4-BE49-F238E27FC236}">
                  <a16:creationId xmlns:a16="http://schemas.microsoft.com/office/drawing/2014/main" id="{68D4AE2F-1560-D158-BDDE-E5129E5E020A}"/>
                </a:ext>
              </a:extLst>
            </p:cNvPr>
            <p:cNvSpPr txBox="1"/>
            <p:nvPr/>
          </p:nvSpPr>
          <p:spPr>
            <a:xfrm>
              <a:off x="6502832" y="3004672"/>
              <a:ext cx="1985903" cy="592808"/>
            </a:xfrm>
            <a:prstGeom prst="rect">
              <a:avLst/>
            </a:prstGeom>
            <a:noFill/>
          </p:spPr>
          <p:txBody>
            <a:bodyPr wrap="none" rtlCol="0">
              <a:spAutoFit/>
            </a:bodyPr>
            <a:lstStyle/>
            <a:p>
              <a:pPr algn="ctr"/>
              <a:r>
                <a:rPr lang="de-DE" sz="1400" dirty="0" err="1">
                  <a:solidFill>
                    <a:schemeClr val="bg1">
                      <a:lumMod val="50000"/>
                    </a:schemeClr>
                  </a:solidFill>
                  <a:latin typeface="Arial" panose="020B0604020202020204" pitchFamily="34" charset="0"/>
                  <a:cs typeface="Arial" panose="020B0604020202020204" pitchFamily="34" charset="0"/>
                </a:rPr>
                <a:t>Concusion</a:t>
              </a:r>
              <a:endParaRPr lang="de-DE" sz="1400" dirty="0">
                <a:solidFill>
                  <a:schemeClr val="bg1">
                    <a:lumMod val="50000"/>
                  </a:schemeClr>
                </a:solidFill>
                <a:latin typeface="Arial" panose="020B0604020202020204" pitchFamily="34" charset="0"/>
                <a:cs typeface="Arial" panose="020B0604020202020204" pitchFamily="34" charset="0"/>
              </a:endParaRPr>
            </a:p>
          </p:txBody>
        </p:sp>
      </p:grpSp>
      <p:pic>
        <p:nvPicPr>
          <p:cNvPr id="3" name="Grafik 2" descr="Filter mit einfarbiger Füllung">
            <a:extLst>
              <a:ext uri="{FF2B5EF4-FFF2-40B4-BE49-F238E27FC236}">
                <a16:creationId xmlns:a16="http://schemas.microsoft.com/office/drawing/2014/main" id="{EDCB90DF-1144-A453-9F03-9E186A0EBA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04387" y="3465513"/>
            <a:ext cx="914400" cy="914400"/>
          </a:xfrm>
          <a:prstGeom prst="rect">
            <a:avLst/>
          </a:prstGeom>
        </p:spPr>
      </p:pic>
      <p:pic>
        <p:nvPicPr>
          <p:cNvPr id="6" name="Grafik 5" descr="Cmd (Terminal) mit einfarbiger Füllung">
            <a:extLst>
              <a:ext uri="{FF2B5EF4-FFF2-40B4-BE49-F238E27FC236}">
                <a16:creationId xmlns:a16="http://schemas.microsoft.com/office/drawing/2014/main" id="{B8D532A8-8AB5-E9A4-5358-198FCC3D04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01355" y="1170976"/>
            <a:ext cx="605975" cy="605975"/>
          </a:xfrm>
          <a:prstGeom prst="rect">
            <a:avLst/>
          </a:prstGeom>
        </p:spPr>
      </p:pic>
    </p:spTree>
    <p:extLst>
      <p:ext uri="{BB962C8B-B14F-4D97-AF65-F5344CB8AC3E}">
        <p14:creationId xmlns:p14="http://schemas.microsoft.com/office/powerpoint/2010/main" val="659138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Masterfolien_4_3">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masterfolien_ohne_erkl_rung_4_3.potx" id="{431B480D-F7C6-49A8-9279-2BCAD512D6B3}" vid="{73157857-BA3C-4093-9103-5AF5083E6FF9}"/>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8F9D82A9436CD428A02A14BF983FEC8" ma:contentTypeVersion="2" ma:contentTypeDescription="Ein neues Dokument erstellen." ma:contentTypeScope="" ma:versionID="aa7dcec1d0a991a2c1bb5f3491a3df87">
  <xsd:schema xmlns:xsd="http://www.w3.org/2001/XMLSchema" xmlns:xs="http://www.w3.org/2001/XMLSchema" xmlns:p="http://schemas.microsoft.com/office/2006/metadata/properties" xmlns:ns2="56e96472-7d18-4a1b-a443-b2a26447b6c0" targetNamespace="http://schemas.microsoft.com/office/2006/metadata/properties" ma:root="true" ma:fieldsID="b47cf9db5ea54b4e054e1917369d73b9" ns2:_="">
    <xsd:import namespace="56e96472-7d18-4a1b-a443-b2a26447b6c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e96472-7d18-4a1b-a443-b2a26447b6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207124-7068-4C88-A016-2A46114F739E}">
  <ds:schemaRefs>
    <ds:schemaRef ds:uri="http://purl.org/dc/terms/"/>
    <ds:schemaRef ds:uri="http://www.w3.org/XML/1998/namespace"/>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56e96472-7d18-4a1b-a443-b2a26447b6c0"/>
    <ds:schemaRef ds:uri="http://schemas.microsoft.com/office/2006/metadata/properties"/>
  </ds:schemaRefs>
</ds:datastoreItem>
</file>

<file path=customXml/itemProps2.xml><?xml version="1.0" encoding="utf-8"?>
<ds:datastoreItem xmlns:ds="http://schemas.openxmlformats.org/officeDocument/2006/customXml" ds:itemID="{57431A31-14A3-44CB-B180-7BFC76BFB88D}">
  <ds:schemaRefs>
    <ds:schemaRef ds:uri="http://schemas.microsoft.com/sharepoint/v3/contenttype/forms"/>
  </ds:schemaRefs>
</ds:datastoreItem>
</file>

<file path=customXml/itemProps3.xml><?xml version="1.0" encoding="utf-8"?>
<ds:datastoreItem xmlns:ds="http://schemas.openxmlformats.org/officeDocument/2006/customXml" ds:itemID="{7BEA8596-301A-471E-AAF7-796DB3AC214C}">
  <ds:schemaRefs>
    <ds:schemaRef ds:uri="56e96472-7d18-4a1b-a443-b2a26447b6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Breitbild</PresentationFormat>
  <Paragraphs>311</Paragraphs>
  <Slides>22</Slides>
  <Notes>8</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22</vt:i4>
      </vt:variant>
    </vt:vector>
  </HeadingPairs>
  <TitlesOfParts>
    <vt:vector size="30" baseType="lpstr">
      <vt:lpstr>MS Mincho</vt:lpstr>
      <vt:lpstr>Arial</vt:lpstr>
      <vt:lpstr>Calibri</vt:lpstr>
      <vt:lpstr>Frutiger 45 Light</vt:lpstr>
      <vt:lpstr>Symbol</vt:lpstr>
      <vt:lpstr>Times New Roman</vt:lpstr>
      <vt:lpstr>Wingdings</vt:lpstr>
      <vt:lpstr>Masterfolien_4_3</vt:lpstr>
      <vt:lpstr>Open Electrical Grid Model for Regional Transmission Networks</vt:lpstr>
      <vt:lpstr>Agenda</vt:lpstr>
      <vt:lpstr>Motivation</vt:lpstr>
      <vt:lpstr>Motivation</vt:lpstr>
      <vt:lpstr>Methodology</vt:lpstr>
      <vt:lpstr>Methodology</vt:lpstr>
      <vt:lpstr>Open Street Map</vt:lpstr>
      <vt:lpstr>Methodology</vt:lpstr>
      <vt:lpstr>Methodology</vt:lpstr>
      <vt:lpstr>Theory and application of the Filter</vt:lpstr>
      <vt:lpstr>Theory and application of the Filter</vt:lpstr>
      <vt:lpstr>Theory and application of the Filter</vt:lpstr>
      <vt:lpstr>Methodology</vt:lpstr>
      <vt:lpstr>Methodology</vt:lpstr>
      <vt:lpstr>Theory of the Python Script</vt:lpstr>
      <vt:lpstr>Theory of the Python Script</vt:lpstr>
      <vt:lpstr>Application of the Python Script</vt:lpstr>
      <vt:lpstr>Methodology</vt:lpstr>
      <vt:lpstr>Outlook</vt:lpstr>
      <vt:lpstr>Methodology</vt:lpstr>
      <vt:lpstr>Conclusion</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Recycling von Lithium-Ionen Batterien Recyclingprozess &amp; Entwicklung</dc:title>
  <dc:creator>Bennet Köppchen</dc:creator>
  <cp:lastModifiedBy>Derk Gonschor</cp:lastModifiedBy>
  <cp:revision>6</cp:revision>
  <dcterms:created xsi:type="dcterms:W3CDTF">2022-06-05T09:59:35Z</dcterms:created>
  <dcterms:modified xsi:type="dcterms:W3CDTF">2022-10-29T14:06:52Z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0x010100F8F9D82A9436CD428A02A14BF983FEC8</vt:lpwstr>
  </property>
</Properties>
</file>