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33" d="100"/>
          <a:sy n="33" d="100"/>
        </p:scale>
        <p:origin x="1334" y="-413"/>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10.10.2022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10.10.2022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528828"/>
            <a:ext cx="28085931" cy="4278094"/>
          </a:xfrm>
          <a:prstGeom prst="rect">
            <a:avLst/>
          </a:prstGeom>
          <a:noFill/>
        </p:spPr>
        <p:txBody>
          <a:bodyPr wrap="square" rtlCol="0">
            <a:spAutoFit/>
          </a:bodyPr>
          <a:lstStyle/>
          <a:p>
            <a:pPr algn="just"/>
            <a:r>
              <a:rPr lang="en-US" sz="3400" dirty="0"/>
              <a:t>Abstract – This paper aims at addressing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400" dirty="0" err="1"/>
              <a:t>osmTGmod</a:t>
            </a:r>
            <a:r>
              <a:rPr lang="en-US" sz="34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endParaRPr lang="de-DE" sz="3400" dirty="0"/>
          </a:p>
          <a:p>
            <a:pPr algn="just"/>
            <a:endParaRPr lang="en-US" sz="3400" dirty="0"/>
          </a:p>
        </p:txBody>
      </p:sp>
      <p:sp>
        <p:nvSpPr>
          <p:cNvPr id="41" name="Textfeld 40"/>
          <p:cNvSpPr txBox="1"/>
          <p:nvPr/>
        </p:nvSpPr>
        <p:spPr>
          <a:xfrm>
            <a:off x="16341884" y="23557178"/>
            <a:ext cx="13338017" cy="523220"/>
          </a:xfrm>
          <a:prstGeom prst="rect">
            <a:avLst/>
          </a:prstGeom>
          <a:noFill/>
        </p:spPr>
        <p:txBody>
          <a:bodyPr wrap="square" rtlCol="0">
            <a:spAutoFit/>
          </a:bodyPr>
          <a:lstStyle/>
          <a:p>
            <a:r>
              <a:rPr lang="en-US" sz="2800" dirty="0"/>
              <a:t>Table 1: Example of the adaption of frequency and cables </a:t>
            </a:r>
            <a:endParaRPr lang="en-US" sz="2000" dirty="0"/>
          </a:p>
        </p:txBody>
      </p:sp>
      <p:cxnSp>
        <p:nvCxnSpPr>
          <p:cNvPr id="43" name="Gerade Verbindung 42"/>
          <p:cNvCxnSpPr/>
          <p:nvPr/>
        </p:nvCxnSpPr>
        <p:spPr>
          <a:xfrm flipV="1">
            <a:off x="1" y="8433953"/>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a:cxnSpLocks/>
          </p:cNvCxnSpPr>
          <p:nvPr/>
        </p:nvCxnSpPr>
        <p:spPr>
          <a:xfrm flipV="1">
            <a:off x="15770387" y="25021000"/>
            <a:ext cx="14509588" cy="106363"/>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0" y="32926271"/>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6512045" y="14982841"/>
            <a:ext cx="13992149" cy="830997"/>
          </a:xfrm>
          <a:prstGeom prst="rect">
            <a:avLst/>
          </a:prstGeom>
          <a:noFill/>
        </p:spPr>
        <p:txBody>
          <a:bodyPr wrap="square" rtlCol="0">
            <a:spAutoFit/>
          </a:bodyPr>
          <a:lstStyle/>
          <a:p>
            <a:r>
              <a:rPr lang="en-US" sz="4800" b="1" dirty="0"/>
              <a:t>Scenario: Missing Frequency/Cable Value</a:t>
            </a:r>
            <a:endParaRPr lang="en-US" sz="4000" b="1" dirty="0"/>
          </a:p>
        </p:txBody>
      </p:sp>
      <p:cxnSp>
        <p:nvCxnSpPr>
          <p:cNvPr id="67" name="Gerade Verbindung 66"/>
          <p:cNvCxnSpPr>
            <a:cxnSpLocks/>
          </p:cNvCxnSpPr>
          <p:nvPr/>
        </p:nvCxnSpPr>
        <p:spPr>
          <a:xfrm>
            <a:off x="15815283" y="15817284"/>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cxnSp>
        <p:nvCxnSpPr>
          <p:cNvPr id="168" name="Gerade Verbindung 167"/>
          <p:cNvCxnSpPr/>
          <p:nvPr/>
        </p:nvCxnSpPr>
        <p:spPr>
          <a:xfrm>
            <a:off x="15812545" y="9290658"/>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6615334" y="34046282"/>
            <a:ext cx="8532422" cy="830997"/>
          </a:xfrm>
          <a:prstGeom prst="rect">
            <a:avLst/>
          </a:prstGeom>
          <a:noFill/>
        </p:spPr>
        <p:txBody>
          <a:bodyPr wrap="square" rtlCol="0">
            <a:spAutoFit/>
          </a:bodyPr>
          <a:lstStyle/>
          <a:p>
            <a:pPr algn="just"/>
            <a:r>
              <a:rPr lang="en-US" sz="4800" b="1" dirty="0"/>
              <a:t>5. Conclusions</a:t>
            </a:r>
            <a:endParaRPr lang="en-US" sz="4000" b="1" dirty="0"/>
          </a:p>
        </p:txBody>
      </p:sp>
      <p:cxnSp>
        <p:nvCxnSpPr>
          <p:cNvPr id="107" name="Gerade Verbindung 106"/>
          <p:cNvCxnSpPr/>
          <p:nvPr/>
        </p:nvCxnSpPr>
        <p:spPr>
          <a:xfrm>
            <a:off x="15856583" y="3489933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6384241" y="35109669"/>
            <a:ext cx="13321267" cy="4585871"/>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The developed tool in this project offers an approach to an open-source electrical grid model generator using </a:t>
            </a:r>
            <a:r>
              <a:rPr lang="en-US" sz="3400" i="1" spc="-5" dirty="0">
                <a:ea typeface="MS Mincho"/>
              </a:rPr>
              <a:t>Python </a:t>
            </a:r>
            <a:r>
              <a:rPr lang="en-US" sz="3400" spc="-5" dirty="0">
                <a:ea typeface="MS Mincho"/>
              </a:rPr>
              <a:t>as a programming language and </a:t>
            </a:r>
            <a:r>
              <a:rPr lang="en-US" sz="3400" i="1" spc="-5" dirty="0">
                <a:ea typeface="MS Mincho"/>
              </a:rPr>
              <a:t>OSM-</a:t>
            </a:r>
            <a:r>
              <a:rPr lang="en-US" sz="3400" spc="-5" dirty="0">
                <a:ea typeface="MS Mincho"/>
              </a:rPr>
              <a:t>geodatabase as a data source.</a:t>
            </a:r>
          </a:p>
          <a:p>
            <a:pPr marL="457200" lvl="0" indent="-457200" algn="just">
              <a:spcAft>
                <a:spcPts val="1200"/>
              </a:spcAft>
              <a:buFont typeface="Arial" panose="020B0604020202020204" pitchFamily="34" charset="0"/>
              <a:buChar char="•"/>
              <a:tabLst>
                <a:tab pos="182880" algn="l"/>
              </a:tabLst>
            </a:pPr>
            <a:r>
              <a:rPr lang="en-US" sz="3400" spc="-5" dirty="0">
                <a:ea typeface="MS Mincho"/>
              </a:rPr>
              <a:t>Python makes the tool being </a:t>
            </a:r>
            <a:r>
              <a:rPr lang="en-US" sz="3400" spc="-5" dirty="0" err="1">
                <a:ea typeface="MS Mincho"/>
              </a:rPr>
              <a:t>replicatable</a:t>
            </a:r>
            <a:r>
              <a:rPr lang="en-US" sz="3400" spc="-5" dirty="0">
                <a:ea typeface="MS Mincho"/>
              </a:rPr>
              <a:t> in any computer system and reduces strongly software dependency and installation time.</a:t>
            </a:r>
          </a:p>
          <a:p>
            <a:pPr marL="457200" lvl="0" indent="-457200" algn="just">
              <a:spcAft>
                <a:spcPts val="1200"/>
              </a:spcAft>
              <a:buFont typeface="Arial" panose="020B0604020202020204" pitchFamily="34" charset="0"/>
              <a:buChar char="•"/>
              <a:tabLst>
                <a:tab pos="182880" algn="l"/>
              </a:tabLst>
            </a:pPr>
            <a:r>
              <a:rPr lang="en-US" sz="3400" spc="-5" dirty="0">
                <a:ea typeface="MS Mincho"/>
              </a:rPr>
              <a:t>Next step is further development of the tool based on </a:t>
            </a:r>
            <a:r>
              <a:rPr lang="en-US" sz="3400" i="1" spc="-5" dirty="0" err="1">
                <a:ea typeface="MS Mincho"/>
              </a:rPr>
              <a:t>osmTGmod</a:t>
            </a:r>
            <a:r>
              <a:rPr lang="en-US" sz="3400" i="1" spc="-5" dirty="0">
                <a:ea typeface="MS Mincho"/>
              </a:rPr>
              <a:t>, </a:t>
            </a:r>
            <a:r>
              <a:rPr lang="en-US" sz="3400" spc="-5" dirty="0">
                <a:ea typeface="MS Mincho"/>
              </a:rPr>
              <a:t>such as grid calculations</a:t>
            </a:r>
            <a:r>
              <a:rPr lang="en-US" sz="3400" i="1" spc="-5" dirty="0">
                <a:ea typeface="MS Mincho"/>
              </a:rPr>
              <a:t>, </a:t>
            </a:r>
            <a:r>
              <a:rPr lang="en-US" sz="3400" spc="-5" dirty="0">
                <a:ea typeface="MS Mincho"/>
              </a:rPr>
              <a:t>which will open the way to the realization and full potential of the developed tool.</a:t>
            </a:r>
          </a:p>
        </p:txBody>
      </p:sp>
      <p:grpSp>
        <p:nvGrpSpPr>
          <p:cNvPr id="125" name="Gruppierung 11"/>
          <p:cNvGrpSpPr/>
          <p:nvPr/>
        </p:nvGrpSpPr>
        <p:grpSpPr>
          <a:xfrm>
            <a:off x="1" y="4190158"/>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310514" y="32052604"/>
            <a:ext cx="11775596" cy="830997"/>
          </a:xfrm>
          <a:prstGeom prst="rect">
            <a:avLst/>
          </a:prstGeom>
          <a:noFill/>
        </p:spPr>
        <p:txBody>
          <a:bodyPr wrap="none" rtlCol="0">
            <a:spAutoFit/>
          </a:bodyPr>
          <a:lstStyle/>
          <a:p>
            <a:r>
              <a:rPr lang="en-US" sz="4800" b="1" dirty="0"/>
              <a:t>2. Theory and Application of the Filter </a:t>
            </a:r>
            <a:endParaRPr lang="en-US" sz="4000" b="1" dirty="0"/>
          </a:p>
        </p:txBody>
      </p:sp>
      <p:sp>
        <p:nvSpPr>
          <p:cNvPr id="146" name="Textfeld 145"/>
          <p:cNvSpPr txBox="1"/>
          <p:nvPr/>
        </p:nvSpPr>
        <p:spPr>
          <a:xfrm>
            <a:off x="16512045" y="24265644"/>
            <a:ext cx="9377712" cy="830997"/>
          </a:xfrm>
          <a:prstGeom prst="rect">
            <a:avLst/>
          </a:prstGeom>
          <a:noFill/>
        </p:spPr>
        <p:txBody>
          <a:bodyPr wrap="square" rtlCol="0">
            <a:spAutoFit/>
          </a:bodyPr>
          <a:lstStyle/>
          <a:p>
            <a:r>
              <a:rPr lang="en-US" sz="4800" b="1" dirty="0"/>
              <a:t>4. Application and outlook</a:t>
            </a:r>
            <a:endParaRPr lang="en-US" sz="4000" b="1" dirty="0"/>
          </a:p>
        </p:txBody>
      </p:sp>
      <p:sp>
        <p:nvSpPr>
          <p:cNvPr id="149" name="Textfeld 148"/>
          <p:cNvSpPr txBox="1"/>
          <p:nvPr/>
        </p:nvSpPr>
        <p:spPr>
          <a:xfrm>
            <a:off x="16512045" y="8434710"/>
            <a:ext cx="8953092" cy="830997"/>
          </a:xfrm>
          <a:prstGeom prst="rect">
            <a:avLst/>
          </a:prstGeom>
          <a:noFill/>
        </p:spPr>
        <p:txBody>
          <a:bodyPr wrap="none" rtlCol="0">
            <a:spAutoFit/>
          </a:bodyPr>
          <a:lstStyle/>
          <a:p>
            <a:r>
              <a:rPr lang="en-US" sz="4800" b="1" dirty="0"/>
              <a:t>3. Theory of the Python Script</a:t>
            </a:r>
            <a:endParaRPr lang="en-US" sz="4000" b="1" dirty="0"/>
          </a:p>
        </p:txBody>
      </p:sp>
      <p:sp>
        <p:nvSpPr>
          <p:cNvPr id="164" name="Textfeld 163"/>
          <p:cNvSpPr txBox="1"/>
          <p:nvPr/>
        </p:nvSpPr>
        <p:spPr>
          <a:xfrm>
            <a:off x="16370460" y="16176859"/>
            <a:ext cx="13309441" cy="5170646"/>
          </a:xfrm>
          <a:prstGeom prst="rect">
            <a:avLst/>
          </a:prstGeom>
          <a:noFill/>
        </p:spPr>
        <p:txBody>
          <a:bodyPr wrap="square" rtlCol="0">
            <a:spAutoFit/>
          </a:bodyPr>
          <a:lstStyle/>
          <a:p>
            <a:pPr algn="just"/>
            <a:r>
              <a:rPr lang="en-GB" sz="3400" dirty="0"/>
              <a:t>If a frequency value is missing, the frequency value of a member of the same circuit is considered and partly used. Therefore, all neighbours are stored in a </a:t>
            </a:r>
            <a:r>
              <a:rPr lang="en-GB" sz="3400" dirty="0" err="1"/>
              <a:t>DataFrame</a:t>
            </a:r>
            <a:r>
              <a:rPr lang="en-GB" sz="3400" dirty="0"/>
              <a:t>. If a line has the same start- or endpoint and one value of the voltage levels is the same, it is considered as a neighbour. Similar procedures are also used for all</a:t>
            </a:r>
          </a:p>
          <a:p>
            <a:pPr algn="just"/>
            <a:r>
              <a:rPr lang="en-GB" sz="3400" dirty="0"/>
              <a:t>missing values such as voltage levels or the number of cables. The adaption of a frequency and cable value is illustrated in the following table.</a:t>
            </a:r>
          </a:p>
          <a:p>
            <a:pPr algn="just"/>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6384241" y="9768869"/>
            <a:ext cx="13309440" cy="5262979"/>
          </a:xfrm>
          <a:prstGeom prst="rect">
            <a:avLst/>
          </a:prstGeom>
          <a:noFill/>
        </p:spPr>
        <p:txBody>
          <a:bodyPr wrap="square" rtlCol="0">
            <a:spAutoFit/>
          </a:bodyPr>
          <a:lstStyle/>
          <a:p>
            <a:pPr algn="just">
              <a:spcAft>
                <a:spcPts val="1200"/>
              </a:spcAft>
            </a:pPr>
            <a:r>
              <a:rPr lang="en-GB" sz="3400" spc="-5" dirty="0">
                <a:ea typeface="MS Mincho"/>
              </a:rPr>
              <a:t>The task is to add missing data of the components (e.g. substations) through derivations and correlations of existing data, surrounding networks and assumptions for certain characteristics. </a:t>
            </a:r>
          </a:p>
          <a:p>
            <a:pPr marL="457200" indent="-457200" algn="just">
              <a:spcAft>
                <a:spcPts val="1200"/>
              </a:spcAft>
              <a:buFont typeface="Arial" panose="020B0604020202020204" pitchFamily="34" charset="0"/>
              <a:buChar char="•"/>
            </a:pPr>
            <a:r>
              <a:rPr lang="en-GB" sz="3400" spc="-5" dirty="0">
                <a:ea typeface="MS Mincho"/>
              </a:rPr>
              <a:t>1. Read in the generated CSV-Data as Pandas </a:t>
            </a:r>
            <a:r>
              <a:rPr lang="en-GB" sz="3400" spc="-5" dirty="0" err="1">
                <a:ea typeface="MS Mincho"/>
              </a:rPr>
              <a:t>DataFrame</a:t>
            </a:r>
            <a:r>
              <a:rPr lang="en-GB" sz="3400" spc="-5" dirty="0">
                <a:ea typeface="MS Mincho"/>
              </a:rPr>
              <a:t> and partly split it up. For example, the ways Table is separated in substations and lines/cables. </a:t>
            </a:r>
          </a:p>
          <a:p>
            <a:pPr marL="457200" indent="-457200" algn="just">
              <a:spcAft>
                <a:spcPts val="1200"/>
              </a:spcAft>
              <a:buFont typeface="Arial" panose="020B0604020202020204" pitchFamily="34" charset="0"/>
              <a:buChar char="•"/>
            </a:pPr>
            <a:r>
              <a:rPr lang="en-GB" sz="3400" spc="-5" dirty="0">
                <a:ea typeface="MS Mincho"/>
              </a:rPr>
              <a:t>2. Adjustment of the data of the respective tags</a:t>
            </a:r>
            <a:r>
              <a:rPr lang="de-DE" sz="3400" spc="-5" dirty="0">
                <a:ea typeface="MS Mincho"/>
              </a:rPr>
              <a:t>. </a:t>
            </a:r>
            <a:r>
              <a:rPr lang="en-GB" sz="3400" spc="-5" dirty="0">
                <a:ea typeface="MS Mincho"/>
              </a:rPr>
              <a:t>Therefore, the data types of same values are unified. </a:t>
            </a:r>
          </a:p>
          <a:p>
            <a:pPr marL="457200" indent="-457200" algn="just">
              <a:spcAft>
                <a:spcPts val="1200"/>
              </a:spcAft>
              <a:buFont typeface="Arial" panose="020B0604020202020204" pitchFamily="34" charset="0"/>
              <a:buChar char="•"/>
            </a:pPr>
            <a:r>
              <a:rPr lang="en-GB" sz="3400" spc="-5" dirty="0">
                <a:ea typeface="MS Mincho"/>
              </a:rPr>
              <a:t>3. Missing data can be </a:t>
            </a:r>
            <a:r>
              <a:rPr lang="en-GB" sz="3400" spc="-5">
                <a:ea typeface="MS Mincho"/>
              </a:rPr>
              <a:t>added and </a:t>
            </a:r>
            <a:r>
              <a:rPr lang="en-GB" sz="3400" spc="-5" dirty="0">
                <a:ea typeface="MS Mincho"/>
              </a:rPr>
              <a:t>errors can be removed.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541911"/>
            <a:ext cx="13338017" cy="8987076"/>
          </a:xfrm>
          <a:prstGeom prst="rect">
            <a:avLst/>
          </a:prstGeom>
          <a:noFill/>
        </p:spPr>
        <p:txBody>
          <a:bodyPr wrap="square" rtlCol="0">
            <a:spAutoFit/>
          </a:bodyPr>
          <a:lstStyle/>
          <a:p>
            <a:pPr indent="355600" algn="just"/>
            <a:r>
              <a:rPr lang="en-US" sz="34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indent="355600" algn="just"/>
            <a:r>
              <a:rPr lang="en-US" sz="3400" dirty="0"/>
              <a:t>Existing German model: The existing German model “</a:t>
            </a:r>
            <a:r>
              <a:rPr lang="en-US" sz="3400" dirty="0" err="1"/>
              <a:t>osmTGmod</a:t>
            </a:r>
            <a:r>
              <a:rPr lang="en-US" sz="3400" dirty="0"/>
              <a:t>” uses several programming languages SQL, PostgreSQL and pl/</a:t>
            </a:r>
            <a:r>
              <a:rPr lang="en-US" sz="3400" dirty="0" err="1"/>
              <a:t>pgSQL</a:t>
            </a:r>
            <a:r>
              <a:rPr lang="en-US" sz="34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pic>
        <p:nvPicPr>
          <p:cNvPr id="6" name="Picture 5">
            <a:extLst>
              <a:ext uri="{FF2B5EF4-FFF2-40B4-BE49-F238E27FC236}">
                <a16:creationId xmlns:a16="http://schemas.microsoft.com/office/drawing/2014/main" id="{2955165D-BCEE-4670-6548-07159268ABE2}"/>
              </a:ext>
            </a:extLst>
          </p:cNvPr>
          <p:cNvPicPr>
            <a:picLocks noChangeAspect="1"/>
          </p:cNvPicPr>
          <p:nvPr/>
        </p:nvPicPr>
        <p:blipFill>
          <a:blip r:embed="rId4"/>
          <a:stretch>
            <a:fillRect/>
          </a:stretch>
        </p:blipFill>
        <p:spPr>
          <a:xfrm>
            <a:off x="19627195" y="20106479"/>
            <a:ext cx="6767393" cy="3205608"/>
          </a:xfrm>
          <a:prstGeom prst="rect">
            <a:avLst/>
          </a:prstGeom>
        </p:spPr>
      </p:pic>
      <p:cxnSp>
        <p:nvCxnSpPr>
          <p:cNvPr id="4" name="Gerade Verbindung 37">
            <a:extLst>
              <a:ext uri="{FF2B5EF4-FFF2-40B4-BE49-F238E27FC236}">
                <a16:creationId xmlns:a16="http://schemas.microsoft.com/office/drawing/2014/main" id="{95EB6FF5-B5EE-99C1-FE25-1CC9DF8D24F1}"/>
              </a:ext>
            </a:extLst>
          </p:cNvPr>
          <p:cNvCxnSpPr/>
          <p:nvPr/>
        </p:nvCxnSpPr>
        <p:spPr>
          <a:xfrm>
            <a:off x="0" y="19496764"/>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Textfeld 6">
            <a:extLst>
              <a:ext uri="{FF2B5EF4-FFF2-40B4-BE49-F238E27FC236}">
                <a16:creationId xmlns:a16="http://schemas.microsoft.com/office/drawing/2014/main" id="{CD481628-C308-4DAC-4E10-230EA0948899}"/>
              </a:ext>
            </a:extLst>
          </p:cNvPr>
          <p:cNvSpPr txBox="1"/>
          <p:nvPr/>
        </p:nvSpPr>
        <p:spPr>
          <a:xfrm>
            <a:off x="1310514" y="18623097"/>
            <a:ext cx="7409401" cy="830997"/>
          </a:xfrm>
          <a:prstGeom prst="rect">
            <a:avLst/>
          </a:prstGeom>
          <a:noFill/>
        </p:spPr>
        <p:txBody>
          <a:bodyPr wrap="none" rtlCol="0">
            <a:spAutoFit/>
          </a:bodyPr>
          <a:lstStyle/>
          <a:p>
            <a:r>
              <a:rPr lang="en-US" sz="4800" b="1" dirty="0"/>
              <a:t>1. OpenStreetMap (OSM)</a:t>
            </a:r>
            <a:endParaRPr lang="en-US" sz="4000" b="1" dirty="0"/>
          </a:p>
        </p:txBody>
      </p:sp>
      <p:sp>
        <p:nvSpPr>
          <p:cNvPr id="8" name="Textfeld 7">
            <a:extLst>
              <a:ext uri="{FF2B5EF4-FFF2-40B4-BE49-F238E27FC236}">
                <a16:creationId xmlns:a16="http://schemas.microsoft.com/office/drawing/2014/main" id="{EF702935-3A9C-6FEC-BB2A-8BBBF2F6179F}"/>
              </a:ext>
            </a:extLst>
          </p:cNvPr>
          <p:cNvSpPr txBox="1"/>
          <p:nvPr/>
        </p:nvSpPr>
        <p:spPr>
          <a:xfrm>
            <a:off x="1367389" y="33249115"/>
            <a:ext cx="13206660" cy="7940635"/>
          </a:xfrm>
          <a:prstGeom prst="rect">
            <a:avLst/>
          </a:prstGeom>
          <a:noFill/>
        </p:spPr>
        <p:txBody>
          <a:bodyPr wrap="square" rtlCol="0">
            <a:spAutoFit/>
          </a:bodyPr>
          <a:lstStyle/>
          <a:p>
            <a:pPr algn="just"/>
            <a:r>
              <a:rPr lang="en-US" sz="3400" dirty="0"/>
              <a:t>The OSM data includes all data of the selected region. Hence the data must be filtered to sort out unnecessary objects like streets and bus lines. For that three Iterations are used:</a:t>
            </a:r>
          </a:p>
          <a:p>
            <a:pPr marL="457200" indent="-457200" algn="just">
              <a:buFont typeface="Arial" panose="020B0604020202020204" pitchFamily="34" charset="0"/>
              <a:buChar char="•"/>
            </a:pPr>
            <a:r>
              <a:rPr lang="en-US" sz="3400" dirty="0"/>
              <a:t>1. Objects of the class Relation with the value “power” for the tag “route” are saved as a Python tuple object.</a:t>
            </a:r>
          </a:p>
          <a:p>
            <a:pPr marL="457200" indent="-457200" algn="just">
              <a:buFont typeface="Arial" panose="020B0604020202020204" pitchFamily="34" charset="0"/>
              <a:buChar char="•"/>
            </a:pPr>
            <a:r>
              <a:rPr lang="en-US" sz="34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3400" spc="-5" dirty="0">
                <a:ea typeface="MS Mincho"/>
              </a:rPr>
              <a:t>3. Objects of the class Nodes are considered. </a:t>
            </a:r>
            <a:r>
              <a:rPr lang="en-GB" sz="3400" spc="-5" dirty="0">
                <a:ea typeface="MS Mincho"/>
              </a:rPr>
              <a:t>Here, only the Nodes are needed, that are part of the Node tuple created in the second iteration. </a:t>
            </a:r>
          </a:p>
          <a:p>
            <a:pPr marL="457200" indent="-457200" algn="just">
              <a:buFont typeface="Arial" panose="020B0604020202020204" pitchFamily="34" charset="0"/>
              <a:buChar char="•"/>
            </a:pPr>
            <a:r>
              <a:rPr lang="en-GB" sz="3400" spc="-5" dirty="0">
                <a:ea typeface="MS Mincho"/>
              </a:rPr>
              <a:t>These results are converted to a Pandas </a:t>
            </a:r>
            <a:r>
              <a:rPr lang="en-GB" sz="3400" spc="-5" dirty="0" err="1">
                <a:ea typeface="MS Mincho"/>
              </a:rPr>
              <a:t>DataFrame</a:t>
            </a:r>
            <a:r>
              <a:rPr lang="en-GB" sz="3400" spc="-5" dirty="0">
                <a:ea typeface="MS Mincho"/>
              </a:rPr>
              <a:t> and stored in a separate CSV-File for each Object.</a:t>
            </a:r>
            <a:endParaRPr lang="en-US" sz="3400" spc="-5" dirty="0">
              <a:ea typeface="MS Mincho"/>
            </a:endParaRPr>
          </a:p>
          <a:p>
            <a:pPr marL="457200" indent="-457200" algn="just">
              <a:buFont typeface="Arial" panose="020B0604020202020204" pitchFamily="34" charset="0"/>
              <a:buChar char="•"/>
            </a:pPr>
            <a:endParaRPr lang="en-US" sz="3400" dirty="0"/>
          </a:p>
          <a:p>
            <a:pPr algn="just"/>
            <a:endParaRPr lang="en-US" sz="3400" dirty="0"/>
          </a:p>
        </p:txBody>
      </p:sp>
      <p:sp>
        <p:nvSpPr>
          <p:cNvPr id="9" name="Textfeld 8">
            <a:extLst>
              <a:ext uri="{FF2B5EF4-FFF2-40B4-BE49-F238E27FC236}">
                <a16:creationId xmlns:a16="http://schemas.microsoft.com/office/drawing/2014/main" id="{72E06EEE-BB3F-1CFD-A2F4-A11BAFA5F056}"/>
              </a:ext>
            </a:extLst>
          </p:cNvPr>
          <p:cNvSpPr txBox="1"/>
          <p:nvPr/>
        </p:nvSpPr>
        <p:spPr>
          <a:xfrm>
            <a:off x="1078016" y="19819608"/>
            <a:ext cx="13415071" cy="5324535"/>
          </a:xfrm>
          <a:prstGeom prst="rect">
            <a:avLst/>
          </a:prstGeom>
          <a:noFill/>
        </p:spPr>
        <p:txBody>
          <a:bodyPr wrap="square" rtlCol="0">
            <a:spAutoFit/>
          </a:bodyPr>
          <a:lstStyle/>
          <a:p>
            <a:pPr algn="just"/>
            <a:r>
              <a:rPr lang="en-GB" sz="3400" dirty="0"/>
              <a:t>OSM is the biggest open-source geodatabase worldwide, where everyone can contribute with their input by adding or adapting information.</a:t>
            </a:r>
          </a:p>
          <a:p>
            <a:pPr algn="just"/>
            <a:endParaRPr lang="en-GB" sz="3400" dirty="0"/>
          </a:p>
          <a:p>
            <a:pPr algn="just"/>
            <a:r>
              <a:rPr lang="en-GB" sz="3400" dirty="0"/>
              <a:t>As it is showed in Figure 1,  the main components of the OSM-Database are</a:t>
            </a:r>
          </a:p>
          <a:p>
            <a:pPr marL="714375" lvl="1" indent="-457200" algn="just">
              <a:buFont typeface="Arial" panose="020B0604020202020204" pitchFamily="34" charset="0"/>
              <a:buChar char="•"/>
            </a:pPr>
            <a:r>
              <a:rPr lang="en-GB" sz="3400" dirty="0"/>
              <a:t>Nodes, which are composed of a set of coordinates, represent point objects: in terms of the electrical grid, power poles. </a:t>
            </a:r>
          </a:p>
          <a:p>
            <a:pPr marL="714375" lvl="1" indent="-457200" algn="just">
              <a:buFont typeface="Arial" panose="020B0604020202020204" pitchFamily="34" charset="0"/>
              <a:buChar char="•"/>
            </a:pPr>
            <a:r>
              <a:rPr lang="en-GB" sz="3400" dirty="0"/>
              <a:t>Ways, which represent line objects and connect the Nodes (connection of power poles)</a:t>
            </a:r>
          </a:p>
        </p:txBody>
      </p:sp>
      <p:pic>
        <p:nvPicPr>
          <p:cNvPr id="10" name="Bild 1">
            <a:extLst>
              <a:ext uri="{FF2B5EF4-FFF2-40B4-BE49-F238E27FC236}">
                <a16:creationId xmlns:a16="http://schemas.microsoft.com/office/drawing/2014/main" id="{6566866F-AFD2-7022-2D51-191E449980B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5836" y="25466986"/>
            <a:ext cx="5892556" cy="4033343"/>
          </a:xfrm>
          <a:prstGeom prst="rect">
            <a:avLst/>
          </a:prstGeom>
          <a:noFill/>
          <a:ln>
            <a:noFill/>
          </a:ln>
        </p:spPr>
      </p:pic>
      <p:sp>
        <p:nvSpPr>
          <p:cNvPr id="15" name="Textfeld 14">
            <a:extLst>
              <a:ext uri="{FF2B5EF4-FFF2-40B4-BE49-F238E27FC236}">
                <a16:creationId xmlns:a16="http://schemas.microsoft.com/office/drawing/2014/main" id="{B2BCC090-78EB-2738-6776-3203F0033346}"/>
              </a:ext>
            </a:extLst>
          </p:cNvPr>
          <p:cNvSpPr txBox="1"/>
          <p:nvPr/>
        </p:nvSpPr>
        <p:spPr>
          <a:xfrm>
            <a:off x="8215835" y="29676314"/>
            <a:ext cx="5692669" cy="1815882"/>
          </a:xfrm>
          <a:prstGeom prst="rect">
            <a:avLst/>
          </a:prstGeom>
          <a:noFill/>
        </p:spPr>
        <p:txBody>
          <a:bodyPr wrap="square">
            <a:spAutoFit/>
          </a:bodyPr>
          <a:lstStyle/>
          <a:p>
            <a:r>
              <a:rPr lang="en-US" sz="2800" dirty="0"/>
              <a:t>Figure 1: Simplified representation of the OpenStreetMap data model. </a:t>
            </a:r>
            <a:br>
              <a:rPr lang="en-US" sz="2800" dirty="0"/>
            </a:br>
            <a:r>
              <a:rPr lang="en-US" sz="2800" dirty="0"/>
              <a:t>0 … n means that an element may occur 0 to n times </a:t>
            </a:r>
            <a:endParaRPr lang="de-DE" sz="2800" dirty="0"/>
          </a:p>
        </p:txBody>
      </p:sp>
      <p:sp>
        <p:nvSpPr>
          <p:cNvPr id="18" name="Textfeld 17">
            <a:extLst>
              <a:ext uri="{FF2B5EF4-FFF2-40B4-BE49-F238E27FC236}">
                <a16:creationId xmlns:a16="http://schemas.microsoft.com/office/drawing/2014/main" id="{E3260EE4-D7C7-6499-0C2E-637DFDB25B5E}"/>
              </a:ext>
            </a:extLst>
          </p:cNvPr>
          <p:cNvSpPr txBox="1"/>
          <p:nvPr/>
        </p:nvSpPr>
        <p:spPr>
          <a:xfrm>
            <a:off x="1082480" y="25152543"/>
            <a:ext cx="6703071" cy="6894195"/>
          </a:xfrm>
          <a:prstGeom prst="rect">
            <a:avLst/>
          </a:prstGeom>
          <a:noFill/>
        </p:spPr>
        <p:txBody>
          <a:bodyPr wrap="square">
            <a:spAutoFit/>
          </a:bodyPr>
          <a:lstStyle/>
          <a:p>
            <a:pPr marL="714375" lvl="1" indent="-457200" algn="just">
              <a:buFont typeface="Arial" panose="020B0604020202020204" pitchFamily="34" charset="0"/>
              <a:buChar char="•"/>
            </a:pPr>
            <a:r>
              <a:rPr lang="en-GB" sz="3400" dirty="0"/>
              <a:t>Relations, which represent the correlation between different objects, consisting of a list of members such as Nodes and Ways, but also other Relations</a:t>
            </a:r>
          </a:p>
          <a:p>
            <a:pPr marL="714375" lvl="1" indent="-457200" algn="just">
              <a:buFont typeface="Arial" panose="020B0604020202020204" pitchFamily="34" charset="0"/>
              <a:buChar char="•"/>
            </a:pPr>
            <a:r>
              <a:rPr lang="en-GB" sz="3400" dirty="0"/>
              <a:t>Key-Value pairs, which is called a Tag. Each Tag defines the property an object, such as the voltage level, frequency, number of cables and wires per voltage, number of circuits.</a:t>
            </a:r>
          </a:p>
        </p:txBody>
      </p:sp>
      <p:pic>
        <p:nvPicPr>
          <p:cNvPr id="19" name="Bild 2">
            <a:extLst>
              <a:ext uri="{FF2B5EF4-FFF2-40B4-BE49-F238E27FC236}">
                <a16:creationId xmlns:a16="http://schemas.microsoft.com/office/drawing/2014/main" id="{0FB32CFB-2B22-F595-F5FE-A03B7627C7D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044467" y="25229283"/>
            <a:ext cx="5235507" cy="5735218"/>
          </a:xfrm>
          <a:prstGeom prst="rect">
            <a:avLst/>
          </a:prstGeom>
          <a:noFill/>
          <a:ln>
            <a:noFill/>
          </a:ln>
        </p:spPr>
      </p:pic>
      <p:sp>
        <p:nvSpPr>
          <p:cNvPr id="20" name="Textfeld 19">
            <a:extLst>
              <a:ext uri="{FF2B5EF4-FFF2-40B4-BE49-F238E27FC236}">
                <a16:creationId xmlns:a16="http://schemas.microsoft.com/office/drawing/2014/main" id="{CF797097-59C3-1CC1-7475-9645FFE809DB}"/>
              </a:ext>
            </a:extLst>
          </p:cNvPr>
          <p:cNvSpPr txBox="1"/>
          <p:nvPr/>
        </p:nvSpPr>
        <p:spPr>
          <a:xfrm>
            <a:off x="16371472" y="25466986"/>
            <a:ext cx="8429134" cy="7879080"/>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The electrical grid model generation is initiated by reading the OSM-data of a region (for NRW the data size is around 700 MB).</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The filtering process takes place, which produces 80000 Nodes, 13000 Ways and 1000 Relations.</a:t>
            </a:r>
          </a:p>
          <a:p>
            <a:pPr marL="457200" lvl="0" indent="-457200" algn="just">
              <a:spcAft>
                <a:spcPts val="1200"/>
              </a:spcAft>
              <a:buFont typeface="Arial" panose="020B0604020202020204" pitchFamily="34" charset="0"/>
              <a:buChar char="•"/>
              <a:tabLst>
                <a:tab pos="182880" algn="l"/>
              </a:tabLst>
            </a:pPr>
            <a:r>
              <a:rPr lang="en-US" sz="3400" spc="-5" dirty="0">
                <a:ea typeface="MS Mincho"/>
              </a:rPr>
              <a:t>Power Script is executed to populate missing data, without implementing the routing of power circuits yet. </a:t>
            </a:r>
          </a:p>
          <a:p>
            <a:pPr marL="457200" lvl="0" indent="-457200" algn="just">
              <a:spcAft>
                <a:spcPts val="1200"/>
              </a:spcAft>
              <a:buFont typeface="Arial" panose="020B0604020202020204" pitchFamily="34" charset="0"/>
              <a:buChar char="•"/>
              <a:tabLst>
                <a:tab pos="182880" algn="l"/>
              </a:tabLst>
            </a:pPr>
            <a:r>
              <a:rPr lang="en-US" sz="3400" spc="-5" dirty="0">
                <a:ea typeface="MS Mincho"/>
              </a:rPr>
              <a:t>After completing the power data of the region, the routing by power lines, e.g. between substations, is executed, as it is shown in Figure 2.</a:t>
            </a:r>
          </a:p>
        </p:txBody>
      </p:sp>
      <p:sp>
        <p:nvSpPr>
          <p:cNvPr id="21" name="Textfeld 20">
            <a:extLst>
              <a:ext uri="{FF2B5EF4-FFF2-40B4-BE49-F238E27FC236}">
                <a16:creationId xmlns:a16="http://schemas.microsoft.com/office/drawing/2014/main" id="{088C6F4E-7663-33AD-11ED-334DC1902FA5}"/>
              </a:ext>
            </a:extLst>
          </p:cNvPr>
          <p:cNvSpPr txBox="1"/>
          <p:nvPr/>
        </p:nvSpPr>
        <p:spPr>
          <a:xfrm>
            <a:off x="25645004" y="31176335"/>
            <a:ext cx="4763331" cy="1815882"/>
          </a:xfrm>
          <a:prstGeom prst="rect">
            <a:avLst/>
          </a:prstGeom>
          <a:noFill/>
        </p:spPr>
        <p:txBody>
          <a:bodyPr wrap="square">
            <a:spAutoFit/>
          </a:bodyPr>
          <a:lstStyle/>
          <a:p>
            <a:r>
              <a:rPr lang="en-US" sz="2800" dirty="0"/>
              <a:t>Figure 2: Plot of substation (red) connected by power lines (blue) in a section of North Rhine Westphalia</a:t>
            </a:r>
            <a:endParaRPr lang="de-DE" sz="2800" dirty="0"/>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1146</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Symbol</vt:lpstr>
      <vt:lpstr>4_Textfolie mit Unterpunkten</vt:lpstr>
      <vt:lpstr>PowerPoint Presentation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Jan Schmitt (jschmi17)</cp:lastModifiedBy>
  <cp:revision>461</cp:revision>
  <dcterms:created xsi:type="dcterms:W3CDTF">2015-08-16T11:38:41Z</dcterms:created>
  <dcterms:modified xsi:type="dcterms:W3CDTF">2022-10-11T11:38:03Z</dcterms:modified>
</cp:coreProperties>
</file>