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0" r:id="rId2"/>
  </p:sldIdLst>
  <p:sldSz cx="30279975" cy="42808525"/>
  <p:notesSz cx="7099300" cy="10234613"/>
  <p:defaultText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92">
          <p15:clr>
            <a:srgbClr val="A4A3A4"/>
          </p15:clr>
        </p15:guide>
        <p15:guide id="2" orient="horz" pos="4764">
          <p15:clr>
            <a:srgbClr val="A4A3A4"/>
          </p15:clr>
        </p15:guide>
        <p15:guide id="3" pos="18386">
          <p15:clr>
            <a:srgbClr val="A4A3A4"/>
          </p15:clr>
        </p15:guide>
        <p15:guide id="4" pos="692">
          <p15:clr>
            <a:srgbClr val="A4A3A4"/>
          </p15:clr>
        </p15:guide>
        <p15:guide id="5" pos="9888">
          <p15:clr>
            <a:srgbClr val="A4A3A4"/>
          </p15:clr>
        </p15:guide>
        <p15:guide id="6" pos="9193">
          <p15:clr>
            <a:srgbClr val="A4A3A4"/>
          </p15:clr>
        </p15:guide>
      </p15:sldGuideLst>
    </p:ext>
    <p:ext uri="{2D200454-40CA-4A62-9FC3-DE9A4176ACB9}">
      <p15:notesGuideLst xmlns:p15="http://schemas.microsoft.com/office/powerpoint/2012/main">
        <p15:guide id="1" orient="horz" pos="3224">
          <p15:clr>
            <a:srgbClr val="A4A3A4"/>
          </p15:clr>
        </p15:guide>
        <p15:guide id="2" pos="2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2" autoAdjust="0"/>
    <p:restoredTop sz="97872" autoAdjust="0"/>
  </p:normalViewPr>
  <p:slideViewPr>
    <p:cSldViewPr snapToGrid="0" snapToObjects="1">
      <p:cViewPr>
        <p:scale>
          <a:sx n="25" d="100"/>
          <a:sy n="25" d="100"/>
        </p:scale>
        <p:origin x="-562" y="-456"/>
      </p:cViewPr>
      <p:guideLst>
        <p:guide orient="horz" pos="25592"/>
        <p:guide orient="horz" pos="4764"/>
        <p:guide pos="18386"/>
        <p:guide pos="692"/>
        <p:guide pos="9888"/>
        <p:guide pos="9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1" d="100"/>
          <a:sy n="61" d="100"/>
        </p:scale>
        <p:origin x="-3390" y="-96"/>
      </p:cViewPr>
      <p:guideLst>
        <p:guide orient="horz" pos="3224"/>
        <p:guide pos="2278"/>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91981" y="133035"/>
            <a:ext cx="3549651" cy="672466"/>
          </a:xfrm>
          <a:prstGeom prst="rect">
            <a:avLst/>
          </a:prstGeom>
        </p:spPr>
        <p:txBody>
          <a:bodyPr vert="horz" lIns="0" tIns="0" rIns="0" bIns="0" rtlCol="0"/>
          <a:lstStyle>
            <a:lvl1pPr algn="l">
              <a:defRPr sz="1200"/>
            </a:lvl1pPr>
          </a:lstStyle>
          <a:p>
            <a:endParaRPr lang="de-DE" sz="900">
              <a:latin typeface="Arial"/>
            </a:endParaRPr>
          </a:p>
        </p:txBody>
      </p:sp>
      <p:grpSp>
        <p:nvGrpSpPr>
          <p:cNvPr id="3" name="Gruppierung 2"/>
          <p:cNvGrpSpPr/>
          <p:nvPr/>
        </p:nvGrpSpPr>
        <p:grpSpPr>
          <a:xfrm>
            <a:off x="1183217" y="-2"/>
            <a:ext cx="5916082" cy="80588"/>
            <a:chOff x="1143000" y="-2"/>
            <a:chExt cx="5714999" cy="108000"/>
          </a:xfrm>
        </p:grpSpPr>
        <p:sp>
          <p:nvSpPr>
            <p:cNvPr id="7" name="Rechteck 6"/>
            <p:cNvSpPr/>
            <p:nvPr userDrawn="1"/>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8" name="Rechteck 7"/>
            <p:cNvSpPr/>
            <p:nvPr userDrawn="1"/>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9" name="Rechteck 8"/>
            <p:cNvSpPr/>
            <p:nvPr userDrawn="1"/>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1" name="Rectangle 4"/>
          <p:cNvSpPr>
            <a:spLocks noChangeArrowheads="1"/>
          </p:cNvSpPr>
          <p:nvPr/>
        </p:nvSpPr>
        <p:spPr bwMode="auto">
          <a:xfrm>
            <a:off x="4908707" y="401632"/>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lang="de-DE" sz="900">
                <a:latin typeface="Arial"/>
              </a:rPr>
              <a:t>Chart</a:t>
            </a:r>
            <a:r>
              <a:rPr lang="de-DE" sz="900">
                <a:solidFill>
                  <a:srgbClr val="000000"/>
                </a:solidFill>
                <a:latin typeface="Arial"/>
              </a:rPr>
              <a:t>: </a:t>
            </a:r>
            <a:fld id="{0EDD0313-0B74-8746-A195-B585C1FAF86D}" type="slidenum">
              <a:rPr lang="de-DE" sz="900">
                <a:solidFill>
                  <a:srgbClr val="000000"/>
                </a:solidFill>
                <a:latin typeface="Arial"/>
              </a:rPr>
              <a:pPr eaLnBrk="0" hangingPunct="0">
                <a:lnSpc>
                  <a:spcPts val="1223"/>
                </a:lnSpc>
              </a:pPr>
              <a:t>‹#›</a:t>
            </a:fld>
            <a:endParaRPr lang="de-DE" sz="900">
              <a:latin typeface="Arial"/>
            </a:endParaRPr>
          </a:p>
        </p:txBody>
      </p:sp>
      <p:pic>
        <p:nvPicPr>
          <p:cNvPr id="12"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376468"/>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908707" y="144291"/>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07.10.2022</a:t>
            </a:fld>
            <a:endParaRPr lang="de-DE" sz="900"/>
          </a:p>
        </p:txBody>
      </p:sp>
      <p:sp>
        <p:nvSpPr>
          <p:cNvPr id="14" name="Fußzeilenplatzhalter 3"/>
          <p:cNvSpPr txBox="1">
            <a:spLocks/>
          </p:cNvSpPr>
          <p:nvPr/>
        </p:nvSpPr>
        <p:spPr>
          <a:xfrm>
            <a:off x="1183217" y="9387133"/>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02235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941513" y="766763"/>
            <a:ext cx="2043112" cy="2887662"/>
          </a:xfrm>
          <a:prstGeom prst="rect">
            <a:avLst/>
          </a:prstGeom>
          <a:noFill/>
          <a:ln w="12700">
            <a:solidFill>
              <a:prstClr val="black"/>
            </a:solidFill>
          </a:ln>
        </p:spPr>
        <p:txBody>
          <a:bodyPr vert="horz" lIns="94759" tIns="47380" rIns="94759" bIns="47380" rtlCol="0" anchor="ctr"/>
          <a:lstStyle/>
          <a:p>
            <a:endParaRPr lang="de-DE"/>
          </a:p>
        </p:txBody>
      </p:sp>
      <p:sp>
        <p:nvSpPr>
          <p:cNvPr id="5" name="Notizenplatzhalter 4"/>
          <p:cNvSpPr>
            <a:spLocks noGrp="1"/>
          </p:cNvSpPr>
          <p:nvPr>
            <p:ph type="body" sz="quarter" idx="3"/>
          </p:nvPr>
        </p:nvSpPr>
        <p:spPr>
          <a:xfrm>
            <a:off x="1183217" y="3810729"/>
            <a:ext cx="5655090" cy="4933640"/>
          </a:xfrm>
          <a:prstGeom prst="rect">
            <a:avLst/>
          </a:prstGeom>
        </p:spPr>
        <p:txBody>
          <a:bodyPr vert="horz" lIns="94759" tIns="47380" rIns="94759" bIns="4738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Überschriftenplatzhalter 1"/>
          <p:cNvSpPr>
            <a:spLocks noGrp="1"/>
          </p:cNvSpPr>
          <p:nvPr>
            <p:ph type="hdr" sz="quarter"/>
          </p:nvPr>
        </p:nvSpPr>
        <p:spPr>
          <a:xfrm>
            <a:off x="1191981" y="155281"/>
            <a:ext cx="3549651" cy="497415"/>
          </a:xfrm>
          <a:prstGeom prst="rect">
            <a:avLst/>
          </a:prstGeom>
        </p:spPr>
        <p:txBody>
          <a:bodyPr vert="horz" lIns="0" tIns="0" rIns="0" bIns="0" rtlCol="0"/>
          <a:lstStyle>
            <a:lvl1pPr algn="l">
              <a:defRPr sz="1200"/>
            </a:lvl1pPr>
          </a:lstStyle>
          <a:p>
            <a:endParaRPr lang="de-DE" sz="900">
              <a:latin typeface="Arial"/>
            </a:endParaRPr>
          </a:p>
        </p:txBody>
      </p:sp>
      <p:grpSp>
        <p:nvGrpSpPr>
          <p:cNvPr id="2" name="Gruppierung 1"/>
          <p:cNvGrpSpPr/>
          <p:nvPr/>
        </p:nvGrpSpPr>
        <p:grpSpPr>
          <a:xfrm>
            <a:off x="1183217" y="-2"/>
            <a:ext cx="5916082" cy="80588"/>
            <a:chOff x="1143000" y="-2"/>
            <a:chExt cx="5714999" cy="108000"/>
          </a:xfrm>
        </p:grpSpPr>
        <p:sp>
          <p:nvSpPr>
            <p:cNvPr id="9" name="Rechteck 8"/>
            <p:cNvSpPr/>
            <p:nvPr/>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0" name="Rechteck 9"/>
            <p:cNvSpPr/>
            <p:nvPr/>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1" name="Rechteck 10"/>
            <p:cNvSpPr/>
            <p:nvPr/>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2" name="Rectangle 4"/>
          <p:cNvSpPr>
            <a:spLocks noChangeArrowheads="1"/>
          </p:cNvSpPr>
          <p:nvPr/>
        </p:nvSpPr>
        <p:spPr bwMode="auto">
          <a:xfrm>
            <a:off x="4908707" y="423878"/>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kumimoji="0" lang="de-DE" sz="900">
                <a:solidFill>
                  <a:schemeClr val="tx1"/>
                </a:solidFill>
                <a:latin typeface="Arial"/>
              </a:rPr>
              <a:t>Chart</a:t>
            </a:r>
            <a:r>
              <a:rPr kumimoji="0" lang="de-DE" sz="900">
                <a:solidFill>
                  <a:srgbClr val="000000"/>
                </a:solidFill>
                <a:latin typeface="Arial"/>
              </a:rPr>
              <a:t>: </a:t>
            </a:r>
            <a:fld id="{0EDD0313-0B74-8746-A195-B585C1FAF86D}" type="slidenum">
              <a:rPr kumimoji="0" lang="de-DE" sz="900">
                <a:solidFill>
                  <a:srgbClr val="000000"/>
                </a:solidFill>
                <a:latin typeface="Arial"/>
              </a:rPr>
              <a:pPr eaLnBrk="0" hangingPunct="0">
                <a:lnSpc>
                  <a:spcPts val="1223"/>
                </a:lnSpc>
              </a:pPr>
              <a:t>‹#›</a:t>
            </a:fld>
            <a:endParaRPr kumimoji="0" lang="de-DE" sz="900">
              <a:solidFill>
                <a:schemeClr val="tx1"/>
              </a:solidFill>
              <a:latin typeface="Arial"/>
            </a:endParaRPr>
          </a:p>
        </p:txBody>
      </p:sp>
      <p:pic>
        <p:nvPicPr>
          <p:cNvPr id="13"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124281"/>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908707" y="166537"/>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07.10.2022</a:t>
            </a:fld>
            <a:endParaRPr lang="de-DE" sz="900"/>
          </a:p>
        </p:txBody>
      </p:sp>
      <p:sp>
        <p:nvSpPr>
          <p:cNvPr id="15" name="Fußzeilenplatzhalter 3"/>
          <p:cNvSpPr txBox="1">
            <a:spLocks/>
          </p:cNvSpPr>
          <p:nvPr/>
        </p:nvSpPr>
        <p:spPr>
          <a:xfrm>
            <a:off x="1183217" y="9134945"/>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170246830"/>
      </p:ext>
    </p:extLst>
  </p:cSld>
  <p:clrMap bg1="lt1" tx1="dk1" bg2="lt2" tx2="dk2" accent1="accent1" accent2="accent2" accent3="accent3" accent4="accent4" accent5="accent5" accent6="accent6" hlink="hlink" folHlink="folHlink"/>
  <p:notesStyle>
    <a:lvl1pPr marL="0" algn="l" defTabSz="1993301" rtl="0" eaLnBrk="1" latinLnBrk="0" hangingPunct="1">
      <a:defRPr sz="5200" kern="1200">
        <a:solidFill>
          <a:schemeClr val="tx1"/>
        </a:solidFill>
        <a:latin typeface="+mn-lt"/>
        <a:ea typeface="+mn-ea"/>
        <a:cs typeface="+mn-cs"/>
      </a:defRPr>
    </a:lvl1pPr>
    <a:lvl2pPr marL="1993301" algn="l" defTabSz="1993301" rtl="0" eaLnBrk="1" latinLnBrk="0" hangingPunct="1">
      <a:defRPr sz="5200" kern="1200">
        <a:solidFill>
          <a:schemeClr val="tx1"/>
        </a:solidFill>
        <a:latin typeface="+mn-lt"/>
        <a:ea typeface="+mn-ea"/>
        <a:cs typeface="+mn-cs"/>
      </a:defRPr>
    </a:lvl2pPr>
    <a:lvl3pPr marL="3986601" algn="l" defTabSz="1993301" rtl="0" eaLnBrk="1" latinLnBrk="0" hangingPunct="1">
      <a:defRPr sz="5200" kern="1200">
        <a:solidFill>
          <a:schemeClr val="tx1"/>
        </a:solidFill>
        <a:latin typeface="+mn-lt"/>
        <a:ea typeface="+mn-ea"/>
        <a:cs typeface="+mn-cs"/>
      </a:defRPr>
    </a:lvl3pPr>
    <a:lvl4pPr marL="5979902" algn="l" defTabSz="1993301" rtl="0" eaLnBrk="1" latinLnBrk="0" hangingPunct="1">
      <a:defRPr sz="5200" kern="1200">
        <a:solidFill>
          <a:schemeClr val="tx1"/>
        </a:solidFill>
        <a:latin typeface="+mn-lt"/>
        <a:ea typeface="+mn-ea"/>
        <a:cs typeface="+mn-cs"/>
      </a:defRPr>
    </a:lvl4pPr>
    <a:lvl5pPr marL="7973202" algn="l" defTabSz="1993301" rtl="0" eaLnBrk="1" latinLnBrk="0" hangingPunct="1">
      <a:defRPr sz="5200" kern="1200">
        <a:solidFill>
          <a:schemeClr val="tx1"/>
        </a:solidFill>
        <a:latin typeface="+mn-lt"/>
        <a:ea typeface="+mn-ea"/>
        <a:cs typeface="+mn-cs"/>
      </a:defRPr>
    </a:lvl5pPr>
    <a:lvl6pPr marL="9966503" algn="l" defTabSz="1993301" rtl="0" eaLnBrk="1" latinLnBrk="0" hangingPunct="1">
      <a:defRPr sz="5200" kern="1200">
        <a:solidFill>
          <a:schemeClr val="tx1"/>
        </a:solidFill>
        <a:latin typeface="+mn-lt"/>
        <a:ea typeface="+mn-ea"/>
        <a:cs typeface="+mn-cs"/>
      </a:defRPr>
    </a:lvl6pPr>
    <a:lvl7pPr marL="11959803" algn="l" defTabSz="1993301" rtl="0" eaLnBrk="1" latinLnBrk="0" hangingPunct="1">
      <a:defRPr sz="5200" kern="1200">
        <a:solidFill>
          <a:schemeClr val="tx1"/>
        </a:solidFill>
        <a:latin typeface="+mn-lt"/>
        <a:ea typeface="+mn-ea"/>
        <a:cs typeface="+mn-cs"/>
      </a:defRPr>
    </a:lvl7pPr>
    <a:lvl8pPr marL="13953104" algn="l" defTabSz="1993301" rtl="0" eaLnBrk="1" latinLnBrk="0" hangingPunct="1">
      <a:defRPr sz="5200" kern="1200">
        <a:solidFill>
          <a:schemeClr val="tx1"/>
        </a:solidFill>
        <a:latin typeface="+mn-lt"/>
        <a:ea typeface="+mn-ea"/>
        <a:cs typeface="+mn-cs"/>
      </a:defRPr>
    </a:lvl8pPr>
    <a:lvl9pPr marL="15946404" algn="l" defTabSz="1993301" rtl="0" eaLnBrk="1" latinLnBrk="0" hangingPunct="1">
      <a:defRPr sz="5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014180" y="468215"/>
            <a:ext cx="27265802" cy="28046861"/>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hasCustomPrompt="1"/>
          </p:nvPr>
        </p:nvSpPr>
        <p:spPr>
          <a:xfrm>
            <a:off x="3024823" y="28915584"/>
            <a:ext cx="26747311" cy="7005935"/>
          </a:xfrm>
        </p:spPr>
        <p:txBody>
          <a:bodyPr/>
          <a:lstStyle>
            <a:lvl1pPr>
              <a:defRPr/>
            </a:lvl1pPr>
          </a:lstStyle>
          <a:p>
            <a:r>
              <a:rPr lang="de-DE" dirty="0"/>
              <a:t>Mastertitelformat bearbeiten</a:t>
            </a:r>
          </a:p>
        </p:txBody>
      </p:sp>
    </p:spTree>
    <p:extLst>
      <p:ext uri="{BB962C8B-B14F-4D97-AF65-F5344CB8AC3E}">
        <p14:creationId xmlns:p14="http://schemas.microsoft.com/office/powerpoint/2010/main" val="13515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Folie mit 2 Grafiken">
    <p:spTree>
      <p:nvGrpSpPr>
        <p:cNvPr id="1" name=""/>
        <p:cNvGrpSpPr/>
        <p:nvPr/>
      </p:nvGrpSpPr>
      <p:grpSpPr>
        <a:xfrm>
          <a:off x="0" y="0"/>
          <a:ext cx="0" cy="0"/>
          <a:chOff x="0" y="0"/>
          <a:chExt cx="0" cy="0"/>
        </a:xfrm>
      </p:grpSpPr>
      <p:sp>
        <p:nvSpPr>
          <p:cNvPr id="9" name="Inhaltsplatzhalter 2"/>
          <p:cNvSpPr>
            <a:spLocks noGrp="1"/>
          </p:cNvSpPr>
          <p:nvPr>
            <p:ph idx="10"/>
          </p:nvPr>
        </p:nvSpPr>
        <p:spPr>
          <a:xfrm>
            <a:off x="2943893" y="10913540"/>
            <a:ext cx="12792954"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10" name="Titel 1"/>
          <p:cNvSpPr>
            <a:spLocks noGrp="1"/>
          </p:cNvSpPr>
          <p:nvPr>
            <p:ph type="title"/>
          </p:nvPr>
        </p:nvSpPr>
        <p:spPr>
          <a:xfrm>
            <a:off x="2992956" y="4522101"/>
            <a:ext cx="26682473" cy="5466557"/>
          </a:xfrm>
        </p:spPr>
        <p:txBody>
          <a:bodyPr/>
          <a:lstStyle/>
          <a:p>
            <a:r>
              <a:rPr lang="de-DE"/>
              <a:t>Mastertitelformat bearbeiten</a:t>
            </a:r>
          </a:p>
        </p:txBody>
      </p:sp>
      <p:sp>
        <p:nvSpPr>
          <p:cNvPr id="14" name="Textplatzhalter 2"/>
          <p:cNvSpPr>
            <a:spLocks noGrp="1"/>
          </p:cNvSpPr>
          <p:nvPr>
            <p:ph type="body" idx="13"/>
          </p:nvPr>
        </p:nvSpPr>
        <p:spPr>
          <a:xfrm>
            <a:off x="2943893" y="33417704"/>
            <a:ext cx="12792954"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16" name="Gerade Verbindung 15"/>
          <p:cNvCxnSpPr/>
          <p:nvPr userDrawn="1"/>
        </p:nvCxnSpPr>
        <p:spPr>
          <a:xfrm>
            <a:off x="2925987" y="33031271"/>
            <a:ext cx="12838206"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uppierung 1"/>
          <p:cNvGrpSpPr/>
          <p:nvPr userDrawn="1"/>
        </p:nvGrpSpPr>
        <p:grpSpPr>
          <a:xfrm>
            <a:off x="16871715" y="10850788"/>
            <a:ext cx="12830819" cy="2166835"/>
            <a:chOff x="875127" y="1738313"/>
            <a:chExt cx="3971755" cy="347131"/>
          </a:xfrm>
        </p:grpSpPr>
        <p:cxnSp>
          <p:nvCxnSpPr>
            <p:cNvPr id="17" name="Gerade Verbindung 16"/>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Inhaltsplatzhalter 2"/>
          <p:cNvSpPr>
            <a:spLocks noGrp="1"/>
          </p:cNvSpPr>
          <p:nvPr>
            <p:ph idx="14"/>
          </p:nvPr>
        </p:nvSpPr>
        <p:spPr>
          <a:xfrm>
            <a:off x="16899063" y="10913540"/>
            <a:ext cx="12776370"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25" name="Textplatzhalter 2"/>
          <p:cNvSpPr>
            <a:spLocks noGrp="1"/>
          </p:cNvSpPr>
          <p:nvPr>
            <p:ph type="body" idx="15"/>
          </p:nvPr>
        </p:nvSpPr>
        <p:spPr>
          <a:xfrm>
            <a:off x="16848512" y="33417704"/>
            <a:ext cx="12826669"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26" name="Gerade Verbindung 25"/>
          <p:cNvCxnSpPr/>
          <p:nvPr userDrawn="1"/>
        </p:nvCxnSpPr>
        <p:spPr>
          <a:xfrm>
            <a:off x="16899060" y="33031271"/>
            <a:ext cx="1280346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platzhalter 2"/>
          <p:cNvSpPr>
            <a:spLocks noGrp="1"/>
          </p:cNvSpPr>
          <p:nvPr>
            <p:ph type="body" idx="16"/>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grpSp>
        <p:nvGrpSpPr>
          <p:cNvPr id="15" name="Gruppierung 14"/>
          <p:cNvGrpSpPr/>
          <p:nvPr userDrawn="1"/>
        </p:nvGrpSpPr>
        <p:grpSpPr>
          <a:xfrm>
            <a:off x="2933380" y="10850788"/>
            <a:ext cx="12830819" cy="2166835"/>
            <a:chOff x="875127" y="1738313"/>
            <a:chExt cx="3971755" cy="347131"/>
          </a:xfrm>
        </p:grpSpPr>
        <p:cxnSp>
          <p:nvCxnSpPr>
            <p:cNvPr id="19" name="Gerade Verbindung 18"/>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97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36"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87"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6550607"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6512053"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67309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3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7" y="10913551"/>
            <a:ext cx="855654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93" y="26594727"/>
            <a:ext cx="859510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2050666" y="10911494"/>
            <a:ext cx="853551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2050666" y="26594727"/>
            <a:ext cx="853551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Bildplatzhalter 2"/>
          <p:cNvSpPr>
            <a:spLocks noGrp="1"/>
          </p:cNvSpPr>
          <p:nvPr>
            <p:ph type="pic" idx="16"/>
          </p:nvPr>
        </p:nvSpPr>
        <p:spPr>
          <a:xfrm>
            <a:off x="21076834" y="10911494"/>
            <a:ext cx="8598599"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2"/>
          <p:cNvSpPr>
            <a:spLocks noGrp="1"/>
          </p:cNvSpPr>
          <p:nvPr>
            <p:ph type="body" idx="17"/>
          </p:nvPr>
        </p:nvSpPr>
        <p:spPr>
          <a:xfrm>
            <a:off x="21076834" y="26594727"/>
            <a:ext cx="8598599"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57938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6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3"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Textplatzhalter 2"/>
          <p:cNvSpPr>
            <a:spLocks noGrp="1"/>
          </p:cNvSpPr>
          <p:nvPr>
            <p:ph type="body" idx="13"/>
          </p:nvPr>
        </p:nvSpPr>
        <p:spPr>
          <a:xfrm>
            <a:off x="2943891"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9" name="Bildplatzhalter 2"/>
          <p:cNvSpPr>
            <a:spLocks noGrp="1"/>
          </p:cNvSpPr>
          <p:nvPr>
            <p:ph type="pic" idx="15"/>
          </p:nvPr>
        </p:nvSpPr>
        <p:spPr>
          <a:xfrm>
            <a:off x="12066435"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1" name="Textplatzhalter 2"/>
          <p:cNvSpPr>
            <a:spLocks noGrp="1"/>
          </p:cNvSpPr>
          <p:nvPr>
            <p:ph type="body" idx="16"/>
          </p:nvPr>
        </p:nvSpPr>
        <p:spPr>
          <a:xfrm>
            <a:off x="12027883"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2" name="Bildplatzhalter 2"/>
          <p:cNvSpPr>
            <a:spLocks noGrp="1"/>
          </p:cNvSpPr>
          <p:nvPr>
            <p:ph type="pic" idx="17"/>
          </p:nvPr>
        </p:nvSpPr>
        <p:spPr>
          <a:xfrm>
            <a:off x="21118889"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3" name="Textplatzhalter 2"/>
          <p:cNvSpPr>
            <a:spLocks noGrp="1"/>
          </p:cNvSpPr>
          <p:nvPr>
            <p:ph type="body" idx="18"/>
          </p:nvPr>
        </p:nvSpPr>
        <p:spPr>
          <a:xfrm>
            <a:off x="21080337"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Bildplatzhalter 2"/>
          <p:cNvSpPr>
            <a:spLocks noGrp="1"/>
          </p:cNvSpPr>
          <p:nvPr>
            <p:ph type="pic" idx="19"/>
          </p:nvPr>
        </p:nvSpPr>
        <p:spPr>
          <a:xfrm>
            <a:off x="2982443"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5" name="Textplatzhalter 2"/>
          <p:cNvSpPr>
            <a:spLocks noGrp="1"/>
          </p:cNvSpPr>
          <p:nvPr>
            <p:ph type="body" idx="20"/>
          </p:nvPr>
        </p:nvSpPr>
        <p:spPr>
          <a:xfrm>
            <a:off x="2943891"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6" name="Bildplatzhalter 2"/>
          <p:cNvSpPr>
            <a:spLocks noGrp="1"/>
          </p:cNvSpPr>
          <p:nvPr>
            <p:ph type="pic" idx="21"/>
          </p:nvPr>
        </p:nvSpPr>
        <p:spPr>
          <a:xfrm>
            <a:off x="12066435"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7" name="Textplatzhalter 2"/>
          <p:cNvSpPr>
            <a:spLocks noGrp="1"/>
          </p:cNvSpPr>
          <p:nvPr>
            <p:ph type="body" idx="22"/>
          </p:nvPr>
        </p:nvSpPr>
        <p:spPr>
          <a:xfrm>
            <a:off x="12027883"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8" name="Bildplatzhalter 2"/>
          <p:cNvSpPr>
            <a:spLocks noGrp="1"/>
          </p:cNvSpPr>
          <p:nvPr>
            <p:ph type="pic" idx="23"/>
          </p:nvPr>
        </p:nvSpPr>
        <p:spPr>
          <a:xfrm>
            <a:off x="21118889"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9" name="Textplatzhalter 2"/>
          <p:cNvSpPr>
            <a:spLocks noGrp="1"/>
          </p:cNvSpPr>
          <p:nvPr>
            <p:ph type="body" idx="24"/>
          </p:nvPr>
        </p:nvSpPr>
        <p:spPr>
          <a:xfrm>
            <a:off x="21080337"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1082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99322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Titelseite mit kleinem Bild">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3024818" y="530999"/>
            <a:ext cx="27255157" cy="19075554"/>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p:nvPr>
        </p:nvSpPr>
        <p:spPr>
          <a:xfrm>
            <a:off x="3024823" y="19898045"/>
            <a:ext cx="26752565" cy="8095967"/>
          </a:xfrm>
        </p:spPr>
        <p:txBody>
          <a:bodyPr/>
          <a:lstStyle/>
          <a:p>
            <a:r>
              <a:rPr lang="de-DE" dirty="0"/>
              <a:t>Mastertitelformat bearbeiten</a:t>
            </a:r>
          </a:p>
        </p:txBody>
      </p:sp>
      <p:sp>
        <p:nvSpPr>
          <p:cNvPr id="25" name="Textplatzhalter 15"/>
          <p:cNvSpPr>
            <a:spLocks noGrp="1"/>
          </p:cNvSpPr>
          <p:nvPr>
            <p:ph type="body" sz="quarter" idx="12"/>
          </p:nvPr>
        </p:nvSpPr>
        <p:spPr>
          <a:xfrm>
            <a:off x="3056368" y="27994012"/>
            <a:ext cx="26721027" cy="7996867"/>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3619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seite ohne Bild">
    <p:spTree>
      <p:nvGrpSpPr>
        <p:cNvPr id="1" name=""/>
        <p:cNvGrpSpPr/>
        <p:nvPr/>
      </p:nvGrpSpPr>
      <p:grpSpPr>
        <a:xfrm>
          <a:off x="0" y="0"/>
          <a:ext cx="0" cy="0"/>
          <a:chOff x="0" y="0"/>
          <a:chExt cx="0" cy="0"/>
        </a:xfrm>
      </p:grpSpPr>
      <p:sp>
        <p:nvSpPr>
          <p:cNvPr id="16" name="Textplatzhalter 15"/>
          <p:cNvSpPr>
            <a:spLocks noGrp="1"/>
          </p:cNvSpPr>
          <p:nvPr>
            <p:ph type="body" sz="quarter" idx="12"/>
          </p:nvPr>
        </p:nvSpPr>
        <p:spPr>
          <a:xfrm>
            <a:off x="2985949" y="10969656"/>
            <a:ext cx="26721027" cy="25021216"/>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8"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Tree>
    <p:extLst>
      <p:ext uri="{BB962C8B-B14F-4D97-AF65-F5344CB8AC3E}">
        <p14:creationId xmlns:p14="http://schemas.microsoft.com/office/powerpoint/2010/main" val="39332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Folie mit Tabelle">
    <p:spTree>
      <p:nvGrpSpPr>
        <p:cNvPr id="1" name=""/>
        <p:cNvGrpSpPr/>
        <p:nvPr/>
      </p:nvGrpSpPr>
      <p:grpSpPr>
        <a:xfrm>
          <a:off x="0" y="0"/>
          <a:ext cx="0" cy="0"/>
          <a:chOff x="0" y="0"/>
          <a:chExt cx="0" cy="0"/>
        </a:xfrm>
      </p:grpSpPr>
      <p:sp>
        <p:nvSpPr>
          <p:cNvPr id="21"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22" name="Textplatzhalter 2"/>
          <p:cNvSpPr>
            <a:spLocks noGrp="1"/>
          </p:cNvSpPr>
          <p:nvPr>
            <p:ph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4367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ild links / Text rechts">
    <p:spTree>
      <p:nvGrpSpPr>
        <p:cNvPr id="1" name=""/>
        <p:cNvGrpSpPr/>
        <p:nvPr/>
      </p:nvGrpSpPr>
      <p:grpSpPr>
        <a:xfrm>
          <a:off x="0" y="0"/>
          <a:ext cx="0" cy="0"/>
          <a:chOff x="0" y="0"/>
          <a:chExt cx="0" cy="0"/>
        </a:xfrm>
      </p:grpSpPr>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3" name="Textplatzhalter 15"/>
          <p:cNvSpPr>
            <a:spLocks noGrp="1"/>
          </p:cNvSpPr>
          <p:nvPr>
            <p:ph type="body" sz="quarter" idx="14"/>
          </p:nvPr>
        </p:nvSpPr>
        <p:spPr>
          <a:xfrm>
            <a:off x="298594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4" name="Textplatzhalter 15"/>
          <p:cNvSpPr>
            <a:spLocks noGrp="1"/>
          </p:cNvSpPr>
          <p:nvPr>
            <p:ph type="body" sz="quarter" idx="15"/>
          </p:nvPr>
        </p:nvSpPr>
        <p:spPr>
          <a:xfrm>
            <a:off x="1655936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26398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links / Bild rechts">
    <p:spTree>
      <p:nvGrpSpPr>
        <p:cNvPr id="1" name=""/>
        <p:cNvGrpSpPr/>
        <p:nvPr/>
      </p:nvGrpSpPr>
      <p:grpSpPr>
        <a:xfrm>
          <a:off x="0" y="0"/>
          <a:ext cx="0" cy="0"/>
          <a:chOff x="0" y="0"/>
          <a:chExt cx="0" cy="0"/>
        </a:xfrm>
      </p:grpSpPr>
      <p:sp>
        <p:nvSpPr>
          <p:cNvPr id="12" name="Bildplatzhalter 11"/>
          <p:cNvSpPr>
            <a:spLocks noGrp="1"/>
          </p:cNvSpPr>
          <p:nvPr>
            <p:ph type="pic" sz="quarter" idx="11" hasCustomPrompt="1"/>
          </p:nvPr>
        </p:nvSpPr>
        <p:spPr>
          <a:xfrm>
            <a:off x="21090846" y="37853833"/>
            <a:ext cx="3280331" cy="3289913"/>
          </a:xfrm>
        </p:spPr>
        <p:txBody>
          <a:bodyPr>
            <a:normAutofit/>
          </a:bodyPr>
          <a:lstStyle>
            <a:lvl1pPr>
              <a:lnSpc>
                <a:spcPts val="5145"/>
              </a:lnSpc>
              <a:defRPr sz="3900">
                <a:solidFill>
                  <a:schemeClr val="bg1">
                    <a:lumMod val="50000"/>
                  </a:schemeClr>
                </a:solidFill>
              </a:defRPr>
            </a:lvl1pPr>
          </a:lstStyle>
          <a:p>
            <a:r>
              <a:rPr lang="de-DE"/>
              <a:t>Partnerlogo</a:t>
            </a:r>
          </a:p>
        </p:txBody>
      </p:sp>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Textplatzhalter 15"/>
          <p:cNvSpPr>
            <a:spLocks noGrp="1"/>
          </p:cNvSpPr>
          <p:nvPr>
            <p:ph type="body" sz="quarter" idx="15"/>
          </p:nvPr>
        </p:nvSpPr>
        <p:spPr>
          <a:xfrm>
            <a:off x="16559369" y="10969659"/>
            <a:ext cx="13095038" cy="25536504"/>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8" name="Bildplatzhalter 2"/>
          <p:cNvSpPr>
            <a:spLocks noGrp="1"/>
          </p:cNvSpPr>
          <p:nvPr>
            <p:ph type="pic" idx="1"/>
          </p:nvPr>
        </p:nvSpPr>
        <p:spPr>
          <a:xfrm>
            <a:off x="16550607" y="10913548"/>
            <a:ext cx="13124828" cy="249716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15"/>
          <p:cNvSpPr>
            <a:spLocks noGrp="1"/>
          </p:cNvSpPr>
          <p:nvPr>
            <p:ph type="body" sz="quarter" idx="16"/>
          </p:nvPr>
        </p:nvSpPr>
        <p:spPr>
          <a:xfrm>
            <a:off x="3028009" y="10969667"/>
            <a:ext cx="13095038" cy="24915517"/>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7494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Folie mit 1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7950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mit Unterpunkten">
    <p:spTree>
      <p:nvGrpSpPr>
        <p:cNvPr id="1" name=""/>
        <p:cNvGrpSpPr/>
        <p:nvPr/>
      </p:nvGrpSpPr>
      <p:grpSpPr>
        <a:xfrm>
          <a:off x="0" y="0"/>
          <a:ext cx="0" cy="0"/>
          <a:chOff x="0" y="0"/>
          <a:chExt cx="0" cy="0"/>
        </a:xfrm>
      </p:grpSpPr>
      <p:sp>
        <p:nvSpPr>
          <p:cNvPr id="7" name="Titel 1"/>
          <p:cNvSpPr>
            <a:spLocks noGrp="1"/>
          </p:cNvSpPr>
          <p:nvPr>
            <p:ph type="title"/>
          </p:nvPr>
        </p:nvSpPr>
        <p:spPr>
          <a:xfrm>
            <a:off x="2992956" y="4522101"/>
            <a:ext cx="26682473" cy="5466557"/>
          </a:xfrm>
        </p:spPr>
        <p:txBody>
          <a:bodyPr/>
          <a:lstStyle/>
          <a:p>
            <a:r>
              <a:rPr lang="de-DE" dirty="0"/>
              <a:t>Mastertitelformat bearbeiten</a:t>
            </a:r>
          </a:p>
        </p:txBody>
      </p:sp>
      <p:sp>
        <p:nvSpPr>
          <p:cNvPr id="9" name="Textplatzhalter 2"/>
          <p:cNvSpPr>
            <a:spLocks noGrp="1"/>
          </p:cNvSpPr>
          <p:nvPr>
            <p:ph type="body" idx="10"/>
          </p:nvPr>
        </p:nvSpPr>
        <p:spPr>
          <a:xfrm>
            <a:off x="3028004" y="937095"/>
            <a:ext cx="2518600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3758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160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3" name="Textplatzhalter 2"/>
          <p:cNvSpPr>
            <a:spLocks noGrp="1"/>
          </p:cNvSpPr>
          <p:nvPr>
            <p:ph type="body"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p:txBody>
      </p:sp>
    </p:spTree>
    <p:extLst>
      <p:ext uri="{BB962C8B-B14F-4D97-AF65-F5344CB8AC3E}">
        <p14:creationId xmlns:p14="http://schemas.microsoft.com/office/powerpoint/2010/main" val="2895772718"/>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49" r:id="rId4"/>
    <p:sldLayoutId id="2147483660" r:id="rId5"/>
    <p:sldLayoutId id="2147483665" r:id="rId6"/>
    <p:sldLayoutId id="2147483650" r:id="rId7"/>
    <p:sldLayoutId id="2147483651" r:id="rId8"/>
    <p:sldLayoutId id="2147483655" r:id="rId9"/>
    <p:sldLayoutId id="2147483656" r:id="rId10"/>
    <p:sldLayoutId id="2147483659" r:id="rId11"/>
    <p:sldLayoutId id="2147483663" r:id="rId12"/>
    <p:sldLayoutId id="2147483662" r:id="rId13"/>
    <p:sldLayoutId id="2147483670" r:id="rId14"/>
  </p:sldLayoutIdLst>
  <p:txStyles>
    <p:titleStyle>
      <a:lvl1pPr algn="l" defTabSz="1993301" rtl="0" eaLnBrk="1" latinLnBrk="0" hangingPunct="1">
        <a:lnSpc>
          <a:spcPts val="12207"/>
        </a:lnSpc>
        <a:spcBef>
          <a:spcPct val="0"/>
        </a:spcBef>
        <a:buNone/>
        <a:defRPr sz="9600" b="1" kern="1200">
          <a:solidFill>
            <a:schemeClr val="tx1"/>
          </a:solidFill>
          <a:latin typeface="Arial"/>
          <a:ea typeface="+mj-ea"/>
          <a:cs typeface="+mj-cs"/>
        </a:defRPr>
      </a:lvl1pPr>
    </p:titleStyle>
    <p:bodyStyle>
      <a:lvl1pPr marL="0" indent="0" algn="l" defTabSz="1993301" rtl="0" eaLnBrk="1" latinLnBrk="0" hangingPunct="1">
        <a:lnSpc>
          <a:spcPts val="11335"/>
        </a:lnSpc>
        <a:spcBef>
          <a:spcPts val="0"/>
        </a:spcBef>
        <a:buFontTx/>
        <a:buNone/>
        <a:defRPr sz="9600" i="0" kern="1200" baseline="0">
          <a:solidFill>
            <a:schemeClr val="tx1"/>
          </a:solidFill>
          <a:latin typeface="Arial"/>
          <a:ea typeface="+mn-ea"/>
          <a:cs typeface="+mn-cs"/>
        </a:defRPr>
      </a:lvl1pPr>
      <a:lvl2pPr marL="0" indent="-784764" algn="l" defTabSz="1993301" rtl="0" eaLnBrk="1" latinLnBrk="0" hangingPunct="1">
        <a:lnSpc>
          <a:spcPts val="10028"/>
        </a:lnSpc>
        <a:spcBef>
          <a:spcPts val="2616"/>
        </a:spcBef>
        <a:buFont typeface="Arial"/>
        <a:buChar char="•"/>
        <a:defRPr sz="8300" b="1" i="0" kern="1200">
          <a:solidFill>
            <a:schemeClr val="tx1"/>
          </a:solidFill>
          <a:latin typeface="+mn-lt"/>
          <a:ea typeface="+mn-ea"/>
          <a:cs typeface="+mn-cs"/>
        </a:defRPr>
      </a:lvl2pPr>
      <a:lvl3pPr marL="1412575" indent="-784764" algn="l" defTabSz="1993301" rtl="0" eaLnBrk="1" latinLnBrk="0" hangingPunct="1">
        <a:lnSpc>
          <a:spcPts val="9592"/>
        </a:lnSpc>
        <a:spcBef>
          <a:spcPts val="1744"/>
        </a:spcBef>
        <a:buFont typeface="Lucida Grande"/>
        <a:buChar char="-"/>
        <a:defRPr sz="7800" kern="1200">
          <a:solidFill>
            <a:schemeClr val="tx1"/>
          </a:solidFill>
          <a:latin typeface="Arial"/>
          <a:ea typeface="+mn-ea"/>
          <a:cs typeface="+mn-cs"/>
        </a:defRPr>
      </a:lvl3pPr>
      <a:lvl4pPr marL="2040386" indent="-784764" algn="l" defTabSz="1993301" rtl="0" eaLnBrk="1" latinLnBrk="0" hangingPunct="1">
        <a:lnSpc>
          <a:spcPts val="6976"/>
        </a:lnSpc>
        <a:spcBef>
          <a:spcPts val="2180"/>
        </a:spcBef>
        <a:buFont typeface="Arial"/>
        <a:buChar char="•"/>
        <a:defRPr sz="6100" b="1" i="0" kern="1200">
          <a:solidFill>
            <a:schemeClr val="tx1"/>
          </a:solidFill>
          <a:latin typeface="Arial"/>
          <a:ea typeface="+mn-ea"/>
          <a:cs typeface="+mn-cs"/>
        </a:defRPr>
      </a:lvl4pPr>
      <a:lvl5pPr marL="2825150" indent="-784764" algn="l" defTabSz="1993301" rtl="0" eaLnBrk="1" latinLnBrk="0" hangingPunct="1">
        <a:lnSpc>
          <a:spcPts val="6976"/>
        </a:lnSpc>
        <a:spcBef>
          <a:spcPts val="2180"/>
        </a:spcBef>
        <a:buFont typeface="Symbol" charset="2"/>
        <a:buChar char="-"/>
        <a:defRPr sz="6100" b="0" i="0" kern="1200">
          <a:solidFill>
            <a:schemeClr val="tx1"/>
          </a:solidFill>
          <a:latin typeface="Arial"/>
          <a:ea typeface="+mn-ea"/>
          <a:cs typeface="+mn-cs"/>
        </a:defRPr>
      </a:lvl5pPr>
      <a:lvl6pPr marL="10963153" indent="-996650" algn="l" defTabSz="1993301" rtl="0" eaLnBrk="1" latinLnBrk="0" hangingPunct="1">
        <a:spcBef>
          <a:spcPct val="20000"/>
        </a:spcBef>
        <a:buFont typeface="Arial"/>
        <a:buChar char="•"/>
        <a:defRPr sz="8700" kern="1200">
          <a:solidFill>
            <a:schemeClr val="tx1"/>
          </a:solidFill>
          <a:latin typeface="+mn-lt"/>
          <a:ea typeface="+mn-ea"/>
          <a:cs typeface="+mn-cs"/>
        </a:defRPr>
      </a:lvl6pPr>
      <a:lvl7pPr marL="12956454" indent="-996650" algn="l" defTabSz="1993301" rtl="0" eaLnBrk="1" latinLnBrk="0" hangingPunct="1">
        <a:spcBef>
          <a:spcPct val="20000"/>
        </a:spcBef>
        <a:buFont typeface="Arial"/>
        <a:buChar char="•"/>
        <a:defRPr sz="8700" kern="1200">
          <a:solidFill>
            <a:schemeClr val="tx1"/>
          </a:solidFill>
          <a:latin typeface="+mn-lt"/>
          <a:ea typeface="+mn-ea"/>
          <a:cs typeface="+mn-cs"/>
        </a:defRPr>
      </a:lvl7pPr>
      <a:lvl8pPr marL="14949754" indent="-996650" algn="l" defTabSz="1993301" rtl="0" eaLnBrk="1" latinLnBrk="0" hangingPunct="1">
        <a:spcBef>
          <a:spcPct val="20000"/>
        </a:spcBef>
        <a:buFont typeface="Arial"/>
        <a:buChar char="•"/>
        <a:defRPr sz="8700" kern="1200">
          <a:solidFill>
            <a:schemeClr val="tx1"/>
          </a:solidFill>
          <a:latin typeface="+mn-lt"/>
          <a:ea typeface="+mn-ea"/>
          <a:cs typeface="+mn-cs"/>
        </a:defRPr>
      </a:lvl8pPr>
      <a:lvl9pPr marL="16943055" indent="-996650" algn="l" defTabSz="1993301"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1078017" y="1027055"/>
            <a:ext cx="22346588" cy="2308324"/>
          </a:xfrm>
          <a:prstGeom prst="rect">
            <a:avLst/>
          </a:prstGeom>
          <a:noFill/>
        </p:spPr>
        <p:txBody>
          <a:bodyPr wrap="square" rtlCol="0">
            <a:spAutoFit/>
          </a:bodyPr>
          <a:lstStyle/>
          <a:p>
            <a:r>
              <a:rPr lang="en-US" sz="7200" b="1" dirty="0"/>
              <a:t>Open Electrical Grid Model for Regional Transmission Networks</a:t>
            </a:r>
            <a:endParaRPr lang="en-US" sz="5500" b="1" dirty="0">
              <a:latin typeface="+mj-lt"/>
            </a:endParaRPr>
          </a:p>
        </p:txBody>
      </p:sp>
      <p:sp>
        <p:nvSpPr>
          <p:cNvPr id="16" name="Textfeld 15"/>
          <p:cNvSpPr txBox="1"/>
          <p:nvPr/>
        </p:nvSpPr>
        <p:spPr>
          <a:xfrm>
            <a:off x="1078017" y="4686300"/>
            <a:ext cx="28085931" cy="3539430"/>
          </a:xfrm>
          <a:prstGeom prst="rect">
            <a:avLst/>
          </a:prstGeom>
          <a:noFill/>
        </p:spPr>
        <p:txBody>
          <a:bodyPr wrap="square" rtlCol="0">
            <a:spAutoFit/>
          </a:bodyPr>
          <a:lstStyle/>
          <a:p>
            <a:pPr algn="just"/>
            <a:r>
              <a:rPr lang="en-US" sz="3200" dirty="0"/>
              <a:t>Abstract – This paper aims at the challenges associated with open electrical grid models to advance load flow simulations required for the transition toward a sustainable energy system. This paper presents a Python-based open electrical grid model generator by using OpenStreetMap data as the input to increase the availability of open-source models for regional transmission networks. The method is based on the existing open electrical grid tool </a:t>
            </a:r>
            <a:r>
              <a:rPr lang="en-US" sz="3200" dirty="0" err="1"/>
              <a:t>osmTGmod</a:t>
            </a:r>
            <a:r>
              <a:rPr lang="en-US" sz="3200" dirty="0"/>
              <a:t> and consists of two main steps presented in detail. First of all, a new state-of-the-art OpenStreetMap filter is researched and implemented. It converts Open Street Map data to CSV data categorized by the corresponding object classes. Following this, missing data is populated by a Python Script depending on different heuristics. The software and packages are presented and one example of a regional transmission network is described to provide insight into the method.</a:t>
            </a:r>
          </a:p>
        </p:txBody>
      </p:sp>
      <p:sp>
        <p:nvSpPr>
          <p:cNvPr id="41" name="Textfeld 40"/>
          <p:cNvSpPr txBox="1"/>
          <p:nvPr/>
        </p:nvSpPr>
        <p:spPr>
          <a:xfrm>
            <a:off x="15842681" y="15050356"/>
            <a:ext cx="13338017" cy="830997"/>
          </a:xfrm>
          <a:prstGeom prst="rect">
            <a:avLst/>
          </a:prstGeom>
          <a:noFill/>
        </p:spPr>
        <p:txBody>
          <a:bodyPr wrap="square" rtlCol="0">
            <a:spAutoFit/>
          </a:bodyPr>
          <a:lstStyle/>
          <a:p>
            <a:r>
              <a:rPr lang="en-US" sz="4800" b="1" dirty="0"/>
              <a:t>1. </a:t>
            </a:r>
            <a:r>
              <a:rPr lang="en-US" sz="4800" b="1" dirty="0" err="1"/>
              <a:t>Tabelle</a:t>
            </a:r>
            <a:endParaRPr lang="en-US" sz="4000" b="1" dirty="0"/>
          </a:p>
        </p:txBody>
      </p:sp>
      <p:cxnSp>
        <p:nvCxnSpPr>
          <p:cNvPr id="43" name="Gerade Verbindung 42"/>
          <p:cNvCxnSpPr/>
          <p:nvPr/>
        </p:nvCxnSpPr>
        <p:spPr>
          <a:xfrm flipV="1">
            <a:off x="-63668" y="8261109"/>
            <a:ext cx="14493087" cy="3115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5837008" y="22633465"/>
            <a:ext cx="14468513" cy="0"/>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63668" y="21802468"/>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66" name="Textfeld 65"/>
          <p:cNvSpPr txBox="1"/>
          <p:nvPr/>
        </p:nvSpPr>
        <p:spPr>
          <a:xfrm>
            <a:off x="15746219" y="8254998"/>
            <a:ext cx="13992149" cy="830997"/>
          </a:xfrm>
          <a:prstGeom prst="rect">
            <a:avLst/>
          </a:prstGeom>
          <a:noFill/>
        </p:spPr>
        <p:txBody>
          <a:bodyPr wrap="square" rtlCol="0">
            <a:spAutoFit/>
          </a:bodyPr>
          <a:lstStyle/>
          <a:p>
            <a:r>
              <a:rPr lang="en-US" sz="4800" b="1" dirty="0"/>
              <a:t>Scenario 1: Missing Frequency value</a:t>
            </a:r>
            <a:endParaRPr lang="en-US" sz="4000" b="1" dirty="0"/>
          </a:p>
        </p:txBody>
      </p:sp>
      <p:cxnSp>
        <p:nvCxnSpPr>
          <p:cNvPr id="67" name="Gerade Verbindung 66"/>
          <p:cNvCxnSpPr/>
          <p:nvPr/>
        </p:nvCxnSpPr>
        <p:spPr>
          <a:xfrm>
            <a:off x="15842681" y="8261107"/>
            <a:ext cx="14459520" cy="31161"/>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35" name="Rectangle 11"/>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037" name="Rectangle 1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30" name="Textfeld 129"/>
          <p:cNvSpPr txBox="1"/>
          <p:nvPr/>
        </p:nvSpPr>
        <p:spPr>
          <a:xfrm>
            <a:off x="24667171" y="23014792"/>
            <a:ext cx="5228627"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p:txBody>
      </p:sp>
      <p:cxnSp>
        <p:nvCxnSpPr>
          <p:cNvPr id="168" name="Gerade Verbindung 167"/>
          <p:cNvCxnSpPr/>
          <p:nvPr/>
        </p:nvCxnSpPr>
        <p:spPr>
          <a:xfrm>
            <a:off x="217306" y="30525111"/>
            <a:ext cx="14429419" cy="31857"/>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5" name="Textfeld 104"/>
          <p:cNvSpPr txBox="1"/>
          <p:nvPr/>
        </p:nvSpPr>
        <p:spPr>
          <a:xfrm>
            <a:off x="15902380" y="34591838"/>
            <a:ext cx="8532422" cy="830997"/>
          </a:xfrm>
          <a:prstGeom prst="rect">
            <a:avLst/>
          </a:prstGeom>
          <a:noFill/>
        </p:spPr>
        <p:txBody>
          <a:bodyPr wrap="square" rtlCol="0">
            <a:spAutoFit/>
          </a:bodyPr>
          <a:lstStyle/>
          <a:p>
            <a:pPr algn="just"/>
            <a:r>
              <a:rPr lang="en-US" sz="4800" b="1" dirty="0"/>
              <a:t>4. </a:t>
            </a:r>
            <a:r>
              <a:rPr lang="en-US" sz="4800" b="1"/>
              <a:t>Conclusions</a:t>
            </a:r>
            <a:endParaRPr lang="en-US" sz="4000" b="1" dirty="0"/>
          </a:p>
        </p:txBody>
      </p:sp>
      <p:cxnSp>
        <p:nvCxnSpPr>
          <p:cNvPr id="107" name="Gerade Verbindung 106"/>
          <p:cNvCxnSpPr/>
          <p:nvPr/>
        </p:nvCxnSpPr>
        <p:spPr>
          <a:xfrm>
            <a:off x="15871256" y="35454692"/>
            <a:ext cx="14430945"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Textfeld 107"/>
          <p:cNvSpPr txBox="1"/>
          <p:nvPr/>
        </p:nvSpPr>
        <p:spPr>
          <a:xfrm>
            <a:off x="15871255" y="35838334"/>
            <a:ext cx="13321267" cy="3323987"/>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indent="-457200" algn="just">
              <a:spcAft>
                <a:spcPts val="1200"/>
              </a:spcAft>
              <a:buFont typeface="Arial" panose="020B0604020202020204" pitchFamily="34" charset="0"/>
              <a:buChar char="•"/>
              <a:tabLst>
                <a:tab pos="182880" algn="l"/>
              </a:tabLst>
            </a:pPr>
            <a:r>
              <a:rPr lang="en-US" sz="3400" dirty="0"/>
              <a:t>Text</a:t>
            </a:r>
          </a:p>
          <a:p>
            <a:pPr marL="457200" indent="-457200" algn="just">
              <a:spcAft>
                <a:spcPts val="1200"/>
              </a:spcAft>
              <a:buFont typeface="Arial" panose="020B0604020202020204" pitchFamily="34" charset="0"/>
              <a:buChar char="•"/>
              <a:tabLst>
                <a:tab pos="182880" algn="l"/>
              </a:tabLst>
            </a:pPr>
            <a:endParaRPr lang="en-US" sz="3400" dirty="0"/>
          </a:p>
          <a:p>
            <a:pPr lvl="0" algn="just">
              <a:spcAft>
                <a:spcPts val="1200"/>
              </a:spcAft>
              <a:tabLst>
                <a:tab pos="182880" algn="l"/>
              </a:tabLst>
            </a:pPr>
            <a:endParaRPr lang="en-US" sz="3400" b="1" spc="-5" dirty="0">
              <a:ea typeface="MS Mincho"/>
            </a:endParaRPr>
          </a:p>
        </p:txBody>
      </p:sp>
      <p:grpSp>
        <p:nvGrpSpPr>
          <p:cNvPr id="125" name="Gruppierung 11"/>
          <p:cNvGrpSpPr/>
          <p:nvPr/>
        </p:nvGrpSpPr>
        <p:grpSpPr>
          <a:xfrm>
            <a:off x="1" y="4302125"/>
            <a:ext cx="30299354" cy="384175"/>
            <a:chOff x="903819" y="0"/>
            <a:chExt cx="8244000" cy="108000"/>
          </a:xfrm>
        </p:grpSpPr>
        <p:sp>
          <p:nvSpPr>
            <p:cNvPr id="128" name="Rechteck 127"/>
            <p:cNvSpPr/>
            <p:nvPr userDrawn="1"/>
          </p:nvSpPr>
          <p:spPr bwMode="auto">
            <a:xfrm>
              <a:off x="903819" y="0"/>
              <a:ext cx="2736000"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2" name="Rechteck 131"/>
            <p:cNvSpPr/>
            <p:nvPr userDrawn="1"/>
          </p:nvSpPr>
          <p:spPr bwMode="auto">
            <a:xfrm>
              <a:off x="3639819" y="0"/>
              <a:ext cx="2736000"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3" name="Rechteck 132"/>
            <p:cNvSpPr/>
            <p:nvPr userDrawn="1"/>
          </p:nvSpPr>
          <p:spPr bwMode="auto">
            <a:xfrm>
              <a:off x="6375819" y="0"/>
              <a:ext cx="2772000"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pic>
        <p:nvPicPr>
          <p:cNvPr id="136" name="Grafik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5875" y="1035650"/>
            <a:ext cx="4870452" cy="2642140"/>
          </a:xfrm>
          <a:prstGeom prst="rect">
            <a:avLst/>
          </a:prstGeom>
        </p:spPr>
      </p:pic>
      <p:cxnSp>
        <p:nvCxnSpPr>
          <p:cNvPr id="148" name="Gerade Verbindung 147"/>
          <p:cNvCxnSpPr/>
          <p:nvPr/>
        </p:nvCxnSpPr>
        <p:spPr>
          <a:xfrm>
            <a:off x="-119931" y="40153524"/>
            <a:ext cx="30419286" cy="0"/>
          </a:xfrm>
          <a:prstGeom prst="line">
            <a:avLst/>
          </a:prstGeom>
          <a:ln w="317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5" name="Textfeld 154"/>
          <p:cNvSpPr txBox="1"/>
          <p:nvPr/>
        </p:nvSpPr>
        <p:spPr>
          <a:xfrm>
            <a:off x="1077116" y="3535825"/>
            <a:ext cx="23601186" cy="615553"/>
          </a:xfrm>
          <a:prstGeom prst="rect">
            <a:avLst/>
          </a:prstGeom>
          <a:noFill/>
        </p:spPr>
        <p:txBody>
          <a:bodyPr wrap="square" rtlCol="0">
            <a:spAutoFit/>
          </a:bodyPr>
          <a:lstStyle/>
          <a:p>
            <a:pPr algn="just"/>
            <a:r>
              <a:rPr lang="en-US" sz="3400" b="1" dirty="0" err="1"/>
              <a:t>Derk</a:t>
            </a:r>
            <a:r>
              <a:rPr lang="en-US" sz="3400" b="1" dirty="0"/>
              <a:t> </a:t>
            </a:r>
            <a:r>
              <a:rPr lang="en-US" sz="3400" b="1" dirty="0" err="1"/>
              <a:t>Gonschor</a:t>
            </a:r>
            <a:r>
              <a:rPr lang="en-US" sz="3400" b="1" dirty="0"/>
              <a:t>, Jan Schmitt, Alion Alushi</a:t>
            </a:r>
          </a:p>
        </p:txBody>
      </p:sp>
      <p:sp>
        <p:nvSpPr>
          <p:cNvPr id="158" name="Textplatzhalter 14"/>
          <p:cNvSpPr>
            <a:spLocks noGrp="1"/>
          </p:cNvSpPr>
          <p:nvPr>
            <p:ph type="body" idx="10"/>
          </p:nvPr>
        </p:nvSpPr>
        <p:spPr>
          <a:xfrm>
            <a:off x="1034253" y="40329510"/>
            <a:ext cx="7181583" cy="1743137"/>
          </a:xfrm>
        </p:spPr>
        <p:txBody>
          <a:bodyPr/>
          <a:lstStyle/>
          <a:p>
            <a:r>
              <a:rPr lang="en-US" sz="2800" b="0" dirty="0">
                <a:latin typeface="Arial" panose="020B0604020202020204" pitchFamily="34" charset="0"/>
                <a:cs typeface="Arial" panose="020B0604020202020204" pitchFamily="34" charset="0"/>
              </a:rPr>
              <a:t>Contact: Prof. Dr.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116" name="Textfeld 115"/>
          <p:cNvSpPr txBox="1"/>
          <p:nvPr/>
        </p:nvSpPr>
        <p:spPr>
          <a:xfrm>
            <a:off x="1085498" y="21004352"/>
            <a:ext cx="11775596" cy="830997"/>
          </a:xfrm>
          <a:prstGeom prst="rect">
            <a:avLst/>
          </a:prstGeom>
          <a:noFill/>
        </p:spPr>
        <p:txBody>
          <a:bodyPr wrap="none" rtlCol="0">
            <a:spAutoFit/>
          </a:bodyPr>
          <a:lstStyle/>
          <a:p>
            <a:r>
              <a:rPr lang="en-US" sz="4800" b="1" dirty="0"/>
              <a:t>2. Theory and Application of the Filter </a:t>
            </a:r>
            <a:endParaRPr lang="en-US" sz="4000" b="1" dirty="0"/>
          </a:p>
        </p:txBody>
      </p:sp>
      <p:sp>
        <p:nvSpPr>
          <p:cNvPr id="123" name="Textfeld 122"/>
          <p:cNvSpPr txBox="1"/>
          <p:nvPr/>
        </p:nvSpPr>
        <p:spPr>
          <a:xfrm>
            <a:off x="1151321" y="21972912"/>
            <a:ext cx="13206660" cy="7417415"/>
          </a:xfrm>
          <a:prstGeom prst="rect">
            <a:avLst/>
          </a:prstGeom>
          <a:noFill/>
        </p:spPr>
        <p:txBody>
          <a:bodyPr wrap="square" rtlCol="0">
            <a:spAutoFit/>
          </a:bodyPr>
          <a:lstStyle/>
          <a:p>
            <a:pPr marL="457200" indent="-457200" algn="just">
              <a:buFont typeface="Arial" panose="020B0604020202020204" pitchFamily="34" charset="0"/>
              <a:buChar char="•"/>
            </a:pPr>
            <a:r>
              <a:rPr lang="en-US" sz="3400" dirty="0"/>
              <a:t>The OSM data includes all data of the selected region. Hence the data must be filtered to sort out unnecessary objects like streets and bus lines. For that three Iterations are used:</a:t>
            </a:r>
          </a:p>
          <a:p>
            <a:pPr marL="457200" indent="-457200" algn="just">
              <a:buFont typeface="Arial" panose="020B0604020202020204" pitchFamily="34" charset="0"/>
              <a:buChar char="•"/>
            </a:pPr>
            <a:r>
              <a:rPr lang="en-US" sz="3400" dirty="0"/>
              <a:t>1. Objects of the class Relation with the value “power” for the tag “route” are saved as a Python tuple object.</a:t>
            </a:r>
          </a:p>
          <a:p>
            <a:pPr marL="457200" indent="-457200" algn="just">
              <a:buFont typeface="Arial" panose="020B0604020202020204" pitchFamily="34" charset="0"/>
              <a:buChar char="•"/>
            </a:pPr>
            <a:r>
              <a:rPr lang="en-US" sz="3400" dirty="0"/>
              <a:t>2. Objects of the class Ways with the tag “power” or if the Way object can be found in the before saved list of Relations. Also, all Nodes listed in this Way object are saved.</a:t>
            </a:r>
          </a:p>
          <a:p>
            <a:pPr marL="457200" indent="-457200" algn="just">
              <a:buFont typeface="Arial" panose="020B0604020202020204" pitchFamily="34" charset="0"/>
              <a:buChar char="•"/>
            </a:pPr>
            <a:r>
              <a:rPr lang="en-US" sz="3400" dirty="0"/>
              <a:t>3. Objects of the class Nodes are considered. </a:t>
            </a:r>
            <a:r>
              <a:rPr lang="en-GB" sz="3400" dirty="0"/>
              <a:t>Here, only the Nodes are needed, that are part of the Node tuple created in the second iteration. </a:t>
            </a:r>
          </a:p>
          <a:p>
            <a:pPr marL="457200" indent="-457200" algn="just">
              <a:buFont typeface="Arial" panose="020B0604020202020204" pitchFamily="34" charset="0"/>
              <a:buChar char="•"/>
            </a:pPr>
            <a:r>
              <a:rPr lang="en-GB" sz="3400" dirty="0"/>
              <a:t>These results are converted to a Pandas </a:t>
            </a:r>
            <a:r>
              <a:rPr lang="en-GB" sz="3400" dirty="0" err="1"/>
              <a:t>DataFrame</a:t>
            </a:r>
            <a:r>
              <a:rPr lang="en-GB" sz="3400" dirty="0"/>
              <a:t> and stored in a separate CSV-File for each Object.</a:t>
            </a:r>
            <a:endParaRPr lang="en-US" sz="3400" dirty="0"/>
          </a:p>
          <a:p>
            <a:pPr algn="just"/>
            <a:endParaRPr lang="en-US" sz="3400" dirty="0"/>
          </a:p>
        </p:txBody>
      </p:sp>
      <p:sp>
        <p:nvSpPr>
          <p:cNvPr id="146" name="Textfeld 145"/>
          <p:cNvSpPr txBox="1"/>
          <p:nvPr/>
        </p:nvSpPr>
        <p:spPr>
          <a:xfrm>
            <a:off x="15903651" y="21802468"/>
            <a:ext cx="14420482" cy="830997"/>
          </a:xfrm>
          <a:prstGeom prst="rect">
            <a:avLst/>
          </a:prstGeom>
          <a:noFill/>
        </p:spPr>
        <p:txBody>
          <a:bodyPr wrap="square" rtlCol="0">
            <a:spAutoFit/>
          </a:bodyPr>
          <a:lstStyle/>
          <a:p>
            <a:r>
              <a:rPr lang="en-US" sz="4800" b="1" dirty="0"/>
              <a:t>Scenario 2: xx</a:t>
            </a:r>
            <a:endParaRPr lang="en-US" sz="4000" b="1" dirty="0"/>
          </a:p>
        </p:txBody>
      </p:sp>
      <p:sp>
        <p:nvSpPr>
          <p:cNvPr id="149" name="Textfeld 148"/>
          <p:cNvSpPr txBox="1"/>
          <p:nvPr/>
        </p:nvSpPr>
        <p:spPr>
          <a:xfrm>
            <a:off x="1368627" y="29694113"/>
            <a:ext cx="8953092" cy="830997"/>
          </a:xfrm>
          <a:prstGeom prst="rect">
            <a:avLst/>
          </a:prstGeom>
          <a:noFill/>
        </p:spPr>
        <p:txBody>
          <a:bodyPr wrap="none" rtlCol="0">
            <a:spAutoFit/>
          </a:bodyPr>
          <a:lstStyle/>
          <a:p>
            <a:r>
              <a:rPr lang="en-US" sz="4800" b="1" dirty="0"/>
              <a:t>3. Theory of the Python Script</a:t>
            </a:r>
            <a:endParaRPr lang="en-US" sz="4000" b="1" dirty="0"/>
          </a:p>
        </p:txBody>
      </p:sp>
      <p:cxnSp>
        <p:nvCxnSpPr>
          <p:cNvPr id="156" name="Gerade Verbindung 155"/>
          <p:cNvCxnSpPr/>
          <p:nvPr/>
        </p:nvCxnSpPr>
        <p:spPr>
          <a:xfrm>
            <a:off x="15842681" y="30668637"/>
            <a:ext cx="14402370"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157" name="Textfeld 156"/>
          <p:cNvSpPr txBox="1"/>
          <p:nvPr/>
        </p:nvSpPr>
        <p:spPr>
          <a:xfrm>
            <a:off x="15955900" y="29694113"/>
            <a:ext cx="4365298" cy="830997"/>
          </a:xfrm>
          <a:prstGeom prst="rect">
            <a:avLst/>
          </a:prstGeom>
          <a:noFill/>
        </p:spPr>
        <p:txBody>
          <a:bodyPr wrap="none" rtlCol="0">
            <a:spAutoFit/>
          </a:bodyPr>
          <a:lstStyle/>
          <a:p>
            <a:r>
              <a:rPr lang="en-US" sz="4800" b="1" dirty="0"/>
              <a:t>Scenario 3: xx</a:t>
            </a:r>
            <a:endParaRPr lang="en-US" sz="4000" b="1" dirty="0"/>
          </a:p>
        </p:txBody>
      </p:sp>
      <p:sp>
        <p:nvSpPr>
          <p:cNvPr id="164" name="Textfeld 163"/>
          <p:cNvSpPr txBox="1"/>
          <p:nvPr/>
        </p:nvSpPr>
        <p:spPr>
          <a:xfrm>
            <a:off x="15746219" y="9596992"/>
            <a:ext cx="13946164" cy="3600986"/>
          </a:xfrm>
          <a:prstGeom prst="rect">
            <a:avLst/>
          </a:prstGeom>
          <a:noFill/>
        </p:spPr>
        <p:txBody>
          <a:bodyPr wrap="square" rtlCol="0">
            <a:spAutoFit/>
          </a:bodyPr>
          <a:lstStyle/>
          <a:p>
            <a:pPr marL="342900" indent="-342900" algn="just">
              <a:buFont typeface="Arial" panose="020B0604020202020204" pitchFamily="34" charset="0"/>
              <a:buChar char="•"/>
            </a:pPr>
            <a:r>
              <a:rPr lang="en-GB" sz="3400" dirty="0"/>
              <a:t>If a frequency value is missing, the frequency value of a member of the same circuit is considered and partly used.</a:t>
            </a:r>
          </a:p>
          <a:p>
            <a:pPr marL="342900" indent="-342900" algn="just">
              <a:buFont typeface="Arial" panose="020B0604020202020204" pitchFamily="34" charset="0"/>
              <a:buChar char="•"/>
            </a:pPr>
            <a:r>
              <a:rPr lang="en-GB" sz="3400" dirty="0"/>
              <a:t>If a line has the same start- or endpoint and the voltage is the same it is considered as a neighbour.</a:t>
            </a:r>
          </a:p>
          <a:p>
            <a:pPr marL="342900" indent="-342900" algn="just">
              <a:buFont typeface="Arial" panose="020B0604020202020204" pitchFamily="34" charset="0"/>
              <a:buChar char="•"/>
            </a:pPr>
            <a:endParaRPr lang="en-US" sz="3400" dirty="0"/>
          </a:p>
          <a:p>
            <a:pPr marL="342900" indent="-342900">
              <a:buFont typeface="Arial" panose="020B0604020202020204" pitchFamily="34" charset="0"/>
              <a:buChar char="•"/>
            </a:pPr>
            <a:endParaRPr lang="en-US" sz="3400" dirty="0"/>
          </a:p>
          <a:p>
            <a:pPr marL="342900" indent="-342900">
              <a:buFont typeface="Arial" panose="020B0604020202020204" pitchFamily="34" charset="0"/>
              <a:buChar char="•"/>
            </a:pPr>
            <a:endParaRPr lang="en-US" sz="2400" b="1" dirty="0"/>
          </a:p>
        </p:txBody>
      </p:sp>
      <p:sp>
        <p:nvSpPr>
          <p:cNvPr id="166" name="Textfeld 165"/>
          <p:cNvSpPr txBox="1"/>
          <p:nvPr/>
        </p:nvSpPr>
        <p:spPr>
          <a:xfrm>
            <a:off x="1240823" y="31225786"/>
            <a:ext cx="13309440" cy="5786199"/>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GB" sz="3400" spc="-5" dirty="0">
                <a:ea typeface="MS Mincho"/>
              </a:rPr>
              <a:t>The task is to add missing data of the components (e.g. substations) through derivations and correlations of existing data, surrounding networks and assumptions for certain characteristics. </a:t>
            </a:r>
          </a:p>
          <a:p>
            <a:pPr marL="457200" indent="-457200" algn="just">
              <a:spcAft>
                <a:spcPts val="1200"/>
              </a:spcAft>
              <a:buFont typeface="Arial" panose="020B0604020202020204" pitchFamily="34" charset="0"/>
              <a:buChar char="•"/>
            </a:pPr>
            <a:r>
              <a:rPr lang="en-GB" sz="3400" spc="-5" dirty="0">
                <a:ea typeface="MS Mincho"/>
              </a:rPr>
              <a:t>1. Read in the generated CSV-Data as Pandas </a:t>
            </a:r>
            <a:r>
              <a:rPr lang="en-GB" sz="3400" spc="-5" dirty="0" err="1">
                <a:ea typeface="MS Mincho"/>
              </a:rPr>
              <a:t>DataFrame</a:t>
            </a:r>
            <a:r>
              <a:rPr lang="en-GB" sz="3400" spc="-5" dirty="0">
                <a:ea typeface="MS Mincho"/>
              </a:rPr>
              <a:t> and partly split it up. For example the ways Table is separated in substations and lines/cables. </a:t>
            </a:r>
          </a:p>
          <a:p>
            <a:pPr marL="457200" indent="-457200" algn="just">
              <a:spcAft>
                <a:spcPts val="1200"/>
              </a:spcAft>
              <a:buFont typeface="Arial" panose="020B0604020202020204" pitchFamily="34" charset="0"/>
              <a:buChar char="•"/>
            </a:pPr>
            <a:r>
              <a:rPr lang="en-GB" sz="3400" spc="-5" dirty="0">
                <a:ea typeface="MS Mincho"/>
              </a:rPr>
              <a:t>2. Adjustment of the data of the respective tags</a:t>
            </a:r>
            <a:r>
              <a:rPr lang="de-DE" sz="3400" spc="-5" dirty="0">
                <a:ea typeface="MS Mincho"/>
              </a:rPr>
              <a:t>. </a:t>
            </a:r>
            <a:r>
              <a:rPr lang="en-GB" sz="3400" spc="-5" dirty="0">
                <a:ea typeface="MS Mincho"/>
              </a:rPr>
              <a:t>Therefore, the data types of same values are unified. Now missing data can be added and errors can be removed. </a:t>
            </a:r>
          </a:p>
          <a:p>
            <a:pPr marL="457200" indent="-457200" algn="just">
              <a:spcAft>
                <a:spcPts val="1200"/>
              </a:spcAft>
              <a:buFont typeface="Arial" panose="020B0604020202020204" pitchFamily="34" charset="0"/>
              <a:buChar char="•"/>
            </a:pPr>
            <a:endParaRPr lang="en-GB" sz="3400" spc="-5" dirty="0">
              <a:ea typeface="MS Mincho"/>
            </a:endParaRPr>
          </a:p>
        </p:txBody>
      </p:sp>
      <p:sp>
        <p:nvSpPr>
          <p:cNvPr id="169" name="Textfeld 168"/>
          <p:cNvSpPr txBox="1"/>
          <p:nvPr/>
        </p:nvSpPr>
        <p:spPr>
          <a:xfrm>
            <a:off x="15871256" y="30872404"/>
            <a:ext cx="13292690" cy="1292662"/>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dirty="0"/>
              <a:t>Text</a:t>
            </a:r>
          </a:p>
          <a:p>
            <a:pPr marL="457200" indent="-457200" algn="just">
              <a:spcAft>
                <a:spcPts val="1200"/>
              </a:spcAft>
              <a:buFont typeface="Arial" panose="020B0604020202020204" pitchFamily="34" charset="0"/>
              <a:buChar char="•"/>
            </a:pPr>
            <a:r>
              <a:rPr lang="en-US" sz="3400" dirty="0"/>
              <a:t>text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395" y="40255445"/>
            <a:ext cx="2274551" cy="181720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sp>
        <p:nvSpPr>
          <p:cNvPr id="82" name="Textplatzhalter 14"/>
          <p:cNvSpPr>
            <a:spLocks noGrp="1"/>
          </p:cNvSpPr>
          <p:nvPr>
            <p:ph type="body" idx="10"/>
          </p:nvPr>
        </p:nvSpPr>
        <p:spPr>
          <a:xfrm>
            <a:off x="11875898" y="40329510"/>
            <a:ext cx="7559275" cy="1743137"/>
          </a:xfrm>
        </p:spPr>
        <p:txBody>
          <a:bodyPr/>
          <a:lstStyle/>
          <a:p>
            <a:r>
              <a:rPr lang="en-US" sz="2800" b="0" dirty="0">
                <a:latin typeface="Arial" panose="020B0604020202020204" pitchFamily="34" charset="0"/>
                <a:cs typeface="Arial" panose="020B0604020202020204" pitchFamily="34" charset="0"/>
              </a:rPr>
              <a:t>Contact: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3" name="Textfeld 2">
            <a:extLst>
              <a:ext uri="{FF2B5EF4-FFF2-40B4-BE49-F238E27FC236}">
                <a16:creationId xmlns:a16="http://schemas.microsoft.com/office/drawing/2014/main" id="{A2E80806-C4FB-4C12-BDE3-E21C65581F47}"/>
              </a:ext>
            </a:extLst>
          </p:cNvPr>
          <p:cNvSpPr txBox="1"/>
          <p:nvPr/>
        </p:nvSpPr>
        <p:spPr>
          <a:xfrm>
            <a:off x="15955900" y="23581895"/>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2" name="Textfeld 1">
            <a:extLst>
              <a:ext uri="{FF2B5EF4-FFF2-40B4-BE49-F238E27FC236}">
                <a16:creationId xmlns:a16="http://schemas.microsoft.com/office/drawing/2014/main" id="{5A86B43D-6CAF-AF43-7495-CC48CFA09C2D}"/>
              </a:ext>
            </a:extLst>
          </p:cNvPr>
          <p:cNvSpPr txBox="1"/>
          <p:nvPr/>
        </p:nvSpPr>
        <p:spPr>
          <a:xfrm>
            <a:off x="1077115" y="8621510"/>
            <a:ext cx="13338017" cy="830997"/>
          </a:xfrm>
          <a:prstGeom prst="rect">
            <a:avLst/>
          </a:prstGeom>
          <a:noFill/>
        </p:spPr>
        <p:txBody>
          <a:bodyPr wrap="square" rtlCol="0">
            <a:spAutoFit/>
          </a:bodyPr>
          <a:lstStyle/>
          <a:p>
            <a:r>
              <a:rPr lang="en-US" sz="4800" b="1" dirty="0"/>
              <a:t>INTRODUCTION</a:t>
            </a:r>
            <a:endParaRPr lang="en-US" sz="4000" b="1" dirty="0"/>
          </a:p>
        </p:txBody>
      </p:sp>
      <p:sp>
        <p:nvSpPr>
          <p:cNvPr id="5" name="Textfeld 4">
            <a:extLst>
              <a:ext uri="{FF2B5EF4-FFF2-40B4-BE49-F238E27FC236}">
                <a16:creationId xmlns:a16="http://schemas.microsoft.com/office/drawing/2014/main" id="{8759577A-0563-2E49-748C-56A8849C97DB}"/>
              </a:ext>
            </a:extLst>
          </p:cNvPr>
          <p:cNvSpPr txBox="1"/>
          <p:nvPr/>
        </p:nvSpPr>
        <p:spPr>
          <a:xfrm>
            <a:off x="1078017" y="9734433"/>
            <a:ext cx="13338017" cy="7971413"/>
          </a:xfrm>
          <a:prstGeom prst="rect">
            <a:avLst/>
          </a:prstGeom>
          <a:noFill/>
        </p:spPr>
        <p:txBody>
          <a:bodyPr wrap="square" rtlCol="0">
            <a:spAutoFit/>
          </a:bodyPr>
          <a:lstStyle/>
          <a:p>
            <a:pPr algn="just"/>
            <a:r>
              <a:rPr lang="en-US" sz="3200" dirty="0"/>
              <a:t>As decentralization of generation of electricity is going forward as sustainable energy is in focus more than ever, more electrical grid models are needed, e.g. to simulate power flow. Countries of the global south and especially Africa could gain much from this transition and models, which brings the need of public, open-source models being available. This project makes a step forward contributing to this issue by using OSM data and Python as a programming language to develop an existing open grid model for the German transmission network into an open tool for creating electrical grid models.</a:t>
            </a:r>
          </a:p>
          <a:p>
            <a:pPr algn="just"/>
            <a:endParaRPr lang="en-US" sz="3200" dirty="0"/>
          </a:p>
          <a:p>
            <a:pPr algn="just"/>
            <a:r>
              <a:rPr lang="en-US" sz="3200" dirty="0"/>
              <a:t>Existing German model: The existing German model “</a:t>
            </a:r>
            <a:r>
              <a:rPr lang="en-US" sz="3200" dirty="0" err="1"/>
              <a:t>osmTGmod</a:t>
            </a:r>
            <a:r>
              <a:rPr lang="en-US" sz="3200" dirty="0"/>
              <a:t>” uses several programming languages SQL, PostgreSQL and pl/</a:t>
            </a:r>
            <a:r>
              <a:rPr lang="en-US" sz="3200" dirty="0" err="1"/>
              <a:t>pgSQL</a:t>
            </a:r>
            <a:r>
              <a:rPr lang="en-US" sz="3200" dirty="0"/>
              <a:t>, Python as well as software and databases, which are no longer state-of-the-art and increase computing time. Therefore, in this project, there is a state-of-the-art approach with the programming language Python, which allows the reduction of the software and computing time needed.</a:t>
            </a:r>
          </a:p>
        </p:txBody>
      </p:sp>
      <p:pic>
        <p:nvPicPr>
          <p:cNvPr id="6" name="Picture 5">
            <a:extLst>
              <a:ext uri="{FF2B5EF4-FFF2-40B4-BE49-F238E27FC236}">
                <a16:creationId xmlns:a16="http://schemas.microsoft.com/office/drawing/2014/main" id="{2955165D-BCEE-4670-6548-07159268ABE2}"/>
              </a:ext>
            </a:extLst>
          </p:cNvPr>
          <p:cNvPicPr>
            <a:picLocks noChangeAspect="1"/>
          </p:cNvPicPr>
          <p:nvPr/>
        </p:nvPicPr>
        <p:blipFill>
          <a:blip r:embed="rId4"/>
          <a:stretch>
            <a:fillRect/>
          </a:stretch>
        </p:blipFill>
        <p:spPr>
          <a:xfrm>
            <a:off x="17921274" y="16136241"/>
            <a:ext cx="9180830" cy="4348815"/>
          </a:xfrm>
          <a:prstGeom prst="rect">
            <a:avLst/>
          </a:prstGeom>
        </p:spPr>
      </p:pic>
    </p:spTree>
    <p:extLst>
      <p:ext uri="{BB962C8B-B14F-4D97-AF65-F5344CB8AC3E}">
        <p14:creationId xmlns:p14="http://schemas.microsoft.com/office/powerpoint/2010/main" val="719946222"/>
      </p:ext>
    </p:extLst>
  </p:cSld>
  <p:clrMapOvr>
    <a:masterClrMapping/>
  </p:clrMapOvr>
</p:sld>
</file>

<file path=ppt/theme/theme1.xml><?xml version="1.0" encoding="utf-8"?>
<a:theme xmlns:a="http://schemas.openxmlformats.org/drawingml/2006/main" name="4_Textfolie mit Unterpunkten">
  <a:themeElements>
    <a:clrScheme name="TH-Köln-Einfaches Farbklima">
      <a:dk1>
        <a:srgbClr val="000000"/>
      </a:dk1>
      <a:lt1>
        <a:srgbClr val="FFFFFF"/>
      </a:lt1>
      <a:dk2>
        <a:srgbClr val="808080"/>
      </a:dk2>
      <a:lt2>
        <a:srgbClr val="BFBFBF"/>
      </a:lt2>
      <a:accent1>
        <a:srgbClr val="C00009"/>
      </a:accent1>
      <a:accent2>
        <a:srgbClr val="E24300"/>
      </a:accent2>
      <a:accent3>
        <a:srgbClr val="9D167A"/>
      </a:accent3>
      <a:accent4>
        <a:srgbClr val="A00008"/>
      </a:accent4>
      <a:accent5>
        <a:srgbClr val="BB3800"/>
      </a:accent5>
      <a:accent6>
        <a:srgbClr val="740B5C"/>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728</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Grande</vt:lpstr>
      <vt:lpstr>Symbol</vt:lpstr>
      <vt:lpstr>4_Textfolie mit Unterpunkten</vt:lpstr>
      <vt:lpstr>PowerPoint Presentation</vt:lpstr>
    </vt:vector>
  </TitlesOfParts>
  <Company>fh-köln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 2004 Test Drive-Benutzer</dc:creator>
  <cp:lastModifiedBy>Jan Schmitt (jschmi17)</cp:lastModifiedBy>
  <cp:revision>445</cp:revision>
  <dcterms:created xsi:type="dcterms:W3CDTF">2015-08-16T11:38:41Z</dcterms:created>
  <dcterms:modified xsi:type="dcterms:W3CDTF">2022-10-07T11:27:37Z</dcterms:modified>
</cp:coreProperties>
</file>