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varScale="1">
        <p:scale>
          <a:sx n="35" d="100"/>
          <a:sy n="35" d="100"/>
        </p:scale>
        <p:origin x="346" y="53"/>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28053" y="4070829"/>
            <a:ext cx="9035590" cy="1733059"/>
          </a:xfrm>
        </p:spPr>
        <p:txBody>
          <a:bodyPr/>
          <a:lstStyle/>
          <a:p>
            <a:r>
              <a:rPr lang="en-US" sz="2800" dirty="0">
                <a:latin typeface="Roboto" panose="02000000000000000000" pitchFamily="2" charset="0"/>
                <a:ea typeface="Roboto" panose="02000000000000000000" pitchFamily="2" charset="0"/>
              </a:rPr>
              <a:t>Automatization of CT scan interpretation of pathology diagnosis and surgical intervention. </a:t>
            </a:r>
            <a:r>
              <a:rPr lang="en-US" sz="2800" dirty="0">
                <a:solidFill>
                  <a:schemeClr val="accent5">
                    <a:lumMod val="50000"/>
                  </a:schemeClr>
                </a:solidFill>
                <a:latin typeface="Roboto" panose="02000000000000000000" pitchFamily="2" charset="0"/>
                <a:ea typeface="Roboto" panose="02000000000000000000" pitchFamily="2" charset="0"/>
              </a:rPr>
              <a:t> </a:t>
            </a:r>
          </a:p>
        </p:txBody>
      </p:sp>
      <p:sp>
        <p:nvSpPr>
          <p:cNvPr id="299" name="Text Placeholder 298"/>
          <p:cNvSpPr>
            <a:spLocks noGrp="1"/>
          </p:cNvSpPr>
          <p:nvPr>
            <p:ph type="body" sz="quarter" idx="11"/>
          </p:nvPr>
        </p:nvSpPr>
        <p:spPr>
          <a:xfrm>
            <a:off x="614892" y="2622097"/>
            <a:ext cx="9048751" cy="519688"/>
          </a:xfrm>
        </p:spPr>
        <p:txBody>
          <a:bodyPr/>
          <a:lstStyle/>
          <a:p>
            <a:r>
              <a:rPr lang="en-US" sz="3200" b="0" u="none" dirty="0">
                <a:solidFill>
                  <a:schemeClr val="accent5">
                    <a:lumMod val="50000"/>
                  </a:schemeClr>
                </a:solidFill>
                <a:latin typeface="Roboto Black" panose="02000000000000000000" pitchFamily="2" charset="0"/>
                <a:ea typeface="Roboto Black" panose="02000000000000000000" pitchFamily="2" charset="0"/>
              </a:rPr>
              <a:t>Problem motivation</a:t>
            </a:r>
          </a:p>
        </p:txBody>
      </p:sp>
      <p:sp>
        <p:nvSpPr>
          <p:cNvPr id="302" name="Text Placeholder 301"/>
          <p:cNvSpPr>
            <a:spLocks noGrp="1"/>
          </p:cNvSpPr>
          <p:nvPr>
            <p:ph type="body" sz="quarter" idx="19"/>
          </p:nvPr>
        </p:nvSpPr>
        <p:spPr>
          <a:xfrm>
            <a:off x="614892" y="9601771"/>
            <a:ext cx="9061909" cy="2191160"/>
          </a:xfrm>
        </p:spPr>
        <p:txBody>
          <a:bodyPr/>
          <a:lstStyle/>
          <a:p>
            <a:r>
              <a:rPr lang="en-US" sz="2800" dirty="0">
                <a:latin typeface="Roboto" panose="02000000000000000000" pitchFamily="2" charset="0"/>
                <a:ea typeface="Roboto" panose="02000000000000000000" pitchFamily="2" charset="0"/>
              </a:rPr>
              <a:t>Data labelling costly and time consuming</a:t>
            </a:r>
          </a:p>
          <a:p>
            <a:r>
              <a:rPr lang="en-US" sz="2800" dirty="0">
                <a:latin typeface="Roboto" panose="02000000000000000000" pitchFamily="2" charset="0"/>
                <a:ea typeface="Roboto" panose="02000000000000000000" pitchFamily="2" charset="0"/>
              </a:rPr>
              <a:t>What could we do with less?</a:t>
            </a:r>
          </a:p>
          <a:p>
            <a:r>
              <a:rPr lang="en-US" sz="2800" dirty="0">
                <a:latin typeface="Roboto" panose="02000000000000000000" pitchFamily="2" charset="0"/>
                <a:ea typeface="Roboto" panose="02000000000000000000" pitchFamily="2" charset="0"/>
              </a:rPr>
              <a:t>Instance segmentation model trained on </a:t>
            </a:r>
            <a:r>
              <a:rPr lang="en-US" sz="2800" dirty="0">
                <a:latin typeface="Roboto Black" panose="02000000000000000000" pitchFamily="2" charset="0"/>
                <a:ea typeface="Roboto Black" panose="02000000000000000000" pitchFamily="2" charset="0"/>
              </a:rPr>
              <a:t>point supervised </a:t>
            </a:r>
            <a:r>
              <a:rPr lang="en-US" sz="2800" dirty="0">
                <a:latin typeface="Roboto" panose="02000000000000000000" pitchFamily="2" charset="0"/>
                <a:ea typeface="Roboto" panose="02000000000000000000" pitchFamily="2" charset="0"/>
              </a:rPr>
              <a:t>data can strongly reduce cost </a:t>
            </a:r>
            <a:r>
              <a:rPr lang="en-US" sz="1600" dirty="0">
                <a:latin typeface="Roboto" panose="02000000000000000000" pitchFamily="2" charset="0"/>
                <a:ea typeface="Roboto" panose="02000000000000000000" pitchFamily="2" charset="0"/>
              </a:rPr>
              <a:t>[1] </a:t>
            </a:r>
            <a:r>
              <a:rPr lang="en-US" sz="2800" dirty="0">
                <a:latin typeface="Roboto" panose="02000000000000000000" pitchFamily="2" charset="0"/>
                <a:ea typeface="Roboto" panose="02000000000000000000" pitchFamily="2" charset="0"/>
              </a:rPr>
              <a:t>. </a:t>
            </a:r>
            <a:endParaRPr lang="en-US" sz="2800" dirty="0">
              <a:solidFill>
                <a:schemeClr val="accent5">
                  <a:lumMod val="50000"/>
                </a:schemeClr>
              </a:solidFill>
              <a:latin typeface="Roboto" panose="02000000000000000000" pitchFamily="2" charset="0"/>
              <a:ea typeface="Roboto" panose="02000000000000000000" pitchFamily="2" charset="0"/>
            </a:endParaRPr>
          </a:p>
        </p:txBody>
      </p:sp>
      <p:sp>
        <p:nvSpPr>
          <p:cNvPr id="303" name="Text Placeholder 302"/>
          <p:cNvSpPr>
            <a:spLocks noGrp="1"/>
          </p:cNvSpPr>
          <p:nvPr>
            <p:ph type="body" sz="quarter" idx="20"/>
          </p:nvPr>
        </p:nvSpPr>
        <p:spPr>
          <a:xfrm>
            <a:off x="628053" y="9176760"/>
            <a:ext cx="9048750" cy="450228"/>
          </a:xfrm>
        </p:spPr>
        <p:txBody>
          <a:bodyPr/>
          <a:lstStyle/>
          <a:p>
            <a:r>
              <a:rPr lang="en-US" sz="2800" b="0" u="none" dirty="0">
                <a:solidFill>
                  <a:schemeClr val="accent5">
                    <a:lumMod val="50000"/>
                  </a:schemeClr>
                </a:solidFill>
                <a:latin typeface="Roboto Black" panose="02000000000000000000" pitchFamily="2" charset="0"/>
                <a:ea typeface="Roboto Black" panose="02000000000000000000" pitchFamily="2" charset="0"/>
              </a:rPr>
              <a:t>Weak supervision</a:t>
            </a:r>
          </a:p>
        </p:txBody>
      </p:sp>
      <p:sp>
        <p:nvSpPr>
          <p:cNvPr id="15" name="Text Placeholder 14">
            <a:extLst>
              <a:ext uri="{FF2B5EF4-FFF2-40B4-BE49-F238E27FC236}">
                <a16:creationId xmlns:a16="http://schemas.microsoft.com/office/drawing/2014/main" id="{8A066BDC-0951-4314-B428-4005FF53974F}"/>
              </a:ext>
            </a:extLst>
          </p:cNvPr>
          <p:cNvSpPr>
            <a:spLocks noGrp="1"/>
          </p:cNvSpPr>
          <p:nvPr>
            <p:ph type="body" sz="quarter" idx="23"/>
          </p:nvPr>
        </p:nvSpPr>
        <p:spPr>
          <a:xfrm>
            <a:off x="10108143" y="3396617"/>
            <a:ext cx="9047690" cy="2245876"/>
          </a:xfrm>
        </p:spPr>
        <p:txBody>
          <a:bodyPr/>
          <a:lstStyle/>
          <a:p>
            <a:r>
              <a:rPr lang="nl-BE" sz="2800" dirty="0">
                <a:latin typeface="Roboto" panose="02000000000000000000" pitchFamily="2" charset="0"/>
                <a:ea typeface="Roboto" panose="02000000000000000000" pitchFamily="2" charset="0"/>
              </a:rPr>
              <a:t>5 datasets </a:t>
            </a:r>
            <a:r>
              <a:rPr lang="nl-BE" sz="1600" dirty="0">
                <a:latin typeface="Roboto" panose="02000000000000000000" pitchFamily="2" charset="0"/>
                <a:ea typeface="Roboto" panose="02000000000000000000" pitchFamily="2" charset="0"/>
              </a:rPr>
              <a:t>[2-7,13] </a:t>
            </a:r>
            <a:r>
              <a:rPr lang="nl-BE" sz="2800" dirty="0">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359 images, 242 </a:t>
            </a:r>
            <a:r>
              <a:rPr lang="nl-BE" sz="2800" dirty="0" err="1">
                <a:latin typeface="Roboto" panose="02000000000000000000" pitchFamily="2" charset="0"/>
                <a:ea typeface="Roboto" panose="02000000000000000000" pitchFamily="2" charset="0"/>
              </a:rPr>
              <a:t>patients</a:t>
            </a:r>
            <a:endParaRPr lang="nl-BE" sz="2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800" dirty="0" err="1">
                <a:latin typeface="Roboto" panose="02000000000000000000" pitchFamily="2" charset="0"/>
                <a:ea typeface="Roboto" panose="02000000000000000000" pitchFamily="2" charset="0"/>
              </a:rPr>
              <a:t>Xxx</a:t>
            </a:r>
            <a:r>
              <a:rPr lang="nl-BE" sz="2800" dirty="0">
                <a:latin typeface="Roboto" panose="02000000000000000000" pitchFamily="2" charset="0"/>
                <a:ea typeface="Roboto" panose="02000000000000000000" pitchFamily="2" charset="0"/>
              </a:rPr>
              <a:t> male, xxx </a:t>
            </a:r>
            <a:r>
              <a:rPr lang="nl-BE" sz="2800" dirty="0" err="1">
                <a:latin typeface="Roboto" panose="02000000000000000000" pitchFamily="2" charset="0"/>
                <a:ea typeface="Roboto" panose="02000000000000000000" pitchFamily="2" charset="0"/>
              </a:rPr>
              <a:t>female</a:t>
            </a:r>
            <a:r>
              <a:rPr lang="nl-BE" sz="2800" dirty="0">
                <a:latin typeface="Roboto" panose="02000000000000000000" pitchFamily="2" charset="0"/>
                <a:ea typeface="Roboto" panose="02000000000000000000" pitchFamily="2" charset="0"/>
              </a:rPr>
              <a:t>, 22 </a:t>
            </a:r>
            <a:r>
              <a:rPr lang="nl-BE" sz="2800" dirty="0" err="1">
                <a:latin typeface="Roboto" panose="02000000000000000000" pitchFamily="2" charset="0"/>
                <a:ea typeface="Roboto" panose="02000000000000000000" pitchFamily="2" charset="0"/>
              </a:rPr>
              <a:t>unknown</a:t>
            </a:r>
            <a:endParaRPr lang="nl-BE" sz="2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800" dirty="0" err="1">
                <a:latin typeface="Roboto" panose="02000000000000000000" pitchFamily="2" charset="0"/>
                <a:ea typeface="Roboto" panose="02000000000000000000" pitchFamily="2" charset="0"/>
              </a:rPr>
              <a:t>Average</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age</a:t>
            </a:r>
            <a:r>
              <a:rPr lang="nl-BE" sz="2800" dirty="0">
                <a:latin typeface="Roboto" panose="02000000000000000000" pitchFamily="2" charset="0"/>
                <a:ea typeface="Roboto" panose="02000000000000000000" pitchFamily="2" charset="0"/>
              </a:rPr>
              <a:t>: xxx </a:t>
            </a:r>
            <a:endParaRPr lang="en-GB" sz="2800" dirty="0">
              <a:latin typeface="Roboto" panose="02000000000000000000" pitchFamily="2" charset="0"/>
              <a:ea typeface="Roboto" panose="02000000000000000000" pitchFamily="2" charset="0"/>
            </a:endParaRPr>
          </a:p>
        </p:txBody>
      </p:sp>
      <p:sp>
        <p:nvSpPr>
          <p:cNvPr id="16" name="Text Placeholder 15">
            <a:extLst>
              <a:ext uri="{FF2B5EF4-FFF2-40B4-BE49-F238E27FC236}">
                <a16:creationId xmlns:a16="http://schemas.microsoft.com/office/drawing/2014/main" id="{4C5787BA-B206-406F-B0D0-5C4F5D81C866}"/>
              </a:ext>
            </a:extLst>
          </p:cNvPr>
          <p:cNvSpPr>
            <a:spLocks noGrp="1"/>
          </p:cNvSpPr>
          <p:nvPr>
            <p:ph type="body" sz="quarter" idx="24"/>
          </p:nvPr>
        </p:nvSpPr>
        <p:spPr>
          <a:xfrm>
            <a:off x="10102850" y="2649951"/>
            <a:ext cx="9052983" cy="597961"/>
          </a:xfrm>
        </p:spPr>
        <p:txBody>
          <a:bodyPr/>
          <a:lstStyle/>
          <a:p>
            <a:r>
              <a:rPr lang="nl-BE" sz="3200" b="0" u="none" dirty="0" err="1">
                <a:latin typeface="Roboto Black" panose="02000000000000000000" pitchFamily="2" charset="0"/>
                <a:ea typeface="Roboto Black" panose="02000000000000000000" pitchFamily="2" charset="0"/>
              </a:rPr>
              <a:t>Available</a:t>
            </a:r>
            <a:r>
              <a:rPr lang="nl-BE" sz="3200" b="0" u="none" dirty="0">
                <a:latin typeface="Roboto Black" panose="02000000000000000000" pitchFamily="2" charset="0"/>
                <a:ea typeface="Roboto Black" panose="02000000000000000000" pitchFamily="2" charset="0"/>
              </a:rPr>
              <a:t> datasets</a:t>
            </a:r>
            <a:endParaRPr lang="en-GB" sz="3200" b="0" u="none" dirty="0">
              <a:latin typeface="Roboto Black" panose="02000000000000000000" pitchFamily="2" charset="0"/>
              <a:ea typeface="Roboto Black" panose="02000000000000000000" pitchFamily="2" charset="0"/>
            </a:endParaRPr>
          </a:p>
        </p:txBody>
      </p:sp>
      <p:sp>
        <p:nvSpPr>
          <p:cNvPr id="19" name="Text Placeholder 18">
            <a:extLst>
              <a:ext uri="{FF2B5EF4-FFF2-40B4-BE49-F238E27FC236}">
                <a16:creationId xmlns:a16="http://schemas.microsoft.com/office/drawing/2014/main" id="{0850DC6D-65E9-48D5-8801-94EA77046574}"/>
              </a:ext>
            </a:extLst>
          </p:cNvPr>
          <p:cNvSpPr>
            <a:spLocks noGrp="1"/>
          </p:cNvSpPr>
          <p:nvPr>
            <p:ph type="body" sz="quarter" idx="27"/>
          </p:nvPr>
        </p:nvSpPr>
        <p:spPr>
          <a:xfrm>
            <a:off x="19585057" y="9003810"/>
            <a:ext cx="9050686" cy="597961"/>
          </a:xfrm>
        </p:spPr>
        <p:txBody>
          <a:bodyPr/>
          <a:lstStyle/>
          <a:p>
            <a:r>
              <a:rPr lang="nl-BE" sz="3200" b="0" u="none" dirty="0" err="1">
                <a:latin typeface="Roboto Black" panose="02000000000000000000" pitchFamily="2" charset="0"/>
                <a:ea typeface="Roboto Black" panose="02000000000000000000" pitchFamily="2" charset="0"/>
              </a:rPr>
              <a:t>References</a:t>
            </a:r>
            <a:endParaRPr lang="en-GB" sz="3200" b="0" u="none" dirty="0">
              <a:latin typeface="Roboto Black" panose="02000000000000000000" pitchFamily="2" charset="0"/>
              <a:ea typeface="Roboto Black" panose="02000000000000000000" pitchFamily="2" charset="0"/>
            </a:endParaRPr>
          </a:p>
        </p:txBody>
      </p:sp>
      <p:sp>
        <p:nvSpPr>
          <p:cNvPr id="20" name="Text Placeholder 19">
            <a:extLst>
              <a:ext uri="{FF2B5EF4-FFF2-40B4-BE49-F238E27FC236}">
                <a16:creationId xmlns:a16="http://schemas.microsoft.com/office/drawing/2014/main" id="{967C6877-A443-43DC-BD65-45BF751F8917}"/>
              </a:ext>
            </a:extLst>
          </p:cNvPr>
          <p:cNvSpPr>
            <a:spLocks noGrp="1"/>
          </p:cNvSpPr>
          <p:nvPr>
            <p:ph type="body" sz="quarter" idx="28"/>
          </p:nvPr>
        </p:nvSpPr>
        <p:spPr>
          <a:xfrm>
            <a:off x="19563250" y="9436065"/>
            <a:ext cx="9054041" cy="5516259"/>
          </a:xfrm>
        </p:spPr>
        <p:txBody>
          <a:bodyPr/>
          <a:lstStyle/>
          <a:p>
            <a:r>
              <a:rPr lang="en-GB" sz="1100" dirty="0"/>
              <a:t>[1]Bearman, A., </a:t>
            </a:r>
            <a:r>
              <a:rPr lang="en-GB" sz="1100" dirty="0" err="1"/>
              <a:t>Russakovsky</a:t>
            </a:r>
            <a:r>
              <a:rPr lang="en-GB" sz="1100" dirty="0"/>
              <a:t>, O., Ferrari, V., &amp; Fei-Fei, L. (2015, </a:t>
            </a:r>
            <a:r>
              <a:rPr lang="en-GB" sz="1100" dirty="0" err="1"/>
              <a:t>jun</a:t>
            </a:r>
            <a:r>
              <a:rPr lang="en-GB" sz="1100" dirty="0"/>
              <a:t>). </a:t>
            </a:r>
            <a:r>
              <a:rPr lang="en-GB" sz="1100" dirty="0" err="1"/>
              <a:t>Whatś</a:t>
            </a:r>
            <a:r>
              <a:rPr lang="en-GB" sz="1100" dirty="0"/>
              <a:t> the Point: Semantic Segmentation with Point Supervision. Retrieved from http://arxiv.org/abs/1506.02106</a:t>
            </a:r>
          </a:p>
          <a:p>
            <a:r>
              <a:rPr lang="en-GB" sz="1100" dirty="0"/>
              <a:t>[2]</a:t>
            </a:r>
            <a:r>
              <a:rPr lang="en-GB" sz="1100" dirty="0" err="1"/>
              <a:t>Burian</a:t>
            </a:r>
            <a:r>
              <a:rPr lang="en-GB" sz="1100" dirty="0"/>
              <a:t>, E., </a:t>
            </a:r>
            <a:r>
              <a:rPr lang="en-GB" sz="1100" dirty="0" err="1"/>
              <a:t>Rohrmeier</a:t>
            </a:r>
            <a:r>
              <a:rPr lang="en-GB" sz="1100" dirty="0"/>
              <a:t>, A., </a:t>
            </a:r>
            <a:r>
              <a:rPr lang="en-GB" sz="1100" dirty="0" err="1"/>
              <a:t>Schlaeger</a:t>
            </a:r>
            <a:r>
              <a:rPr lang="en-GB" sz="1100" dirty="0"/>
              <a:t>, S., </a:t>
            </a:r>
            <a:r>
              <a:rPr lang="en-GB" sz="1100" dirty="0" err="1"/>
              <a:t>Dieckmeyer</a:t>
            </a:r>
            <a:r>
              <a:rPr lang="en-GB" sz="1100" dirty="0"/>
              <a:t>, M., </a:t>
            </a:r>
            <a:r>
              <a:rPr lang="en-GB" sz="1100" dirty="0" err="1"/>
              <a:t>Diefenbach</a:t>
            </a:r>
            <a:r>
              <a:rPr lang="en-GB" sz="1100" dirty="0"/>
              <a:t>, M., </a:t>
            </a:r>
            <a:r>
              <a:rPr lang="en-GB" sz="1100" dirty="0" err="1"/>
              <a:t>Syväri</a:t>
            </a:r>
            <a:r>
              <a:rPr lang="en-GB" sz="1100" dirty="0"/>
              <a:t>, J., . . . Baum, T. (2019, 04). Lumbar muscle and vertebral bodies segmentation of chemical shift encoding-based water-fat MRI: The reference database </a:t>
            </a:r>
            <a:r>
              <a:rPr lang="en-GB" sz="1100" dirty="0" err="1"/>
              <a:t>MyoSegmenTUM</a:t>
            </a:r>
            <a:r>
              <a:rPr lang="en-GB" sz="1100" dirty="0"/>
              <a:t> spine. BMC Musculoskeletal Disorders, 20. doi:10.1186/s12891-019-2528-x</a:t>
            </a:r>
          </a:p>
          <a:p>
            <a:r>
              <a:rPr lang="en-GB" sz="1100" dirty="0"/>
              <a:t>[3]Chu, C., </a:t>
            </a:r>
            <a:r>
              <a:rPr lang="en-GB" sz="1100" dirty="0" err="1"/>
              <a:t>Belavý</a:t>
            </a:r>
            <a:r>
              <a:rPr lang="en-GB" sz="1100" dirty="0"/>
              <a:t>, D. L., </a:t>
            </a:r>
            <a:r>
              <a:rPr lang="en-GB" sz="1100" dirty="0" err="1"/>
              <a:t>Armbrecht</a:t>
            </a:r>
            <a:r>
              <a:rPr lang="en-GB" sz="1100" dirty="0"/>
              <a:t>, G., </a:t>
            </a:r>
            <a:r>
              <a:rPr lang="en-GB" sz="1100" dirty="0" err="1"/>
              <a:t>Bansmann</a:t>
            </a:r>
            <a:r>
              <a:rPr lang="en-GB" sz="1100" dirty="0"/>
              <a:t>, M., </a:t>
            </a:r>
            <a:r>
              <a:rPr lang="en-GB" sz="1100" dirty="0" err="1"/>
              <a:t>Felsenberg</a:t>
            </a:r>
            <a:r>
              <a:rPr lang="en-GB" sz="1100" dirty="0"/>
              <a:t>, D., &amp; Zheng, G. (2015, 11). Fully Automatic Localization and Segmentation of 3D Vertebral Bodies from CT/MR Images via a Learning-Based Method. PLOS ONE, 10, 1-22. doi:10.1371/journal.pone.0143327</a:t>
            </a:r>
          </a:p>
          <a:p>
            <a:r>
              <a:rPr lang="en-GB" sz="1100" dirty="0"/>
              <a:t>[4]</a:t>
            </a:r>
            <a:r>
              <a:rPr lang="en-GB" sz="1100" dirty="0" err="1"/>
              <a:t>Glocker</a:t>
            </a:r>
            <a:r>
              <a:rPr lang="en-GB" sz="1100" dirty="0"/>
              <a:t>, B., </a:t>
            </a:r>
            <a:r>
              <a:rPr lang="en-GB" sz="1100" dirty="0" err="1"/>
              <a:t>Feulner</a:t>
            </a:r>
            <a:r>
              <a:rPr lang="en-GB" sz="1100" dirty="0"/>
              <a:t>, J., </a:t>
            </a:r>
            <a:r>
              <a:rPr lang="en-GB" sz="1100" dirty="0" err="1"/>
              <a:t>Criminisi</a:t>
            </a:r>
            <a:r>
              <a:rPr lang="en-GB" sz="1100" dirty="0"/>
              <a:t>, A., </a:t>
            </a:r>
            <a:r>
              <a:rPr lang="en-GB" sz="1100" dirty="0" err="1"/>
              <a:t>Haynor</a:t>
            </a:r>
            <a:r>
              <a:rPr lang="en-GB" sz="1100" dirty="0"/>
              <a:t>, D. R., &amp; </a:t>
            </a:r>
            <a:r>
              <a:rPr lang="en-GB" sz="1100" dirty="0" err="1"/>
              <a:t>Konukoglu</a:t>
            </a:r>
            <a:r>
              <a:rPr lang="en-GB" sz="1100" dirty="0"/>
              <a:t>, E. (n.d.). Automatic Localization and Identification of Vertebrae in Arbitrary Field-of-View CT Scans. Tech. rep.</a:t>
            </a:r>
          </a:p>
          <a:p>
            <a:r>
              <a:rPr lang="en-GB" sz="1100" dirty="0"/>
              <a:t>[5]</a:t>
            </a:r>
            <a:r>
              <a:rPr lang="en-GB" sz="1100" dirty="0" err="1"/>
              <a:t>Glocker</a:t>
            </a:r>
            <a:r>
              <a:rPr lang="en-GB" sz="1100" dirty="0"/>
              <a:t>, B., </a:t>
            </a:r>
            <a:r>
              <a:rPr lang="en-GB" sz="1100" dirty="0" err="1"/>
              <a:t>Zikic</a:t>
            </a:r>
            <a:r>
              <a:rPr lang="en-GB" sz="1100" dirty="0"/>
              <a:t>, D., </a:t>
            </a:r>
            <a:r>
              <a:rPr lang="en-GB" sz="1100" dirty="0" err="1"/>
              <a:t>Konukoglu</a:t>
            </a:r>
            <a:r>
              <a:rPr lang="en-GB" sz="1100" dirty="0"/>
              <a:t>, E., </a:t>
            </a:r>
            <a:r>
              <a:rPr lang="en-GB" sz="1100" dirty="0" err="1"/>
              <a:t>Haynor</a:t>
            </a:r>
            <a:r>
              <a:rPr lang="en-GB" sz="1100" dirty="0"/>
              <a:t>, D. R., &amp; </a:t>
            </a:r>
            <a:r>
              <a:rPr lang="en-GB" sz="1100" dirty="0" err="1"/>
              <a:t>Criminisi</a:t>
            </a:r>
            <a:r>
              <a:rPr lang="en-GB" sz="1100" dirty="0"/>
              <a:t>, A. (n.d.). Vertebrae Localization in Pathological Spine CT via Dense Classification from Sparse Annotations. Tech. rep.</a:t>
            </a:r>
          </a:p>
          <a:p>
            <a:r>
              <a:rPr lang="en-GB" sz="1100" dirty="0"/>
              <a:t>[6]</a:t>
            </a:r>
            <a:r>
              <a:rPr lang="en-GB" sz="1100" dirty="0" err="1"/>
              <a:t>Ibragimov</a:t>
            </a:r>
            <a:r>
              <a:rPr lang="en-GB" sz="1100" dirty="0"/>
              <a:t>, B., </a:t>
            </a:r>
            <a:r>
              <a:rPr lang="en-GB" sz="1100" dirty="0" err="1"/>
              <a:t>Likar</a:t>
            </a:r>
            <a:r>
              <a:rPr lang="en-GB" sz="1100" dirty="0"/>
              <a:t>, B., </a:t>
            </a:r>
            <a:r>
              <a:rPr lang="en-GB" sz="1100" dirty="0" err="1"/>
              <a:t>Pernuš</a:t>
            </a:r>
            <a:r>
              <a:rPr lang="en-GB" sz="1100" dirty="0"/>
              <a:t>, F., &amp; </a:t>
            </a:r>
            <a:r>
              <a:rPr lang="en-GB" sz="1100" dirty="0" err="1"/>
              <a:t>Vrtovec</a:t>
            </a:r>
            <a:r>
              <a:rPr lang="en-GB" sz="1100" dirty="0"/>
              <a:t>, T. (2014, April). Shape Representation for Efficient Landmark-Based Segmentation in 3-D. IEEE Transactions on Medical Imaging, 33, 861-874. doi:10.1109/TMI.2013.2296976</a:t>
            </a:r>
          </a:p>
          <a:p>
            <a:r>
              <a:rPr lang="en-GB" sz="1100" dirty="0"/>
              <a:t>[7]</a:t>
            </a:r>
            <a:r>
              <a:rPr lang="en-GB" sz="1100" dirty="0" err="1"/>
              <a:t>Korez</a:t>
            </a:r>
            <a:r>
              <a:rPr lang="en-GB" sz="1100" dirty="0"/>
              <a:t>, R., </a:t>
            </a:r>
            <a:r>
              <a:rPr lang="en-GB" sz="1100" dirty="0" err="1"/>
              <a:t>Ibragimov</a:t>
            </a:r>
            <a:r>
              <a:rPr lang="en-GB" sz="1100" dirty="0"/>
              <a:t>, B., </a:t>
            </a:r>
            <a:r>
              <a:rPr lang="en-GB" sz="1100" dirty="0" err="1"/>
              <a:t>Likar</a:t>
            </a:r>
            <a:r>
              <a:rPr lang="en-GB" sz="1100" dirty="0"/>
              <a:t>, B., </a:t>
            </a:r>
            <a:r>
              <a:rPr lang="en-GB" sz="1100" dirty="0" err="1"/>
              <a:t>Pernuš</a:t>
            </a:r>
            <a:r>
              <a:rPr lang="en-GB" sz="1100" dirty="0"/>
              <a:t>, F., &amp; </a:t>
            </a:r>
            <a:r>
              <a:rPr lang="en-GB" sz="1100" dirty="0" err="1"/>
              <a:t>Vrtovec</a:t>
            </a:r>
            <a:r>
              <a:rPr lang="en-GB" sz="1100" dirty="0"/>
              <a:t>, T. (2015, Aug). A Framework for Automated Spine and Vertebrae Interpolation-Based Detection and Model-Based Segmentation. IEEE Transactions on Medical Imaging, 34, 1649-1662. doi:10.1109/TMI.2015.2389334</a:t>
            </a:r>
          </a:p>
          <a:p>
            <a:r>
              <a:rPr lang="en-GB" sz="1100" dirty="0"/>
              <a:t>[8]</a:t>
            </a:r>
            <a:r>
              <a:rPr lang="en-GB" sz="1100" dirty="0" err="1"/>
              <a:t>Laradji</a:t>
            </a:r>
            <a:r>
              <a:rPr lang="en-GB" sz="1100" dirty="0"/>
              <a:t>, I. H., </a:t>
            </a:r>
            <a:r>
              <a:rPr lang="en-GB" sz="1100" dirty="0" err="1"/>
              <a:t>Rostamzadeh</a:t>
            </a:r>
            <a:r>
              <a:rPr lang="en-GB" sz="1100" dirty="0"/>
              <a:t>, N., Pinheiro, P. O., Vazquez, D., &amp; Schmidt, M. (2019, </a:t>
            </a:r>
            <a:r>
              <a:rPr lang="en-GB" sz="1100" dirty="0" err="1"/>
              <a:t>jun</a:t>
            </a:r>
            <a:r>
              <a:rPr lang="en-GB" sz="1100" dirty="0"/>
              <a:t>). Instance Segmentation with Point Supervision. Retrieved from http://arxiv.org/abs/1906.06392</a:t>
            </a:r>
          </a:p>
          <a:p>
            <a:r>
              <a:rPr lang="en-GB" sz="1100" dirty="0"/>
              <a:t>[9]</a:t>
            </a:r>
            <a:r>
              <a:rPr lang="en-GB" sz="1100" dirty="0" err="1"/>
              <a:t>Laradji</a:t>
            </a:r>
            <a:r>
              <a:rPr lang="en-GB" sz="1100" dirty="0"/>
              <a:t>, I. H., </a:t>
            </a:r>
            <a:r>
              <a:rPr lang="en-GB" sz="1100" dirty="0" err="1"/>
              <a:t>Rostamzadeh</a:t>
            </a:r>
            <a:r>
              <a:rPr lang="en-GB" sz="1100" dirty="0"/>
              <a:t>, N., Pinheiro, P. O., Vazquez, D., &amp; Schmidt, M. (2020). Proposal-Based Instance Segmentation With Point Supervision. 2126-2130. doi:10.1109/icip40778.2020.9190782</a:t>
            </a:r>
          </a:p>
          <a:p>
            <a:r>
              <a:rPr lang="en-GB" sz="1100" dirty="0"/>
              <a:t>[10]</a:t>
            </a:r>
            <a:r>
              <a:rPr lang="en-GB" sz="1100" dirty="0" err="1"/>
              <a:t>Laradji</a:t>
            </a:r>
            <a:r>
              <a:rPr lang="en-GB" sz="1100" dirty="0"/>
              <a:t>, I. H., Vazquez, D., &amp; Schmidt, M. (2019, </a:t>
            </a:r>
            <a:r>
              <a:rPr lang="en-GB" sz="1100" dirty="0" err="1"/>
              <a:t>jul</a:t>
            </a:r>
            <a:r>
              <a:rPr lang="en-GB" sz="1100" dirty="0"/>
              <a:t>). Where are the Masks: Instance Segmentation with Image-level Supervision. Retrieved from http://arxiv.org/abs/1907.01430</a:t>
            </a:r>
          </a:p>
          <a:p>
            <a:r>
              <a:rPr lang="en-GB" sz="1100" dirty="0"/>
              <a:t>[11]</a:t>
            </a:r>
            <a:r>
              <a:rPr lang="en-GB" sz="1100" dirty="0" err="1"/>
              <a:t>Laradji</a:t>
            </a:r>
            <a:r>
              <a:rPr lang="en-GB" sz="1100" dirty="0"/>
              <a:t>, I., Rodriguez, P., </a:t>
            </a:r>
            <a:r>
              <a:rPr lang="en-GB" sz="1100" dirty="0" err="1"/>
              <a:t>Mañas</a:t>
            </a:r>
            <a:r>
              <a:rPr lang="en-GB" sz="1100" dirty="0"/>
              <a:t>, O., </a:t>
            </a:r>
            <a:r>
              <a:rPr lang="en-GB" sz="1100" dirty="0" err="1"/>
              <a:t>Lensink</a:t>
            </a:r>
            <a:r>
              <a:rPr lang="en-GB" sz="1100" dirty="0"/>
              <a:t>, K., Law, M., Kurzman, L., . . . </a:t>
            </a:r>
            <a:r>
              <a:rPr lang="en-GB" sz="1100" dirty="0" err="1"/>
              <a:t>Nowrouzezahrai</a:t>
            </a:r>
            <a:r>
              <a:rPr lang="en-GB" sz="1100" dirty="0"/>
              <a:t>, D. (2020, </a:t>
            </a:r>
            <a:r>
              <a:rPr lang="en-GB" sz="1100" dirty="0" err="1"/>
              <a:t>jul</a:t>
            </a:r>
            <a:r>
              <a:rPr lang="en-GB" sz="1100" dirty="0"/>
              <a:t>). A Weakly Supervised Consistency-based Learning Method for COVID-19 Segmentation in CT Images. Retrieved from http://arxiv.org/abs/2007.02180</a:t>
            </a:r>
          </a:p>
          <a:p>
            <a:r>
              <a:rPr lang="en-GB" sz="1100" dirty="0"/>
              <a:t>[12]</a:t>
            </a:r>
            <a:r>
              <a:rPr lang="en-GB" sz="1100" dirty="0" err="1"/>
              <a:t>Lessmann</a:t>
            </a:r>
            <a:r>
              <a:rPr lang="en-GB" sz="1100" dirty="0"/>
              <a:t>, N., van </a:t>
            </a:r>
            <a:r>
              <a:rPr lang="en-GB" sz="1100" dirty="0" err="1"/>
              <a:t>Ginneken</a:t>
            </a:r>
            <a:r>
              <a:rPr lang="en-GB" sz="1100" dirty="0"/>
              <a:t>, B., de Jong and </a:t>
            </a:r>
            <a:r>
              <a:rPr lang="en-GB" sz="1100" dirty="0" err="1"/>
              <a:t>Pim</a:t>
            </a:r>
            <a:r>
              <a:rPr lang="en-GB" sz="1100" dirty="0"/>
              <a:t>, A., &amp; </a:t>
            </a:r>
            <a:r>
              <a:rPr lang="en-GB" sz="1100" dirty="0" err="1"/>
              <a:t>Išgum</a:t>
            </a:r>
            <a:r>
              <a:rPr lang="en-GB" sz="1100" dirty="0"/>
              <a:t>, I. (2018, </a:t>
            </a:r>
            <a:r>
              <a:rPr lang="en-GB" sz="1100" dirty="0" err="1"/>
              <a:t>apr</a:t>
            </a:r>
            <a:r>
              <a:rPr lang="en-GB" sz="1100" dirty="0"/>
              <a:t>). Iterative fully convolutional neural networks for automatic vertebra segmentation and identification. doi:10.1016/j.media.2019.02.005</a:t>
            </a:r>
          </a:p>
          <a:p>
            <a:r>
              <a:rPr lang="en-GB" sz="1100" dirty="0"/>
              <a:t>[13]</a:t>
            </a:r>
            <a:r>
              <a:rPr lang="en-GB" sz="1100" dirty="0" err="1"/>
              <a:t>Zukić</a:t>
            </a:r>
            <a:r>
              <a:rPr lang="en-GB" sz="1100" dirty="0"/>
              <a:t>, D., </a:t>
            </a:r>
            <a:r>
              <a:rPr lang="en-GB" sz="1100" dirty="0" err="1"/>
              <a:t>Vlasák</a:t>
            </a:r>
            <a:r>
              <a:rPr lang="en-GB" sz="1100" dirty="0"/>
              <a:t>, A., Egger, J., </a:t>
            </a:r>
            <a:r>
              <a:rPr lang="en-GB" sz="1100" dirty="0" err="1"/>
              <a:t>Hořínek</a:t>
            </a:r>
            <a:r>
              <a:rPr lang="en-GB" sz="1100" dirty="0"/>
              <a:t>, D., </a:t>
            </a:r>
            <a:r>
              <a:rPr lang="en-GB" sz="1100" dirty="0" err="1"/>
              <a:t>Nimsky</a:t>
            </a:r>
            <a:r>
              <a:rPr lang="en-GB" sz="1100" dirty="0"/>
              <a:t>, C., &amp; Kolb, A. (2014, 03). Robust Detection and Segmentation for Diagnosis of Vertebral Diseases Using Routine MR Images. Computer Graphics Forum, 33. doi:10.1111/cgf.12343</a:t>
            </a:r>
          </a:p>
          <a:p>
            <a:endParaRPr lang="en-GB" sz="1600" dirty="0"/>
          </a:p>
        </p:txBody>
      </p:sp>
      <p:sp>
        <p:nvSpPr>
          <p:cNvPr id="21" name="Text Placeholder 20">
            <a:extLst>
              <a:ext uri="{FF2B5EF4-FFF2-40B4-BE49-F238E27FC236}">
                <a16:creationId xmlns:a16="http://schemas.microsoft.com/office/drawing/2014/main" id="{0C3DF309-6F79-465E-ADE7-F9E89C893EA8}"/>
              </a:ext>
            </a:extLst>
          </p:cNvPr>
          <p:cNvSpPr>
            <a:spLocks noGrp="1"/>
          </p:cNvSpPr>
          <p:nvPr>
            <p:ph type="body" sz="quarter" idx="29"/>
          </p:nvPr>
        </p:nvSpPr>
        <p:spPr>
          <a:xfrm>
            <a:off x="19603511" y="14467134"/>
            <a:ext cx="9050686" cy="382517"/>
          </a:xfrm>
        </p:spPr>
        <p:txBody>
          <a:bodyPr/>
          <a:lstStyle/>
          <a:p>
            <a:pPr algn="l"/>
            <a:r>
              <a:rPr lang="nl-BE" sz="1800" b="0" u="none" dirty="0" err="1">
                <a:latin typeface="Roboto Black" panose="02000000000000000000" pitchFamily="2" charset="0"/>
                <a:ea typeface="Roboto Black" panose="02000000000000000000" pitchFamily="2" charset="0"/>
              </a:rPr>
              <a:t>Aknowledgement</a:t>
            </a:r>
            <a:endParaRPr lang="en-GB" sz="1800" b="0" u="none" dirty="0">
              <a:latin typeface="Roboto Black" panose="02000000000000000000" pitchFamily="2" charset="0"/>
              <a:ea typeface="Roboto Black" panose="02000000000000000000" pitchFamily="2" charset="0"/>
            </a:endParaRPr>
          </a:p>
        </p:txBody>
      </p:sp>
      <p:sp>
        <p:nvSpPr>
          <p:cNvPr id="22" name="Text Placeholder 21">
            <a:extLst>
              <a:ext uri="{FF2B5EF4-FFF2-40B4-BE49-F238E27FC236}">
                <a16:creationId xmlns:a16="http://schemas.microsoft.com/office/drawing/2014/main" id="{312569F1-90B6-4467-BD73-A4E22305C8D1}"/>
              </a:ext>
            </a:extLst>
          </p:cNvPr>
          <p:cNvSpPr>
            <a:spLocks noGrp="1"/>
          </p:cNvSpPr>
          <p:nvPr>
            <p:ph type="body" sz="quarter" idx="30"/>
          </p:nvPr>
        </p:nvSpPr>
        <p:spPr>
          <a:xfrm>
            <a:off x="19563250" y="14805599"/>
            <a:ext cx="9054041" cy="1150192"/>
          </a:xfrm>
        </p:spPr>
        <p:txBody>
          <a:bodyPr/>
          <a:lstStyle/>
          <a:p>
            <a:r>
              <a:rPr lang="nl-BE" sz="1800" dirty="0">
                <a:latin typeface="Roboto" panose="02000000000000000000" pitchFamily="2" charset="0"/>
                <a:ea typeface="Roboto" panose="02000000000000000000" pitchFamily="2" charset="0"/>
              </a:rPr>
              <a:t>The </a:t>
            </a:r>
            <a:r>
              <a:rPr lang="nl-BE" sz="1800" dirty="0" err="1">
                <a:latin typeface="Roboto" panose="02000000000000000000" pitchFamily="2" charset="0"/>
                <a:ea typeface="Roboto" panose="02000000000000000000" pitchFamily="2" charset="0"/>
              </a:rPr>
              <a:t>original</a:t>
            </a:r>
            <a:r>
              <a:rPr lang="nl-BE" sz="1800" dirty="0">
                <a:latin typeface="Roboto" panose="02000000000000000000" pitchFamily="2" charset="0"/>
                <a:ea typeface="Roboto" panose="02000000000000000000" pitchFamily="2" charset="0"/>
              </a:rPr>
              <a:t> project </a:t>
            </a:r>
            <a:r>
              <a:rPr lang="nl-BE" sz="1800" dirty="0" err="1">
                <a:latin typeface="Roboto" panose="02000000000000000000" pitchFamily="2" charset="0"/>
                <a:ea typeface="Roboto" panose="02000000000000000000" pitchFamily="2" charset="0"/>
              </a:rPr>
              <a:t>idea</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occured</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to</a:t>
            </a:r>
            <a:r>
              <a:rPr lang="nl-BE" sz="1800" dirty="0">
                <a:latin typeface="Roboto" panose="02000000000000000000" pitchFamily="2" charset="0"/>
                <a:ea typeface="Roboto" panose="02000000000000000000" pitchFamily="2" charset="0"/>
              </a:rPr>
              <a:t> me </a:t>
            </a:r>
            <a:r>
              <a:rPr lang="nl-BE" sz="1800" dirty="0" err="1">
                <a:latin typeface="Roboto" panose="02000000000000000000" pitchFamily="2" charset="0"/>
                <a:ea typeface="Roboto" panose="02000000000000000000" pitchFamily="2" charset="0"/>
              </a:rPr>
              <a:t>due</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to</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the</a:t>
            </a:r>
            <a:r>
              <a:rPr lang="nl-BE" sz="1800" dirty="0">
                <a:latin typeface="Roboto" panose="02000000000000000000" pitchFamily="2" charset="0"/>
                <a:ea typeface="Roboto" panose="02000000000000000000" pitchFamily="2" charset="0"/>
              </a:rPr>
              <a:t> VLAIO – REISS project, a joint effort of </a:t>
            </a:r>
            <a:r>
              <a:rPr lang="nl-BE" sz="1800" dirty="0" err="1">
                <a:latin typeface="Roboto" panose="02000000000000000000" pitchFamily="2" charset="0"/>
                <a:ea typeface="Roboto" panose="02000000000000000000" pitchFamily="2" charset="0"/>
              </a:rPr>
              <a:t>Verhaert</a:t>
            </a:r>
            <a:r>
              <a:rPr lang="nl-BE" sz="1800" dirty="0">
                <a:latin typeface="Roboto" panose="02000000000000000000" pitchFamily="2" charset="0"/>
                <a:ea typeface="Roboto" panose="02000000000000000000" pitchFamily="2" charset="0"/>
              </a:rPr>
              <a:t> New </a:t>
            </a:r>
            <a:r>
              <a:rPr lang="nl-BE" sz="1800" dirty="0" err="1">
                <a:latin typeface="Roboto" panose="02000000000000000000" pitchFamily="2" charset="0"/>
                <a:ea typeface="Roboto" panose="02000000000000000000" pitchFamily="2" charset="0"/>
              </a:rPr>
              <a:t>Products</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and</a:t>
            </a:r>
            <a:r>
              <a:rPr lang="nl-BE" sz="1800" dirty="0">
                <a:latin typeface="Roboto" panose="02000000000000000000" pitchFamily="2" charset="0"/>
                <a:ea typeface="Roboto" panose="02000000000000000000" pitchFamily="2" charset="0"/>
              </a:rPr>
              <a:t> Services &amp; Ugent IMEC.</a:t>
            </a:r>
          </a:p>
          <a:p>
            <a:r>
              <a:rPr lang="nl-BE" sz="1800" dirty="0">
                <a:latin typeface="Roboto" panose="02000000000000000000" pitchFamily="2" charset="0"/>
                <a:ea typeface="Roboto" panose="02000000000000000000" pitchFamily="2" charset="0"/>
              </a:rPr>
              <a:t>The REISS project is led </a:t>
            </a:r>
            <a:r>
              <a:rPr lang="nl-BE" sz="1800" dirty="0" err="1">
                <a:latin typeface="Roboto" panose="02000000000000000000" pitchFamily="2" charset="0"/>
                <a:ea typeface="Roboto" panose="02000000000000000000" pitchFamily="2" charset="0"/>
              </a:rPr>
              <a:t>by</a:t>
            </a:r>
            <a:r>
              <a:rPr lang="nl-BE" sz="1800" dirty="0">
                <a:latin typeface="Roboto" panose="02000000000000000000" pitchFamily="2" charset="0"/>
                <a:ea typeface="Roboto" panose="02000000000000000000" pitchFamily="2" charset="0"/>
              </a:rPr>
              <a:t> dr. Ir. B. </a:t>
            </a:r>
            <a:r>
              <a:rPr lang="nl-BE" sz="1800" dirty="0" err="1">
                <a:latin typeface="Roboto" panose="02000000000000000000" pitchFamily="2" charset="0"/>
                <a:ea typeface="Roboto" panose="02000000000000000000" pitchFamily="2" charset="0"/>
              </a:rPr>
              <a:t>Braeckman</a:t>
            </a:r>
            <a:endParaRPr lang="en-GB" sz="1800" dirty="0">
              <a:latin typeface="Roboto" panose="02000000000000000000" pitchFamily="2" charset="0"/>
              <a:ea typeface="Roboto" panose="02000000000000000000" pitchFamily="2" charset="0"/>
            </a:endParaRPr>
          </a:p>
        </p:txBody>
      </p:sp>
      <p:sp>
        <p:nvSpPr>
          <p:cNvPr id="351" name="Text Placeholder 350"/>
          <p:cNvSpPr>
            <a:spLocks noGrp="1"/>
          </p:cNvSpPr>
          <p:nvPr>
            <p:ph type="body" sz="quarter" idx="150"/>
          </p:nvPr>
        </p:nvSpPr>
        <p:spPr/>
        <p:txBody>
          <a:bodyPr>
            <a:normAutofit fontScale="92500" lnSpcReduction="10000"/>
          </a:bodyPr>
          <a:lstStyle/>
          <a:p>
            <a:r>
              <a:rPr lang="en-US" dirty="0">
                <a:latin typeface="Roboto" panose="02000000000000000000" pitchFamily="2" charset="0"/>
                <a:ea typeface="Roboto" panose="02000000000000000000" pitchFamily="2" charset="0"/>
              </a:rPr>
              <a:t>Jan Alexander</a:t>
            </a:r>
            <a:endParaRPr lang="en-US" dirty="0">
              <a:solidFill>
                <a:schemeClr val="accent5">
                  <a:lumMod val="50000"/>
                </a:schemeClr>
              </a:solidFill>
              <a:latin typeface="Roboto" panose="02000000000000000000" pitchFamily="2" charset="0"/>
              <a:ea typeface="Roboto" panose="02000000000000000000" pitchFamily="2" charset="0"/>
            </a:endParaRP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latin typeface="Roboto" panose="02000000000000000000" pitchFamily="2" charset="0"/>
                <a:ea typeface="Roboto" panose="02000000000000000000" pitchFamily="2" charset="0"/>
              </a:rPr>
              <a:t>Promotors: dr. J. </a:t>
            </a:r>
            <a:r>
              <a:rPr lang="en-US" dirty="0" err="1">
                <a:solidFill>
                  <a:schemeClr val="accent5">
                    <a:lumMod val="50000"/>
                  </a:schemeClr>
                </a:solidFill>
                <a:latin typeface="Roboto" panose="02000000000000000000" pitchFamily="2" charset="0"/>
                <a:ea typeface="Roboto" panose="02000000000000000000" pitchFamily="2" charset="0"/>
              </a:rPr>
              <a:t>Roels</a:t>
            </a:r>
            <a:r>
              <a:rPr lang="en-US" dirty="0">
                <a:solidFill>
                  <a:schemeClr val="accent5">
                    <a:lumMod val="50000"/>
                  </a:schemeClr>
                </a:solidFill>
                <a:latin typeface="Roboto" panose="02000000000000000000" pitchFamily="2" charset="0"/>
                <a:ea typeface="Roboto" panose="02000000000000000000" pitchFamily="2" charset="0"/>
              </a:rPr>
              <a:t> &amp; dr. </a:t>
            </a:r>
            <a:r>
              <a:rPr lang="en-US" dirty="0" err="1">
                <a:solidFill>
                  <a:schemeClr val="accent5">
                    <a:lumMod val="50000"/>
                  </a:schemeClr>
                </a:solidFill>
                <a:latin typeface="Roboto" panose="02000000000000000000" pitchFamily="2" charset="0"/>
                <a:ea typeface="Roboto" panose="02000000000000000000" pitchFamily="2" charset="0"/>
              </a:rPr>
              <a:t>ir.</a:t>
            </a:r>
            <a:r>
              <a:rPr lang="en-US" dirty="0">
                <a:solidFill>
                  <a:schemeClr val="accent5">
                    <a:lumMod val="50000"/>
                  </a:schemeClr>
                </a:solidFill>
                <a:latin typeface="Roboto" panose="02000000000000000000" pitchFamily="2" charset="0"/>
                <a:ea typeface="Roboto" panose="02000000000000000000" pitchFamily="2" charset="0"/>
              </a:rPr>
              <a:t> B. </a:t>
            </a:r>
            <a:r>
              <a:rPr lang="en-US" dirty="0" err="1">
                <a:solidFill>
                  <a:schemeClr val="accent5">
                    <a:lumMod val="50000"/>
                  </a:schemeClr>
                </a:solidFill>
                <a:latin typeface="Roboto" panose="02000000000000000000" pitchFamily="2" charset="0"/>
                <a:ea typeface="Roboto" panose="02000000000000000000" pitchFamily="2" charset="0"/>
              </a:rPr>
              <a:t>Vankeirsbilck</a:t>
            </a:r>
            <a:endParaRPr lang="en-US" dirty="0">
              <a:solidFill>
                <a:schemeClr val="accent5">
                  <a:lumMod val="50000"/>
                </a:schemeClr>
              </a:solidFill>
              <a:latin typeface="Roboto" panose="02000000000000000000" pitchFamily="2" charset="0"/>
              <a:ea typeface="Roboto" panose="02000000000000000000" pitchFamily="2" charset="0"/>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latin typeface="Roboto Black" panose="02000000000000000000" pitchFamily="2" charset="0"/>
                <a:ea typeface="Roboto Black" panose="02000000000000000000" pitchFamily="2" charset="0"/>
              </a:rPr>
              <a:t>Spine Vertebrae segmentation in 3D CT scan images</a:t>
            </a:r>
          </a:p>
        </p:txBody>
      </p:sp>
      <p:pic>
        <p:nvPicPr>
          <p:cNvPr id="9" name="Picture 8">
            <a:extLst>
              <a:ext uri="{FF2B5EF4-FFF2-40B4-BE49-F238E27FC236}">
                <a16:creationId xmlns:a16="http://schemas.microsoft.com/office/drawing/2014/main" id="{3AA9D088-78D7-4712-A6FE-267052150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0815" y="-47005"/>
            <a:ext cx="4420386" cy="2250350"/>
          </a:xfrm>
          <a:prstGeom prst="rect">
            <a:avLst/>
          </a:prstGeom>
        </p:spPr>
      </p:pic>
      <p:pic>
        <p:nvPicPr>
          <p:cNvPr id="11" name="Picture 10">
            <a:extLst>
              <a:ext uri="{FF2B5EF4-FFF2-40B4-BE49-F238E27FC236}">
                <a16:creationId xmlns:a16="http://schemas.microsoft.com/office/drawing/2014/main" id="{ED6FC7ED-9D89-4DBE-89E3-81F5F55F2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654" y="-171193"/>
            <a:ext cx="3122748" cy="2498726"/>
          </a:xfrm>
          <a:prstGeom prst="rect">
            <a:avLst/>
          </a:prstGeom>
        </p:spPr>
      </p:pic>
      <p:sp>
        <p:nvSpPr>
          <p:cNvPr id="29" name="Text Placeholder 302">
            <a:extLst>
              <a:ext uri="{FF2B5EF4-FFF2-40B4-BE49-F238E27FC236}">
                <a16:creationId xmlns:a16="http://schemas.microsoft.com/office/drawing/2014/main" id="{82047185-6115-477A-87D5-4420CF79BFD0}"/>
              </a:ext>
            </a:extLst>
          </p:cNvPr>
          <p:cNvSpPr txBox="1">
            <a:spLocks/>
          </p:cNvSpPr>
          <p:nvPr/>
        </p:nvSpPr>
        <p:spPr>
          <a:xfrm>
            <a:off x="588654" y="3328690"/>
            <a:ext cx="6700308"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CT scan segmentation</a:t>
            </a:r>
          </a:p>
        </p:txBody>
      </p:sp>
      <p:sp>
        <p:nvSpPr>
          <p:cNvPr id="30" name="Text Placeholder 298">
            <a:extLst>
              <a:ext uri="{FF2B5EF4-FFF2-40B4-BE49-F238E27FC236}">
                <a16:creationId xmlns:a16="http://schemas.microsoft.com/office/drawing/2014/main" id="{3EC763C6-375C-46FE-9DD7-4C7A2898BF04}"/>
              </a:ext>
            </a:extLst>
          </p:cNvPr>
          <p:cNvSpPr txBox="1">
            <a:spLocks/>
          </p:cNvSpPr>
          <p:nvPr/>
        </p:nvSpPr>
        <p:spPr>
          <a:xfrm>
            <a:off x="616250" y="12235646"/>
            <a:ext cx="6699250" cy="597961"/>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200" b="0" u="none" dirty="0">
                <a:latin typeface="Roboto Black" panose="02000000000000000000" pitchFamily="2" charset="0"/>
                <a:ea typeface="Roboto Black" panose="02000000000000000000" pitchFamily="2" charset="0"/>
              </a:rPr>
              <a:t>Project objective</a:t>
            </a:r>
          </a:p>
        </p:txBody>
      </p:sp>
      <p:sp>
        <p:nvSpPr>
          <p:cNvPr id="33" name="Text Placeholder 301">
            <a:extLst>
              <a:ext uri="{FF2B5EF4-FFF2-40B4-BE49-F238E27FC236}">
                <a16:creationId xmlns:a16="http://schemas.microsoft.com/office/drawing/2014/main" id="{6232DC47-A1C2-4302-97BF-E3DE6B689113}"/>
              </a:ext>
            </a:extLst>
          </p:cNvPr>
          <p:cNvSpPr txBox="1">
            <a:spLocks/>
          </p:cNvSpPr>
          <p:nvPr/>
        </p:nvSpPr>
        <p:spPr>
          <a:xfrm>
            <a:off x="616249" y="12833607"/>
            <a:ext cx="9060553" cy="2590586"/>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latin typeface="Roboto" panose="02000000000000000000" pitchFamily="2" charset="0"/>
                <a:ea typeface="Roboto" panose="02000000000000000000" pitchFamily="2" charset="0"/>
              </a:rPr>
              <a:t>Construction and analysis of point supervised instance segmentation mode of the lumbar spine.</a:t>
            </a:r>
          </a:p>
          <a:p>
            <a:r>
              <a:rPr lang="en-US" sz="2800" dirty="0">
                <a:latin typeface="Roboto" panose="02000000000000000000" pitchFamily="2" charset="0"/>
                <a:ea typeface="Roboto" panose="02000000000000000000" pitchFamily="2" charset="0"/>
              </a:rPr>
              <a:t>Comparison of the performance of point supervised models with fully supervised reference model. </a:t>
            </a:r>
          </a:p>
          <a:p>
            <a:r>
              <a:rPr lang="en-US" sz="2800" dirty="0">
                <a:latin typeface="Roboto" panose="02000000000000000000" pitchFamily="2" charset="0"/>
                <a:ea typeface="Roboto" panose="02000000000000000000" pitchFamily="2" charset="0"/>
              </a:rPr>
              <a:t>Based on available data.</a:t>
            </a:r>
          </a:p>
        </p:txBody>
      </p:sp>
      <p:sp>
        <p:nvSpPr>
          <p:cNvPr id="44" name="Text Placeholder 15">
            <a:extLst>
              <a:ext uri="{FF2B5EF4-FFF2-40B4-BE49-F238E27FC236}">
                <a16:creationId xmlns:a16="http://schemas.microsoft.com/office/drawing/2014/main" id="{E101CF6E-9892-4012-910F-DB31A596702B}"/>
              </a:ext>
            </a:extLst>
          </p:cNvPr>
          <p:cNvSpPr txBox="1">
            <a:spLocks/>
          </p:cNvSpPr>
          <p:nvPr/>
        </p:nvSpPr>
        <p:spPr>
          <a:xfrm>
            <a:off x="10108143" y="9124264"/>
            <a:ext cx="9052983" cy="597961"/>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3200" b="0" u="none" dirty="0" err="1">
                <a:latin typeface="Roboto Black" panose="02000000000000000000" pitchFamily="2" charset="0"/>
                <a:ea typeface="Roboto Black" panose="02000000000000000000" pitchFamily="2" charset="0"/>
              </a:rPr>
              <a:t>Existing</a:t>
            </a:r>
            <a:r>
              <a:rPr lang="nl-BE" sz="3200" b="0" u="none" dirty="0">
                <a:latin typeface="Roboto Black" panose="02000000000000000000" pitchFamily="2" charset="0"/>
                <a:ea typeface="Roboto Black" panose="02000000000000000000" pitchFamily="2" charset="0"/>
              </a:rPr>
              <a:t> model </a:t>
            </a:r>
            <a:r>
              <a:rPr lang="nl-BE" sz="3200" b="0" u="none" dirty="0" err="1">
                <a:latin typeface="Roboto Black" panose="02000000000000000000" pitchFamily="2" charset="0"/>
                <a:ea typeface="Roboto Black" panose="02000000000000000000" pitchFamily="2" charset="0"/>
              </a:rPr>
              <a:t>architectures</a:t>
            </a:r>
            <a:endParaRPr lang="en-GB" sz="3200" b="0" u="none" dirty="0">
              <a:latin typeface="Roboto Black" panose="02000000000000000000" pitchFamily="2" charset="0"/>
              <a:ea typeface="Roboto Black" panose="02000000000000000000" pitchFamily="2" charset="0"/>
            </a:endParaRPr>
          </a:p>
        </p:txBody>
      </p:sp>
      <p:sp>
        <p:nvSpPr>
          <p:cNvPr id="45" name="Text Placeholder 302">
            <a:extLst>
              <a:ext uri="{FF2B5EF4-FFF2-40B4-BE49-F238E27FC236}">
                <a16:creationId xmlns:a16="http://schemas.microsoft.com/office/drawing/2014/main" id="{8F4EA59F-F291-4839-9790-B21FB8B42B15}"/>
              </a:ext>
            </a:extLst>
          </p:cNvPr>
          <p:cNvSpPr txBox="1">
            <a:spLocks/>
          </p:cNvSpPr>
          <p:nvPr/>
        </p:nvSpPr>
        <p:spPr>
          <a:xfrm>
            <a:off x="10102850" y="9862904"/>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Fully supervised model (reference)</a:t>
            </a:r>
          </a:p>
        </p:txBody>
      </p:sp>
      <p:sp>
        <p:nvSpPr>
          <p:cNvPr id="46" name="Text Placeholder 302">
            <a:extLst>
              <a:ext uri="{FF2B5EF4-FFF2-40B4-BE49-F238E27FC236}">
                <a16:creationId xmlns:a16="http://schemas.microsoft.com/office/drawing/2014/main" id="{FAD5A8EA-4093-49B9-B820-2F02847D954B}"/>
              </a:ext>
            </a:extLst>
          </p:cNvPr>
          <p:cNvSpPr txBox="1">
            <a:spLocks/>
          </p:cNvSpPr>
          <p:nvPr/>
        </p:nvSpPr>
        <p:spPr>
          <a:xfrm>
            <a:off x="10102850" y="13247445"/>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Point supervision techniques</a:t>
            </a:r>
          </a:p>
        </p:txBody>
      </p:sp>
      <p:sp>
        <p:nvSpPr>
          <p:cNvPr id="47" name="Text Placeholder 15">
            <a:extLst>
              <a:ext uri="{FF2B5EF4-FFF2-40B4-BE49-F238E27FC236}">
                <a16:creationId xmlns:a16="http://schemas.microsoft.com/office/drawing/2014/main" id="{4005CC60-2CEA-4601-9690-EAD24E68B4AC}"/>
              </a:ext>
            </a:extLst>
          </p:cNvPr>
          <p:cNvSpPr txBox="1">
            <a:spLocks/>
          </p:cNvSpPr>
          <p:nvPr/>
        </p:nvSpPr>
        <p:spPr>
          <a:xfrm>
            <a:off x="19594863" y="2681178"/>
            <a:ext cx="9052983" cy="597961"/>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3200" b="0" u="none" dirty="0">
                <a:latin typeface="Roboto Black" panose="02000000000000000000" pitchFamily="2" charset="0"/>
                <a:ea typeface="Roboto Black" panose="02000000000000000000" pitchFamily="2" charset="0"/>
              </a:rPr>
              <a:t>Approach</a:t>
            </a:r>
            <a:endParaRPr lang="en-GB" sz="3200" b="0" u="none" dirty="0">
              <a:latin typeface="Roboto Black" panose="02000000000000000000" pitchFamily="2" charset="0"/>
              <a:ea typeface="Roboto Black" panose="02000000000000000000" pitchFamily="2" charset="0"/>
            </a:endParaRPr>
          </a:p>
        </p:txBody>
      </p:sp>
      <p:sp>
        <p:nvSpPr>
          <p:cNvPr id="48" name="Text Placeholder 14">
            <a:extLst>
              <a:ext uri="{FF2B5EF4-FFF2-40B4-BE49-F238E27FC236}">
                <a16:creationId xmlns:a16="http://schemas.microsoft.com/office/drawing/2014/main" id="{B001E13E-DE00-46B6-9343-3396097432AA}"/>
              </a:ext>
            </a:extLst>
          </p:cNvPr>
          <p:cNvSpPr txBox="1">
            <a:spLocks/>
          </p:cNvSpPr>
          <p:nvPr/>
        </p:nvSpPr>
        <p:spPr>
          <a:xfrm>
            <a:off x="19585057" y="3334235"/>
            <a:ext cx="9047690" cy="69468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GB" sz="2800" dirty="0">
              <a:latin typeface="Roboto" panose="02000000000000000000" pitchFamily="2" charset="0"/>
              <a:ea typeface="Roboto" panose="02000000000000000000" pitchFamily="2" charset="0"/>
            </a:endParaRPr>
          </a:p>
        </p:txBody>
      </p:sp>
      <p:sp>
        <p:nvSpPr>
          <p:cNvPr id="49" name="Text Placeholder 302">
            <a:extLst>
              <a:ext uri="{FF2B5EF4-FFF2-40B4-BE49-F238E27FC236}">
                <a16:creationId xmlns:a16="http://schemas.microsoft.com/office/drawing/2014/main" id="{511B9BD9-0222-471E-A7D6-CE28E2CD2A76}"/>
              </a:ext>
            </a:extLst>
          </p:cNvPr>
          <p:cNvSpPr txBox="1">
            <a:spLocks/>
          </p:cNvSpPr>
          <p:nvPr/>
        </p:nvSpPr>
        <p:spPr>
          <a:xfrm>
            <a:off x="19401640" y="3695831"/>
            <a:ext cx="9048750" cy="536406"/>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b="0" u="none" dirty="0">
                <a:latin typeface="Roboto Black" panose="02000000000000000000" pitchFamily="2" charset="0"/>
                <a:ea typeface="Roboto Black" panose="02000000000000000000" pitchFamily="2" charset="0"/>
              </a:rPr>
              <a:t>Comparison with fully segmented model </a:t>
            </a:r>
          </a:p>
        </p:txBody>
      </p:sp>
      <p:sp>
        <p:nvSpPr>
          <p:cNvPr id="50" name="Text Placeholder 14">
            <a:extLst>
              <a:ext uri="{FF2B5EF4-FFF2-40B4-BE49-F238E27FC236}">
                <a16:creationId xmlns:a16="http://schemas.microsoft.com/office/drawing/2014/main" id="{B9841299-6A76-4581-AB6F-57EE01BC2162}"/>
              </a:ext>
            </a:extLst>
          </p:cNvPr>
          <p:cNvSpPr txBox="1">
            <a:spLocks/>
          </p:cNvSpPr>
          <p:nvPr/>
        </p:nvSpPr>
        <p:spPr>
          <a:xfrm>
            <a:off x="19603511" y="4302419"/>
            <a:ext cx="9047690" cy="5003554"/>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Convert</a:t>
            </a:r>
            <a:r>
              <a:rPr lang="nl-BE" sz="2800" dirty="0">
                <a:latin typeface="Roboto" panose="02000000000000000000" pitchFamily="2" charset="0"/>
                <a:ea typeface="Roboto" panose="02000000000000000000" pitchFamily="2" charset="0"/>
              </a:rPr>
              <a:t> full </a:t>
            </a:r>
            <a:r>
              <a:rPr lang="nl-BE" sz="2800" dirty="0" err="1">
                <a:latin typeface="Roboto" panose="02000000000000000000" pitchFamily="2" charset="0"/>
                <a:ea typeface="Roboto" panose="02000000000000000000" pitchFamily="2" charset="0"/>
              </a:rPr>
              <a:t>segmentation</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to</a:t>
            </a:r>
            <a:r>
              <a:rPr lang="nl-BE" sz="2800" dirty="0">
                <a:latin typeface="Roboto" panose="02000000000000000000" pitchFamily="2" charset="0"/>
                <a:ea typeface="Roboto" panose="02000000000000000000" pitchFamily="2" charset="0"/>
              </a:rPr>
              <a:t> point </a:t>
            </a:r>
            <a:r>
              <a:rPr lang="nl-BE" sz="2800" dirty="0" err="1">
                <a:latin typeface="Roboto" panose="02000000000000000000" pitchFamily="2" charset="0"/>
                <a:ea typeface="Roboto" panose="02000000000000000000" pitchFamily="2" charset="0"/>
              </a:rPr>
              <a:t>supervision</a:t>
            </a:r>
            <a:endParaRPr lang="nl-BE" sz="2800" dirty="0">
              <a:latin typeface="Roboto" panose="02000000000000000000" pitchFamily="2" charset="0"/>
              <a:ea typeface="Roboto" panose="02000000000000000000" pitchFamily="2" charset="0"/>
            </a:endParaRPr>
          </a:p>
          <a:p>
            <a:r>
              <a:rPr lang="nl-BE" sz="2800" dirty="0" err="1">
                <a:latin typeface="Roboto" panose="02000000000000000000" pitchFamily="2" charset="0"/>
                <a:ea typeface="Roboto" panose="02000000000000000000" pitchFamily="2" charset="0"/>
              </a:rPr>
              <a:t>Compare</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weakly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supervised</a:t>
            </a:r>
            <a:r>
              <a:rPr lang="nl-BE" sz="2800" dirty="0">
                <a:latin typeface="Roboto" panose="02000000000000000000" pitchFamily="2" charset="0"/>
                <a:ea typeface="Roboto" panose="02000000000000000000" pitchFamily="2" charset="0"/>
              </a:rPr>
              <a:t> model </a:t>
            </a:r>
            <a:r>
              <a:rPr lang="nl-BE" sz="2800" dirty="0" err="1">
                <a:latin typeface="Roboto" panose="02000000000000000000" pitchFamily="2" charset="0"/>
                <a:ea typeface="Roboto" panose="02000000000000000000" pitchFamily="2" charset="0"/>
              </a:rPr>
              <a:t>with</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fully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supervised</a:t>
            </a:r>
            <a:r>
              <a:rPr lang="nl-BE" sz="2800" dirty="0">
                <a:latin typeface="Roboto" panose="02000000000000000000" pitchFamily="2" charset="0"/>
                <a:ea typeface="Roboto" panose="02000000000000000000" pitchFamily="2" charset="0"/>
              </a:rPr>
              <a:t> model, </a:t>
            </a:r>
            <a:r>
              <a:rPr lang="nl-BE" sz="2800" dirty="0" err="1">
                <a:latin typeface="Roboto" panose="02000000000000000000" pitchFamily="2" charset="0"/>
                <a:ea typeface="Roboto" panose="02000000000000000000" pitchFamily="2" charset="0"/>
              </a:rPr>
              <a:t>brained</a:t>
            </a:r>
            <a:r>
              <a:rPr lang="nl-BE" sz="2800" dirty="0">
                <a:latin typeface="Roboto" panose="02000000000000000000" pitchFamily="2" charset="0"/>
                <a:ea typeface="Roboto" panose="02000000000000000000" pitchFamily="2" charset="0"/>
              </a:rPr>
              <a:t> on </a:t>
            </a:r>
            <a:r>
              <a:rPr lang="nl-BE" sz="2800" dirty="0" err="1">
                <a:latin typeface="Roboto" panose="02000000000000000000" pitchFamily="2" charset="0"/>
                <a:ea typeface="Roboto" panose="02000000000000000000" pitchFamily="2" charset="0"/>
              </a:rPr>
              <a:t>same</a:t>
            </a:r>
            <a:r>
              <a:rPr lang="nl-BE" sz="2800" dirty="0">
                <a:latin typeface="Roboto" panose="02000000000000000000" pitchFamily="2" charset="0"/>
                <a:ea typeface="Roboto" panose="02000000000000000000" pitchFamily="2" charset="0"/>
              </a:rPr>
              <a:t> dataset: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Different </a:t>
            </a:r>
            <a:r>
              <a:rPr lang="nl-BE" sz="2800" dirty="0" err="1">
                <a:latin typeface="Roboto" panose="02000000000000000000" pitchFamily="2" charset="0"/>
                <a:ea typeface="Roboto" panose="02000000000000000000" pitchFamily="2" charset="0"/>
              </a:rPr>
              <a:t>backbones</a:t>
            </a:r>
            <a:r>
              <a:rPr lang="nl-BE" sz="2800" dirty="0">
                <a:latin typeface="Roboto" panose="02000000000000000000" pitchFamily="2" charset="0"/>
                <a:ea typeface="Roboto" panose="02000000000000000000" pitchFamily="2" charset="0"/>
              </a:rPr>
              <a:t>: </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ResNet</a:t>
            </a:r>
            <a:r>
              <a:rPr lang="nl-BE" sz="1800" dirty="0">
                <a:latin typeface="Roboto" panose="02000000000000000000" pitchFamily="2" charset="0"/>
                <a:ea typeface="Roboto" panose="02000000000000000000" pitchFamily="2" charset="0"/>
              </a:rPr>
              <a:t>, VGG16 &amp; </a:t>
            </a:r>
            <a:r>
              <a:rPr lang="nl-BE" sz="1800" dirty="0" err="1">
                <a:latin typeface="Roboto" panose="02000000000000000000" pitchFamily="2" charset="0"/>
                <a:ea typeface="Roboto" panose="02000000000000000000" pitchFamily="2" charset="0"/>
              </a:rPr>
              <a:t>upsampling</a:t>
            </a:r>
            <a:r>
              <a:rPr lang="nl-BE" sz="1800" dirty="0">
                <a:latin typeface="Roboto" panose="02000000000000000000" pitchFamily="2" charset="0"/>
                <a:ea typeface="Roboto" panose="02000000000000000000" pitchFamily="2" charset="0"/>
              </a:rPr>
              <a:t>, U-net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Different </a:t>
            </a:r>
            <a:r>
              <a:rPr lang="nl-BE" sz="2800" dirty="0" err="1">
                <a:latin typeface="Roboto" panose="02000000000000000000" pitchFamily="2" charset="0"/>
                <a:ea typeface="Roboto" panose="02000000000000000000" pitchFamily="2" charset="0"/>
              </a:rPr>
              <a:t>loss</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functions</a:t>
            </a:r>
            <a:r>
              <a:rPr lang="nl-BE" sz="2800" dirty="0">
                <a:latin typeface="Roboto" panose="02000000000000000000" pitchFamily="2" charset="0"/>
                <a:ea typeface="Roboto" panose="02000000000000000000" pitchFamily="2" charset="0"/>
              </a:rPr>
              <a:t>: </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Consistency</a:t>
            </a:r>
            <a:r>
              <a:rPr lang="nl-BE" sz="1800" dirty="0">
                <a:latin typeface="Roboto" panose="02000000000000000000" pitchFamily="2" charset="0"/>
                <a:ea typeface="Roboto" panose="02000000000000000000" pitchFamily="2" charset="0"/>
              </a:rPr>
              <a:t>, </a:t>
            </a:r>
            <a:r>
              <a:rPr lang="nl-BE" sz="1800" dirty="0" err="1">
                <a:latin typeface="Roboto" panose="02000000000000000000" pitchFamily="2" charset="0"/>
                <a:ea typeface="Roboto" panose="02000000000000000000" pitchFamily="2" charset="0"/>
              </a:rPr>
              <a:t>WISe</a:t>
            </a:r>
            <a:r>
              <a:rPr lang="nl-BE" sz="1800" dirty="0">
                <a:latin typeface="Roboto" panose="02000000000000000000" pitchFamily="2" charset="0"/>
                <a:ea typeface="Roboto" panose="02000000000000000000" pitchFamily="2" charset="0"/>
              </a:rPr>
              <a:t> </a:t>
            </a:r>
            <a:endParaRPr lang="en-GB" sz="1800" dirty="0">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GB" sz="2800" dirty="0">
                <a:latin typeface="Roboto" panose="02000000000000000000" pitchFamily="2" charset="0"/>
                <a:ea typeface="Roboto" panose="02000000000000000000" pitchFamily="2" charset="0"/>
              </a:rPr>
              <a:t>Use of priors:</a:t>
            </a:r>
            <a:br>
              <a:rPr lang="nl-BE" sz="2800" dirty="0">
                <a:latin typeface="Roboto" panose="02000000000000000000" pitchFamily="2" charset="0"/>
                <a:ea typeface="Roboto" panose="02000000000000000000" pitchFamily="2" charset="0"/>
              </a:rPr>
            </a:br>
            <a:r>
              <a:rPr lang="nl-BE" sz="2800" dirty="0">
                <a:latin typeface="Roboto" panose="02000000000000000000" pitchFamily="2" charset="0"/>
                <a:ea typeface="Roboto" panose="02000000000000000000" pitchFamily="2" charset="0"/>
              </a:rPr>
              <a:t>	</a:t>
            </a:r>
            <a:r>
              <a:rPr lang="nl-BE" sz="1800" dirty="0">
                <a:latin typeface="Roboto" panose="02000000000000000000" pitchFamily="2" charset="0"/>
                <a:ea typeface="Roboto" panose="02000000000000000000" pitchFamily="2" charset="0"/>
              </a:rPr>
              <a:t>2D+, </a:t>
            </a:r>
            <a:r>
              <a:rPr lang="nl-BE" sz="1800" dirty="0" err="1">
                <a:latin typeface="Roboto" panose="02000000000000000000" pitchFamily="2" charset="0"/>
                <a:ea typeface="Roboto" panose="02000000000000000000" pitchFamily="2" charset="0"/>
              </a:rPr>
              <a:t>instance</a:t>
            </a:r>
            <a:r>
              <a:rPr lang="nl-BE" sz="1800" dirty="0">
                <a:latin typeface="Roboto" panose="02000000000000000000" pitchFamily="2" charset="0"/>
                <a:ea typeface="Roboto" panose="02000000000000000000" pitchFamily="2" charset="0"/>
              </a:rPr>
              <a:t> memory</a:t>
            </a:r>
          </a:p>
          <a:p>
            <a:r>
              <a:rPr lang="nl-BE" sz="2800" dirty="0">
                <a:latin typeface="Roboto" panose="02000000000000000000" pitchFamily="2" charset="0"/>
                <a:ea typeface="Roboto" panose="02000000000000000000" pitchFamily="2" charset="0"/>
              </a:rPr>
              <a:t>Train best model </a:t>
            </a:r>
            <a:r>
              <a:rPr lang="nl-BE" sz="2800" dirty="0" err="1">
                <a:latin typeface="Roboto" panose="02000000000000000000" pitchFamily="2" charset="0"/>
                <a:ea typeface="Roboto" panose="02000000000000000000" pitchFamily="2" charset="0"/>
              </a:rPr>
              <a:t>with</a:t>
            </a:r>
            <a:r>
              <a:rPr lang="nl-BE" sz="2800" dirty="0">
                <a:latin typeface="Roboto" panose="02000000000000000000" pitchFamily="2" charset="0"/>
                <a:ea typeface="Roboto" panose="02000000000000000000" pitchFamily="2" charset="0"/>
              </a:rPr>
              <a:t> UW data </a:t>
            </a:r>
            <a:r>
              <a:rPr lang="nl-BE" sz="2800" dirty="0" err="1">
                <a:latin typeface="Roboto" panose="02000000000000000000" pitchFamily="2" charset="0"/>
                <a:ea typeface="Roboto" panose="02000000000000000000" pitchFamily="2" charset="0"/>
              </a:rPr>
              <a:t>and</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evaluate</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again</a:t>
            </a:r>
            <a:r>
              <a:rPr lang="nl-BE" sz="2800" dirty="0">
                <a:latin typeface="Roboto" panose="02000000000000000000" pitchFamily="2" charset="0"/>
                <a:ea typeface="Roboto" panose="02000000000000000000" pitchFamily="2" charset="0"/>
              </a:rPr>
              <a:t>.</a:t>
            </a:r>
            <a:endParaRPr lang="en-GB" sz="2800" dirty="0">
              <a:latin typeface="Roboto" panose="02000000000000000000" pitchFamily="2" charset="0"/>
              <a:ea typeface="Roboto" panose="02000000000000000000" pitchFamily="2" charset="0"/>
            </a:endParaRPr>
          </a:p>
        </p:txBody>
      </p:sp>
      <p:pic>
        <p:nvPicPr>
          <p:cNvPr id="3" name="Picture 2" descr="A picture containing indoor, appliance&#10;&#10;Description automatically generated">
            <a:extLst>
              <a:ext uri="{FF2B5EF4-FFF2-40B4-BE49-F238E27FC236}">
                <a16:creationId xmlns:a16="http://schemas.microsoft.com/office/drawing/2014/main" id="{FF5C2805-BEFC-4922-B659-5AD1865FE3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203" r="26068" b="6025"/>
          <a:stretch/>
        </p:blipFill>
        <p:spPr>
          <a:xfrm>
            <a:off x="2343593" y="5330320"/>
            <a:ext cx="5617669" cy="3537723"/>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754748F-ED19-4B86-A4F2-4E2DF47F4852}"/>
              </a:ext>
            </a:extLst>
          </p:cNvPr>
          <p:cNvPicPr>
            <a:picLocks noChangeAspect="1"/>
          </p:cNvPicPr>
          <p:nvPr/>
        </p:nvPicPr>
        <p:blipFill rotWithShape="1">
          <a:blip r:embed="rId6">
            <a:extLst>
              <a:ext uri="{28A0092B-C50C-407E-A947-70E740481C1C}">
                <a14:useLocalDpi xmlns:a14="http://schemas.microsoft.com/office/drawing/2010/main" val="0"/>
              </a:ext>
            </a:extLst>
          </a:blip>
          <a:srcRect l="-269" r="7866" b="22312"/>
          <a:stretch/>
        </p:blipFill>
        <p:spPr>
          <a:xfrm>
            <a:off x="14141956" y="10453672"/>
            <a:ext cx="4847084" cy="2750324"/>
          </a:xfrm>
          <a:prstGeom prst="rect">
            <a:avLst/>
          </a:prstGeom>
        </p:spPr>
      </p:pic>
      <p:sp>
        <p:nvSpPr>
          <p:cNvPr id="32" name="Text Placeholder 14">
            <a:extLst>
              <a:ext uri="{FF2B5EF4-FFF2-40B4-BE49-F238E27FC236}">
                <a16:creationId xmlns:a16="http://schemas.microsoft.com/office/drawing/2014/main" id="{D04F88E4-E42F-4A37-93ED-10FF093E2D79}"/>
              </a:ext>
            </a:extLst>
          </p:cNvPr>
          <p:cNvSpPr txBox="1">
            <a:spLocks/>
          </p:cNvSpPr>
          <p:nvPr/>
        </p:nvSpPr>
        <p:spPr>
          <a:xfrm>
            <a:off x="10102850" y="10539989"/>
            <a:ext cx="4527550" cy="215969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Lessmann</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architecture</a:t>
            </a:r>
            <a:r>
              <a:rPr lang="nl-BE" sz="2800" dirty="0">
                <a:latin typeface="Roboto" panose="02000000000000000000" pitchFamily="2" charset="0"/>
                <a:ea typeface="Roboto" panose="02000000000000000000" pitchFamily="2" charset="0"/>
              </a:rPr>
              <a:t> </a:t>
            </a:r>
            <a:r>
              <a:rPr lang="nl-BE" sz="1600" dirty="0">
                <a:latin typeface="Roboto" panose="02000000000000000000" pitchFamily="2" charset="0"/>
                <a:ea typeface="Roboto" panose="02000000000000000000" pitchFamily="2" charset="0"/>
              </a:rPr>
              <a:t>[12] </a:t>
            </a:r>
            <a:r>
              <a:rPr lang="nl-BE" sz="2800" dirty="0">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3D U-net </a:t>
            </a:r>
          </a:p>
          <a:p>
            <a:pPr marL="457200" indent="-457200">
              <a:buFont typeface="Arial" panose="020B0604020202020204" pitchFamily="34" charset="0"/>
              <a:buChar char="•"/>
            </a:pPr>
            <a:r>
              <a:rPr lang="nl-BE" sz="2800" dirty="0">
                <a:latin typeface="Roboto" panose="02000000000000000000" pitchFamily="2" charset="0"/>
                <a:ea typeface="Roboto" panose="02000000000000000000" pitchFamily="2" charset="0"/>
              </a:rPr>
              <a:t>C</a:t>
            </a:r>
            <a:r>
              <a:rPr lang="en-GB" sz="2800" dirty="0" err="1">
                <a:latin typeface="Roboto" panose="02000000000000000000" pitchFamily="2" charset="0"/>
                <a:ea typeface="Roboto" panose="02000000000000000000" pitchFamily="2" charset="0"/>
              </a:rPr>
              <a:t>omplicated</a:t>
            </a:r>
            <a:r>
              <a:rPr lang="en-GB" sz="2800" dirty="0">
                <a:latin typeface="Roboto" panose="02000000000000000000" pitchFamily="2" charset="0"/>
                <a:ea typeface="Roboto" panose="02000000000000000000" pitchFamily="2" charset="0"/>
              </a:rPr>
              <a:t> inference algorithm</a:t>
            </a:r>
          </a:p>
        </p:txBody>
      </p:sp>
      <p:pic>
        <p:nvPicPr>
          <p:cNvPr id="8" name="Picture 7" descr="Diagram&#10;&#10;Description automatically generated">
            <a:extLst>
              <a:ext uri="{FF2B5EF4-FFF2-40B4-BE49-F238E27FC236}">
                <a16:creationId xmlns:a16="http://schemas.microsoft.com/office/drawing/2014/main" id="{17870356-921F-4173-82EC-96E9518E98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64209" y="13783852"/>
            <a:ext cx="5424831" cy="2017990"/>
          </a:xfrm>
          <a:prstGeom prst="rect">
            <a:avLst/>
          </a:prstGeom>
        </p:spPr>
      </p:pic>
      <p:sp>
        <p:nvSpPr>
          <p:cNvPr id="35" name="Text Placeholder 14">
            <a:extLst>
              <a:ext uri="{FF2B5EF4-FFF2-40B4-BE49-F238E27FC236}">
                <a16:creationId xmlns:a16="http://schemas.microsoft.com/office/drawing/2014/main" id="{CBA9378F-76DC-447E-A1F4-59C829C9061D}"/>
              </a:ext>
            </a:extLst>
          </p:cNvPr>
          <p:cNvSpPr txBox="1">
            <a:spLocks/>
          </p:cNvSpPr>
          <p:nvPr/>
        </p:nvSpPr>
        <p:spPr>
          <a:xfrm>
            <a:off x="10092622" y="13625773"/>
            <a:ext cx="3699578" cy="172881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800" dirty="0" err="1">
                <a:latin typeface="Roboto" panose="02000000000000000000" pitchFamily="2" charset="0"/>
                <a:ea typeface="Roboto" panose="02000000000000000000" pitchFamily="2" charset="0"/>
              </a:rPr>
              <a:t>Consistency</a:t>
            </a:r>
            <a:r>
              <a:rPr lang="nl-BE" sz="2800" dirty="0">
                <a:latin typeface="Roboto" panose="02000000000000000000" pitchFamily="2" charset="0"/>
                <a:ea typeface="Roboto" panose="02000000000000000000" pitchFamily="2" charset="0"/>
              </a:rPr>
              <a:t> </a:t>
            </a:r>
            <a:r>
              <a:rPr lang="nl-BE" sz="2800" dirty="0" err="1">
                <a:latin typeface="Roboto" panose="02000000000000000000" pitchFamily="2" charset="0"/>
                <a:ea typeface="Roboto" panose="02000000000000000000" pitchFamily="2" charset="0"/>
              </a:rPr>
              <a:t>loss</a:t>
            </a:r>
            <a:r>
              <a:rPr lang="nl-BE" sz="1600" dirty="0">
                <a:latin typeface="Roboto" panose="02000000000000000000" pitchFamily="2" charset="0"/>
                <a:ea typeface="Roboto" panose="02000000000000000000" pitchFamily="2" charset="0"/>
              </a:rPr>
              <a:t>[9] </a:t>
            </a:r>
            <a:endParaRPr lang="nl-BE" sz="2800" dirty="0">
              <a:latin typeface="Roboto" panose="02000000000000000000" pitchFamily="2" charset="0"/>
              <a:ea typeface="Roboto" panose="02000000000000000000" pitchFamily="2" charset="0"/>
            </a:endParaRPr>
          </a:p>
          <a:p>
            <a:endParaRPr lang="nl-BE" sz="2800" dirty="0">
              <a:latin typeface="Roboto" panose="02000000000000000000" pitchFamily="2" charset="0"/>
              <a:ea typeface="Roboto" panose="02000000000000000000" pitchFamily="2" charset="0"/>
            </a:endParaRPr>
          </a:p>
          <a:p>
            <a:endParaRPr lang="en-GB" sz="2800" dirty="0">
              <a:latin typeface="Roboto" panose="02000000000000000000" pitchFamily="2" charset="0"/>
              <a:ea typeface="Roboto" panose="02000000000000000000" pitchFamily="2" charset="0"/>
            </a:endParaRPr>
          </a:p>
        </p:txBody>
      </p:sp>
      <p:pic>
        <p:nvPicPr>
          <p:cNvPr id="12" name="Picture 11" descr="A picture containing calendar&#10;&#10;Description automatically generated">
            <a:extLst>
              <a:ext uri="{FF2B5EF4-FFF2-40B4-BE49-F238E27FC236}">
                <a16:creationId xmlns:a16="http://schemas.microsoft.com/office/drawing/2014/main" id="{643EEE4F-0662-4B45-A869-859400C95439}"/>
              </a:ext>
            </a:extLst>
          </p:cNvPr>
          <p:cNvPicPr>
            <a:picLocks noChangeAspect="1"/>
          </p:cNvPicPr>
          <p:nvPr/>
        </p:nvPicPr>
        <p:blipFill rotWithShape="1">
          <a:blip r:embed="rId8">
            <a:extLst>
              <a:ext uri="{28A0092B-C50C-407E-A947-70E740481C1C}">
                <a14:useLocalDpi xmlns:a14="http://schemas.microsoft.com/office/drawing/2010/main" val="0"/>
              </a:ext>
            </a:extLst>
          </a:blip>
          <a:srcRect l="57428" t="1526" r="3" b="10549"/>
          <a:stretch/>
        </p:blipFill>
        <p:spPr>
          <a:xfrm>
            <a:off x="16316756" y="5803889"/>
            <a:ext cx="2428443" cy="2716906"/>
          </a:xfrm>
          <a:prstGeom prst="rect">
            <a:avLst/>
          </a:prstGeom>
        </p:spPr>
      </p:pic>
      <p:graphicFrame>
        <p:nvGraphicFramePr>
          <p:cNvPr id="13" name="Table 13">
            <a:extLst>
              <a:ext uri="{FF2B5EF4-FFF2-40B4-BE49-F238E27FC236}">
                <a16:creationId xmlns:a16="http://schemas.microsoft.com/office/drawing/2014/main" id="{05924B66-95E0-4F05-8647-92BBDC661B1A}"/>
              </a:ext>
            </a:extLst>
          </p:cNvPr>
          <p:cNvGraphicFramePr>
            <a:graphicFrameLocks noGrp="1"/>
          </p:cNvGraphicFramePr>
          <p:nvPr>
            <p:extLst>
              <p:ext uri="{D42A27DB-BD31-4B8C-83A1-F6EECF244321}">
                <p14:modId xmlns:p14="http://schemas.microsoft.com/office/powerpoint/2010/main" val="1142212648"/>
              </p:ext>
            </p:extLst>
          </p:nvPr>
        </p:nvGraphicFramePr>
        <p:xfrm>
          <a:off x="10284337" y="5783172"/>
          <a:ext cx="5328111" cy="2743200"/>
        </p:xfrm>
        <a:graphic>
          <a:graphicData uri="http://schemas.openxmlformats.org/drawingml/2006/table">
            <a:tbl>
              <a:tblPr firstRow="1" bandRow="1">
                <a:tableStyleId>{7E9639D4-E3E2-4D34-9284-5A2195B3D0D7}</a:tableStyleId>
              </a:tblPr>
              <a:tblGrid>
                <a:gridCol w="1776037">
                  <a:extLst>
                    <a:ext uri="{9D8B030D-6E8A-4147-A177-3AD203B41FA5}">
                      <a16:colId xmlns:a16="http://schemas.microsoft.com/office/drawing/2014/main" val="2415505295"/>
                    </a:ext>
                  </a:extLst>
                </a:gridCol>
                <a:gridCol w="1776037">
                  <a:extLst>
                    <a:ext uri="{9D8B030D-6E8A-4147-A177-3AD203B41FA5}">
                      <a16:colId xmlns:a16="http://schemas.microsoft.com/office/drawing/2014/main" val="1670867362"/>
                    </a:ext>
                  </a:extLst>
                </a:gridCol>
                <a:gridCol w="1776037">
                  <a:extLst>
                    <a:ext uri="{9D8B030D-6E8A-4147-A177-3AD203B41FA5}">
                      <a16:colId xmlns:a16="http://schemas.microsoft.com/office/drawing/2014/main" val="3007866718"/>
                    </a:ext>
                  </a:extLst>
                </a:gridCol>
              </a:tblGrid>
              <a:tr h="370840">
                <a:tc>
                  <a:txBody>
                    <a:bodyPr/>
                    <a:lstStyle/>
                    <a:p>
                      <a:r>
                        <a:rPr lang="nl-BE" sz="2400" b="0" dirty="0"/>
                        <a:t>Dataset</a:t>
                      </a:r>
                      <a:endParaRPr lang="en-GB" sz="2400" b="0" dirty="0">
                        <a:latin typeface="Roboto" panose="02000000000000000000" pitchFamily="2" charset="0"/>
                        <a:ea typeface="Roboto" panose="02000000000000000000" pitchFamily="2" charset="0"/>
                      </a:endParaRPr>
                    </a:p>
                  </a:txBody>
                  <a:tcPr/>
                </a:tc>
                <a:tc>
                  <a:txBody>
                    <a:bodyPr/>
                    <a:lstStyle/>
                    <a:p>
                      <a:r>
                        <a:rPr lang="nl-BE" sz="2400" b="0" dirty="0"/>
                        <a:t>Images</a:t>
                      </a:r>
                      <a:endParaRPr lang="en-GB" sz="2400" b="0" dirty="0">
                        <a:latin typeface="Roboto" panose="02000000000000000000" pitchFamily="2" charset="0"/>
                        <a:ea typeface="Roboto" panose="02000000000000000000" pitchFamily="2" charset="0"/>
                      </a:endParaRPr>
                    </a:p>
                  </a:txBody>
                  <a:tcPr/>
                </a:tc>
                <a:tc>
                  <a:txBody>
                    <a:bodyPr/>
                    <a:lstStyle/>
                    <a:p>
                      <a:r>
                        <a:rPr lang="nl-BE" sz="2400" b="0" dirty="0" err="1"/>
                        <a:t>annotation</a:t>
                      </a:r>
                      <a:endParaRPr lang="en-GB" sz="2400" b="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742232363"/>
                  </a:ext>
                </a:extLst>
              </a:tr>
              <a:tr h="370840">
                <a:tc>
                  <a:txBody>
                    <a:bodyPr/>
                    <a:lstStyle/>
                    <a:p>
                      <a:r>
                        <a:rPr lang="nl-BE" sz="2400" dirty="0" err="1">
                          <a:latin typeface="Roboto" panose="02000000000000000000" pitchFamily="2" charset="0"/>
                          <a:ea typeface="Roboto" panose="02000000000000000000" pitchFamily="2" charset="0"/>
                        </a:rPr>
                        <a:t>USiegen</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17</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226500411"/>
                  </a:ext>
                </a:extLst>
              </a:tr>
              <a:tr h="370840">
                <a:tc>
                  <a:txBody>
                    <a:bodyPr/>
                    <a:lstStyle/>
                    <a:p>
                      <a:r>
                        <a:rPr lang="nl-BE" sz="2400" dirty="0" err="1">
                          <a:latin typeface="Roboto" panose="02000000000000000000" pitchFamily="2" charset="0"/>
                          <a:ea typeface="Roboto" panose="02000000000000000000" pitchFamily="2" charset="0"/>
                        </a:rPr>
                        <a:t>xVertSeg</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25</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694075140"/>
                  </a:ext>
                </a:extLst>
              </a:tr>
              <a:tr h="370840">
                <a:tc>
                  <a:txBody>
                    <a:bodyPr/>
                    <a:lstStyle/>
                    <a:p>
                      <a:r>
                        <a:rPr lang="nl-BE" sz="2400" dirty="0" err="1">
                          <a:latin typeface="Roboto" panose="02000000000000000000" pitchFamily="2" charset="0"/>
                          <a:ea typeface="Roboto" panose="02000000000000000000" pitchFamily="2" charset="0"/>
                        </a:rPr>
                        <a:t>PLoS</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22</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835272643"/>
                  </a:ext>
                </a:extLst>
              </a:tr>
              <a:tr h="370840">
                <a:tc>
                  <a:txBody>
                    <a:bodyPr/>
                    <a:lstStyle/>
                    <a:p>
                      <a:r>
                        <a:rPr lang="nl-BE" sz="2400" dirty="0" err="1">
                          <a:latin typeface="Roboto" panose="02000000000000000000" pitchFamily="2" charset="0"/>
                          <a:ea typeface="Roboto" panose="02000000000000000000" pitchFamily="2" charset="0"/>
                        </a:rPr>
                        <a:t>MyoSeg</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53</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Full</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169634706"/>
                  </a:ext>
                </a:extLst>
              </a:tr>
              <a:tr h="370840">
                <a:tc>
                  <a:txBody>
                    <a:bodyPr/>
                    <a:lstStyle/>
                    <a:p>
                      <a:r>
                        <a:rPr lang="nl-BE" sz="2400" dirty="0" err="1">
                          <a:latin typeface="Roboto" panose="02000000000000000000" pitchFamily="2" charset="0"/>
                          <a:ea typeface="Roboto" panose="02000000000000000000" pitchFamily="2" charset="0"/>
                        </a:rPr>
                        <a:t>Uwash</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242</a:t>
                      </a:r>
                      <a:endParaRPr lang="en-GB" sz="2400" dirty="0">
                        <a:latin typeface="Roboto" panose="02000000000000000000" pitchFamily="2" charset="0"/>
                        <a:ea typeface="Roboto" panose="02000000000000000000" pitchFamily="2" charset="0"/>
                      </a:endParaRPr>
                    </a:p>
                  </a:txBody>
                  <a:tcPr/>
                </a:tc>
                <a:tc>
                  <a:txBody>
                    <a:bodyPr/>
                    <a:lstStyle/>
                    <a:p>
                      <a:r>
                        <a:rPr lang="nl-BE" sz="2400" dirty="0">
                          <a:latin typeface="Roboto" panose="02000000000000000000" pitchFamily="2" charset="0"/>
                          <a:ea typeface="Roboto" panose="02000000000000000000" pitchFamily="2" charset="0"/>
                        </a:rPr>
                        <a:t>Point</a:t>
                      </a:r>
                      <a:endParaRPr lang="en-GB" sz="24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434195486"/>
                  </a:ext>
                </a:extLst>
              </a:tr>
            </a:tbl>
          </a:graphicData>
        </a:graphic>
      </p:graphicFrame>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994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Roboto</vt:lpstr>
      <vt:lpstr>Roboto Black</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Jan Alexander</cp:lastModifiedBy>
  <cp:revision>63</cp:revision>
  <dcterms:created xsi:type="dcterms:W3CDTF">2012-02-06T18:46:22Z</dcterms:created>
  <dcterms:modified xsi:type="dcterms:W3CDTF">2021-03-21T20:54:54Z</dcterms:modified>
</cp:coreProperties>
</file>