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302" r:id="rId2"/>
    <p:sldId id="303" r:id="rId3"/>
    <p:sldId id="304" r:id="rId4"/>
    <p:sldId id="305" r:id="rId5"/>
    <p:sldId id="306" r:id="rId6"/>
    <p:sldId id="307" r:id="rId7"/>
    <p:sldId id="309" r:id="rId8"/>
    <p:sldId id="308" r:id="rId9"/>
    <p:sldId id="311" r:id="rId10"/>
    <p:sldId id="310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4Nba833Q8WnkWkg7mYEixG9vN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312-75E7-4751-BB52-56184496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ABB66-83A2-46DE-8A2D-52F27E2B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CAB8-94F2-4D29-AA21-6B4847C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5A78-9741-4ECD-850B-66BEFAC4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932D-27F5-466A-9FAA-49BEC0D2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059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575-F892-4FD5-9A08-9F62FE60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88D6-3963-4C30-AFC1-7EB00D62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6271-A336-49CE-A54F-60E42010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83DA-0BB7-4583-91C3-5AD500B5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5F53-338D-4284-9F3F-CFFF07DE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29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28D0F-70B6-4EA2-A78B-1E161CB4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48624-4953-4F7A-B870-6CA97BB1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D260-F7A5-45FD-88BF-56B3AD5D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F2B-340B-4EEF-9247-4484E97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E6E8-EE25-4A0B-9042-8D2F607B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10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86C8-DBB1-4FA0-87D8-AD5EE54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8A39-CCE3-4ACD-B756-CBE22AF3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A55E-023E-4CAD-918C-D400166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844D-03C5-4452-A9EC-5709CA3A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AF13-ADDB-4EBD-8638-E625861F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8704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3C57-F89B-498B-87DE-13D44E49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B4BE-714C-424C-9945-0EB37B11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A25B-8133-49AE-AC7D-9C58A884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038F-C9A9-424B-AB55-12219FE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A62C-F00A-4941-8FE0-C0E0E45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7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CD5C-6014-4655-A901-8E481341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B617-1A18-4870-8543-C027EBED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B00B-8A61-413F-9EF5-F1F33A740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FDD7-0826-4025-944C-6386A386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3E32-4427-4E48-9E74-3E040E49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3420-C5C3-483C-89E7-D0E3C3BE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47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599E-DCF6-4A6E-B181-63C01C3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31E2-1259-4494-B7EF-A12CB6AF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21AC-1078-4CAB-8DF0-DDE0C345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40F9-6CCC-422E-B4DF-E882895C2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91A3E-9CD6-4328-B0E0-BB3B22730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76C59-2216-4DE2-871D-8A3E6A90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7B848-5EEE-453C-9222-09C1DA7E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6A0D-EFB0-41E5-9887-0E91CC43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24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FEC2-E624-4C82-9ED8-63B34B1F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C197D-287D-4A3B-9719-B0E2DBD7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341DD-ECAB-4808-A8C9-14E2D797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3634-294C-4FE4-A489-F461CABF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947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3FAC-21E8-4428-A99C-4C68F421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D07A0-8B71-4822-88F0-0A1E1709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31546-B785-4337-B19A-FE32141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889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BB2F-F90A-4E56-B7DD-68B105B7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B261-1142-431E-A66B-4824E09B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46C-8397-4D7A-A7FF-C8301725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784EC-C380-42C7-9D6C-E613188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F613D-067D-426C-8EB5-D5A9C29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482F-C626-48EA-824E-AE23935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66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9E8F-E799-479F-A867-83F9C8A3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B036D-2255-42CE-A883-D7CE5960A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97D7C-6A8F-4724-B7BF-BB0A7738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D91D-78DD-4DBC-A65F-724707C8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D310-7635-4947-8F83-CE1FC8C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1332-7BE3-4CE0-B547-6306ECEC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85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58DAA-1897-454D-BA18-2B6B2003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E45A-B489-454A-8B1B-FFA6160C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90FF-8EAE-42EF-9D03-DBCB95E6B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A1EF-299E-4E94-B3ED-1779C4C8CF7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B1FA-C01D-4396-8CD4-24D45AF1A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20A3-8447-4774-9ACC-CFB1427AF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F85A-22E0-4CF3-9520-CB9EAFAE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1EC7-E7D0-4EF3-AE59-CFC84E7A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93" y="5110423"/>
            <a:ext cx="8179546" cy="67154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nl-BE" sz="6000" dirty="0"/>
              <a:t>Jan Alexander</a:t>
            </a:r>
            <a:br>
              <a:rPr lang="nl-BE" sz="6000" dirty="0"/>
            </a:br>
            <a:r>
              <a:rPr lang="nl-BE" sz="3600" dirty="0"/>
              <a:t>Point-</a:t>
            </a:r>
            <a:r>
              <a:rPr lang="nl-BE" sz="3600" dirty="0" err="1"/>
              <a:t>supervised</a:t>
            </a:r>
            <a:r>
              <a:rPr lang="nl-BE" sz="3600" dirty="0"/>
              <a:t> </a:t>
            </a:r>
            <a:r>
              <a:rPr lang="nl-BE" sz="3600" dirty="0" err="1"/>
              <a:t>segmentation</a:t>
            </a:r>
            <a:r>
              <a:rPr lang="nl-BE" sz="3600" dirty="0"/>
              <a:t> of human </a:t>
            </a:r>
            <a:r>
              <a:rPr lang="nl-BE" sz="3600" dirty="0" err="1"/>
              <a:t>spine</a:t>
            </a:r>
            <a:endParaRPr lang="en-US" sz="4200" dirty="0"/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FA409830-48F7-41FB-A520-5BED0879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" r="18442" b="-2"/>
          <a:stretch/>
        </p:blipFill>
        <p:spPr>
          <a:xfrm>
            <a:off x="1985871" y="784454"/>
            <a:ext cx="5172258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84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69D8-995D-4B77-908B-57C58E73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CB6D-80CB-452B-8717-3F978728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april 25: Finish 5 </a:t>
            </a:r>
            <a:r>
              <a:rPr lang="nl-BE" dirty="0" err="1"/>
              <a:t>channel</a:t>
            </a:r>
            <a:r>
              <a:rPr lang="nl-BE" dirty="0"/>
              <a:t> code</a:t>
            </a:r>
          </a:p>
          <a:p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9: </a:t>
            </a:r>
            <a:r>
              <a:rPr lang="nl-BE" dirty="0" err="1"/>
              <a:t>Sequential</a:t>
            </a:r>
            <a:r>
              <a:rPr lang="nl-BE" dirty="0"/>
              <a:t> code </a:t>
            </a:r>
          </a:p>
          <a:p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16: Different point </a:t>
            </a:r>
            <a:r>
              <a:rPr lang="nl-BE" dirty="0" err="1"/>
              <a:t>extractions</a:t>
            </a:r>
            <a:r>
              <a:rPr lang="nl-BE" dirty="0"/>
              <a:t> + </a:t>
            </a:r>
            <a:r>
              <a:rPr lang="nl-BE" dirty="0" err="1"/>
              <a:t>backbones</a:t>
            </a:r>
            <a:endParaRPr lang="nl-BE" dirty="0"/>
          </a:p>
          <a:p>
            <a:endParaRPr lang="nl-BE" dirty="0"/>
          </a:p>
          <a:p>
            <a:r>
              <a:rPr lang="en-GB" dirty="0"/>
              <a:t>By may 23: Add datasets + assure good experiment </a:t>
            </a:r>
            <a:r>
              <a:rPr lang="en-GB" dirty="0" err="1"/>
              <a:t>dict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May 30: start running experiment matrix</a:t>
            </a:r>
          </a:p>
        </p:txBody>
      </p:sp>
    </p:spTree>
    <p:extLst>
      <p:ext uri="{BB962C8B-B14F-4D97-AF65-F5344CB8AC3E}">
        <p14:creationId xmlns:p14="http://schemas.microsoft.com/office/powerpoint/2010/main" val="32312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FD46-1F78-4DF7-8545-7A224A53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Progress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92AF-7161-414C-9DBA-8616BFC6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Posterpresentation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Semantic</a:t>
            </a:r>
            <a:r>
              <a:rPr lang="nl-BE" dirty="0"/>
              <a:t> </a:t>
            </a:r>
            <a:r>
              <a:rPr lang="nl-BE" dirty="0" err="1"/>
              <a:t>segmentation</a:t>
            </a:r>
            <a:r>
              <a:rPr lang="nl-BE" dirty="0"/>
              <a:t>: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consistency</a:t>
            </a:r>
            <a:r>
              <a:rPr lang="nl-BE" dirty="0"/>
              <a:t> </a:t>
            </a:r>
            <a:r>
              <a:rPr lang="nl-BE" dirty="0" err="1"/>
              <a:t>loss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Writing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training time</a:t>
            </a:r>
          </a:p>
          <a:p>
            <a:endParaRPr lang="nl-BE" dirty="0"/>
          </a:p>
          <a:p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segmentation</a:t>
            </a:r>
            <a:r>
              <a:rPr lang="nl-BE" dirty="0"/>
              <a:t>: first </a:t>
            </a:r>
            <a:r>
              <a:rPr lang="nl-BE" dirty="0" err="1"/>
              <a:t>models</a:t>
            </a:r>
            <a:endParaRPr lang="nl-BE" dirty="0"/>
          </a:p>
          <a:p>
            <a:endParaRPr lang="nl-B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9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rgbClr val="5B5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0C10DAB2-1F54-4FF3-ACB9-86435FE9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38" y="639763"/>
            <a:ext cx="3695700" cy="1814513"/>
          </a:xfrm>
          <a:prstGeom prst="rect">
            <a:avLst/>
          </a:prstGeom>
        </p:spPr>
      </p:pic>
      <p:pic>
        <p:nvPicPr>
          <p:cNvPr id="9" name="Picture 8" descr="A picture containing text, cup, helmet&#10;&#10;Description automatically generated">
            <a:extLst>
              <a:ext uri="{FF2B5EF4-FFF2-40B4-BE49-F238E27FC236}">
                <a16:creationId xmlns:a16="http://schemas.microsoft.com/office/drawing/2014/main" id="{C5037AC5-4B12-4EAF-BF0B-86F293C6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38" y="2522538"/>
            <a:ext cx="3695700" cy="1814513"/>
          </a:xfrm>
          <a:prstGeom prst="rect">
            <a:avLst/>
          </a:prstGeom>
        </p:spPr>
      </p:pic>
      <p:pic>
        <p:nvPicPr>
          <p:cNvPr id="5" name="Content Placeholder 4" descr="A picture containing dark&#10;&#10;Description automatically generated">
            <a:extLst>
              <a:ext uri="{FF2B5EF4-FFF2-40B4-BE49-F238E27FC236}">
                <a16:creationId xmlns:a16="http://schemas.microsoft.com/office/drawing/2014/main" id="{E089291C-A6C4-4241-820B-D97AB2E6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0438" y="4405313"/>
            <a:ext cx="3695700" cy="1814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C5351-FD26-4DBF-B814-985BFD26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Semantic segmentation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(transverse)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separation of thoracal and abdominal slices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29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AD2CA-9A3B-45C2-820A-A1D71869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500" dirty="0"/>
              <a:t>Semantic segmentation </a:t>
            </a:r>
            <a:br>
              <a:rPr lang="en-US" sz="4500" dirty="0"/>
            </a:br>
            <a:r>
              <a:rPr lang="en-US" sz="4500" dirty="0"/>
              <a:t>(frontal)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39859D5-678D-4012-8E35-C7167E0A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538054"/>
            <a:ext cx="4371196" cy="2185598"/>
          </a:xfrm>
          <a:prstGeom prst="rect">
            <a:avLst/>
          </a:prstGeom>
        </p:spPr>
      </p:pic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204E2DA-C1A6-4168-B612-BE482EEF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878" y="3538054"/>
            <a:ext cx="4371196" cy="2185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CB63E-8021-482B-A32D-719C2527782A}"/>
              </a:ext>
            </a:extLst>
          </p:cNvPr>
          <p:cNvSpPr txBox="1"/>
          <p:nvPr/>
        </p:nvSpPr>
        <p:spPr>
          <a:xfrm>
            <a:off x="678426" y="2202426"/>
            <a:ext cx="756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Variable</a:t>
            </a:r>
            <a:r>
              <a:rPr lang="nl-BE" dirty="0"/>
              <a:t> performance. </a:t>
            </a:r>
          </a:p>
          <a:p>
            <a:endParaRPr lang="nl-BE" dirty="0"/>
          </a:p>
          <a:p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explanation</a:t>
            </a:r>
            <a:r>
              <a:rPr lang="nl-BE" dirty="0"/>
              <a:t>: </a:t>
            </a:r>
            <a:r>
              <a:rPr lang="nl-BE" dirty="0" err="1"/>
              <a:t>lung</a:t>
            </a:r>
            <a:r>
              <a:rPr lang="nl-BE" dirty="0"/>
              <a:t> </a:t>
            </a:r>
            <a:r>
              <a:rPr lang="nl-BE" dirty="0" err="1"/>
              <a:t>visibility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9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D86D9-ED83-49F6-B0C9-AD376C84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500" dirty="0"/>
              <a:t>Semantic segmentation</a:t>
            </a:r>
            <a:br>
              <a:rPr lang="en-US" sz="4500" dirty="0"/>
            </a:br>
            <a:r>
              <a:rPr lang="en-US" sz="4500" dirty="0"/>
              <a:t>(Sagittal)</a:t>
            </a:r>
          </a:p>
        </p:txBody>
      </p:sp>
      <p:pic>
        <p:nvPicPr>
          <p:cNvPr id="5" name="Content Placeholder 4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376B4BCD-F44C-4FA2-83F5-CCE65B07A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5" y="3538054"/>
            <a:ext cx="4371196" cy="2185598"/>
          </a:xfrm>
          <a:prstGeom prst="rect">
            <a:avLst/>
          </a:prstGeom>
        </p:spPr>
      </p:pic>
      <p:pic>
        <p:nvPicPr>
          <p:cNvPr id="7" name="Picture 6" descr="A picture containing text, light, lit&#10;&#10;Description automatically generated">
            <a:extLst>
              <a:ext uri="{FF2B5EF4-FFF2-40B4-BE49-F238E27FC236}">
                <a16:creationId xmlns:a16="http://schemas.microsoft.com/office/drawing/2014/main" id="{9222A8CB-1143-40D3-A986-D9FBE84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3538054"/>
            <a:ext cx="4371196" cy="2185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3D66A-F8BF-472A-9755-F5A85850F369}"/>
              </a:ext>
            </a:extLst>
          </p:cNvPr>
          <p:cNvSpPr txBox="1"/>
          <p:nvPr/>
        </p:nvSpPr>
        <p:spPr>
          <a:xfrm>
            <a:off x="560439" y="2025445"/>
            <a:ext cx="78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Comparable</a:t>
            </a:r>
            <a:r>
              <a:rPr lang="nl-BE" dirty="0"/>
              <a:t> performance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frontal</a:t>
            </a:r>
            <a:r>
              <a:rPr lang="nl-BE" dirty="0"/>
              <a:t>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42E94-4BF6-4B4D-BAE2-1686FE65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nl-BE" sz="2400" dirty="0" err="1"/>
              <a:t>Dice</a:t>
            </a:r>
            <a:r>
              <a:rPr lang="nl-BE" sz="2400" dirty="0"/>
              <a:t> score performance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EA9-80B8-4AF9-8852-AC753F63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 fontScale="70000" lnSpcReduction="20000"/>
          </a:bodyPr>
          <a:lstStyle/>
          <a:p>
            <a:r>
              <a:rPr lang="nl-BE" sz="1600" dirty="0"/>
              <a:t>For transverse slice: </a:t>
            </a:r>
            <a:r>
              <a:rPr lang="nl-BE" sz="1600" dirty="0" err="1"/>
              <a:t>dice</a:t>
            </a:r>
            <a:r>
              <a:rPr lang="nl-BE" sz="1600" dirty="0"/>
              <a:t> up </a:t>
            </a:r>
            <a:r>
              <a:rPr lang="nl-BE" sz="1600" dirty="0" err="1"/>
              <a:t>to</a:t>
            </a:r>
            <a:r>
              <a:rPr lang="nl-BE" sz="1600" dirty="0"/>
              <a:t> 50%</a:t>
            </a:r>
          </a:p>
          <a:p>
            <a:r>
              <a:rPr lang="nl-BE" sz="1600" dirty="0" err="1"/>
              <a:t>Other</a:t>
            </a:r>
            <a:r>
              <a:rPr lang="nl-BE" sz="1600" dirty="0"/>
              <a:t> </a:t>
            </a:r>
            <a:r>
              <a:rPr lang="nl-BE" sz="1600" dirty="0" err="1"/>
              <a:t>two</a:t>
            </a:r>
            <a:r>
              <a:rPr lang="nl-BE" sz="1600" dirty="0"/>
              <a:t> </a:t>
            </a:r>
            <a:r>
              <a:rPr lang="nl-BE" sz="1600" dirty="0" err="1"/>
              <a:t>planse</a:t>
            </a:r>
            <a:r>
              <a:rPr lang="nl-BE" sz="1600" dirty="0"/>
              <a:t>: ~35%</a:t>
            </a:r>
          </a:p>
          <a:p>
            <a:endParaRPr lang="nl-BE" sz="1600" dirty="0"/>
          </a:p>
          <a:p>
            <a:r>
              <a:rPr lang="nl-BE" sz="1600" dirty="0" err="1"/>
              <a:t>Only</a:t>
            </a:r>
            <a:r>
              <a:rPr lang="nl-BE" sz="1600" dirty="0"/>
              <a:t> center points</a:t>
            </a:r>
          </a:p>
          <a:p>
            <a:r>
              <a:rPr lang="nl-BE" sz="1600" dirty="0" err="1"/>
              <a:t>Only</a:t>
            </a:r>
            <a:r>
              <a:rPr lang="nl-BE" sz="1600" dirty="0"/>
              <a:t> </a:t>
            </a:r>
            <a:r>
              <a:rPr lang="nl-BE" sz="1600" dirty="0" err="1"/>
              <a:t>trained</a:t>
            </a:r>
            <a:r>
              <a:rPr lang="nl-BE" sz="1600" dirty="0"/>
              <a:t> on </a:t>
            </a:r>
            <a:r>
              <a:rPr lang="nl-BE" sz="1600" dirty="0" err="1"/>
              <a:t>xVerSeg</a:t>
            </a:r>
            <a:r>
              <a:rPr lang="nl-BE" sz="1600" dirty="0"/>
              <a:t> dataset</a:t>
            </a:r>
          </a:p>
          <a:p>
            <a:r>
              <a:rPr lang="nl-BE" sz="1600" dirty="0" err="1"/>
              <a:t>Only</a:t>
            </a:r>
            <a:r>
              <a:rPr lang="nl-BE" sz="1600" dirty="0"/>
              <a:t> </a:t>
            </a:r>
            <a:r>
              <a:rPr lang="nl-BE" sz="1600" dirty="0" err="1"/>
              <a:t>trained</a:t>
            </a:r>
            <a:r>
              <a:rPr lang="nl-BE" sz="1600" dirty="0"/>
              <a:t> </a:t>
            </a:r>
            <a:r>
              <a:rPr lang="nl-BE" sz="1600" dirty="0" err="1"/>
              <a:t>with</a:t>
            </a:r>
            <a:r>
              <a:rPr lang="nl-BE" sz="1600" dirty="0"/>
              <a:t> flip </a:t>
            </a:r>
            <a:r>
              <a:rPr lang="nl-BE" sz="1600" dirty="0" err="1"/>
              <a:t>transformation</a:t>
            </a:r>
            <a:endParaRPr lang="nl-BE" sz="1600" dirty="0"/>
          </a:p>
          <a:p>
            <a:pPr lvl="1"/>
            <a:r>
              <a:rPr lang="en-GB" sz="1300" dirty="0"/>
              <a:t>No rotation</a:t>
            </a:r>
          </a:p>
          <a:p>
            <a:pPr lvl="1"/>
            <a:r>
              <a:rPr lang="en-GB" sz="1300" dirty="0"/>
              <a:t>No elastic transformations</a:t>
            </a:r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1A5FF69F-7CCC-4198-8904-BA970958DC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338" y="3383871"/>
            <a:ext cx="2688336" cy="2084494"/>
          </a:xfrm>
          <a:prstGeom prst="rect">
            <a:avLst/>
          </a:prstGeom>
        </p:spPr>
      </p:pic>
      <p:pic>
        <p:nvPicPr>
          <p:cNvPr id="5" name="Image1">
            <a:extLst>
              <a:ext uri="{FF2B5EF4-FFF2-40B4-BE49-F238E27FC236}">
                <a16:creationId xmlns:a16="http://schemas.microsoft.com/office/drawing/2014/main" id="{47C0C8BE-6DE6-43BF-A64A-ABBA7F496D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0699" y="3388951"/>
            <a:ext cx="2688336" cy="2074333"/>
          </a:xfrm>
          <a:prstGeom prst="rect">
            <a:avLst/>
          </a:prstGeo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8CF8398B-B513-4E35-9A6F-1F3E93A72A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03061" y="3403561"/>
            <a:ext cx="2688336" cy="20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F392-52F1-4D1D-8B2E-C590CD21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Improve</a:t>
            </a:r>
            <a:r>
              <a:rPr lang="nl-BE" dirty="0"/>
              <a:t>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1A0F-0D9A-45D7-BAE9-2C568CF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1 </a:t>
            </a:r>
            <a:r>
              <a:rPr lang="nl-BE" dirty="0" err="1"/>
              <a:t>Voxel</a:t>
            </a:r>
            <a:r>
              <a:rPr lang="nl-BE" dirty="0"/>
              <a:t> is part of 3 </a:t>
            </a:r>
            <a:r>
              <a:rPr lang="nl-BE" dirty="0" err="1"/>
              <a:t>perpendicular</a:t>
            </a:r>
            <a:r>
              <a:rPr lang="nl-BE" dirty="0"/>
              <a:t> slices.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increase</a:t>
            </a:r>
            <a:r>
              <a:rPr lang="nl-BE" dirty="0"/>
              <a:t> performance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combining</a:t>
            </a:r>
            <a:r>
              <a:rPr lang="nl-BE" dirty="0"/>
              <a:t> 2 or 3 slice </a:t>
            </a:r>
            <a:r>
              <a:rPr lang="nl-BE" dirty="0" err="1"/>
              <a:t>segmentations</a:t>
            </a:r>
            <a:r>
              <a:rPr lang="nl-BE" dirty="0"/>
              <a:t>?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	3x or 2x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labelling</a:t>
            </a:r>
            <a:r>
              <a:rPr lang="nl-BE" dirty="0"/>
              <a:t> </a:t>
            </a:r>
            <a:r>
              <a:rPr lang="nl-BE" dirty="0" err="1"/>
              <a:t>cost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Labelling</a:t>
            </a:r>
            <a:r>
              <a:rPr lang="nl-BE" dirty="0"/>
              <a:t> </a:t>
            </a:r>
            <a:r>
              <a:rPr lang="nl-BE" dirty="0" err="1"/>
              <a:t>cost</a:t>
            </a:r>
            <a:r>
              <a:rPr lang="nl-BE" dirty="0"/>
              <a:t> full mast &lt;&gt; hint </a:t>
            </a:r>
            <a:r>
              <a:rPr lang="nl-BE" dirty="0" err="1"/>
              <a:t>decreases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factor 12,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still</a:t>
            </a:r>
            <a:r>
              <a:rPr lang="nl-BE" dirty="0"/>
              <a:t> a </a:t>
            </a:r>
            <a:r>
              <a:rPr lang="nl-BE" dirty="0" err="1"/>
              <a:t>gain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more points</a:t>
            </a:r>
          </a:p>
          <a:p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positioned</a:t>
            </a:r>
            <a:r>
              <a:rPr lang="nl-BE" dirty="0"/>
              <a:t> points: </a:t>
            </a:r>
            <a:r>
              <a:rPr lang="nl-BE" dirty="0" err="1"/>
              <a:t>choose</a:t>
            </a:r>
            <a:r>
              <a:rPr lang="nl-BE" dirty="0"/>
              <a:t> background points close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segment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CA21-C837-4838-BFFC-45423AA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segmentation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BE92-EDAB-4431-9D89-D8A91016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Same approach as </a:t>
            </a:r>
            <a:r>
              <a:rPr lang="nl-BE" dirty="0" err="1"/>
              <a:t>for</a:t>
            </a:r>
            <a:r>
              <a:rPr lang="nl-BE" dirty="0"/>
              <a:t> 2 classes (class + background) but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6 classes (5 </a:t>
            </a:r>
            <a:r>
              <a:rPr lang="nl-BE" dirty="0" err="1"/>
              <a:t>vertebrae</a:t>
            </a:r>
            <a:r>
              <a:rPr lang="nl-BE" dirty="0"/>
              <a:t> + background) -&gt; model </a:t>
            </a:r>
            <a:r>
              <a:rPr lang="nl-BE" dirty="0" err="1"/>
              <a:t>outputs</a:t>
            </a:r>
            <a:r>
              <a:rPr lang="nl-BE" dirty="0"/>
              <a:t> 6 </a:t>
            </a:r>
            <a:r>
              <a:rPr lang="nl-BE" dirty="0" err="1"/>
              <a:t>channels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Sequential</a:t>
            </a:r>
            <a:r>
              <a:rPr lang="nl-BE" dirty="0"/>
              <a:t> approach (</a:t>
            </a:r>
            <a:r>
              <a:rPr lang="nl-BE" dirty="0" err="1"/>
              <a:t>Lessmann</a:t>
            </a:r>
            <a:r>
              <a:rPr lang="nl-BE" dirty="0"/>
              <a:t>): Train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segment next </a:t>
            </a:r>
            <a:r>
              <a:rPr lang="nl-BE" dirty="0" err="1"/>
              <a:t>lumbar</a:t>
            </a:r>
            <a:r>
              <a:rPr lang="nl-BE" dirty="0"/>
              <a:t> </a:t>
            </a:r>
            <a:r>
              <a:rPr lang="nl-BE" dirty="0" err="1"/>
              <a:t>vertebra</a:t>
            </a:r>
            <a:r>
              <a:rPr lang="nl-BE" dirty="0"/>
              <a:t>. Extra input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segmented</a:t>
            </a:r>
            <a:r>
              <a:rPr lang="nl-BE" dirty="0"/>
              <a:t> </a:t>
            </a:r>
            <a:r>
              <a:rPr lang="nl-BE" dirty="0" err="1"/>
              <a:t>vertebra</a:t>
            </a:r>
            <a:r>
              <a:rPr lang="nl-BE" dirty="0"/>
              <a:t> is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en-GB" dirty="0"/>
          </a:p>
          <a:p>
            <a:endParaRPr lang="nl-BE" dirty="0"/>
          </a:p>
          <a:p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semantic</a:t>
            </a:r>
            <a:r>
              <a:rPr lang="nl-BE" dirty="0"/>
              <a:t> </a:t>
            </a:r>
            <a:r>
              <a:rPr lang="nl-BE" dirty="0" err="1"/>
              <a:t>segmentation</a:t>
            </a:r>
            <a:r>
              <a:rPr lang="nl-BE" dirty="0"/>
              <a:t> (2 </a:t>
            </a:r>
            <a:r>
              <a:rPr lang="nl-BE" dirty="0" err="1"/>
              <a:t>channel</a:t>
            </a:r>
            <a:r>
              <a:rPr lang="nl-BE" dirty="0"/>
              <a:t> output), but </a:t>
            </a:r>
            <a:r>
              <a:rPr lang="nl-BE" dirty="0" err="1"/>
              <a:t>encourage</a:t>
            </a:r>
            <a:r>
              <a:rPr lang="nl-BE" dirty="0"/>
              <a:t> </a:t>
            </a:r>
            <a:r>
              <a:rPr lang="nl-BE" dirty="0" err="1"/>
              <a:t>separation</a:t>
            </a:r>
            <a:r>
              <a:rPr lang="nl-BE" dirty="0"/>
              <a:t> of </a:t>
            </a:r>
            <a:r>
              <a:rPr lang="nl-BE" dirty="0" err="1"/>
              <a:t>masks</a:t>
            </a:r>
            <a:r>
              <a:rPr lang="nl-BE" dirty="0"/>
              <a:t>. Separate system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segments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31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403E-8653-4A66-9D93-F4623387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1CE7-B8E4-4778-AC76-DB4827EE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Parameter:</a:t>
            </a:r>
          </a:p>
          <a:p>
            <a:pPr marL="0" indent="0">
              <a:buNone/>
            </a:pPr>
            <a:r>
              <a:rPr lang="nl-BE" dirty="0"/>
              <a:t>	Backbone: VGG11 – VGG16 – VGG 19 – </a:t>
            </a:r>
            <a:r>
              <a:rPr lang="nl-BE" dirty="0" err="1"/>
              <a:t>ResNet</a:t>
            </a:r>
            <a:r>
              <a:rPr lang="nl-BE" dirty="0"/>
              <a:t> – </a:t>
            </a:r>
            <a:r>
              <a:rPr lang="nl-BE" dirty="0" err="1"/>
              <a:t>Unet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# points: </a:t>
            </a:r>
          </a:p>
          <a:p>
            <a:pPr marL="0" indent="0">
              <a:buNone/>
            </a:pPr>
            <a:r>
              <a:rPr lang="nl-BE" dirty="0"/>
              <a:t>		1 per </a:t>
            </a:r>
            <a:r>
              <a:rPr lang="nl-BE" dirty="0" err="1"/>
              <a:t>instance</a:t>
            </a:r>
            <a:r>
              <a:rPr lang="nl-BE" dirty="0"/>
              <a:t> center</a:t>
            </a:r>
          </a:p>
          <a:p>
            <a:pPr marL="0" indent="0">
              <a:buNone/>
            </a:pPr>
            <a:r>
              <a:rPr lang="nl-BE" dirty="0"/>
              <a:t>		1 @ random</a:t>
            </a:r>
          </a:p>
          <a:p>
            <a:pPr marL="0" indent="0">
              <a:buNone/>
            </a:pPr>
            <a:r>
              <a:rPr lang="nl-BE" dirty="0"/>
              <a:t>		n @ random</a:t>
            </a:r>
          </a:p>
          <a:p>
            <a:pPr marL="0" indent="0">
              <a:buNone/>
            </a:pPr>
            <a:r>
              <a:rPr lang="nl-BE" dirty="0"/>
              <a:t>		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preference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border </a:t>
            </a:r>
            <a:r>
              <a:rPr lang="nl-BE" dirty="0" err="1"/>
              <a:t>region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24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Calibri</vt:lpstr>
      <vt:lpstr>Arial</vt:lpstr>
      <vt:lpstr>Office Theme</vt:lpstr>
      <vt:lpstr>Jan Alexander Point-supervised segmentation of human spine</vt:lpstr>
      <vt:lpstr>Progress since last meeting</vt:lpstr>
      <vt:lpstr>Semantic segmentation (transverse)  Good separation of thoracal and abdominal slices</vt:lpstr>
      <vt:lpstr>Semantic segmentation  (frontal)</vt:lpstr>
      <vt:lpstr>Semantic segmentation (Sagittal)</vt:lpstr>
      <vt:lpstr>Dice score performance</vt:lpstr>
      <vt:lpstr>Improve performance</vt:lpstr>
      <vt:lpstr>Instance segmentation</vt:lpstr>
      <vt:lpstr>Experiment matrix</vt:lpstr>
      <vt:lpstr>Planning: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 Alexander Point-supervised segmentation of human spine</dc:title>
  <dc:creator>Jan Alexander</dc:creator>
  <cp:lastModifiedBy>jalexander</cp:lastModifiedBy>
  <cp:revision>24</cp:revision>
  <dcterms:created xsi:type="dcterms:W3CDTF">2021-01-28T21:57:24Z</dcterms:created>
  <dcterms:modified xsi:type="dcterms:W3CDTF">2021-04-18T12:33:44Z</dcterms:modified>
</cp:coreProperties>
</file>