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8CC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706" autoAdjust="0"/>
  </p:normalViewPr>
  <p:slideViewPr>
    <p:cSldViewPr snapToGrid="0" snapToObjects="1" showGuides="1">
      <p:cViewPr>
        <p:scale>
          <a:sx n="125" d="100"/>
          <a:sy n="125" d="100"/>
        </p:scale>
        <p:origin x="-7622" y="-2285"/>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3/31/2021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C5787BA-B206-406F-B0D0-5C4F5D81C866}"/>
              </a:ext>
            </a:extLst>
          </p:cNvPr>
          <p:cNvSpPr>
            <a:spLocks noGrp="1"/>
          </p:cNvSpPr>
          <p:nvPr>
            <p:ph type="body" sz="quarter" idx="24"/>
          </p:nvPr>
        </p:nvSpPr>
        <p:spPr>
          <a:xfrm>
            <a:off x="10112092" y="2645161"/>
            <a:ext cx="9043741" cy="474850"/>
          </a:xfrm>
          <a:solidFill>
            <a:schemeClr val="bg1">
              <a:lumMod val="95000"/>
            </a:schemeClr>
          </a:solidFill>
        </p:spPr>
        <p:txBody>
          <a:bodyPr/>
          <a:lstStyle/>
          <a:p>
            <a:r>
              <a:rPr lang="nl-BE" sz="2400" b="0" u="none" dirty="0">
                <a:solidFill>
                  <a:schemeClr val="tx1"/>
                </a:solidFill>
                <a:latin typeface="Roboto Black" panose="02000000000000000000" pitchFamily="2" charset="0"/>
                <a:ea typeface="Roboto Black" panose="02000000000000000000" pitchFamily="2" charset="0"/>
              </a:rPr>
              <a:t>PREVIOUS WORK</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47" name="Text Placeholder 15">
            <a:extLst>
              <a:ext uri="{FF2B5EF4-FFF2-40B4-BE49-F238E27FC236}">
                <a16:creationId xmlns:a16="http://schemas.microsoft.com/office/drawing/2014/main" id="{4005CC60-2CEA-4601-9690-EAD24E68B4AC}"/>
              </a:ext>
            </a:extLst>
          </p:cNvPr>
          <p:cNvSpPr txBox="1">
            <a:spLocks/>
          </p:cNvSpPr>
          <p:nvPr/>
        </p:nvSpPr>
        <p:spPr>
          <a:xfrm>
            <a:off x="19594863" y="2629931"/>
            <a:ext cx="9052983" cy="474850"/>
          </a:xfrm>
          <a:prstGeom prst="rect">
            <a:avLst/>
          </a:prstGeom>
          <a:solidFill>
            <a:schemeClr val="bg1">
              <a:lumMod val="95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400" b="0" u="none" dirty="0">
                <a:solidFill>
                  <a:schemeClr val="tx1"/>
                </a:solidFill>
                <a:latin typeface="Roboto Black" panose="02000000000000000000" pitchFamily="2" charset="0"/>
                <a:ea typeface="Roboto Black" panose="02000000000000000000" pitchFamily="2" charset="0"/>
              </a:rPr>
              <a:t>APPROACH</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299" name="Text Placeholder 298"/>
          <p:cNvSpPr>
            <a:spLocks noGrp="1"/>
          </p:cNvSpPr>
          <p:nvPr>
            <p:ph type="body" sz="quarter" idx="11"/>
          </p:nvPr>
        </p:nvSpPr>
        <p:spPr>
          <a:xfrm>
            <a:off x="633553" y="2644516"/>
            <a:ext cx="9048751" cy="474850"/>
          </a:xfrm>
          <a:solidFill>
            <a:schemeClr val="bg1">
              <a:lumMod val="95000"/>
            </a:schemeClr>
          </a:solidFill>
        </p:spPr>
        <p:txBody>
          <a:bodyPr/>
          <a:lstStyle/>
          <a:p>
            <a:r>
              <a:rPr lang="en-US" sz="2400" b="0" u="none" dirty="0">
                <a:solidFill>
                  <a:schemeClr val="tx1"/>
                </a:solidFill>
                <a:latin typeface="Roboto Black" panose="02000000000000000000" pitchFamily="2" charset="0"/>
                <a:ea typeface="Roboto Black" panose="02000000000000000000" pitchFamily="2" charset="0"/>
              </a:rPr>
              <a:t>PROBLEM MOTIVATION</a:t>
            </a:r>
          </a:p>
        </p:txBody>
      </p:sp>
      <p:sp>
        <p:nvSpPr>
          <p:cNvPr id="30" name="Text Placeholder 298">
            <a:extLst>
              <a:ext uri="{FF2B5EF4-FFF2-40B4-BE49-F238E27FC236}">
                <a16:creationId xmlns:a16="http://schemas.microsoft.com/office/drawing/2014/main" id="{3EC763C6-375C-46FE-9DD7-4C7A2898BF04}"/>
              </a:ext>
            </a:extLst>
          </p:cNvPr>
          <p:cNvSpPr txBox="1">
            <a:spLocks/>
          </p:cNvSpPr>
          <p:nvPr/>
        </p:nvSpPr>
        <p:spPr>
          <a:xfrm>
            <a:off x="616250" y="12467521"/>
            <a:ext cx="9080200" cy="474850"/>
          </a:xfrm>
          <a:prstGeom prst="rect">
            <a:avLst/>
          </a:prstGeom>
          <a:solidFill>
            <a:schemeClr val="bg1">
              <a:lumMod val="95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400" b="0" u="none" dirty="0">
                <a:solidFill>
                  <a:schemeClr val="tx1"/>
                </a:solidFill>
                <a:latin typeface="Roboto Black" panose="02000000000000000000" pitchFamily="2" charset="0"/>
                <a:ea typeface="Roboto Black" panose="02000000000000000000" pitchFamily="2" charset="0"/>
              </a:rPr>
              <a:t>PROJECT OBJECTIVE</a:t>
            </a:r>
          </a:p>
        </p:txBody>
      </p:sp>
      <p:sp>
        <p:nvSpPr>
          <p:cNvPr id="298" name="Text Placeholder 297"/>
          <p:cNvSpPr>
            <a:spLocks noGrp="1"/>
          </p:cNvSpPr>
          <p:nvPr>
            <p:ph type="body" sz="quarter" idx="10"/>
          </p:nvPr>
        </p:nvSpPr>
        <p:spPr>
          <a:xfrm>
            <a:off x="764546" y="3742428"/>
            <a:ext cx="8779504" cy="1008614"/>
          </a:xfrm>
        </p:spPr>
        <p:txBody>
          <a:bodyPr/>
          <a:lstStyle/>
          <a:p>
            <a:r>
              <a:rPr lang="en-US" sz="2200" dirty="0">
                <a:solidFill>
                  <a:schemeClr val="tx1"/>
                </a:solidFill>
                <a:latin typeface="Roboto" panose="02000000000000000000" pitchFamily="2" charset="0"/>
                <a:ea typeface="Roboto" panose="02000000000000000000" pitchFamily="2" charset="0"/>
              </a:rPr>
              <a:t>Automatization of CT scan interpretation:</a:t>
            </a:r>
          </a:p>
          <a:p>
            <a:r>
              <a:rPr lang="en-US" sz="2200" dirty="0">
                <a:solidFill>
                  <a:schemeClr val="tx1"/>
                </a:solidFill>
                <a:latin typeface="Roboto" panose="02000000000000000000" pitchFamily="2" charset="0"/>
                <a:ea typeface="Roboto" panose="02000000000000000000" pitchFamily="2" charset="0"/>
              </a:rPr>
              <a:t>pathology diagnosis and surgical intervention.  </a:t>
            </a:r>
          </a:p>
        </p:txBody>
      </p:sp>
      <p:sp>
        <p:nvSpPr>
          <p:cNvPr id="302" name="Text Placeholder 301"/>
          <p:cNvSpPr>
            <a:spLocks noGrp="1"/>
          </p:cNvSpPr>
          <p:nvPr>
            <p:ph type="body" sz="quarter" idx="19"/>
          </p:nvPr>
        </p:nvSpPr>
        <p:spPr>
          <a:xfrm>
            <a:off x="710142" y="10316581"/>
            <a:ext cx="9061909" cy="1784211"/>
          </a:xfrm>
        </p:spPr>
        <p:txBody>
          <a:bodyPr/>
          <a:lstStyle/>
          <a:p>
            <a:r>
              <a:rPr lang="en-US" sz="2200" dirty="0">
                <a:solidFill>
                  <a:schemeClr val="tx1"/>
                </a:solidFill>
                <a:latin typeface="Roboto" panose="02000000000000000000" pitchFamily="2" charset="0"/>
                <a:ea typeface="Roboto" panose="02000000000000000000" pitchFamily="2" charset="0"/>
              </a:rPr>
              <a:t>Data labelling costly and time consuming</a:t>
            </a:r>
          </a:p>
          <a:p>
            <a:r>
              <a:rPr lang="en-US" sz="2200" dirty="0">
                <a:solidFill>
                  <a:schemeClr val="tx1"/>
                </a:solidFill>
                <a:latin typeface="Roboto" panose="02000000000000000000" pitchFamily="2" charset="0"/>
                <a:ea typeface="Roboto" panose="02000000000000000000" pitchFamily="2" charset="0"/>
              </a:rPr>
              <a:t>What could we do with less?</a:t>
            </a:r>
          </a:p>
          <a:p>
            <a:r>
              <a:rPr lang="en-US" sz="2200" dirty="0">
                <a:solidFill>
                  <a:schemeClr val="tx1"/>
                </a:solidFill>
                <a:latin typeface="Roboto" panose="02000000000000000000" pitchFamily="2" charset="0"/>
                <a:ea typeface="Roboto" panose="02000000000000000000" pitchFamily="2" charset="0"/>
              </a:rPr>
              <a:t>Instance segmentation model trained on </a:t>
            </a:r>
            <a:r>
              <a:rPr lang="en-US" sz="2200" dirty="0">
                <a:solidFill>
                  <a:schemeClr val="tx1"/>
                </a:solidFill>
                <a:latin typeface="Roboto Black" panose="02000000000000000000" pitchFamily="2" charset="0"/>
                <a:ea typeface="Roboto Black" panose="02000000000000000000" pitchFamily="2" charset="0"/>
              </a:rPr>
              <a:t>point supervised </a:t>
            </a:r>
            <a:r>
              <a:rPr lang="en-US" sz="2200" dirty="0">
                <a:solidFill>
                  <a:schemeClr val="tx1"/>
                </a:solidFill>
                <a:latin typeface="Roboto" panose="02000000000000000000" pitchFamily="2" charset="0"/>
                <a:ea typeface="Roboto" panose="02000000000000000000" pitchFamily="2" charset="0"/>
              </a:rPr>
              <a:t>data can strongly reduce cost </a:t>
            </a:r>
            <a:r>
              <a:rPr lang="en-US" sz="1400" dirty="0">
                <a:solidFill>
                  <a:schemeClr val="tx1"/>
                </a:solidFill>
                <a:latin typeface="Roboto" panose="02000000000000000000" pitchFamily="2" charset="0"/>
                <a:ea typeface="Roboto" panose="02000000000000000000" pitchFamily="2" charset="0"/>
              </a:rPr>
              <a:t>[1] </a:t>
            </a:r>
            <a:r>
              <a:rPr lang="en-US" sz="2400" dirty="0">
                <a:solidFill>
                  <a:schemeClr val="tx1"/>
                </a:solidFill>
                <a:latin typeface="Roboto" panose="02000000000000000000" pitchFamily="2" charset="0"/>
                <a:ea typeface="Roboto" panose="02000000000000000000" pitchFamily="2" charset="0"/>
              </a:rPr>
              <a:t>. </a:t>
            </a:r>
          </a:p>
        </p:txBody>
      </p:sp>
      <p:sp>
        <p:nvSpPr>
          <p:cNvPr id="303" name="Text Placeholder 302"/>
          <p:cNvSpPr>
            <a:spLocks noGrp="1"/>
          </p:cNvSpPr>
          <p:nvPr>
            <p:ph type="body" sz="quarter" idx="20"/>
          </p:nvPr>
        </p:nvSpPr>
        <p:spPr>
          <a:xfrm>
            <a:off x="795613" y="9850675"/>
            <a:ext cx="9048750" cy="474850"/>
          </a:xfrm>
        </p:spPr>
        <p:txBody>
          <a:bodyPr/>
          <a:lstStyle/>
          <a:p>
            <a:pPr algn="l"/>
            <a:r>
              <a:rPr lang="en-US" sz="2400" b="0" u="none" dirty="0">
                <a:solidFill>
                  <a:schemeClr val="tx1"/>
                </a:solidFill>
                <a:latin typeface="Roboto Black" panose="02000000000000000000" pitchFamily="2" charset="0"/>
                <a:ea typeface="Roboto Black" panose="02000000000000000000" pitchFamily="2" charset="0"/>
              </a:rPr>
              <a:t>Weak supervision</a:t>
            </a:r>
          </a:p>
        </p:txBody>
      </p:sp>
      <p:sp>
        <p:nvSpPr>
          <p:cNvPr id="15" name="Text Placeholder 14">
            <a:extLst>
              <a:ext uri="{FF2B5EF4-FFF2-40B4-BE49-F238E27FC236}">
                <a16:creationId xmlns:a16="http://schemas.microsoft.com/office/drawing/2014/main" id="{8A066BDC-0951-4314-B428-4005FF53974F}"/>
              </a:ext>
            </a:extLst>
          </p:cNvPr>
          <p:cNvSpPr>
            <a:spLocks noGrp="1"/>
          </p:cNvSpPr>
          <p:nvPr>
            <p:ph type="body" sz="quarter" idx="23"/>
          </p:nvPr>
        </p:nvSpPr>
        <p:spPr>
          <a:xfrm>
            <a:off x="10343064" y="3680969"/>
            <a:ext cx="9047690" cy="1851922"/>
          </a:xfrm>
        </p:spPr>
        <p:txBody>
          <a:bodyPr/>
          <a:lstStyle/>
          <a:p>
            <a:r>
              <a:rPr lang="nl-BE" sz="2200" dirty="0">
                <a:solidFill>
                  <a:schemeClr val="tx1"/>
                </a:solidFill>
                <a:latin typeface="Roboto" panose="02000000000000000000" pitchFamily="2" charset="0"/>
                <a:ea typeface="Roboto" panose="02000000000000000000" pitchFamily="2" charset="0"/>
              </a:rPr>
              <a:t>5 datasets </a:t>
            </a:r>
            <a:r>
              <a:rPr lang="nl-BE" sz="1400" dirty="0">
                <a:solidFill>
                  <a:schemeClr val="tx1"/>
                </a:solidFill>
                <a:latin typeface="Roboto" panose="02000000000000000000" pitchFamily="2" charset="0"/>
                <a:ea typeface="Roboto" panose="02000000000000000000" pitchFamily="2" charset="0"/>
              </a:rPr>
              <a:t>[2-7,13] </a:t>
            </a:r>
            <a:r>
              <a:rPr lang="nl-BE" sz="2400" dirty="0">
                <a:solidFill>
                  <a:schemeClr val="tx1"/>
                </a:solidFill>
                <a:latin typeface="Roboto" panose="02000000000000000000" pitchFamily="2" charset="0"/>
                <a:ea typeface="Roboto" panose="02000000000000000000" pitchFamily="2" charset="0"/>
              </a:rPr>
              <a:t>:</a:t>
            </a:r>
          </a:p>
          <a:p>
            <a:pPr marL="457200" indent="-457200">
              <a:buFont typeface="Arial" panose="020B0604020202020204" pitchFamily="34" charset="0"/>
              <a:buChar char="•"/>
            </a:pPr>
            <a:r>
              <a:rPr lang="nl-BE" sz="2200" dirty="0">
                <a:solidFill>
                  <a:schemeClr val="tx1"/>
                </a:solidFill>
                <a:latin typeface="Roboto" panose="02000000000000000000" pitchFamily="2" charset="0"/>
                <a:ea typeface="Roboto" panose="02000000000000000000" pitchFamily="2" charset="0"/>
              </a:rPr>
              <a:t>359 images, 242 </a:t>
            </a:r>
            <a:r>
              <a:rPr lang="nl-BE" sz="2200" dirty="0" err="1">
                <a:solidFill>
                  <a:schemeClr val="tx1"/>
                </a:solidFill>
                <a:latin typeface="Roboto" panose="02000000000000000000" pitchFamily="2" charset="0"/>
                <a:ea typeface="Roboto" panose="02000000000000000000" pitchFamily="2" charset="0"/>
              </a:rPr>
              <a:t>patients</a:t>
            </a:r>
            <a:endParaRPr lang="nl-BE" sz="2200" dirty="0">
              <a:solidFill>
                <a:schemeClr val="tx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200" dirty="0">
                <a:solidFill>
                  <a:schemeClr val="tx1"/>
                </a:solidFill>
                <a:latin typeface="Roboto" panose="02000000000000000000" pitchFamily="2" charset="0"/>
                <a:ea typeface="Roboto" panose="02000000000000000000" pitchFamily="2" charset="0"/>
              </a:rPr>
              <a:t>103 male, 109 </a:t>
            </a:r>
            <a:r>
              <a:rPr lang="nl-BE" sz="2200" dirty="0" err="1">
                <a:solidFill>
                  <a:schemeClr val="tx1"/>
                </a:solidFill>
                <a:latin typeface="Roboto" panose="02000000000000000000" pitchFamily="2" charset="0"/>
                <a:ea typeface="Roboto" panose="02000000000000000000" pitchFamily="2" charset="0"/>
              </a:rPr>
              <a:t>female</a:t>
            </a:r>
            <a:r>
              <a:rPr lang="nl-BE" sz="2200" dirty="0">
                <a:solidFill>
                  <a:schemeClr val="tx1"/>
                </a:solidFill>
                <a:latin typeface="Roboto" panose="02000000000000000000" pitchFamily="2" charset="0"/>
                <a:ea typeface="Roboto" panose="02000000000000000000" pitchFamily="2" charset="0"/>
              </a:rPr>
              <a:t>, 22 </a:t>
            </a:r>
            <a:r>
              <a:rPr lang="nl-BE" sz="2200" dirty="0" err="1">
                <a:solidFill>
                  <a:schemeClr val="tx1"/>
                </a:solidFill>
                <a:latin typeface="Roboto" panose="02000000000000000000" pitchFamily="2" charset="0"/>
                <a:ea typeface="Roboto" panose="02000000000000000000" pitchFamily="2" charset="0"/>
              </a:rPr>
              <a:t>unknown</a:t>
            </a:r>
            <a:endParaRPr lang="nl-BE" sz="2200" dirty="0">
              <a:solidFill>
                <a:schemeClr val="tx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200" dirty="0" err="1">
                <a:solidFill>
                  <a:schemeClr val="tx1"/>
                </a:solidFill>
                <a:latin typeface="Roboto" panose="02000000000000000000" pitchFamily="2" charset="0"/>
                <a:ea typeface="Roboto" panose="02000000000000000000" pitchFamily="2" charset="0"/>
              </a:rPr>
              <a:t>Average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age</a:t>
            </a:r>
            <a:r>
              <a:rPr lang="nl-BE" sz="2200" dirty="0">
                <a:solidFill>
                  <a:schemeClr val="tx1"/>
                </a:solidFill>
                <a:latin typeface="Roboto" panose="02000000000000000000" pitchFamily="2" charset="0"/>
                <a:ea typeface="Roboto" panose="02000000000000000000" pitchFamily="2" charset="0"/>
              </a:rPr>
              <a:t>: 53 </a:t>
            </a:r>
            <a:r>
              <a:rPr lang="nl-BE" sz="2200" dirty="0" err="1">
                <a:solidFill>
                  <a:schemeClr val="tx1"/>
                </a:solidFill>
                <a:latin typeface="Roboto" panose="02000000000000000000" pitchFamily="2" charset="0"/>
                <a:ea typeface="Roboto" panose="02000000000000000000" pitchFamily="2" charset="0"/>
              </a:rPr>
              <a:t>years</a:t>
            </a:r>
            <a:r>
              <a:rPr lang="nl-BE" sz="2200" dirty="0">
                <a:solidFill>
                  <a:schemeClr val="tx1"/>
                </a:solidFill>
                <a:latin typeface="Roboto" panose="02000000000000000000" pitchFamily="2" charset="0"/>
                <a:ea typeface="Roboto" panose="02000000000000000000" pitchFamily="2" charset="0"/>
              </a:rPr>
              <a:t> </a:t>
            </a:r>
            <a:endParaRPr lang="en-GB" sz="2200" dirty="0">
              <a:solidFill>
                <a:schemeClr val="tx1"/>
              </a:solidFill>
              <a:latin typeface="Roboto" panose="02000000000000000000" pitchFamily="2" charset="0"/>
              <a:ea typeface="Roboto" panose="02000000000000000000" pitchFamily="2" charset="0"/>
            </a:endParaRPr>
          </a:p>
        </p:txBody>
      </p:sp>
      <p:sp>
        <p:nvSpPr>
          <p:cNvPr id="20" name="Text Placeholder 19">
            <a:extLst>
              <a:ext uri="{FF2B5EF4-FFF2-40B4-BE49-F238E27FC236}">
                <a16:creationId xmlns:a16="http://schemas.microsoft.com/office/drawing/2014/main" id="{967C6877-A443-43DC-BD65-45BF751F8917}"/>
              </a:ext>
            </a:extLst>
          </p:cNvPr>
          <p:cNvSpPr>
            <a:spLocks noGrp="1"/>
          </p:cNvSpPr>
          <p:nvPr>
            <p:ph type="body" sz="quarter" idx="28"/>
          </p:nvPr>
        </p:nvSpPr>
        <p:spPr>
          <a:xfrm>
            <a:off x="19677551" y="10538236"/>
            <a:ext cx="8897450" cy="5516259"/>
          </a:xfrm>
        </p:spPr>
        <p:txBody>
          <a:bodyPr/>
          <a:lstStyle/>
          <a:p>
            <a:r>
              <a:rPr lang="en-GB" sz="1100" dirty="0">
                <a:solidFill>
                  <a:schemeClr val="bg1">
                    <a:lumMod val="50000"/>
                  </a:schemeClr>
                </a:solidFill>
              </a:rPr>
              <a:t>[1]Bearman, A., </a:t>
            </a:r>
            <a:r>
              <a:rPr lang="en-GB" sz="1100" dirty="0" err="1">
                <a:solidFill>
                  <a:schemeClr val="bg1">
                    <a:lumMod val="50000"/>
                  </a:schemeClr>
                </a:solidFill>
              </a:rPr>
              <a:t>Russakovsky</a:t>
            </a:r>
            <a:r>
              <a:rPr lang="en-GB" sz="1100" dirty="0">
                <a:solidFill>
                  <a:schemeClr val="bg1">
                    <a:lumMod val="50000"/>
                  </a:schemeClr>
                </a:solidFill>
              </a:rPr>
              <a:t>, O., Ferrari, V., &amp; Fei-Fei, L. (2015, </a:t>
            </a:r>
            <a:r>
              <a:rPr lang="en-GB" sz="1100" dirty="0" err="1">
                <a:solidFill>
                  <a:schemeClr val="bg1">
                    <a:lumMod val="50000"/>
                  </a:schemeClr>
                </a:solidFill>
              </a:rPr>
              <a:t>jun</a:t>
            </a:r>
            <a:r>
              <a:rPr lang="en-GB" sz="1100" dirty="0">
                <a:solidFill>
                  <a:schemeClr val="bg1">
                    <a:lumMod val="50000"/>
                  </a:schemeClr>
                </a:solidFill>
              </a:rPr>
              <a:t>). </a:t>
            </a:r>
            <a:r>
              <a:rPr lang="en-GB" sz="1100" dirty="0" err="1">
                <a:solidFill>
                  <a:schemeClr val="bg1">
                    <a:lumMod val="50000"/>
                  </a:schemeClr>
                </a:solidFill>
              </a:rPr>
              <a:t>Whatś</a:t>
            </a:r>
            <a:r>
              <a:rPr lang="en-GB" sz="1100" dirty="0">
                <a:solidFill>
                  <a:schemeClr val="bg1">
                    <a:lumMod val="50000"/>
                  </a:schemeClr>
                </a:solidFill>
              </a:rPr>
              <a:t> the Point: Semantic Segmentation with Point Supervision. Retrieved from http://arxiv.org/abs/1506.02106</a:t>
            </a:r>
          </a:p>
          <a:p>
            <a:r>
              <a:rPr lang="en-GB" sz="1100" dirty="0">
                <a:solidFill>
                  <a:schemeClr val="bg1">
                    <a:lumMod val="50000"/>
                  </a:schemeClr>
                </a:solidFill>
              </a:rPr>
              <a:t>[2]</a:t>
            </a:r>
            <a:r>
              <a:rPr lang="en-GB" sz="1100" dirty="0" err="1">
                <a:solidFill>
                  <a:schemeClr val="bg1">
                    <a:lumMod val="50000"/>
                  </a:schemeClr>
                </a:solidFill>
              </a:rPr>
              <a:t>Burian</a:t>
            </a:r>
            <a:r>
              <a:rPr lang="en-GB" sz="1100" dirty="0">
                <a:solidFill>
                  <a:schemeClr val="bg1">
                    <a:lumMod val="50000"/>
                  </a:schemeClr>
                </a:solidFill>
              </a:rPr>
              <a:t>, E., </a:t>
            </a:r>
            <a:r>
              <a:rPr lang="en-GB" sz="1100" dirty="0" err="1">
                <a:solidFill>
                  <a:schemeClr val="bg1">
                    <a:lumMod val="50000"/>
                  </a:schemeClr>
                </a:solidFill>
              </a:rPr>
              <a:t>Rohrmeier</a:t>
            </a:r>
            <a:r>
              <a:rPr lang="en-GB" sz="1100" dirty="0">
                <a:solidFill>
                  <a:schemeClr val="bg1">
                    <a:lumMod val="50000"/>
                  </a:schemeClr>
                </a:solidFill>
              </a:rPr>
              <a:t>, A., </a:t>
            </a:r>
            <a:r>
              <a:rPr lang="en-GB" sz="1100" dirty="0" err="1">
                <a:solidFill>
                  <a:schemeClr val="bg1">
                    <a:lumMod val="50000"/>
                  </a:schemeClr>
                </a:solidFill>
              </a:rPr>
              <a:t>Schlaeger</a:t>
            </a:r>
            <a:r>
              <a:rPr lang="en-GB" sz="1100" dirty="0">
                <a:solidFill>
                  <a:schemeClr val="bg1">
                    <a:lumMod val="50000"/>
                  </a:schemeClr>
                </a:solidFill>
              </a:rPr>
              <a:t>, S., </a:t>
            </a:r>
            <a:r>
              <a:rPr lang="en-GB" sz="1100" dirty="0" err="1">
                <a:solidFill>
                  <a:schemeClr val="bg1">
                    <a:lumMod val="50000"/>
                  </a:schemeClr>
                </a:solidFill>
              </a:rPr>
              <a:t>Dieckmeyer</a:t>
            </a:r>
            <a:r>
              <a:rPr lang="en-GB" sz="1100" dirty="0">
                <a:solidFill>
                  <a:schemeClr val="bg1">
                    <a:lumMod val="50000"/>
                  </a:schemeClr>
                </a:solidFill>
              </a:rPr>
              <a:t>, M., </a:t>
            </a:r>
            <a:r>
              <a:rPr lang="en-GB" sz="1100" dirty="0" err="1">
                <a:solidFill>
                  <a:schemeClr val="bg1">
                    <a:lumMod val="50000"/>
                  </a:schemeClr>
                </a:solidFill>
              </a:rPr>
              <a:t>Diefenbach</a:t>
            </a:r>
            <a:r>
              <a:rPr lang="en-GB" sz="1100" dirty="0">
                <a:solidFill>
                  <a:schemeClr val="bg1">
                    <a:lumMod val="50000"/>
                  </a:schemeClr>
                </a:solidFill>
              </a:rPr>
              <a:t>, M., </a:t>
            </a:r>
            <a:r>
              <a:rPr lang="en-GB" sz="1100" dirty="0" err="1">
                <a:solidFill>
                  <a:schemeClr val="bg1">
                    <a:lumMod val="50000"/>
                  </a:schemeClr>
                </a:solidFill>
              </a:rPr>
              <a:t>Syväri</a:t>
            </a:r>
            <a:r>
              <a:rPr lang="en-GB" sz="1100" dirty="0">
                <a:solidFill>
                  <a:schemeClr val="bg1">
                    <a:lumMod val="50000"/>
                  </a:schemeClr>
                </a:solidFill>
              </a:rPr>
              <a:t>, J., . . . Baum, T. (2019, 04). Lumbar muscle and vertebral bodies segmentation of chemical shift encoding-based water-fat MRI: The reference database </a:t>
            </a:r>
            <a:r>
              <a:rPr lang="en-GB" sz="1100" dirty="0" err="1">
                <a:solidFill>
                  <a:schemeClr val="bg1">
                    <a:lumMod val="50000"/>
                  </a:schemeClr>
                </a:solidFill>
              </a:rPr>
              <a:t>MyoSegmenTUM</a:t>
            </a:r>
            <a:r>
              <a:rPr lang="en-GB" sz="1100" dirty="0">
                <a:solidFill>
                  <a:schemeClr val="bg1">
                    <a:lumMod val="50000"/>
                  </a:schemeClr>
                </a:solidFill>
              </a:rPr>
              <a:t> spine. BMC Musculoskeletal Disorders, 20. doi:10.1186/s12891-019-2528-x</a:t>
            </a:r>
          </a:p>
          <a:p>
            <a:r>
              <a:rPr lang="en-GB" sz="1100" dirty="0">
                <a:solidFill>
                  <a:schemeClr val="bg1">
                    <a:lumMod val="50000"/>
                  </a:schemeClr>
                </a:solidFill>
              </a:rPr>
              <a:t>[3]Chu, C., </a:t>
            </a:r>
            <a:r>
              <a:rPr lang="en-GB" sz="1100" dirty="0" err="1">
                <a:solidFill>
                  <a:schemeClr val="bg1">
                    <a:lumMod val="50000"/>
                  </a:schemeClr>
                </a:solidFill>
              </a:rPr>
              <a:t>Belavý</a:t>
            </a:r>
            <a:r>
              <a:rPr lang="en-GB" sz="1100" dirty="0">
                <a:solidFill>
                  <a:schemeClr val="bg1">
                    <a:lumMod val="50000"/>
                  </a:schemeClr>
                </a:solidFill>
              </a:rPr>
              <a:t>, D. L., </a:t>
            </a:r>
            <a:r>
              <a:rPr lang="en-GB" sz="1100" dirty="0" err="1">
                <a:solidFill>
                  <a:schemeClr val="bg1">
                    <a:lumMod val="50000"/>
                  </a:schemeClr>
                </a:solidFill>
              </a:rPr>
              <a:t>Armbrecht</a:t>
            </a:r>
            <a:r>
              <a:rPr lang="en-GB" sz="1100" dirty="0">
                <a:solidFill>
                  <a:schemeClr val="bg1">
                    <a:lumMod val="50000"/>
                  </a:schemeClr>
                </a:solidFill>
              </a:rPr>
              <a:t>, G., </a:t>
            </a:r>
            <a:r>
              <a:rPr lang="en-GB" sz="1100" dirty="0" err="1">
                <a:solidFill>
                  <a:schemeClr val="bg1">
                    <a:lumMod val="50000"/>
                  </a:schemeClr>
                </a:solidFill>
              </a:rPr>
              <a:t>Bansmann</a:t>
            </a:r>
            <a:r>
              <a:rPr lang="en-GB" sz="1100" dirty="0">
                <a:solidFill>
                  <a:schemeClr val="bg1">
                    <a:lumMod val="50000"/>
                  </a:schemeClr>
                </a:solidFill>
              </a:rPr>
              <a:t>, M., </a:t>
            </a:r>
            <a:r>
              <a:rPr lang="en-GB" sz="1100" dirty="0" err="1">
                <a:solidFill>
                  <a:schemeClr val="bg1">
                    <a:lumMod val="50000"/>
                  </a:schemeClr>
                </a:solidFill>
              </a:rPr>
              <a:t>Felsenberg</a:t>
            </a:r>
            <a:r>
              <a:rPr lang="en-GB" sz="1100" dirty="0">
                <a:solidFill>
                  <a:schemeClr val="bg1">
                    <a:lumMod val="50000"/>
                  </a:schemeClr>
                </a:solidFill>
              </a:rPr>
              <a:t>, D., &amp; Zheng, G. (2015, 11). Fully Automatic Localization and Segmentation of 3D Vertebral Bodies from CT/MR Images via a Learning-Based Method. PLOS ONE, 10, 1-22. doi:10.1371/journal.pone.0143327</a:t>
            </a:r>
          </a:p>
          <a:p>
            <a:r>
              <a:rPr lang="en-GB" sz="1100" dirty="0">
                <a:solidFill>
                  <a:schemeClr val="bg1">
                    <a:lumMod val="50000"/>
                  </a:schemeClr>
                </a:solidFill>
              </a:rPr>
              <a:t>[4]</a:t>
            </a:r>
            <a:r>
              <a:rPr lang="en-GB" sz="1100" dirty="0" err="1">
                <a:solidFill>
                  <a:schemeClr val="bg1">
                    <a:lumMod val="50000"/>
                  </a:schemeClr>
                </a:solidFill>
              </a:rPr>
              <a:t>Glocker</a:t>
            </a:r>
            <a:r>
              <a:rPr lang="en-GB" sz="1100" dirty="0">
                <a:solidFill>
                  <a:schemeClr val="bg1">
                    <a:lumMod val="50000"/>
                  </a:schemeClr>
                </a:solidFill>
              </a:rPr>
              <a:t>, B., </a:t>
            </a:r>
            <a:r>
              <a:rPr lang="en-GB" sz="1100" dirty="0" err="1">
                <a:solidFill>
                  <a:schemeClr val="bg1">
                    <a:lumMod val="50000"/>
                  </a:schemeClr>
                </a:solidFill>
              </a:rPr>
              <a:t>Feulner</a:t>
            </a:r>
            <a:r>
              <a:rPr lang="en-GB" sz="1100" dirty="0">
                <a:solidFill>
                  <a:schemeClr val="bg1">
                    <a:lumMod val="50000"/>
                  </a:schemeClr>
                </a:solidFill>
              </a:rPr>
              <a:t>, J., </a:t>
            </a:r>
            <a:r>
              <a:rPr lang="en-GB" sz="1100" dirty="0" err="1">
                <a:solidFill>
                  <a:schemeClr val="bg1">
                    <a:lumMod val="50000"/>
                  </a:schemeClr>
                </a:solidFill>
              </a:rPr>
              <a:t>Criminisi</a:t>
            </a:r>
            <a:r>
              <a:rPr lang="en-GB" sz="1100" dirty="0">
                <a:solidFill>
                  <a:schemeClr val="bg1">
                    <a:lumMod val="50000"/>
                  </a:schemeClr>
                </a:solidFill>
              </a:rPr>
              <a:t>, A., </a:t>
            </a:r>
            <a:r>
              <a:rPr lang="en-GB" sz="1100" dirty="0" err="1">
                <a:solidFill>
                  <a:schemeClr val="bg1">
                    <a:lumMod val="50000"/>
                  </a:schemeClr>
                </a:solidFill>
              </a:rPr>
              <a:t>Haynor</a:t>
            </a:r>
            <a:r>
              <a:rPr lang="en-GB" sz="1100" dirty="0">
                <a:solidFill>
                  <a:schemeClr val="bg1">
                    <a:lumMod val="50000"/>
                  </a:schemeClr>
                </a:solidFill>
              </a:rPr>
              <a:t>, D. R., &amp; </a:t>
            </a:r>
            <a:r>
              <a:rPr lang="en-GB" sz="1100" dirty="0" err="1">
                <a:solidFill>
                  <a:schemeClr val="bg1">
                    <a:lumMod val="50000"/>
                  </a:schemeClr>
                </a:solidFill>
              </a:rPr>
              <a:t>Konukoglu</a:t>
            </a:r>
            <a:r>
              <a:rPr lang="en-GB" sz="1100" dirty="0">
                <a:solidFill>
                  <a:schemeClr val="bg1">
                    <a:lumMod val="50000"/>
                  </a:schemeClr>
                </a:solidFill>
              </a:rPr>
              <a:t>, E. (n.d.). Automatic Localization and Identification of Vertebrae in Arbitrary Field-of-View CT Scans. Tech. rep.</a:t>
            </a:r>
          </a:p>
          <a:p>
            <a:r>
              <a:rPr lang="en-GB" sz="1100" dirty="0">
                <a:solidFill>
                  <a:schemeClr val="bg1">
                    <a:lumMod val="50000"/>
                  </a:schemeClr>
                </a:solidFill>
              </a:rPr>
              <a:t>[5]</a:t>
            </a:r>
            <a:r>
              <a:rPr lang="en-GB" sz="1100" dirty="0" err="1">
                <a:solidFill>
                  <a:schemeClr val="bg1">
                    <a:lumMod val="50000"/>
                  </a:schemeClr>
                </a:solidFill>
              </a:rPr>
              <a:t>Glocker</a:t>
            </a:r>
            <a:r>
              <a:rPr lang="en-GB" sz="1100" dirty="0">
                <a:solidFill>
                  <a:schemeClr val="bg1">
                    <a:lumMod val="50000"/>
                  </a:schemeClr>
                </a:solidFill>
              </a:rPr>
              <a:t>, B., </a:t>
            </a:r>
            <a:r>
              <a:rPr lang="en-GB" sz="1100" dirty="0" err="1">
                <a:solidFill>
                  <a:schemeClr val="bg1">
                    <a:lumMod val="50000"/>
                  </a:schemeClr>
                </a:solidFill>
              </a:rPr>
              <a:t>Zikic</a:t>
            </a:r>
            <a:r>
              <a:rPr lang="en-GB" sz="1100" dirty="0">
                <a:solidFill>
                  <a:schemeClr val="bg1">
                    <a:lumMod val="50000"/>
                  </a:schemeClr>
                </a:solidFill>
              </a:rPr>
              <a:t>, D., </a:t>
            </a:r>
            <a:r>
              <a:rPr lang="en-GB" sz="1100" dirty="0" err="1">
                <a:solidFill>
                  <a:schemeClr val="bg1">
                    <a:lumMod val="50000"/>
                  </a:schemeClr>
                </a:solidFill>
              </a:rPr>
              <a:t>Konukoglu</a:t>
            </a:r>
            <a:r>
              <a:rPr lang="en-GB" sz="1100" dirty="0">
                <a:solidFill>
                  <a:schemeClr val="bg1">
                    <a:lumMod val="50000"/>
                  </a:schemeClr>
                </a:solidFill>
              </a:rPr>
              <a:t>, E., </a:t>
            </a:r>
            <a:r>
              <a:rPr lang="en-GB" sz="1100" dirty="0" err="1">
                <a:solidFill>
                  <a:schemeClr val="bg1">
                    <a:lumMod val="50000"/>
                  </a:schemeClr>
                </a:solidFill>
              </a:rPr>
              <a:t>Haynor</a:t>
            </a:r>
            <a:r>
              <a:rPr lang="en-GB" sz="1100" dirty="0">
                <a:solidFill>
                  <a:schemeClr val="bg1">
                    <a:lumMod val="50000"/>
                  </a:schemeClr>
                </a:solidFill>
              </a:rPr>
              <a:t>, D. R., &amp; </a:t>
            </a:r>
            <a:r>
              <a:rPr lang="en-GB" sz="1100" dirty="0" err="1">
                <a:solidFill>
                  <a:schemeClr val="bg1">
                    <a:lumMod val="50000"/>
                  </a:schemeClr>
                </a:solidFill>
              </a:rPr>
              <a:t>Criminisi</a:t>
            </a:r>
            <a:r>
              <a:rPr lang="en-GB" sz="1100" dirty="0">
                <a:solidFill>
                  <a:schemeClr val="bg1">
                    <a:lumMod val="50000"/>
                  </a:schemeClr>
                </a:solidFill>
              </a:rPr>
              <a:t>, A. (n.d.). Vertebrae Localization in Pathological Spine CT via Dense Classification from Sparse Annotations. Tech. rep.</a:t>
            </a:r>
          </a:p>
          <a:p>
            <a:r>
              <a:rPr lang="en-GB" sz="1100" dirty="0">
                <a:solidFill>
                  <a:schemeClr val="bg1">
                    <a:lumMod val="50000"/>
                  </a:schemeClr>
                </a:solidFill>
              </a:rPr>
              <a:t>[6]</a:t>
            </a:r>
            <a:r>
              <a:rPr lang="en-GB" sz="1100" dirty="0" err="1">
                <a:solidFill>
                  <a:schemeClr val="bg1">
                    <a:lumMod val="50000"/>
                  </a:schemeClr>
                </a:solidFill>
              </a:rPr>
              <a:t>Ibragimov</a:t>
            </a:r>
            <a:r>
              <a:rPr lang="en-GB" sz="1100" dirty="0">
                <a:solidFill>
                  <a:schemeClr val="bg1">
                    <a:lumMod val="50000"/>
                  </a:schemeClr>
                </a:solidFill>
              </a:rPr>
              <a:t>, B., </a:t>
            </a:r>
            <a:r>
              <a:rPr lang="en-GB" sz="1100" dirty="0" err="1">
                <a:solidFill>
                  <a:schemeClr val="bg1">
                    <a:lumMod val="50000"/>
                  </a:schemeClr>
                </a:solidFill>
              </a:rPr>
              <a:t>Likar</a:t>
            </a:r>
            <a:r>
              <a:rPr lang="en-GB" sz="1100" dirty="0">
                <a:solidFill>
                  <a:schemeClr val="bg1">
                    <a:lumMod val="50000"/>
                  </a:schemeClr>
                </a:solidFill>
              </a:rPr>
              <a:t>, B., </a:t>
            </a:r>
            <a:r>
              <a:rPr lang="en-GB" sz="1100" dirty="0" err="1">
                <a:solidFill>
                  <a:schemeClr val="bg1">
                    <a:lumMod val="50000"/>
                  </a:schemeClr>
                </a:solidFill>
              </a:rPr>
              <a:t>Pernuš</a:t>
            </a:r>
            <a:r>
              <a:rPr lang="en-GB" sz="1100" dirty="0">
                <a:solidFill>
                  <a:schemeClr val="bg1">
                    <a:lumMod val="50000"/>
                  </a:schemeClr>
                </a:solidFill>
              </a:rPr>
              <a:t>, F., &amp; </a:t>
            </a:r>
            <a:r>
              <a:rPr lang="en-GB" sz="1100" dirty="0" err="1">
                <a:solidFill>
                  <a:schemeClr val="bg1">
                    <a:lumMod val="50000"/>
                  </a:schemeClr>
                </a:solidFill>
              </a:rPr>
              <a:t>Vrtovec</a:t>
            </a:r>
            <a:r>
              <a:rPr lang="en-GB" sz="1100" dirty="0">
                <a:solidFill>
                  <a:schemeClr val="bg1">
                    <a:lumMod val="50000"/>
                  </a:schemeClr>
                </a:solidFill>
              </a:rPr>
              <a:t>, T. (2014, April). Shape Representation for Efficient Landmark-Based Segmentation in 3-D. IEEE Transactions on Medical Imaging, 33, 861-874. doi:10.1109/TMI.2013.2296976</a:t>
            </a:r>
          </a:p>
          <a:p>
            <a:r>
              <a:rPr lang="en-GB" sz="1100" dirty="0">
                <a:solidFill>
                  <a:schemeClr val="bg1">
                    <a:lumMod val="50000"/>
                  </a:schemeClr>
                </a:solidFill>
              </a:rPr>
              <a:t>[7]</a:t>
            </a:r>
            <a:r>
              <a:rPr lang="en-GB" sz="1100" dirty="0" err="1">
                <a:solidFill>
                  <a:schemeClr val="bg1">
                    <a:lumMod val="50000"/>
                  </a:schemeClr>
                </a:solidFill>
              </a:rPr>
              <a:t>Korez</a:t>
            </a:r>
            <a:r>
              <a:rPr lang="en-GB" sz="1100" dirty="0">
                <a:solidFill>
                  <a:schemeClr val="bg1">
                    <a:lumMod val="50000"/>
                  </a:schemeClr>
                </a:solidFill>
              </a:rPr>
              <a:t>, R., </a:t>
            </a:r>
            <a:r>
              <a:rPr lang="en-GB" sz="1100" dirty="0" err="1">
                <a:solidFill>
                  <a:schemeClr val="bg1">
                    <a:lumMod val="50000"/>
                  </a:schemeClr>
                </a:solidFill>
              </a:rPr>
              <a:t>Ibragimov</a:t>
            </a:r>
            <a:r>
              <a:rPr lang="en-GB" sz="1100" dirty="0">
                <a:solidFill>
                  <a:schemeClr val="bg1">
                    <a:lumMod val="50000"/>
                  </a:schemeClr>
                </a:solidFill>
              </a:rPr>
              <a:t>, B., </a:t>
            </a:r>
            <a:r>
              <a:rPr lang="en-GB" sz="1100" dirty="0" err="1">
                <a:solidFill>
                  <a:schemeClr val="bg1">
                    <a:lumMod val="50000"/>
                  </a:schemeClr>
                </a:solidFill>
              </a:rPr>
              <a:t>Likar</a:t>
            </a:r>
            <a:r>
              <a:rPr lang="en-GB" sz="1100" dirty="0">
                <a:solidFill>
                  <a:schemeClr val="bg1">
                    <a:lumMod val="50000"/>
                  </a:schemeClr>
                </a:solidFill>
              </a:rPr>
              <a:t>, B., </a:t>
            </a:r>
            <a:r>
              <a:rPr lang="en-GB" sz="1100" dirty="0" err="1">
                <a:solidFill>
                  <a:schemeClr val="bg1">
                    <a:lumMod val="50000"/>
                  </a:schemeClr>
                </a:solidFill>
              </a:rPr>
              <a:t>Pernuš</a:t>
            </a:r>
            <a:r>
              <a:rPr lang="en-GB" sz="1100" dirty="0">
                <a:solidFill>
                  <a:schemeClr val="bg1">
                    <a:lumMod val="50000"/>
                  </a:schemeClr>
                </a:solidFill>
              </a:rPr>
              <a:t>, F., &amp; </a:t>
            </a:r>
            <a:r>
              <a:rPr lang="en-GB" sz="1100" dirty="0" err="1">
                <a:solidFill>
                  <a:schemeClr val="bg1">
                    <a:lumMod val="50000"/>
                  </a:schemeClr>
                </a:solidFill>
              </a:rPr>
              <a:t>Vrtovec</a:t>
            </a:r>
            <a:r>
              <a:rPr lang="en-GB" sz="1100" dirty="0">
                <a:solidFill>
                  <a:schemeClr val="bg1">
                    <a:lumMod val="50000"/>
                  </a:schemeClr>
                </a:solidFill>
              </a:rPr>
              <a:t>, T. (2015, Aug). A Framework for Automated Spine and Vertebrae Interpolation-Based Detection and Model-Based Segmentation. IEEE Transactions on Medical Imaging, 34, 1649-1662. doi:10.1109/TMI.2015.2389334</a:t>
            </a:r>
          </a:p>
          <a:p>
            <a:r>
              <a:rPr lang="en-GB" sz="1100" dirty="0">
                <a:solidFill>
                  <a:schemeClr val="bg1">
                    <a:lumMod val="50000"/>
                  </a:schemeClr>
                </a:solidFill>
              </a:rPr>
              <a:t>[8]</a:t>
            </a:r>
            <a:r>
              <a:rPr lang="en-GB" sz="1100" dirty="0" err="1">
                <a:solidFill>
                  <a:schemeClr val="bg1">
                    <a:lumMod val="50000"/>
                  </a:schemeClr>
                </a:solidFill>
              </a:rPr>
              <a:t>Laradji</a:t>
            </a:r>
            <a:r>
              <a:rPr lang="en-GB" sz="1100" dirty="0">
                <a:solidFill>
                  <a:schemeClr val="bg1">
                    <a:lumMod val="50000"/>
                  </a:schemeClr>
                </a:solidFill>
              </a:rPr>
              <a:t>, I. H., </a:t>
            </a:r>
            <a:r>
              <a:rPr lang="en-GB" sz="1100" dirty="0" err="1">
                <a:solidFill>
                  <a:schemeClr val="bg1">
                    <a:lumMod val="50000"/>
                  </a:schemeClr>
                </a:solidFill>
              </a:rPr>
              <a:t>Rostamzadeh</a:t>
            </a:r>
            <a:r>
              <a:rPr lang="en-GB" sz="1100" dirty="0">
                <a:solidFill>
                  <a:schemeClr val="bg1">
                    <a:lumMod val="50000"/>
                  </a:schemeClr>
                </a:solidFill>
              </a:rPr>
              <a:t>, N., Pinheiro, P. O., Vazquez, D., &amp; Schmidt, M. (2019, </a:t>
            </a:r>
            <a:r>
              <a:rPr lang="en-GB" sz="1100" dirty="0" err="1">
                <a:solidFill>
                  <a:schemeClr val="bg1">
                    <a:lumMod val="50000"/>
                  </a:schemeClr>
                </a:solidFill>
              </a:rPr>
              <a:t>jun</a:t>
            </a:r>
            <a:r>
              <a:rPr lang="en-GB" sz="1100" dirty="0">
                <a:solidFill>
                  <a:schemeClr val="bg1">
                    <a:lumMod val="50000"/>
                  </a:schemeClr>
                </a:solidFill>
              </a:rPr>
              <a:t>). Instance Segmentation with Point Supervision. Retrieved from http://arxiv.org/abs/1906.06392</a:t>
            </a:r>
          </a:p>
          <a:p>
            <a:r>
              <a:rPr lang="en-GB" sz="1100" dirty="0">
                <a:solidFill>
                  <a:schemeClr val="bg1">
                    <a:lumMod val="50000"/>
                  </a:schemeClr>
                </a:solidFill>
              </a:rPr>
              <a:t>[9]</a:t>
            </a:r>
            <a:r>
              <a:rPr lang="en-GB" sz="1100" dirty="0" err="1">
                <a:solidFill>
                  <a:schemeClr val="bg1">
                    <a:lumMod val="50000"/>
                  </a:schemeClr>
                </a:solidFill>
              </a:rPr>
              <a:t>Laradji</a:t>
            </a:r>
            <a:r>
              <a:rPr lang="en-GB" sz="1100" dirty="0">
                <a:solidFill>
                  <a:schemeClr val="bg1">
                    <a:lumMod val="50000"/>
                  </a:schemeClr>
                </a:solidFill>
              </a:rPr>
              <a:t>, I. H., </a:t>
            </a:r>
            <a:r>
              <a:rPr lang="en-GB" sz="1100" dirty="0" err="1">
                <a:solidFill>
                  <a:schemeClr val="bg1">
                    <a:lumMod val="50000"/>
                  </a:schemeClr>
                </a:solidFill>
              </a:rPr>
              <a:t>Rostamzadeh</a:t>
            </a:r>
            <a:r>
              <a:rPr lang="en-GB" sz="1100" dirty="0">
                <a:solidFill>
                  <a:schemeClr val="bg1">
                    <a:lumMod val="50000"/>
                  </a:schemeClr>
                </a:solidFill>
              </a:rPr>
              <a:t>, N., Pinheiro, P. O., Vazquez, D., &amp; Schmidt, M. (2020). Proposal-Based Instance Segmentation With Point Supervision. 2126-2130. doi:10.1109/icip40778.2020.9190782</a:t>
            </a:r>
          </a:p>
          <a:p>
            <a:r>
              <a:rPr lang="en-GB" sz="1100" dirty="0">
                <a:solidFill>
                  <a:schemeClr val="bg1">
                    <a:lumMod val="50000"/>
                  </a:schemeClr>
                </a:solidFill>
              </a:rPr>
              <a:t>[10]</a:t>
            </a:r>
            <a:r>
              <a:rPr lang="en-GB" sz="1100" dirty="0" err="1">
                <a:solidFill>
                  <a:schemeClr val="bg1">
                    <a:lumMod val="50000"/>
                  </a:schemeClr>
                </a:solidFill>
              </a:rPr>
              <a:t>Laradji</a:t>
            </a:r>
            <a:r>
              <a:rPr lang="en-GB" sz="1100" dirty="0">
                <a:solidFill>
                  <a:schemeClr val="bg1">
                    <a:lumMod val="50000"/>
                  </a:schemeClr>
                </a:solidFill>
              </a:rPr>
              <a:t>, I. H., Vazquez, D., &amp; Schmidt, M. (2019, </a:t>
            </a:r>
            <a:r>
              <a:rPr lang="en-GB" sz="1100" dirty="0" err="1">
                <a:solidFill>
                  <a:schemeClr val="bg1">
                    <a:lumMod val="50000"/>
                  </a:schemeClr>
                </a:solidFill>
              </a:rPr>
              <a:t>jul</a:t>
            </a:r>
            <a:r>
              <a:rPr lang="en-GB" sz="1100" dirty="0">
                <a:solidFill>
                  <a:schemeClr val="bg1">
                    <a:lumMod val="50000"/>
                  </a:schemeClr>
                </a:solidFill>
              </a:rPr>
              <a:t>). Where are the Masks: Instance Segmentation with Image-level Supervision. Retrieved from http://arxiv.org/abs/1907.01430</a:t>
            </a:r>
          </a:p>
          <a:p>
            <a:r>
              <a:rPr lang="en-GB" sz="1100" dirty="0">
                <a:solidFill>
                  <a:schemeClr val="bg1">
                    <a:lumMod val="50000"/>
                  </a:schemeClr>
                </a:solidFill>
              </a:rPr>
              <a:t>[11]</a:t>
            </a:r>
            <a:r>
              <a:rPr lang="en-GB" sz="1100" dirty="0" err="1">
                <a:solidFill>
                  <a:schemeClr val="bg1">
                    <a:lumMod val="50000"/>
                  </a:schemeClr>
                </a:solidFill>
              </a:rPr>
              <a:t>Laradji</a:t>
            </a:r>
            <a:r>
              <a:rPr lang="en-GB" sz="1100" dirty="0">
                <a:solidFill>
                  <a:schemeClr val="bg1">
                    <a:lumMod val="50000"/>
                  </a:schemeClr>
                </a:solidFill>
              </a:rPr>
              <a:t>, I., Rodriguez, P., </a:t>
            </a:r>
            <a:r>
              <a:rPr lang="en-GB" sz="1100" dirty="0" err="1">
                <a:solidFill>
                  <a:schemeClr val="bg1">
                    <a:lumMod val="50000"/>
                  </a:schemeClr>
                </a:solidFill>
              </a:rPr>
              <a:t>Mañas</a:t>
            </a:r>
            <a:r>
              <a:rPr lang="en-GB" sz="1100" dirty="0">
                <a:solidFill>
                  <a:schemeClr val="bg1">
                    <a:lumMod val="50000"/>
                  </a:schemeClr>
                </a:solidFill>
              </a:rPr>
              <a:t>, O., </a:t>
            </a:r>
            <a:r>
              <a:rPr lang="en-GB" sz="1100" dirty="0" err="1">
                <a:solidFill>
                  <a:schemeClr val="bg1">
                    <a:lumMod val="50000"/>
                  </a:schemeClr>
                </a:solidFill>
              </a:rPr>
              <a:t>Lensink</a:t>
            </a:r>
            <a:r>
              <a:rPr lang="en-GB" sz="1100" dirty="0">
                <a:solidFill>
                  <a:schemeClr val="bg1">
                    <a:lumMod val="50000"/>
                  </a:schemeClr>
                </a:solidFill>
              </a:rPr>
              <a:t>, K., Law, M., Kurzman, L., . . . </a:t>
            </a:r>
            <a:r>
              <a:rPr lang="en-GB" sz="1100" dirty="0" err="1">
                <a:solidFill>
                  <a:schemeClr val="bg1">
                    <a:lumMod val="50000"/>
                  </a:schemeClr>
                </a:solidFill>
              </a:rPr>
              <a:t>Nowrouzezahrai</a:t>
            </a:r>
            <a:r>
              <a:rPr lang="en-GB" sz="1100" dirty="0">
                <a:solidFill>
                  <a:schemeClr val="bg1">
                    <a:lumMod val="50000"/>
                  </a:schemeClr>
                </a:solidFill>
              </a:rPr>
              <a:t>, D. (2020, </a:t>
            </a:r>
            <a:r>
              <a:rPr lang="en-GB" sz="1100" dirty="0" err="1">
                <a:solidFill>
                  <a:schemeClr val="bg1">
                    <a:lumMod val="50000"/>
                  </a:schemeClr>
                </a:solidFill>
              </a:rPr>
              <a:t>jul</a:t>
            </a:r>
            <a:r>
              <a:rPr lang="en-GB" sz="1100" dirty="0">
                <a:solidFill>
                  <a:schemeClr val="bg1">
                    <a:lumMod val="50000"/>
                  </a:schemeClr>
                </a:solidFill>
              </a:rPr>
              <a:t>). A Weakly Supervised Consistency-based Learning Method for COVID-19 Segmentation in CT Images. Retrieved from http://arxiv.org/abs/2007.02180</a:t>
            </a:r>
          </a:p>
          <a:p>
            <a:r>
              <a:rPr lang="en-GB" sz="1100" dirty="0">
                <a:solidFill>
                  <a:schemeClr val="bg1">
                    <a:lumMod val="50000"/>
                  </a:schemeClr>
                </a:solidFill>
              </a:rPr>
              <a:t>[12]</a:t>
            </a:r>
            <a:r>
              <a:rPr lang="en-GB" sz="1100" dirty="0" err="1">
                <a:solidFill>
                  <a:schemeClr val="bg1">
                    <a:lumMod val="50000"/>
                  </a:schemeClr>
                </a:solidFill>
              </a:rPr>
              <a:t>Lessmann</a:t>
            </a:r>
            <a:r>
              <a:rPr lang="en-GB" sz="1100" dirty="0">
                <a:solidFill>
                  <a:schemeClr val="bg1">
                    <a:lumMod val="50000"/>
                  </a:schemeClr>
                </a:solidFill>
              </a:rPr>
              <a:t>, N., van </a:t>
            </a:r>
            <a:r>
              <a:rPr lang="en-GB" sz="1100" dirty="0" err="1">
                <a:solidFill>
                  <a:schemeClr val="bg1">
                    <a:lumMod val="50000"/>
                  </a:schemeClr>
                </a:solidFill>
              </a:rPr>
              <a:t>Ginneken</a:t>
            </a:r>
            <a:r>
              <a:rPr lang="en-GB" sz="1100" dirty="0">
                <a:solidFill>
                  <a:schemeClr val="bg1">
                    <a:lumMod val="50000"/>
                  </a:schemeClr>
                </a:solidFill>
              </a:rPr>
              <a:t>, B., de Jong and </a:t>
            </a:r>
            <a:r>
              <a:rPr lang="en-GB" sz="1100" dirty="0" err="1">
                <a:solidFill>
                  <a:schemeClr val="bg1">
                    <a:lumMod val="50000"/>
                  </a:schemeClr>
                </a:solidFill>
              </a:rPr>
              <a:t>Pim</a:t>
            </a:r>
            <a:r>
              <a:rPr lang="en-GB" sz="1100" dirty="0">
                <a:solidFill>
                  <a:schemeClr val="bg1">
                    <a:lumMod val="50000"/>
                  </a:schemeClr>
                </a:solidFill>
              </a:rPr>
              <a:t>, A., &amp; </a:t>
            </a:r>
            <a:r>
              <a:rPr lang="en-GB" sz="1100" dirty="0" err="1">
                <a:solidFill>
                  <a:schemeClr val="bg1">
                    <a:lumMod val="50000"/>
                  </a:schemeClr>
                </a:solidFill>
              </a:rPr>
              <a:t>Išgum</a:t>
            </a:r>
            <a:r>
              <a:rPr lang="en-GB" sz="1100" dirty="0">
                <a:solidFill>
                  <a:schemeClr val="bg1">
                    <a:lumMod val="50000"/>
                  </a:schemeClr>
                </a:solidFill>
              </a:rPr>
              <a:t>, I. (2018, </a:t>
            </a:r>
            <a:r>
              <a:rPr lang="en-GB" sz="1100" dirty="0" err="1">
                <a:solidFill>
                  <a:schemeClr val="bg1">
                    <a:lumMod val="50000"/>
                  </a:schemeClr>
                </a:solidFill>
              </a:rPr>
              <a:t>apr</a:t>
            </a:r>
            <a:r>
              <a:rPr lang="en-GB" sz="1100" dirty="0">
                <a:solidFill>
                  <a:schemeClr val="bg1">
                    <a:lumMod val="50000"/>
                  </a:schemeClr>
                </a:solidFill>
              </a:rPr>
              <a:t>). Iterative fully convolutional neural networks for automatic vertebra segmentation and identification. doi:10.1016/j.media.2019.02.005</a:t>
            </a:r>
          </a:p>
          <a:p>
            <a:r>
              <a:rPr lang="en-GB" sz="1100" dirty="0">
                <a:solidFill>
                  <a:schemeClr val="bg1">
                    <a:lumMod val="50000"/>
                  </a:schemeClr>
                </a:solidFill>
              </a:rPr>
              <a:t>[13]</a:t>
            </a:r>
            <a:r>
              <a:rPr lang="en-GB" sz="1100" dirty="0" err="1">
                <a:solidFill>
                  <a:schemeClr val="bg1">
                    <a:lumMod val="50000"/>
                  </a:schemeClr>
                </a:solidFill>
              </a:rPr>
              <a:t>Zukić</a:t>
            </a:r>
            <a:r>
              <a:rPr lang="en-GB" sz="1100" dirty="0">
                <a:solidFill>
                  <a:schemeClr val="bg1">
                    <a:lumMod val="50000"/>
                  </a:schemeClr>
                </a:solidFill>
              </a:rPr>
              <a:t>, D., </a:t>
            </a:r>
            <a:r>
              <a:rPr lang="en-GB" sz="1100" dirty="0" err="1">
                <a:solidFill>
                  <a:schemeClr val="bg1">
                    <a:lumMod val="50000"/>
                  </a:schemeClr>
                </a:solidFill>
              </a:rPr>
              <a:t>Vlasák</a:t>
            </a:r>
            <a:r>
              <a:rPr lang="en-GB" sz="1100" dirty="0">
                <a:solidFill>
                  <a:schemeClr val="bg1">
                    <a:lumMod val="50000"/>
                  </a:schemeClr>
                </a:solidFill>
              </a:rPr>
              <a:t>, A., Egger, J., </a:t>
            </a:r>
            <a:r>
              <a:rPr lang="en-GB" sz="1100" dirty="0" err="1">
                <a:solidFill>
                  <a:schemeClr val="bg1">
                    <a:lumMod val="50000"/>
                  </a:schemeClr>
                </a:solidFill>
              </a:rPr>
              <a:t>Hořínek</a:t>
            </a:r>
            <a:r>
              <a:rPr lang="en-GB" sz="1100" dirty="0">
                <a:solidFill>
                  <a:schemeClr val="bg1">
                    <a:lumMod val="50000"/>
                  </a:schemeClr>
                </a:solidFill>
              </a:rPr>
              <a:t>, D., </a:t>
            </a:r>
            <a:r>
              <a:rPr lang="en-GB" sz="1100" dirty="0" err="1">
                <a:solidFill>
                  <a:schemeClr val="bg1">
                    <a:lumMod val="50000"/>
                  </a:schemeClr>
                </a:solidFill>
              </a:rPr>
              <a:t>Nimsky</a:t>
            </a:r>
            <a:r>
              <a:rPr lang="en-GB" sz="1100" dirty="0">
                <a:solidFill>
                  <a:schemeClr val="bg1">
                    <a:lumMod val="50000"/>
                  </a:schemeClr>
                </a:solidFill>
              </a:rPr>
              <a:t>, C., &amp; Kolb, A. (2014, 03). Robust Detection and Segmentation for Diagnosis of Vertebral Diseases Using Routine MR Images. Computer Graphics Forum, 33. doi:10.1111/cgf.12343</a:t>
            </a:r>
          </a:p>
          <a:p>
            <a:endParaRPr lang="en-GB" sz="1600" dirty="0">
              <a:solidFill>
                <a:schemeClr val="bg1">
                  <a:lumMod val="50000"/>
                </a:schemeClr>
              </a:solidFill>
            </a:endParaRPr>
          </a:p>
        </p:txBody>
      </p:sp>
      <p:sp>
        <p:nvSpPr>
          <p:cNvPr id="21" name="Text Placeholder 20">
            <a:extLst>
              <a:ext uri="{FF2B5EF4-FFF2-40B4-BE49-F238E27FC236}">
                <a16:creationId xmlns:a16="http://schemas.microsoft.com/office/drawing/2014/main" id="{0C3DF309-6F79-465E-ADE7-F9E89C893EA8}"/>
              </a:ext>
            </a:extLst>
          </p:cNvPr>
          <p:cNvSpPr>
            <a:spLocks noGrp="1"/>
          </p:cNvSpPr>
          <p:nvPr>
            <p:ph type="body" sz="quarter" idx="29"/>
          </p:nvPr>
        </p:nvSpPr>
        <p:spPr>
          <a:xfrm>
            <a:off x="19797800" y="7265543"/>
            <a:ext cx="9050686" cy="474850"/>
          </a:xfrm>
        </p:spPr>
        <p:txBody>
          <a:bodyPr/>
          <a:lstStyle/>
          <a:p>
            <a:pPr algn="l"/>
            <a:r>
              <a:rPr lang="nl-BE" sz="2400" b="0" u="none" dirty="0" err="1">
                <a:solidFill>
                  <a:schemeClr val="tx1"/>
                </a:solidFill>
                <a:latin typeface="Roboto Black" panose="02000000000000000000" pitchFamily="2" charset="0"/>
                <a:ea typeface="Roboto Black" panose="02000000000000000000" pitchFamily="2" charset="0"/>
              </a:rPr>
              <a:t>Aknowledgement</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22" name="Text Placeholder 21">
            <a:extLst>
              <a:ext uri="{FF2B5EF4-FFF2-40B4-BE49-F238E27FC236}">
                <a16:creationId xmlns:a16="http://schemas.microsoft.com/office/drawing/2014/main" id="{312569F1-90B6-4467-BD73-A4E22305C8D1}"/>
              </a:ext>
            </a:extLst>
          </p:cNvPr>
          <p:cNvSpPr>
            <a:spLocks noGrp="1"/>
          </p:cNvSpPr>
          <p:nvPr>
            <p:ph type="body" sz="quarter" idx="30"/>
          </p:nvPr>
        </p:nvSpPr>
        <p:spPr>
          <a:xfrm>
            <a:off x="19753750" y="7733571"/>
            <a:ext cx="8488741" cy="1685723"/>
          </a:xfrm>
        </p:spPr>
        <p:txBody>
          <a:bodyPr/>
          <a:lstStyle/>
          <a:p>
            <a:r>
              <a:rPr lang="nl-BE" sz="2200" dirty="0">
                <a:solidFill>
                  <a:schemeClr val="tx1"/>
                </a:solidFill>
                <a:latin typeface="Roboto" panose="02000000000000000000" pitchFamily="2" charset="0"/>
                <a:ea typeface="Roboto" panose="02000000000000000000" pitchFamily="2" charset="0"/>
              </a:rPr>
              <a:t>The </a:t>
            </a:r>
            <a:r>
              <a:rPr lang="nl-BE" sz="2200" dirty="0" err="1">
                <a:solidFill>
                  <a:schemeClr val="tx1"/>
                </a:solidFill>
                <a:latin typeface="Roboto" panose="02000000000000000000" pitchFamily="2" charset="0"/>
                <a:ea typeface="Roboto" panose="02000000000000000000" pitchFamily="2" charset="0"/>
              </a:rPr>
              <a:t>original</a:t>
            </a:r>
            <a:r>
              <a:rPr lang="nl-BE" sz="2200" dirty="0">
                <a:solidFill>
                  <a:schemeClr val="tx1"/>
                </a:solidFill>
                <a:latin typeface="Roboto" panose="02000000000000000000" pitchFamily="2" charset="0"/>
                <a:ea typeface="Roboto" panose="02000000000000000000" pitchFamily="2" charset="0"/>
              </a:rPr>
              <a:t> project </a:t>
            </a:r>
            <a:r>
              <a:rPr lang="nl-BE" sz="2200" dirty="0" err="1">
                <a:solidFill>
                  <a:schemeClr val="tx1"/>
                </a:solidFill>
                <a:latin typeface="Roboto" panose="02000000000000000000" pitchFamily="2" charset="0"/>
                <a:ea typeface="Roboto" panose="02000000000000000000" pitchFamily="2" charset="0"/>
              </a:rPr>
              <a:t>idea</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occured</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to</a:t>
            </a:r>
            <a:r>
              <a:rPr lang="nl-BE" sz="2200" dirty="0">
                <a:solidFill>
                  <a:schemeClr val="tx1"/>
                </a:solidFill>
                <a:latin typeface="Roboto" panose="02000000000000000000" pitchFamily="2" charset="0"/>
                <a:ea typeface="Roboto" panose="02000000000000000000" pitchFamily="2" charset="0"/>
              </a:rPr>
              <a:t> me </a:t>
            </a:r>
            <a:r>
              <a:rPr lang="nl-BE" sz="2200" dirty="0" err="1">
                <a:solidFill>
                  <a:schemeClr val="tx1"/>
                </a:solidFill>
                <a:latin typeface="Roboto" panose="02000000000000000000" pitchFamily="2" charset="0"/>
                <a:ea typeface="Roboto" panose="02000000000000000000" pitchFamily="2" charset="0"/>
              </a:rPr>
              <a:t>due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to</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the</a:t>
            </a:r>
            <a:r>
              <a:rPr lang="nl-BE" sz="2200" dirty="0">
                <a:solidFill>
                  <a:schemeClr val="tx1"/>
                </a:solidFill>
                <a:latin typeface="Roboto" panose="02000000000000000000" pitchFamily="2" charset="0"/>
                <a:ea typeface="Roboto" panose="02000000000000000000" pitchFamily="2" charset="0"/>
              </a:rPr>
              <a:t> VLAIO – REISS project, a joint effort of </a:t>
            </a:r>
            <a:r>
              <a:rPr lang="nl-BE" sz="2200" dirty="0" err="1">
                <a:solidFill>
                  <a:schemeClr val="tx1"/>
                </a:solidFill>
                <a:latin typeface="Roboto" panose="02000000000000000000" pitchFamily="2" charset="0"/>
                <a:ea typeface="Roboto" panose="02000000000000000000" pitchFamily="2" charset="0"/>
              </a:rPr>
              <a:t>Verhaert</a:t>
            </a:r>
            <a:r>
              <a:rPr lang="nl-BE" sz="2200" dirty="0">
                <a:solidFill>
                  <a:schemeClr val="tx1"/>
                </a:solidFill>
                <a:latin typeface="Roboto" panose="02000000000000000000" pitchFamily="2" charset="0"/>
                <a:ea typeface="Roboto" panose="02000000000000000000" pitchFamily="2" charset="0"/>
              </a:rPr>
              <a:t> New </a:t>
            </a:r>
            <a:r>
              <a:rPr lang="nl-BE" sz="2200" dirty="0" err="1">
                <a:solidFill>
                  <a:schemeClr val="tx1"/>
                </a:solidFill>
                <a:latin typeface="Roboto" panose="02000000000000000000" pitchFamily="2" charset="0"/>
                <a:ea typeface="Roboto" panose="02000000000000000000" pitchFamily="2" charset="0"/>
              </a:rPr>
              <a:t>Products</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and</a:t>
            </a:r>
            <a:r>
              <a:rPr lang="nl-BE" sz="2200" dirty="0">
                <a:solidFill>
                  <a:schemeClr val="tx1"/>
                </a:solidFill>
                <a:latin typeface="Roboto" panose="02000000000000000000" pitchFamily="2" charset="0"/>
                <a:ea typeface="Roboto" panose="02000000000000000000" pitchFamily="2" charset="0"/>
              </a:rPr>
              <a:t> Services &amp; Ugent IMEC.</a:t>
            </a:r>
          </a:p>
          <a:p>
            <a:r>
              <a:rPr lang="nl-BE" sz="2200" dirty="0">
                <a:solidFill>
                  <a:schemeClr val="tx1"/>
                </a:solidFill>
                <a:latin typeface="Roboto" panose="02000000000000000000" pitchFamily="2" charset="0"/>
                <a:ea typeface="Roboto" panose="02000000000000000000" pitchFamily="2" charset="0"/>
              </a:rPr>
              <a:t>The REISS project is led </a:t>
            </a:r>
            <a:r>
              <a:rPr lang="nl-BE" sz="2200" dirty="0" err="1">
                <a:solidFill>
                  <a:schemeClr val="tx1"/>
                </a:solidFill>
                <a:latin typeface="Roboto" panose="02000000000000000000" pitchFamily="2" charset="0"/>
                <a:ea typeface="Roboto" panose="02000000000000000000" pitchFamily="2" charset="0"/>
              </a:rPr>
              <a:t>by</a:t>
            </a:r>
            <a:r>
              <a:rPr lang="nl-BE" sz="2200" dirty="0">
                <a:solidFill>
                  <a:schemeClr val="tx1"/>
                </a:solidFill>
                <a:latin typeface="Roboto" panose="02000000000000000000" pitchFamily="2" charset="0"/>
                <a:ea typeface="Roboto" panose="02000000000000000000" pitchFamily="2" charset="0"/>
              </a:rPr>
              <a:t> dr. Ir. B. </a:t>
            </a:r>
            <a:r>
              <a:rPr lang="nl-BE" sz="2200" dirty="0" err="1">
                <a:solidFill>
                  <a:schemeClr val="tx1"/>
                </a:solidFill>
                <a:latin typeface="Roboto" panose="02000000000000000000" pitchFamily="2" charset="0"/>
                <a:ea typeface="Roboto" panose="02000000000000000000" pitchFamily="2" charset="0"/>
              </a:rPr>
              <a:t>Braeckman</a:t>
            </a:r>
            <a:endParaRPr lang="en-GB" sz="2200" dirty="0">
              <a:solidFill>
                <a:schemeClr val="tx1"/>
              </a:solidFill>
              <a:latin typeface="Roboto" panose="02000000000000000000" pitchFamily="2" charset="0"/>
              <a:ea typeface="Roboto" panose="02000000000000000000" pitchFamily="2" charset="0"/>
            </a:endParaRPr>
          </a:p>
        </p:txBody>
      </p:sp>
      <p:sp>
        <p:nvSpPr>
          <p:cNvPr id="351" name="Text Placeholder 350"/>
          <p:cNvSpPr>
            <a:spLocks noGrp="1"/>
          </p:cNvSpPr>
          <p:nvPr>
            <p:ph type="body" sz="quarter" idx="150"/>
          </p:nvPr>
        </p:nvSpPr>
        <p:spPr>
          <a:xfrm>
            <a:off x="3906520" y="1334047"/>
            <a:ext cx="21447761" cy="598230"/>
          </a:xfrm>
        </p:spPr>
        <p:txBody>
          <a:bodyPr>
            <a:normAutofit/>
          </a:bodyPr>
          <a:lstStyle/>
          <a:p>
            <a:r>
              <a:rPr lang="en-US" sz="2800" dirty="0">
                <a:solidFill>
                  <a:schemeClr val="tx1"/>
                </a:solidFill>
                <a:latin typeface="Roboto" panose="02000000000000000000" pitchFamily="2" charset="0"/>
                <a:ea typeface="Roboto" panose="02000000000000000000" pitchFamily="2" charset="0"/>
              </a:rPr>
              <a:t>Jan Alexander</a:t>
            </a:r>
          </a:p>
        </p:txBody>
      </p:sp>
      <p:sp>
        <p:nvSpPr>
          <p:cNvPr id="352" name="Text Placeholder 351"/>
          <p:cNvSpPr>
            <a:spLocks noGrp="1"/>
          </p:cNvSpPr>
          <p:nvPr>
            <p:ph type="body" sz="quarter" idx="184"/>
          </p:nvPr>
        </p:nvSpPr>
        <p:spPr>
          <a:xfrm>
            <a:off x="3906520" y="1767836"/>
            <a:ext cx="21447761" cy="634555"/>
          </a:xfrm>
        </p:spPr>
        <p:txBody>
          <a:bodyPr>
            <a:normAutofit/>
          </a:bodyPr>
          <a:lstStyle/>
          <a:p>
            <a:r>
              <a:rPr lang="en-US" sz="2200" dirty="0">
                <a:solidFill>
                  <a:schemeClr val="tx1"/>
                </a:solidFill>
                <a:latin typeface="Roboto" panose="02000000000000000000" pitchFamily="2" charset="0"/>
                <a:ea typeface="Roboto" panose="02000000000000000000" pitchFamily="2" charset="0"/>
              </a:rPr>
              <a:t>Promotors: dr. J. </a:t>
            </a:r>
            <a:r>
              <a:rPr lang="en-US" sz="2200" dirty="0" err="1">
                <a:solidFill>
                  <a:schemeClr val="tx1"/>
                </a:solidFill>
                <a:latin typeface="Roboto" panose="02000000000000000000" pitchFamily="2" charset="0"/>
                <a:ea typeface="Roboto" panose="02000000000000000000" pitchFamily="2" charset="0"/>
              </a:rPr>
              <a:t>Roels</a:t>
            </a:r>
            <a:r>
              <a:rPr lang="en-US" sz="2200" dirty="0">
                <a:solidFill>
                  <a:schemeClr val="tx1"/>
                </a:solidFill>
                <a:latin typeface="Roboto" panose="02000000000000000000" pitchFamily="2" charset="0"/>
                <a:ea typeface="Roboto" panose="02000000000000000000" pitchFamily="2" charset="0"/>
              </a:rPr>
              <a:t> &amp; dr. </a:t>
            </a:r>
            <a:r>
              <a:rPr lang="en-US" sz="2200" dirty="0" err="1">
                <a:solidFill>
                  <a:schemeClr val="tx1"/>
                </a:solidFill>
                <a:latin typeface="Roboto" panose="02000000000000000000" pitchFamily="2" charset="0"/>
                <a:ea typeface="Roboto" panose="02000000000000000000" pitchFamily="2" charset="0"/>
              </a:rPr>
              <a:t>ir.</a:t>
            </a:r>
            <a:r>
              <a:rPr lang="en-US" sz="2200" dirty="0">
                <a:solidFill>
                  <a:schemeClr val="tx1"/>
                </a:solidFill>
                <a:latin typeface="Roboto" panose="02000000000000000000" pitchFamily="2" charset="0"/>
                <a:ea typeface="Roboto" panose="02000000000000000000" pitchFamily="2" charset="0"/>
              </a:rPr>
              <a:t> B. </a:t>
            </a:r>
            <a:r>
              <a:rPr lang="en-US" sz="2200" dirty="0" err="1">
                <a:solidFill>
                  <a:schemeClr val="tx1"/>
                </a:solidFill>
                <a:latin typeface="Roboto" panose="02000000000000000000" pitchFamily="2" charset="0"/>
                <a:ea typeface="Roboto" panose="02000000000000000000" pitchFamily="2" charset="0"/>
              </a:rPr>
              <a:t>Vankeirsbilck</a:t>
            </a:r>
            <a:endParaRPr lang="en-US" sz="2200" dirty="0">
              <a:solidFill>
                <a:schemeClr val="tx1"/>
              </a:solidFill>
              <a:latin typeface="Roboto" panose="02000000000000000000" pitchFamily="2" charset="0"/>
              <a:ea typeface="Roboto" panose="02000000000000000000" pitchFamily="2" charset="0"/>
            </a:endParaRPr>
          </a:p>
        </p:txBody>
      </p:sp>
      <p:sp>
        <p:nvSpPr>
          <p:cNvPr id="353" name="Text Placeholder 352"/>
          <p:cNvSpPr>
            <a:spLocks noGrp="1"/>
          </p:cNvSpPr>
          <p:nvPr>
            <p:ph type="body" sz="quarter" idx="185"/>
          </p:nvPr>
        </p:nvSpPr>
        <p:spPr>
          <a:xfrm>
            <a:off x="3906520" y="594528"/>
            <a:ext cx="21447761" cy="834414"/>
          </a:xfrm>
        </p:spPr>
        <p:txBody>
          <a:bodyPr>
            <a:normAutofit/>
          </a:bodyPr>
          <a:lstStyle/>
          <a:p>
            <a:r>
              <a:rPr lang="en-US" sz="4000" b="1" spc="100" dirty="0">
                <a:solidFill>
                  <a:schemeClr val="tx1"/>
                </a:solidFill>
                <a:latin typeface="Roboto Black" panose="02000000000000000000" pitchFamily="2" charset="0"/>
                <a:ea typeface="Roboto Black" panose="02000000000000000000" pitchFamily="2" charset="0"/>
              </a:rPr>
              <a:t>SPINE VERTEBRAE SEGMENTATION IN 3D CT SCAN IMAGES</a:t>
            </a:r>
          </a:p>
        </p:txBody>
      </p:sp>
      <p:pic>
        <p:nvPicPr>
          <p:cNvPr id="9" name="Picture 8">
            <a:extLst>
              <a:ext uri="{FF2B5EF4-FFF2-40B4-BE49-F238E27FC236}">
                <a16:creationId xmlns:a16="http://schemas.microsoft.com/office/drawing/2014/main" id="{3AA9D088-78D7-4712-A6FE-267052150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9398" y="-101084"/>
            <a:ext cx="4227934" cy="2152375"/>
          </a:xfrm>
          <a:prstGeom prst="rect">
            <a:avLst/>
          </a:prstGeom>
        </p:spPr>
      </p:pic>
      <p:pic>
        <p:nvPicPr>
          <p:cNvPr id="11" name="Picture 10">
            <a:extLst>
              <a:ext uri="{FF2B5EF4-FFF2-40B4-BE49-F238E27FC236}">
                <a16:creationId xmlns:a16="http://schemas.microsoft.com/office/drawing/2014/main" id="{ED6FC7ED-9D89-4DBE-89E3-81F5F55F2B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74604" y="208614"/>
            <a:ext cx="2025507" cy="1620748"/>
          </a:xfrm>
          <a:prstGeom prst="rect">
            <a:avLst/>
          </a:prstGeom>
        </p:spPr>
      </p:pic>
      <p:sp>
        <p:nvSpPr>
          <p:cNvPr id="29" name="Text Placeholder 302">
            <a:extLst>
              <a:ext uri="{FF2B5EF4-FFF2-40B4-BE49-F238E27FC236}">
                <a16:creationId xmlns:a16="http://schemas.microsoft.com/office/drawing/2014/main" id="{82047185-6115-477A-87D5-4420CF79BFD0}"/>
              </a:ext>
            </a:extLst>
          </p:cNvPr>
          <p:cNvSpPr txBox="1">
            <a:spLocks/>
          </p:cNvSpPr>
          <p:nvPr/>
        </p:nvSpPr>
        <p:spPr>
          <a:xfrm>
            <a:off x="857047" y="3355509"/>
            <a:ext cx="6700308"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400" b="0" u="none" dirty="0">
                <a:solidFill>
                  <a:schemeClr val="tx1"/>
                </a:solidFill>
                <a:latin typeface="Roboto Black" panose="02000000000000000000" pitchFamily="2" charset="0"/>
                <a:ea typeface="Roboto Black" panose="02000000000000000000" pitchFamily="2" charset="0"/>
              </a:rPr>
              <a:t>CT scan segmentation</a:t>
            </a:r>
          </a:p>
        </p:txBody>
      </p:sp>
      <p:sp>
        <p:nvSpPr>
          <p:cNvPr id="33" name="Text Placeholder 301">
            <a:extLst>
              <a:ext uri="{FF2B5EF4-FFF2-40B4-BE49-F238E27FC236}">
                <a16:creationId xmlns:a16="http://schemas.microsoft.com/office/drawing/2014/main" id="{6232DC47-A1C2-4302-97BF-E3DE6B689113}"/>
              </a:ext>
            </a:extLst>
          </p:cNvPr>
          <p:cNvSpPr txBox="1">
            <a:spLocks/>
          </p:cNvSpPr>
          <p:nvPr/>
        </p:nvSpPr>
        <p:spPr>
          <a:xfrm>
            <a:off x="726626" y="13178514"/>
            <a:ext cx="8851601" cy="2128921"/>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200" dirty="0">
                <a:solidFill>
                  <a:schemeClr val="tx1"/>
                </a:solidFill>
                <a:latin typeface="Roboto Black" panose="02000000000000000000" pitchFamily="2" charset="0"/>
                <a:ea typeface="Roboto Black" panose="02000000000000000000" pitchFamily="2" charset="0"/>
              </a:rPr>
              <a:t>Construction and analysis </a:t>
            </a:r>
            <a:r>
              <a:rPr lang="en-US" sz="2200" dirty="0">
                <a:solidFill>
                  <a:schemeClr val="tx1"/>
                </a:solidFill>
                <a:latin typeface="Roboto" panose="02000000000000000000" pitchFamily="2" charset="0"/>
                <a:ea typeface="Roboto" panose="02000000000000000000" pitchFamily="2" charset="0"/>
              </a:rPr>
              <a:t>of point supervised instance segmentation mode of the lumbar spine.</a:t>
            </a:r>
          </a:p>
          <a:p>
            <a:r>
              <a:rPr lang="en-US" sz="2200" dirty="0">
                <a:solidFill>
                  <a:schemeClr val="tx1"/>
                </a:solidFill>
                <a:latin typeface="Roboto Black" panose="02000000000000000000" pitchFamily="2" charset="0"/>
                <a:ea typeface="Roboto Black" panose="02000000000000000000" pitchFamily="2" charset="0"/>
              </a:rPr>
              <a:t>Comparison</a:t>
            </a:r>
            <a:r>
              <a:rPr lang="en-US" sz="2200" dirty="0">
                <a:solidFill>
                  <a:schemeClr val="tx1"/>
                </a:solidFill>
                <a:latin typeface="Roboto" panose="02000000000000000000" pitchFamily="2" charset="0"/>
                <a:ea typeface="Roboto" panose="02000000000000000000" pitchFamily="2" charset="0"/>
              </a:rPr>
              <a:t> of the performance of point supervised models with fully supervised reference model. </a:t>
            </a:r>
          </a:p>
          <a:p>
            <a:r>
              <a:rPr lang="en-US" sz="2200" dirty="0">
                <a:solidFill>
                  <a:schemeClr val="tx1"/>
                </a:solidFill>
                <a:latin typeface="Roboto" panose="02000000000000000000" pitchFamily="2" charset="0"/>
                <a:ea typeface="Roboto" panose="02000000000000000000" pitchFamily="2" charset="0"/>
              </a:rPr>
              <a:t>Based on freely available data</a:t>
            </a:r>
            <a:r>
              <a:rPr lang="en-US" sz="2400" dirty="0">
                <a:solidFill>
                  <a:schemeClr val="tx1"/>
                </a:solidFill>
                <a:latin typeface="Roboto" panose="02000000000000000000" pitchFamily="2" charset="0"/>
                <a:ea typeface="Roboto" panose="02000000000000000000" pitchFamily="2" charset="0"/>
              </a:rPr>
              <a:t>.</a:t>
            </a:r>
          </a:p>
        </p:txBody>
      </p:sp>
      <p:sp>
        <p:nvSpPr>
          <p:cNvPr id="48" name="Text Placeholder 14">
            <a:extLst>
              <a:ext uri="{FF2B5EF4-FFF2-40B4-BE49-F238E27FC236}">
                <a16:creationId xmlns:a16="http://schemas.microsoft.com/office/drawing/2014/main" id="{B001E13E-DE00-46B6-9343-3396097432AA}"/>
              </a:ext>
            </a:extLst>
          </p:cNvPr>
          <p:cNvSpPr txBox="1">
            <a:spLocks/>
          </p:cNvSpPr>
          <p:nvPr/>
        </p:nvSpPr>
        <p:spPr>
          <a:xfrm>
            <a:off x="19585057" y="3334235"/>
            <a:ext cx="9047690" cy="694682"/>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endParaRPr lang="en-GB" sz="2800" dirty="0">
              <a:latin typeface="Roboto" panose="02000000000000000000" pitchFamily="2" charset="0"/>
              <a:ea typeface="Roboto" panose="02000000000000000000" pitchFamily="2" charset="0"/>
            </a:endParaRPr>
          </a:p>
        </p:txBody>
      </p:sp>
      <p:sp>
        <p:nvSpPr>
          <p:cNvPr id="49" name="Text Placeholder 302">
            <a:extLst>
              <a:ext uri="{FF2B5EF4-FFF2-40B4-BE49-F238E27FC236}">
                <a16:creationId xmlns:a16="http://schemas.microsoft.com/office/drawing/2014/main" id="{511B9BD9-0222-471E-A7D6-CE28E2CD2A76}"/>
              </a:ext>
            </a:extLst>
          </p:cNvPr>
          <p:cNvSpPr txBox="1">
            <a:spLocks/>
          </p:cNvSpPr>
          <p:nvPr/>
        </p:nvSpPr>
        <p:spPr>
          <a:xfrm>
            <a:off x="19797800" y="3236800"/>
            <a:ext cx="9048750"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400" b="0" u="none" dirty="0">
                <a:solidFill>
                  <a:schemeClr val="tx1"/>
                </a:solidFill>
                <a:latin typeface="Roboto Black" panose="02000000000000000000" pitchFamily="2" charset="0"/>
                <a:ea typeface="Roboto Black" panose="02000000000000000000" pitchFamily="2" charset="0"/>
              </a:rPr>
              <a:t>Comparison with fully segmented model </a:t>
            </a:r>
          </a:p>
        </p:txBody>
      </p:sp>
      <p:sp>
        <p:nvSpPr>
          <p:cNvPr id="50" name="Text Placeholder 14">
            <a:extLst>
              <a:ext uri="{FF2B5EF4-FFF2-40B4-BE49-F238E27FC236}">
                <a16:creationId xmlns:a16="http://schemas.microsoft.com/office/drawing/2014/main" id="{B9841299-6A76-4581-AB6F-57EE01BC2162}"/>
              </a:ext>
            </a:extLst>
          </p:cNvPr>
          <p:cNvSpPr txBox="1">
            <a:spLocks/>
          </p:cNvSpPr>
          <p:nvPr/>
        </p:nvSpPr>
        <p:spPr>
          <a:xfrm>
            <a:off x="19755911" y="3690690"/>
            <a:ext cx="9047690" cy="3287700"/>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200" dirty="0" err="1">
                <a:solidFill>
                  <a:schemeClr val="tx1"/>
                </a:solidFill>
                <a:latin typeface="Roboto" panose="02000000000000000000" pitchFamily="2" charset="0"/>
                <a:ea typeface="Roboto" panose="02000000000000000000" pitchFamily="2" charset="0"/>
              </a:rPr>
              <a:t>Convert</a:t>
            </a:r>
            <a:r>
              <a:rPr lang="nl-BE" sz="2200" dirty="0">
                <a:solidFill>
                  <a:schemeClr val="tx1"/>
                </a:solidFill>
                <a:latin typeface="Roboto" panose="02000000000000000000" pitchFamily="2" charset="0"/>
                <a:ea typeface="Roboto" panose="02000000000000000000" pitchFamily="2" charset="0"/>
              </a:rPr>
              <a:t> full </a:t>
            </a:r>
            <a:r>
              <a:rPr lang="nl-BE" sz="2200" dirty="0" err="1">
                <a:solidFill>
                  <a:schemeClr val="tx1"/>
                </a:solidFill>
                <a:latin typeface="Roboto" panose="02000000000000000000" pitchFamily="2" charset="0"/>
                <a:ea typeface="Roboto" panose="02000000000000000000" pitchFamily="2" charset="0"/>
              </a:rPr>
              <a:t>segmentation</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to</a:t>
            </a:r>
            <a:r>
              <a:rPr lang="nl-BE" sz="2200" dirty="0">
                <a:solidFill>
                  <a:schemeClr val="tx1"/>
                </a:solidFill>
                <a:latin typeface="Roboto" panose="02000000000000000000" pitchFamily="2" charset="0"/>
                <a:ea typeface="Roboto" panose="02000000000000000000" pitchFamily="2" charset="0"/>
              </a:rPr>
              <a:t> point </a:t>
            </a:r>
            <a:r>
              <a:rPr lang="nl-BE" sz="2200" dirty="0" err="1">
                <a:solidFill>
                  <a:schemeClr val="tx1"/>
                </a:solidFill>
                <a:latin typeface="Roboto" panose="02000000000000000000" pitchFamily="2" charset="0"/>
                <a:ea typeface="Roboto" panose="02000000000000000000" pitchFamily="2" charset="0"/>
              </a:rPr>
              <a:t>supervision</a:t>
            </a:r>
            <a:r>
              <a:rPr lang="nl-BE" sz="2200" dirty="0">
                <a:solidFill>
                  <a:schemeClr val="tx1"/>
                </a:solidFill>
                <a:latin typeface="Roboto" panose="02000000000000000000" pitchFamily="2" charset="0"/>
                <a:ea typeface="Roboto" panose="02000000000000000000" pitchFamily="2" charset="0"/>
              </a:rPr>
              <a:t>.</a:t>
            </a:r>
          </a:p>
          <a:p>
            <a:pPr marL="342900" indent="-342900">
              <a:spcBef>
                <a:spcPts val="1200"/>
              </a:spcBef>
              <a:buFont typeface="Arial" panose="020B0604020202020204" pitchFamily="34" charset="0"/>
              <a:buChar char="•"/>
            </a:pPr>
            <a:r>
              <a:rPr lang="nl-BE" sz="2200" dirty="0" err="1">
                <a:solidFill>
                  <a:schemeClr val="tx1"/>
                </a:solidFill>
                <a:latin typeface="Roboto" panose="02000000000000000000" pitchFamily="2" charset="0"/>
                <a:ea typeface="Roboto" panose="02000000000000000000" pitchFamily="2" charset="0"/>
              </a:rPr>
              <a:t>Compare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weakly</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supervised</a:t>
            </a:r>
            <a:r>
              <a:rPr lang="nl-BE" sz="2200" dirty="0">
                <a:solidFill>
                  <a:schemeClr val="tx1"/>
                </a:solidFill>
                <a:latin typeface="Roboto" panose="02000000000000000000" pitchFamily="2" charset="0"/>
                <a:ea typeface="Roboto" panose="02000000000000000000" pitchFamily="2" charset="0"/>
              </a:rPr>
              <a:t> model </a:t>
            </a:r>
            <a:r>
              <a:rPr lang="nl-BE" sz="2200" dirty="0" err="1">
                <a:solidFill>
                  <a:schemeClr val="tx1"/>
                </a:solidFill>
                <a:latin typeface="Roboto" panose="02000000000000000000" pitchFamily="2" charset="0"/>
                <a:ea typeface="Roboto" panose="02000000000000000000" pitchFamily="2" charset="0"/>
              </a:rPr>
              <a:t>with</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fully</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supervised</a:t>
            </a:r>
            <a:r>
              <a:rPr lang="nl-BE" sz="2200" dirty="0">
                <a:solidFill>
                  <a:schemeClr val="tx1"/>
                </a:solidFill>
                <a:latin typeface="Roboto" panose="02000000000000000000" pitchFamily="2" charset="0"/>
                <a:ea typeface="Roboto" panose="02000000000000000000" pitchFamily="2" charset="0"/>
              </a:rPr>
              <a:t> model, </a:t>
            </a:r>
            <a:r>
              <a:rPr lang="nl-BE" sz="2200" dirty="0" err="1">
                <a:solidFill>
                  <a:schemeClr val="tx1"/>
                </a:solidFill>
                <a:latin typeface="Roboto" panose="02000000000000000000" pitchFamily="2" charset="0"/>
                <a:ea typeface="Roboto" panose="02000000000000000000" pitchFamily="2" charset="0"/>
              </a:rPr>
              <a:t>brained</a:t>
            </a:r>
            <a:r>
              <a:rPr lang="nl-BE" sz="2200" dirty="0">
                <a:solidFill>
                  <a:schemeClr val="tx1"/>
                </a:solidFill>
                <a:latin typeface="Roboto" panose="02000000000000000000" pitchFamily="2" charset="0"/>
                <a:ea typeface="Roboto" panose="02000000000000000000" pitchFamily="2" charset="0"/>
              </a:rPr>
              <a:t> on </a:t>
            </a:r>
            <a:r>
              <a:rPr lang="nl-BE" sz="2200" dirty="0" err="1">
                <a:solidFill>
                  <a:schemeClr val="tx1"/>
                </a:solidFill>
                <a:latin typeface="Roboto" panose="02000000000000000000" pitchFamily="2" charset="0"/>
                <a:ea typeface="Roboto" panose="02000000000000000000" pitchFamily="2" charset="0"/>
              </a:rPr>
              <a:t>same</a:t>
            </a:r>
            <a:r>
              <a:rPr lang="nl-BE" sz="2200" dirty="0">
                <a:solidFill>
                  <a:schemeClr val="tx1"/>
                </a:solidFill>
                <a:latin typeface="Roboto" panose="02000000000000000000" pitchFamily="2" charset="0"/>
                <a:ea typeface="Roboto" panose="02000000000000000000" pitchFamily="2" charset="0"/>
              </a:rPr>
              <a:t> dataset:</a:t>
            </a:r>
          </a:p>
          <a:p>
            <a:pPr indent="354013">
              <a:spcBef>
                <a:spcPts val="900"/>
              </a:spcBef>
            </a:pPr>
            <a:r>
              <a:rPr lang="nl-BE" sz="2200" dirty="0">
                <a:solidFill>
                  <a:schemeClr val="tx1"/>
                </a:solidFill>
                <a:latin typeface="Roboto Black" panose="02000000000000000000" pitchFamily="2" charset="0"/>
                <a:ea typeface="Roboto Black" panose="02000000000000000000" pitchFamily="2" charset="0"/>
              </a:rPr>
              <a:t>Different </a:t>
            </a:r>
            <a:r>
              <a:rPr lang="nl-BE" sz="2200" dirty="0" err="1">
                <a:solidFill>
                  <a:schemeClr val="tx1"/>
                </a:solidFill>
                <a:latin typeface="Roboto Black" panose="02000000000000000000" pitchFamily="2" charset="0"/>
                <a:ea typeface="Roboto Black" panose="02000000000000000000" pitchFamily="2" charset="0"/>
              </a:rPr>
              <a:t>backbones</a:t>
            </a:r>
            <a:r>
              <a:rPr lang="nl-BE" sz="2200" dirty="0">
                <a:solidFill>
                  <a:schemeClr val="tx1"/>
                </a:solidFill>
                <a:latin typeface="Roboto Black" panose="02000000000000000000" pitchFamily="2" charset="0"/>
                <a:ea typeface="Roboto Black"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ResNet</a:t>
            </a:r>
            <a:r>
              <a:rPr lang="nl-BE" sz="2200" dirty="0">
                <a:solidFill>
                  <a:schemeClr val="tx1"/>
                </a:solidFill>
                <a:latin typeface="Roboto" panose="02000000000000000000" pitchFamily="2" charset="0"/>
                <a:ea typeface="Roboto" panose="02000000000000000000" pitchFamily="2" charset="0"/>
              </a:rPr>
              <a:t>, VGG16 &amp; </a:t>
            </a:r>
            <a:r>
              <a:rPr lang="nl-BE" sz="2200" dirty="0" err="1">
                <a:solidFill>
                  <a:schemeClr val="tx1"/>
                </a:solidFill>
                <a:latin typeface="Roboto" panose="02000000000000000000" pitchFamily="2" charset="0"/>
                <a:ea typeface="Roboto" panose="02000000000000000000" pitchFamily="2" charset="0"/>
              </a:rPr>
              <a:t>upsampling</a:t>
            </a:r>
            <a:r>
              <a:rPr lang="nl-BE" sz="2200" dirty="0">
                <a:solidFill>
                  <a:schemeClr val="tx1"/>
                </a:solidFill>
                <a:latin typeface="Roboto" panose="02000000000000000000" pitchFamily="2" charset="0"/>
                <a:ea typeface="Roboto" panose="02000000000000000000" pitchFamily="2" charset="0"/>
              </a:rPr>
              <a:t>, U-net)</a:t>
            </a:r>
          </a:p>
          <a:p>
            <a:pPr indent="354013">
              <a:spcBef>
                <a:spcPts val="900"/>
              </a:spcBef>
            </a:pPr>
            <a:r>
              <a:rPr lang="nl-BE" sz="2200" dirty="0">
                <a:solidFill>
                  <a:schemeClr val="tx1"/>
                </a:solidFill>
                <a:latin typeface="Roboto Black" panose="02000000000000000000" pitchFamily="2" charset="0"/>
                <a:ea typeface="Roboto Black" panose="02000000000000000000" pitchFamily="2" charset="0"/>
              </a:rPr>
              <a:t>Different </a:t>
            </a:r>
            <a:r>
              <a:rPr lang="nl-BE" sz="2200" dirty="0" err="1">
                <a:solidFill>
                  <a:schemeClr val="tx1"/>
                </a:solidFill>
                <a:latin typeface="Roboto Black" panose="02000000000000000000" pitchFamily="2" charset="0"/>
                <a:ea typeface="Roboto Black" panose="02000000000000000000" pitchFamily="2" charset="0"/>
              </a:rPr>
              <a:t>loss</a:t>
            </a:r>
            <a:r>
              <a:rPr lang="nl-BE" sz="2200" dirty="0">
                <a:solidFill>
                  <a:schemeClr val="tx1"/>
                </a:solidFill>
                <a:latin typeface="Roboto Black" panose="02000000000000000000" pitchFamily="2" charset="0"/>
                <a:ea typeface="Roboto Black" panose="02000000000000000000" pitchFamily="2" charset="0"/>
              </a:rPr>
              <a:t> </a:t>
            </a:r>
            <a:r>
              <a:rPr lang="nl-BE" sz="2200" dirty="0" err="1">
                <a:solidFill>
                  <a:schemeClr val="tx1"/>
                </a:solidFill>
                <a:latin typeface="Roboto Black" panose="02000000000000000000" pitchFamily="2" charset="0"/>
                <a:ea typeface="Roboto Black" panose="02000000000000000000" pitchFamily="2" charset="0"/>
              </a:rPr>
              <a:t>functions</a:t>
            </a:r>
            <a:r>
              <a:rPr lang="nl-BE" sz="2200" dirty="0">
                <a:solidFill>
                  <a:schemeClr val="tx1"/>
                </a:solidFill>
                <a:latin typeface="Roboto Black" panose="02000000000000000000" pitchFamily="2" charset="0"/>
                <a:ea typeface="Roboto Black"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Consistency</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WISe</a:t>
            </a:r>
            <a:r>
              <a:rPr lang="nl-BE" sz="2200" dirty="0">
                <a:solidFill>
                  <a:schemeClr val="tx1"/>
                </a:solidFill>
                <a:latin typeface="Roboto" panose="02000000000000000000" pitchFamily="2" charset="0"/>
                <a:ea typeface="Roboto" panose="02000000000000000000" pitchFamily="2" charset="0"/>
              </a:rPr>
              <a:t> </a:t>
            </a:r>
            <a:endParaRPr lang="en-GB" sz="2200" dirty="0">
              <a:solidFill>
                <a:schemeClr val="tx1"/>
              </a:solidFill>
              <a:latin typeface="Roboto" panose="02000000000000000000" pitchFamily="2" charset="0"/>
              <a:ea typeface="Roboto" panose="02000000000000000000" pitchFamily="2" charset="0"/>
            </a:endParaRPr>
          </a:p>
          <a:p>
            <a:pPr indent="354013">
              <a:spcBef>
                <a:spcPts val="900"/>
              </a:spcBef>
            </a:pPr>
            <a:r>
              <a:rPr lang="en-GB" sz="2200" dirty="0">
                <a:solidFill>
                  <a:schemeClr val="tx1"/>
                </a:solidFill>
                <a:latin typeface="Roboto Black" panose="02000000000000000000" pitchFamily="2" charset="0"/>
                <a:ea typeface="Roboto Black" panose="02000000000000000000" pitchFamily="2" charset="0"/>
              </a:rPr>
              <a:t>Evaluation of 3th dimension: </a:t>
            </a:r>
            <a:r>
              <a:rPr lang="nl-BE" sz="2200" dirty="0">
                <a:solidFill>
                  <a:schemeClr val="tx1"/>
                </a:solidFill>
                <a:latin typeface="Roboto" panose="02000000000000000000" pitchFamily="2" charset="0"/>
                <a:ea typeface="Roboto" panose="02000000000000000000" pitchFamily="2" charset="0"/>
              </a:rPr>
              <a:t>2D+ (</a:t>
            </a:r>
            <a:r>
              <a:rPr lang="nl-BE" sz="2200" dirty="0" err="1">
                <a:solidFill>
                  <a:schemeClr val="tx1"/>
                </a:solidFill>
                <a:latin typeface="Roboto" panose="02000000000000000000" pitchFamily="2" charset="0"/>
                <a:ea typeface="Roboto" panose="02000000000000000000" pitchFamily="2" charset="0"/>
              </a:rPr>
              <a:t>channels</a:t>
            </a:r>
            <a:r>
              <a:rPr lang="nl-BE" sz="2200" dirty="0">
                <a:solidFill>
                  <a:schemeClr val="tx1"/>
                </a:solidFill>
                <a:latin typeface="Roboto" panose="02000000000000000000" pitchFamily="2" charset="0"/>
                <a:ea typeface="Roboto" panose="02000000000000000000" pitchFamily="2" charset="0"/>
              </a:rPr>
              <a:t>), 3D, </a:t>
            </a:r>
            <a:r>
              <a:rPr lang="nl-BE" sz="2200" dirty="0" err="1">
                <a:solidFill>
                  <a:schemeClr val="tx1"/>
                </a:solidFill>
                <a:latin typeface="Roboto" panose="02000000000000000000" pitchFamily="2" charset="0"/>
                <a:ea typeface="Roboto" panose="02000000000000000000" pitchFamily="2" charset="0"/>
              </a:rPr>
              <a:t>instance</a:t>
            </a:r>
            <a:r>
              <a:rPr lang="nl-BE" sz="2200">
                <a:solidFill>
                  <a:schemeClr val="tx1"/>
                </a:solidFill>
                <a:latin typeface="Roboto" panose="02000000000000000000" pitchFamily="2" charset="0"/>
                <a:ea typeface="Roboto" panose="02000000000000000000" pitchFamily="2" charset="0"/>
              </a:rPr>
              <a:t> memory</a:t>
            </a:r>
            <a:endParaRPr lang="nl-BE" sz="1600" dirty="0">
              <a:solidFill>
                <a:schemeClr val="tx1"/>
              </a:solidFill>
              <a:latin typeface="Roboto" panose="02000000000000000000" pitchFamily="2" charset="0"/>
              <a:ea typeface="Roboto" panose="02000000000000000000" pitchFamily="2" charset="0"/>
            </a:endParaRPr>
          </a:p>
          <a:p>
            <a:pPr marL="342900" indent="-342900">
              <a:spcBef>
                <a:spcPts val="1200"/>
              </a:spcBef>
              <a:buFont typeface="Arial" panose="020B0604020202020204" pitchFamily="34" charset="0"/>
              <a:buChar char="•"/>
            </a:pPr>
            <a:r>
              <a:rPr lang="nl-BE" sz="2200" dirty="0">
                <a:solidFill>
                  <a:schemeClr val="tx1"/>
                </a:solidFill>
                <a:latin typeface="Roboto" panose="02000000000000000000" pitchFamily="2" charset="0"/>
                <a:ea typeface="Roboto" panose="02000000000000000000" pitchFamily="2" charset="0"/>
              </a:rPr>
              <a:t>Train best model </a:t>
            </a:r>
            <a:r>
              <a:rPr lang="nl-BE" sz="2200" dirty="0" err="1">
                <a:solidFill>
                  <a:schemeClr val="tx1"/>
                </a:solidFill>
                <a:latin typeface="Roboto" panose="02000000000000000000" pitchFamily="2" charset="0"/>
                <a:ea typeface="Roboto" panose="02000000000000000000" pitchFamily="2" charset="0"/>
              </a:rPr>
              <a:t>with</a:t>
            </a:r>
            <a:r>
              <a:rPr lang="nl-BE" sz="2200" dirty="0">
                <a:solidFill>
                  <a:schemeClr val="tx1"/>
                </a:solidFill>
                <a:latin typeface="Roboto" panose="02000000000000000000" pitchFamily="2" charset="0"/>
                <a:ea typeface="Roboto" panose="02000000000000000000" pitchFamily="2" charset="0"/>
              </a:rPr>
              <a:t> UW data </a:t>
            </a:r>
            <a:r>
              <a:rPr lang="nl-BE" sz="2200" dirty="0" err="1">
                <a:solidFill>
                  <a:schemeClr val="tx1"/>
                </a:solidFill>
                <a:latin typeface="Roboto" panose="02000000000000000000" pitchFamily="2" charset="0"/>
                <a:ea typeface="Roboto" panose="02000000000000000000" pitchFamily="2" charset="0"/>
              </a:rPr>
              <a:t>and</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evaluate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again</a:t>
            </a:r>
            <a:r>
              <a:rPr lang="nl-BE" sz="2200" dirty="0">
                <a:solidFill>
                  <a:schemeClr val="tx1"/>
                </a:solidFill>
                <a:latin typeface="Roboto" panose="02000000000000000000" pitchFamily="2" charset="0"/>
                <a:ea typeface="Roboto" panose="02000000000000000000" pitchFamily="2" charset="0"/>
              </a:rPr>
              <a:t>.</a:t>
            </a:r>
            <a:endParaRPr lang="en-GB" sz="2200" dirty="0">
              <a:solidFill>
                <a:schemeClr val="tx1"/>
              </a:solidFill>
              <a:latin typeface="Roboto" panose="02000000000000000000" pitchFamily="2" charset="0"/>
              <a:ea typeface="Roboto" panose="02000000000000000000" pitchFamily="2" charset="0"/>
            </a:endParaRPr>
          </a:p>
        </p:txBody>
      </p:sp>
      <p:pic>
        <p:nvPicPr>
          <p:cNvPr id="3" name="Picture 2" descr="A picture containing indoor, appliance&#10;&#10;Description automatically generated">
            <a:extLst>
              <a:ext uri="{FF2B5EF4-FFF2-40B4-BE49-F238E27FC236}">
                <a16:creationId xmlns:a16="http://schemas.microsoft.com/office/drawing/2014/main" id="{FF5C2805-BEFC-4922-B659-5AD1865FE3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203" r="26068" b="6025"/>
          <a:stretch/>
        </p:blipFill>
        <p:spPr>
          <a:xfrm>
            <a:off x="1818996" y="4841694"/>
            <a:ext cx="6677672" cy="4205258"/>
          </a:xfrm>
          <a:prstGeom prst="rect">
            <a:avLst/>
          </a:prstGeom>
        </p:spPr>
      </p:pic>
      <p:pic>
        <p:nvPicPr>
          <p:cNvPr id="6" name="Picture 5" descr="A picture containing diagram&#10;&#10;Description automatically generated">
            <a:extLst>
              <a:ext uri="{FF2B5EF4-FFF2-40B4-BE49-F238E27FC236}">
                <a16:creationId xmlns:a16="http://schemas.microsoft.com/office/drawing/2014/main" id="{F754748F-ED19-4B86-A4F2-4E2DF47F4852}"/>
              </a:ext>
            </a:extLst>
          </p:cNvPr>
          <p:cNvPicPr>
            <a:picLocks noChangeAspect="1"/>
          </p:cNvPicPr>
          <p:nvPr/>
        </p:nvPicPr>
        <p:blipFill rotWithShape="1">
          <a:blip r:embed="rId6">
            <a:extLst>
              <a:ext uri="{28A0092B-C50C-407E-A947-70E740481C1C}">
                <a14:useLocalDpi xmlns:a14="http://schemas.microsoft.com/office/drawing/2010/main" val="0"/>
              </a:ext>
            </a:extLst>
          </a:blip>
          <a:srcRect l="8621" r="7866" b="22312"/>
          <a:stretch/>
        </p:blipFill>
        <p:spPr>
          <a:xfrm>
            <a:off x="13139627" y="8257772"/>
            <a:ext cx="5925608" cy="3720224"/>
          </a:xfrm>
          <a:prstGeom prst="rect">
            <a:avLst/>
          </a:prstGeom>
        </p:spPr>
      </p:pic>
      <p:pic>
        <p:nvPicPr>
          <p:cNvPr id="12" name="Picture 11" descr="A picture containing calendar&#10;&#10;Description automatically generated">
            <a:extLst>
              <a:ext uri="{FF2B5EF4-FFF2-40B4-BE49-F238E27FC236}">
                <a16:creationId xmlns:a16="http://schemas.microsoft.com/office/drawing/2014/main" id="{643EEE4F-0662-4B45-A869-859400C95439}"/>
              </a:ext>
            </a:extLst>
          </p:cNvPr>
          <p:cNvPicPr>
            <a:picLocks noChangeAspect="1"/>
          </p:cNvPicPr>
          <p:nvPr/>
        </p:nvPicPr>
        <p:blipFill rotWithShape="1">
          <a:blip r:embed="rId7">
            <a:extLst>
              <a:ext uri="{28A0092B-C50C-407E-A947-70E740481C1C}">
                <a14:useLocalDpi xmlns:a14="http://schemas.microsoft.com/office/drawing/2010/main" val="0"/>
              </a:ext>
            </a:extLst>
          </a:blip>
          <a:srcRect l="57428" t="1526" r="3" b="10549"/>
          <a:stretch/>
        </p:blipFill>
        <p:spPr>
          <a:xfrm>
            <a:off x="15605836" y="4064000"/>
            <a:ext cx="3328718" cy="3724120"/>
          </a:xfrm>
          <a:prstGeom prst="rect">
            <a:avLst/>
          </a:prstGeom>
        </p:spPr>
      </p:pic>
      <p:graphicFrame>
        <p:nvGraphicFramePr>
          <p:cNvPr id="13" name="Table 13">
            <a:extLst>
              <a:ext uri="{FF2B5EF4-FFF2-40B4-BE49-F238E27FC236}">
                <a16:creationId xmlns:a16="http://schemas.microsoft.com/office/drawing/2014/main" id="{05924B66-95E0-4F05-8647-92BBDC661B1A}"/>
              </a:ext>
            </a:extLst>
          </p:cNvPr>
          <p:cNvGraphicFramePr>
            <a:graphicFrameLocks noGrp="1"/>
          </p:cNvGraphicFramePr>
          <p:nvPr>
            <p:extLst>
              <p:ext uri="{D42A27DB-BD31-4B8C-83A1-F6EECF244321}">
                <p14:modId xmlns:p14="http://schemas.microsoft.com/office/powerpoint/2010/main" val="1962073684"/>
              </p:ext>
            </p:extLst>
          </p:nvPr>
        </p:nvGraphicFramePr>
        <p:xfrm>
          <a:off x="10450990" y="5493514"/>
          <a:ext cx="4910931" cy="2310924"/>
        </p:xfrm>
        <a:graphic>
          <a:graphicData uri="http://schemas.openxmlformats.org/drawingml/2006/table">
            <a:tbl>
              <a:tblPr firstRow="1" bandRow="1">
                <a:tableStyleId>{1FECB4D8-DB02-4DC6-A0A2-4F2EBAE1DC90}</a:tableStyleId>
              </a:tblPr>
              <a:tblGrid>
                <a:gridCol w="1395570">
                  <a:extLst>
                    <a:ext uri="{9D8B030D-6E8A-4147-A177-3AD203B41FA5}">
                      <a16:colId xmlns:a16="http://schemas.microsoft.com/office/drawing/2014/main" val="2415505295"/>
                    </a:ext>
                  </a:extLst>
                </a:gridCol>
                <a:gridCol w="1361440">
                  <a:extLst>
                    <a:ext uri="{9D8B030D-6E8A-4147-A177-3AD203B41FA5}">
                      <a16:colId xmlns:a16="http://schemas.microsoft.com/office/drawing/2014/main" val="1670867362"/>
                    </a:ext>
                  </a:extLst>
                </a:gridCol>
                <a:gridCol w="2153921">
                  <a:extLst>
                    <a:ext uri="{9D8B030D-6E8A-4147-A177-3AD203B41FA5}">
                      <a16:colId xmlns:a16="http://schemas.microsoft.com/office/drawing/2014/main" val="3007866718"/>
                    </a:ext>
                  </a:extLst>
                </a:gridCol>
              </a:tblGrid>
              <a:tr h="385154">
                <a:tc>
                  <a:txBody>
                    <a:bodyPr/>
                    <a:lstStyle/>
                    <a:p>
                      <a:pPr algn="ctr"/>
                      <a:r>
                        <a:rPr lang="nl-BE" sz="2000" dirty="0"/>
                        <a:t>DATASET</a:t>
                      </a:r>
                      <a:endParaRPr lang="en-GB" sz="2000" b="0" dirty="0">
                        <a:latin typeface="Roboto" panose="02000000000000000000" pitchFamily="2" charset="0"/>
                        <a:ea typeface="Roboto" panose="02000000000000000000" pitchFamily="2" charset="0"/>
                      </a:endParaRPr>
                    </a:p>
                  </a:txBody>
                  <a:tcPr marL="77031" marR="77031" marT="38515" marB="38515"/>
                </a:tc>
                <a:tc>
                  <a:txBody>
                    <a:bodyPr/>
                    <a:lstStyle/>
                    <a:p>
                      <a:pPr algn="ctr"/>
                      <a:r>
                        <a:rPr lang="nl-BE" sz="2000" dirty="0"/>
                        <a:t>IMAGES</a:t>
                      </a:r>
                      <a:endParaRPr lang="en-GB" sz="2000" b="0" dirty="0">
                        <a:latin typeface="Roboto" panose="02000000000000000000" pitchFamily="2" charset="0"/>
                        <a:ea typeface="Roboto" panose="02000000000000000000" pitchFamily="2" charset="0"/>
                      </a:endParaRPr>
                    </a:p>
                  </a:txBody>
                  <a:tcPr marL="77031" marR="77031" marT="38515" marB="38515"/>
                </a:tc>
                <a:tc>
                  <a:txBody>
                    <a:bodyPr/>
                    <a:lstStyle/>
                    <a:p>
                      <a:pPr algn="ctr"/>
                      <a:r>
                        <a:rPr lang="nl-BE" sz="2000" dirty="0"/>
                        <a:t>ANNOTATION</a:t>
                      </a:r>
                      <a:endParaRPr lang="en-GB" sz="2000" b="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2742232363"/>
                  </a:ext>
                </a:extLst>
              </a:tr>
              <a:tr h="385154">
                <a:tc>
                  <a:txBody>
                    <a:bodyPr/>
                    <a:lstStyle/>
                    <a:p>
                      <a:r>
                        <a:rPr lang="nl-BE" sz="2000" dirty="0" err="1"/>
                        <a:t>USiegen</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17</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3226500411"/>
                  </a:ext>
                </a:extLst>
              </a:tr>
              <a:tr h="385154">
                <a:tc>
                  <a:txBody>
                    <a:bodyPr/>
                    <a:lstStyle/>
                    <a:p>
                      <a:r>
                        <a:rPr lang="nl-BE" sz="2000" dirty="0" err="1"/>
                        <a:t>xVertSeg</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25</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3694075140"/>
                  </a:ext>
                </a:extLst>
              </a:tr>
              <a:tr h="385154">
                <a:tc>
                  <a:txBody>
                    <a:bodyPr/>
                    <a:lstStyle/>
                    <a:p>
                      <a:r>
                        <a:rPr lang="nl-BE" sz="2000" dirty="0" err="1"/>
                        <a:t>PLoS</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22</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2835272643"/>
                  </a:ext>
                </a:extLst>
              </a:tr>
              <a:tr h="385154">
                <a:tc>
                  <a:txBody>
                    <a:bodyPr/>
                    <a:lstStyle/>
                    <a:p>
                      <a:r>
                        <a:rPr lang="nl-BE" sz="2000" dirty="0" err="1"/>
                        <a:t>MyoSeg</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53</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3169634706"/>
                  </a:ext>
                </a:extLst>
              </a:tr>
              <a:tr h="385154">
                <a:tc>
                  <a:txBody>
                    <a:bodyPr/>
                    <a:lstStyle/>
                    <a:p>
                      <a:r>
                        <a:rPr lang="nl-BE" sz="2000" dirty="0" err="1"/>
                        <a:t>Uwash</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242</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Point</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1434195486"/>
                  </a:ext>
                </a:extLst>
              </a:tr>
            </a:tbl>
          </a:graphicData>
        </a:graphic>
      </p:graphicFrame>
      <p:sp>
        <p:nvSpPr>
          <p:cNvPr id="37" name="Rounded Rectangle 51">
            <a:extLst>
              <a:ext uri="{FF2B5EF4-FFF2-40B4-BE49-F238E27FC236}">
                <a16:creationId xmlns:a16="http://schemas.microsoft.com/office/drawing/2014/main" id="{27B87FE0-AAC1-46A9-89CD-261F694E8DBE}"/>
              </a:ext>
            </a:extLst>
          </p:cNvPr>
          <p:cNvSpPr/>
          <p:nvPr/>
        </p:nvSpPr>
        <p:spPr>
          <a:xfrm>
            <a:off x="623438" y="2628900"/>
            <a:ext cx="9085237" cy="13273652"/>
          </a:xfrm>
          <a:prstGeom prst="roundRect">
            <a:avLst>
              <a:gd name="adj" fmla="val 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8" name="Rounded Rectangle 52">
            <a:extLst>
              <a:ext uri="{FF2B5EF4-FFF2-40B4-BE49-F238E27FC236}">
                <a16:creationId xmlns:a16="http://schemas.microsoft.com/office/drawing/2014/main" id="{BEA218BD-2B79-4A58-A57C-F517B7CE0A5D}"/>
              </a:ext>
            </a:extLst>
          </p:cNvPr>
          <p:cNvSpPr/>
          <p:nvPr/>
        </p:nvSpPr>
        <p:spPr>
          <a:xfrm>
            <a:off x="10111933" y="2628900"/>
            <a:ext cx="9056914" cy="13273652"/>
          </a:xfrm>
          <a:prstGeom prst="roundRect">
            <a:avLst>
              <a:gd name="adj" fmla="val 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ounded Rectangle 53">
            <a:extLst>
              <a:ext uri="{FF2B5EF4-FFF2-40B4-BE49-F238E27FC236}">
                <a16:creationId xmlns:a16="http://schemas.microsoft.com/office/drawing/2014/main" id="{53254C6B-95DB-4F4E-8D07-D340A82229E2}"/>
              </a:ext>
            </a:extLst>
          </p:cNvPr>
          <p:cNvSpPr/>
          <p:nvPr/>
        </p:nvSpPr>
        <p:spPr>
          <a:xfrm>
            <a:off x="19572104" y="2628900"/>
            <a:ext cx="9056914" cy="13273652"/>
          </a:xfrm>
          <a:prstGeom prst="roundRect">
            <a:avLst>
              <a:gd name="adj" fmla="val 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Text Placeholder 20">
            <a:extLst>
              <a:ext uri="{FF2B5EF4-FFF2-40B4-BE49-F238E27FC236}">
                <a16:creationId xmlns:a16="http://schemas.microsoft.com/office/drawing/2014/main" id="{FB4C6841-E731-43C3-B40E-CD4E5D6F8426}"/>
              </a:ext>
            </a:extLst>
          </p:cNvPr>
          <p:cNvSpPr txBox="1">
            <a:spLocks/>
          </p:cNvSpPr>
          <p:nvPr/>
        </p:nvSpPr>
        <p:spPr>
          <a:xfrm>
            <a:off x="19603511" y="10214552"/>
            <a:ext cx="9050686" cy="35174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1600" b="0" u="none" dirty="0">
                <a:solidFill>
                  <a:schemeClr val="tx1">
                    <a:lumMod val="75000"/>
                    <a:lumOff val="25000"/>
                  </a:schemeClr>
                </a:solidFill>
                <a:latin typeface="Roboto Black" panose="02000000000000000000" pitchFamily="2" charset="0"/>
                <a:ea typeface="Roboto Black" panose="02000000000000000000" pitchFamily="2" charset="0"/>
              </a:rPr>
              <a:t>REFERENCES</a:t>
            </a:r>
            <a:endParaRPr lang="en-GB" sz="1600" b="0" u="none" dirty="0">
              <a:solidFill>
                <a:schemeClr val="tx1">
                  <a:lumMod val="75000"/>
                  <a:lumOff val="25000"/>
                </a:schemeClr>
              </a:solidFill>
              <a:latin typeface="Roboto Black" panose="02000000000000000000" pitchFamily="2" charset="0"/>
              <a:ea typeface="Roboto Black" panose="02000000000000000000" pitchFamily="2" charset="0"/>
            </a:endParaRPr>
          </a:p>
        </p:txBody>
      </p:sp>
      <p:cxnSp>
        <p:nvCxnSpPr>
          <p:cNvPr id="23" name="Straight Connector 22">
            <a:extLst>
              <a:ext uri="{FF2B5EF4-FFF2-40B4-BE49-F238E27FC236}">
                <a16:creationId xmlns:a16="http://schemas.microsoft.com/office/drawing/2014/main" id="{7A874360-608C-4F20-B700-C8FF11A39833}"/>
              </a:ext>
            </a:extLst>
          </p:cNvPr>
          <p:cNvCxnSpPr/>
          <p:nvPr/>
        </p:nvCxnSpPr>
        <p:spPr>
          <a:xfrm>
            <a:off x="10120882" y="8016914"/>
            <a:ext cx="9066143" cy="0"/>
          </a:xfrm>
          <a:prstGeom prst="line">
            <a:avLst/>
          </a:prstGeom>
          <a:ln w="63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Text Placeholder 20">
            <a:extLst>
              <a:ext uri="{FF2B5EF4-FFF2-40B4-BE49-F238E27FC236}">
                <a16:creationId xmlns:a16="http://schemas.microsoft.com/office/drawing/2014/main" id="{0C577C24-0D09-4E22-8F4F-B192EE766167}"/>
              </a:ext>
            </a:extLst>
          </p:cNvPr>
          <p:cNvSpPr txBox="1">
            <a:spLocks/>
          </p:cNvSpPr>
          <p:nvPr/>
        </p:nvSpPr>
        <p:spPr>
          <a:xfrm>
            <a:off x="10413806" y="3220868"/>
            <a:ext cx="9050686"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nl-BE" sz="2400" b="0" u="none" dirty="0">
                <a:solidFill>
                  <a:schemeClr val="tx1"/>
                </a:solidFill>
                <a:latin typeface="Roboto Black" panose="02000000000000000000" pitchFamily="2" charset="0"/>
                <a:ea typeface="Roboto Black" panose="02000000000000000000" pitchFamily="2" charset="0"/>
              </a:rPr>
              <a:t>Datasets</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42" name="Text Placeholder 20">
            <a:extLst>
              <a:ext uri="{FF2B5EF4-FFF2-40B4-BE49-F238E27FC236}">
                <a16:creationId xmlns:a16="http://schemas.microsoft.com/office/drawing/2014/main" id="{B45B881F-91A4-4325-B5D7-95D909BA863E}"/>
              </a:ext>
            </a:extLst>
          </p:cNvPr>
          <p:cNvSpPr txBox="1">
            <a:spLocks/>
          </p:cNvSpPr>
          <p:nvPr/>
        </p:nvSpPr>
        <p:spPr>
          <a:xfrm>
            <a:off x="10413806" y="8149006"/>
            <a:ext cx="5060060"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nl-BE" sz="2400" b="0" u="none" dirty="0" err="1">
                <a:solidFill>
                  <a:schemeClr val="tx1"/>
                </a:solidFill>
                <a:latin typeface="Roboto Black" panose="02000000000000000000" pitchFamily="2" charset="0"/>
                <a:ea typeface="Roboto Black" panose="02000000000000000000" pitchFamily="2" charset="0"/>
              </a:rPr>
              <a:t>Architectures</a:t>
            </a:r>
            <a:endParaRPr lang="en-GB" sz="2400" b="0" u="none" dirty="0">
              <a:solidFill>
                <a:schemeClr val="tx1"/>
              </a:solidFill>
              <a:latin typeface="Roboto Black" panose="02000000000000000000" pitchFamily="2" charset="0"/>
              <a:ea typeface="Roboto Black" panose="02000000000000000000" pitchFamily="2" charset="0"/>
            </a:endParaRPr>
          </a:p>
        </p:txBody>
      </p:sp>
      <p:cxnSp>
        <p:nvCxnSpPr>
          <p:cNvPr id="43" name="Straight Connector 42">
            <a:extLst>
              <a:ext uri="{FF2B5EF4-FFF2-40B4-BE49-F238E27FC236}">
                <a16:creationId xmlns:a16="http://schemas.microsoft.com/office/drawing/2014/main" id="{E8DB9092-F87A-4EFC-9E66-FA69559BDAE1}"/>
              </a:ext>
            </a:extLst>
          </p:cNvPr>
          <p:cNvCxnSpPr/>
          <p:nvPr/>
        </p:nvCxnSpPr>
        <p:spPr>
          <a:xfrm>
            <a:off x="19562875" y="10047438"/>
            <a:ext cx="9066143"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Text Placeholder 302">
            <a:extLst>
              <a:ext uri="{FF2B5EF4-FFF2-40B4-BE49-F238E27FC236}">
                <a16:creationId xmlns:a16="http://schemas.microsoft.com/office/drawing/2014/main" id="{6CE516C4-37E4-4F84-A381-9592A84ADEB8}"/>
              </a:ext>
            </a:extLst>
          </p:cNvPr>
          <p:cNvSpPr txBox="1">
            <a:spLocks/>
          </p:cNvSpPr>
          <p:nvPr/>
        </p:nvSpPr>
        <p:spPr>
          <a:xfrm>
            <a:off x="10374238" y="8630011"/>
            <a:ext cx="2915042" cy="782627"/>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200" b="0" u="none" dirty="0">
                <a:solidFill>
                  <a:schemeClr val="tx1"/>
                </a:solidFill>
                <a:latin typeface="Roboto" panose="02000000000000000000" pitchFamily="2" charset="0"/>
                <a:ea typeface="Roboto" panose="02000000000000000000" pitchFamily="2" charset="0"/>
              </a:rPr>
              <a:t>Fully supervised model as reference </a:t>
            </a:r>
            <a:r>
              <a:rPr lang="en-US" sz="1400" b="0" u="none" dirty="0">
                <a:solidFill>
                  <a:schemeClr val="tx1"/>
                </a:solidFill>
                <a:latin typeface="Roboto" panose="02000000000000000000" pitchFamily="2" charset="0"/>
                <a:ea typeface="Roboto" panose="02000000000000000000" pitchFamily="2" charset="0"/>
              </a:rPr>
              <a:t>[12]</a:t>
            </a:r>
            <a:endParaRPr lang="en-US" sz="2200" b="0" u="none" dirty="0">
              <a:solidFill>
                <a:schemeClr val="tx1"/>
              </a:solidFill>
              <a:latin typeface="Roboto" panose="02000000000000000000" pitchFamily="2" charset="0"/>
              <a:ea typeface="Roboto" panose="02000000000000000000" pitchFamily="2" charset="0"/>
            </a:endParaRPr>
          </a:p>
        </p:txBody>
      </p:sp>
      <p:sp>
        <p:nvSpPr>
          <p:cNvPr id="52" name="Text Placeholder 302">
            <a:extLst>
              <a:ext uri="{FF2B5EF4-FFF2-40B4-BE49-F238E27FC236}">
                <a16:creationId xmlns:a16="http://schemas.microsoft.com/office/drawing/2014/main" id="{D177E796-F7CE-4E30-8BFB-87E2EE4DF71A}"/>
              </a:ext>
            </a:extLst>
          </p:cNvPr>
          <p:cNvSpPr txBox="1">
            <a:spLocks/>
          </p:cNvSpPr>
          <p:nvPr/>
        </p:nvSpPr>
        <p:spPr>
          <a:xfrm>
            <a:off x="10374238" y="9815878"/>
            <a:ext cx="2765389" cy="782627"/>
          </a:xfrm>
          <a:prstGeom prst="rect">
            <a:avLst/>
          </a:prstGeom>
          <a:noFill/>
          <a:ln>
            <a:noFill/>
          </a:ln>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200" b="0" u="none" dirty="0">
                <a:solidFill>
                  <a:schemeClr val="tx1"/>
                </a:solidFill>
                <a:latin typeface="Roboto" panose="02000000000000000000" pitchFamily="2" charset="0"/>
                <a:ea typeface="Roboto" panose="02000000000000000000" pitchFamily="2" charset="0"/>
              </a:rPr>
              <a:t>3D U-Net with instance memory</a:t>
            </a:r>
          </a:p>
        </p:txBody>
      </p:sp>
      <p:sp>
        <p:nvSpPr>
          <p:cNvPr id="55" name="Text Placeholder 302">
            <a:extLst>
              <a:ext uri="{FF2B5EF4-FFF2-40B4-BE49-F238E27FC236}">
                <a16:creationId xmlns:a16="http://schemas.microsoft.com/office/drawing/2014/main" id="{9C6A2338-73E6-4C7B-89F7-11FF99682928}"/>
              </a:ext>
            </a:extLst>
          </p:cNvPr>
          <p:cNvSpPr txBox="1">
            <a:spLocks/>
          </p:cNvSpPr>
          <p:nvPr/>
        </p:nvSpPr>
        <p:spPr>
          <a:xfrm>
            <a:off x="13289280" y="15381169"/>
            <a:ext cx="5436498" cy="444073"/>
          </a:xfrm>
          <a:prstGeom prst="rect">
            <a:avLst/>
          </a:prstGeom>
          <a:noFill/>
          <a:ln>
            <a:noFill/>
          </a:ln>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r"/>
            <a:r>
              <a:rPr lang="en-US" sz="2200" b="0" u="none" dirty="0">
                <a:solidFill>
                  <a:schemeClr val="tx1"/>
                </a:solidFill>
                <a:latin typeface="Roboto" panose="02000000000000000000" pitchFamily="2" charset="0"/>
                <a:ea typeface="Roboto" panose="02000000000000000000" pitchFamily="2" charset="0"/>
              </a:rPr>
              <a:t>Illustration of consistency loss network </a:t>
            </a:r>
            <a:r>
              <a:rPr lang="en-US" sz="1400" b="0" u="none" dirty="0">
                <a:solidFill>
                  <a:schemeClr val="tx1"/>
                </a:solidFill>
                <a:latin typeface="Roboto" panose="02000000000000000000" pitchFamily="2" charset="0"/>
                <a:ea typeface="Roboto" panose="02000000000000000000" pitchFamily="2" charset="0"/>
              </a:rPr>
              <a:t>[9]</a:t>
            </a:r>
          </a:p>
        </p:txBody>
      </p:sp>
      <p:sp>
        <p:nvSpPr>
          <p:cNvPr id="56" name="Text Placeholder 302">
            <a:extLst>
              <a:ext uri="{FF2B5EF4-FFF2-40B4-BE49-F238E27FC236}">
                <a16:creationId xmlns:a16="http://schemas.microsoft.com/office/drawing/2014/main" id="{E6A2E3AE-3070-4461-B8B7-83B89490BE79}"/>
              </a:ext>
            </a:extLst>
          </p:cNvPr>
          <p:cNvSpPr txBox="1">
            <a:spLocks/>
          </p:cNvSpPr>
          <p:nvPr/>
        </p:nvSpPr>
        <p:spPr>
          <a:xfrm>
            <a:off x="2997200" y="9181798"/>
            <a:ext cx="5499468" cy="413295"/>
          </a:xfrm>
          <a:prstGeom prst="rect">
            <a:avLst/>
          </a:prstGeom>
          <a:noFill/>
          <a:ln>
            <a:noFill/>
          </a:ln>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r"/>
            <a:r>
              <a:rPr lang="en-US" sz="2000" b="0" u="none" dirty="0">
                <a:solidFill>
                  <a:schemeClr val="tx1"/>
                </a:solidFill>
                <a:latin typeface="Roboto" panose="02000000000000000000" pitchFamily="2" charset="0"/>
                <a:ea typeface="Roboto" panose="02000000000000000000" pitchFamily="2" charset="0"/>
              </a:rPr>
              <a:t>lumbar hernia procedure</a:t>
            </a:r>
          </a:p>
        </p:txBody>
      </p:sp>
      <p:grpSp>
        <p:nvGrpSpPr>
          <p:cNvPr id="4" name="Group 3">
            <a:extLst>
              <a:ext uri="{FF2B5EF4-FFF2-40B4-BE49-F238E27FC236}">
                <a16:creationId xmlns:a16="http://schemas.microsoft.com/office/drawing/2014/main" id="{E428F43D-7FD1-40A9-86E6-1B2EDC325BCC}"/>
              </a:ext>
            </a:extLst>
          </p:cNvPr>
          <p:cNvGrpSpPr/>
          <p:nvPr/>
        </p:nvGrpSpPr>
        <p:grpSpPr>
          <a:xfrm>
            <a:off x="10473319" y="12350458"/>
            <a:ext cx="8206745" cy="3102820"/>
            <a:chOff x="10473319" y="12324882"/>
            <a:chExt cx="8206745" cy="3102820"/>
          </a:xfrm>
        </p:grpSpPr>
        <p:pic>
          <p:nvPicPr>
            <p:cNvPr id="8" name="Picture 7" descr="Diagram&#10;&#10;Description automatically generated">
              <a:extLst>
                <a:ext uri="{FF2B5EF4-FFF2-40B4-BE49-F238E27FC236}">
                  <a16:creationId xmlns:a16="http://schemas.microsoft.com/office/drawing/2014/main" id="{17870356-921F-4173-82EC-96E9518E98D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2678" b="2414"/>
            <a:stretch/>
          </p:blipFill>
          <p:spPr>
            <a:xfrm>
              <a:off x="10695226" y="12324882"/>
              <a:ext cx="7984838" cy="2978314"/>
            </a:xfrm>
            <a:prstGeom prst="rect">
              <a:avLst/>
            </a:prstGeom>
          </p:spPr>
        </p:pic>
        <p:sp>
          <p:nvSpPr>
            <p:cNvPr id="2" name="Rectangle 1">
              <a:extLst>
                <a:ext uri="{FF2B5EF4-FFF2-40B4-BE49-F238E27FC236}">
                  <a16:creationId xmlns:a16="http://schemas.microsoft.com/office/drawing/2014/main" id="{445B6934-D0B2-4CC9-B624-8F6CD3405A3C}"/>
                </a:ext>
              </a:extLst>
            </p:cNvPr>
            <p:cNvSpPr/>
            <p:nvPr/>
          </p:nvSpPr>
          <p:spPr>
            <a:xfrm>
              <a:off x="10473319" y="15223333"/>
              <a:ext cx="5956512" cy="204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4D47DA33-9BF6-4590-86FA-864EBB9D4578}"/>
                </a:ext>
              </a:extLst>
            </p:cNvPr>
            <p:cNvSpPr/>
            <p:nvPr/>
          </p:nvSpPr>
          <p:spPr>
            <a:xfrm>
              <a:off x="17330737" y="15223333"/>
              <a:ext cx="1310322"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4" name="Text Placeholder 20">
            <a:extLst>
              <a:ext uri="{FF2B5EF4-FFF2-40B4-BE49-F238E27FC236}">
                <a16:creationId xmlns:a16="http://schemas.microsoft.com/office/drawing/2014/main" id="{50C1BFDB-B9F8-44D1-839D-43DDEB4ACE54}"/>
              </a:ext>
            </a:extLst>
          </p:cNvPr>
          <p:cNvSpPr txBox="1">
            <a:spLocks/>
          </p:cNvSpPr>
          <p:nvPr/>
        </p:nvSpPr>
        <p:spPr>
          <a:xfrm>
            <a:off x="10413806" y="12017068"/>
            <a:ext cx="5060060"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nl-BE" sz="2400" b="0" u="none" dirty="0">
                <a:solidFill>
                  <a:schemeClr val="tx1"/>
                </a:solidFill>
                <a:latin typeface="Roboto Black" panose="02000000000000000000" pitchFamily="2" charset="0"/>
                <a:ea typeface="Roboto Black" panose="02000000000000000000" pitchFamily="2" charset="0"/>
              </a:rPr>
              <a:t>Point</a:t>
            </a:r>
            <a:r>
              <a:rPr lang="nl-BE" sz="2200" b="0" u="none" dirty="0">
                <a:solidFill>
                  <a:schemeClr val="tx1"/>
                </a:solidFill>
                <a:latin typeface="Roboto Black" panose="02000000000000000000" pitchFamily="2" charset="0"/>
                <a:ea typeface="Roboto Black" panose="02000000000000000000" pitchFamily="2" charset="0"/>
              </a:rPr>
              <a:t> </a:t>
            </a:r>
            <a:r>
              <a:rPr lang="nl-BE" sz="2200" b="0" u="none" dirty="0" err="1">
                <a:solidFill>
                  <a:schemeClr val="tx1"/>
                </a:solidFill>
                <a:latin typeface="Roboto Black" panose="02000000000000000000" pitchFamily="2" charset="0"/>
                <a:ea typeface="Roboto Black" panose="02000000000000000000" pitchFamily="2" charset="0"/>
              </a:rPr>
              <a:t>supervision</a:t>
            </a:r>
            <a:r>
              <a:rPr lang="nl-BE" sz="2200" b="0" u="none" dirty="0">
                <a:solidFill>
                  <a:schemeClr val="tx1"/>
                </a:solidFill>
                <a:latin typeface="Roboto Black" panose="02000000000000000000" pitchFamily="2" charset="0"/>
                <a:ea typeface="Roboto Black" panose="02000000000000000000" pitchFamily="2" charset="0"/>
              </a:rPr>
              <a:t> </a:t>
            </a:r>
            <a:r>
              <a:rPr lang="nl-BE" sz="2200" b="0" u="none" dirty="0" err="1">
                <a:solidFill>
                  <a:schemeClr val="tx1"/>
                </a:solidFill>
                <a:latin typeface="Roboto Black" panose="02000000000000000000" pitchFamily="2" charset="0"/>
                <a:ea typeface="Roboto Black" panose="02000000000000000000" pitchFamily="2" charset="0"/>
              </a:rPr>
              <a:t>techniques</a:t>
            </a:r>
            <a:endParaRPr lang="nl-BE" sz="2200" b="0" u="none" dirty="0">
              <a:solidFill>
                <a:schemeClr val="tx1"/>
              </a:solidFill>
              <a:latin typeface="Roboto Black" panose="02000000000000000000" pitchFamily="2" charset="0"/>
              <a:ea typeface="Roboto Black" panose="02000000000000000000" pitchFamily="2" charset="0"/>
            </a:endParaRPr>
          </a:p>
        </p:txBody>
      </p:sp>
      <p:sp>
        <p:nvSpPr>
          <p:cNvPr id="5" name="Oval 4">
            <a:extLst>
              <a:ext uri="{FF2B5EF4-FFF2-40B4-BE49-F238E27FC236}">
                <a16:creationId xmlns:a16="http://schemas.microsoft.com/office/drawing/2014/main" id="{F566E005-872D-48C1-B400-7272E4CDDB8A}"/>
              </a:ext>
            </a:extLst>
          </p:cNvPr>
          <p:cNvSpPr/>
          <p:nvPr/>
        </p:nvSpPr>
        <p:spPr>
          <a:xfrm>
            <a:off x="17422368" y="6534912"/>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9203107F-851B-4513-B017-E44B15AD23A9}"/>
              </a:ext>
            </a:extLst>
          </p:cNvPr>
          <p:cNvSpPr/>
          <p:nvPr/>
        </p:nvSpPr>
        <p:spPr>
          <a:xfrm>
            <a:off x="17129760" y="6102096"/>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12B2DBC8-CBCB-4F89-9420-57A30A94F264}"/>
              </a:ext>
            </a:extLst>
          </p:cNvPr>
          <p:cNvSpPr/>
          <p:nvPr/>
        </p:nvSpPr>
        <p:spPr>
          <a:xfrm>
            <a:off x="17294352" y="5650992"/>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9E5FDA0A-DB1F-484D-A594-4D43D2C4B12B}"/>
              </a:ext>
            </a:extLst>
          </p:cNvPr>
          <p:cNvSpPr/>
          <p:nvPr/>
        </p:nvSpPr>
        <p:spPr>
          <a:xfrm>
            <a:off x="17209008" y="5297424"/>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AF55A287-F789-402D-A5CF-31ADF730D587}"/>
              </a:ext>
            </a:extLst>
          </p:cNvPr>
          <p:cNvSpPr/>
          <p:nvPr/>
        </p:nvSpPr>
        <p:spPr>
          <a:xfrm>
            <a:off x="17257776" y="4840224"/>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0</TotalTime>
  <Words>998</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Roboto</vt:lpstr>
      <vt:lpstr>Roboto Black</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jalexander</cp:lastModifiedBy>
  <cp:revision>84</cp:revision>
  <dcterms:created xsi:type="dcterms:W3CDTF">2012-02-06T18:46:22Z</dcterms:created>
  <dcterms:modified xsi:type="dcterms:W3CDTF">2021-03-31T13:32:44Z</dcterms:modified>
</cp:coreProperties>
</file>