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62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719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47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856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741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3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7e2009a4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7e2009a4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DPNN as the work of Michal </a:t>
            </a:r>
            <a:r>
              <a:rPr lang="en-US" noProof="0" dirty="0" err="1"/>
              <a:t>Pavelka</a:t>
            </a:r>
            <a:r>
              <a:rPr lang="en-US" dirty="0"/>
              <a:t> et.al. Learns the dynamics of the system from provided data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62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8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88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866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579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97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image" Target="../media/image42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51.png"/><Relationship Id="rId4" Type="http://schemas.openxmlformats.org/officeDocument/2006/relationships/image" Target="../media/image39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2967375" y="4917300"/>
            <a:ext cx="3209250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 dirty="0"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dk1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33250" y="2647366"/>
            <a:ext cx="14775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b="1">
                <a:solidFill>
                  <a:schemeClr val="dk2"/>
                </a:solidFill>
              </a:rPr>
              <a:t>Jan Benda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29786" y="3072750"/>
            <a:ext cx="8884428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300" b="1" dirty="0">
                <a:solidFill>
                  <a:srgbClr val="A30000"/>
                </a:solidFill>
              </a:rPr>
              <a:t>Machine learning for recognition of simple physical systems</a:t>
            </a:r>
            <a:endParaRPr sz="2300" b="1" dirty="0">
              <a:solidFill>
                <a:srgbClr val="A30000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888" y="702925"/>
            <a:ext cx="5714263" cy="17661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0" y="409775"/>
            <a:ext cx="9144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b="1">
                <a:solidFill>
                  <a:schemeClr val="dk2"/>
                </a:solidFill>
              </a:rPr>
              <a:t>Mathematical institute of Charles University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115850" y="3487857"/>
            <a:ext cx="691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A30000"/>
                </a:solidFill>
              </a:rPr>
              <a:t>A defence of bachelor thesis</a:t>
            </a:r>
            <a:endParaRPr sz="1800" dirty="0">
              <a:solidFill>
                <a:srgbClr val="A30000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76900" y="2463664"/>
            <a:ext cx="8590200" cy="261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3"/>
          <p:cNvSpPr/>
          <p:nvPr/>
        </p:nvSpPr>
        <p:spPr>
          <a:xfrm>
            <a:off x="276900" y="4070768"/>
            <a:ext cx="8590200" cy="261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3399650" y="4274600"/>
            <a:ext cx="23448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2"/>
                </a:solidFill>
              </a:rPr>
              <a:t>3rd April 2024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>
                <a:solidFill>
                  <a:srgbClr val="A30000"/>
                </a:solidFill>
              </a:rPr>
              <a:t>2D </a:t>
            </a:r>
            <a:r>
              <a:rPr lang="cs-CZ" sz="2600" b="1" dirty="0" err="1">
                <a:solidFill>
                  <a:srgbClr val="A30000"/>
                </a:solidFill>
              </a:rPr>
              <a:t>Harmonic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oscillator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4606582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4606582" cy="474600"/>
              </a:xfrm>
              <a:prstGeom prst="rect">
                <a:avLst/>
              </a:prstGeom>
              <a:blipFill>
                <a:blip r:embed="rId3"/>
                <a:stretch>
                  <a:fillRect b="-89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79;p14">
                <a:extLst>
                  <a:ext uri="{FF2B5EF4-FFF2-40B4-BE49-F238E27FC236}">
                    <a16:creationId xmlns:a16="http://schemas.microsoft.com/office/drawing/2014/main" id="{EE57AE30-D1D9-BE95-77A5-5120BFD51287}"/>
                  </a:ext>
                </a:extLst>
              </p:cNvPr>
              <p:cNvSpPr txBox="1"/>
              <p:nvPr/>
            </p:nvSpPr>
            <p:spPr>
              <a:xfrm>
                <a:off x="184873" y="1379175"/>
                <a:ext cx="5277463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Jacobi's identity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always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constant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" name="Google Shape;79;p14">
                <a:extLst>
                  <a:ext uri="{FF2B5EF4-FFF2-40B4-BE49-F238E27FC236}">
                    <a16:creationId xmlns:a16="http://schemas.microsoft.com/office/drawing/2014/main" id="{EE57AE30-D1D9-BE95-77A5-5120BFD5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3" y="1379175"/>
                <a:ext cx="5277463" cy="474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79;p14">
            <a:extLst>
              <a:ext uri="{FF2B5EF4-FFF2-40B4-BE49-F238E27FC236}">
                <a16:creationId xmlns:a16="http://schemas.microsoft.com/office/drawing/2014/main" id="{6F8EB014-B284-DA2B-FD8E-D1155DB95BD4}"/>
              </a:ext>
            </a:extLst>
          </p:cNvPr>
          <p:cNvSpPr txBox="1"/>
          <p:nvPr/>
        </p:nvSpPr>
        <p:spPr>
          <a:xfrm>
            <a:off x="184872" y="1813400"/>
            <a:ext cx="5277463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buClr>
                <a:schemeClr val="dk2"/>
              </a:buClr>
              <a:buSzPts val="1800"/>
            </a:pPr>
            <a:endParaRPr lang="cs-CZ" sz="1600" dirty="0">
              <a:solidFill>
                <a:schemeClr val="dk2"/>
              </a:solidFill>
            </a:endParaRPr>
          </a:p>
        </p:txBody>
      </p:sp>
      <p:pic>
        <p:nvPicPr>
          <p:cNvPr id="13" name="Obrázek 12" descr="Obsah obrázku text, diagram, Vykreslený graf, řada/pruh&#10;&#10;Popis byl vytvořen automaticky">
            <a:extLst>
              <a:ext uri="{FF2B5EF4-FFF2-40B4-BE49-F238E27FC236}">
                <a16:creationId xmlns:a16="http://schemas.microsoft.com/office/drawing/2014/main" id="{3137C9A6-99F2-3568-AF41-A4EE450F3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80" y="2050700"/>
            <a:ext cx="3806240" cy="2854680"/>
          </a:xfrm>
          <a:prstGeom prst="rect">
            <a:avLst/>
          </a:prstGeom>
        </p:spPr>
      </p:pic>
      <p:pic>
        <p:nvPicPr>
          <p:cNvPr id="18" name="Obrázek 17" descr="Obsah obrázku text, snímek obrazovky, řada/pruh, diagram&#10;&#10;Popis byl vytvořen automaticky">
            <a:extLst>
              <a:ext uri="{FF2B5EF4-FFF2-40B4-BE49-F238E27FC236}">
                <a16:creationId xmlns:a16="http://schemas.microsoft.com/office/drawing/2014/main" id="{5D3CEACE-B471-DE47-502A-A6CE356A8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880" y="2062620"/>
            <a:ext cx="3806240" cy="28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8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>
                <a:solidFill>
                  <a:srgbClr val="A30000"/>
                </a:solidFill>
              </a:rPr>
              <a:t>2D </a:t>
            </a:r>
            <a:r>
              <a:rPr lang="cs-CZ" sz="2600" b="1" dirty="0" err="1">
                <a:solidFill>
                  <a:srgbClr val="A30000"/>
                </a:solidFill>
              </a:rPr>
              <a:t>Harmonic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oscillator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4606582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4606582" cy="474600"/>
              </a:xfrm>
              <a:prstGeom prst="rect">
                <a:avLst/>
              </a:prstGeom>
              <a:blipFill>
                <a:blip r:embed="rId3"/>
                <a:stretch>
                  <a:fillRect b="-89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79;p14">
                <a:extLst>
                  <a:ext uri="{FF2B5EF4-FFF2-40B4-BE49-F238E27FC236}">
                    <a16:creationId xmlns:a16="http://schemas.microsoft.com/office/drawing/2014/main" id="{EE57AE30-D1D9-BE95-77A5-5120BFD51287}"/>
                  </a:ext>
                </a:extLst>
              </p:cNvPr>
              <p:cNvSpPr txBox="1"/>
              <p:nvPr/>
            </p:nvSpPr>
            <p:spPr>
              <a:xfrm>
                <a:off x="184873" y="1379175"/>
                <a:ext cx="5277463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Jacobi's identity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always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constant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" name="Google Shape;79;p14">
                <a:extLst>
                  <a:ext uri="{FF2B5EF4-FFF2-40B4-BE49-F238E27FC236}">
                    <a16:creationId xmlns:a16="http://schemas.microsoft.com/office/drawing/2014/main" id="{EE57AE30-D1D9-BE95-77A5-5120BFD5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3" y="1379175"/>
                <a:ext cx="5277463" cy="474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79;p14">
            <a:extLst>
              <a:ext uri="{FF2B5EF4-FFF2-40B4-BE49-F238E27FC236}">
                <a16:creationId xmlns:a16="http://schemas.microsoft.com/office/drawing/2014/main" id="{6F8EB014-B284-DA2B-FD8E-D1155DB95BD4}"/>
              </a:ext>
            </a:extLst>
          </p:cNvPr>
          <p:cNvSpPr txBox="1"/>
          <p:nvPr/>
        </p:nvSpPr>
        <p:spPr>
          <a:xfrm>
            <a:off x="184872" y="1813400"/>
            <a:ext cx="5277463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buClr>
                <a:schemeClr val="dk2"/>
              </a:buClr>
              <a:buSzPts val="1800"/>
            </a:pPr>
            <a:endParaRPr lang="cs-CZ" sz="1600" dirty="0">
              <a:solidFill>
                <a:schemeClr val="dk2"/>
              </a:solidFill>
            </a:endParaRPr>
          </a:p>
        </p:txBody>
      </p:sp>
      <p:pic>
        <p:nvPicPr>
          <p:cNvPr id="26" name="Obrázek 25" descr="Obsah obrázku text, snímek obrazovky, diagram, Vykreslený graf&#10;&#10;Popis byl vytvořen automaticky">
            <a:extLst>
              <a:ext uri="{FF2B5EF4-FFF2-40B4-BE49-F238E27FC236}">
                <a16:creationId xmlns:a16="http://schemas.microsoft.com/office/drawing/2014/main" id="{4D8D858A-2BB4-E331-10E4-848F61659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880" y="2020766"/>
            <a:ext cx="3806240" cy="2854680"/>
          </a:xfrm>
          <a:prstGeom prst="rect">
            <a:avLst/>
          </a:prstGeom>
        </p:spPr>
      </p:pic>
      <p:pic>
        <p:nvPicPr>
          <p:cNvPr id="31" name="Obrázek 30" descr="Obsah obrázku text, řada/pruh, diagram, Vykreslený graf&#10;&#10;Popis byl vytvořen automaticky">
            <a:extLst>
              <a:ext uri="{FF2B5EF4-FFF2-40B4-BE49-F238E27FC236}">
                <a16:creationId xmlns:a16="http://schemas.microsoft.com/office/drawing/2014/main" id="{ECE5B1A3-4D12-B7C9-4092-82076B924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880" y="2055770"/>
            <a:ext cx="3806240" cy="28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Freely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rotating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rigid</a:t>
            </a:r>
            <a:r>
              <a:rPr lang="cs-CZ" sz="2600" b="1" dirty="0">
                <a:solidFill>
                  <a:srgbClr val="A30000"/>
                </a:solidFill>
              </a:rPr>
              <a:t> body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4606582" cy="966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cs-CZ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cs-CZ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cs-CZ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cs-CZ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cs-CZ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cs-CZ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cs-CZ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cs-CZ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cs-CZ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cs-CZ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4606582" cy="966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97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Plans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for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the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future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month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4606582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Use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quadratic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features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for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4606582" cy="474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79;p14">
                <a:extLst>
                  <a:ext uri="{FF2B5EF4-FFF2-40B4-BE49-F238E27FC236}">
                    <a16:creationId xmlns:a16="http://schemas.microsoft.com/office/drawing/2014/main" id="{EE57AE30-D1D9-BE95-77A5-5120BFD51287}"/>
                  </a:ext>
                </a:extLst>
              </p:cNvPr>
              <p:cNvSpPr txBox="1"/>
              <p:nvPr/>
            </p:nvSpPr>
            <p:spPr>
              <a:xfrm>
                <a:off x="184873" y="1379175"/>
                <a:ext cx="5277463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softmax</m:t>
                        </m:r>
                      </m:sub>
                    </m:sSub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ReLU</m:t>
                        </m:r>
                      </m:sub>
                    </m:sSub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7" name="Google Shape;79;p14">
                <a:extLst>
                  <a:ext uri="{FF2B5EF4-FFF2-40B4-BE49-F238E27FC236}">
                    <a16:creationId xmlns:a16="http://schemas.microsoft.com/office/drawing/2014/main" id="{EE57AE30-D1D9-BE95-77A5-5120BFD5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3" y="1379175"/>
                <a:ext cx="5277463" cy="474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79;p14">
            <a:extLst>
              <a:ext uri="{FF2B5EF4-FFF2-40B4-BE49-F238E27FC236}">
                <a16:creationId xmlns:a16="http://schemas.microsoft.com/office/drawing/2014/main" id="{6F8EB014-B284-DA2B-FD8E-D1155DB95BD4}"/>
              </a:ext>
            </a:extLst>
          </p:cNvPr>
          <p:cNvSpPr txBox="1"/>
          <p:nvPr/>
        </p:nvSpPr>
        <p:spPr>
          <a:xfrm>
            <a:off x="184872" y="1813400"/>
            <a:ext cx="5773476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Implement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dissipation</a:t>
            </a:r>
            <a:r>
              <a:rPr lang="cs-CZ" sz="1600" dirty="0">
                <a:solidFill>
                  <a:schemeClr val="dk2"/>
                </a:solidFill>
              </a:rPr>
              <a:t> – </a:t>
            </a:r>
            <a:r>
              <a:rPr lang="cs-CZ" sz="1600" dirty="0" err="1">
                <a:solidFill>
                  <a:schemeClr val="dk2"/>
                </a:solidFill>
              </a:rPr>
              <a:t>Rayleigh</a:t>
            </a:r>
            <a:r>
              <a:rPr lang="cs-CZ" sz="1600" dirty="0">
                <a:solidFill>
                  <a:schemeClr val="dk2"/>
                </a:solidFill>
              </a:rPr>
              <a:t> / GENERIC / </a:t>
            </a:r>
            <a:r>
              <a:rPr lang="cs-CZ" sz="1600" dirty="0" err="1">
                <a:solidFill>
                  <a:schemeClr val="dk2"/>
                </a:solidFill>
              </a:rPr>
              <a:t>other</a:t>
            </a:r>
            <a:r>
              <a:rPr lang="cs-CZ" sz="1600" dirty="0">
                <a:solidFill>
                  <a:schemeClr val="dk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1180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Recapitulation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3" y="904574"/>
            <a:ext cx="8249264" cy="127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We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can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train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neural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networks</a:t>
            </a:r>
            <a:r>
              <a:rPr lang="cs-CZ" sz="1600" dirty="0">
                <a:solidFill>
                  <a:schemeClr val="dk2"/>
                </a:solidFill>
              </a:rPr>
              <a:t> on </a:t>
            </a:r>
            <a:r>
              <a:rPr lang="cs-CZ" sz="1600" dirty="0" err="1">
                <a:solidFill>
                  <a:schemeClr val="dk2"/>
                </a:solidFill>
              </a:rPr>
              <a:t>simulated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or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measured</a:t>
            </a:r>
            <a:r>
              <a:rPr lang="cs-CZ" sz="1600" dirty="0">
                <a:solidFill>
                  <a:schemeClr val="dk2"/>
                </a:solidFill>
              </a:rPr>
              <a:t> data </a:t>
            </a:r>
            <a:r>
              <a:rPr lang="cs-CZ" sz="1600" dirty="0" err="1">
                <a:solidFill>
                  <a:schemeClr val="dk2"/>
                </a:solidFill>
              </a:rPr>
              <a:t>from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physical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systems</a:t>
            </a:r>
            <a:endParaRPr lang="cs-CZ" sz="1600" dirty="0">
              <a:solidFill>
                <a:schemeClr val="dk2"/>
              </a:solidFill>
            </a:endParaRPr>
          </a:p>
          <a:p>
            <a:pPr marL="114300" lvl="0">
              <a:buClr>
                <a:schemeClr val="dk2"/>
              </a:buClr>
              <a:buSzPts val="1800"/>
            </a:pPr>
            <a:endParaRPr lang="cs-CZ" sz="1600" dirty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Trained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networks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can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be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used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later</a:t>
            </a:r>
            <a:r>
              <a:rPr lang="cs-CZ" sz="1600" dirty="0">
                <a:solidFill>
                  <a:schemeClr val="dk2"/>
                </a:solidFill>
              </a:rPr>
              <a:t> to </a:t>
            </a:r>
            <a:r>
              <a:rPr lang="cs-CZ" sz="1600" dirty="0" err="1">
                <a:solidFill>
                  <a:schemeClr val="dk2"/>
                </a:solidFill>
              </a:rPr>
              <a:t>simulate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the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system</a:t>
            </a:r>
            <a:endParaRPr lang="cs-CZ" sz="1600" dirty="0">
              <a:solidFill>
                <a:schemeClr val="dk2"/>
              </a:solidFill>
            </a:endParaRPr>
          </a:p>
          <a:p>
            <a:pPr marL="114300" lvl="0">
              <a:buClr>
                <a:schemeClr val="dk2"/>
              </a:buClr>
              <a:buSzPts val="1800"/>
            </a:pPr>
            <a:r>
              <a:rPr lang="cs-CZ" sz="1600" dirty="0">
                <a:solidFill>
                  <a:schemeClr val="dk2"/>
                </a:solidFill>
              </a:rPr>
              <a:t>   </a:t>
            </a: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Trained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Hamiltonian</a:t>
            </a:r>
            <a:r>
              <a:rPr lang="cs-CZ" sz="1600" dirty="0">
                <a:solidFill>
                  <a:schemeClr val="dk2"/>
                </a:solidFill>
              </a:rPr>
              <a:t> and </a:t>
            </a:r>
            <a:r>
              <a:rPr lang="cs-CZ" sz="1600" dirty="0" err="1">
                <a:solidFill>
                  <a:schemeClr val="dk2"/>
                </a:solidFill>
              </a:rPr>
              <a:t>Poisson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bivector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can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yield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valuable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information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about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the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system</a:t>
            </a:r>
            <a:endParaRPr lang="cs-CZ" sz="1600" dirty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endParaRPr lang="cs-CZ" sz="1600" dirty="0">
              <a:solidFill>
                <a:schemeClr val="dk2"/>
              </a:solidFill>
            </a:endParaRPr>
          </a:p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There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is</a:t>
            </a:r>
            <a:r>
              <a:rPr lang="cs-CZ" sz="1600" dirty="0">
                <a:solidFill>
                  <a:schemeClr val="dk2"/>
                </a:solidFill>
              </a:rPr>
              <a:t> are </a:t>
            </a:r>
            <a:r>
              <a:rPr lang="cs-CZ" sz="1600" dirty="0" err="1">
                <a:solidFill>
                  <a:schemeClr val="dk2"/>
                </a:solidFill>
              </a:rPr>
              <a:t>few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improvements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underway</a:t>
            </a:r>
            <a:r>
              <a:rPr lang="cs-CZ" sz="1600" dirty="0">
                <a:solidFill>
                  <a:schemeClr val="dk2"/>
                </a:solidFill>
              </a:rPr>
              <a:t> to make DPNN </a:t>
            </a:r>
            <a:r>
              <a:rPr lang="cs-CZ" sz="1600" dirty="0" err="1">
                <a:solidFill>
                  <a:schemeClr val="dk2"/>
                </a:solidFill>
              </a:rPr>
              <a:t>faster</a:t>
            </a:r>
            <a:r>
              <a:rPr lang="cs-CZ" sz="1600" dirty="0">
                <a:solidFill>
                  <a:schemeClr val="dk2"/>
                </a:solidFill>
              </a:rPr>
              <a:t> and more robust  </a:t>
            </a:r>
          </a:p>
        </p:txBody>
      </p:sp>
      <p:sp>
        <p:nvSpPr>
          <p:cNvPr id="2" name="Google Shape;65;p13">
            <a:extLst>
              <a:ext uri="{FF2B5EF4-FFF2-40B4-BE49-F238E27FC236}">
                <a16:creationId xmlns:a16="http://schemas.microsoft.com/office/drawing/2014/main" id="{9A1EEB1E-58E1-D40B-F8B5-090F307374CB}"/>
              </a:ext>
            </a:extLst>
          </p:cNvPr>
          <p:cNvSpPr/>
          <p:nvPr/>
        </p:nvSpPr>
        <p:spPr>
          <a:xfrm>
            <a:off x="276899" y="3106871"/>
            <a:ext cx="8590200" cy="261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7FB9FEF-8959-557B-F953-ECD4A061B28F}"/>
              </a:ext>
            </a:extLst>
          </p:cNvPr>
          <p:cNvSpPr txBox="1"/>
          <p:nvPr/>
        </p:nvSpPr>
        <p:spPr>
          <a:xfrm>
            <a:off x="1281360" y="3247180"/>
            <a:ext cx="6581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 b="1" dirty="0" err="1">
                <a:solidFill>
                  <a:srgbClr val="A30000"/>
                </a:solidFill>
              </a:rPr>
              <a:t>That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is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everything</a:t>
            </a:r>
            <a:r>
              <a:rPr lang="cs-CZ" sz="2400" b="1" dirty="0">
                <a:solidFill>
                  <a:srgbClr val="A30000"/>
                </a:solidFill>
              </a:rPr>
              <a:t>, </a:t>
            </a:r>
            <a:r>
              <a:rPr lang="cs-CZ" sz="2400" b="1" dirty="0" err="1">
                <a:solidFill>
                  <a:srgbClr val="A30000"/>
                </a:solidFill>
              </a:rPr>
              <a:t>thank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you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for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your</a:t>
            </a:r>
            <a:r>
              <a:rPr lang="cs-CZ" sz="2400" b="1" dirty="0">
                <a:solidFill>
                  <a:srgbClr val="A30000"/>
                </a:solidFill>
              </a:rPr>
              <a:t> </a:t>
            </a:r>
            <a:r>
              <a:rPr lang="cs-CZ" sz="2400" b="1" dirty="0" err="1">
                <a:solidFill>
                  <a:srgbClr val="A30000"/>
                </a:solidFill>
              </a:rPr>
              <a:t>time</a:t>
            </a:r>
            <a:r>
              <a:rPr lang="cs-CZ" sz="2400" b="1" dirty="0">
                <a:solidFill>
                  <a:srgbClr val="A30000"/>
                </a:solidFill>
              </a:rPr>
              <a:t>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193C6C8-8456-9352-1B1C-EE63F38097BB}"/>
              </a:ext>
            </a:extLst>
          </p:cNvPr>
          <p:cNvSpPr txBox="1"/>
          <p:nvPr/>
        </p:nvSpPr>
        <p:spPr>
          <a:xfrm>
            <a:off x="1743997" y="3776227"/>
            <a:ext cx="56560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>
                <a:solidFill>
                  <a:schemeClr val="dk2"/>
                </a:solidFill>
              </a:rPr>
              <a:t>Do </a:t>
            </a:r>
            <a:r>
              <a:rPr lang="cs-CZ" sz="1600" dirty="0" err="1">
                <a:solidFill>
                  <a:schemeClr val="dk2"/>
                </a:solidFill>
              </a:rPr>
              <a:t>you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have</a:t>
            </a:r>
            <a:r>
              <a:rPr lang="cs-CZ" sz="1600" dirty="0">
                <a:solidFill>
                  <a:schemeClr val="dk2"/>
                </a:solidFill>
              </a:rPr>
              <a:t> any </a:t>
            </a:r>
            <a:r>
              <a:rPr lang="cs-CZ" sz="1600" dirty="0" err="1">
                <a:solidFill>
                  <a:schemeClr val="dk2"/>
                </a:solidFill>
              </a:rPr>
              <a:t>questions</a:t>
            </a:r>
            <a:r>
              <a:rPr lang="cs-CZ" sz="1600" dirty="0">
                <a:solidFill>
                  <a:schemeClr val="dk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899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926080" y="4917300"/>
            <a:ext cx="3291840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 dirty="0"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dk1"/>
              </a:highlight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84875" y="897975"/>
            <a:ext cx="22449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432450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800">
                <a:solidFill>
                  <a:schemeClr val="dk2"/>
                </a:solidFill>
              </a:rPr>
              <a:t>1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800">
                <a:solidFill>
                  <a:schemeClr val="dk2"/>
                </a:solidFill>
              </a:rPr>
              <a:t>2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Hamiltonian systems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Canonical systems</a:t>
            </a:r>
            <a:endParaRPr sz="2600" b="1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5" y="904575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dk2"/>
                </a:solidFill>
              </a:rPr>
              <a:t>Recall Hamilton’s equations of motion</a:t>
            </a:r>
            <a:endParaRPr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0627004-2ED2-289F-F4B1-38B5B259A47A}"/>
                  </a:ext>
                </a:extLst>
              </p:cNvPr>
              <p:cNvSpPr txBox="1"/>
              <p:nvPr/>
            </p:nvSpPr>
            <p:spPr>
              <a:xfrm>
                <a:off x="5896388" y="918700"/>
                <a:ext cx="1923219" cy="446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0627004-2ED2-289F-F4B1-38B5B259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388" y="918700"/>
                <a:ext cx="1923219" cy="446020"/>
              </a:xfrm>
              <a:prstGeom prst="rect">
                <a:avLst/>
              </a:prstGeom>
              <a:blipFill>
                <a:blip r:embed="rId3"/>
                <a:stretch>
                  <a:fillRect l="-1266" t="-1370" r="-316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9;p14">
                <a:extLst>
                  <a:ext uri="{FF2B5EF4-FFF2-40B4-BE49-F238E27FC236}">
                    <a16:creationId xmlns:a16="http://schemas.microsoft.com/office/drawing/2014/main" id="{4F26DA3C-DD4B-B176-B8DD-A1A0570C7010}"/>
                  </a:ext>
                </a:extLst>
              </p:cNvPr>
              <p:cNvSpPr txBox="1"/>
              <p:nvPr/>
            </p:nvSpPr>
            <p:spPr>
              <a:xfrm>
                <a:off x="184875" y="1963593"/>
                <a:ext cx="7590475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Denote </a:t>
                </a:r>
                <a14:m>
                  <m:oMath xmlns:m="http://schemas.openxmlformats.org/officeDocument/2006/math">
                    <m:r>
                      <a:rPr lang="cs-CZ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4" name="Google Shape;79;p14">
                <a:extLst>
                  <a:ext uri="{FF2B5EF4-FFF2-40B4-BE49-F238E27FC236}">
                    <a16:creationId xmlns:a16="http://schemas.microsoft.com/office/drawing/2014/main" id="{4F26DA3C-DD4B-B176-B8DD-A1A0570C7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1963593"/>
                <a:ext cx="7590475" cy="474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172CE1F1-916B-70AA-86F4-48FA6C498DF4}"/>
                  </a:ext>
                </a:extLst>
              </p:cNvPr>
              <p:cNvSpPr txBox="1"/>
              <p:nvPr/>
            </p:nvSpPr>
            <p:spPr>
              <a:xfrm>
                <a:off x="6231096" y="1476029"/>
                <a:ext cx="1253805" cy="409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172CE1F1-916B-70AA-86F4-48FA6C49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096" y="1476029"/>
                <a:ext cx="1253805" cy="409664"/>
              </a:xfrm>
              <a:prstGeom prst="rect">
                <a:avLst/>
              </a:prstGeom>
              <a:blipFill>
                <a:blip r:embed="rId5"/>
                <a:stretch>
                  <a:fillRect l="-3883" t="-2985" r="-339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/>
              <p:nvPr/>
            </p:nvSpPr>
            <p:spPr>
              <a:xfrm>
                <a:off x="5281863" y="2050369"/>
                <a:ext cx="35973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can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63" y="2050369"/>
                <a:ext cx="35973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79;p14">
                <a:extLst>
                  <a:ext uri="{FF2B5EF4-FFF2-40B4-BE49-F238E27FC236}">
                    <a16:creationId xmlns:a16="http://schemas.microsoft.com/office/drawing/2014/main" id="{6334FCFF-9665-497B-65DB-95575BF0EC89}"/>
                  </a:ext>
                </a:extLst>
              </p:cNvPr>
              <p:cNvSpPr txBox="1"/>
              <p:nvPr/>
            </p:nvSpPr>
            <p:spPr>
              <a:xfrm>
                <a:off x="184875" y="1379175"/>
                <a:ext cx="5427859" cy="591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ar-AE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ar-AE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  <m:r>
                              <a:rPr lang="ar-AE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cs-CZ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ar-A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</m:sSub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Google Shape;79;p14">
                <a:extLst>
                  <a:ext uri="{FF2B5EF4-FFF2-40B4-BE49-F238E27FC236}">
                    <a16:creationId xmlns:a16="http://schemas.microsoft.com/office/drawing/2014/main" id="{6334FCFF-9665-497B-65DB-95575BF0E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1379175"/>
                <a:ext cx="5427859" cy="5918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79;p14">
            <a:extLst>
              <a:ext uri="{FF2B5EF4-FFF2-40B4-BE49-F238E27FC236}">
                <a16:creationId xmlns:a16="http://schemas.microsoft.com/office/drawing/2014/main" id="{A792850A-0C7D-7125-4357-45170D32A759}"/>
              </a:ext>
            </a:extLst>
          </p:cNvPr>
          <p:cNvSpPr txBox="1"/>
          <p:nvPr/>
        </p:nvSpPr>
        <p:spPr>
          <a:xfrm>
            <a:off x="171903" y="2577090"/>
            <a:ext cx="7590475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Recall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key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properties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Poisson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brackets</a:t>
            </a:r>
            <a:endParaRPr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79;p14">
                <a:extLst>
                  <a:ext uri="{FF2B5EF4-FFF2-40B4-BE49-F238E27FC236}">
                    <a16:creationId xmlns:a16="http://schemas.microsoft.com/office/drawing/2014/main" id="{5D62F57F-F3FF-5361-D713-777113F25153}"/>
                  </a:ext>
                </a:extLst>
              </p:cNvPr>
              <p:cNvSpPr txBox="1"/>
              <p:nvPr/>
            </p:nvSpPr>
            <p:spPr>
              <a:xfrm>
                <a:off x="516809" y="2896352"/>
                <a:ext cx="4013080" cy="172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Skew-symmetry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Bilinearity</a:t>
                </a:r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cs-CZ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𝑓𝑔</m:t>
                        </m:r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cs-CZ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cs-CZ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cs-CZ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cs-CZ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cs-CZ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cs-CZ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cs-CZ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cs-CZ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79;p14">
                <a:extLst>
                  <a:ext uri="{FF2B5EF4-FFF2-40B4-BE49-F238E27FC236}">
                    <a16:creationId xmlns:a16="http://schemas.microsoft.com/office/drawing/2014/main" id="{5D62F57F-F3FF-5361-D713-777113F2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09" y="2896352"/>
                <a:ext cx="4013080" cy="1723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BAC6EBF2-6668-D632-8270-00AB4189D508}"/>
                  </a:ext>
                </a:extLst>
              </p:cNvPr>
              <p:cNvSpPr txBox="1"/>
              <p:nvPr/>
            </p:nvSpPr>
            <p:spPr>
              <a:xfrm>
                <a:off x="4289727" y="3515124"/>
                <a:ext cx="1454883" cy="474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de-DE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  <m:brk m:alnAt="2"/>
                            </m:rP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onditions</m:t>
                          </m:r>
                          <m: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"/>
                            </m:rPr>
                            <a:rPr lang="cs-CZ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cs-CZ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de-DE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BAC6EBF2-6668-D632-8270-00AB4189D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27" y="3515124"/>
                <a:ext cx="1454883" cy="4746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/>
              <p:nvPr/>
            </p:nvSpPr>
            <p:spPr>
              <a:xfrm>
                <a:off x="5896388" y="2908384"/>
                <a:ext cx="2982841" cy="172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ar-AE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</m:sSub>
                  </m:oMath>
                </a14:m>
                <a:endParaRPr lang="ar-AE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Fulfilled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automatically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Fulfilled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automatically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Jacobiator</a:t>
                </a:r>
                <a14:m>
                  <m:oMath xmlns:m="http://schemas.openxmlformats.org/officeDocument/2006/math">
                    <m: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cs-CZ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388" y="2908384"/>
                <a:ext cx="2982841" cy="17237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Hamiltonian systems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Hamiltonian systems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4"/>
              <p:cNvSpPr txBox="1"/>
              <p:nvPr/>
            </p:nvSpPr>
            <p:spPr>
              <a:xfrm>
                <a:off x="184875" y="904575"/>
                <a:ext cx="4734000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We will allow for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It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still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needs</a:t>
                </a:r>
                <a:r>
                  <a:rPr lang="cs-CZ" sz="1600" dirty="0">
                    <a:solidFill>
                      <a:schemeClr val="dk2"/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fulfill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904575"/>
                <a:ext cx="4734000" cy="474600"/>
              </a:xfrm>
              <a:prstGeom prst="rect">
                <a:avLst/>
              </a:prstGeom>
              <a:blipFill>
                <a:blip r:embed="rId3"/>
                <a:stretch>
                  <a:fillRect b="-6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/>
              <p:nvPr/>
            </p:nvSpPr>
            <p:spPr>
              <a:xfrm>
                <a:off x="5775158" y="983959"/>
                <a:ext cx="216568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58" y="983959"/>
                <a:ext cx="216568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/>
              <p:nvPr/>
            </p:nvSpPr>
            <p:spPr>
              <a:xfrm>
                <a:off x="471965" y="1475988"/>
                <a:ext cx="3628070" cy="863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Jacobiator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5" y="1475988"/>
                <a:ext cx="3628070" cy="863355"/>
              </a:xfrm>
              <a:prstGeom prst="rect">
                <a:avLst/>
              </a:prstGeom>
              <a:blipFill>
                <a:blip r:embed="rId5"/>
                <a:stretch>
                  <a:fillRect b="-63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155361BC-C4FF-4DD5-EF8B-6E5196E27246}"/>
                  </a:ext>
                </a:extLst>
              </p:cNvPr>
              <p:cNvSpPr txBox="1"/>
              <p:nvPr/>
            </p:nvSpPr>
            <p:spPr>
              <a:xfrm>
                <a:off x="5098107" y="1635026"/>
                <a:ext cx="3573928" cy="532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𝑖𝑗𝑙</m:t>
                          </m:r>
                        </m:sup>
                      </m:sSup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  <m:f>
                        <m:f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num>
                        <m:den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155361BC-C4FF-4DD5-EF8B-6E5196E27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107" y="1635026"/>
                <a:ext cx="3573928" cy="5321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9;p14">
                <a:extLst>
                  <a:ext uri="{FF2B5EF4-FFF2-40B4-BE49-F238E27FC236}">
                    <a16:creationId xmlns:a16="http://schemas.microsoft.com/office/drawing/2014/main" id="{FFC2B5C1-A20E-338D-B919-0638874A295B}"/>
                  </a:ext>
                </a:extLst>
              </p:cNvPr>
              <p:cNvSpPr txBox="1"/>
              <p:nvPr/>
            </p:nvSpPr>
            <p:spPr>
              <a:xfrm>
                <a:off x="184875" y="2666641"/>
                <a:ext cx="4876771" cy="673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also</a:t>
                </a:r>
                <a:r>
                  <a:rPr lang="cs-CZ" sz="1600" dirty="0">
                    <a:solidFill>
                      <a:schemeClr val="dk2"/>
                    </a:solidFill>
                  </a:rPr>
                  <a:t> no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longer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needs</a:t>
                </a:r>
                <a:r>
                  <a:rPr lang="cs-CZ" sz="1600" dirty="0">
                    <a:solidFill>
                      <a:schemeClr val="dk2"/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even-dimensional</a:t>
                </a:r>
                <a:endParaRPr lang="cs-CZ" sz="1600" dirty="0">
                  <a:solidFill>
                    <a:schemeClr val="dk2"/>
                  </a:solidFill>
                </a:endParaRPr>
              </a:p>
              <a:p>
                <a:pPr marL="114300" lvl="0">
                  <a:buClr>
                    <a:schemeClr val="dk2"/>
                  </a:buClr>
                  <a:buSzPts val="1800"/>
                </a:pPr>
                <a:r>
                  <a:rPr lang="cs-CZ" sz="1600" dirty="0">
                    <a:solidFill>
                      <a:schemeClr val="dk2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may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singular</a:t>
                </a:r>
                <a:r>
                  <a:rPr lang="cs-CZ" sz="1600" dirty="0">
                    <a:solidFill>
                      <a:schemeClr val="dk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ker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Google Shape;79;p14">
                <a:extLst>
                  <a:ext uri="{FF2B5EF4-FFF2-40B4-BE49-F238E27FC236}">
                    <a16:creationId xmlns:a16="http://schemas.microsoft.com/office/drawing/2014/main" id="{FFC2B5C1-A20E-338D-B919-0638874A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2666641"/>
                <a:ext cx="4876771" cy="673764"/>
              </a:xfrm>
              <a:prstGeom prst="rect">
                <a:avLst/>
              </a:prstGeom>
              <a:blipFill>
                <a:blip r:embed="rId7"/>
                <a:stretch>
                  <a:fillRect b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79;p14">
            <a:extLst>
              <a:ext uri="{FF2B5EF4-FFF2-40B4-BE49-F238E27FC236}">
                <a16:creationId xmlns:a16="http://schemas.microsoft.com/office/drawing/2014/main" id="{624B825F-03BB-9C31-BB98-80E3FA4B3352}"/>
              </a:ext>
            </a:extLst>
          </p:cNvPr>
          <p:cNvSpPr txBox="1"/>
          <p:nvPr/>
        </p:nvSpPr>
        <p:spPr>
          <a:xfrm>
            <a:off x="184875" y="2305903"/>
            <a:ext cx="487677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We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still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have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the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conservation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energy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1E52375E-E017-6E18-5ECB-62DE84FA645A}"/>
                  </a:ext>
                </a:extLst>
              </p:cNvPr>
              <p:cNvSpPr txBox="1"/>
              <p:nvPr/>
            </p:nvSpPr>
            <p:spPr>
              <a:xfrm>
                <a:off x="5594684" y="2385917"/>
                <a:ext cx="2526632" cy="314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1E52375E-E017-6E18-5ECB-62DE84FA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84" y="2385917"/>
                <a:ext cx="2526632" cy="314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19FD842-3C77-D933-AE49-61114948DDC5}"/>
                  </a:ext>
                </a:extLst>
              </p:cNvPr>
              <p:cNvSpPr txBox="1"/>
              <p:nvPr/>
            </p:nvSpPr>
            <p:spPr>
              <a:xfrm>
                <a:off x="578151" y="3268126"/>
                <a:ext cx="26429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⇒∃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cs-CZ" sz="160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cs-CZ" sz="16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cs-CZ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19FD842-3C77-D933-AE49-61114948D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1" y="3268126"/>
                <a:ext cx="264291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79;p14">
                <a:extLst>
                  <a:ext uri="{FF2B5EF4-FFF2-40B4-BE49-F238E27FC236}">
                    <a16:creationId xmlns:a16="http://schemas.microsoft.com/office/drawing/2014/main" id="{3C2C5A7A-FBB6-02D9-FD71-A37A6BF7045C}"/>
                  </a:ext>
                </a:extLst>
              </p:cNvPr>
              <p:cNvSpPr txBox="1"/>
              <p:nvPr/>
            </p:nvSpPr>
            <p:spPr>
              <a:xfrm>
                <a:off x="184874" y="3571595"/>
                <a:ext cx="4876771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Such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called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Casimir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function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3" name="Google Shape;79;p14">
                <a:extLst>
                  <a:ext uri="{FF2B5EF4-FFF2-40B4-BE49-F238E27FC236}">
                    <a16:creationId xmlns:a16="http://schemas.microsoft.com/office/drawing/2014/main" id="{3C2C5A7A-FBB6-02D9-FD71-A37A6BF70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571595"/>
                <a:ext cx="4876771" cy="474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95B9CF45-BF89-7D40-1A2A-58F19F16809B}"/>
                  </a:ext>
                </a:extLst>
              </p:cNvPr>
              <p:cNvSpPr txBox="1"/>
              <p:nvPr/>
            </p:nvSpPr>
            <p:spPr>
              <a:xfrm>
                <a:off x="6121103" y="4088257"/>
                <a:ext cx="1527933" cy="314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95B9CF45-BF89-7D40-1A2A-58F19F168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03" y="4088257"/>
                <a:ext cx="1527933" cy="3145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2920A60D-328D-6E37-D9CD-AE427631B920}"/>
                  </a:ext>
                </a:extLst>
              </p:cNvPr>
              <p:cNvSpPr txBox="1"/>
              <p:nvPr/>
            </p:nvSpPr>
            <p:spPr>
              <a:xfrm>
                <a:off x="5621754" y="3653115"/>
                <a:ext cx="2526632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ar-AE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cs-CZ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ar-A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cs-CZ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cs-CZ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2920A60D-328D-6E37-D9CD-AE427631B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754" y="3653115"/>
                <a:ext cx="2526632" cy="311560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74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Hamiltonian systems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3D Hamiltonian systems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9;p14">
                <a:extLst>
                  <a:ext uri="{FF2B5EF4-FFF2-40B4-BE49-F238E27FC236}">
                    <a16:creationId xmlns:a16="http://schemas.microsoft.com/office/drawing/2014/main" id="{D9919EF8-3C23-0A2C-9CF8-A06ACA71FF94}"/>
                  </a:ext>
                </a:extLst>
              </p:cNvPr>
              <p:cNvSpPr txBox="1"/>
              <p:nvPr/>
            </p:nvSpPr>
            <p:spPr>
              <a:xfrm>
                <a:off x="184874" y="1266608"/>
                <a:ext cx="8410434" cy="977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There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exists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an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isomorphism</a:t>
                </a:r>
                <a:r>
                  <a:rPr lang="cs-CZ" sz="1600" dirty="0">
                    <a:solidFill>
                      <a:schemeClr val="dk2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cs-CZ" sz="160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cs-CZ" sz="16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sz="16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sz="16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Google Shape;79;p14">
                <a:extLst>
                  <a:ext uri="{FF2B5EF4-FFF2-40B4-BE49-F238E27FC236}">
                    <a16:creationId xmlns:a16="http://schemas.microsoft.com/office/drawing/2014/main" id="{D9919EF8-3C23-0A2C-9CF8-A06ACA71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1266608"/>
                <a:ext cx="8410434" cy="977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F3447413-F7A8-0DF5-3268-1D747B632E5A}"/>
                  </a:ext>
                </a:extLst>
              </p:cNvPr>
              <p:cNvSpPr txBox="1"/>
              <p:nvPr/>
            </p:nvSpPr>
            <p:spPr>
              <a:xfrm>
                <a:off x="184874" y="2266833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Jacobi's</a:t>
                </a:r>
                <a:r>
                  <a:rPr lang="cs-CZ" sz="1600" dirty="0">
                    <a:solidFill>
                      <a:schemeClr val="dk2"/>
                    </a:solidFill>
                  </a:rPr>
                  <a:t> identity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becomes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cs-CZ" sz="16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b="1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</m:d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cs-CZ" sz="1600" b="1" dirty="0">
                  <a:solidFill>
                    <a:schemeClr val="dk2"/>
                  </a:solidFill>
                  <a:ea typeface="Cambria Math" panose="02040503050406030204" pitchFamily="18" charset="0"/>
                </a:endParaRPr>
              </a:p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endParaRPr lang="cs-CZ" sz="1600" b="1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F3447413-F7A8-0DF5-3268-1D747B63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2266833"/>
                <a:ext cx="7991632" cy="439775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F2F3EA7-DCF5-261C-7294-B65872E6E8F8}"/>
                  </a:ext>
                </a:extLst>
              </p:cNvPr>
              <p:cNvSpPr txBox="1"/>
              <p:nvPr/>
            </p:nvSpPr>
            <p:spPr>
              <a:xfrm>
                <a:off x="449177" y="2667566"/>
                <a:ext cx="174057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b="1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cs-CZ" sz="1600" b="1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a:rPr lang="cs-CZ" sz="1600" b="1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cs-CZ" sz="16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F2F3EA7-DCF5-261C-7294-B65872E6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7" y="2667566"/>
                <a:ext cx="1740570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FDE0CC0E-6831-56EA-DE94-0AD1AFCC238E}"/>
                  </a:ext>
                </a:extLst>
              </p:cNvPr>
              <p:cNvSpPr txBox="1"/>
              <p:nvPr/>
            </p:nvSpPr>
            <p:spPr>
              <a:xfrm>
                <a:off x="184874" y="3313365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sz="1600" b="1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constructed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from</a:t>
                </a:r>
                <a:r>
                  <a:rPr lang="cs-CZ" sz="1600" dirty="0">
                    <a:solidFill>
                      <a:schemeClr val="dk2"/>
                    </a:solidFill>
                  </a:rPr>
                  <a:t> such </a:t>
                </a:r>
                <a14:m>
                  <m:oMath xmlns:m="http://schemas.openxmlformats.org/officeDocument/2006/math"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cs-CZ" sz="1600" b="1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rgbClr val="C00000"/>
                    </a:solidFill>
                  </a:rPr>
                  <a:t>always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satisfies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Jacobi's</a:t>
                </a:r>
                <a:r>
                  <a:rPr lang="cs-CZ" sz="1600" dirty="0">
                    <a:solidFill>
                      <a:schemeClr val="dk2"/>
                    </a:solidFill>
                  </a:rPr>
                  <a:t> identity</a:t>
                </a:r>
              </a:p>
            </p:txBody>
          </p:sp>
        </mc:Choice>
        <mc:Fallback xmlns="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FDE0CC0E-6831-56EA-DE94-0AD1AFCC2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313365"/>
                <a:ext cx="7991632" cy="439775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Google Shape;79;p14">
                <a:extLst>
                  <a:ext uri="{FF2B5EF4-FFF2-40B4-BE49-F238E27FC236}">
                    <a16:creationId xmlns:a16="http://schemas.microsoft.com/office/drawing/2014/main" id="{3049BE46-C01C-DE86-5023-63245DEDDDF3}"/>
                  </a:ext>
                </a:extLst>
              </p:cNvPr>
              <p:cNvSpPr txBox="1"/>
              <p:nvPr/>
            </p:nvSpPr>
            <p:spPr>
              <a:xfrm>
                <a:off x="184874" y="3936505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Also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17" name="Google Shape;79;p14">
                <a:extLst>
                  <a:ext uri="{FF2B5EF4-FFF2-40B4-BE49-F238E27FC236}">
                    <a16:creationId xmlns:a16="http://schemas.microsoft.com/office/drawing/2014/main" id="{3049BE46-C01C-DE86-5023-63245DEDD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936505"/>
                <a:ext cx="7991632" cy="439775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79;p14">
                <a:extLst>
                  <a:ext uri="{FF2B5EF4-FFF2-40B4-BE49-F238E27FC236}">
                    <a16:creationId xmlns:a16="http://schemas.microsoft.com/office/drawing/2014/main" id="{CA6D02CF-0FE4-A3B9-0A34-26608B276170}"/>
                  </a:ext>
                </a:extLst>
              </p:cNvPr>
              <p:cNvSpPr txBox="1"/>
              <p:nvPr/>
            </p:nvSpPr>
            <p:spPr>
              <a:xfrm>
                <a:off x="184874" y="901981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cs-CZ" sz="1600" b="1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always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singular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20" name="Google Shape;79;p14">
                <a:extLst>
                  <a:ext uri="{FF2B5EF4-FFF2-40B4-BE49-F238E27FC236}">
                    <a16:creationId xmlns:a16="http://schemas.microsoft.com/office/drawing/2014/main" id="{CA6D02CF-0FE4-A3B9-0A34-26608B27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1981"/>
                <a:ext cx="7991632" cy="439775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36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Introduction to deep learning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5" y="904575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Neurons</a:t>
            </a:r>
            <a:endParaRPr lang="cs-CZ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FAEC1CA0-DA90-9F43-5E33-05DA76670DFC}"/>
                  </a:ext>
                </a:extLst>
              </p:cNvPr>
              <p:cNvSpPr txBox="1"/>
              <p:nvPr/>
            </p:nvSpPr>
            <p:spPr>
              <a:xfrm>
                <a:off x="4576539" y="1002331"/>
                <a:ext cx="1311898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cs-CZ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FAEC1CA0-DA90-9F43-5E33-05DA76670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39" y="1002331"/>
                <a:ext cx="1311898" cy="243143"/>
              </a:xfrm>
              <a:prstGeom prst="rect">
                <a:avLst/>
              </a:prstGeom>
              <a:blipFill>
                <a:blip r:embed="rId3"/>
                <a:stretch>
                  <a:fillRect l="-2791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79;p14">
            <a:extLst>
              <a:ext uri="{FF2B5EF4-FFF2-40B4-BE49-F238E27FC236}">
                <a16:creationId xmlns:a16="http://schemas.microsoft.com/office/drawing/2014/main" id="{8E78CA13-E107-3B2E-9464-D004E3D6D9A4}"/>
              </a:ext>
            </a:extLst>
          </p:cNvPr>
          <p:cNvSpPr txBox="1"/>
          <p:nvPr/>
        </p:nvSpPr>
        <p:spPr>
          <a:xfrm>
            <a:off x="184875" y="1296111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organised into layers</a:t>
            </a:r>
            <a:endParaRPr lang="cs-CZ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20D86EAC-5212-8A8F-C123-7BC460E4E0A4}"/>
                  </a:ext>
                </a:extLst>
              </p:cNvPr>
              <p:cNvSpPr txBox="1"/>
              <p:nvPr/>
            </p:nvSpPr>
            <p:spPr>
              <a:xfrm>
                <a:off x="4380272" y="1365773"/>
                <a:ext cx="2477728" cy="357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20D86EAC-5212-8A8F-C123-7BC460E4E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72" y="1365773"/>
                <a:ext cx="2477728" cy="357918"/>
              </a:xfrm>
              <a:prstGeom prst="rect">
                <a:avLst/>
              </a:prstGeom>
              <a:blipFill>
                <a:blip r:embed="rId4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82B481C8-CC6F-5881-A14F-3E170547B364}"/>
                  </a:ext>
                </a:extLst>
              </p:cNvPr>
              <p:cNvSpPr txBox="1"/>
              <p:nvPr/>
            </p:nvSpPr>
            <p:spPr>
              <a:xfrm>
                <a:off x="184875" y="1675849"/>
                <a:ext cx="4734000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are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parameters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learnt</a:t>
                </a:r>
                <a:endParaRPr lang="cs-CZ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82B481C8-CC6F-5881-A14F-3E170547B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1675849"/>
                <a:ext cx="4734000" cy="474600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711045AD-BF02-30C8-89A0-3B763973D347}"/>
                  </a:ext>
                </a:extLst>
              </p:cNvPr>
              <p:cNvSpPr txBox="1"/>
              <p:nvPr/>
            </p:nvSpPr>
            <p:spPr>
              <a:xfrm>
                <a:off x="184874" y="3886129"/>
                <a:ext cx="4734000" cy="968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rgbClr val="C00000"/>
                    </a:solidFill>
                  </a:rPr>
                  <a:t>Goal</a:t>
                </a:r>
                <a:r>
                  <a:rPr lang="cs-CZ" sz="1600" dirty="0">
                    <a:solidFill>
                      <a:schemeClr val="dk2"/>
                    </a:solidFill>
                  </a:rPr>
                  <a:t>: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find</a:t>
                </a:r>
                <a:r>
                  <a:rPr lang="cs-CZ" sz="1600" dirty="0">
                    <a:solidFill>
                      <a:schemeClr val="dk2"/>
                    </a:solidFill>
                  </a:rPr>
                  <a:t> parameters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such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that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approximates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the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function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we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want</a:t>
                </a:r>
                <a:r>
                  <a:rPr lang="cs-CZ" sz="1600" dirty="0">
                    <a:solidFill>
                      <a:schemeClr val="dk2"/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approximate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sufficientely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well</a:t>
                </a:r>
                <a:r>
                  <a:rPr lang="cs-CZ" sz="1600" dirty="0">
                    <a:solidFill>
                      <a:schemeClr val="dk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711045AD-BF02-30C8-89A0-3B763973D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886129"/>
                <a:ext cx="4734000" cy="9684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Obrázek 19" descr="Obsah obrázku kruh, snímek obrazovky, Barevnost&#10;&#10;Popis byl vytvořen automaticky">
            <a:extLst>
              <a:ext uri="{FF2B5EF4-FFF2-40B4-BE49-F238E27FC236}">
                <a16:creationId xmlns:a16="http://schemas.microsoft.com/office/drawing/2014/main" id="{7D5E0352-4A3D-F854-AE17-CE9225011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1384" y="1835150"/>
            <a:ext cx="4007742" cy="2858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779C74AF-5B35-F092-1BB7-05AA1EB6B691}"/>
                  </a:ext>
                </a:extLst>
              </p:cNvPr>
              <p:cNvSpPr txBox="1"/>
              <p:nvPr/>
            </p:nvSpPr>
            <p:spPr>
              <a:xfrm>
                <a:off x="6858000" y="946701"/>
                <a:ext cx="2195763" cy="757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ReLU</m:t>
                          </m:r>
                        </m:sub>
                      </m:sSub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cs-CZ" b="0" dirty="0"/>
              </a:p>
              <a:p>
                <a:endParaRPr lang="cs-CZ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Softplus</m:t>
                          </m:r>
                        </m:sub>
                      </m:sSub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cs-CZ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b="0" dirty="0"/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779C74AF-5B35-F092-1BB7-05AA1EB6B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946701"/>
                <a:ext cx="2195763" cy="757836"/>
              </a:xfrm>
              <a:prstGeom prst="rect">
                <a:avLst/>
              </a:prstGeom>
              <a:blipFill>
                <a:blip r:embed="rId8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79;p14">
            <a:extLst>
              <a:ext uri="{FF2B5EF4-FFF2-40B4-BE49-F238E27FC236}">
                <a16:creationId xmlns:a16="http://schemas.microsoft.com/office/drawing/2014/main" id="{DC34074D-2429-C8B6-496E-3A288A5BF129}"/>
              </a:ext>
            </a:extLst>
          </p:cNvPr>
          <p:cNvSpPr txBox="1"/>
          <p:nvPr/>
        </p:nvSpPr>
        <p:spPr>
          <a:xfrm>
            <a:off x="184874" y="2223094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Universal approximation theorem</a:t>
            </a:r>
            <a:endParaRPr lang="cs-CZ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79;p14">
                <a:extLst>
                  <a:ext uri="{FF2B5EF4-FFF2-40B4-BE49-F238E27FC236}">
                    <a16:creationId xmlns:a16="http://schemas.microsoft.com/office/drawing/2014/main" id="{A5C4497D-D106-5750-73A0-966E5BBD75A3}"/>
                  </a:ext>
                </a:extLst>
              </p:cNvPr>
              <p:cNvSpPr txBox="1"/>
              <p:nvPr/>
            </p:nvSpPr>
            <p:spPr>
              <a:xfrm>
                <a:off x="403448" y="2576936"/>
                <a:ext cx="4631767" cy="1021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 sufficientely wide NN of depth 1 with the</a:t>
                </a:r>
                <a:r>
                  <a:rPr lang="cs-CZ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 </a:t>
                </a:r>
                <a:r>
                  <a:rPr lang="c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right choice of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not polynomial, can approximate any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compact</a:t>
                </a:r>
              </a:p>
            </p:txBody>
          </p:sp>
        </mc:Choice>
        <mc:Fallback>
          <p:sp>
            <p:nvSpPr>
              <p:cNvPr id="9" name="Google Shape;79;p14">
                <a:extLst>
                  <a:ext uri="{FF2B5EF4-FFF2-40B4-BE49-F238E27FC236}">
                    <a16:creationId xmlns:a16="http://schemas.microsoft.com/office/drawing/2014/main" id="{A5C4497D-D106-5750-73A0-966E5BBD7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48" y="2576936"/>
                <a:ext cx="4631767" cy="1021845"/>
              </a:xfrm>
              <a:prstGeom prst="rect">
                <a:avLst/>
              </a:prstGeom>
              <a:blipFill>
                <a:blip r:embed="rId9"/>
                <a:stretch>
                  <a:fillRect b="-16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9A4CE8B0-65B1-5990-AD94-4C8A07D8D4C4}"/>
                  </a:ext>
                </a:extLst>
              </p:cNvPr>
              <p:cNvSpPr txBox="1"/>
              <p:nvPr/>
            </p:nvSpPr>
            <p:spPr>
              <a:xfrm>
                <a:off x="1962745" y="3665893"/>
                <a:ext cx="1513171" cy="233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cs-CZ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cs-CZ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d>
                            <m:d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9A4CE8B0-65B1-5990-AD94-4C8A07D8D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45" y="3665893"/>
                <a:ext cx="1513171" cy="233013"/>
              </a:xfrm>
              <a:prstGeom prst="rect">
                <a:avLst/>
              </a:prstGeom>
              <a:blipFill>
                <a:blip r:embed="rId10"/>
                <a:stretch>
                  <a:fillRect r="-40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42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Introduction to deep learning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cs typeface="Calibri"/>
                <a:sym typeface="Calibri"/>
              </a:rPr>
              <a:t>Training and loss function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6446001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Training is done over dataset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c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cs-CZ" sz="160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cs-CZ" sz="160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cs-CZ" sz="160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20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Goal</a:t>
                </a:r>
                <a:r>
                  <a:rPr lang="cs-CZ" sz="1600" dirty="0">
                    <a:solidFill>
                      <a:schemeClr val="dk2"/>
                    </a:solidFill>
                  </a:rPr>
                  <a:t>: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minimize</a:t>
                </a:r>
                <a:r>
                  <a:rPr lang="cs-CZ" sz="1600" dirty="0">
                    <a:solidFill>
                      <a:schemeClr val="dk2"/>
                    </a:solidFill>
                  </a:rPr>
                  <a:t> some </a:t>
                </a:r>
                <a14:m>
                  <m:oMath xmlns:m="http://schemas.openxmlformats.org/officeDocument/2006/math"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6446001" cy="474600"/>
              </a:xfrm>
              <a:prstGeom prst="rect">
                <a:avLst/>
              </a:prstGeom>
              <a:blipFill>
                <a:blip r:embed="rId3"/>
                <a:stretch>
                  <a:fillRect b="-85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9;p14">
            <a:extLst>
              <a:ext uri="{FF2B5EF4-FFF2-40B4-BE49-F238E27FC236}">
                <a16:creationId xmlns:a16="http://schemas.microsoft.com/office/drawing/2014/main" id="{563BC8D1-E5D6-3D97-2321-8A2B0889E544}"/>
              </a:ext>
            </a:extLst>
          </p:cNvPr>
          <p:cNvSpPr txBox="1"/>
          <p:nvPr/>
        </p:nvSpPr>
        <p:spPr>
          <a:xfrm>
            <a:off x="184874" y="1750700"/>
            <a:ext cx="644600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The</a:t>
            </a:r>
            <a:r>
              <a:rPr lang="cs-CZ" sz="1600" dirty="0">
                <a:solidFill>
                  <a:schemeClr val="dk2"/>
                </a:solidFill>
              </a:rPr>
              <a:t> most basic </a:t>
            </a:r>
            <a:r>
              <a:rPr lang="cs-CZ" sz="1600" dirty="0" err="1">
                <a:solidFill>
                  <a:schemeClr val="dk2"/>
                </a:solidFill>
              </a:rPr>
              <a:t>algorithm</a:t>
            </a:r>
            <a:r>
              <a:rPr lang="cs-CZ" sz="1600" dirty="0">
                <a:solidFill>
                  <a:schemeClr val="dk2"/>
                </a:solidFill>
              </a:rPr>
              <a:t>: Gradient </a:t>
            </a:r>
            <a:r>
              <a:rPr lang="cs-CZ" sz="1600" dirty="0" err="1">
                <a:solidFill>
                  <a:schemeClr val="dk2"/>
                </a:solidFill>
              </a:rPr>
              <a:t>descent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F5F424E9-3CBF-3C5E-FC01-ACF900C687D1}"/>
                  </a:ext>
                </a:extLst>
              </p:cNvPr>
              <p:cNvSpPr txBox="1"/>
              <p:nvPr/>
            </p:nvSpPr>
            <p:spPr>
              <a:xfrm>
                <a:off x="6051080" y="1903301"/>
                <a:ext cx="19279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cs-CZ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F5F424E9-3CBF-3C5E-FC01-ACF900C68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080" y="1903301"/>
                <a:ext cx="1927900" cy="246221"/>
              </a:xfrm>
              <a:prstGeom prst="rect">
                <a:avLst/>
              </a:prstGeom>
              <a:blipFill>
                <a:blip r:embed="rId4"/>
                <a:stretch>
                  <a:fillRect l="-189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ovéPole 11">
            <a:extLst>
              <a:ext uri="{FF2B5EF4-FFF2-40B4-BE49-F238E27FC236}">
                <a16:creationId xmlns:a16="http://schemas.microsoft.com/office/drawing/2014/main" id="{82738013-88F8-2D36-9EE8-3AB0C0B1A7E2}"/>
              </a:ext>
            </a:extLst>
          </p:cNvPr>
          <p:cNvSpPr txBox="1"/>
          <p:nvPr/>
        </p:nvSpPr>
        <p:spPr>
          <a:xfrm>
            <a:off x="184874" y="2267857"/>
            <a:ext cx="46250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There</a:t>
            </a:r>
            <a:r>
              <a:rPr lang="cs-CZ" sz="1600" dirty="0">
                <a:solidFill>
                  <a:schemeClr val="dk2"/>
                </a:solidFill>
              </a:rPr>
              <a:t> are </a:t>
            </a:r>
            <a:r>
              <a:rPr lang="cs-CZ" sz="1600" dirty="0" err="1">
                <a:solidFill>
                  <a:schemeClr val="dk2"/>
                </a:solidFill>
              </a:rPr>
              <a:t>usually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some</a:t>
            </a:r>
            <a:r>
              <a:rPr lang="cs-CZ" sz="1600" dirty="0">
                <a:solidFill>
                  <a:schemeClr val="dk2"/>
                </a:solidFill>
              </a:rPr>
              <a:t> heuristic</a:t>
            </a:r>
            <a:r>
              <a:rPr lang="cs-CZ" dirty="0"/>
              <a:t>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applied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6E8CE3CE-D814-B4C4-043C-3E0EA21144D9}"/>
                  </a:ext>
                </a:extLst>
              </p:cNvPr>
              <p:cNvSpPr txBox="1"/>
              <p:nvPr/>
            </p:nvSpPr>
            <p:spPr>
              <a:xfrm>
                <a:off x="502571" y="2606411"/>
                <a:ext cx="5485390" cy="877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SGD – </a:t>
                </a:r>
                <a14:m>
                  <m:oMath xmlns:m="http://schemas.openxmlformats.org/officeDocument/2006/math"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split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into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disjoint</a:t>
                </a:r>
                <a:r>
                  <a:rPr lang="cs-CZ" sz="1600" dirty="0">
                    <a:solidFill>
                      <a:schemeClr val="dk2"/>
                    </a:solidFill>
                  </a:rPr>
                  <a:t> mini-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batches</a:t>
                </a:r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20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rgbClr val="C00000"/>
                    </a:solidFill>
                  </a:rPr>
                  <a:t>ADAM</a:t>
                </a:r>
                <a:r>
                  <a:rPr lang="cs-CZ" sz="1600" dirty="0">
                    <a:solidFill>
                      <a:schemeClr val="dk2"/>
                    </a:solidFill>
                  </a:rPr>
                  <a:t> – SGD +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adaptive</a:t>
                </a:r>
                <a:r>
                  <a:rPr lang="cs-CZ" sz="1600" dirty="0">
                    <a:solidFill>
                      <a:schemeClr val="dk2"/>
                    </a:solidFill>
                  </a:rPr>
                  <a:t> learning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rate</a:t>
                </a:r>
                <a:r>
                  <a:rPr lang="cs-CZ" sz="1600" dirty="0">
                    <a:solidFill>
                      <a:schemeClr val="dk2"/>
                    </a:solidFill>
                  </a:rPr>
                  <a:t> +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momentum</a:t>
                </a:r>
                <a:r>
                  <a:rPr lang="cs-CZ" sz="1600" dirty="0">
                    <a:solidFill>
                      <a:schemeClr val="dk2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6E8CE3CE-D814-B4C4-043C-3E0EA2114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1" y="2606411"/>
                <a:ext cx="5485390" cy="877676"/>
              </a:xfrm>
              <a:prstGeom prst="rect">
                <a:avLst/>
              </a:prstGeom>
              <a:blipFill>
                <a:blip r:embed="rId5"/>
                <a:stretch>
                  <a:fillRect b="-9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8DEB0A51-FE6B-2222-86ED-0CE81FBEC50F}"/>
                  </a:ext>
                </a:extLst>
              </p:cNvPr>
              <p:cNvSpPr txBox="1"/>
              <p:nvPr/>
            </p:nvSpPr>
            <p:spPr>
              <a:xfrm>
                <a:off x="5150755" y="1035072"/>
                <a:ext cx="3728550" cy="723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MSE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c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cs-CZ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m:rPr>
                              <m:nor/>
                            </m:rPr>
                            <a:rPr lang="cs-CZ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cs-CZ" sz="16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8DEB0A51-FE6B-2222-86ED-0CE81FBE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755" y="1035072"/>
                <a:ext cx="3728550" cy="723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84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Our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architectures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4" y="904575"/>
            <a:ext cx="644600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>
                <a:solidFill>
                  <a:schemeClr val="dk2"/>
                </a:solidFill>
              </a:rPr>
              <a:t>3 </a:t>
            </a:r>
            <a:r>
              <a:rPr lang="cs-CZ" sz="1600" dirty="0" err="1">
                <a:solidFill>
                  <a:schemeClr val="dk2"/>
                </a:solidFill>
              </a:rPr>
              <a:t>flavours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DPNN</a:t>
            </a:r>
          </a:p>
        </p:txBody>
      </p:sp>
      <p:grpSp>
        <p:nvGrpSpPr>
          <p:cNvPr id="66" name="Skupina 65">
            <a:extLst>
              <a:ext uri="{FF2B5EF4-FFF2-40B4-BE49-F238E27FC236}">
                <a16:creationId xmlns:a16="http://schemas.microsoft.com/office/drawing/2014/main" id="{6D443984-AC50-11A2-C8FA-A276DF8B1D5E}"/>
              </a:ext>
            </a:extLst>
          </p:cNvPr>
          <p:cNvGrpSpPr/>
          <p:nvPr/>
        </p:nvGrpSpPr>
        <p:grpSpPr>
          <a:xfrm>
            <a:off x="3639681" y="935399"/>
            <a:ext cx="4490494" cy="1920221"/>
            <a:chOff x="2669408" y="1296584"/>
            <a:chExt cx="3816021" cy="1631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/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/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/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/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Přímá spojnice se šipkou 8">
              <a:extLst>
                <a:ext uri="{FF2B5EF4-FFF2-40B4-BE49-F238E27FC236}">
                  <a16:creationId xmlns:a16="http://schemas.microsoft.com/office/drawing/2014/main" id="{627BA59F-36C1-251B-4983-95D1DF6402D8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317285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se šipkou 10">
              <a:extLst>
                <a:ext uri="{FF2B5EF4-FFF2-40B4-BE49-F238E27FC236}">
                  <a16:creationId xmlns:a16="http://schemas.microsoft.com/office/drawing/2014/main" id="{41C3F34D-20DE-A237-7502-ADADDC9ECE61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792533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/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)≈</m:t>
                        </m:r>
                        <m:acc>
                          <m:accPr>
                            <m:chr m:val="̇"/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A06B3712-F30B-6A62-0288-0C831CB45058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4663733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se šipkou 18">
              <a:extLst>
                <a:ext uri="{FF2B5EF4-FFF2-40B4-BE49-F238E27FC236}">
                  <a16:creationId xmlns:a16="http://schemas.microsoft.com/office/drawing/2014/main" id="{F531A4DB-2DBF-EFAC-46BF-5DA14FEF3617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5138981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CFB62FD2-2849-5D1E-BC1F-C1BD8FBABC8E}"/>
                </a:ext>
              </a:extLst>
            </p:cNvPr>
            <p:cNvSpPr txBox="1"/>
            <p:nvPr/>
          </p:nvSpPr>
          <p:spPr>
            <a:xfrm>
              <a:off x="3155715" y="2186916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03D46101-E8E7-1F33-F347-9E36C908966C}"/>
                </a:ext>
              </a:extLst>
            </p:cNvPr>
            <p:cNvSpPr txBox="1"/>
            <p:nvPr/>
          </p:nvSpPr>
          <p:spPr>
            <a:xfrm>
              <a:off x="2669408" y="2176106"/>
              <a:ext cx="1295754" cy="222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100" dirty="0" err="1">
                  <a:solidFill>
                    <a:schemeClr val="dk2"/>
                  </a:solidFill>
                </a:rPr>
                <a:t>Skew-symmetrization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DEB1A7AB-A90A-E9EB-21DB-A188EA183FBD}"/>
                </a:ext>
              </a:extLst>
            </p:cNvPr>
            <p:cNvSpPr txBox="1"/>
            <p:nvPr/>
          </p:nvSpPr>
          <p:spPr>
            <a:xfrm>
              <a:off x="4460205" y="2197723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4" name="TextovéPole 23">
              <a:extLst>
                <a:ext uri="{FF2B5EF4-FFF2-40B4-BE49-F238E27FC236}">
                  <a16:creationId xmlns:a16="http://schemas.microsoft.com/office/drawing/2014/main" id="{F839A2CC-930A-2149-7E3D-D0D1A0BE773A}"/>
                </a:ext>
              </a:extLst>
            </p:cNvPr>
            <p:cNvSpPr txBox="1"/>
            <p:nvPr/>
          </p:nvSpPr>
          <p:spPr>
            <a:xfrm>
              <a:off x="4279711" y="2155810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100" dirty="0" err="1">
                  <a:solidFill>
                    <a:schemeClr val="dk2"/>
                  </a:solidFill>
                </a:rPr>
                <a:t>Autograd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</p:grp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6E8DB04-B95E-B87B-5CB5-47608C47EADC}"/>
              </a:ext>
            </a:extLst>
          </p:cNvPr>
          <p:cNvSpPr txBox="1"/>
          <p:nvPr/>
        </p:nvSpPr>
        <p:spPr>
          <a:xfrm>
            <a:off x="505039" y="1281957"/>
            <a:ext cx="46339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b="1" dirty="0" err="1">
                <a:solidFill>
                  <a:schemeClr val="dk2"/>
                </a:solidFill>
              </a:rPr>
              <a:t>Without</a:t>
            </a:r>
            <a:r>
              <a:rPr lang="cs-CZ" sz="1400" b="1" dirty="0">
                <a:solidFill>
                  <a:schemeClr val="dk2"/>
                </a:solidFill>
              </a:rPr>
              <a:t>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b="1" dirty="0">
                <a:solidFill>
                  <a:schemeClr val="dk2"/>
                </a:solidFill>
              </a:rPr>
              <a:t>Soft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dirty="0" err="1">
                <a:solidFill>
                  <a:schemeClr val="dk2"/>
                </a:solidFill>
              </a:rPr>
              <a:t>Implici</a:t>
            </a:r>
            <a:r>
              <a:rPr lang="cs-CZ" dirty="0" err="1">
                <a:solidFill>
                  <a:schemeClr val="dk2"/>
                </a:solidFill>
              </a:rPr>
              <a:t>t</a:t>
            </a:r>
            <a:r>
              <a:rPr lang="cs-CZ" dirty="0">
                <a:solidFill>
                  <a:schemeClr val="dk2"/>
                </a:solidFill>
              </a:rPr>
              <a:t> Jacobi</a:t>
            </a:r>
            <a:endParaRPr lang="cs-CZ" sz="14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/>
              <p:nvPr/>
            </p:nvSpPr>
            <p:spPr>
              <a:xfrm>
                <a:off x="565428" y="3486696"/>
                <a:ext cx="3582728" cy="689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WJ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cs-CZ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cs-CZ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cs-CZ" sz="16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cs-CZ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28" y="3486696"/>
                <a:ext cx="3582728" cy="689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ovéPole 63">
                <a:extLst>
                  <a:ext uri="{FF2B5EF4-FFF2-40B4-BE49-F238E27FC236}">
                    <a16:creationId xmlns:a16="http://schemas.microsoft.com/office/drawing/2014/main" id="{33648869-F370-474B-06B9-963448A03713}"/>
                  </a:ext>
                </a:extLst>
              </p:cNvPr>
              <p:cNvSpPr txBox="1"/>
              <p:nvPr/>
            </p:nvSpPr>
            <p:spPr>
              <a:xfrm>
                <a:off x="565428" y="4083851"/>
                <a:ext cx="3441144" cy="717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SJ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WJ</m:t>
                          </m:r>
                        </m:sub>
                      </m:sSub>
                      <m:d>
                        <m:d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cs-CZ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cs-CZ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p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𝑖𝑗𝑘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cs-CZ" sz="16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cs-CZ" sz="1600" b="1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cs-CZ" sz="16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cs-CZ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4" name="TextovéPole 63">
                <a:extLst>
                  <a:ext uri="{FF2B5EF4-FFF2-40B4-BE49-F238E27FC236}">
                    <a16:creationId xmlns:a16="http://schemas.microsoft.com/office/drawing/2014/main" id="{33648869-F370-474B-06B9-963448A03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28" y="4083851"/>
                <a:ext cx="3441144" cy="7176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ovéPole 64">
                <a:extLst>
                  <a:ext uri="{FF2B5EF4-FFF2-40B4-BE49-F238E27FC236}">
                    <a16:creationId xmlns:a16="http://schemas.microsoft.com/office/drawing/2014/main" id="{EDFD89DB-F51D-83A5-7DF5-9E5597B73F97}"/>
                  </a:ext>
                </a:extLst>
              </p:cNvPr>
              <p:cNvSpPr txBox="1"/>
              <p:nvPr/>
            </p:nvSpPr>
            <p:spPr>
              <a:xfrm>
                <a:off x="5393076" y="4077151"/>
                <a:ext cx="3573928" cy="532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𝑖𝑗𝑙</m:t>
                          </m:r>
                        </m:sup>
                      </m:sSup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5" name="TextovéPole 64">
                <a:extLst>
                  <a:ext uri="{FF2B5EF4-FFF2-40B4-BE49-F238E27FC236}">
                    <a16:creationId xmlns:a16="http://schemas.microsoft.com/office/drawing/2014/main" id="{EDFD89DB-F51D-83A5-7DF5-9E5597B7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76" y="4077151"/>
                <a:ext cx="3573928" cy="5321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79;p14">
                <a:extLst>
                  <a:ext uri="{FF2B5EF4-FFF2-40B4-BE49-F238E27FC236}">
                    <a16:creationId xmlns:a16="http://schemas.microsoft.com/office/drawing/2014/main" id="{6032E138-E1BF-DBEA-0A3C-C22D92A90F8A}"/>
                  </a:ext>
                </a:extLst>
              </p:cNvPr>
              <p:cNvSpPr txBox="1"/>
              <p:nvPr/>
            </p:nvSpPr>
            <p:spPr>
              <a:xfrm>
                <a:off x="184874" y="2100415"/>
                <a:ext cx="3325241" cy="105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Next step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calculated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from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cs-CZ" sz="1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</m:t>
                    </m:r>
                    <m:acc>
                      <m:accPr>
                        <m:chr m:val="̇"/>
                        <m:ctrlP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using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forward </a:t>
                </a:r>
                <a:r>
                  <a:rPr lang="cs-CZ" sz="1600" dirty="0">
                    <a:solidFill>
                      <a:schemeClr val="dk2"/>
                    </a:solidFill>
                  </a:rPr>
                  <a:t>Euler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or</a:t>
                </a:r>
                <a:r>
                  <a:rPr lang="cs-CZ" sz="1600" dirty="0">
                    <a:solidFill>
                      <a:schemeClr val="dk2"/>
                    </a:solidFill>
                  </a:rPr>
                  <a:t> IMR</a:t>
                </a:r>
              </a:p>
            </p:txBody>
          </p:sp>
        </mc:Choice>
        <mc:Fallback>
          <p:sp>
            <p:nvSpPr>
              <p:cNvPr id="6" name="Google Shape;79;p14">
                <a:extLst>
                  <a:ext uri="{FF2B5EF4-FFF2-40B4-BE49-F238E27FC236}">
                    <a16:creationId xmlns:a16="http://schemas.microsoft.com/office/drawing/2014/main" id="{6032E138-E1BF-DBEA-0A3C-C22D92A9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2100415"/>
                <a:ext cx="3325241" cy="1057880"/>
              </a:xfrm>
              <a:prstGeom prst="rect">
                <a:avLst/>
              </a:prstGeom>
              <a:blipFill>
                <a:blip r:embed="rId11"/>
                <a:stretch>
                  <a:fillRect r="-3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79;p14">
            <a:extLst>
              <a:ext uri="{FF2B5EF4-FFF2-40B4-BE49-F238E27FC236}">
                <a16:creationId xmlns:a16="http://schemas.microsoft.com/office/drawing/2014/main" id="{EE6DB5E5-9277-6BF4-A3BE-2E04B69BD025}"/>
              </a:ext>
            </a:extLst>
          </p:cNvPr>
          <p:cNvSpPr txBox="1"/>
          <p:nvPr/>
        </p:nvSpPr>
        <p:spPr>
          <a:xfrm>
            <a:off x="184874" y="2863060"/>
            <a:ext cx="3816787" cy="10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Clr>
                <a:schemeClr val="dk2"/>
              </a:buClr>
              <a:buSzPts val="1800"/>
              <a:buFont typeface="Arial"/>
              <a:buChar char="●"/>
            </a:pPr>
            <a:r>
              <a:rPr lang="cs-CZ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 </a:t>
            </a:r>
            <a:r>
              <a:rPr lang="cs-CZ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nodes</a:t>
            </a:r>
            <a:r>
              <a:rPr lang="cs-CZ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cs-CZ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wide</a:t>
            </a:r>
            <a:r>
              <a:rPr lang="cs-CZ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cs-CZ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softplus</a:t>
            </a:r>
            <a:r>
              <a:rPr lang="cs-CZ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cs-CZ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activation</a:t>
            </a:r>
            <a:endParaRPr lang="cs-CZ" sz="1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6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Our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architectures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4" y="904575"/>
            <a:ext cx="644600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>
                <a:solidFill>
                  <a:schemeClr val="dk2"/>
                </a:solidFill>
              </a:rPr>
              <a:t>3 </a:t>
            </a:r>
            <a:r>
              <a:rPr lang="cs-CZ" sz="1600" dirty="0" err="1">
                <a:solidFill>
                  <a:schemeClr val="dk2"/>
                </a:solidFill>
              </a:rPr>
              <a:t>flavours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DPNN</a:t>
            </a:r>
          </a:p>
        </p:txBody>
      </p:sp>
      <p:grpSp>
        <p:nvGrpSpPr>
          <p:cNvPr id="66" name="Skupina 65">
            <a:extLst>
              <a:ext uri="{FF2B5EF4-FFF2-40B4-BE49-F238E27FC236}">
                <a16:creationId xmlns:a16="http://schemas.microsoft.com/office/drawing/2014/main" id="{6D443984-AC50-11A2-C8FA-A276DF8B1D5E}"/>
              </a:ext>
            </a:extLst>
          </p:cNvPr>
          <p:cNvGrpSpPr/>
          <p:nvPr/>
        </p:nvGrpSpPr>
        <p:grpSpPr>
          <a:xfrm>
            <a:off x="3842822" y="935399"/>
            <a:ext cx="4287353" cy="1920221"/>
            <a:chOff x="2842037" y="1296584"/>
            <a:chExt cx="3643392" cy="16318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/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/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/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  <m:r>
                          <a:rPr lang="cs-CZ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cs-CZ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cs-CZ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cs-CZ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/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Přímá spojnice se šipkou 8">
              <a:extLst>
                <a:ext uri="{FF2B5EF4-FFF2-40B4-BE49-F238E27FC236}">
                  <a16:creationId xmlns:a16="http://schemas.microsoft.com/office/drawing/2014/main" id="{627BA59F-36C1-251B-4983-95D1DF6402D8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317285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se šipkou 10">
              <a:extLst>
                <a:ext uri="{FF2B5EF4-FFF2-40B4-BE49-F238E27FC236}">
                  <a16:creationId xmlns:a16="http://schemas.microsoft.com/office/drawing/2014/main" id="{41C3F34D-20DE-A237-7502-ADADDC9ECE61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792533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/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)≈</m:t>
                        </m:r>
                        <m:acc>
                          <m:accPr>
                            <m:chr m:val="̇"/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A06B3712-F30B-6A62-0288-0C831CB45058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4663733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se šipkou 18">
              <a:extLst>
                <a:ext uri="{FF2B5EF4-FFF2-40B4-BE49-F238E27FC236}">
                  <a16:creationId xmlns:a16="http://schemas.microsoft.com/office/drawing/2014/main" id="{F531A4DB-2DBF-EFAC-46BF-5DA14FEF3617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5138981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CFB62FD2-2849-5D1E-BC1F-C1BD8FBABC8E}"/>
                </a:ext>
              </a:extLst>
            </p:cNvPr>
            <p:cNvSpPr txBox="1"/>
            <p:nvPr/>
          </p:nvSpPr>
          <p:spPr>
            <a:xfrm>
              <a:off x="3155715" y="2186916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03D46101-E8E7-1F33-F347-9E36C908966C}"/>
                </a:ext>
              </a:extLst>
            </p:cNvPr>
            <p:cNvSpPr txBox="1"/>
            <p:nvPr/>
          </p:nvSpPr>
          <p:spPr>
            <a:xfrm>
              <a:off x="2995664" y="2176106"/>
              <a:ext cx="643246" cy="222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100" dirty="0" err="1">
                  <a:solidFill>
                    <a:schemeClr val="dk2"/>
                  </a:solidFill>
                </a:rPr>
                <a:t>Autograd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DEB1A7AB-A90A-E9EB-21DB-A188EA183FBD}"/>
                </a:ext>
              </a:extLst>
            </p:cNvPr>
            <p:cNvSpPr txBox="1"/>
            <p:nvPr/>
          </p:nvSpPr>
          <p:spPr>
            <a:xfrm>
              <a:off x="4460205" y="2197723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4" name="TextovéPole 23">
              <a:extLst>
                <a:ext uri="{FF2B5EF4-FFF2-40B4-BE49-F238E27FC236}">
                  <a16:creationId xmlns:a16="http://schemas.microsoft.com/office/drawing/2014/main" id="{F839A2CC-930A-2149-7E3D-D0D1A0BE773A}"/>
                </a:ext>
              </a:extLst>
            </p:cNvPr>
            <p:cNvSpPr txBox="1"/>
            <p:nvPr/>
          </p:nvSpPr>
          <p:spPr>
            <a:xfrm>
              <a:off x="4279711" y="2155810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100" dirty="0" err="1">
                  <a:solidFill>
                    <a:schemeClr val="dk2"/>
                  </a:solidFill>
                </a:rPr>
                <a:t>Autograd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</p:grp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6E8DB04-B95E-B87B-5CB5-47608C47EADC}"/>
              </a:ext>
            </a:extLst>
          </p:cNvPr>
          <p:cNvSpPr txBox="1"/>
          <p:nvPr/>
        </p:nvSpPr>
        <p:spPr>
          <a:xfrm>
            <a:off x="505039" y="1281957"/>
            <a:ext cx="2778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dirty="0" err="1">
                <a:solidFill>
                  <a:schemeClr val="dk2"/>
                </a:solidFill>
              </a:rPr>
              <a:t>Without</a:t>
            </a:r>
            <a:r>
              <a:rPr lang="cs-CZ" sz="1400" dirty="0">
                <a:solidFill>
                  <a:schemeClr val="dk2"/>
                </a:solidFill>
              </a:rPr>
              <a:t>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dirty="0">
                <a:solidFill>
                  <a:schemeClr val="dk2"/>
                </a:solidFill>
              </a:rPr>
              <a:t>Soft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b="1" dirty="0" err="1">
                <a:solidFill>
                  <a:schemeClr val="dk2"/>
                </a:solidFill>
              </a:rPr>
              <a:t>Implici</a:t>
            </a:r>
            <a:r>
              <a:rPr lang="cs-CZ" b="1" dirty="0" err="1">
                <a:solidFill>
                  <a:schemeClr val="dk2"/>
                </a:solidFill>
              </a:rPr>
              <a:t>t</a:t>
            </a:r>
            <a:r>
              <a:rPr lang="cs-CZ" b="1" dirty="0">
                <a:solidFill>
                  <a:schemeClr val="dk2"/>
                </a:solidFill>
              </a:rPr>
              <a:t> Jacobi</a:t>
            </a:r>
            <a:endParaRPr lang="cs-CZ" sz="1400" b="1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/>
              <p:nvPr/>
            </p:nvSpPr>
            <p:spPr>
              <a:xfrm>
                <a:off x="564320" y="3623722"/>
                <a:ext cx="1683334" cy="357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d>
                        <m:d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20" y="3623722"/>
                <a:ext cx="1683334" cy="357662"/>
              </a:xfrm>
              <a:prstGeom prst="rect">
                <a:avLst/>
              </a:prstGeom>
              <a:blipFill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Vývojový diagram: rozhodnutí 5">
                <a:extLst>
                  <a:ext uri="{FF2B5EF4-FFF2-40B4-BE49-F238E27FC236}">
                    <a16:creationId xmlns:a16="http://schemas.microsoft.com/office/drawing/2014/main" id="{AA5B0B23-7AF6-F66F-B08F-3427CF13184F}"/>
                  </a:ext>
                </a:extLst>
              </p:cNvPr>
              <p:cNvSpPr/>
              <p:nvPr/>
            </p:nvSpPr>
            <p:spPr>
              <a:xfrm>
                <a:off x="3842822" y="3233367"/>
                <a:ext cx="1118494" cy="983991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Vývojový diagram: rozhodnutí 5">
                <a:extLst>
                  <a:ext uri="{FF2B5EF4-FFF2-40B4-BE49-F238E27FC236}">
                    <a16:creationId xmlns:a16="http://schemas.microsoft.com/office/drawing/2014/main" id="{AA5B0B23-7AF6-F66F-B08F-3427CF131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822" y="3233367"/>
                <a:ext cx="1118494" cy="983991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3C4C0220-7775-BE62-2F49-9C3E7A5BB8E4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4402069" y="2855620"/>
            <a:ext cx="0" cy="37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3261506C-135A-4AD3-CA48-F532F31C2748}"/>
                  </a:ext>
                </a:extLst>
              </p:cNvPr>
              <p:cNvSpPr txBox="1"/>
              <p:nvPr/>
            </p:nvSpPr>
            <p:spPr>
              <a:xfrm>
                <a:off x="184874" y="2855620"/>
                <a:ext cx="3365686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Recall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cs-CZ" sz="1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600" dirty="0"/>
              </a:p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endParaRPr lang="cs-CZ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3261506C-135A-4AD3-CA48-F532F31C2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2855620"/>
                <a:ext cx="3365686" cy="474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105FED7A-4835-2008-3DCC-257930645FC4}"/>
                  </a:ext>
                </a:extLst>
              </p:cNvPr>
              <p:cNvSpPr txBox="1"/>
              <p:nvPr/>
            </p:nvSpPr>
            <p:spPr>
              <a:xfrm>
                <a:off x="5027542" y="2443166"/>
                <a:ext cx="266474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cs-CZ" sz="1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105FED7A-4835-2008-3DCC-257930645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42" y="2443166"/>
                <a:ext cx="266474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Google Shape;79;p14">
                <a:extLst>
                  <a:ext uri="{FF2B5EF4-FFF2-40B4-BE49-F238E27FC236}">
                    <a16:creationId xmlns:a16="http://schemas.microsoft.com/office/drawing/2014/main" id="{174AD404-21F7-7558-D9EE-A3F2478E3E8A}"/>
                  </a:ext>
                </a:extLst>
              </p:cNvPr>
              <p:cNvSpPr txBox="1"/>
              <p:nvPr/>
            </p:nvSpPr>
            <p:spPr>
              <a:xfrm>
                <a:off x="184026" y="2100726"/>
                <a:ext cx="3325241" cy="847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Next</a:t>
                </a:r>
                <a:r>
                  <a:rPr lang="cs-CZ" sz="1600" dirty="0">
                    <a:solidFill>
                      <a:schemeClr val="dk2"/>
                    </a:solidFill>
                  </a:rPr>
                  <a:t> step 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calculated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from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cs-CZ" sz="1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</m:t>
                    </m:r>
                    <m:acc>
                      <m:accPr>
                        <m:chr m:val="̇"/>
                        <m:ctrlP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using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>
                    <a:solidFill>
                      <a:schemeClr val="dk2"/>
                    </a:solidFill>
                  </a:rPr>
                  <a:t>forward Euler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or</a:t>
                </a:r>
                <a:r>
                  <a:rPr lang="cs-CZ" sz="1600" dirty="0">
                    <a:solidFill>
                      <a:schemeClr val="dk2"/>
                    </a:solidFill>
                  </a:rPr>
                  <a:t> IMR</a:t>
                </a:r>
              </a:p>
            </p:txBody>
          </p:sp>
        </mc:Choice>
        <mc:Fallback>
          <p:sp>
            <p:nvSpPr>
              <p:cNvPr id="27" name="Google Shape;79;p14">
                <a:extLst>
                  <a:ext uri="{FF2B5EF4-FFF2-40B4-BE49-F238E27FC236}">
                    <a16:creationId xmlns:a16="http://schemas.microsoft.com/office/drawing/2014/main" id="{174AD404-21F7-7558-D9EE-A3F2478E3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6" y="2100726"/>
                <a:ext cx="3325241" cy="847832"/>
              </a:xfrm>
              <a:prstGeom prst="rect">
                <a:avLst/>
              </a:prstGeom>
              <a:blipFill>
                <a:blip r:embed="rId12"/>
                <a:stretch>
                  <a:fillRect r="-366" b="-11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789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948</Words>
  <Application>Microsoft Office PowerPoint</Application>
  <PresentationFormat>Předvádění na obrazovce (16:9)</PresentationFormat>
  <Paragraphs>193</Paragraphs>
  <Slides>14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Simple Light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Benda</dc:creator>
  <cp:lastModifiedBy>Jan Benda</cp:lastModifiedBy>
  <cp:revision>20</cp:revision>
  <dcterms:modified xsi:type="dcterms:W3CDTF">2024-04-01T17:12:18Z</dcterms:modified>
</cp:coreProperties>
</file>