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71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47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856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74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e2009a4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e2009a4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DPNN as the work of Michal </a:t>
            </a:r>
            <a:r>
              <a:rPr lang="en-US" noProof="0" dirty="0" err="1"/>
              <a:t>Pavelka</a:t>
            </a:r>
            <a:r>
              <a:rPr lang="en-US" dirty="0"/>
              <a:t> et.al. Learns the dynamics of the system from provided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62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7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97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967375" y="4917300"/>
            <a:ext cx="320925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3250" y="2647366"/>
            <a:ext cx="1477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Jan Benda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9786" y="3072750"/>
            <a:ext cx="8884428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300" b="1" dirty="0">
                <a:solidFill>
                  <a:srgbClr val="A30000"/>
                </a:solidFill>
              </a:rPr>
              <a:t>Machine learning for recognition of simple physical systems</a:t>
            </a:r>
            <a:endParaRPr sz="2300" b="1" dirty="0">
              <a:solidFill>
                <a:srgbClr val="A3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702925"/>
            <a:ext cx="5714263" cy="1766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0" y="409775"/>
            <a:ext cx="9144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Mathematical institute of Charles University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15850" y="3487857"/>
            <a:ext cx="69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A30000"/>
                </a:solidFill>
              </a:rPr>
              <a:t>A defence of bachelor thesis</a:t>
            </a:r>
            <a:endParaRPr sz="1800" dirty="0">
              <a:solidFill>
                <a:srgbClr val="A30000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6900" y="2463664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3"/>
          <p:cNvSpPr/>
          <p:nvPr/>
        </p:nvSpPr>
        <p:spPr>
          <a:xfrm>
            <a:off x="276900" y="4070768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3399650" y="4274600"/>
            <a:ext cx="2344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3rd April 2024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>
                <a:solidFill>
                  <a:srgbClr val="A30000"/>
                </a:solidFill>
              </a:rPr>
              <a:t>2D </a:t>
            </a:r>
            <a:r>
              <a:rPr lang="cs-CZ" sz="2600" b="1" dirty="0" err="1">
                <a:solidFill>
                  <a:srgbClr val="A30000"/>
                </a:solidFill>
              </a:rPr>
              <a:t>Harmonic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oscillator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Jacobi's identity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constant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27746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</p:txBody>
      </p:sp>
      <p:pic>
        <p:nvPicPr>
          <p:cNvPr id="13" name="Obrázek 12" descr="Obsah obrázku text, diagram, Vykreslený graf, řada/pruh&#10;&#10;Popis byl vytvořen automaticky">
            <a:extLst>
              <a:ext uri="{FF2B5EF4-FFF2-40B4-BE49-F238E27FC236}">
                <a16:creationId xmlns:a16="http://schemas.microsoft.com/office/drawing/2014/main" id="{3137C9A6-99F2-3568-AF41-A4EE450F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0" y="2050700"/>
            <a:ext cx="3806240" cy="2854680"/>
          </a:xfrm>
          <a:prstGeom prst="rect">
            <a:avLst/>
          </a:prstGeom>
        </p:spPr>
      </p:pic>
      <p:pic>
        <p:nvPicPr>
          <p:cNvPr id="18" name="Obrázek 17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5D3CEACE-B471-DE47-502A-A6CE356A8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880" y="2062620"/>
            <a:ext cx="3806240" cy="28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>
                <a:solidFill>
                  <a:srgbClr val="A30000"/>
                </a:solidFill>
              </a:rPr>
              <a:t>2D </a:t>
            </a:r>
            <a:r>
              <a:rPr lang="cs-CZ" sz="2600" b="1" dirty="0" err="1">
                <a:solidFill>
                  <a:srgbClr val="A30000"/>
                </a:solidFill>
              </a:rPr>
              <a:t>Harmonic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oscillator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Jacobi's identity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2×2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constant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27746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</p:txBody>
      </p:sp>
      <p:pic>
        <p:nvPicPr>
          <p:cNvPr id="26" name="Obrázek 25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4D8D858A-2BB4-E331-10E4-848F61659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880" y="2020766"/>
            <a:ext cx="3806240" cy="2854680"/>
          </a:xfrm>
          <a:prstGeom prst="rect">
            <a:avLst/>
          </a:prstGeom>
        </p:spPr>
      </p:pic>
      <p:pic>
        <p:nvPicPr>
          <p:cNvPr id="31" name="Obrázek 30" descr="Obsah obrázku text, řada/pruh, diagram, Vykreslený graf&#10;&#10;Popis byl vytvořen automaticky">
            <a:extLst>
              <a:ext uri="{FF2B5EF4-FFF2-40B4-BE49-F238E27FC236}">
                <a16:creationId xmlns:a16="http://schemas.microsoft.com/office/drawing/2014/main" id="{ECE5B1A3-4D12-B7C9-4092-82076B924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0" y="2055770"/>
            <a:ext cx="3806240" cy="28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Freely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rotating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rigid</a:t>
            </a:r>
            <a:r>
              <a:rPr lang="cs-CZ" sz="2600" b="1" dirty="0">
                <a:solidFill>
                  <a:srgbClr val="A30000"/>
                </a:solidFill>
              </a:rPr>
              <a:t> body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97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Plans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for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the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future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month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Use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quadratic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features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softmax</m:t>
                        </m:r>
                      </m:sub>
                    </m:sSub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ReLU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773476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Implement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dissipation</a:t>
            </a:r>
            <a:r>
              <a:rPr lang="cs-CZ" sz="1600" dirty="0">
                <a:solidFill>
                  <a:schemeClr val="dk2"/>
                </a:solidFill>
              </a:rPr>
              <a:t> – </a:t>
            </a:r>
            <a:r>
              <a:rPr lang="cs-CZ" sz="1600" dirty="0" err="1">
                <a:solidFill>
                  <a:schemeClr val="dk2"/>
                </a:solidFill>
              </a:rPr>
              <a:t>Rayleigh</a:t>
            </a:r>
            <a:r>
              <a:rPr lang="cs-CZ" sz="1600" dirty="0">
                <a:solidFill>
                  <a:schemeClr val="dk2"/>
                </a:solidFill>
              </a:rPr>
              <a:t> / GENERIC / </a:t>
            </a:r>
            <a:r>
              <a:rPr lang="cs-CZ" sz="1600" dirty="0" err="1">
                <a:solidFill>
                  <a:schemeClr val="dk2"/>
                </a:solidFill>
              </a:rPr>
              <a:t>other</a:t>
            </a:r>
            <a:r>
              <a:rPr lang="cs-CZ" sz="1600" dirty="0">
                <a:solidFill>
                  <a:schemeClr val="dk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180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Recapitulation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3" y="904574"/>
            <a:ext cx="8249264" cy="127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train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neural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networks</a:t>
            </a:r>
            <a:r>
              <a:rPr lang="cs-CZ" sz="1600" dirty="0">
                <a:solidFill>
                  <a:schemeClr val="dk2"/>
                </a:solidFill>
              </a:rPr>
              <a:t> on </a:t>
            </a:r>
            <a:r>
              <a:rPr lang="cs-CZ" sz="1600" dirty="0" err="1">
                <a:solidFill>
                  <a:schemeClr val="dk2"/>
                </a:solidFill>
              </a:rPr>
              <a:t>simulated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or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measured</a:t>
            </a:r>
            <a:r>
              <a:rPr lang="cs-CZ" sz="1600" dirty="0">
                <a:solidFill>
                  <a:schemeClr val="dk2"/>
                </a:solidFill>
              </a:rPr>
              <a:t> data </a:t>
            </a:r>
            <a:r>
              <a:rPr lang="cs-CZ" sz="1600" dirty="0" err="1">
                <a:solidFill>
                  <a:schemeClr val="dk2"/>
                </a:solidFill>
              </a:rPr>
              <a:t>from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physical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systems</a:t>
            </a:r>
            <a:endParaRPr lang="cs-CZ" sz="1600" dirty="0">
              <a:solidFill>
                <a:schemeClr val="dk2"/>
              </a:solidFill>
            </a:endParaRPr>
          </a:p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Trained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networks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used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later</a:t>
            </a:r>
            <a:r>
              <a:rPr lang="cs-CZ" sz="1600" dirty="0">
                <a:solidFill>
                  <a:schemeClr val="dk2"/>
                </a:solidFill>
              </a:rPr>
              <a:t> to </a:t>
            </a:r>
            <a:r>
              <a:rPr lang="cs-CZ" sz="1600" dirty="0" err="1">
                <a:solidFill>
                  <a:schemeClr val="dk2"/>
                </a:solidFill>
              </a:rPr>
              <a:t>simulate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</a:t>
            </a:r>
            <a:endParaRPr lang="cs-CZ" sz="1600" dirty="0">
              <a:solidFill>
                <a:schemeClr val="dk2"/>
              </a:solidFill>
            </a:endParaRPr>
          </a:p>
          <a:p>
            <a:pPr marL="114300" lvl="0">
              <a:buClr>
                <a:schemeClr val="dk2"/>
              </a:buClr>
              <a:buSzPts val="1800"/>
            </a:pPr>
            <a:r>
              <a:rPr lang="cs-CZ" sz="1600" dirty="0">
                <a:solidFill>
                  <a:schemeClr val="dk2"/>
                </a:solidFill>
              </a:rPr>
              <a:t>   </a:t>
            </a: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Trained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Hamiltonian</a:t>
            </a:r>
            <a:r>
              <a:rPr lang="cs-CZ" sz="1600" dirty="0">
                <a:solidFill>
                  <a:schemeClr val="dk2"/>
                </a:solidFill>
              </a:rPr>
              <a:t> and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bivector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yield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valuable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information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about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</a:t>
            </a: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is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few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improvements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underway</a:t>
            </a:r>
            <a:r>
              <a:rPr lang="cs-CZ" sz="1600" dirty="0">
                <a:solidFill>
                  <a:schemeClr val="dk2"/>
                </a:solidFill>
              </a:rPr>
              <a:t> to make DPNN </a:t>
            </a:r>
            <a:r>
              <a:rPr lang="cs-CZ" sz="1600" dirty="0" err="1">
                <a:solidFill>
                  <a:schemeClr val="dk2"/>
                </a:solidFill>
              </a:rPr>
              <a:t>faster</a:t>
            </a:r>
            <a:r>
              <a:rPr lang="cs-CZ" sz="1600" dirty="0">
                <a:solidFill>
                  <a:schemeClr val="dk2"/>
                </a:solidFill>
              </a:rPr>
              <a:t> and more robust  </a:t>
            </a:r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9A1EEB1E-58E1-D40B-F8B5-090F307374CB}"/>
              </a:ext>
            </a:extLst>
          </p:cNvPr>
          <p:cNvSpPr/>
          <p:nvPr/>
        </p:nvSpPr>
        <p:spPr>
          <a:xfrm>
            <a:off x="276899" y="3106871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7FB9FEF-8959-557B-F953-ECD4A061B28F}"/>
              </a:ext>
            </a:extLst>
          </p:cNvPr>
          <p:cNvSpPr txBox="1"/>
          <p:nvPr/>
        </p:nvSpPr>
        <p:spPr>
          <a:xfrm>
            <a:off x="1281360" y="3247180"/>
            <a:ext cx="658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dirty="0" err="1">
                <a:solidFill>
                  <a:srgbClr val="A30000"/>
                </a:solidFill>
              </a:rPr>
              <a:t>That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is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everything</a:t>
            </a:r>
            <a:r>
              <a:rPr lang="cs-CZ" sz="2400" b="1" dirty="0">
                <a:solidFill>
                  <a:srgbClr val="A30000"/>
                </a:solidFill>
              </a:rPr>
              <a:t>, </a:t>
            </a:r>
            <a:r>
              <a:rPr lang="cs-CZ" sz="2400" b="1" dirty="0" err="1">
                <a:solidFill>
                  <a:srgbClr val="A30000"/>
                </a:solidFill>
              </a:rPr>
              <a:t>thank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you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for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your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time</a:t>
            </a:r>
            <a:r>
              <a:rPr lang="cs-CZ" sz="2400" b="1" dirty="0">
                <a:solidFill>
                  <a:srgbClr val="A30000"/>
                </a:solidFill>
              </a:rPr>
              <a:t>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193C6C8-8456-9352-1B1C-EE63F38097BB}"/>
              </a:ext>
            </a:extLst>
          </p:cNvPr>
          <p:cNvSpPr txBox="1"/>
          <p:nvPr/>
        </p:nvSpPr>
        <p:spPr>
          <a:xfrm>
            <a:off x="1743997" y="3776227"/>
            <a:ext cx="5656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>
                <a:solidFill>
                  <a:schemeClr val="dk2"/>
                </a:solidFill>
              </a:rPr>
              <a:t>Do </a:t>
            </a:r>
            <a:r>
              <a:rPr lang="cs-CZ" sz="1600" dirty="0" err="1">
                <a:solidFill>
                  <a:schemeClr val="dk2"/>
                </a:solidFill>
              </a:rPr>
              <a:t>you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any </a:t>
            </a:r>
            <a:r>
              <a:rPr lang="cs-CZ" sz="1600" dirty="0" err="1">
                <a:solidFill>
                  <a:schemeClr val="dk2"/>
                </a:solidFill>
              </a:rPr>
              <a:t>questions</a:t>
            </a:r>
            <a:r>
              <a:rPr lang="cs-CZ" sz="1600" dirty="0">
                <a:solidFill>
                  <a:schemeClr val="dk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899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926080" y="4917300"/>
            <a:ext cx="329184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4875" y="897975"/>
            <a:ext cx="2244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432450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1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Canonical systems</a:t>
            </a:r>
            <a:endParaRPr sz="2600" b="1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Recall Hamilton’s equations of motion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/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blipFill>
                <a:blip r:embed="rId3"/>
                <a:stretch>
                  <a:fillRect l="-1266" t="-1370" r="-316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/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cs-CZ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/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blipFill>
                <a:blip r:embed="rId5"/>
                <a:stretch>
                  <a:fillRect l="-3883" t="-2985" r="-339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can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/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ar-AE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ar-A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79;p14">
            <a:extLst>
              <a:ext uri="{FF2B5EF4-FFF2-40B4-BE49-F238E27FC236}">
                <a16:creationId xmlns:a16="http://schemas.microsoft.com/office/drawing/2014/main" id="{A792850A-0C7D-7125-4357-45170D32A759}"/>
              </a:ext>
            </a:extLst>
          </p:cNvPr>
          <p:cNvSpPr txBox="1"/>
          <p:nvPr/>
        </p:nvSpPr>
        <p:spPr>
          <a:xfrm>
            <a:off x="171903" y="2577090"/>
            <a:ext cx="759047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Recall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key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properties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brackets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/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Skew-symmetry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Bilinearity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𝑓𝑔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cs-CZ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cs-CZ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/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onditions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de-DE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ar-AE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</m:oMath>
                </a14:m>
                <a:endParaRPr lang="ar-AE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Jacobiator</a:t>
                </a:r>
                <a14:m>
                  <m:oMath xmlns:m="http://schemas.openxmlformats.org/officeDocument/2006/math"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We will allow for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still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fulfill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blipFill>
                <a:blip r:embed="rId3"/>
                <a:stretch>
                  <a:fillRect b="-6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Jacobiator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blipFill>
                <a:blip r:embed="rId5"/>
                <a:stretch>
                  <a:fillRect b="-6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/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/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also</a:t>
                </a:r>
                <a:r>
                  <a:rPr lang="cs-CZ" sz="1600" dirty="0">
                    <a:solidFill>
                      <a:schemeClr val="dk2"/>
                    </a:solidFill>
                  </a:rPr>
                  <a:t> no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longer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even-dimensional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r>
                  <a:rPr lang="cs-CZ" sz="1600" dirty="0">
                    <a:solidFill>
                      <a:schemeClr val="dk2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may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ker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624B825F-03BB-9C31-BB98-80E3FA4B3352}"/>
              </a:ext>
            </a:extLst>
          </p:cNvPr>
          <p:cNvSpPr txBox="1"/>
          <p:nvPr/>
        </p:nvSpPr>
        <p:spPr>
          <a:xfrm>
            <a:off x="184875" y="2305903"/>
            <a:ext cx="487677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still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conservation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energy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/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/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⇒∃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/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Such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Casimir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/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/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ar-AE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4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3D 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/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There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exists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isomorphism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60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/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becomes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sz="16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cs-CZ" sz="1600" b="1" dirty="0">
                  <a:solidFill>
                    <a:schemeClr val="dk2"/>
                  </a:solidFill>
                  <a:ea typeface="Cambria Math" panose="02040503050406030204" pitchFamily="18" charset="0"/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b="1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/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cs-CZ" sz="16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/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constructed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from</a:t>
                </a:r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rgbClr val="C00000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satisfies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</a:t>
                </a: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/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Also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/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/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cs-CZ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blipFill>
                <a:blip r:embed="rId3"/>
                <a:stretch>
                  <a:fillRect l="-279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8E78CA13-E107-3B2E-9464-D004E3D6D9A4}"/>
              </a:ext>
            </a:extLst>
          </p:cNvPr>
          <p:cNvSpPr txBox="1"/>
          <p:nvPr/>
        </p:nvSpPr>
        <p:spPr>
          <a:xfrm>
            <a:off x="184875" y="1296111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organised into layers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/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/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parameters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learnt</a:t>
                </a: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/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rgbClr val="C00000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find</a:t>
                </a:r>
                <a:r>
                  <a:rPr lang="cs-CZ" sz="1600" dirty="0">
                    <a:solidFill>
                      <a:schemeClr val="dk2"/>
                    </a:solidFill>
                  </a:rPr>
                  <a:t> parameters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that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want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sufficientely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well</a:t>
                </a:r>
                <a:r>
                  <a:rPr lang="cs-CZ" sz="1600" dirty="0">
                    <a:solidFill>
                      <a:schemeClr val="dk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rázek 19" descr="Obsah obrázku kruh, snímek obrazovky, Barevnost&#10;&#10;Popis byl vytvořen automaticky">
            <a:extLst>
              <a:ext uri="{FF2B5EF4-FFF2-40B4-BE49-F238E27FC236}">
                <a16:creationId xmlns:a16="http://schemas.microsoft.com/office/drawing/2014/main" id="{7D5E0352-4A3D-F854-AE17-CE9225011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84" y="1835150"/>
            <a:ext cx="4007742" cy="2858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/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b="0" dirty="0"/>
              </a:p>
              <a:p>
                <a:endParaRPr lang="cs-CZ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Softplus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0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blipFill>
                <a:blip r:embed="rId8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DC34074D-2429-C8B6-496E-3A288A5BF129}"/>
              </a:ext>
            </a:extLst>
          </p:cNvPr>
          <p:cNvSpPr txBox="1"/>
          <p:nvPr/>
        </p:nvSpPr>
        <p:spPr>
          <a:xfrm>
            <a:off x="184874" y="2223094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Universal approximation theorem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/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sufficientely wide NN of depth 1 with the</a:t>
                </a:r>
                <a:r>
                  <a:rPr lang="cs-CZ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right choice of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 polynomial, can approximate any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compact</a:t>
                </a:r>
              </a:p>
            </p:txBody>
          </p:sp>
        </mc:Choice>
        <mc:Fallback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blipFill>
                <a:blip r:embed="rId9"/>
                <a:stretch>
                  <a:fillRect b="-16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/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blipFill>
                <a:blip r:embed="rId10"/>
                <a:stretch>
                  <a:fillRect r="-40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4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cs typeface="Calibri"/>
                <a:sym typeface="Calibri"/>
              </a:rPr>
              <a:t>Training and loss function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Training is done over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minimize</a:t>
                </a:r>
                <a:r>
                  <a:rPr lang="cs-CZ" sz="1600" dirty="0">
                    <a:solidFill>
                      <a:schemeClr val="dk2"/>
                    </a:solidFill>
                  </a:rPr>
                  <a:t> some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blipFill>
                <a:blip r:embed="rId3"/>
                <a:stretch>
                  <a:fillRect b="-85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563BC8D1-E5D6-3D97-2321-8A2B0889E544}"/>
              </a:ext>
            </a:extLst>
          </p:cNvPr>
          <p:cNvSpPr txBox="1"/>
          <p:nvPr/>
        </p:nvSpPr>
        <p:spPr>
          <a:xfrm>
            <a:off x="184874" y="1750700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most basic </a:t>
            </a:r>
            <a:r>
              <a:rPr lang="cs-CZ" sz="1600" dirty="0" err="1">
                <a:solidFill>
                  <a:schemeClr val="dk2"/>
                </a:solidFill>
              </a:rPr>
              <a:t>algorithm</a:t>
            </a:r>
            <a:r>
              <a:rPr lang="cs-CZ" sz="1600" dirty="0">
                <a:solidFill>
                  <a:schemeClr val="dk2"/>
                </a:solidFill>
              </a:rPr>
              <a:t>: Gradient </a:t>
            </a:r>
            <a:r>
              <a:rPr lang="cs-CZ" sz="1600" dirty="0" err="1">
                <a:solidFill>
                  <a:schemeClr val="dk2"/>
                </a:solidFill>
              </a:rPr>
              <a:t>descent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/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cs-CZ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blipFill>
                <a:blip r:embed="rId4"/>
                <a:stretch>
                  <a:fillRect l="-189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ovéPole 11">
            <a:extLst>
              <a:ext uri="{FF2B5EF4-FFF2-40B4-BE49-F238E27FC236}">
                <a16:creationId xmlns:a16="http://schemas.microsoft.com/office/drawing/2014/main" id="{82738013-88F8-2D36-9EE8-3AB0C0B1A7E2}"/>
              </a:ext>
            </a:extLst>
          </p:cNvPr>
          <p:cNvSpPr txBox="1"/>
          <p:nvPr/>
        </p:nvSpPr>
        <p:spPr>
          <a:xfrm>
            <a:off x="184874" y="2267857"/>
            <a:ext cx="462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usually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some</a:t>
            </a:r>
            <a:r>
              <a:rPr lang="cs-CZ" sz="1600" dirty="0">
                <a:solidFill>
                  <a:schemeClr val="dk2"/>
                </a:solidFill>
              </a:rPr>
              <a:t> heuristic</a:t>
            </a:r>
            <a:r>
              <a:rPr lang="cs-CZ" dirty="0"/>
              <a:t>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applied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/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SGD –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split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into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disjoint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mini-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batches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rgbClr val="C00000"/>
                    </a:solidFill>
                  </a:rPr>
                  <a:t>ADAM</a:t>
                </a:r>
                <a:r>
                  <a:rPr lang="cs-CZ" sz="1600" dirty="0">
                    <a:solidFill>
                      <a:schemeClr val="dk2"/>
                    </a:solidFill>
                  </a:rPr>
                  <a:t> – SGD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adaptive</a:t>
                </a:r>
                <a:r>
                  <a:rPr lang="cs-CZ" sz="1600" dirty="0">
                    <a:solidFill>
                      <a:schemeClr val="dk2"/>
                    </a:solidFill>
                  </a:rPr>
                  <a:t> learning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momentum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blipFill>
                <a:blip r:embed="rId5"/>
                <a:stretch>
                  <a:fillRect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/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MSE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c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639681" y="935399"/>
            <a:ext cx="4490494" cy="1920221"/>
            <a:chOff x="2669408" y="1296584"/>
            <a:chExt cx="3816021" cy="163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669408" y="2176106"/>
              <a:ext cx="1295754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100" dirty="0" err="1">
                  <a:solidFill>
                    <a:schemeClr val="dk2"/>
                  </a:solidFill>
                </a:rPr>
                <a:t>Skew-symmetrization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Without</a:t>
            </a:r>
            <a:r>
              <a:rPr lang="cs-CZ" sz="1400" b="1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b="1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Implici</a:t>
            </a:r>
            <a:r>
              <a:rPr lang="cs-CZ" dirty="0" err="1">
                <a:solidFill>
                  <a:schemeClr val="dk2"/>
                </a:solidFill>
              </a:rPr>
              <a:t>t</a:t>
            </a:r>
            <a:r>
              <a:rPr lang="cs-CZ" dirty="0">
                <a:solidFill>
                  <a:schemeClr val="dk2"/>
                </a:solidFill>
              </a:rPr>
              <a:t> Jacobi</a:t>
            </a:r>
            <a:endParaRPr lang="cs-CZ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/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cs-CZ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cs-CZ" sz="1600" b="1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cs-CZ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/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/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Next step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forward </a:t>
                </a:r>
                <a:r>
                  <a:rPr lang="cs-CZ" sz="1600" dirty="0">
                    <a:solidFill>
                      <a:schemeClr val="dk2"/>
                    </a:solidFill>
                  </a:rPr>
                  <a:t>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blipFill>
                <a:blip r:embed="rId11"/>
                <a:stretch>
                  <a:fillRect r="-3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EE6DB5E5-9277-6BF4-A3BE-2E04B69BD025}"/>
              </a:ext>
            </a:extLst>
          </p:cNvPr>
          <p:cNvSpPr txBox="1"/>
          <p:nvPr/>
        </p:nvSpPr>
        <p:spPr>
          <a:xfrm>
            <a:off x="184874" y="2863060"/>
            <a:ext cx="3816787" cy="10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chemeClr val="dk2"/>
              </a:buClr>
              <a:buSzPts val="1800"/>
              <a:buFont typeface="Arial"/>
              <a:buChar char="●"/>
            </a:pP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wide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softplus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activation</a:t>
            </a:r>
            <a:endParaRPr lang="cs-CZ" sz="1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842822" y="935399"/>
            <a:ext cx="4287353" cy="1920221"/>
            <a:chOff x="2842037" y="1296584"/>
            <a:chExt cx="3643392" cy="1631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995664" y="2176106"/>
              <a:ext cx="643246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2778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Without</a:t>
            </a:r>
            <a:r>
              <a:rPr lang="cs-CZ" sz="1400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Implici</a:t>
            </a:r>
            <a:r>
              <a:rPr lang="cs-CZ" b="1" dirty="0" err="1">
                <a:solidFill>
                  <a:schemeClr val="dk2"/>
                </a:solidFill>
              </a:rPr>
              <a:t>t</a:t>
            </a:r>
            <a:r>
              <a:rPr lang="cs-CZ" b="1" dirty="0">
                <a:solidFill>
                  <a:schemeClr val="dk2"/>
                </a:solidFill>
              </a:rPr>
              <a:t> Jacobi</a:t>
            </a:r>
            <a:endParaRPr lang="cs-CZ" sz="1400" b="1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/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3C4C0220-7775-BE62-2F49-9C3E7A5BB8E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402069" y="2855620"/>
            <a:ext cx="0" cy="37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/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/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s-CZ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/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Next</a:t>
                </a:r>
                <a:r>
                  <a:rPr lang="cs-CZ" sz="1600" dirty="0">
                    <a:solidFill>
                      <a:schemeClr val="dk2"/>
                    </a:solidFill>
                  </a:rPr>
                  <a:t> step 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>
                    <a:solidFill>
                      <a:schemeClr val="dk2"/>
                    </a:solidFill>
                  </a:rPr>
                  <a:t>forward 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blipFill>
                <a:blip r:embed="rId12"/>
                <a:stretch>
                  <a:fillRect r="-366" b="-1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948</Words>
  <Application>Microsoft Office PowerPoint</Application>
  <PresentationFormat>Předvádění na obrazovce (16:9)</PresentationFormat>
  <Paragraphs>193</Paragraphs>
  <Slides>14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Simple Light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Benda</dc:creator>
  <cp:lastModifiedBy>Jan Benda</cp:lastModifiedBy>
  <cp:revision>20</cp:revision>
  <dcterms:modified xsi:type="dcterms:W3CDTF">2024-04-01T17:09:53Z</dcterms:modified>
</cp:coreProperties>
</file>