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216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7e2009a4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7e2009a4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DPNN as the work of Michal </a:t>
            </a:r>
            <a:r>
              <a:rPr lang="en-US" noProof="0" dirty="0" err="1"/>
              <a:t>Pavelka</a:t>
            </a:r>
            <a:r>
              <a:rPr lang="en-US" dirty="0"/>
              <a:t> et.al. Learns the dynamics of the system from provided data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620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8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88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866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579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97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2967375" y="4917300"/>
            <a:ext cx="3209250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 dirty="0"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dk1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833250" y="2647366"/>
            <a:ext cx="14775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b="1">
                <a:solidFill>
                  <a:schemeClr val="dk2"/>
                </a:solidFill>
              </a:rPr>
              <a:t>Jan Benda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29786" y="3072750"/>
            <a:ext cx="8884428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300" b="1" dirty="0">
                <a:solidFill>
                  <a:srgbClr val="A30000"/>
                </a:solidFill>
              </a:rPr>
              <a:t>Machine learning for recognition of simple physical systems</a:t>
            </a:r>
            <a:endParaRPr sz="2300" b="1" dirty="0">
              <a:solidFill>
                <a:srgbClr val="A30000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888" y="702925"/>
            <a:ext cx="5714263" cy="17661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0" y="409775"/>
            <a:ext cx="91440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b="1">
                <a:solidFill>
                  <a:schemeClr val="dk2"/>
                </a:solidFill>
              </a:rPr>
              <a:t>Mathematical institute of Charles University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115850" y="3487857"/>
            <a:ext cx="691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rgbClr val="A30000"/>
                </a:solidFill>
              </a:rPr>
              <a:t>A defence of bachelor thesis</a:t>
            </a:r>
            <a:endParaRPr sz="1800" dirty="0">
              <a:solidFill>
                <a:srgbClr val="A30000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76900" y="2463664"/>
            <a:ext cx="8590200" cy="261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3"/>
          <p:cNvSpPr/>
          <p:nvPr/>
        </p:nvSpPr>
        <p:spPr>
          <a:xfrm>
            <a:off x="276900" y="4070768"/>
            <a:ext cx="8590200" cy="261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3399650" y="4274600"/>
            <a:ext cx="23448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2"/>
                </a:solidFill>
              </a:rPr>
              <a:t>3rd April 2024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926080" y="4917300"/>
            <a:ext cx="3291840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 dirty="0"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dk1"/>
              </a:highlight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84875" y="897975"/>
            <a:ext cx="22449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432450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" sz="1800">
                <a:solidFill>
                  <a:schemeClr val="dk2"/>
                </a:solidFill>
              </a:rPr>
              <a:t>1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" sz="1800">
                <a:solidFill>
                  <a:schemeClr val="dk2"/>
                </a:solidFill>
              </a:rPr>
              <a:t>2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Hamiltonian systems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Canonical systems</a:t>
            </a:r>
            <a:endParaRPr sz="2600" b="1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5" y="904575"/>
            <a:ext cx="4734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dk2"/>
                </a:solidFill>
              </a:rPr>
              <a:t>Recall Hamilton’s equations of motion</a:t>
            </a:r>
            <a:endParaRPr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A0627004-2ED2-289F-F4B1-38B5B259A47A}"/>
                  </a:ext>
                </a:extLst>
              </p:cNvPr>
              <p:cNvSpPr txBox="1"/>
              <p:nvPr/>
            </p:nvSpPr>
            <p:spPr>
              <a:xfrm>
                <a:off x="5896388" y="918700"/>
                <a:ext cx="1923219" cy="446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A0627004-2ED2-289F-F4B1-38B5B259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388" y="918700"/>
                <a:ext cx="1923219" cy="446020"/>
              </a:xfrm>
              <a:prstGeom prst="rect">
                <a:avLst/>
              </a:prstGeom>
              <a:blipFill>
                <a:blip r:embed="rId3"/>
                <a:stretch>
                  <a:fillRect l="-1266" t="-1370" r="-316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9;p14">
                <a:extLst>
                  <a:ext uri="{FF2B5EF4-FFF2-40B4-BE49-F238E27FC236}">
                    <a16:creationId xmlns:a16="http://schemas.microsoft.com/office/drawing/2014/main" id="{4F26DA3C-DD4B-B176-B8DD-A1A0570C7010}"/>
                  </a:ext>
                </a:extLst>
              </p:cNvPr>
              <p:cNvSpPr txBox="1"/>
              <p:nvPr/>
            </p:nvSpPr>
            <p:spPr>
              <a:xfrm>
                <a:off x="184875" y="1963593"/>
                <a:ext cx="7590475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dk2"/>
                    </a:solidFill>
                  </a:rPr>
                  <a:t>Denote </a:t>
                </a:r>
                <a14:m>
                  <m:oMath xmlns:m="http://schemas.openxmlformats.org/officeDocument/2006/math">
                    <m:r>
                      <a:rPr lang="cs-CZ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4" name="Google Shape;79;p14">
                <a:extLst>
                  <a:ext uri="{FF2B5EF4-FFF2-40B4-BE49-F238E27FC236}">
                    <a16:creationId xmlns:a16="http://schemas.microsoft.com/office/drawing/2014/main" id="{4F26DA3C-DD4B-B176-B8DD-A1A0570C7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1963593"/>
                <a:ext cx="7590475" cy="474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172CE1F1-916B-70AA-86F4-48FA6C498DF4}"/>
                  </a:ext>
                </a:extLst>
              </p:cNvPr>
              <p:cNvSpPr txBox="1"/>
              <p:nvPr/>
            </p:nvSpPr>
            <p:spPr>
              <a:xfrm>
                <a:off x="6231096" y="1476029"/>
                <a:ext cx="1253805" cy="409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cs-CZ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cs-CZ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cs-CZ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172CE1F1-916B-70AA-86F4-48FA6C498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096" y="1476029"/>
                <a:ext cx="1253805" cy="409664"/>
              </a:xfrm>
              <a:prstGeom prst="rect">
                <a:avLst/>
              </a:prstGeom>
              <a:blipFill>
                <a:blip r:embed="rId5"/>
                <a:stretch>
                  <a:fillRect l="-3883" t="-2985" r="-3398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364CF90-77C2-59B7-9131-517711052999}"/>
                  </a:ext>
                </a:extLst>
              </p:cNvPr>
              <p:cNvSpPr txBox="1"/>
              <p:nvPr/>
            </p:nvSpPr>
            <p:spPr>
              <a:xfrm>
                <a:off x="5281863" y="2050369"/>
                <a:ext cx="35973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can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364CF90-77C2-59B7-9131-51771105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863" y="2050369"/>
                <a:ext cx="35973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79;p14">
                <a:extLst>
                  <a:ext uri="{FF2B5EF4-FFF2-40B4-BE49-F238E27FC236}">
                    <a16:creationId xmlns:a16="http://schemas.microsoft.com/office/drawing/2014/main" id="{6334FCFF-9665-497B-65DB-95575BF0EC89}"/>
                  </a:ext>
                </a:extLst>
              </p:cNvPr>
              <p:cNvSpPr txBox="1"/>
              <p:nvPr/>
            </p:nvSpPr>
            <p:spPr>
              <a:xfrm>
                <a:off x="184875" y="1379175"/>
                <a:ext cx="5427859" cy="591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ar-AE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ar-AE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ar-AE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ar-AE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  <m:r>
                              <a:rPr lang="ar-AE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cs-CZ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can</m:t>
                        </m:r>
                      </m:sub>
                    </m:sSub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ar-AE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ar-AE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ar-AE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ar-AE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ar-AE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ar-AE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can</m:t>
                        </m:r>
                      </m:sub>
                    </m:sSub>
                    <m:r>
                      <a:rPr lang="ar-AE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ar-A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Google Shape;79;p14">
                <a:extLst>
                  <a:ext uri="{FF2B5EF4-FFF2-40B4-BE49-F238E27FC236}">
                    <a16:creationId xmlns:a16="http://schemas.microsoft.com/office/drawing/2014/main" id="{6334FCFF-9665-497B-65DB-95575BF0E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1379175"/>
                <a:ext cx="5427859" cy="5918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79;p14">
            <a:extLst>
              <a:ext uri="{FF2B5EF4-FFF2-40B4-BE49-F238E27FC236}">
                <a16:creationId xmlns:a16="http://schemas.microsoft.com/office/drawing/2014/main" id="{A792850A-0C7D-7125-4357-45170D32A759}"/>
              </a:ext>
            </a:extLst>
          </p:cNvPr>
          <p:cNvSpPr txBox="1"/>
          <p:nvPr/>
        </p:nvSpPr>
        <p:spPr>
          <a:xfrm>
            <a:off x="171903" y="2577090"/>
            <a:ext cx="7590475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Recall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key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properties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of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Poisson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brackets</a:t>
            </a:r>
            <a:endParaRPr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79;p14">
                <a:extLst>
                  <a:ext uri="{FF2B5EF4-FFF2-40B4-BE49-F238E27FC236}">
                    <a16:creationId xmlns:a16="http://schemas.microsoft.com/office/drawing/2014/main" id="{5D62F57F-F3FF-5361-D713-777113F25153}"/>
                  </a:ext>
                </a:extLst>
              </p:cNvPr>
              <p:cNvSpPr txBox="1"/>
              <p:nvPr/>
            </p:nvSpPr>
            <p:spPr>
              <a:xfrm>
                <a:off x="516809" y="2896352"/>
                <a:ext cx="4013080" cy="172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Skew-symmetry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Bilinearity</a:t>
                </a:r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cs-CZ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𝑓𝑔</m:t>
                        </m:r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{"/>
                        <m:endChr m:val="}"/>
                        <m:ctrlP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cs-CZ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cs-CZ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cs-CZ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cs-CZ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  <m:r>
                      <a:rPr lang="cs-CZ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cs-CZ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cs-CZ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cs-CZ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79;p14">
                <a:extLst>
                  <a:ext uri="{FF2B5EF4-FFF2-40B4-BE49-F238E27FC236}">
                    <a16:creationId xmlns:a16="http://schemas.microsoft.com/office/drawing/2014/main" id="{5D62F57F-F3FF-5361-D713-777113F2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09" y="2896352"/>
                <a:ext cx="4013080" cy="1723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BAC6EBF2-6668-D632-8270-00AB4189D508}"/>
                  </a:ext>
                </a:extLst>
              </p:cNvPr>
              <p:cNvSpPr txBox="1"/>
              <p:nvPr/>
            </p:nvSpPr>
            <p:spPr>
              <a:xfrm>
                <a:off x="4289727" y="3515124"/>
                <a:ext cx="1454883" cy="474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sty m:val="p"/>
                              <m:brk m:alnAt="2"/>
                            </m:rPr>
                            <a:rPr lang="cs-CZ" sz="18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cs-CZ" sz="18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onditions</m:t>
                          </m:r>
                          <m:r>
                            <a:rPr lang="cs-CZ" sz="18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cs-CZ" sz="18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on</m:t>
                          </m:r>
                          <m:r>
                            <a:rPr lang="cs-CZ" sz="18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"/>
                            </m:rPr>
                            <a:rPr lang="cs-CZ" sz="1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cs-CZ" sz="1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BAC6EBF2-6668-D632-8270-00AB4189D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27" y="3515124"/>
                <a:ext cx="1454883" cy="4746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Google Shape;79;p14">
                <a:extLst>
                  <a:ext uri="{FF2B5EF4-FFF2-40B4-BE49-F238E27FC236}">
                    <a16:creationId xmlns:a16="http://schemas.microsoft.com/office/drawing/2014/main" id="{7EF27AE4-03CD-8FB3-2783-9A0033A45501}"/>
                  </a:ext>
                </a:extLst>
              </p:cNvPr>
              <p:cNvSpPr txBox="1"/>
              <p:nvPr/>
            </p:nvSpPr>
            <p:spPr>
              <a:xfrm>
                <a:off x="5896388" y="2908384"/>
                <a:ext cx="2982841" cy="172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cs-CZ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can</m:t>
                        </m:r>
                      </m:sub>
                    </m:sSub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(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Fulfilled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automatically</a:t>
                </a:r>
                <a:r>
                  <a:rPr lang="cs-CZ" sz="1600" dirty="0">
                    <a:solidFill>
                      <a:schemeClr val="dk2"/>
                    </a:solidFill>
                  </a:rPr>
                  <a:t>)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(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Fulfilled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automatically</a:t>
                </a:r>
                <a:r>
                  <a:rPr lang="cs-CZ" sz="1600" dirty="0">
                    <a:solidFill>
                      <a:schemeClr val="dk2"/>
                    </a:solidFill>
                  </a:rPr>
                  <a:t>)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Jacobiator</a:t>
                </a:r>
                <a14:m>
                  <m:oMath xmlns:m="http://schemas.openxmlformats.org/officeDocument/2006/math">
                    <m:r>
                      <a:rPr lang="cs-CZ" sz="1600" b="0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18" name="Google Shape;79;p14">
                <a:extLst>
                  <a:ext uri="{FF2B5EF4-FFF2-40B4-BE49-F238E27FC236}">
                    <a16:creationId xmlns:a16="http://schemas.microsoft.com/office/drawing/2014/main" id="{7EF27AE4-03CD-8FB3-2783-9A0033A45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388" y="2908384"/>
                <a:ext cx="2982841" cy="17237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Hamiltonian systems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Hamiltonian systems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79;p14"/>
              <p:cNvSpPr txBox="1"/>
              <p:nvPr/>
            </p:nvSpPr>
            <p:spPr>
              <a:xfrm>
                <a:off x="184875" y="904575"/>
                <a:ext cx="4734000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dk2"/>
                    </a:solidFill>
                  </a:rPr>
                  <a:t>We will allow for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It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still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needs</a:t>
                </a:r>
                <a:r>
                  <a:rPr lang="cs-CZ" sz="1600" dirty="0">
                    <a:solidFill>
                      <a:schemeClr val="dk2"/>
                    </a:solidFill>
                  </a:rPr>
                  <a:t> to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fulfill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904575"/>
                <a:ext cx="4734000" cy="474600"/>
              </a:xfrm>
              <a:prstGeom prst="rect">
                <a:avLst/>
              </a:prstGeom>
              <a:blipFill>
                <a:blip r:embed="rId3"/>
                <a:stretch>
                  <a:fillRect b="-6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364CF90-77C2-59B7-9131-517711052999}"/>
                  </a:ext>
                </a:extLst>
              </p:cNvPr>
              <p:cNvSpPr txBox="1"/>
              <p:nvPr/>
            </p:nvSpPr>
            <p:spPr>
              <a:xfrm>
                <a:off x="5775158" y="983959"/>
                <a:ext cx="216568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cs-CZ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cs-CZ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cs-CZ" b="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364CF90-77C2-59B7-9131-51771105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158" y="983959"/>
                <a:ext cx="216568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79;p14">
                <a:extLst>
                  <a:ext uri="{FF2B5EF4-FFF2-40B4-BE49-F238E27FC236}">
                    <a16:creationId xmlns:a16="http://schemas.microsoft.com/office/drawing/2014/main" id="{7EF27AE4-03CD-8FB3-2783-9A0033A45501}"/>
                  </a:ext>
                </a:extLst>
              </p:cNvPr>
              <p:cNvSpPr txBox="1"/>
              <p:nvPr/>
            </p:nvSpPr>
            <p:spPr>
              <a:xfrm>
                <a:off x="471965" y="1475988"/>
                <a:ext cx="3628070" cy="863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Jacobiator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18" name="Google Shape;79;p14">
                <a:extLst>
                  <a:ext uri="{FF2B5EF4-FFF2-40B4-BE49-F238E27FC236}">
                    <a16:creationId xmlns:a16="http://schemas.microsoft.com/office/drawing/2014/main" id="{7EF27AE4-03CD-8FB3-2783-9A0033A45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65" y="1475988"/>
                <a:ext cx="3628070" cy="863355"/>
              </a:xfrm>
              <a:prstGeom prst="rect">
                <a:avLst/>
              </a:prstGeom>
              <a:blipFill>
                <a:blip r:embed="rId5"/>
                <a:stretch>
                  <a:fillRect b="-63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155361BC-C4FF-4DD5-EF8B-6E5196E27246}"/>
                  </a:ext>
                </a:extLst>
              </p:cNvPr>
              <p:cNvSpPr txBox="1"/>
              <p:nvPr/>
            </p:nvSpPr>
            <p:spPr>
              <a:xfrm>
                <a:off x="5098107" y="1635026"/>
                <a:ext cx="3573928" cy="532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𝑖𝑗𝑙</m:t>
                          </m:r>
                        </m:sup>
                      </m:sSup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p>
                      </m:sSup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𝑙𝑖</m:t>
                              </m:r>
                            </m:sup>
                          </m:sSup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155361BC-C4FF-4DD5-EF8B-6E5196E27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107" y="1635026"/>
                <a:ext cx="3573928" cy="5321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9;p14">
                <a:extLst>
                  <a:ext uri="{FF2B5EF4-FFF2-40B4-BE49-F238E27FC236}">
                    <a16:creationId xmlns:a16="http://schemas.microsoft.com/office/drawing/2014/main" id="{FFC2B5C1-A20E-338D-B919-0638874A295B}"/>
                  </a:ext>
                </a:extLst>
              </p:cNvPr>
              <p:cNvSpPr txBox="1"/>
              <p:nvPr/>
            </p:nvSpPr>
            <p:spPr>
              <a:xfrm>
                <a:off x="184875" y="2666641"/>
                <a:ext cx="4876771" cy="673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also</a:t>
                </a:r>
                <a:r>
                  <a:rPr lang="cs-CZ" sz="1600" dirty="0">
                    <a:solidFill>
                      <a:schemeClr val="dk2"/>
                    </a:solidFill>
                  </a:rPr>
                  <a:t> no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longer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needs</a:t>
                </a:r>
                <a:r>
                  <a:rPr lang="cs-CZ" sz="1600" dirty="0">
                    <a:solidFill>
                      <a:schemeClr val="dk2"/>
                    </a:solidFill>
                  </a:rPr>
                  <a:t> to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be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even-dimensional</a:t>
                </a:r>
                <a:endParaRPr lang="cs-CZ" sz="1600" dirty="0">
                  <a:solidFill>
                    <a:schemeClr val="dk2"/>
                  </a:solidFill>
                </a:endParaRPr>
              </a:p>
              <a:p>
                <a:pPr marL="114300" lvl="0">
                  <a:buClr>
                    <a:schemeClr val="dk2"/>
                  </a:buClr>
                  <a:buSzPts val="1800"/>
                </a:pPr>
                <a:r>
                  <a:rPr lang="cs-CZ" sz="1600" dirty="0">
                    <a:solidFill>
                      <a:schemeClr val="dk2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cs-CZ" sz="160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may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be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singular</a:t>
                </a:r>
                <a:r>
                  <a:rPr lang="cs-CZ" sz="1600" dirty="0">
                    <a:solidFill>
                      <a:schemeClr val="dk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cs-CZ" sz="1600" b="0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ker</m:t>
                    </m:r>
                    <m:d>
                      <m:d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Google Shape;79;p14">
                <a:extLst>
                  <a:ext uri="{FF2B5EF4-FFF2-40B4-BE49-F238E27FC236}">
                    <a16:creationId xmlns:a16="http://schemas.microsoft.com/office/drawing/2014/main" id="{FFC2B5C1-A20E-338D-B919-0638874A2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2666641"/>
                <a:ext cx="4876771" cy="673764"/>
              </a:xfrm>
              <a:prstGeom prst="rect">
                <a:avLst/>
              </a:prstGeom>
              <a:blipFill>
                <a:blip r:embed="rId7"/>
                <a:stretch>
                  <a:fillRect b="-4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79;p14">
            <a:extLst>
              <a:ext uri="{FF2B5EF4-FFF2-40B4-BE49-F238E27FC236}">
                <a16:creationId xmlns:a16="http://schemas.microsoft.com/office/drawing/2014/main" id="{624B825F-03BB-9C31-BB98-80E3FA4B3352}"/>
              </a:ext>
            </a:extLst>
          </p:cNvPr>
          <p:cNvSpPr txBox="1"/>
          <p:nvPr/>
        </p:nvSpPr>
        <p:spPr>
          <a:xfrm>
            <a:off x="184875" y="2305903"/>
            <a:ext cx="4876771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We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still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have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the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conservation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of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energy</a:t>
            </a:r>
            <a:endParaRPr lang="cs-CZ"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1E52375E-E017-6E18-5ECB-62DE84FA645A}"/>
                  </a:ext>
                </a:extLst>
              </p:cNvPr>
              <p:cNvSpPr txBox="1"/>
              <p:nvPr/>
            </p:nvSpPr>
            <p:spPr>
              <a:xfrm>
                <a:off x="5594684" y="2385917"/>
                <a:ext cx="2526632" cy="314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cs-CZ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lang="cs-CZ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1E52375E-E017-6E18-5ECB-62DE84FA6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84" y="2385917"/>
                <a:ext cx="2526632" cy="314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A19FD842-3C77-D933-AE49-61114948DDC5}"/>
                  </a:ext>
                </a:extLst>
              </p:cNvPr>
              <p:cNvSpPr txBox="1"/>
              <p:nvPr/>
            </p:nvSpPr>
            <p:spPr>
              <a:xfrm>
                <a:off x="578151" y="3268126"/>
                <a:ext cx="26429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⇒∃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cs-CZ" sz="160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cs-CZ" sz="16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cs-CZ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cs-CZ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A19FD842-3C77-D933-AE49-61114948D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1" y="3268126"/>
                <a:ext cx="264291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79;p14">
                <a:extLst>
                  <a:ext uri="{FF2B5EF4-FFF2-40B4-BE49-F238E27FC236}">
                    <a16:creationId xmlns:a16="http://schemas.microsoft.com/office/drawing/2014/main" id="{3C2C5A7A-FBB6-02D9-FD71-A37A6BF7045C}"/>
                  </a:ext>
                </a:extLst>
              </p:cNvPr>
              <p:cNvSpPr txBox="1"/>
              <p:nvPr/>
            </p:nvSpPr>
            <p:spPr>
              <a:xfrm>
                <a:off x="184874" y="3571595"/>
                <a:ext cx="4876771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Such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called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Casimir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function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13" name="Google Shape;79;p14">
                <a:extLst>
                  <a:ext uri="{FF2B5EF4-FFF2-40B4-BE49-F238E27FC236}">
                    <a16:creationId xmlns:a16="http://schemas.microsoft.com/office/drawing/2014/main" id="{3C2C5A7A-FBB6-02D9-FD71-A37A6BF70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3571595"/>
                <a:ext cx="4876771" cy="474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95B9CF45-BF89-7D40-1A2A-58F19F16809B}"/>
                  </a:ext>
                </a:extLst>
              </p:cNvPr>
              <p:cNvSpPr txBox="1"/>
              <p:nvPr/>
            </p:nvSpPr>
            <p:spPr>
              <a:xfrm>
                <a:off x="6121103" y="4088257"/>
                <a:ext cx="1527933" cy="314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95B9CF45-BF89-7D40-1A2A-58F19F168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03" y="4088257"/>
                <a:ext cx="1527933" cy="3145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2920A60D-328D-6E37-D9CD-AE427631B920}"/>
                  </a:ext>
                </a:extLst>
              </p:cNvPr>
              <p:cNvSpPr txBox="1"/>
              <p:nvPr/>
            </p:nvSpPr>
            <p:spPr>
              <a:xfrm>
                <a:off x="5621754" y="3653115"/>
                <a:ext cx="2526632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ar-AE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ar-A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ar-A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cs-CZ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ar-A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cs-CZ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cs-CZ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cs-CZ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cs-CZ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2920A60D-328D-6E37-D9CD-AE427631B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754" y="3653115"/>
                <a:ext cx="2526632" cy="311560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74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Hamiltonian systems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3D Hamiltonian systems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9;p14">
                <a:extLst>
                  <a:ext uri="{FF2B5EF4-FFF2-40B4-BE49-F238E27FC236}">
                    <a16:creationId xmlns:a16="http://schemas.microsoft.com/office/drawing/2014/main" id="{D9919EF8-3C23-0A2C-9CF8-A06ACA71FF94}"/>
                  </a:ext>
                </a:extLst>
              </p:cNvPr>
              <p:cNvSpPr txBox="1"/>
              <p:nvPr/>
            </p:nvSpPr>
            <p:spPr>
              <a:xfrm>
                <a:off x="184874" y="1266608"/>
                <a:ext cx="8410434" cy="977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There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exists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an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isomorphism</a:t>
                </a:r>
                <a:r>
                  <a:rPr lang="cs-CZ" sz="1600" dirty="0">
                    <a:solidFill>
                      <a:schemeClr val="dk2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s-CZ" sz="16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cs-CZ" sz="160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cs-CZ" sz="16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cs-CZ" sz="16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cs-CZ" sz="16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cs-CZ" sz="16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Google Shape;79;p14">
                <a:extLst>
                  <a:ext uri="{FF2B5EF4-FFF2-40B4-BE49-F238E27FC236}">
                    <a16:creationId xmlns:a16="http://schemas.microsoft.com/office/drawing/2014/main" id="{D9919EF8-3C23-0A2C-9CF8-A06ACA71F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1266608"/>
                <a:ext cx="8410434" cy="977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F3447413-F7A8-0DF5-3268-1D747B632E5A}"/>
                  </a:ext>
                </a:extLst>
              </p:cNvPr>
              <p:cNvSpPr txBox="1"/>
              <p:nvPr/>
            </p:nvSpPr>
            <p:spPr>
              <a:xfrm>
                <a:off x="184874" y="2266833"/>
                <a:ext cx="7991632" cy="43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Jacobi‘s identity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becomes</a:t>
                </a:r>
                <a:r>
                  <a:rPr lang="cs-CZ" sz="1600" dirty="0">
                    <a:solidFill>
                      <a:schemeClr val="dk2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cs-CZ" sz="16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cs-CZ" sz="1600" b="1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</m:d>
                    <m:r>
                      <a:rPr lang="cs-CZ" sz="16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cs-CZ" sz="16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cs-CZ" sz="1600" b="1" dirty="0">
                  <a:solidFill>
                    <a:schemeClr val="dk2"/>
                  </a:solidFill>
                  <a:ea typeface="Cambria Math" panose="02040503050406030204" pitchFamily="18" charset="0"/>
                </a:endParaRPr>
              </a:p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endParaRPr lang="cs-CZ" sz="1600" b="1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F3447413-F7A8-0DF5-3268-1D747B63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2266833"/>
                <a:ext cx="7991632" cy="439775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F2F3EA7-DCF5-261C-7294-B65872E6E8F8}"/>
                  </a:ext>
                </a:extLst>
              </p:cNvPr>
              <p:cNvSpPr txBox="1"/>
              <p:nvPr/>
            </p:nvSpPr>
            <p:spPr>
              <a:xfrm>
                <a:off x="449177" y="2667566"/>
                <a:ext cx="1740570" cy="596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b="1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cs-CZ" sz="1600" b="1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r>
                        <a:rPr lang="cs-CZ" sz="1600" b="1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60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sz="16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  <m:r>
                        <m:rPr>
                          <m:sty m:val="p"/>
                        </m:rPr>
                        <a:rPr lang="cs-CZ" sz="1600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F2F3EA7-DCF5-261C-7294-B65872E6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7" y="2667566"/>
                <a:ext cx="1740570" cy="5964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FDE0CC0E-6831-56EA-DE94-0AD1AFCC238E}"/>
                  </a:ext>
                </a:extLst>
              </p:cNvPr>
              <p:cNvSpPr txBox="1"/>
              <p:nvPr/>
            </p:nvSpPr>
            <p:spPr>
              <a:xfrm>
                <a:off x="184874" y="3313365"/>
                <a:ext cx="7991632" cy="43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cs-CZ" sz="1600" b="1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constructed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from</a:t>
                </a:r>
                <a:r>
                  <a:rPr lang="cs-CZ" sz="1600" dirty="0">
                    <a:solidFill>
                      <a:schemeClr val="dk2"/>
                    </a:solidFill>
                  </a:rPr>
                  <a:t> such </a:t>
                </a:r>
                <a14:m>
                  <m:oMath xmlns:m="http://schemas.openxmlformats.org/officeDocument/2006/math"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cs-CZ" sz="1600" b="1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rgbClr val="C00000"/>
                    </a:solidFill>
                  </a:rPr>
                  <a:t>always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satisfies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Jacobi's</a:t>
                </a:r>
                <a:r>
                  <a:rPr lang="cs-CZ" sz="1600" dirty="0">
                    <a:solidFill>
                      <a:schemeClr val="dk2"/>
                    </a:solidFill>
                  </a:rPr>
                  <a:t> identity</a:t>
                </a:r>
              </a:p>
            </p:txBody>
          </p:sp>
        </mc:Choice>
        <mc:Fallback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FDE0CC0E-6831-56EA-DE94-0AD1AFCC2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3313365"/>
                <a:ext cx="7991632" cy="439775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Google Shape;79;p14">
                <a:extLst>
                  <a:ext uri="{FF2B5EF4-FFF2-40B4-BE49-F238E27FC236}">
                    <a16:creationId xmlns:a16="http://schemas.microsoft.com/office/drawing/2014/main" id="{3049BE46-C01C-DE86-5023-63245DEDDDF3}"/>
                  </a:ext>
                </a:extLst>
              </p:cNvPr>
              <p:cNvSpPr txBox="1"/>
              <p:nvPr/>
            </p:nvSpPr>
            <p:spPr>
              <a:xfrm>
                <a:off x="184874" y="3936505"/>
                <a:ext cx="7991632" cy="43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Also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cs-CZ" sz="16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17" name="Google Shape;79;p14">
                <a:extLst>
                  <a:ext uri="{FF2B5EF4-FFF2-40B4-BE49-F238E27FC236}">
                    <a16:creationId xmlns:a16="http://schemas.microsoft.com/office/drawing/2014/main" id="{3049BE46-C01C-DE86-5023-63245DEDD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3936505"/>
                <a:ext cx="7991632" cy="439775"/>
              </a:xfrm>
              <a:prstGeom prst="rect">
                <a:avLst/>
              </a:prstGeom>
              <a:blipFill>
                <a:blip r:embed="rId7"/>
                <a:stretch>
                  <a:fillRect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Google Shape;79;p14">
                <a:extLst>
                  <a:ext uri="{FF2B5EF4-FFF2-40B4-BE49-F238E27FC236}">
                    <a16:creationId xmlns:a16="http://schemas.microsoft.com/office/drawing/2014/main" id="{CA6D02CF-0FE4-A3B9-0A34-26608B276170}"/>
                  </a:ext>
                </a:extLst>
              </p:cNvPr>
              <p:cNvSpPr txBox="1"/>
              <p:nvPr/>
            </p:nvSpPr>
            <p:spPr>
              <a:xfrm>
                <a:off x="184874" y="901981"/>
                <a:ext cx="7991632" cy="43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cs-CZ" sz="1600" b="1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always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singular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20" name="Google Shape;79;p14">
                <a:extLst>
                  <a:ext uri="{FF2B5EF4-FFF2-40B4-BE49-F238E27FC236}">
                    <a16:creationId xmlns:a16="http://schemas.microsoft.com/office/drawing/2014/main" id="{CA6D02CF-0FE4-A3B9-0A34-26608B276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1981"/>
                <a:ext cx="7991632" cy="439775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36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Introduction to deep learning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5" y="904575"/>
            <a:ext cx="4734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dk2"/>
                </a:solidFill>
              </a:rPr>
              <a:t>Neurons</a:t>
            </a:r>
            <a:endParaRPr lang="cs-CZ"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FAEC1CA0-DA90-9F43-5E33-05DA76670DFC}"/>
                  </a:ext>
                </a:extLst>
              </p:cNvPr>
              <p:cNvSpPr txBox="1"/>
              <p:nvPr/>
            </p:nvSpPr>
            <p:spPr>
              <a:xfrm>
                <a:off x="4576539" y="1002331"/>
                <a:ext cx="1311898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cs-CZ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FAEC1CA0-DA90-9F43-5E33-05DA76670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539" y="1002331"/>
                <a:ext cx="1311898" cy="243143"/>
              </a:xfrm>
              <a:prstGeom prst="rect">
                <a:avLst/>
              </a:prstGeom>
              <a:blipFill>
                <a:blip r:embed="rId3"/>
                <a:stretch>
                  <a:fillRect l="-2791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79;p14">
            <a:extLst>
              <a:ext uri="{FF2B5EF4-FFF2-40B4-BE49-F238E27FC236}">
                <a16:creationId xmlns:a16="http://schemas.microsoft.com/office/drawing/2014/main" id="{8E78CA13-E107-3B2E-9464-D004E3D6D9A4}"/>
              </a:ext>
            </a:extLst>
          </p:cNvPr>
          <p:cNvSpPr txBox="1"/>
          <p:nvPr/>
        </p:nvSpPr>
        <p:spPr>
          <a:xfrm>
            <a:off x="184875" y="1296111"/>
            <a:ext cx="4734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dk2"/>
                </a:solidFill>
              </a:rPr>
              <a:t>are organised into layers</a:t>
            </a:r>
            <a:endParaRPr lang="cs-CZ"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20D86EAC-5212-8A8F-C123-7BC460E4E0A4}"/>
                  </a:ext>
                </a:extLst>
              </p:cNvPr>
              <p:cNvSpPr txBox="1"/>
              <p:nvPr/>
            </p:nvSpPr>
            <p:spPr>
              <a:xfrm>
                <a:off x="4380272" y="1365773"/>
                <a:ext cx="2477728" cy="357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20D86EAC-5212-8A8F-C123-7BC460E4E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272" y="1365773"/>
                <a:ext cx="2477728" cy="357918"/>
              </a:xfrm>
              <a:prstGeom prst="rect">
                <a:avLst/>
              </a:prstGeom>
              <a:blipFill>
                <a:blip r:embed="rId4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82B481C8-CC6F-5881-A14F-3E170547B364}"/>
                  </a:ext>
                </a:extLst>
              </p:cNvPr>
              <p:cNvSpPr txBox="1"/>
              <p:nvPr/>
            </p:nvSpPr>
            <p:spPr>
              <a:xfrm>
                <a:off x="184875" y="1675849"/>
                <a:ext cx="4734000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cs-CZ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cs-CZ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cs-CZ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are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parameters</a:t>
                </a:r>
                <a:r>
                  <a:rPr lang="cs-CZ" sz="1600" dirty="0">
                    <a:solidFill>
                      <a:schemeClr val="dk2"/>
                    </a:solidFill>
                  </a:rPr>
                  <a:t> to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be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learnt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82B481C8-CC6F-5881-A14F-3E170547B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1675849"/>
                <a:ext cx="4734000" cy="474600"/>
              </a:xfrm>
              <a:prstGeom prst="rect">
                <a:avLst/>
              </a:prstGeom>
              <a:blipFill>
                <a:blip r:embed="rId5"/>
                <a:stretch>
                  <a:fillRect b="-1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711045AD-BF02-30C8-89A0-3B763973D347}"/>
                  </a:ext>
                </a:extLst>
              </p:cNvPr>
              <p:cNvSpPr txBox="1"/>
              <p:nvPr/>
            </p:nvSpPr>
            <p:spPr>
              <a:xfrm>
                <a:off x="184874" y="3886129"/>
                <a:ext cx="4734000" cy="968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rgbClr val="C00000"/>
                    </a:solidFill>
                  </a:rPr>
                  <a:t>Goal</a:t>
                </a:r>
                <a:r>
                  <a:rPr lang="cs-CZ" sz="1600" dirty="0">
                    <a:solidFill>
                      <a:schemeClr val="dk2"/>
                    </a:solidFill>
                  </a:rPr>
                  <a:t>: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find</a:t>
                </a:r>
                <a:r>
                  <a:rPr lang="cs-CZ" sz="1600" dirty="0">
                    <a:solidFill>
                      <a:schemeClr val="dk2"/>
                    </a:solidFill>
                  </a:rPr>
                  <a:t> parameters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such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that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approximates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the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function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we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want</a:t>
                </a:r>
                <a:r>
                  <a:rPr lang="cs-CZ" sz="1600" dirty="0">
                    <a:solidFill>
                      <a:schemeClr val="dk2"/>
                    </a:solidFill>
                  </a:rPr>
                  <a:t> to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approximate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sufficientely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well</a:t>
                </a:r>
                <a:r>
                  <a:rPr lang="cs-CZ" sz="1600" dirty="0">
                    <a:solidFill>
                      <a:schemeClr val="dk2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711045AD-BF02-30C8-89A0-3B763973D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3886129"/>
                <a:ext cx="4734000" cy="9684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Obrázek 19" descr="Obsah obrázku kruh, snímek obrazovky, Barevnost&#10;&#10;Popis byl vytvořen automaticky">
            <a:extLst>
              <a:ext uri="{FF2B5EF4-FFF2-40B4-BE49-F238E27FC236}">
                <a16:creationId xmlns:a16="http://schemas.microsoft.com/office/drawing/2014/main" id="{7D5E0352-4A3D-F854-AE17-CE9225011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1384" y="1835150"/>
            <a:ext cx="4007742" cy="28589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779C74AF-5B35-F092-1BB7-05AA1EB6B691}"/>
                  </a:ext>
                </a:extLst>
              </p:cNvPr>
              <p:cNvSpPr txBox="1"/>
              <p:nvPr/>
            </p:nvSpPr>
            <p:spPr>
              <a:xfrm>
                <a:off x="6858000" y="946701"/>
                <a:ext cx="2195763" cy="757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ReLU</m:t>
                          </m:r>
                        </m:sub>
                      </m:sSub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cs-CZ" b="0" dirty="0"/>
              </a:p>
              <a:p>
                <a:pPr/>
                <a:endParaRPr lang="cs-CZ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Softplus</m:t>
                          </m:r>
                        </m:sub>
                      </m:sSub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cs-CZ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cs-CZ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cs-CZ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cs-CZ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s-CZ" b="0" dirty="0"/>
              </a:p>
            </p:txBody>
          </p:sp>
        </mc:Choice>
        <mc:Fallback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779C74AF-5B35-F092-1BB7-05AA1EB6B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946701"/>
                <a:ext cx="2195763" cy="757836"/>
              </a:xfrm>
              <a:prstGeom prst="rect">
                <a:avLst/>
              </a:prstGeom>
              <a:blipFill>
                <a:blip r:embed="rId8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79;p14">
            <a:extLst>
              <a:ext uri="{FF2B5EF4-FFF2-40B4-BE49-F238E27FC236}">
                <a16:creationId xmlns:a16="http://schemas.microsoft.com/office/drawing/2014/main" id="{DC34074D-2429-C8B6-496E-3A288A5BF129}"/>
              </a:ext>
            </a:extLst>
          </p:cNvPr>
          <p:cNvSpPr txBox="1"/>
          <p:nvPr/>
        </p:nvSpPr>
        <p:spPr>
          <a:xfrm>
            <a:off x="184874" y="2223094"/>
            <a:ext cx="4734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dk2"/>
                </a:solidFill>
              </a:rPr>
              <a:t>Universal approximation theorem</a:t>
            </a:r>
            <a:endParaRPr lang="cs-CZ"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79;p14">
                <a:extLst>
                  <a:ext uri="{FF2B5EF4-FFF2-40B4-BE49-F238E27FC236}">
                    <a16:creationId xmlns:a16="http://schemas.microsoft.com/office/drawing/2014/main" id="{A5C4497D-D106-5750-73A0-966E5BBD75A3}"/>
                  </a:ext>
                </a:extLst>
              </p:cNvPr>
              <p:cNvSpPr txBox="1"/>
              <p:nvPr/>
            </p:nvSpPr>
            <p:spPr>
              <a:xfrm>
                <a:off x="403448" y="2576936"/>
                <a:ext cx="4631767" cy="10218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dk2"/>
                    </a:solidFill>
                  </a:rPr>
                  <a:t>A sufficientely wide NN of depth 1 with the</a:t>
                </a:r>
                <a:r>
                  <a:rPr lang="cs-CZ" dirty="0"/>
                  <a:t> </a:t>
                </a:r>
                <a:r>
                  <a:rPr lang="cs" sz="1600" dirty="0">
                    <a:solidFill>
                      <a:schemeClr val="dk2"/>
                    </a:solidFill>
                  </a:rPr>
                  <a:t>right choice of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cs-CZ" sz="1600" b="0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" sz="1600" dirty="0">
                    <a:solidFill>
                      <a:schemeClr val="dk2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cs-CZ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" sz="1600" dirty="0">
                    <a:solidFill>
                      <a:schemeClr val="dk2"/>
                    </a:solidFill>
                  </a:rPr>
                  <a:t>not polynomial, can approximate any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cs-CZ" sz="1600" b="0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cs-CZ" sz="1600" b="0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compact</a:t>
                </a:r>
              </a:p>
            </p:txBody>
          </p:sp>
        </mc:Choice>
        <mc:Fallback>
          <p:sp>
            <p:nvSpPr>
              <p:cNvPr id="9" name="Google Shape;79;p14">
                <a:extLst>
                  <a:ext uri="{FF2B5EF4-FFF2-40B4-BE49-F238E27FC236}">
                    <a16:creationId xmlns:a16="http://schemas.microsoft.com/office/drawing/2014/main" id="{A5C4497D-D106-5750-73A0-966E5BBD7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48" y="2576936"/>
                <a:ext cx="4631767" cy="1021845"/>
              </a:xfrm>
              <a:prstGeom prst="rect">
                <a:avLst/>
              </a:prstGeom>
              <a:blipFill>
                <a:blip r:embed="rId9"/>
                <a:stretch>
                  <a:fillRect b="-16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9A4CE8B0-65B1-5990-AD94-4C8A07D8D4C4}"/>
                  </a:ext>
                </a:extLst>
              </p:cNvPr>
              <p:cNvSpPr txBox="1"/>
              <p:nvPr/>
            </p:nvSpPr>
            <p:spPr>
              <a:xfrm>
                <a:off x="1962745" y="3665893"/>
                <a:ext cx="1513171" cy="233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cs-CZ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cs-CZ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cs-CZ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d>
                            <m:dPr>
                              <m:ctrlP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b>
                      </m:sSub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9A4CE8B0-65B1-5990-AD94-4C8A07D8D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45" y="3665893"/>
                <a:ext cx="1513171" cy="233013"/>
              </a:xfrm>
              <a:prstGeom prst="rect">
                <a:avLst/>
              </a:prstGeom>
              <a:blipFill>
                <a:blip r:embed="rId10"/>
                <a:stretch>
                  <a:fillRect r="-403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42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Introduction to deep learning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A30000"/>
                </a:solidFill>
                <a:latin typeface="Calibri"/>
                <a:cs typeface="Calibri"/>
                <a:sym typeface="Calibri"/>
              </a:rPr>
              <a:t>Training and loss function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Google Shape;79;p14"/>
              <p:cNvSpPr txBox="1"/>
              <p:nvPr/>
            </p:nvSpPr>
            <p:spPr>
              <a:xfrm>
                <a:off x="184874" y="904575"/>
                <a:ext cx="6446001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dk2"/>
                    </a:solidFill>
                  </a:rPr>
                  <a:t>Training is done over dataset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cs" sz="1600">
                            <a:solidFill>
                              <a:schemeClr val="dk2"/>
                            </a:solidFill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600">
                                <a:solidFill>
                                  <a:schemeClr val="dk2"/>
                                </a:solidFill>
                              </a:rPr>
                            </m:ctrlPr>
                          </m:sSubPr>
                          <m:e>
                            <m:r>
                              <a:rPr lang="cs-CZ" sz="1600">
                                <a:solidFill>
                                  <a:schemeClr val="dk2"/>
                                </a:solidFill>
                              </a:rPr>
                              <m:t>𝒙</m:t>
                            </m:r>
                          </m:e>
                          <m:sub>
                            <m:r>
                              <a:rPr lang="cs-CZ" sz="1600">
                                <a:solidFill>
                                  <a:schemeClr val="dk2"/>
                                </a:solidFill>
                              </a:rPr>
                              <m:t>𝑖</m:t>
                            </m:r>
                          </m:sub>
                        </m:sSub>
                        <m:r>
                          <a:rPr lang="cs-CZ" sz="1600">
                            <a:solidFill>
                              <a:schemeClr val="dk2"/>
                            </a:solidFill>
                          </a:rPr>
                          <m:t>,</m:t>
                        </m:r>
                        <m:sSub>
                          <m:sSubPr>
                            <m:ctrlPr>
                              <a:rPr lang="cs-CZ" sz="1600">
                                <a:solidFill>
                                  <a:schemeClr val="dk2"/>
                                </a:solidFill>
                              </a:rPr>
                            </m:ctrlPr>
                          </m:sSubPr>
                          <m:e>
                            <m:r>
                              <a:rPr lang="cs-CZ" sz="1600">
                                <a:solidFill>
                                  <a:schemeClr val="dk2"/>
                                </a:solidFill>
                              </a:rPr>
                              <m:t>𝑡</m:t>
                            </m:r>
                          </m:e>
                          <m:sub>
                            <m:r>
                              <a:rPr lang="cs-CZ" sz="1600">
                                <a:solidFill>
                                  <a:schemeClr val="dk2"/>
                                </a:solidFill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cs-CZ" sz="1600">
                        <a:solidFill>
                          <a:schemeClr val="dk2"/>
                        </a:solidFill>
                      </a:rPr>
                      <m:t>∈</m:t>
                    </m:r>
                    <m:r>
                      <a:rPr lang="cs-CZ" sz="1600">
                        <a:solidFill>
                          <a:schemeClr val="dk2"/>
                        </a:solidFill>
                      </a:rPr>
                      <m:t>𝒟</m:t>
                    </m:r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lnSpc>
                    <a:spcPct val="200000"/>
                  </a:lnSpc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Goal</a:t>
                </a:r>
                <a:r>
                  <a:rPr lang="cs-CZ" sz="1600" dirty="0">
                    <a:solidFill>
                      <a:schemeClr val="dk2"/>
                    </a:solidFill>
                  </a:rPr>
                  <a:t>: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minimize</a:t>
                </a:r>
                <a:r>
                  <a:rPr lang="cs-CZ" sz="1600" dirty="0">
                    <a:solidFill>
                      <a:schemeClr val="dk2"/>
                    </a:solidFill>
                  </a:rPr>
                  <a:t> some </a:t>
                </a:r>
                <a14:m>
                  <m:oMath xmlns:m="http://schemas.openxmlformats.org/officeDocument/2006/math">
                    <m:r>
                      <a:rPr lang="cs-CZ" sz="1600">
                        <a:solidFill>
                          <a:schemeClr val="dk2"/>
                        </a:solidFill>
                      </a:rPr>
                      <m:t>ℒ</m:t>
                    </m:r>
                    <m:d>
                      <m:dPr>
                        <m:ctrlPr>
                          <a:rPr lang="cs-CZ" sz="1600">
                            <a:solidFill>
                              <a:schemeClr val="dk2"/>
                            </a:solidFill>
                          </a:rPr>
                        </m:ctrlPr>
                      </m:dPr>
                      <m:e>
                        <m:r>
                          <a:rPr lang="cs-CZ" sz="1600">
                            <a:solidFill>
                              <a:schemeClr val="dk2"/>
                            </a:solidFill>
                          </a:rPr>
                          <m:t>𝜃</m:t>
                        </m:r>
                      </m:e>
                    </m:d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4575"/>
                <a:ext cx="6446001" cy="474600"/>
              </a:xfrm>
              <a:prstGeom prst="rect">
                <a:avLst/>
              </a:prstGeom>
              <a:blipFill>
                <a:blip r:embed="rId3"/>
                <a:stretch>
                  <a:fillRect b="-85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9;p14">
            <a:extLst>
              <a:ext uri="{FF2B5EF4-FFF2-40B4-BE49-F238E27FC236}">
                <a16:creationId xmlns:a16="http://schemas.microsoft.com/office/drawing/2014/main" id="{563BC8D1-E5D6-3D97-2321-8A2B0889E544}"/>
              </a:ext>
            </a:extLst>
          </p:cNvPr>
          <p:cNvSpPr txBox="1"/>
          <p:nvPr/>
        </p:nvSpPr>
        <p:spPr>
          <a:xfrm>
            <a:off x="184874" y="1750700"/>
            <a:ext cx="6446001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The</a:t>
            </a:r>
            <a:r>
              <a:rPr lang="cs-CZ" sz="1600" dirty="0">
                <a:solidFill>
                  <a:schemeClr val="dk2"/>
                </a:solidFill>
              </a:rPr>
              <a:t> most basic </a:t>
            </a:r>
            <a:r>
              <a:rPr lang="cs-CZ" sz="1600" dirty="0" err="1">
                <a:solidFill>
                  <a:schemeClr val="dk2"/>
                </a:solidFill>
              </a:rPr>
              <a:t>algorithm</a:t>
            </a:r>
            <a:r>
              <a:rPr lang="cs-CZ" sz="1600" dirty="0">
                <a:solidFill>
                  <a:schemeClr val="dk2"/>
                </a:solidFill>
              </a:rPr>
              <a:t>: Gradient </a:t>
            </a:r>
            <a:r>
              <a:rPr lang="cs-CZ" sz="1600" dirty="0" err="1">
                <a:solidFill>
                  <a:schemeClr val="dk2"/>
                </a:solidFill>
              </a:rPr>
              <a:t>descent</a:t>
            </a:r>
            <a:endParaRPr lang="cs-CZ"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F5F424E9-3CBF-3C5E-FC01-ACF900C687D1}"/>
                  </a:ext>
                </a:extLst>
              </p:cNvPr>
              <p:cNvSpPr txBox="1"/>
              <p:nvPr/>
            </p:nvSpPr>
            <p:spPr>
              <a:xfrm>
                <a:off x="6051080" y="1903301"/>
                <a:ext cx="19279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cs-CZ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cs-CZ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cs-CZ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F5F424E9-3CBF-3C5E-FC01-ACF900C68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080" y="1903301"/>
                <a:ext cx="1927900" cy="246221"/>
              </a:xfrm>
              <a:prstGeom prst="rect">
                <a:avLst/>
              </a:prstGeom>
              <a:blipFill>
                <a:blip r:embed="rId4"/>
                <a:stretch>
                  <a:fillRect l="-189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ovéPole 11">
            <a:extLst>
              <a:ext uri="{FF2B5EF4-FFF2-40B4-BE49-F238E27FC236}">
                <a16:creationId xmlns:a16="http://schemas.microsoft.com/office/drawing/2014/main" id="{82738013-88F8-2D36-9EE8-3AB0C0B1A7E2}"/>
              </a:ext>
            </a:extLst>
          </p:cNvPr>
          <p:cNvSpPr txBox="1"/>
          <p:nvPr/>
        </p:nvSpPr>
        <p:spPr>
          <a:xfrm>
            <a:off x="184874" y="2267857"/>
            <a:ext cx="46250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There</a:t>
            </a:r>
            <a:r>
              <a:rPr lang="cs-CZ" sz="1600" dirty="0">
                <a:solidFill>
                  <a:schemeClr val="dk2"/>
                </a:solidFill>
              </a:rPr>
              <a:t> are </a:t>
            </a:r>
            <a:r>
              <a:rPr lang="cs-CZ" sz="1600" dirty="0" err="1">
                <a:solidFill>
                  <a:schemeClr val="dk2"/>
                </a:solidFill>
              </a:rPr>
              <a:t>usually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some</a:t>
            </a:r>
            <a:r>
              <a:rPr lang="cs-CZ" sz="1600" dirty="0">
                <a:solidFill>
                  <a:schemeClr val="dk2"/>
                </a:solidFill>
              </a:rPr>
              <a:t> heuristic</a:t>
            </a:r>
            <a:r>
              <a:rPr lang="cs-CZ" dirty="0"/>
              <a:t>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applied</a:t>
            </a:r>
            <a:endParaRPr lang="cs-CZ"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6E8CE3CE-D814-B4C4-043C-3E0EA21144D9}"/>
                  </a:ext>
                </a:extLst>
              </p:cNvPr>
              <p:cNvSpPr txBox="1"/>
              <p:nvPr/>
            </p:nvSpPr>
            <p:spPr>
              <a:xfrm>
                <a:off x="502571" y="2606411"/>
                <a:ext cx="5485390" cy="877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SGD – </a:t>
                </a:r>
                <a14:m>
                  <m:oMath xmlns:m="http://schemas.openxmlformats.org/officeDocument/2006/math">
                    <m:r>
                      <a:rPr lang="cs-CZ" sz="1600">
                        <a:solidFill>
                          <a:schemeClr val="dk2"/>
                        </a:solidFill>
                      </a:rPr>
                      <m:t>𝒟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</a:rPr>
                  <a:t> split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into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disjoint</a:t>
                </a:r>
                <a:r>
                  <a:rPr lang="cs-CZ" sz="1600" dirty="0">
                    <a:solidFill>
                      <a:schemeClr val="dk2"/>
                    </a:solidFill>
                  </a:rPr>
                  <a:t> mini-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batches</a:t>
                </a:r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lnSpc>
                    <a:spcPct val="200000"/>
                  </a:lnSpc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rgbClr val="C00000"/>
                    </a:solidFill>
                  </a:rPr>
                  <a:t>ADAM</a:t>
                </a:r>
                <a:r>
                  <a:rPr lang="cs-CZ" sz="1600" dirty="0">
                    <a:solidFill>
                      <a:schemeClr val="dk2"/>
                    </a:solidFill>
                  </a:rPr>
                  <a:t> – SGD +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adaptive</a:t>
                </a:r>
                <a:r>
                  <a:rPr lang="cs-CZ" sz="1600" dirty="0">
                    <a:solidFill>
                      <a:schemeClr val="dk2"/>
                    </a:solidFill>
                  </a:rPr>
                  <a:t> learning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rate</a:t>
                </a:r>
                <a:r>
                  <a:rPr lang="cs-CZ" sz="1600" dirty="0">
                    <a:solidFill>
                      <a:schemeClr val="dk2"/>
                    </a:solidFill>
                  </a:rPr>
                  <a:t> +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momentum</a:t>
                </a:r>
                <a:r>
                  <a:rPr lang="cs-CZ" sz="1600" dirty="0">
                    <a:solidFill>
                      <a:schemeClr val="dk2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6E8CE3CE-D814-B4C4-043C-3E0EA2114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71" y="2606411"/>
                <a:ext cx="5485390" cy="877676"/>
              </a:xfrm>
              <a:prstGeom prst="rect">
                <a:avLst/>
              </a:prstGeom>
              <a:blipFill>
                <a:blip r:embed="rId5"/>
                <a:stretch>
                  <a:fillRect b="-9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8DEB0A51-FE6B-2222-86ED-0CE81FBEC50F}"/>
                  </a:ext>
                </a:extLst>
              </p:cNvPr>
              <p:cNvSpPr txBox="1"/>
              <p:nvPr/>
            </p:nvSpPr>
            <p:spPr>
              <a:xfrm>
                <a:off x="5150755" y="1035072"/>
                <a:ext cx="3728550" cy="723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MSE</m:t>
                          </m:r>
                        </m:sub>
                      </m:sSub>
                      <m:d>
                        <m:dPr>
                          <m:ctrlPr>
                            <a:rPr lang="cs-CZ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cs-CZ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cs-CZ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c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cs-CZ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cs-CZ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cs-CZ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cs-CZ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cs-CZ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cs-CZ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m:rPr>
                              <m:nor/>
                            </m:rPr>
                            <a:rPr lang="cs-CZ" sz="16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cs-CZ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cs-CZ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cs-CZ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cs-CZ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cs-CZ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cs-CZ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16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cs-CZ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cs-CZ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8DEB0A51-FE6B-2222-86ED-0CE81FBEC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755" y="1035072"/>
                <a:ext cx="3728550" cy="7231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84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 err="1">
                <a:solidFill>
                  <a:srgbClr val="A30000"/>
                </a:solidFill>
              </a:rPr>
              <a:t>Our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architectures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4" y="904575"/>
            <a:ext cx="6446001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>
                <a:solidFill>
                  <a:schemeClr val="dk2"/>
                </a:solidFill>
              </a:rPr>
              <a:t>3 </a:t>
            </a:r>
            <a:r>
              <a:rPr lang="cs-CZ" sz="1600" dirty="0" err="1">
                <a:solidFill>
                  <a:schemeClr val="dk2"/>
                </a:solidFill>
              </a:rPr>
              <a:t>flavours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of</a:t>
            </a:r>
            <a:r>
              <a:rPr lang="cs-CZ" sz="1600" dirty="0">
                <a:solidFill>
                  <a:schemeClr val="dk2"/>
                </a:solidFill>
              </a:rPr>
              <a:t> DPNN</a:t>
            </a:r>
          </a:p>
        </p:txBody>
      </p:sp>
      <p:grpSp>
        <p:nvGrpSpPr>
          <p:cNvPr id="66" name="Skupina 65">
            <a:extLst>
              <a:ext uri="{FF2B5EF4-FFF2-40B4-BE49-F238E27FC236}">
                <a16:creationId xmlns:a16="http://schemas.microsoft.com/office/drawing/2014/main" id="{6D443984-AC50-11A2-C8FA-A276DF8B1D5E}"/>
              </a:ext>
            </a:extLst>
          </p:cNvPr>
          <p:cNvGrpSpPr/>
          <p:nvPr/>
        </p:nvGrpSpPr>
        <p:grpSpPr>
          <a:xfrm>
            <a:off x="3639681" y="935399"/>
            <a:ext cx="4490494" cy="1920221"/>
            <a:chOff x="2669408" y="1296584"/>
            <a:chExt cx="3816021" cy="16318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Vývojový diagram: rozhodnutí 1">
                  <a:extLst>
                    <a:ext uri="{FF2B5EF4-FFF2-40B4-BE49-F238E27FC236}">
                      <a16:creationId xmlns:a16="http://schemas.microsoft.com/office/drawing/2014/main" id="{D06EF6E0-018B-FAB2-9B13-F9894557B3A1}"/>
                    </a:ext>
                  </a:extLst>
                </p:cNvPr>
                <p:cNvSpPr/>
                <p:nvPr/>
              </p:nvSpPr>
              <p:spPr>
                <a:xfrm>
                  <a:off x="2842037" y="1296584"/>
                  <a:ext cx="950496" cy="83619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Vývojový diagram: rozhodnutí 1">
                  <a:extLst>
                    <a:ext uri="{FF2B5EF4-FFF2-40B4-BE49-F238E27FC236}">
                      <a16:creationId xmlns:a16="http://schemas.microsoft.com/office/drawing/2014/main" id="{D06EF6E0-018B-FAB2-9B13-F9894557B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037" y="1296584"/>
                  <a:ext cx="950496" cy="836196"/>
                </a:xfrm>
                <a:prstGeom prst="flowChartDecision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Vývojový diagram: rozhodnutí 2">
                  <a:extLst>
                    <a:ext uri="{FF2B5EF4-FFF2-40B4-BE49-F238E27FC236}">
                      <a16:creationId xmlns:a16="http://schemas.microsoft.com/office/drawing/2014/main" id="{771F33FD-CBBF-64B0-4350-16B4D8E94D13}"/>
                    </a:ext>
                  </a:extLst>
                </p:cNvPr>
                <p:cNvSpPr/>
                <p:nvPr/>
              </p:nvSpPr>
              <p:spPr>
                <a:xfrm>
                  <a:off x="4188485" y="1296584"/>
                  <a:ext cx="950496" cy="83619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Vývojový diagram: rozhodnutí 2">
                  <a:extLst>
                    <a:ext uri="{FF2B5EF4-FFF2-40B4-BE49-F238E27FC236}">
                      <a16:creationId xmlns:a16="http://schemas.microsoft.com/office/drawing/2014/main" id="{771F33FD-CBBF-64B0-4350-16B4D8E94D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85" y="1296584"/>
                  <a:ext cx="950496" cy="836196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bdélník 3">
                  <a:extLst>
                    <a:ext uri="{FF2B5EF4-FFF2-40B4-BE49-F238E27FC236}">
                      <a16:creationId xmlns:a16="http://schemas.microsoft.com/office/drawing/2014/main" id="{C8E8716D-D24A-35A7-3827-D20D20B82917}"/>
                    </a:ext>
                  </a:extLst>
                </p:cNvPr>
                <p:cNvSpPr/>
                <p:nvPr/>
              </p:nvSpPr>
              <p:spPr>
                <a:xfrm>
                  <a:off x="2842037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Obdélník 3">
                  <a:extLst>
                    <a:ext uri="{FF2B5EF4-FFF2-40B4-BE49-F238E27FC236}">
                      <a16:creationId xmlns:a16="http://schemas.microsoft.com/office/drawing/2014/main" id="{C8E8716D-D24A-35A7-3827-D20D20B82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037" y="2453788"/>
                  <a:ext cx="950496" cy="474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bdélník 4">
                  <a:extLst>
                    <a:ext uri="{FF2B5EF4-FFF2-40B4-BE49-F238E27FC236}">
                      <a16:creationId xmlns:a16="http://schemas.microsoft.com/office/drawing/2014/main" id="{5B78EEF7-3269-0101-C855-48C58A160ACB}"/>
                    </a:ext>
                  </a:extLst>
                </p:cNvPr>
                <p:cNvSpPr/>
                <p:nvPr/>
              </p:nvSpPr>
              <p:spPr>
                <a:xfrm>
                  <a:off x="4188485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Obdélník 4">
                  <a:extLst>
                    <a:ext uri="{FF2B5EF4-FFF2-40B4-BE49-F238E27FC236}">
                      <a16:creationId xmlns:a16="http://schemas.microsoft.com/office/drawing/2014/main" id="{5B78EEF7-3269-0101-C855-48C58A160A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85" y="2453788"/>
                  <a:ext cx="950496" cy="474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Přímá spojnice se šipkou 8">
              <a:extLst>
                <a:ext uri="{FF2B5EF4-FFF2-40B4-BE49-F238E27FC236}">
                  <a16:creationId xmlns:a16="http://schemas.microsoft.com/office/drawing/2014/main" id="{627BA59F-36C1-251B-4983-95D1DF6402D8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317285" y="2132780"/>
              <a:ext cx="0" cy="32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se šipkou 10">
              <a:extLst>
                <a:ext uri="{FF2B5EF4-FFF2-40B4-BE49-F238E27FC236}">
                  <a16:creationId xmlns:a16="http://schemas.microsoft.com/office/drawing/2014/main" id="{41C3F34D-20DE-A237-7502-ADADDC9ECE61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792533" y="2691088"/>
              <a:ext cx="39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bdélník 13">
                  <a:extLst>
                    <a:ext uri="{FF2B5EF4-FFF2-40B4-BE49-F238E27FC236}">
                      <a16:creationId xmlns:a16="http://schemas.microsoft.com/office/drawing/2014/main" id="{13FB07F3-D9C2-13AE-42F3-CCBD3B1FA1C5}"/>
                    </a:ext>
                  </a:extLst>
                </p:cNvPr>
                <p:cNvSpPr/>
                <p:nvPr/>
              </p:nvSpPr>
              <p:spPr>
                <a:xfrm>
                  <a:off x="5534933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cs-CZ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cs-CZ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)≈</m:t>
                        </m:r>
                        <m:acc>
                          <m:accPr>
                            <m:chr m:val="̇"/>
                            <m:ctrlPr>
                              <a:rPr lang="cs-C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cs-CZ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Obdélník 13">
                  <a:extLst>
                    <a:ext uri="{FF2B5EF4-FFF2-40B4-BE49-F238E27FC236}">
                      <a16:creationId xmlns:a16="http://schemas.microsoft.com/office/drawing/2014/main" id="{13FB07F3-D9C2-13AE-42F3-CCBD3B1FA1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933" y="2453788"/>
                  <a:ext cx="950496" cy="474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Přímá spojnice se šipkou 16">
              <a:extLst>
                <a:ext uri="{FF2B5EF4-FFF2-40B4-BE49-F238E27FC236}">
                  <a16:creationId xmlns:a16="http://schemas.microsoft.com/office/drawing/2014/main" id="{A06B3712-F30B-6A62-0288-0C831CB45058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4663733" y="2132780"/>
              <a:ext cx="0" cy="32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se šipkou 18">
              <a:extLst>
                <a:ext uri="{FF2B5EF4-FFF2-40B4-BE49-F238E27FC236}">
                  <a16:creationId xmlns:a16="http://schemas.microsoft.com/office/drawing/2014/main" id="{F531A4DB-2DBF-EFAC-46BF-5DA14FEF3617}"/>
                </a:ext>
              </a:extLst>
            </p:cNvPr>
            <p:cNvCxnSpPr>
              <a:stCxn id="5" idx="3"/>
              <a:endCxn id="14" idx="1"/>
            </p:cNvCxnSpPr>
            <p:nvPr/>
          </p:nvCxnSpPr>
          <p:spPr>
            <a:xfrm>
              <a:off x="5138981" y="2691088"/>
              <a:ext cx="39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CFB62FD2-2849-5D1E-BC1F-C1BD8FBABC8E}"/>
                </a:ext>
              </a:extLst>
            </p:cNvPr>
            <p:cNvSpPr txBox="1"/>
            <p:nvPr/>
          </p:nvSpPr>
          <p:spPr>
            <a:xfrm>
              <a:off x="3155715" y="2186916"/>
              <a:ext cx="40705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20" name="TextovéPole 19">
              <a:extLst>
                <a:ext uri="{FF2B5EF4-FFF2-40B4-BE49-F238E27FC236}">
                  <a16:creationId xmlns:a16="http://schemas.microsoft.com/office/drawing/2014/main" id="{03D46101-E8E7-1F33-F347-9E36C908966C}"/>
                </a:ext>
              </a:extLst>
            </p:cNvPr>
            <p:cNvSpPr txBox="1"/>
            <p:nvPr/>
          </p:nvSpPr>
          <p:spPr>
            <a:xfrm>
              <a:off x="2669408" y="2176106"/>
              <a:ext cx="1295754" cy="222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100" dirty="0" err="1">
                  <a:solidFill>
                    <a:schemeClr val="dk2"/>
                  </a:solidFill>
                </a:rPr>
                <a:t>Skew-symmetrization</a:t>
              </a:r>
              <a:endParaRPr lang="en-US" sz="1100" dirty="0">
                <a:solidFill>
                  <a:schemeClr val="dk2"/>
                </a:solidFill>
              </a:endParaRPr>
            </a:p>
          </p:txBody>
        </p:sp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DEB1A7AB-A90A-E9EB-21DB-A188EA183FBD}"/>
                </a:ext>
              </a:extLst>
            </p:cNvPr>
            <p:cNvSpPr txBox="1"/>
            <p:nvPr/>
          </p:nvSpPr>
          <p:spPr>
            <a:xfrm>
              <a:off x="4460205" y="2197723"/>
              <a:ext cx="40705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24" name="TextovéPole 23">
              <a:extLst>
                <a:ext uri="{FF2B5EF4-FFF2-40B4-BE49-F238E27FC236}">
                  <a16:creationId xmlns:a16="http://schemas.microsoft.com/office/drawing/2014/main" id="{F839A2CC-930A-2149-7E3D-D0D1A0BE773A}"/>
                </a:ext>
              </a:extLst>
            </p:cNvPr>
            <p:cNvSpPr txBox="1"/>
            <p:nvPr/>
          </p:nvSpPr>
          <p:spPr>
            <a:xfrm>
              <a:off x="4279711" y="2155810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100" dirty="0" err="1">
                  <a:solidFill>
                    <a:schemeClr val="dk2"/>
                  </a:solidFill>
                </a:rPr>
                <a:t>Autograd</a:t>
              </a:r>
              <a:endParaRPr lang="en-US" sz="1100" dirty="0">
                <a:solidFill>
                  <a:schemeClr val="dk2"/>
                </a:solidFill>
              </a:endParaRPr>
            </a:p>
          </p:txBody>
        </p:sp>
      </p:grp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6E8DB04-B95E-B87B-5CB5-47608C47EADC}"/>
              </a:ext>
            </a:extLst>
          </p:cNvPr>
          <p:cNvSpPr txBox="1"/>
          <p:nvPr/>
        </p:nvSpPr>
        <p:spPr>
          <a:xfrm>
            <a:off x="505039" y="1281957"/>
            <a:ext cx="46339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b="1" dirty="0" err="1">
                <a:solidFill>
                  <a:schemeClr val="dk2"/>
                </a:solidFill>
              </a:rPr>
              <a:t>Without</a:t>
            </a:r>
            <a:r>
              <a:rPr lang="cs-CZ" sz="1400" b="1" dirty="0">
                <a:solidFill>
                  <a:schemeClr val="dk2"/>
                </a:solidFill>
              </a:rPr>
              <a:t>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b="1" dirty="0">
                <a:solidFill>
                  <a:schemeClr val="dk2"/>
                </a:solidFill>
              </a:rPr>
              <a:t>Soft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dirty="0" err="1">
                <a:solidFill>
                  <a:schemeClr val="dk2"/>
                </a:solidFill>
              </a:rPr>
              <a:t>Implici</a:t>
            </a:r>
            <a:r>
              <a:rPr lang="cs-CZ" dirty="0" err="1">
                <a:solidFill>
                  <a:schemeClr val="dk2"/>
                </a:solidFill>
              </a:rPr>
              <a:t>t</a:t>
            </a:r>
            <a:r>
              <a:rPr lang="cs-CZ" dirty="0">
                <a:solidFill>
                  <a:schemeClr val="dk2"/>
                </a:solidFill>
              </a:rPr>
              <a:t> Jacobi</a:t>
            </a:r>
            <a:endParaRPr lang="cs-CZ" sz="14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AFC715CF-F041-C70D-2A58-586D67F99A2F}"/>
                  </a:ext>
                </a:extLst>
              </p:cNvPr>
              <p:cNvSpPr txBox="1"/>
              <p:nvPr/>
            </p:nvSpPr>
            <p:spPr>
              <a:xfrm>
                <a:off x="565428" y="3486696"/>
                <a:ext cx="3582728" cy="689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WJ</m:t>
                          </m:r>
                        </m:sub>
                      </m:sSub>
                      <m:d>
                        <m:dPr>
                          <m:ctrlPr>
                            <a:rPr lang="cs-CZ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cs-CZ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cs-CZ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cs-CZ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cs-CZ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cs-CZ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cs-CZ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16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cs-CZ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cs-CZ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cs-CZ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cs-CZ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16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cs-CZ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cs-CZ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cs-CZ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cs-CZ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cs-CZ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cs-CZ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cs-CZ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16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cs-CZ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cs-CZ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AFC715CF-F041-C70D-2A58-586D67F9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28" y="3486696"/>
                <a:ext cx="3582728" cy="6898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ovéPole 63">
                <a:extLst>
                  <a:ext uri="{FF2B5EF4-FFF2-40B4-BE49-F238E27FC236}">
                    <a16:creationId xmlns:a16="http://schemas.microsoft.com/office/drawing/2014/main" id="{33648869-F370-474B-06B9-963448A03713}"/>
                  </a:ext>
                </a:extLst>
              </p:cNvPr>
              <p:cNvSpPr txBox="1"/>
              <p:nvPr/>
            </p:nvSpPr>
            <p:spPr>
              <a:xfrm>
                <a:off x="565428" y="4083851"/>
                <a:ext cx="3441144" cy="717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SJ</m:t>
                          </m:r>
                        </m:sub>
                      </m:sSub>
                      <m:d>
                        <m:dPr>
                          <m:ctrlPr>
                            <a:rPr lang="cs-CZ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WJ</m:t>
                          </m:r>
                        </m:sub>
                      </m:sSub>
                      <m:d>
                        <m:dPr>
                          <m:ctrlPr>
                            <a:rPr lang="cs-CZ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cs-CZ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cs-CZ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cs-CZ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cs-CZ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cs-CZ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cs-CZ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cs-CZ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cs-CZ" sz="16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p>
                                          <m:r>
                                            <a:rPr lang="cs-CZ" sz="1600" i="1">
                                              <a:latin typeface="Cambria Math" panose="02040503050406030204" pitchFamily="18" charset="0"/>
                                            </a:rPr>
                                            <m:t>𝑖𝑗𝑘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cs-CZ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cs-CZ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cs-CZ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lang="cs-CZ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cs-CZ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ovéPole 63">
                <a:extLst>
                  <a:ext uri="{FF2B5EF4-FFF2-40B4-BE49-F238E27FC236}">
                    <a16:creationId xmlns:a16="http://schemas.microsoft.com/office/drawing/2014/main" id="{33648869-F370-474B-06B9-963448A03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28" y="4083851"/>
                <a:ext cx="3441144" cy="7176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ovéPole 64">
                <a:extLst>
                  <a:ext uri="{FF2B5EF4-FFF2-40B4-BE49-F238E27FC236}">
                    <a16:creationId xmlns:a16="http://schemas.microsoft.com/office/drawing/2014/main" id="{EDFD89DB-F51D-83A5-7DF5-9E5597B73F97}"/>
                  </a:ext>
                </a:extLst>
              </p:cNvPr>
              <p:cNvSpPr txBox="1"/>
              <p:nvPr/>
            </p:nvSpPr>
            <p:spPr>
              <a:xfrm>
                <a:off x="5393076" y="4077151"/>
                <a:ext cx="3573928" cy="532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𝑖𝑗𝑙</m:t>
                          </m:r>
                        </m:sup>
                      </m:sSup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p>
                      </m:sSup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𝑙𝑖</m:t>
                              </m:r>
                            </m:sup>
                          </m:sSup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5" name="TextovéPole 64">
                <a:extLst>
                  <a:ext uri="{FF2B5EF4-FFF2-40B4-BE49-F238E27FC236}">
                    <a16:creationId xmlns:a16="http://schemas.microsoft.com/office/drawing/2014/main" id="{EDFD89DB-F51D-83A5-7DF5-9E5597B7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76" y="4077151"/>
                <a:ext cx="3573928" cy="5321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46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 err="1">
                <a:solidFill>
                  <a:srgbClr val="A30000"/>
                </a:solidFill>
              </a:rPr>
              <a:t>Our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architectures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4" y="904575"/>
            <a:ext cx="6446001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>
                <a:solidFill>
                  <a:schemeClr val="dk2"/>
                </a:solidFill>
              </a:rPr>
              <a:t>3 </a:t>
            </a:r>
            <a:r>
              <a:rPr lang="cs-CZ" sz="1600" dirty="0" err="1">
                <a:solidFill>
                  <a:schemeClr val="dk2"/>
                </a:solidFill>
              </a:rPr>
              <a:t>flavours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of</a:t>
            </a:r>
            <a:r>
              <a:rPr lang="cs-CZ" sz="1600" dirty="0">
                <a:solidFill>
                  <a:schemeClr val="dk2"/>
                </a:solidFill>
              </a:rPr>
              <a:t> DPNN</a:t>
            </a:r>
          </a:p>
        </p:txBody>
      </p:sp>
      <p:grpSp>
        <p:nvGrpSpPr>
          <p:cNvPr id="66" name="Skupina 65">
            <a:extLst>
              <a:ext uri="{FF2B5EF4-FFF2-40B4-BE49-F238E27FC236}">
                <a16:creationId xmlns:a16="http://schemas.microsoft.com/office/drawing/2014/main" id="{6D443984-AC50-11A2-C8FA-A276DF8B1D5E}"/>
              </a:ext>
            </a:extLst>
          </p:cNvPr>
          <p:cNvGrpSpPr/>
          <p:nvPr/>
        </p:nvGrpSpPr>
        <p:grpSpPr>
          <a:xfrm>
            <a:off x="3639681" y="935399"/>
            <a:ext cx="4490494" cy="1920221"/>
            <a:chOff x="2669408" y="1296584"/>
            <a:chExt cx="3816021" cy="16318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Vývojový diagram: rozhodnutí 1">
                  <a:extLst>
                    <a:ext uri="{FF2B5EF4-FFF2-40B4-BE49-F238E27FC236}">
                      <a16:creationId xmlns:a16="http://schemas.microsoft.com/office/drawing/2014/main" id="{D06EF6E0-018B-FAB2-9B13-F9894557B3A1}"/>
                    </a:ext>
                  </a:extLst>
                </p:cNvPr>
                <p:cNvSpPr/>
                <p:nvPr/>
              </p:nvSpPr>
              <p:spPr>
                <a:xfrm>
                  <a:off x="2842037" y="1296584"/>
                  <a:ext cx="950496" cy="83619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Vývojový diagram: rozhodnutí 1">
                  <a:extLst>
                    <a:ext uri="{FF2B5EF4-FFF2-40B4-BE49-F238E27FC236}">
                      <a16:creationId xmlns:a16="http://schemas.microsoft.com/office/drawing/2014/main" id="{D06EF6E0-018B-FAB2-9B13-F9894557B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037" y="1296584"/>
                  <a:ext cx="950496" cy="836196"/>
                </a:xfrm>
                <a:prstGeom prst="flowChartDecision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Vývojový diagram: rozhodnutí 2">
                  <a:extLst>
                    <a:ext uri="{FF2B5EF4-FFF2-40B4-BE49-F238E27FC236}">
                      <a16:creationId xmlns:a16="http://schemas.microsoft.com/office/drawing/2014/main" id="{771F33FD-CBBF-64B0-4350-16B4D8E94D13}"/>
                    </a:ext>
                  </a:extLst>
                </p:cNvPr>
                <p:cNvSpPr/>
                <p:nvPr/>
              </p:nvSpPr>
              <p:spPr>
                <a:xfrm>
                  <a:off x="4188485" y="1296584"/>
                  <a:ext cx="950496" cy="83619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Vývojový diagram: rozhodnutí 2">
                  <a:extLst>
                    <a:ext uri="{FF2B5EF4-FFF2-40B4-BE49-F238E27FC236}">
                      <a16:creationId xmlns:a16="http://schemas.microsoft.com/office/drawing/2014/main" id="{771F33FD-CBBF-64B0-4350-16B4D8E94D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85" y="1296584"/>
                  <a:ext cx="950496" cy="836196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bdélník 3">
                  <a:extLst>
                    <a:ext uri="{FF2B5EF4-FFF2-40B4-BE49-F238E27FC236}">
                      <a16:creationId xmlns:a16="http://schemas.microsoft.com/office/drawing/2014/main" id="{C8E8716D-D24A-35A7-3827-D20D20B82917}"/>
                    </a:ext>
                  </a:extLst>
                </p:cNvPr>
                <p:cNvSpPr/>
                <p:nvPr/>
              </p:nvSpPr>
              <p:spPr>
                <a:xfrm>
                  <a:off x="2842037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Obdélník 3">
                  <a:extLst>
                    <a:ext uri="{FF2B5EF4-FFF2-40B4-BE49-F238E27FC236}">
                      <a16:creationId xmlns:a16="http://schemas.microsoft.com/office/drawing/2014/main" id="{C8E8716D-D24A-35A7-3827-D20D20B82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037" y="2453788"/>
                  <a:ext cx="950496" cy="474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bdélník 4">
                  <a:extLst>
                    <a:ext uri="{FF2B5EF4-FFF2-40B4-BE49-F238E27FC236}">
                      <a16:creationId xmlns:a16="http://schemas.microsoft.com/office/drawing/2014/main" id="{5B78EEF7-3269-0101-C855-48C58A160ACB}"/>
                    </a:ext>
                  </a:extLst>
                </p:cNvPr>
                <p:cNvSpPr/>
                <p:nvPr/>
              </p:nvSpPr>
              <p:spPr>
                <a:xfrm>
                  <a:off x="4188485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Obdélník 4">
                  <a:extLst>
                    <a:ext uri="{FF2B5EF4-FFF2-40B4-BE49-F238E27FC236}">
                      <a16:creationId xmlns:a16="http://schemas.microsoft.com/office/drawing/2014/main" id="{5B78EEF7-3269-0101-C855-48C58A160A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85" y="2453788"/>
                  <a:ext cx="950496" cy="474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Přímá spojnice se šipkou 8">
              <a:extLst>
                <a:ext uri="{FF2B5EF4-FFF2-40B4-BE49-F238E27FC236}">
                  <a16:creationId xmlns:a16="http://schemas.microsoft.com/office/drawing/2014/main" id="{627BA59F-36C1-251B-4983-95D1DF6402D8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317285" y="2132780"/>
              <a:ext cx="0" cy="32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se šipkou 10">
              <a:extLst>
                <a:ext uri="{FF2B5EF4-FFF2-40B4-BE49-F238E27FC236}">
                  <a16:creationId xmlns:a16="http://schemas.microsoft.com/office/drawing/2014/main" id="{41C3F34D-20DE-A237-7502-ADADDC9ECE61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792533" y="2691088"/>
              <a:ext cx="39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bdélník 13">
                  <a:extLst>
                    <a:ext uri="{FF2B5EF4-FFF2-40B4-BE49-F238E27FC236}">
                      <a16:creationId xmlns:a16="http://schemas.microsoft.com/office/drawing/2014/main" id="{13FB07F3-D9C2-13AE-42F3-CCBD3B1FA1C5}"/>
                    </a:ext>
                  </a:extLst>
                </p:cNvPr>
                <p:cNvSpPr/>
                <p:nvPr/>
              </p:nvSpPr>
              <p:spPr>
                <a:xfrm>
                  <a:off x="5534933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cs-CZ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cs-CZ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)≈</m:t>
                        </m:r>
                        <m:acc>
                          <m:accPr>
                            <m:chr m:val="̇"/>
                            <m:ctrlPr>
                              <a:rPr lang="cs-C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cs-CZ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Obdélník 13">
                  <a:extLst>
                    <a:ext uri="{FF2B5EF4-FFF2-40B4-BE49-F238E27FC236}">
                      <a16:creationId xmlns:a16="http://schemas.microsoft.com/office/drawing/2014/main" id="{13FB07F3-D9C2-13AE-42F3-CCBD3B1FA1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933" y="2453788"/>
                  <a:ext cx="950496" cy="474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Přímá spojnice se šipkou 16">
              <a:extLst>
                <a:ext uri="{FF2B5EF4-FFF2-40B4-BE49-F238E27FC236}">
                  <a16:creationId xmlns:a16="http://schemas.microsoft.com/office/drawing/2014/main" id="{A06B3712-F30B-6A62-0288-0C831CB45058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4663733" y="2132780"/>
              <a:ext cx="0" cy="32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se šipkou 18">
              <a:extLst>
                <a:ext uri="{FF2B5EF4-FFF2-40B4-BE49-F238E27FC236}">
                  <a16:creationId xmlns:a16="http://schemas.microsoft.com/office/drawing/2014/main" id="{F531A4DB-2DBF-EFAC-46BF-5DA14FEF3617}"/>
                </a:ext>
              </a:extLst>
            </p:cNvPr>
            <p:cNvCxnSpPr>
              <a:stCxn id="5" idx="3"/>
              <a:endCxn id="14" idx="1"/>
            </p:cNvCxnSpPr>
            <p:nvPr/>
          </p:nvCxnSpPr>
          <p:spPr>
            <a:xfrm>
              <a:off x="5138981" y="2691088"/>
              <a:ext cx="39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CFB62FD2-2849-5D1E-BC1F-C1BD8FBABC8E}"/>
                </a:ext>
              </a:extLst>
            </p:cNvPr>
            <p:cNvSpPr txBox="1"/>
            <p:nvPr/>
          </p:nvSpPr>
          <p:spPr>
            <a:xfrm>
              <a:off x="3155715" y="2186916"/>
              <a:ext cx="40705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20" name="TextovéPole 19">
              <a:extLst>
                <a:ext uri="{FF2B5EF4-FFF2-40B4-BE49-F238E27FC236}">
                  <a16:creationId xmlns:a16="http://schemas.microsoft.com/office/drawing/2014/main" id="{03D46101-E8E7-1F33-F347-9E36C908966C}"/>
                </a:ext>
              </a:extLst>
            </p:cNvPr>
            <p:cNvSpPr txBox="1"/>
            <p:nvPr/>
          </p:nvSpPr>
          <p:spPr>
            <a:xfrm>
              <a:off x="2669408" y="2176106"/>
              <a:ext cx="1295754" cy="222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100" dirty="0" err="1">
                  <a:solidFill>
                    <a:schemeClr val="dk2"/>
                  </a:solidFill>
                </a:rPr>
                <a:t>Skew-symmetrization</a:t>
              </a:r>
              <a:endParaRPr lang="en-US" sz="1100" dirty="0">
                <a:solidFill>
                  <a:schemeClr val="dk2"/>
                </a:solidFill>
              </a:endParaRPr>
            </a:p>
          </p:txBody>
        </p:sp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DEB1A7AB-A90A-E9EB-21DB-A188EA183FBD}"/>
                </a:ext>
              </a:extLst>
            </p:cNvPr>
            <p:cNvSpPr txBox="1"/>
            <p:nvPr/>
          </p:nvSpPr>
          <p:spPr>
            <a:xfrm>
              <a:off x="4460205" y="2197723"/>
              <a:ext cx="40705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24" name="TextovéPole 23">
              <a:extLst>
                <a:ext uri="{FF2B5EF4-FFF2-40B4-BE49-F238E27FC236}">
                  <a16:creationId xmlns:a16="http://schemas.microsoft.com/office/drawing/2014/main" id="{F839A2CC-930A-2149-7E3D-D0D1A0BE773A}"/>
                </a:ext>
              </a:extLst>
            </p:cNvPr>
            <p:cNvSpPr txBox="1"/>
            <p:nvPr/>
          </p:nvSpPr>
          <p:spPr>
            <a:xfrm>
              <a:off x="4279711" y="2155810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100" dirty="0" err="1">
                  <a:solidFill>
                    <a:schemeClr val="dk2"/>
                  </a:solidFill>
                </a:rPr>
                <a:t>Autograd</a:t>
              </a:r>
              <a:endParaRPr lang="en-US" sz="1100" dirty="0">
                <a:solidFill>
                  <a:schemeClr val="dk2"/>
                </a:solidFill>
              </a:endParaRPr>
            </a:p>
          </p:txBody>
        </p:sp>
      </p:grp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6E8DB04-B95E-B87B-5CB5-47608C47EADC}"/>
              </a:ext>
            </a:extLst>
          </p:cNvPr>
          <p:cNvSpPr txBox="1"/>
          <p:nvPr/>
        </p:nvSpPr>
        <p:spPr>
          <a:xfrm>
            <a:off x="505039" y="1281957"/>
            <a:ext cx="46339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dirty="0" err="1">
                <a:solidFill>
                  <a:schemeClr val="dk2"/>
                </a:solidFill>
              </a:rPr>
              <a:t>Without</a:t>
            </a:r>
            <a:r>
              <a:rPr lang="cs-CZ" sz="1400" dirty="0">
                <a:solidFill>
                  <a:schemeClr val="dk2"/>
                </a:solidFill>
              </a:rPr>
              <a:t>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dirty="0">
                <a:solidFill>
                  <a:schemeClr val="dk2"/>
                </a:solidFill>
              </a:rPr>
              <a:t>Soft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b="1" dirty="0" err="1">
                <a:solidFill>
                  <a:schemeClr val="dk2"/>
                </a:solidFill>
              </a:rPr>
              <a:t>Implici</a:t>
            </a:r>
            <a:r>
              <a:rPr lang="cs-CZ" b="1" dirty="0" err="1">
                <a:solidFill>
                  <a:schemeClr val="dk2"/>
                </a:solidFill>
              </a:rPr>
              <a:t>t</a:t>
            </a:r>
            <a:r>
              <a:rPr lang="cs-CZ" b="1" dirty="0">
                <a:solidFill>
                  <a:schemeClr val="dk2"/>
                </a:solidFill>
              </a:rPr>
              <a:t> Jacobi</a:t>
            </a:r>
            <a:endParaRPr lang="cs-CZ" sz="1400" b="1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AFC715CF-F041-C70D-2A58-586D67F99A2F}"/>
                  </a:ext>
                </a:extLst>
              </p:cNvPr>
              <p:cNvSpPr txBox="1"/>
              <p:nvPr/>
            </p:nvSpPr>
            <p:spPr>
              <a:xfrm>
                <a:off x="564320" y="3623722"/>
                <a:ext cx="1683334" cy="357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d>
                        <m:dPr>
                          <m:ctrlPr>
                            <a:rPr lang="cs-CZ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cs-CZ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d>
                        <m:dPr>
                          <m:ctrlPr>
                            <a:rPr lang="cs-CZ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AFC715CF-F041-C70D-2A58-586D67F9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20" y="3623722"/>
                <a:ext cx="1683334" cy="357662"/>
              </a:xfrm>
              <a:prstGeom prst="rect">
                <a:avLst/>
              </a:prstGeom>
              <a:blipFill>
                <a:blip r:embed="rId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789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666</Words>
  <Application>Microsoft Office PowerPoint</Application>
  <PresentationFormat>Předvádění na obrazovce (16:9)</PresentationFormat>
  <Paragraphs>141</Paragraphs>
  <Slides>9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Simple Light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Benda</dc:creator>
  <cp:lastModifiedBy>Jan Benda</cp:lastModifiedBy>
  <cp:revision>8</cp:revision>
  <dcterms:modified xsi:type="dcterms:W3CDTF">2024-04-01T10:35:46Z</dcterms:modified>
</cp:coreProperties>
</file>