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>
        <p:scale>
          <a:sx n="75" d="100"/>
          <a:sy n="75" d="100"/>
        </p:scale>
        <p:origin x="88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71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47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856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94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74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2009a4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2009a4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Suppose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simulated</a:t>
            </a:r>
            <a:r>
              <a:rPr lang="cs-CZ" dirty="0"/>
              <a:t> data and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extract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underlaying</a:t>
            </a:r>
            <a:r>
              <a:rPr lang="cs-CZ" dirty="0"/>
              <a:t> </a:t>
            </a:r>
            <a:r>
              <a:rPr lang="cs-CZ" dirty="0" err="1"/>
              <a:t>physical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. </a:t>
            </a:r>
            <a:r>
              <a:rPr lang="cs-CZ" dirty="0" err="1"/>
              <a:t>This</a:t>
            </a:r>
            <a:r>
              <a:rPr lang="cs-CZ" dirty="0"/>
              <a:t> type </a:t>
            </a:r>
            <a:r>
              <a:rPr lang="cs-CZ" dirty="0" err="1"/>
              <a:t>of</a:t>
            </a:r>
            <a:r>
              <a:rPr lang="cs-CZ" dirty="0"/>
              <a:t> problém,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inverse problém,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typically</a:t>
            </a:r>
            <a:r>
              <a:rPr lang="cs-CZ" dirty="0"/>
              <a:t> very hard to </a:t>
            </a:r>
            <a:r>
              <a:rPr lang="cs-CZ" dirty="0" err="1"/>
              <a:t>solve</a:t>
            </a:r>
            <a:r>
              <a:rPr lang="cs-CZ" dirty="0"/>
              <a:t>.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use </a:t>
            </a:r>
            <a:r>
              <a:rPr lang="cs-CZ" dirty="0" err="1"/>
              <a:t>machine</a:t>
            </a:r>
            <a:r>
              <a:rPr lang="cs-CZ" dirty="0"/>
              <a:t> learning, </a:t>
            </a:r>
            <a:r>
              <a:rPr lang="cs-CZ" dirty="0" err="1"/>
              <a:t>specifically</a:t>
            </a:r>
            <a:r>
              <a:rPr lang="cs-CZ" dirty="0"/>
              <a:t> </a:t>
            </a:r>
            <a:r>
              <a:rPr lang="cs-CZ" dirty="0" err="1"/>
              <a:t>neural</a:t>
            </a:r>
            <a:r>
              <a:rPr lang="cs-CZ" dirty="0"/>
              <a:t> </a:t>
            </a:r>
            <a:r>
              <a:rPr lang="cs-CZ" dirty="0" err="1"/>
              <a:t>networks</a:t>
            </a:r>
            <a:r>
              <a:rPr lang="cs-CZ" dirty="0"/>
              <a:t>. Network </a:t>
            </a:r>
            <a:r>
              <a:rPr lang="cs-CZ" dirty="0" err="1"/>
              <a:t>we</a:t>
            </a:r>
            <a:r>
              <a:rPr lang="cs-CZ" dirty="0"/>
              <a:t> are </a:t>
            </a:r>
            <a:r>
              <a:rPr lang="cs-CZ" dirty="0" err="1"/>
              <a:t>focusing</a:t>
            </a:r>
            <a:r>
              <a:rPr lang="cs-CZ" dirty="0"/>
              <a:t> on in my thesis and in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developed</a:t>
            </a:r>
            <a:r>
              <a:rPr lang="cs-CZ" dirty="0"/>
              <a:t> by Michal Pavelka and </a:t>
            </a:r>
            <a:r>
              <a:rPr lang="cs-CZ" dirty="0" err="1"/>
              <a:t>collective</a:t>
            </a:r>
            <a:r>
              <a:rPr lang="cs-CZ" dirty="0"/>
              <a:t> and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dubbed</a:t>
            </a:r>
            <a:r>
              <a:rPr lang="cs-CZ" dirty="0"/>
              <a:t> Direct </a:t>
            </a:r>
            <a:r>
              <a:rPr lang="cs-CZ" dirty="0" err="1"/>
              <a:t>Poisson</a:t>
            </a:r>
            <a:r>
              <a:rPr lang="cs-CZ" dirty="0"/>
              <a:t> </a:t>
            </a:r>
            <a:r>
              <a:rPr lang="cs-CZ" dirty="0" err="1"/>
              <a:t>Neural</a:t>
            </a:r>
            <a:r>
              <a:rPr lang="cs-CZ" dirty="0"/>
              <a:t> Network </a:t>
            </a:r>
            <a:r>
              <a:rPr lang="cs-CZ" dirty="0" err="1"/>
              <a:t>or</a:t>
            </a:r>
            <a:r>
              <a:rPr lang="cs-CZ" dirty="0"/>
              <a:t> DPNN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short</a:t>
            </a:r>
            <a:r>
              <a:rPr lang="cs-CZ" dirty="0"/>
              <a:t>. In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presentaion</a:t>
            </a:r>
            <a:r>
              <a:rPr lang="cs-CZ" dirty="0"/>
              <a:t> I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explain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core</a:t>
            </a:r>
            <a:r>
              <a:rPr lang="cs-CZ" dirty="0"/>
              <a:t> idea </a:t>
            </a:r>
            <a:r>
              <a:rPr lang="cs-CZ" dirty="0" err="1"/>
              <a:t>behind</a:t>
            </a:r>
            <a:r>
              <a:rPr lang="cs-CZ" dirty="0"/>
              <a:t> DPNN, show </a:t>
            </a:r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well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performs</a:t>
            </a:r>
            <a:r>
              <a:rPr lang="cs-CZ" dirty="0"/>
              <a:t> on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sysetms</a:t>
            </a:r>
            <a:r>
              <a:rPr lang="cs-CZ" dirty="0"/>
              <a:t> and </a:t>
            </a:r>
            <a:r>
              <a:rPr lang="cs-CZ" dirty="0" err="1"/>
              <a:t>lastly</a:t>
            </a:r>
            <a:r>
              <a:rPr lang="cs-CZ" dirty="0"/>
              <a:t> I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tell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my </a:t>
            </a:r>
            <a:r>
              <a:rPr lang="cs-CZ" dirty="0" err="1"/>
              <a:t>improvements</a:t>
            </a:r>
            <a:r>
              <a:rPr lang="cs-CZ" dirty="0"/>
              <a:t> to </a:t>
            </a:r>
            <a:r>
              <a:rPr lang="cs-CZ" dirty="0" err="1"/>
              <a:t>it</a:t>
            </a:r>
            <a:r>
              <a:rPr lang="cs-CZ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62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7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97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opscience.iop.org/article/10.1088/1751-8121/ad080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hyperlink" Target="https://doi.org/10.1017/S09624929000029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hyperlink" Target="https://tikz.net/neural_networks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0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967375" y="4917300"/>
            <a:ext cx="320925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3250" y="2647366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Jan Benda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786" y="3072750"/>
            <a:ext cx="8884428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300" b="1" dirty="0">
                <a:solidFill>
                  <a:srgbClr val="A30000"/>
                </a:solidFill>
              </a:rPr>
              <a:t>Machine learning for recognition of simple physical systems</a:t>
            </a:r>
            <a:endParaRPr sz="2300" b="1" dirty="0">
              <a:solidFill>
                <a:srgbClr val="A3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702925"/>
            <a:ext cx="5714263" cy="17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409775"/>
            <a:ext cx="9144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Mathematical institute of Charles University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5850" y="3487857"/>
            <a:ext cx="69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A30000"/>
                </a:solidFill>
              </a:rPr>
              <a:t>A defence of bachelor thesis</a:t>
            </a:r>
            <a:endParaRPr sz="1800" dirty="0">
              <a:solidFill>
                <a:srgbClr val="A30000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6900" y="2463664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3"/>
          <p:cNvSpPr/>
          <p:nvPr/>
        </p:nvSpPr>
        <p:spPr>
          <a:xfrm>
            <a:off x="276900" y="4070768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3399650" y="4274600"/>
            <a:ext cx="2344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3rd April 2024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13" name="Obrázek 12" descr="Obsah obrázku text, diagram, Vykreslený graf, řada/pruh&#10;&#10;Popis byl vytvořen automaticky">
            <a:extLst>
              <a:ext uri="{FF2B5EF4-FFF2-40B4-BE49-F238E27FC236}">
                <a16:creationId xmlns:a16="http://schemas.microsoft.com/office/drawing/2014/main" id="{3137C9A6-99F2-3568-AF41-A4EE450F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0" y="2050700"/>
            <a:ext cx="3806240" cy="2854680"/>
          </a:xfrm>
          <a:prstGeom prst="rect">
            <a:avLst/>
          </a:prstGeom>
        </p:spPr>
      </p:pic>
      <p:pic>
        <p:nvPicPr>
          <p:cNvPr id="18" name="Obrázek 17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D3CEACE-B471-DE47-502A-A6CE356A8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880" y="2062620"/>
            <a:ext cx="3806240" cy="2854680"/>
          </a:xfrm>
          <a:prstGeom prst="rect">
            <a:avLst/>
          </a:prstGeom>
        </p:spPr>
      </p:pic>
      <p:sp>
        <p:nvSpPr>
          <p:cNvPr id="3" name="Google Shape;79;p14">
            <a:extLst>
              <a:ext uri="{FF2B5EF4-FFF2-40B4-BE49-F238E27FC236}">
                <a16:creationId xmlns:a16="http://schemas.microsoft.com/office/drawing/2014/main" id="{D81593CE-EF5B-0544-58BF-57B095821786}"/>
              </a:ext>
            </a:extLst>
          </p:cNvPr>
          <p:cNvSpPr txBox="1"/>
          <p:nvPr/>
        </p:nvSpPr>
        <p:spPr>
          <a:xfrm>
            <a:off x="5717850" y="806112"/>
            <a:ext cx="3043269" cy="14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5 </a:t>
            </a:r>
            <a:r>
              <a:rPr lang="cs-CZ" dirty="0" err="1">
                <a:solidFill>
                  <a:schemeClr val="dk2"/>
                </a:solidFill>
              </a:rPr>
              <a:t>layers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16 </a:t>
            </a:r>
            <a:r>
              <a:rPr lang="cs-CZ" dirty="0" err="1">
                <a:solidFill>
                  <a:schemeClr val="dk2"/>
                </a:solidFill>
              </a:rPr>
              <a:t>epochs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 err="1">
                <a:solidFill>
                  <a:schemeClr val="dk2"/>
                </a:solidFill>
              </a:rPr>
              <a:t>dt</a:t>
            </a:r>
            <a:r>
              <a:rPr lang="cs-CZ" dirty="0">
                <a:solidFill>
                  <a:schemeClr val="dk2"/>
                </a:solidFill>
              </a:rPr>
              <a:t> = 0.01</a:t>
            </a: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1000 </a:t>
            </a:r>
            <a:r>
              <a:rPr lang="cs-CZ" dirty="0" err="1">
                <a:solidFill>
                  <a:schemeClr val="dk2"/>
                </a:solidFill>
              </a:rPr>
              <a:t>steps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~ 11 / 25 </a:t>
            </a:r>
            <a:r>
              <a:rPr lang="cs-CZ" dirty="0" err="1">
                <a:solidFill>
                  <a:schemeClr val="dk2"/>
                </a:solidFill>
              </a:rPr>
              <a:t>minutes</a:t>
            </a:r>
            <a:r>
              <a:rPr lang="cs-CZ" dirty="0">
                <a:solidFill>
                  <a:schemeClr val="dk2"/>
                </a:solidFill>
              </a:rPr>
              <a:t> </a:t>
            </a:r>
            <a:r>
              <a:rPr lang="cs-CZ" dirty="0" err="1">
                <a:solidFill>
                  <a:schemeClr val="dk2"/>
                </a:solidFill>
              </a:rPr>
              <a:t>of</a:t>
            </a:r>
            <a:r>
              <a:rPr lang="cs-CZ" dirty="0">
                <a:solidFill>
                  <a:schemeClr val="dk2"/>
                </a:solidFill>
              </a:rPr>
              <a:t> learning </a:t>
            </a:r>
            <a:r>
              <a:rPr lang="cs-CZ" dirty="0" err="1">
                <a:solidFill>
                  <a:schemeClr val="dk2"/>
                </a:solidFill>
              </a:rPr>
              <a:t>for</a:t>
            </a:r>
            <a:r>
              <a:rPr lang="cs-CZ" dirty="0">
                <a:solidFill>
                  <a:schemeClr val="dk2"/>
                </a:solidFill>
              </a:rPr>
              <a:t> WJ / SJ resp.</a:t>
            </a:r>
          </a:p>
        </p:txBody>
      </p:sp>
    </p:spTree>
    <p:extLst>
      <p:ext uri="{BB962C8B-B14F-4D97-AF65-F5344CB8AC3E}">
        <p14:creationId xmlns:p14="http://schemas.microsoft.com/office/powerpoint/2010/main" val="6589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26" name="Obrázek 25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4D8D858A-2BB4-E331-10E4-848F61659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880" y="2020766"/>
            <a:ext cx="3806240" cy="2854680"/>
          </a:xfrm>
          <a:prstGeom prst="rect">
            <a:avLst/>
          </a:prstGeom>
        </p:spPr>
      </p:pic>
      <p:pic>
        <p:nvPicPr>
          <p:cNvPr id="31" name="Obrázek 30" descr="Obsah obrázku text, řada/pruh, diagram, Vykreslený graf&#10;&#10;Popis byl vytvořen automaticky">
            <a:extLst>
              <a:ext uri="{FF2B5EF4-FFF2-40B4-BE49-F238E27FC236}">
                <a16:creationId xmlns:a16="http://schemas.microsoft.com/office/drawing/2014/main" id="{ECE5B1A3-4D12-B7C9-4092-82076B924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0" y="2055770"/>
            <a:ext cx="3806240" cy="28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78CF2CF-F484-02EC-633C-7B9DC2BC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63" y="1442788"/>
            <a:ext cx="5045874" cy="3784404"/>
          </a:xfrm>
          <a:prstGeom prst="rect">
            <a:avLst/>
          </a:prstGeom>
        </p:spPr>
      </p:pic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Freely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rotating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rigid</a:t>
            </a:r>
            <a:r>
              <a:rPr lang="cs-CZ" sz="2600" b="1" dirty="0">
                <a:solidFill>
                  <a:srgbClr val="A30000"/>
                </a:solidFill>
              </a:rPr>
              <a:t> body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ED0CCD7A-F873-06F9-CEF3-49CF18DDE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23" y="2074686"/>
            <a:ext cx="3790153" cy="2842614"/>
          </a:xfrm>
          <a:prstGeom prst="rect">
            <a:avLst/>
          </a:prstGeom>
        </p:spPr>
      </p:pic>
      <p:sp>
        <p:nvSpPr>
          <p:cNvPr id="17" name="Google Shape;79;p14">
            <a:extLst>
              <a:ext uri="{FF2B5EF4-FFF2-40B4-BE49-F238E27FC236}">
                <a16:creationId xmlns:a16="http://schemas.microsoft.com/office/drawing/2014/main" id="{5CF0E1F2-5CF7-9093-A1C6-4C9EA3A005CA}"/>
              </a:ext>
            </a:extLst>
          </p:cNvPr>
          <p:cNvSpPr txBox="1"/>
          <p:nvPr/>
        </p:nvSpPr>
        <p:spPr>
          <a:xfrm>
            <a:off x="5717850" y="806112"/>
            <a:ext cx="3256444" cy="14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3 </a:t>
            </a:r>
            <a:r>
              <a:rPr lang="cs-CZ" dirty="0" err="1">
                <a:solidFill>
                  <a:schemeClr val="dk2"/>
                </a:solidFill>
              </a:rPr>
              <a:t>layers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100 </a:t>
            </a:r>
            <a:r>
              <a:rPr lang="cs-CZ" dirty="0" err="1">
                <a:solidFill>
                  <a:schemeClr val="dk2"/>
                </a:solidFill>
              </a:rPr>
              <a:t>epochs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 err="1">
                <a:solidFill>
                  <a:schemeClr val="dk2"/>
                </a:solidFill>
              </a:rPr>
              <a:t>dt</a:t>
            </a:r>
            <a:r>
              <a:rPr lang="cs-CZ" dirty="0">
                <a:solidFill>
                  <a:schemeClr val="dk2"/>
                </a:solidFill>
              </a:rPr>
              <a:t> = 0.06</a:t>
            </a: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300 </a:t>
            </a:r>
            <a:r>
              <a:rPr lang="cs-CZ" dirty="0" err="1">
                <a:solidFill>
                  <a:schemeClr val="dk2"/>
                </a:solidFill>
              </a:rPr>
              <a:t>steps</a:t>
            </a:r>
            <a:endParaRPr lang="cs-CZ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dirty="0">
                <a:solidFill>
                  <a:schemeClr val="dk2"/>
                </a:solidFill>
              </a:rPr>
              <a:t>~ 12 / 26 / 20 </a:t>
            </a:r>
            <a:r>
              <a:rPr lang="cs-CZ" dirty="0" err="1">
                <a:solidFill>
                  <a:schemeClr val="dk2"/>
                </a:solidFill>
              </a:rPr>
              <a:t>minutes</a:t>
            </a:r>
            <a:r>
              <a:rPr lang="cs-CZ" dirty="0">
                <a:solidFill>
                  <a:schemeClr val="dk2"/>
                </a:solidFill>
              </a:rPr>
              <a:t> </a:t>
            </a:r>
            <a:r>
              <a:rPr lang="cs-CZ" dirty="0" err="1">
                <a:solidFill>
                  <a:schemeClr val="dk2"/>
                </a:solidFill>
              </a:rPr>
              <a:t>of</a:t>
            </a:r>
            <a:r>
              <a:rPr lang="cs-CZ" dirty="0">
                <a:solidFill>
                  <a:schemeClr val="dk2"/>
                </a:solidFill>
              </a:rPr>
              <a:t> learning </a:t>
            </a:r>
            <a:r>
              <a:rPr lang="cs-CZ" dirty="0" err="1">
                <a:solidFill>
                  <a:schemeClr val="dk2"/>
                </a:solidFill>
              </a:rPr>
              <a:t>for</a:t>
            </a:r>
            <a:r>
              <a:rPr lang="cs-CZ" dirty="0">
                <a:solidFill>
                  <a:schemeClr val="dk2"/>
                </a:solidFill>
              </a:rPr>
              <a:t> IJ / WJ / SJ resp.</a:t>
            </a:r>
          </a:p>
        </p:txBody>
      </p:sp>
    </p:spTree>
    <p:extLst>
      <p:ext uri="{BB962C8B-B14F-4D97-AF65-F5344CB8AC3E}">
        <p14:creationId xmlns:p14="http://schemas.microsoft.com/office/powerpoint/2010/main" val="16739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Freely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rotating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rigid</a:t>
            </a:r>
            <a:r>
              <a:rPr lang="cs-CZ" sz="2600" b="1" dirty="0">
                <a:solidFill>
                  <a:srgbClr val="A30000"/>
                </a:solidFill>
              </a:rPr>
              <a:t> body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ek 6">
            <a:extLst>
              <a:ext uri="{FF2B5EF4-FFF2-40B4-BE49-F238E27FC236}">
                <a16:creationId xmlns:a16="http://schemas.microsoft.com/office/drawing/2014/main" id="{07376B22-1D45-9ECD-846D-0199DD78E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924" y="2067836"/>
            <a:ext cx="3790152" cy="284261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3534D85-FA57-0FB8-6AAA-AE0A1D584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24" y="2074686"/>
            <a:ext cx="3790152" cy="28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Plans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for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the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future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month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4"/>
                <a:ext cx="7140158" cy="1729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Use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quadratic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features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</m:sub>
                    </m:sSub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ReLU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Anchor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networks</a:t>
                </a:r>
              </a:p>
              <a:p>
                <a:pPr marL="114300">
                  <a:buClr>
                    <a:schemeClr val="dk2"/>
                  </a:buClr>
                  <a:buSzPts val="1800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Test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robustness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against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noise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>
                  <a:buClr>
                    <a:schemeClr val="dk2"/>
                  </a:buClr>
                  <a:buSzPts val="1800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Implement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dissipation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Rayleigh</a:t>
                </a:r>
                <a:r>
                  <a:rPr lang="cs-CZ" sz="1600" dirty="0">
                    <a:solidFill>
                      <a:schemeClr val="dk2"/>
                    </a:solidFill>
                  </a:rPr>
                  <a:t> / GENERIC /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other</a:t>
                </a:r>
                <a:r>
                  <a:rPr lang="cs-CZ" sz="1600" dirty="0">
                    <a:solidFill>
                      <a:schemeClr val="dk2"/>
                    </a:solidFill>
                  </a:rPr>
                  <a:t>…</a:t>
                </a:r>
              </a:p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4"/>
                <a:ext cx="7140158" cy="1729083"/>
              </a:xfrm>
              <a:prstGeom prst="rect">
                <a:avLst/>
              </a:prstGeom>
              <a:blipFill>
                <a:blip r:embed="rId3"/>
                <a:stretch>
                  <a:fillRect b="-39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2159058"/>
            <a:ext cx="577347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endParaRPr lang="cs-CZ"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Recapitulation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3" y="904574"/>
            <a:ext cx="8249264" cy="127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train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neural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on </a:t>
            </a:r>
            <a:r>
              <a:rPr lang="cs-CZ" sz="1600" dirty="0" err="1">
                <a:solidFill>
                  <a:schemeClr val="dk2"/>
                </a:solidFill>
              </a:rPr>
              <a:t>simulated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measured</a:t>
            </a:r>
            <a:r>
              <a:rPr lang="cs-CZ" sz="1600" dirty="0">
                <a:solidFill>
                  <a:schemeClr val="dk2"/>
                </a:solidFill>
              </a:rPr>
              <a:t> data </a:t>
            </a:r>
            <a:r>
              <a:rPr lang="cs-CZ" sz="1600" dirty="0" err="1">
                <a:solidFill>
                  <a:schemeClr val="dk2"/>
                </a:solidFill>
              </a:rPr>
              <a:t>from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physical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systems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used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later</a:t>
            </a:r>
            <a:r>
              <a:rPr lang="cs-CZ" sz="1600" dirty="0">
                <a:solidFill>
                  <a:schemeClr val="dk2"/>
                </a:solidFill>
              </a:rPr>
              <a:t> to </a:t>
            </a:r>
            <a:r>
              <a:rPr lang="cs-CZ" sz="1600" dirty="0" err="1">
                <a:solidFill>
                  <a:schemeClr val="dk2"/>
                </a:solidFill>
              </a:rPr>
              <a:t>simulate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r>
              <a:rPr lang="cs-CZ" sz="1600" dirty="0">
                <a:solidFill>
                  <a:schemeClr val="dk2"/>
                </a:solidFill>
              </a:rPr>
              <a:t>   </a:t>
            </a: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Hamiltonian</a:t>
            </a:r>
            <a:r>
              <a:rPr lang="cs-CZ" sz="1600" dirty="0">
                <a:solidFill>
                  <a:schemeClr val="dk2"/>
                </a:solidFill>
              </a:rPr>
              <a:t> and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bivector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yield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valuable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information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about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few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improvements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underway</a:t>
            </a:r>
            <a:r>
              <a:rPr lang="cs-CZ" sz="1600" dirty="0">
                <a:solidFill>
                  <a:schemeClr val="dk2"/>
                </a:solidFill>
              </a:rPr>
              <a:t> to make DPNN </a:t>
            </a:r>
            <a:r>
              <a:rPr lang="cs-CZ" sz="1600" dirty="0" err="1">
                <a:solidFill>
                  <a:schemeClr val="dk2"/>
                </a:solidFill>
              </a:rPr>
              <a:t>faster</a:t>
            </a:r>
            <a:r>
              <a:rPr lang="cs-CZ" sz="1600" dirty="0">
                <a:solidFill>
                  <a:schemeClr val="dk2"/>
                </a:solidFill>
              </a:rPr>
              <a:t> and more robust  </a:t>
            </a:r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9A1EEB1E-58E1-D40B-F8B5-090F307374CB}"/>
              </a:ext>
            </a:extLst>
          </p:cNvPr>
          <p:cNvSpPr/>
          <p:nvPr/>
        </p:nvSpPr>
        <p:spPr>
          <a:xfrm>
            <a:off x="276899" y="3106871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7FB9FEF-8959-557B-F953-ECD4A061B28F}"/>
              </a:ext>
            </a:extLst>
          </p:cNvPr>
          <p:cNvSpPr txBox="1"/>
          <p:nvPr/>
        </p:nvSpPr>
        <p:spPr>
          <a:xfrm>
            <a:off x="1021078" y="3247180"/>
            <a:ext cx="7101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dirty="0" err="1">
                <a:solidFill>
                  <a:srgbClr val="A30000"/>
                </a:solidFill>
              </a:rPr>
              <a:t>That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is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all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from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me</a:t>
            </a:r>
            <a:r>
              <a:rPr lang="cs-CZ" sz="2400" b="1" dirty="0">
                <a:solidFill>
                  <a:srgbClr val="A30000"/>
                </a:solidFill>
              </a:rPr>
              <a:t>. </a:t>
            </a:r>
            <a:r>
              <a:rPr lang="cs-CZ" sz="2400" b="1" dirty="0" err="1">
                <a:solidFill>
                  <a:srgbClr val="A30000"/>
                </a:solidFill>
              </a:rPr>
              <a:t>Thank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for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time</a:t>
            </a:r>
            <a:r>
              <a:rPr lang="cs-CZ" sz="2400" b="1" dirty="0">
                <a:solidFill>
                  <a:srgbClr val="A30000"/>
                </a:solidFill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193C6C8-8456-9352-1B1C-EE63F38097BB}"/>
              </a:ext>
            </a:extLst>
          </p:cNvPr>
          <p:cNvSpPr txBox="1"/>
          <p:nvPr/>
        </p:nvSpPr>
        <p:spPr>
          <a:xfrm>
            <a:off x="1743997" y="3776227"/>
            <a:ext cx="5656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>
                <a:solidFill>
                  <a:schemeClr val="dk2"/>
                </a:solidFill>
              </a:rPr>
              <a:t>Do </a:t>
            </a:r>
            <a:r>
              <a:rPr lang="cs-CZ" sz="1600" dirty="0" err="1">
                <a:solidFill>
                  <a:schemeClr val="dk2"/>
                </a:solidFill>
              </a:rPr>
              <a:t>you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any </a:t>
            </a:r>
            <a:r>
              <a:rPr lang="cs-CZ" sz="1600" dirty="0" err="1">
                <a:solidFill>
                  <a:schemeClr val="dk2"/>
                </a:solidFill>
              </a:rPr>
              <a:t>questions</a:t>
            </a:r>
            <a:r>
              <a:rPr lang="cs-CZ" sz="1600" dirty="0">
                <a:solidFill>
                  <a:schemeClr val="dk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89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926080" y="4917300"/>
            <a:ext cx="329184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err="1">
                <a:solidFill>
                  <a:schemeClr val="bg1"/>
                </a:solidFill>
              </a:rPr>
              <a:t>Introduction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Overview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D2F120E-4D1D-1652-9FA9-330828F3DB9A}"/>
                  </a:ext>
                </a:extLst>
              </p:cNvPr>
              <p:cNvSpPr txBox="1"/>
              <p:nvPr/>
            </p:nvSpPr>
            <p:spPr>
              <a:xfrm>
                <a:off x="184874" y="904575"/>
                <a:ext cx="8410433" cy="953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want to find out the properties of physical system from data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</a:pPr>
                <a:endParaRPr lang="cs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Inverse problem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cs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cs" sz="1600" dirty="0">
                    <a:solidFill>
                      <a:schemeClr val="dk2"/>
                    </a:solidFill>
                  </a:rPr>
                  <a:t> hard to solve</a:t>
                </a:r>
              </a:p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</a:pPr>
                <a:endParaRPr lang="cs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Our approach – Direct Poisson Neural Network</a:t>
                </a:r>
                <a:r>
                  <a:rPr lang="cs" sz="1600" baseline="30000" dirty="0">
                    <a:solidFill>
                      <a:schemeClr val="dk2"/>
                    </a:solidFill>
                  </a:rPr>
                  <a:t>1</a:t>
                </a:r>
                <a:r>
                  <a:rPr lang="cs" sz="1600" dirty="0">
                    <a:solidFill>
                      <a:schemeClr val="dk2"/>
                    </a:solidFill>
                  </a:rPr>
                  <a:t> (DPNN) by Martin Šípka et al. </a:t>
                </a:r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D2F120E-4D1D-1652-9FA9-330828F3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8410433" cy="953722"/>
              </a:xfrm>
              <a:prstGeom prst="rect">
                <a:avLst/>
              </a:prstGeom>
              <a:blipFill>
                <a:blip r:embed="rId3"/>
                <a:stretch>
                  <a:fillRect b="-50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56DADF7-9061-3DF5-91EF-11006F8E09BA}"/>
              </a:ext>
            </a:extLst>
          </p:cNvPr>
          <p:cNvSpPr txBox="1"/>
          <p:nvPr/>
        </p:nvSpPr>
        <p:spPr>
          <a:xfrm>
            <a:off x="184873" y="2763626"/>
            <a:ext cx="8410433" cy="95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I </a:t>
            </a:r>
            <a:r>
              <a:rPr lang="cs-CZ" sz="1600" dirty="0" err="1">
                <a:solidFill>
                  <a:schemeClr val="dk2"/>
                </a:solidFill>
              </a:rPr>
              <a:t>will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" name="Google Shape;79;p14">
            <a:extLst>
              <a:ext uri="{FF2B5EF4-FFF2-40B4-BE49-F238E27FC236}">
                <a16:creationId xmlns:a16="http://schemas.microsoft.com/office/drawing/2014/main" id="{E32D99B7-0A0E-9AEF-7B1C-EA3D86F54BD8}"/>
              </a:ext>
            </a:extLst>
          </p:cNvPr>
          <p:cNvSpPr txBox="1"/>
          <p:nvPr/>
        </p:nvSpPr>
        <p:spPr>
          <a:xfrm>
            <a:off x="489702" y="3031695"/>
            <a:ext cx="8410433" cy="95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E</a:t>
            </a:r>
            <a:r>
              <a:rPr lang="cs" sz="1600" dirty="0">
                <a:solidFill>
                  <a:schemeClr val="dk2"/>
                </a:solidFill>
              </a:rPr>
              <a:t>xplain the core idea behind DPNN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Show some of its results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Tell you about some of my improvements to it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243C4AC-489E-91AF-BE35-1B034D17BFE9}"/>
              </a:ext>
            </a:extLst>
          </p:cNvPr>
          <p:cNvSpPr txBox="1"/>
          <p:nvPr/>
        </p:nvSpPr>
        <p:spPr>
          <a:xfrm>
            <a:off x="0" y="4663384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050" baseline="30000" dirty="0">
                <a:solidFill>
                  <a:schemeClr val="dk2"/>
                </a:solidFill>
              </a:rPr>
              <a:t>1</a:t>
            </a:r>
            <a:r>
              <a:rPr lang="cs" sz="1050" dirty="0">
                <a:solidFill>
                  <a:schemeClr val="dk2"/>
                </a:solidFill>
              </a:rPr>
              <a:t> </a:t>
            </a:r>
            <a:r>
              <a:rPr 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Martin </a:t>
            </a:r>
            <a:r>
              <a:rPr lang="en-US" sz="105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Šípka</a:t>
            </a:r>
            <a:r>
              <a:rPr 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 </a:t>
            </a:r>
            <a:r>
              <a:rPr lang="en-US" sz="105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et al</a:t>
            </a:r>
            <a:r>
              <a:rPr 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 2023 </a:t>
            </a:r>
            <a:r>
              <a:rPr lang="en-US" sz="105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J. Phys. A: Math. </a:t>
            </a:r>
            <a:r>
              <a:rPr lang="en-US" sz="105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Theor</a:t>
            </a:r>
            <a:r>
              <a:rPr lang="en-US" sz="105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.</a:t>
            </a:r>
            <a:r>
              <a:rPr 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 </a:t>
            </a:r>
            <a:r>
              <a:rPr lang="en-US" sz="105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56</a:t>
            </a:r>
            <a:r>
              <a:rPr 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hlinkClick r:id="rId4"/>
              </a:rPr>
              <a:t> 495201</a:t>
            </a:r>
            <a:endParaRPr lang="cs-CZ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Canonical systems</a:t>
            </a:r>
            <a:endParaRPr sz="2600" b="1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Recall Hamilton’s equations of motion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/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blipFill>
                <a:blip r:embed="rId3"/>
                <a:stretch>
                  <a:fillRect l="-1266" t="-1370" r="-31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/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</a:rPr>
                      <m:t>𝒛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=(</m:t>
                    </m:r>
                    <m:sSub>
                      <m:sSub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sSub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1</m:t>
                        </m:r>
                      </m:sub>
                    </m:sSub>
                    <m:r>
                      <a:rPr lang="cs-CZ" sz="1600">
                        <a:solidFill>
                          <a:schemeClr val="dk2"/>
                        </a:solidFill>
                      </a:rPr>
                      <m:t>,…,</m:t>
                    </m:r>
                    <m:sSub>
                      <m:sSub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sSub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𝑛</m:t>
                        </m:r>
                      </m:sub>
                    </m:sSub>
                    <m:r>
                      <a:rPr lang="cs-CZ" sz="1600">
                        <a:solidFill>
                          <a:schemeClr val="dk2"/>
                        </a:solidFill>
                      </a:rPr>
                      <m:t>,</m:t>
                    </m:r>
                    <m:sSub>
                      <m:sSub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sSub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1</m:t>
                        </m:r>
                      </m:sub>
                    </m:sSub>
                    <m:r>
                      <a:rPr lang="cs-CZ" sz="1600">
                        <a:solidFill>
                          <a:schemeClr val="dk2"/>
                        </a:solidFill>
                      </a:rPr>
                      <m:t>,…,</m:t>
                    </m:r>
                    <m:sSub>
                      <m:sSub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sSub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𝑛</m:t>
                        </m:r>
                      </m:sub>
                    </m:sSub>
                    <m:r>
                      <a:rPr lang="cs-CZ" sz="1600">
                        <a:solidFill>
                          <a:schemeClr val="dk2"/>
                        </a:solidFill>
                      </a:rPr>
                      <m:t>)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/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blipFill>
                <a:blip r:embed="rId5"/>
                <a:stretch>
                  <a:fillRect l="-3883" t="-2985" r="-3398" b="-1492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can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/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ar-AE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ar-A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9;p14">
            <a:extLst>
              <a:ext uri="{FF2B5EF4-FFF2-40B4-BE49-F238E27FC236}">
                <a16:creationId xmlns:a16="http://schemas.microsoft.com/office/drawing/2014/main" id="{A792850A-0C7D-7125-4357-45170D32A759}"/>
              </a:ext>
            </a:extLst>
          </p:cNvPr>
          <p:cNvSpPr txBox="1"/>
          <p:nvPr/>
        </p:nvSpPr>
        <p:spPr>
          <a:xfrm>
            <a:off x="171903" y="2577090"/>
            <a:ext cx="759047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Recall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key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properties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brackets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/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Skew-symmetry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Bilinearity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cs-CZ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cs-CZ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/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onditions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de-DE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ar-AE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Jacobiator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4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5" y="904574"/>
                <a:ext cx="4734000" cy="730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will allow for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still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904574"/>
                <a:ext cx="4734000" cy="730451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sSup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dk2"/>
                            </a:solidFill>
                          </a:rPr>
                          <m:t>T</m:t>
                        </m:r>
                      </m:sup>
                    </m:sSup>
                    <m:r>
                      <a:rPr lang="cs-CZ" sz="1600">
                        <a:solidFill>
                          <a:schemeClr val="dk2"/>
                        </a:solidFill>
                      </a:rPr>
                      <m:t>=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𝐿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blipFill>
                <a:blip r:embed="rId5"/>
                <a:stretch>
                  <a:fillRect b="-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/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/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also</a:t>
                </a:r>
                <a:r>
                  <a:rPr lang="cs-CZ" sz="1600" dirty="0">
                    <a:solidFill>
                      <a:schemeClr val="dk2"/>
                    </a:solidFill>
                  </a:rPr>
                  <a:t> no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longer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even-dimensional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r>
                  <a:rPr lang="cs-CZ" sz="1600" dirty="0">
                    <a:solidFill>
                      <a:schemeClr val="dk2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may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ker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624B825F-03BB-9C31-BB98-80E3FA4B3352}"/>
              </a:ext>
            </a:extLst>
          </p:cNvPr>
          <p:cNvSpPr txBox="1"/>
          <p:nvPr/>
        </p:nvSpPr>
        <p:spPr>
          <a:xfrm>
            <a:off x="184875" y="2305903"/>
            <a:ext cx="487677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still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conservation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energy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/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/>
              <p:nvPr/>
            </p:nvSpPr>
            <p:spPr>
              <a:xfrm>
                <a:off x="578150" y="3268126"/>
                <a:ext cx="27670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⇒∃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0" y="3268126"/>
                <a:ext cx="27670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/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Such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/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/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ar-AE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/>
      <p:bldP spid="7" grpId="0"/>
      <p:bldP spid="9" grpId="0"/>
      <p:bldP spid="12" grpId="0"/>
      <p:bldP spid="13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3D 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/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There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exists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isomorphism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60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/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becomes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sz="16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cs-CZ" sz="1600" b="1" dirty="0">
                  <a:solidFill>
                    <a:schemeClr val="dk2"/>
                  </a:solidFill>
                  <a:ea typeface="Cambria Math" panose="02040503050406030204" pitchFamily="18" charset="0"/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/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/>
              <p:nvPr/>
            </p:nvSpPr>
            <p:spPr>
              <a:xfrm>
                <a:off x="184874" y="3485059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constructed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from</a:t>
                </a:r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rgbClr val="C00000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satisfies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</a:t>
                </a: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485059"/>
                <a:ext cx="7991632" cy="4397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/>
              <p:nvPr/>
            </p:nvSpPr>
            <p:spPr>
              <a:xfrm>
                <a:off x="184874" y="402163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Also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acc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𝒛</m:t>
                        </m:r>
                      </m:e>
                    </m:acc>
                    <m:r>
                      <a:rPr lang="cs-CZ" sz="1600">
                        <a:solidFill>
                          <a:schemeClr val="dk2"/>
                        </a:solidFill>
                      </a:rPr>
                      <m:t>=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𝐿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⋅</m:t>
                    </m:r>
                    <m:r>
                      <m:rPr>
                        <m:sty m:val="p"/>
                      </m:rPr>
                      <a:rPr lang="cs-CZ" sz="1600">
                        <a:solidFill>
                          <a:schemeClr val="dk2"/>
                        </a:solidFill>
                      </a:rPr>
                      <m:t>∇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𝐻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=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𝑱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×</m:t>
                    </m:r>
                    <m:r>
                      <m:rPr>
                        <m:sty m:val="p"/>
                      </m:rPr>
                      <a:rPr lang="cs-CZ" sz="1600">
                        <a:solidFill>
                          <a:schemeClr val="dk2"/>
                        </a:solidFill>
                      </a:rPr>
                      <m:t>∇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𝐻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=</m:t>
                    </m:r>
                    <m:d>
                      <m:d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dk2"/>
                            </a:solidFill>
                          </a:rPr>
                          <m:t>∇</m:t>
                        </m:r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𝐶</m:t>
                        </m:r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</a:rPr>
                      <m:t>×</m:t>
                    </m:r>
                    <m:r>
                      <m:rPr>
                        <m:sty m:val="p"/>
                      </m:rPr>
                      <a:rPr lang="cs-CZ" sz="1600">
                        <a:solidFill>
                          <a:schemeClr val="dk2"/>
                        </a:solidFill>
                      </a:rPr>
                      <m:t>∇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𝐻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4021631"/>
                <a:ext cx="7991632" cy="439775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/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CDB96322-448F-32B2-496C-257EBB16AC92}"/>
                  </a:ext>
                </a:extLst>
              </p:cNvPr>
              <p:cNvSpPr txBox="1"/>
              <p:nvPr/>
            </p:nvSpPr>
            <p:spPr>
              <a:xfrm>
                <a:off x="184874" y="2999092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by design </a:t>
                </a:r>
                <a:r>
                  <a:rPr lang="cs-CZ" sz="1600" dirty="0" err="1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of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CDB96322-448F-32B2-496C-257EBB16A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999092"/>
                <a:ext cx="7991632" cy="439775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/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cs-CZ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blipFill>
                <a:blip r:embed="rId3"/>
                <a:stretch>
                  <a:fillRect l="-27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E78CA13-E107-3B2E-9464-D004E3D6D9A4}"/>
              </a:ext>
            </a:extLst>
          </p:cNvPr>
          <p:cNvSpPr txBox="1"/>
          <p:nvPr/>
        </p:nvSpPr>
        <p:spPr>
          <a:xfrm>
            <a:off x="184875" y="1296111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organised into FC layers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/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/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parameters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learnt</a:t>
                </a: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/>
              <p:nvPr/>
            </p:nvSpPr>
            <p:spPr>
              <a:xfrm>
                <a:off x="184874" y="3699315"/>
                <a:ext cx="4734000" cy="96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rgbClr val="C00000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find</a:t>
                </a:r>
                <a:r>
                  <a:rPr lang="cs-CZ" sz="1600" dirty="0">
                    <a:solidFill>
                      <a:schemeClr val="dk2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that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want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sufficientely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well</a:t>
                </a:r>
                <a:r>
                  <a:rPr lang="cs-CZ" sz="1600" dirty="0">
                    <a:solidFill>
                      <a:schemeClr val="dk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699315"/>
                <a:ext cx="4734000" cy="968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 descr="Obsah obrázku kruh, snímek obrazovky, Barevnost&#10;&#10;Popis byl vytvořen automaticky">
            <a:extLst>
              <a:ext uri="{FF2B5EF4-FFF2-40B4-BE49-F238E27FC236}">
                <a16:creationId xmlns:a16="http://schemas.microsoft.com/office/drawing/2014/main" id="{7D5E0352-4A3D-F854-AE17-CE922501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430" y="1807585"/>
            <a:ext cx="3748228" cy="2673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/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</m:sub>
                      </m:sSub>
                      <m:d>
                        <m:dPr>
                          <m:ctrl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cs-CZ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Softplus</m:t>
                          </m:r>
                        </m:sub>
                      </m:sSub>
                      <m:d>
                        <m:dPr>
                          <m:ctrl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cs-CZ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cs-CZ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DC34074D-2429-C8B6-496E-3A288A5BF129}"/>
              </a:ext>
            </a:extLst>
          </p:cNvPr>
          <p:cNvSpPr txBox="1"/>
          <p:nvPr/>
        </p:nvSpPr>
        <p:spPr>
          <a:xfrm>
            <a:off x="184874" y="2036280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approximation theorem</a:t>
            </a:r>
            <a:r>
              <a:rPr lang="cs" sz="16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cs-CZ" sz="16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/>
              <p:nvPr/>
            </p:nvSpPr>
            <p:spPr>
              <a:xfrm>
                <a:off x="403448" y="2390122"/>
                <a:ext cx="4631767" cy="102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sufficientely wide NN of depth 1 with the</a:t>
                </a:r>
                <a:r>
                  <a:rPr lang="cs-CZ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right choice of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 polynomial, can approximate any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compact</a:t>
                </a:r>
              </a:p>
            </p:txBody>
          </p:sp>
        </mc:Choice>
        <mc:Fallback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8" y="2390122"/>
                <a:ext cx="4631767" cy="102184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/>
              <p:nvPr/>
            </p:nvSpPr>
            <p:spPr>
              <a:xfrm>
                <a:off x="1962745" y="3479079"/>
                <a:ext cx="1513171" cy="23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45" y="3479079"/>
                <a:ext cx="1513171" cy="233013"/>
              </a:xfrm>
              <a:prstGeom prst="rect">
                <a:avLst/>
              </a:prstGeom>
              <a:blipFill>
                <a:blip r:embed="rId10"/>
                <a:stretch>
                  <a:fillRect r="-403" b="-2368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ovéPole 1">
            <a:extLst>
              <a:ext uri="{FF2B5EF4-FFF2-40B4-BE49-F238E27FC236}">
                <a16:creationId xmlns:a16="http://schemas.microsoft.com/office/drawing/2014/main" id="{55076CC5-0AF1-0F1E-CB8E-F0F881176EE7}"/>
              </a:ext>
            </a:extLst>
          </p:cNvPr>
          <p:cNvSpPr txBox="1"/>
          <p:nvPr/>
        </p:nvSpPr>
        <p:spPr>
          <a:xfrm>
            <a:off x="5046514" y="4463513"/>
            <a:ext cx="3687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cs-CZ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cs-CZ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neural</a:t>
            </a:r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 </a:t>
            </a:r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/>
              </a:rPr>
              <a:t>tikz.net/neural_networks/</a:t>
            </a:r>
            <a:endParaRPr lang="cs-CZ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2405198-86B6-7F16-D528-CA987D3136C8}"/>
              </a:ext>
            </a:extLst>
          </p:cNvPr>
          <p:cNvSpPr txBox="1"/>
          <p:nvPr/>
        </p:nvSpPr>
        <p:spPr>
          <a:xfrm>
            <a:off x="0" y="4651525"/>
            <a:ext cx="824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cs-CZ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Cybenko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, G. (1989). "Approximation by superpositions of a sigmoidal function".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Mathematics of Control, Signals, and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. </a:t>
            </a:r>
            <a:r>
              <a:rPr lang="en-US" sz="1050" b="1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2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 (</a:t>
            </a:r>
            <a:r>
              <a:rPr lang="cs-CZ" sz="1050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4)/</a:t>
            </a:r>
            <a:endParaRPr lang="cs-CZ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Training and loss function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6446001" cy="853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Training is done over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minimize</a:t>
                </a:r>
                <a:r>
                  <a:rPr lang="cs-CZ" sz="1600" dirty="0">
                    <a:solidFill>
                      <a:schemeClr val="dk2"/>
                    </a:solidFill>
                  </a:rPr>
                  <a:t> some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6446001" cy="85364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563BC8D1-E5D6-3D97-2321-8A2B0889E544}"/>
              </a:ext>
            </a:extLst>
          </p:cNvPr>
          <p:cNvSpPr txBox="1"/>
          <p:nvPr/>
        </p:nvSpPr>
        <p:spPr>
          <a:xfrm>
            <a:off x="184874" y="1750700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most basic </a:t>
            </a:r>
            <a:r>
              <a:rPr lang="cs-CZ" sz="1600" dirty="0" err="1">
                <a:solidFill>
                  <a:schemeClr val="dk2"/>
                </a:solidFill>
              </a:rPr>
              <a:t>algorithm</a:t>
            </a:r>
            <a:r>
              <a:rPr lang="cs-CZ" sz="1600" dirty="0">
                <a:solidFill>
                  <a:schemeClr val="dk2"/>
                </a:solidFill>
              </a:rPr>
              <a:t>: Gradient </a:t>
            </a:r>
            <a:r>
              <a:rPr lang="cs-CZ" sz="1600" dirty="0" err="1">
                <a:solidFill>
                  <a:schemeClr val="dk2"/>
                </a:solidFill>
              </a:rPr>
              <a:t>descent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/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cs-CZ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blipFill>
                <a:blip r:embed="rId4"/>
                <a:stretch>
                  <a:fillRect l="-189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82738013-88F8-2D36-9EE8-3AB0C0B1A7E2}"/>
              </a:ext>
            </a:extLst>
          </p:cNvPr>
          <p:cNvSpPr txBox="1"/>
          <p:nvPr/>
        </p:nvSpPr>
        <p:spPr>
          <a:xfrm>
            <a:off x="184874" y="2267857"/>
            <a:ext cx="46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usually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some</a:t>
            </a:r>
            <a:r>
              <a:rPr lang="cs-CZ" sz="1600" dirty="0">
                <a:solidFill>
                  <a:schemeClr val="dk2"/>
                </a:solidFill>
              </a:rPr>
              <a:t> heuristic</a:t>
            </a:r>
            <a:r>
              <a:rPr lang="cs-CZ" dirty="0"/>
              <a:t>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applied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/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SGD –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split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into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disjoint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mini-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batches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rgbClr val="C00000"/>
                    </a:solidFill>
                  </a:rPr>
                  <a:t>ADAM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SGD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adaptive</a:t>
                </a:r>
                <a:r>
                  <a:rPr lang="cs-CZ" sz="1600" dirty="0">
                    <a:solidFill>
                      <a:schemeClr val="dk2"/>
                    </a:solidFill>
                  </a:rPr>
                  <a:t> learning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momentum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blipFill>
                <a:blip r:embed="rId5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/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c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/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cs-CZ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sz="1600" b="1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cs-CZ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/>
              <p:nvPr/>
            </p:nvSpPr>
            <p:spPr>
              <a:xfrm>
                <a:off x="5393076" y="4077151"/>
                <a:ext cx="3573928" cy="59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𝐽</m:t>
                          </m:r>
                        </m:e>
                        <m:sup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𝑖𝑗𝑙</m:t>
                          </m:r>
                        </m:sup>
                      </m:sSup>
                      <m:r>
                        <a:rPr lang="cs-CZ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𝐿</m:t>
                          </m:r>
                        </m:e>
                        <m:sup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𝐿</m:t>
                          </m:r>
                        </m:e>
                        <m:sup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𝑘</m:t>
                          </m:r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𝐿</m:t>
                          </m:r>
                        </m:e>
                        <m:sup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𝑘</m:t>
                          </m:r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𝑗</m:t>
                              </m:r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=</m:t>
                      </m:r>
                      <m:r>
                        <a:rPr lang="cs-CZ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0</m:t>
                      </m:r>
                    </m:oMath>
                  </m:oMathPara>
                </a14:m>
                <a:endParaRPr lang="de-DE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6" y="4077151"/>
                <a:ext cx="3573928" cy="599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/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Next step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forward </a:t>
                </a:r>
                <a:r>
                  <a:rPr lang="cs-CZ" sz="1600" dirty="0">
                    <a:solidFill>
                      <a:schemeClr val="dk2"/>
                    </a:solidFill>
                  </a:rPr>
                  <a:t>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 xmlns=""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blipFill>
                <a:blip r:embed="rId11"/>
                <a:stretch>
                  <a:fillRect r="-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EE6DB5E5-9277-6BF4-A3BE-2E04B69BD025}"/>
              </a:ext>
            </a:extLst>
          </p:cNvPr>
          <p:cNvSpPr txBox="1"/>
          <p:nvPr/>
        </p:nvSpPr>
        <p:spPr>
          <a:xfrm>
            <a:off x="184875" y="2863060"/>
            <a:ext cx="3213646" cy="10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chemeClr val="dk2"/>
              </a:buClr>
              <a:buSzPts val="1800"/>
              <a:buFont typeface="Arial"/>
              <a:buChar char="●"/>
            </a:pP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wide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FC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layers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softplus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activation</a:t>
            </a:r>
            <a:endParaRPr lang="cs-CZ" sz="1600" dirty="0">
              <a:solidFill>
                <a:schemeClr val="dk2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F677E99-B25E-AD22-D3DE-2DF9A8655AD4}"/>
              </a:ext>
            </a:extLst>
          </p:cNvPr>
          <p:cNvSpPr txBox="1"/>
          <p:nvPr/>
        </p:nvSpPr>
        <p:spPr>
          <a:xfrm>
            <a:off x="505039" y="1280296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Without</a:t>
            </a:r>
            <a:r>
              <a:rPr lang="cs-CZ" sz="1400" b="1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b="1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0DEFFFF-2B94-B0B6-9115-060C17433118}"/>
                  </a:ext>
                </a:extLst>
              </p:cNvPr>
              <p:cNvSpPr txBox="1"/>
              <p:nvPr/>
            </p:nvSpPr>
            <p:spPr>
              <a:xfrm>
                <a:off x="5061047" y="2443166"/>
                <a:ext cx="266474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0DEFFFF-2B94-B0B6-9115-060C1743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47" y="2443166"/>
                <a:ext cx="26647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64" grpId="0"/>
      <p:bldP spid="65" grpId="0"/>
      <p:bldP spid="6" grpId="0"/>
      <p:bldP spid="7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842822" y="935399"/>
            <a:ext cx="4287353" cy="1920221"/>
            <a:chOff x="2842037" y="1296584"/>
            <a:chExt cx="3643392" cy="163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995664" y="2176106"/>
              <a:ext cx="643246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2778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Implici</a:t>
            </a:r>
            <a:r>
              <a:rPr lang="cs-CZ" b="1" dirty="0" err="1">
                <a:solidFill>
                  <a:schemeClr val="dk2"/>
                </a:solidFill>
              </a:rPr>
              <a:t>t</a:t>
            </a:r>
            <a:r>
              <a:rPr lang="cs-CZ" b="1" dirty="0">
                <a:solidFill>
                  <a:schemeClr val="dk2"/>
                </a:solidFill>
              </a:rPr>
              <a:t> Jacobi</a:t>
            </a:r>
            <a:endParaRPr lang="cs-CZ" sz="1400" b="1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/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C4C0220-7775-BE62-2F49-9C3E7A5BB8E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402069" y="2855620"/>
            <a:ext cx="0" cy="37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/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/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/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Next</a:t>
                </a:r>
                <a:r>
                  <a:rPr lang="cs-CZ" sz="1600" dirty="0">
                    <a:solidFill>
                      <a:schemeClr val="dk2"/>
                    </a:solidFill>
                  </a:rPr>
                  <a:t> step 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>
                    <a:solidFill>
                      <a:schemeClr val="dk2"/>
                    </a:solidFill>
                  </a:rPr>
                  <a:t>forward 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 xmlns=""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blipFill>
                <a:blip r:embed="rId12"/>
                <a:stretch>
                  <a:fillRect r="-366" b="-1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1269</Words>
  <Application>Microsoft Office PowerPoint</Application>
  <PresentationFormat>Předvádění na obrazovce (16:9)</PresentationFormat>
  <Paragraphs>233</Paragraphs>
  <Slides>15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Simple Light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Benda</dc:creator>
  <cp:lastModifiedBy>Honza</cp:lastModifiedBy>
  <cp:revision>33</cp:revision>
  <dcterms:modified xsi:type="dcterms:W3CDTF">2024-04-02T16:44:41Z</dcterms:modified>
</cp:coreProperties>
</file>