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440" r:id="rId3"/>
    <p:sldId id="444" r:id="rId4"/>
    <p:sldId id="445" r:id="rId5"/>
    <p:sldId id="403" r:id="rId6"/>
    <p:sldId id="408" r:id="rId7"/>
    <p:sldId id="409" r:id="rId8"/>
    <p:sldId id="411" r:id="rId9"/>
    <p:sldId id="415" r:id="rId10"/>
    <p:sldId id="416" r:id="rId11"/>
    <p:sldId id="410" r:id="rId12"/>
    <p:sldId id="414" r:id="rId13"/>
    <p:sldId id="446" r:id="rId14"/>
    <p:sldId id="419" r:id="rId15"/>
    <p:sldId id="420" r:id="rId16"/>
    <p:sldId id="421" r:id="rId17"/>
    <p:sldId id="422" r:id="rId18"/>
    <p:sldId id="424" r:id="rId19"/>
    <p:sldId id="425" r:id="rId20"/>
    <p:sldId id="441" r:id="rId21"/>
    <p:sldId id="447" r:id="rId22"/>
    <p:sldId id="442" r:id="rId23"/>
    <p:sldId id="448" r:id="rId24"/>
    <p:sldId id="443" r:id="rId25"/>
    <p:sldId id="454" r:id="rId26"/>
    <p:sldId id="449" r:id="rId27"/>
    <p:sldId id="450" r:id="rId28"/>
    <p:sldId id="451" r:id="rId29"/>
    <p:sldId id="452" r:id="rId30"/>
    <p:sldId id="453" r:id="rId31"/>
    <p:sldId id="431" r:id="rId32"/>
    <p:sldId id="432" r:id="rId3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9F066-563F-400E-8EC6-B6A8DCB5F155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6380-C734-42D6-8C08-E848902E51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71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22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2B44EC-63E7-DFB6-2F61-0061CD8A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492D3C2-7AA8-0BCE-FFB2-05B4EE254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E77E84-A7A9-9912-BAE3-D30A7B24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F0-D711-4F71-A222-D80E7AF50C34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4F5424-0F69-06E7-8A63-B4953332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03E299-9ACE-B1B5-642D-8E62FB09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E027-D0EB-4A19-B819-FB6EC29B82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980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0D6FC-6E0A-F313-296D-7E3D2708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71111AF-0108-5C33-A41C-1E42B26E5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1458B0-D761-7D47-C82A-93017FC7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F0-D711-4F71-A222-D80E7AF50C34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366833-20D6-9CA4-72FB-E2510948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B256696-F386-E2EF-14A0-3B4A207A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E027-D0EB-4A19-B819-FB6EC29B82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493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785EF87-A7CA-093F-61D7-5C3027ABC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F4FB630-F6C2-B487-9317-CFBFB18AC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D548CE-EC28-D8C9-F51E-DE9AA8F3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F0-D711-4F71-A222-D80E7AF50C34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41F17F-4085-B72B-4200-266C5A84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A1C3F3-A06B-0EEF-43EA-829045A1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E027-D0EB-4A19-B819-FB6EC29B82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68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0000" y="1147200"/>
            <a:ext cx="4460000" cy="27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60000" y="3765767"/>
            <a:ext cx="44600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509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60000" y="1147200"/>
            <a:ext cx="7481600" cy="49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1219170" lvl="1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6979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58566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990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960000" y="1644233"/>
            <a:ext cx="4787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960000" y="3737433"/>
            <a:ext cx="4787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464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488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Three columns 5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586400" y="4574400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586400" y="5001600"/>
            <a:ext cx="22608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4965600" y="4574400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4965600" y="5001600"/>
            <a:ext cx="22608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8344800" y="4574400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8344800" y="5001600"/>
            <a:ext cx="22608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0160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7267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379D5-7A60-586E-B638-D42E4287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4BA311-513C-7582-1270-B9A6B20C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098C01D-5434-D385-9C5A-DFB14C1B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F0-D711-4F71-A222-D80E7AF50C34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DE85DD-CF7C-5CF2-F34E-E894E00A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6ECFBE-5C25-0BA4-221D-0D0F4BC0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E027-D0EB-4A19-B819-FB6EC29B82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439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20760A-B9CB-A24B-C95D-F52DA2F1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1C8796A-45FB-B925-3173-10775380B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B63554-A260-A372-AFB6-A1EF3B1F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F0-D711-4F71-A222-D80E7AF50C34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BA11D8-5301-75FB-418E-9408661A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7BFCC15-BB43-9129-357D-8057EE09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E027-D0EB-4A19-B819-FB6EC29B82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175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19B99D-DF38-6ACA-3C20-6AAD46F5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BFBB3C-426F-3AB0-DACE-7DFE4E5C6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016C800-FAE1-2326-8AB2-A7C4D7672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8F9376E-8AE7-0BE8-7B4B-E90F1FBC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F0-D711-4F71-A222-D80E7AF50C34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1FA0D2-BB98-7688-9D80-785CC7A0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E748D03-4BB3-8BE5-E238-0F8E3700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E027-D0EB-4A19-B819-FB6EC29B82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928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402169-665B-5F49-F018-B6BF9BF5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0F99F17-7F4E-AAA5-CF68-DB38176B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EC8EDD-246D-55FA-BE7A-1BA4A553B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32F9D0F-3A8D-72DA-892B-6825F00D5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733AD0B-A5BF-E4B8-7EEA-5B1FBF9C6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C239FB1-AED8-39F5-578E-FA799876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F0-D711-4F71-A222-D80E7AF50C34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A8EA548-D54D-8AD1-CF3F-CD6F4421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45CCB4E-192A-A033-8B71-81BA052F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E027-D0EB-4A19-B819-FB6EC29B82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44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A45AB3-F12F-DD84-FCA2-17AD7E5D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676FDE4-9CBF-42D4-3669-BF621685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F0-D711-4F71-A222-D80E7AF50C34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F9BD9B7-62C8-8C29-9E51-7F0EE89A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30846CD-A9C0-C8FF-A9DE-1C416D98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E027-D0EB-4A19-B819-FB6EC29B82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709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E25F185-3C63-776C-BD8A-5E60BE6C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F0-D711-4F71-A222-D80E7AF50C34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B449DEA-4FC4-60A7-CB63-889AC716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FA17621-545D-ED96-395D-5235B9FB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E027-D0EB-4A19-B819-FB6EC29B82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91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BB9829-B0C3-CB70-F9E3-A04F1884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771287-8EE7-2637-A7E1-86DFD22E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28C838A-A128-AA00-5C6A-7F7405C57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01B0CF6-7D10-017E-2380-EFAEACB1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F0-D711-4F71-A222-D80E7AF50C34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F4449F5-7AD0-CF99-8CA8-FBE11C0D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0320787-7A3C-8E90-B9D8-381DD90A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E027-D0EB-4A19-B819-FB6EC29B82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7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11A2AE-7D87-ABE9-0D45-43594EE3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B3306F9-65CE-C3FB-578E-DBB3D89EA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B8D99CC-5FFC-ED4F-6AAC-77F13A006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CE84CEA-635F-6B47-C866-C9241F98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D9F0-D711-4F71-A222-D80E7AF50C34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767EB8C-5987-640D-CD5B-9828250E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4AE2234-68F3-56FD-D8FA-4CF04B58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E027-D0EB-4A19-B819-FB6EC29B82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404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C64E243-111C-C609-53CC-ABE0A9DF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0EDAE2-01F2-82CA-E54D-32C8DCD2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095316-907B-CF45-4E88-050E64F62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D9F0-D711-4F71-A222-D80E7AF50C34}" type="datetimeFigureOut">
              <a:rPr lang="pl-PL" smtClean="0"/>
              <a:t>16.05.2023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FC2E91C-C083-BB26-CD6E-0FCC06527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702BB8-BA90-4BF5-3F25-501B72E1F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E027-D0EB-4A19-B819-FB6EC29B82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408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948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-996391" y="2832800"/>
            <a:ext cx="6875013" cy="4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l-PL" b="1" dirty="0">
                <a:latin typeface="Josefin Sans" panose="020B0604020202020204" charset="-18"/>
              </a:rPr>
              <a:t>KREDYTY DLA PRZEDSIĘBIORSTW,</a:t>
            </a:r>
            <a:br>
              <a:rPr lang="pl-PL" b="1" dirty="0">
                <a:latin typeface="Josefin Sans" panose="020B0604020202020204" charset="-18"/>
              </a:rPr>
            </a:br>
            <a:r>
              <a:rPr lang="pl-PL" b="1" dirty="0">
                <a:latin typeface="Josefin Sans" panose="020B0604020202020204" charset="-18"/>
              </a:rPr>
              <a:t>KLIENTÓW KORPORACYJNYCH</a:t>
            </a:r>
            <a:endParaRPr b="1" dirty="0">
              <a:latin typeface="Josefin Sans" panose="020B0604020202020204" charset="-18"/>
            </a:endParaRPr>
          </a:p>
        </p:txBody>
      </p:sp>
      <p:sp>
        <p:nvSpPr>
          <p:cNvPr id="1146" name="Google Shape;1146;p35"/>
          <p:cNvSpPr txBox="1">
            <a:spLocks noGrp="1"/>
          </p:cNvSpPr>
          <p:nvPr>
            <p:ph type="body" idx="1"/>
          </p:nvPr>
        </p:nvSpPr>
        <p:spPr>
          <a:xfrm>
            <a:off x="1165253" y="1150800"/>
            <a:ext cx="10066747" cy="4987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pl-PL" sz="2133" b="1" dirty="0">
              <a:solidFill>
                <a:srgbClr val="0097A7"/>
              </a:solidFill>
            </a:endParaRPr>
          </a:p>
          <a:p>
            <a:pPr marL="0" indent="0" algn="ctr">
              <a:buNone/>
            </a:pPr>
            <a:endParaRPr lang="pl-PL" sz="1867" dirty="0"/>
          </a:p>
          <a:p>
            <a:pPr marL="0" indent="0" algn="ctr">
              <a:buNone/>
            </a:pPr>
            <a:endParaRPr lang="pl-PL" sz="1867" dirty="0"/>
          </a:p>
        </p:txBody>
      </p:sp>
      <p:pic>
        <p:nvPicPr>
          <p:cNvPr id="1026" name="Picture 2" descr="50 Największych Banków w Polsce 2017: Bankowość korporacyjna lider do  kwadratu : aleBank.pl – Portal ekonomiczny – Najbliżej Finansów">
            <a:extLst>
              <a:ext uri="{FF2B5EF4-FFF2-40B4-BE49-F238E27FC236}">
                <a16:creationId xmlns:a16="http://schemas.microsoft.com/office/drawing/2014/main" id="{60B24CF3-6EBD-4B36-90EC-C982C478E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312" y="-180228"/>
            <a:ext cx="7620000" cy="7262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2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KREDYT W RACHUNKU BIEŻĄCYM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E9E4678-B017-4003-9567-350C4612E1C3}"/>
              </a:ext>
            </a:extLst>
          </p:cNvPr>
          <p:cNvSpPr txBox="1"/>
          <p:nvPr/>
        </p:nvSpPr>
        <p:spPr>
          <a:xfrm>
            <a:off x="1170951" y="1893552"/>
            <a:ext cx="9689989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Kwotę kredytu bank ustala na podstawie </a:t>
            </a:r>
            <a:r>
              <a:rPr lang="pl-PL" sz="2133" b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zdolności kredytowej…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9634083-EFAA-47C0-AD3E-1D30836EE65F}"/>
              </a:ext>
            </a:extLst>
          </p:cNvPr>
          <p:cNvSpPr txBox="1"/>
          <p:nvPr/>
        </p:nvSpPr>
        <p:spPr>
          <a:xfrm>
            <a:off x="637328" y="2912613"/>
            <a:ext cx="1059467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400" b="1" kern="0" dirty="0">
                <a:solidFill>
                  <a:srgbClr val="FFBE9D">
                    <a:lumMod val="5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Jak przeprowadzana jest ocena zdolności kredytowej przedsiębiorcy?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6244D7-1AE7-44AB-BC79-14ABAB536D57}"/>
              </a:ext>
            </a:extLst>
          </p:cNvPr>
          <p:cNvSpPr txBox="1"/>
          <p:nvPr/>
        </p:nvSpPr>
        <p:spPr>
          <a:xfrm>
            <a:off x="798664" y="4227466"/>
            <a:ext cx="10594672" cy="1528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…</a:t>
            </a: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oraz sytuacji ekonomiczno-finansowej kredytobiorcy oraz dotychczasowej współpracy z klientem i wysokości obrotów przeprowadzanych przez rachunek bieżący.</a:t>
            </a:r>
          </a:p>
        </p:txBody>
      </p:sp>
    </p:spTree>
    <p:extLst>
      <p:ext uri="{BB962C8B-B14F-4D97-AF65-F5344CB8AC3E}">
        <p14:creationId xmlns:p14="http://schemas.microsoft.com/office/powerpoint/2010/main" val="26656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KREDYT W RACHUNKU KREDYTOWYM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E9E4678-B017-4003-9567-350C4612E1C3}"/>
              </a:ext>
            </a:extLst>
          </p:cNvPr>
          <p:cNvSpPr txBox="1"/>
          <p:nvPr/>
        </p:nvSpPr>
        <p:spPr>
          <a:xfrm>
            <a:off x="1170951" y="1893551"/>
            <a:ext cx="968998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400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Jest on uruchamiany poprzez </a:t>
            </a:r>
            <a:r>
              <a:rPr lang="pl-PL" sz="2400" b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otwarcie specjalnie wydzielonego dla kredytobiorcy rachunku do ewidencji wykorzystania</a:t>
            </a:r>
            <a:br>
              <a:rPr lang="pl-PL" sz="2400" b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</a:br>
            <a:r>
              <a:rPr lang="pl-PL" sz="2400" b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 i spłaty kredytu.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6244D7-1AE7-44AB-BC79-14ABAB536D57}"/>
              </a:ext>
            </a:extLst>
          </p:cNvPr>
          <p:cNvSpPr txBox="1"/>
          <p:nvPr/>
        </p:nvSpPr>
        <p:spPr>
          <a:xfrm>
            <a:off x="798664" y="4227466"/>
            <a:ext cx="10594672" cy="1036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 algn="ctr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KREDYT PŁATNICZY</a:t>
            </a:r>
          </a:p>
          <a:p>
            <a:pPr marL="380990" indent="-380990" algn="ctr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 KREDYT REWOLWINGOWY</a:t>
            </a:r>
          </a:p>
        </p:txBody>
      </p:sp>
    </p:spTree>
    <p:extLst>
      <p:ext uri="{BB962C8B-B14F-4D97-AF65-F5344CB8AC3E}">
        <p14:creationId xmlns:p14="http://schemas.microsoft.com/office/powerpoint/2010/main" val="368964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KREDYT W RACHUNKU KREDYTOWYM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E9E4678-B017-4003-9567-350C4612E1C3}"/>
              </a:ext>
            </a:extLst>
          </p:cNvPr>
          <p:cNvSpPr txBox="1"/>
          <p:nvPr/>
        </p:nvSpPr>
        <p:spPr>
          <a:xfrm>
            <a:off x="1251005" y="2448723"/>
            <a:ext cx="9689989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400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Kredyt obrotowy w rachunku kredytowym przedsiębiorca może przeznaczyć na określony cel np. na wynagrodzenia dla pracowników czy zakup materiałów potrzebnych do prowadzonej działalności.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endParaRPr lang="pl-PL" sz="2400" b="1" kern="0" dirty="0">
              <a:solidFill>
                <a:srgbClr val="000000"/>
              </a:solidFill>
              <a:latin typeface="Josefin Sans" panose="020B0604020202020204" charset="-1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09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KREDYT W RACHUNKU KREDYTOWYM 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6244D7-1AE7-44AB-BC79-14ABAB536D57}"/>
              </a:ext>
            </a:extLst>
          </p:cNvPr>
          <p:cNvSpPr txBox="1"/>
          <p:nvPr/>
        </p:nvSpPr>
        <p:spPr>
          <a:xfrm>
            <a:off x="879945" y="1703722"/>
            <a:ext cx="10594672" cy="2513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KREDYT PŁATNICZY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endParaRPr lang="pl-PL" sz="2133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udostępniany </a:t>
            </a:r>
            <a:r>
              <a:rPr lang="pl-PL" sz="2133" b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jednorazowo lub w transzach </a:t>
            </a: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w ustalonych w umowie kredytowej terminach.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endParaRPr lang="pl-PL" sz="2133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472068A-5F46-416E-BA09-B3AF29D5E70B}"/>
              </a:ext>
            </a:extLst>
          </p:cNvPr>
          <p:cNvSpPr txBox="1"/>
          <p:nvPr/>
        </p:nvSpPr>
        <p:spPr>
          <a:xfrm>
            <a:off x="879945" y="3813638"/>
            <a:ext cx="10594672" cy="1036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Celem tego kredytu jest </a:t>
            </a: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sfinansowanie jednorazowej lub doraźnej transakcji </a:t>
            </a:r>
            <a:b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</a:br>
            <a:r>
              <a:rPr lang="pl-PL" sz="2133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(np. sezonowy zakup surowców, materiałów do produkcji).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BB59A52-52D4-4571-8F26-FF42FFD68F91}"/>
              </a:ext>
            </a:extLst>
          </p:cNvPr>
          <p:cNvSpPr txBox="1"/>
          <p:nvPr/>
        </p:nvSpPr>
        <p:spPr>
          <a:xfrm>
            <a:off x="1009993" y="5154279"/>
            <a:ext cx="10594672" cy="1036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Charakterystyczną cechą tego kredytu jest jego </a:t>
            </a: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nieodnawialność</a:t>
            </a:r>
            <a:r>
              <a:rPr lang="pl-PL" sz="2133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, co oznacza, że </a:t>
            </a: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spłaconego kredytu lub jego części nie można ponownie wykorzystać.</a:t>
            </a:r>
          </a:p>
        </p:txBody>
      </p:sp>
    </p:spTree>
    <p:extLst>
      <p:ext uri="{BB962C8B-B14F-4D97-AF65-F5344CB8AC3E}">
        <p14:creationId xmlns:p14="http://schemas.microsoft.com/office/powerpoint/2010/main" val="337604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KREDYT W RACHUNKU KREDYTOWYM 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6244D7-1AE7-44AB-BC79-14ABAB536D57}"/>
              </a:ext>
            </a:extLst>
          </p:cNvPr>
          <p:cNvSpPr txBox="1"/>
          <p:nvPr/>
        </p:nvSpPr>
        <p:spPr>
          <a:xfrm>
            <a:off x="879945" y="2020714"/>
            <a:ext cx="10594672" cy="2513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KREDYT PŁATNICZY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endParaRPr lang="pl-PL" sz="2133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Przy ustalaniu wysokości kredytu bank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b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zazwyczaj uwzględnia wysokość średniomiesięcznych wpływów na rachunek bieżący przedsiębiorstwa w odpowiednim okresie przed jego udzieleniem.</a:t>
            </a:r>
            <a:endParaRPr lang="pl-PL" sz="2133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09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KREDYT W RACHUNKU KREDYTOWYM 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6244D7-1AE7-44AB-BC79-14ABAB536D57}"/>
              </a:ext>
            </a:extLst>
          </p:cNvPr>
          <p:cNvSpPr txBox="1"/>
          <p:nvPr/>
        </p:nvSpPr>
        <p:spPr>
          <a:xfrm>
            <a:off x="91441" y="2020714"/>
            <a:ext cx="12100559" cy="2020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KREDYT PŁATNICZY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endParaRPr lang="pl-PL" sz="2133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Kredyt ten udzielany jest przedsiębiorstwom </a:t>
            </a:r>
            <a:r>
              <a:rPr lang="pl-PL" sz="2133" b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zgłaszającym</a:t>
            </a: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 </a:t>
            </a:r>
            <a:r>
              <a:rPr lang="pl-PL" sz="2133" b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jednorazowe </a:t>
            </a:r>
            <a:br>
              <a:rPr lang="pl-PL" sz="2133" b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</a:br>
            <a:r>
              <a:rPr lang="pl-PL" sz="2133" b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zapotrzebowanie na środki pieniężne- </a:t>
            </a:r>
            <a:r>
              <a:rPr lang="pl-PL" sz="1467" i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pozwala sfinansować chwilowe zapotrzebowanie na środki obrotowe.</a:t>
            </a:r>
            <a:endParaRPr lang="pl-PL" sz="2133" i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D0849AB-673A-4B3E-9BC8-6FCD0BD29D89}"/>
              </a:ext>
            </a:extLst>
          </p:cNvPr>
          <p:cNvSpPr txBox="1"/>
          <p:nvPr/>
        </p:nvSpPr>
        <p:spPr>
          <a:xfrm>
            <a:off x="0" y="4431866"/>
            <a:ext cx="12283440" cy="1036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Przeznaczony na zrealizowanie </a:t>
            </a:r>
            <a:r>
              <a:rPr lang="pl-PL" sz="2133" b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płatności lub sfinalizowanie zobowiązań na podstawie dokumentów potwierdzających  przyszły wpływ na rachunek</a:t>
            </a: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.</a:t>
            </a:r>
            <a:endParaRPr lang="pl-PL" sz="2133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66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KREDYT W RACHUNKU KREDYTOWYM 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6244D7-1AE7-44AB-BC79-14ABAB536D57}"/>
              </a:ext>
            </a:extLst>
          </p:cNvPr>
          <p:cNvSpPr txBox="1"/>
          <p:nvPr/>
        </p:nvSpPr>
        <p:spPr>
          <a:xfrm>
            <a:off x="879945" y="2020714"/>
            <a:ext cx="10594672" cy="3990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KREDYT PŁATNICZY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endParaRPr lang="pl-PL" sz="2133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Zrealizowanie płatności powoduje powstanie salda debetowego, które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jest automatycznie spłacane z chwilą wpływu środków na rachunek kredytobiorcy.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endParaRPr lang="pl-PL" sz="2133" kern="0" dirty="0">
              <a:solidFill>
                <a:srgbClr val="000000"/>
              </a:solidFill>
              <a:latin typeface="Josefin Sans" panose="020B0604020202020204" charset="-18"/>
              <a:cs typeface="Arial"/>
              <a:sym typeface="Arial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Wysokość tego kredytu określana jest na podstawie potrzeb zgłaszanych przez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przedsiębiorstwo, weryfikowanych poprzez analizę jego sytuacji ekonomiczno-finansowej.</a:t>
            </a:r>
          </a:p>
        </p:txBody>
      </p:sp>
    </p:spTree>
    <p:extLst>
      <p:ext uri="{BB962C8B-B14F-4D97-AF65-F5344CB8AC3E}">
        <p14:creationId xmlns:p14="http://schemas.microsoft.com/office/powerpoint/2010/main" val="262435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KREDYT W RACHUNKU KREDYTOWYM 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6244D7-1AE7-44AB-BC79-14ABAB536D57}"/>
              </a:ext>
            </a:extLst>
          </p:cNvPr>
          <p:cNvSpPr txBox="1"/>
          <p:nvPr/>
        </p:nvSpPr>
        <p:spPr>
          <a:xfrm>
            <a:off x="798664" y="1910635"/>
            <a:ext cx="10594672" cy="4354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KREDYT REWOLWINGOWY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endParaRPr lang="pl-PL" sz="2133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Celem tego kredytu jest </a:t>
            </a:r>
            <a:r>
              <a:rPr lang="pl-PL" sz="2400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finansowanie wielokrotnych i powtarzających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400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się transakcji w ramach prowadzonej działalności. 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endParaRPr lang="pl-PL" sz="2400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Wykorzystanie kredytu następuje na podstawie dyspozycji kredytobiorcy przekazania środków z rachunku kredytu na rachunek wskazany w zleceniu płatniczym.</a:t>
            </a:r>
          </a:p>
        </p:txBody>
      </p:sp>
    </p:spTree>
    <p:extLst>
      <p:ext uri="{BB962C8B-B14F-4D97-AF65-F5344CB8AC3E}">
        <p14:creationId xmlns:p14="http://schemas.microsoft.com/office/powerpoint/2010/main" val="18107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KREDYT W RACHUNKU KREDYTOWYM 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6244D7-1AE7-44AB-BC79-14ABAB536D57}"/>
              </a:ext>
            </a:extLst>
          </p:cNvPr>
          <p:cNvSpPr txBox="1"/>
          <p:nvPr/>
        </p:nvSpPr>
        <p:spPr>
          <a:xfrm>
            <a:off x="798664" y="1910635"/>
            <a:ext cx="10594672" cy="2138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KREDYT REWOLWINGOWY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endParaRPr lang="pl-PL" sz="2133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Spłata następuje </a:t>
            </a:r>
            <a:r>
              <a:rPr lang="pl-PL" sz="2400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każdorazowo na podstawie dyspozycji kredytobiorcy </a:t>
            </a:r>
            <a: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przekazania środków z rachunku bieżącego na rachunek kredytu.</a:t>
            </a:r>
          </a:p>
        </p:txBody>
      </p:sp>
    </p:spTree>
    <p:extLst>
      <p:ext uri="{BB962C8B-B14F-4D97-AF65-F5344CB8AC3E}">
        <p14:creationId xmlns:p14="http://schemas.microsoft.com/office/powerpoint/2010/main" val="74201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KREDYT W RACHUNKU KREDYTOWYM 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6244D7-1AE7-44AB-BC79-14ABAB536D57}"/>
              </a:ext>
            </a:extLst>
          </p:cNvPr>
          <p:cNvSpPr txBox="1"/>
          <p:nvPr/>
        </p:nvSpPr>
        <p:spPr>
          <a:xfrm>
            <a:off x="798664" y="1910635"/>
            <a:ext cx="10594672" cy="3800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KREDYT REWOLWINGOWY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endParaRPr lang="pl-PL" sz="2133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Jest to rodzaj kredytu odnawialnego,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co oznacza, że </a:t>
            </a:r>
            <a:r>
              <a:rPr lang="pl-PL" sz="2400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każda spłata części lub całości wykorzystanego kredytu powoduje podwyższenie wolnego salda kredytu o spłaconą kwotę. </a:t>
            </a:r>
            <a: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Kredytobiorcy daje to możliwość wielokrotnego wykorzystania dostępnych środków, do wysokości salda kredytu.</a:t>
            </a:r>
          </a:p>
        </p:txBody>
      </p:sp>
    </p:spTree>
    <p:extLst>
      <p:ext uri="{BB962C8B-B14F-4D97-AF65-F5344CB8AC3E}">
        <p14:creationId xmlns:p14="http://schemas.microsoft.com/office/powerpoint/2010/main" val="426982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8371B650-47EF-FC70-E204-705FC7274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999" y="1147200"/>
            <a:ext cx="10271999" cy="4987200"/>
          </a:xfrm>
        </p:spPr>
        <p:txBody>
          <a:bodyPr/>
          <a:lstStyle/>
          <a:p>
            <a:pPr marL="211662" indent="0" algn="ctr">
              <a:lnSpc>
                <a:spcPct val="150000"/>
              </a:lnSpc>
              <a:buNone/>
            </a:pPr>
            <a:r>
              <a:rPr lang="pl-PL" sz="2000" b="1" dirty="0"/>
              <a:t>DLACZEGO MAŁE, ŚREDNIE, DUŻE PRZEDSIĘBIORSTWA ORAZ KORPORACJE POTRZEBUJĄ FINANSOWANIA ZEWNĘTRZNEGO?  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b="1" dirty="0"/>
          </a:p>
          <a:p>
            <a:pPr marL="211662" indent="0" algn="ctr">
              <a:lnSpc>
                <a:spcPct val="150000"/>
              </a:lnSpc>
              <a:buNone/>
            </a:pPr>
            <a:r>
              <a:rPr lang="pl-PL" sz="2000" b="1" dirty="0"/>
              <a:t>NA CO POTRZEBUJĄ DODATKOWYCH ŚRODKÓW?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b="1" dirty="0"/>
          </a:p>
          <a:p>
            <a:pPr marL="211662" indent="0" algn="ctr">
              <a:lnSpc>
                <a:spcPct val="150000"/>
              </a:lnSpc>
              <a:buNone/>
            </a:pPr>
            <a:endParaRPr lang="pl-PL" sz="2000" b="1" dirty="0"/>
          </a:p>
          <a:p>
            <a:pPr marL="211662" indent="0" algn="ctr">
              <a:lnSpc>
                <a:spcPct val="150000"/>
              </a:lnSpc>
              <a:buNone/>
            </a:pPr>
            <a:endParaRPr lang="pl-PL" sz="2000" b="1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A4CF2890-BDB0-324F-9FA3-B7B2C492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074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4DD29329-9C68-4922-2CAF-139CAE70E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0FC461A7-28CD-A6E8-7163-11FEE830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3185143"/>
            <a:ext cx="10272000" cy="427200"/>
          </a:xfrm>
        </p:spPr>
        <p:txBody>
          <a:bodyPr/>
          <a:lstStyle/>
          <a:p>
            <a:r>
              <a:rPr lang="pl-PL" sz="4800" b="1" dirty="0"/>
              <a:t>KREDYT INWESTYCYJNY</a:t>
            </a:r>
          </a:p>
        </p:txBody>
      </p:sp>
    </p:spTree>
    <p:extLst>
      <p:ext uri="{BB962C8B-B14F-4D97-AF65-F5344CB8AC3E}">
        <p14:creationId xmlns:p14="http://schemas.microsoft.com/office/powerpoint/2010/main" val="3144372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FINANSOWANIE DŁUGOTERMINOWE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6244D7-1AE7-44AB-BC79-14ABAB536D57}"/>
              </a:ext>
            </a:extLst>
          </p:cNvPr>
          <p:cNvSpPr txBox="1"/>
          <p:nvPr/>
        </p:nvSpPr>
        <p:spPr>
          <a:xfrm>
            <a:off x="798664" y="1910635"/>
            <a:ext cx="10594672" cy="4354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KREDYT INWESTYCYJNY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endParaRPr lang="pl-PL" sz="2133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To rodzaj pożyczki- kredytu, którą przedsiębiorcy zaciągają w celu </a:t>
            </a:r>
            <a:r>
              <a:rPr lang="pl-PL" sz="2400" b="1" u="sng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sfinansowania planowanych inwestycji. 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endParaRPr lang="pl-PL" sz="2400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Te przedsięwzięcia </a:t>
            </a:r>
            <a:r>
              <a:rPr lang="pl-PL" sz="2400" b="1" u="sng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mają na celu zwiększenie dochodów biznesu</a:t>
            </a:r>
            <a: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, umocnienie jego pozycji w branży lub utrzymanie ich na dotychczasowym poziomie.</a:t>
            </a:r>
            <a:endParaRPr lang="pl-PL" sz="2400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23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FINANSOWANIE DŁUGOTERMINOWE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6244D7-1AE7-44AB-BC79-14ABAB536D57}"/>
              </a:ext>
            </a:extLst>
          </p:cNvPr>
          <p:cNvSpPr txBox="1"/>
          <p:nvPr/>
        </p:nvSpPr>
        <p:spPr>
          <a:xfrm>
            <a:off x="798664" y="1910635"/>
            <a:ext cx="10594672" cy="3800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KREDYT INWESTYCYJNY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endParaRPr lang="pl-PL" sz="2133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Kredyt ten jest udzielany </a:t>
            </a:r>
            <a:r>
              <a:rPr lang="pl-PL" sz="2400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przedsiębiorstwom przy realizacji przedsięwzięć mających na celu modernizację zakładu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(w celu poprawy jakości czy ograniczenia kosztów), </a:t>
            </a:r>
            <a:b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</a:br>
            <a:r>
              <a:rPr lang="pl-PL" sz="2400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odtworzenie majątku przedsiębiorstwa, rozbudowę dotychczasowych mocy produkcyjnych lub też zakup maszyn i urządzeń. </a:t>
            </a:r>
          </a:p>
        </p:txBody>
      </p:sp>
    </p:spTree>
    <p:extLst>
      <p:ext uri="{BB962C8B-B14F-4D97-AF65-F5344CB8AC3E}">
        <p14:creationId xmlns:p14="http://schemas.microsoft.com/office/powerpoint/2010/main" val="107883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FINANSOWANIE DŁUGOTERMINOWE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6244D7-1AE7-44AB-BC79-14ABAB536D57}"/>
              </a:ext>
            </a:extLst>
          </p:cNvPr>
          <p:cNvSpPr txBox="1"/>
          <p:nvPr/>
        </p:nvSpPr>
        <p:spPr>
          <a:xfrm>
            <a:off x="798664" y="1910635"/>
            <a:ext cx="10594672" cy="324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KREDYT INWESTYCYJNY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endParaRPr lang="pl-PL" sz="2133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Kredytem tym można również sfinansować </a:t>
            </a:r>
            <a:r>
              <a:rPr lang="pl-PL" sz="2400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zakup wartości niematerialnych i prawnych </a:t>
            </a:r>
            <a: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(patenty, wzory, licencje, specjalistyczne oprogramowania) oraz </a:t>
            </a:r>
            <a:r>
              <a:rPr lang="pl-PL" sz="2400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nabyć akcje lub udziały przedsiębiorstw bądź inne długoterminowe papiery wartościowe. </a:t>
            </a:r>
          </a:p>
        </p:txBody>
      </p:sp>
    </p:spTree>
    <p:extLst>
      <p:ext uri="{BB962C8B-B14F-4D97-AF65-F5344CB8AC3E}">
        <p14:creationId xmlns:p14="http://schemas.microsoft.com/office/powerpoint/2010/main" val="164982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FINANSOWANIE DŁUGOTERMINOWE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6244D7-1AE7-44AB-BC79-14ABAB536D57}"/>
              </a:ext>
            </a:extLst>
          </p:cNvPr>
          <p:cNvSpPr txBox="1"/>
          <p:nvPr/>
        </p:nvSpPr>
        <p:spPr>
          <a:xfrm>
            <a:off x="718609" y="2128349"/>
            <a:ext cx="10594672" cy="374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20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Zakup nieruchomości</a:t>
            </a:r>
          </a:p>
          <a:p>
            <a:pPr marL="342900" indent="-342900" algn="ctr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20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Budowa lub rozbudowa dotychczasowych obiektów</a:t>
            </a:r>
          </a:p>
          <a:p>
            <a:pPr marL="342900" indent="-342900" algn="ctr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20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Zakup maszyn i urządzeń produkcyjnych </a:t>
            </a:r>
          </a:p>
          <a:p>
            <a:pPr marL="342900" indent="-342900" algn="ctr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20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Zakup środków transportu</a:t>
            </a:r>
          </a:p>
          <a:p>
            <a:pPr marL="342900" indent="-342900" algn="ctr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20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Modernizację majątku obecnego już w firmie</a:t>
            </a:r>
          </a:p>
          <a:p>
            <a:pPr marL="342900" indent="-342900" algn="ctr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20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Inwestycje w infrastrukturę IT </a:t>
            </a:r>
          </a:p>
          <a:p>
            <a:pPr marL="342900" indent="-342900" algn="ctr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20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Inwestycje w badania i rozwój (R&amp;D)</a:t>
            </a:r>
          </a:p>
          <a:p>
            <a:pPr marL="342900" indent="-342900" algn="ctr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sz="20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Inwestycje w energię odnawialną</a:t>
            </a:r>
          </a:p>
        </p:txBody>
      </p:sp>
    </p:spTree>
    <p:extLst>
      <p:ext uri="{BB962C8B-B14F-4D97-AF65-F5344CB8AC3E}">
        <p14:creationId xmlns:p14="http://schemas.microsoft.com/office/powerpoint/2010/main" val="22945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FINANSOWANIE DŁUGOTERMINOWE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6244D7-1AE7-44AB-BC79-14ABAB536D57}"/>
              </a:ext>
            </a:extLst>
          </p:cNvPr>
          <p:cNvSpPr txBox="1"/>
          <p:nvPr/>
        </p:nvSpPr>
        <p:spPr>
          <a:xfrm>
            <a:off x="798664" y="1910635"/>
            <a:ext cx="10594672" cy="2138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KREDYT INWESTYCYJNY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endParaRPr lang="pl-PL" sz="2133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Są to kredyty celowe, a więc środki muszą zostać przeznaczone na realizację określonej inwestycji.</a:t>
            </a:r>
            <a:endParaRPr lang="pl-PL" sz="2400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91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FINANSOWANIE DŁUGOTERMINOWE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6244D7-1AE7-44AB-BC79-14ABAB536D57}"/>
              </a:ext>
            </a:extLst>
          </p:cNvPr>
          <p:cNvSpPr txBox="1"/>
          <p:nvPr/>
        </p:nvSpPr>
        <p:spPr>
          <a:xfrm>
            <a:off x="879945" y="2237207"/>
            <a:ext cx="10594672" cy="2008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KREDYT INWESTYCYJNY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endParaRPr lang="pl-PL" sz="2133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4400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BIZNESPLAN !!!</a:t>
            </a:r>
          </a:p>
        </p:txBody>
      </p:sp>
    </p:spTree>
    <p:extLst>
      <p:ext uri="{BB962C8B-B14F-4D97-AF65-F5344CB8AC3E}">
        <p14:creationId xmlns:p14="http://schemas.microsoft.com/office/powerpoint/2010/main" val="7620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FINANSOWANIE DŁUGOTERMINOWE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6244D7-1AE7-44AB-BC79-14ABAB536D57}"/>
              </a:ext>
            </a:extLst>
          </p:cNvPr>
          <p:cNvSpPr txBox="1"/>
          <p:nvPr/>
        </p:nvSpPr>
        <p:spPr>
          <a:xfrm>
            <a:off x="879945" y="1801778"/>
            <a:ext cx="10594672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Ile otrzymamy kredytu?</a:t>
            </a:r>
            <a:endParaRPr lang="pl-PL" sz="4400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1C54BB0-BD9D-216E-8DBD-C651B4222297}"/>
              </a:ext>
            </a:extLst>
          </p:cNvPr>
          <p:cNvSpPr txBox="1"/>
          <p:nvPr/>
        </p:nvSpPr>
        <p:spPr>
          <a:xfrm>
            <a:off x="560252" y="2877485"/>
            <a:ext cx="11234057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400" dirty="0">
                <a:solidFill>
                  <a:schemeClr val="accent6">
                    <a:lumMod val="10000"/>
                  </a:schemeClr>
                </a:solidFill>
                <a:latin typeface="Josefin Sans" pitchFamily="2" charset="-18"/>
              </a:rPr>
              <a:t>Zależy to od: specyfiki inwestycji, oferty konkretnego banku, </a:t>
            </a:r>
            <a:br>
              <a:rPr lang="pl-PL" sz="2400" dirty="0">
                <a:solidFill>
                  <a:schemeClr val="accent6">
                    <a:lumMod val="10000"/>
                  </a:schemeClr>
                </a:solidFill>
                <a:latin typeface="Josefin Sans" pitchFamily="2" charset="-18"/>
              </a:rPr>
            </a:br>
            <a:r>
              <a:rPr lang="pl-PL" sz="2400" dirty="0">
                <a:solidFill>
                  <a:schemeClr val="accent6">
                    <a:lumMod val="10000"/>
                  </a:schemeClr>
                </a:solidFill>
                <a:latin typeface="Josefin Sans" pitchFamily="2" charset="-18"/>
              </a:rPr>
              <a:t>kwestii związanych bezpośrednio z kondycją samej firmy. </a:t>
            </a:r>
          </a:p>
          <a:p>
            <a:pPr algn="ctr">
              <a:lnSpc>
                <a:spcPct val="150000"/>
              </a:lnSpc>
            </a:pPr>
            <a:endParaRPr lang="pl-PL" sz="2400" dirty="0">
              <a:solidFill>
                <a:schemeClr val="accent6">
                  <a:lumMod val="10000"/>
                </a:schemeClr>
              </a:solidFill>
              <a:latin typeface="Josefin Sans" pitchFamily="2" charset="-18"/>
            </a:endParaRPr>
          </a:p>
          <a:p>
            <a:pPr algn="ctr">
              <a:lnSpc>
                <a:spcPct val="150000"/>
              </a:lnSpc>
            </a:pPr>
            <a:r>
              <a:rPr lang="pl-PL" sz="2400" dirty="0">
                <a:solidFill>
                  <a:schemeClr val="accent6">
                    <a:lumMod val="10000"/>
                  </a:schemeClr>
                </a:solidFill>
                <a:latin typeface="Josefin Sans" pitchFamily="2" charset="-18"/>
              </a:rPr>
              <a:t>Pod uwagę brana jest przede wszystkim zdolność finansowa przedsiębiorstwa, jego obroty oraz to, jak ryzykowna jest planowana inwestycja.</a:t>
            </a:r>
          </a:p>
        </p:txBody>
      </p:sp>
    </p:spTree>
    <p:extLst>
      <p:ext uri="{BB962C8B-B14F-4D97-AF65-F5344CB8AC3E}">
        <p14:creationId xmlns:p14="http://schemas.microsoft.com/office/powerpoint/2010/main" val="198206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FINANSOWANIE DŁUGOTERMINOWE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6244D7-1AE7-44AB-BC79-14ABAB536D57}"/>
              </a:ext>
            </a:extLst>
          </p:cNvPr>
          <p:cNvSpPr txBox="1"/>
          <p:nvPr/>
        </p:nvSpPr>
        <p:spPr>
          <a:xfrm>
            <a:off x="879945" y="1801778"/>
            <a:ext cx="10594672" cy="54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b="1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Ile wkładu własnego? </a:t>
            </a:r>
            <a:endParaRPr lang="pl-PL" sz="4400" b="1" kern="0" dirty="0">
              <a:solidFill>
                <a:srgbClr val="E0E0E0">
                  <a:lumMod val="10000"/>
                </a:srgbClr>
              </a:solidFill>
              <a:latin typeface="Josefin Sans" panose="020B0604020202020204" charset="-18"/>
              <a:cs typeface="Arial"/>
              <a:sym typeface="Arial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1C54BB0-BD9D-216E-8DBD-C651B4222297}"/>
              </a:ext>
            </a:extLst>
          </p:cNvPr>
          <p:cNvSpPr txBox="1"/>
          <p:nvPr/>
        </p:nvSpPr>
        <p:spPr>
          <a:xfrm>
            <a:off x="560252" y="2877485"/>
            <a:ext cx="11234057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400" dirty="0">
                <a:solidFill>
                  <a:schemeClr val="accent6">
                    <a:lumMod val="10000"/>
                  </a:schemeClr>
                </a:solidFill>
                <a:latin typeface="Josefin Sans" pitchFamily="2" charset="-18"/>
              </a:rPr>
              <a:t>W zależności od banków może być to:</a:t>
            </a:r>
          </a:p>
          <a:p>
            <a:pPr algn="ctr">
              <a:lnSpc>
                <a:spcPct val="150000"/>
              </a:lnSpc>
            </a:pPr>
            <a:r>
              <a:rPr lang="pl-PL" sz="2400" dirty="0">
                <a:solidFill>
                  <a:schemeClr val="accent6">
                    <a:lumMod val="10000"/>
                  </a:schemeClr>
                </a:solidFill>
                <a:latin typeface="Josefin Sans" pitchFamily="2" charset="-18"/>
              </a:rPr>
              <a:t>20%</a:t>
            </a:r>
          </a:p>
          <a:p>
            <a:pPr algn="ctr">
              <a:lnSpc>
                <a:spcPct val="150000"/>
              </a:lnSpc>
            </a:pPr>
            <a:r>
              <a:rPr lang="pl-PL" sz="2400" dirty="0">
                <a:solidFill>
                  <a:schemeClr val="accent6">
                    <a:lumMod val="10000"/>
                  </a:schemeClr>
                </a:solidFill>
                <a:latin typeface="Josefin Sans" pitchFamily="2" charset="-18"/>
              </a:rPr>
              <a:t>30%</a:t>
            </a:r>
          </a:p>
          <a:p>
            <a:pPr algn="ctr">
              <a:lnSpc>
                <a:spcPct val="150000"/>
              </a:lnSpc>
            </a:pPr>
            <a:r>
              <a:rPr lang="pl-PL" sz="2400" dirty="0">
                <a:solidFill>
                  <a:schemeClr val="accent6">
                    <a:lumMod val="10000"/>
                  </a:schemeClr>
                </a:solidFill>
                <a:latin typeface="Josefin Sans" pitchFamily="2" charset="-18"/>
              </a:rPr>
              <a:t>a nawet… 10% czy 0%. </a:t>
            </a:r>
          </a:p>
        </p:txBody>
      </p:sp>
    </p:spTree>
    <p:extLst>
      <p:ext uri="{BB962C8B-B14F-4D97-AF65-F5344CB8AC3E}">
        <p14:creationId xmlns:p14="http://schemas.microsoft.com/office/powerpoint/2010/main" val="31430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45" y="643933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FINANSOWANIE DŁUGOTERMINOWE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1C54BB0-BD9D-216E-8DBD-C651B4222297}"/>
              </a:ext>
            </a:extLst>
          </p:cNvPr>
          <p:cNvSpPr txBox="1"/>
          <p:nvPr/>
        </p:nvSpPr>
        <p:spPr>
          <a:xfrm>
            <a:off x="560252" y="2812171"/>
            <a:ext cx="11234057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400" dirty="0">
                <a:solidFill>
                  <a:schemeClr val="accent6">
                    <a:lumMod val="10000"/>
                  </a:schemeClr>
                </a:solidFill>
                <a:latin typeface="Josefin Sans" pitchFamily="2" charset="-18"/>
              </a:rPr>
              <a:t>Okres spłaty kredytu inwestycyjnego zwykle wynosi od 3 do 20 lat, </a:t>
            </a:r>
            <a:br>
              <a:rPr lang="pl-PL" sz="2400" dirty="0">
                <a:solidFill>
                  <a:schemeClr val="accent6">
                    <a:lumMod val="10000"/>
                  </a:schemeClr>
                </a:solidFill>
                <a:latin typeface="Josefin Sans" pitchFamily="2" charset="-18"/>
              </a:rPr>
            </a:br>
            <a:r>
              <a:rPr lang="pl-PL" sz="2400" dirty="0">
                <a:solidFill>
                  <a:schemeClr val="accent6">
                    <a:lumMod val="10000"/>
                  </a:schemeClr>
                </a:solidFill>
                <a:latin typeface="Josefin Sans" pitchFamily="2" charset="-18"/>
              </a:rPr>
              <a:t>a czasem nawet do 30 lat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B6A6766-E1AC-64E3-4F34-B939E78478FA}"/>
              </a:ext>
            </a:extLst>
          </p:cNvPr>
          <p:cNvSpPr txBox="1"/>
          <p:nvPr/>
        </p:nvSpPr>
        <p:spPr>
          <a:xfrm>
            <a:off x="1436914" y="5707371"/>
            <a:ext cx="9318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i="1" dirty="0">
                <a:solidFill>
                  <a:schemeClr val="accent6">
                    <a:lumMod val="10000"/>
                  </a:schemeClr>
                </a:solidFill>
                <a:latin typeface="Josefin Sans" pitchFamily="2" charset="-18"/>
              </a:rPr>
              <a:t>Im dłuższy okres spłaty, tym niższa będzie miesięczna rata, ale całkowity koszt kredytu będzie wyższy.</a:t>
            </a:r>
          </a:p>
        </p:txBody>
      </p:sp>
    </p:spTree>
    <p:extLst>
      <p:ext uri="{BB962C8B-B14F-4D97-AF65-F5344CB8AC3E}">
        <p14:creationId xmlns:p14="http://schemas.microsoft.com/office/powerpoint/2010/main" val="271056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8371B650-47EF-FC70-E204-705FC7274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999" y="1147200"/>
            <a:ext cx="10271999" cy="4987200"/>
          </a:xfrm>
        </p:spPr>
        <p:txBody>
          <a:bodyPr/>
          <a:lstStyle/>
          <a:p>
            <a:pPr marL="554562" indent="-34290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000" b="1" dirty="0"/>
              <a:t>KREDYTY </a:t>
            </a:r>
          </a:p>
          <a:p>
            <a:pPr marL="554562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/>
              <a:t>OBROTOWY</a:t>
            </a:r>
          </a:p>
          <a:p>
            <a:pPr marL="554562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/>
              <a:t>INWESTYCYJNY</a:t>
            </a:r>
            <a:br>
              <a:rPr lang="pl-PL" sz="2000" b="1" dirty="0"/>
            </a:br>
            <a:endParaRPr lang="pl-PL" sz="2000" b="1" dirty="0"/>
          </a:p>
          <a:p>
            <a:pPr marL="554562" indent="-34290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000" b="1" dirty="0"/>
              <a:t>LEASING</a:t>
            </a:r>
          </a:p>
          <a:p>
            <a:pPr marL="554562" indent="-34290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000" b="1" dirty="0"/>
              <a:t>FAKTORING</a:t>
            </a:r>
          </a:p>
          <a:p>
            <a:pPr marL="554562" indent="-34290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000" b="1" dirty="0"/>
              <a:t>EMISJA AKCJI</a:t>
            </a:r>
          </a:p>
          <a:p>
            <a:pPr marL="554562" indent="-34290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000" b="1" dirty="0"/>
              <a:t>DOTACJE </a:t>
            </a:r>
          </a:p>
          <a:p>
            <a:pPr marL="211662" indent="0" algn="ctr">
              <a:lnSpc>
                <a:spcPct val="150000"/>
              </a:lnSpc>
              <a:buNone/>
            </a:pPr>
            <a:endParaRPr lang="pl-PL" sz="2000" b="1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A4CF2890-BDB0-324F-9FA3-B7B2C492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163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225203"/>
            <a:ext cx="911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l-PL" sz="2400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Kredyty inwestycyjne mają </a:t>
            </a:r>
            <a:r>
              <a:rPr lang="pl-PL" sz="2400" b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zazwyczaj charakter kredytów długoterminowych i stanowią uzupełniające względem środków własnych kredytobiorcy </a:t>
            </a:r>
            <a:r>
              <a:rPr lang="pl-PL" sz="2400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źródło pokrywania nakładów inwestycyjnych.</a:t>
            </a:r>
            <a:endParaRPr lang="pl-PL" sz="2400" b="1" kern="0" dirty="0">
              <a:solidFill>
                <a:srgbClr val="000000"/>
              </a:solidFill>
              <a:latin typeface="Josefin Sans" panose="020B0604020202020204" charset="-18"/>
              <a:cs typeface="Arial"/>
              <a:sym typeface="Arial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1" y="3154920"/>
            <a:ext cx="9080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l-PL" sz="2400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Ogólną zasadą przyjętą w sektorze bankowym</a:t>
            </a:r>
          </a:p>
          <a:p>
            <a:pPr algn="ctr" defTabSz="1219170">
              <a:buClr>
                <a:srgbClr val="000000"/>
              </a:buClr>
            </a:pPr>
            <a:r>
              <a:rPr lang="pl-PL" sz="2400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jest udział kredytu w finansowaniu aktywności </a:t>
            </a:r>
            <a:r>
              <a:rPr lang="pl-PL" sz="2400" b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inwestycyjnej na poziomie nieprzekraczającym 80% niezbędnych nakładów. </a:t>
            </a:r>
          </a:p>
        </p:txBody>
      </p:sp>
      <p:sp>
        <p:nvSpPr>
          <p:cNvPr id="4" name="Prostokąt 3"/>
          <p:cNvSpPr/>
          <p:nvPr/>
        </p:nvSpPr>
        <p:spPr>
          <a:xfrm>
            <a:off x="3330053" y="4664475"/>
            <a:ext cx="88619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l-PL" sz="2400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Charakter działalności inwestycyjnej –</a:t>
            </a:r>
            <a:br>
              <a:rPr lang="pl-PL" sz="2400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</a:br>
            <a:r>
              <a:rPr lang="pl-PL" sz="2400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 niepodzielność i długi cykl realizacji – oraz wysokie nakłady kapitałowe z nią związane, przesądzają o </a:t>
            </a:r>
            <a:r>
              <a:rPr lang="pl-PL" sz="2400" b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odroczonym w czasie terminie spłaty zobowiązania kredytowego</a:t>
            </a:r>
            <a:r>
              <a:rPr lang="pl-PL" sz="2400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.</a:t>
            </a:r>
          </a:p>
        </p:txBody>
      </p:sp>
      <p:pic>
        <p:nvPicPr>
          <p:cNvPr id="5" name="Picture 3" descr="C:\Users\Lapik\Desktop\5f44f3160a09b51b4fa4634ecdff62dd-geld-symbol-by-vexe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323386"/>
            <a:ext cx="1534615" cy="1534615"/>
          </a:xfrm>
          <a:prstGeom prst="rect">
            <a:avLst/>
          </a:prstGeom>
          <a:noFill/>
        </p:spPr>
      </p:pic>
      <p:pic>
        <p:nvPicPr>
          <p:cNvPr id="6" name="Picture 3" descr="C:\Users\Lapik\Desktop\5f44f3160a09b51b4fa4634ecdff62dd-geld-symbol-by-vexe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759" y="5632737"/>
            <a:ext cx="1534615" cy="1534615"/>
          </a:xfrm>
          <a:prstGeom prst="rect">
            <a:avLst/>
          </a:prstGeom>
          <a:noFill/>
        </p:spPr>
      </p:pic>
      <p:pic>
        <p:nvPicPr>
          <p:cNvPr id="7" name="Picture 3" descr="C:\Users\Lapik\Desktop\5f44f3160a09b51b4fa4634ecdff62dd-geld-symbol-by-vexe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1" y="5526586"/>
            <a:ext cx="1534615" cy="1534615"/>
          </a:xfrm>
          <a:prstGeom prst="rect">
            <a:avLst/>
          </a:prstGeom>
          <a:noFill/>
        </p:spPr>
      </p:pic>
      <p:pic>
        <p:nvPicPr>
          <p:cNvPr id="8" name="Picture 3" descr="C:\Users\Lapik\Desktop\5f44f3160a09b51b4fa4634ecdff62dd-geld-symbol-by-vexe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959" y="5835937"/>
            <a:ext cx="1534615" cy="1534615"/>
          </a:xfrm>
          <a:prstGeom prst="rect">
            <a:avLst/>
          </a:prstGeom>
          <a:noFill/>
        </p:spPr>
      </p:pic>
      <p:pic>
        <p:nvPicPr>
          <p:cNvPr id="9" name="Picture 3" descr="C:\Users\Lapik\Desktop\5f44f3160a09b51b4fa4634ecdff62dd-geld-symbol-by-vexe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1" y="5729786"/>
            <a:ext cx="1534615" cy="1534615"/>
          </a:xfrm>
          <a:prstGeom prst="rect">
            <a:avLst/>
          </a:prstGeom>
          <a:noFill/>
        </p:spPr>
      </p:pic>
      <p:pic>
        <p:nvPicPr>
          <p:cNvPr id="10" name="Picture 3" descr="C:\Users\Lapik\Desktop\5f44f3160a09b51b4fa4634ecdff62dd-geld-symbol-by-vexe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59" y="6039137"/>
            <a:ext cx="1534615" cy="1534615"/>
          </a:xfrm>
          <a:prstGeom prst="rect">
            <a:avLst/>
          </a:prstGeom>
          <a:noFill/>
        </p:spPr>
      </p:pic>
      <p:sp>
        <p:nvSpPr>
          <p:cNvPr id="13" name="pole tekstowe 12"/>
          <p:cNvSpPr txBox="1"/>
          <p:nvPr/>
        </p:nvSpPr>
        <p:spPr>
          <a:xfrm>
            <a:off x="3966948" y="1837901"/>
            <a:ext cx="844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l-PL" sz="2400" b="1" kern="0" dirty="0">
                <a:solidFill>
                  <a:srgbClr val="FF0000"/>
                </a:solidFill>
                <a:latin typeface="Josefin Sans" panose="020B0604020202020204" charset="-18"/>
                <a:cs typeface="Arial"/>
                <a:sym typeface="Arial"/>
              </a:rPr>
              <a:t>Bank zawsze wymaga</a:t>
            </a:r>
          </a:p>
          <a:p>
            <a:pPr algn="ctr" defTabSz="1219170">
              <a:buClr>
                <a:srgbClr val="000000"/>
              </a:buClr>
            </a:pPr>
            <a:r>
              <a:rPr lang="pl-PL" sz="2400" b="1" kern="0" dirty="0">
                <a:solidFill>
                  <a:srgbClr val="FF0000"/>
                </a:solidFill>
                <a:latin typeface="Josefin Sans" panose="020B0604020202020204" charset="-18"/>
                <a:cs typeface="Arial"/>
                <a:sym typeface="Arial"/>
              </a:rPr>
              <a:t>od kredytobiorcy wkładu własnego w finansowaniu danego przedsięwzięcia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225203"/>
            <a:ext cx="9116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l-PL" sz="2400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Spłata będzie następować stopniowo, z nadwyżki finansowej wygenerowanej przez przedmiotową inwestycję.</a:t>
            </a:r>
          </a:p>
        </p:txBody>
      </p:sp>
      <p:sp>
        <p:nvSpPr>
          <p:cNvPr id="3" name="Prostokąt 2"/>
          <p:cNvSpPr/>
          <p:nvPr/>
        </p:nvSpPr>
        <p:spPr>
          <a:xfrm>
            <a:off x="36394" y="2821128"/>
            <a:ext cx="9080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l-PL" sz="2400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Finansowanie inwestycji, której efektem będzie wzrost sprzedaży, powodującej zwiększenie zapotrzebowania na kapitał obrotowy, może wiązać się z koniecznością uzyskania kredytu obrotowego.</a:t>
            </a:r>
          </a:p>
        </p:txBody>
      </p:sp>
      <p:sp>
        <p:nvSpPr>
          <p:cNvPr id="4" name="Prostokąt 3"/>
          <p:cNvSpPr/>
          <p:nvPr/>
        </p:nvSpPr>
        <p:spPr>
          <a:xfrm>
            <a:off x="4037189" y="4744900"/>
            <a:ext cx="88619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l-PL" sz="2400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Może być wypłacany jednorazowo lub w transzach, dostosowanych do harmonogramu realizacji</a:t>
            </a:r>
          </a:p>
          <a:p>
            <a:pPr algn="ctr" defTabSz="1219170">
              <a:buClr>
                <a:srgbClr val="000000"/>
              </a:buClr>
            </a:pPr>
            <a:r>
              <a:rPr lang="pl-PL" sz="2400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inwestycji. </a:t>
            </a:r>
            <a:br>
              <a:rPr lang="pl-PL" sz="2400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</a:br>
            <a:r>
              <a:rPr lang="pl-PL" sz="2400" b="1" kern="0" dirty="0">
                <a:solidFill>
                  <a:srgbClr val="FF0000"/>
                </a:solidFill>
                <a:latin typeface="Josefin Sans" panose="020B0604020202020204" charset="-18"/>
                <a:cs typeface="Arial"/>
                <a:sym typeface="Arial"/>
              </a:rPr>
              <a:t>Udzielenie kolejnej transzy uwarunkowane jest prawidłowym wykorzystaniem poprzedniej.</a:t>
            </a:r>
          </a:p>
        </p:txBody>
      </p:sp>
      <p:pic>
        <p:nvPicPr>
          <p:cNvPr id="5" name="Picture 3" descr="C:\Users\Lapik\Desktop\5f44f3160a09b51b4fa4634ecdff62dd-geld-symbol-by-vexe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323386"/>
            <a:ext cx="1534615" cy="1534615"/>
          </a:xfrm>
          <a:prstGeom prst="rect">
            <a:avLst/>
          </a:prstGeom>
          <a:noFill/>
        </p:spPr>
      </p:pic>
      <p:pic>
        <p:nvPicPr>
          <p:cNvPr id="6" name="Picture 3" descr="C:\Users\Lapik\Desktop\5f44f3160a09b51b4fa4634ecdff62dd-geld-symbol-by-vexe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759" y="5632737"/>
            <a:ext cx="1534615" cy="1534615"/>
          </a:xfrm>
          <a:prstGeom prst="rect">
            <a:avLst/>
          </a:prstGeom>
          <a:noFill/>
        </p:spPr>
      </p:pic>
      <p:pic>
        <p:nvPicPr>
          <p:cNvPr id="7" name="Picture 3" descr="C:\Users\Lapik\Desktop\5f44f3160a09b51b4fa4634ecdff62dd-geld-symbol-by-vexe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1" y="5526586"/>
            <a:ext cx="1534615" cy="1534615"/>
          </a:xfrm>
          <a:prstGeom prst="rect">
            <a:avLst/>
          </a:prstGeom>
          <a:noFill/>
        </p:spPr>
      </p:pic>
      <p:pic>
        <p:nvPicPr>
          <p:cNvPr id="8" name="Picture 3" descr="C:\Users\Lapik\Desktop\5f44f3160a09b51b4fa4634ecdff62dd-geld-symbol-by-vexe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959" y="5835937"/>
            <a:ext cx="1534615" cy="1534615"/>
          </a:xfrm>
          <a:prstGeom prst="rect">
            <a:avLst/>
          </a:prstGeom>
          <a:noFill/>
        </p:spPr>
      </p:pic>
      <p:pic>
        <p:nvPicPr>
          <p:cNvPr id="9" name="Picture 3" descr="C:\Users\Lapik\Desktop\5f44f3160a09b51b4fa4634ecdff62dd-geld-symbol-by-vexe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1" y="5729786"/>
            <a:ext cx="1534615" cy="1534615"/>
          </a:xfrm>
          <a:prstGeom prst="rect">
            <a:avLst/>
          </a:prstGeom>
          <a:noFill/>
        </p:spPr>
      </p:pic>
      <p:pic>
        <p:nvPicPr>
          <p:cNvPr id="10" name="Picture 3" descr="C:\Users\Lapik\Desktop\5f44f3160a09b51b4fa4634ecdff62dd-geld-symbol-by-vexe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59" y="6039137"/>
            <a:ext cx="1534615" cy="1534615"/>
          </a:xfrm>
          <a:prstGeom prst="rect">
            <a:avLst/>
          </a:prstGeom>
          <a:noFill/>
        </p:spPr>
      </p:pic>
      <p:sp>
        <p:nvSpPr>
          <p:cNvPr id="13" name="pole tekstowe 12"/>
          <p:cNvSpPr txBox="1"/>
          <p:nvPr/>
        </p:nvSpPr>
        <p:spPr>
          <a:xfrm>
            <a:off x="4748328" y="1384891"/>
            <a:ext cx="844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Bank szczegółowo bada celowość</a:t>
            </a:r>
          </a:p>
          <a:p>
            <a:pPr algn="ctr" defTabSz="1219170">
              <a:buClr>
                <a:srgbClr val="000000"/>
              </a:buClr>
            </a:pPr>
            <a:r>
              <a:rPr lang="pl-PL" sz="2400" kern="0" dirty="0">
                <a:solidFill>
                  <a:srgbClr val="E0E0E0">
                    <a:lumMod val="10000"/>
                  </a:srgbClr>
                </a:solidFill>
                <a:latin typeface="Josefin Sans" panose="020B0604020202020204" charset="-18"/>
                <a:cs typeface="Arial"/>
                <a:sym typeface="Arial"/>
              </a:rPr>
              <a:t>przedsięwzięcia i szanse jego zrealizowania.</a:t>
            </a:r>
          </a:p>
        </p:txBody>
      </p:sp>
    </p:spTree>
    <p:extLst>
      <p:ext uri="{BB962C8B-B14F-4D97-AF65-F5344CB8AC3E}">
        <p14:creationId xmlns:p14="http://schemas.microsoft.com/office/powerpoint/2010/main" val="229759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79E451B-6409-4468-B96F-571C1A27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575" y="1286024"/>
            <a:ext cx="10114060" cy="4987200"/>
          </a:xfrm>
        </p:spPr>
        <p:txBody>
          <a:bodyPr/>
          <a:lstStyle/>
          <a:p>
            <a:pPr marL="211661" indent="0" algn="ctr">
              <a:lnSpc>
                <a:spcPct val="150000"/>
              </a:lnSpc>
              <a:buNone/>
            </a:pPr>
            <a:r>
              <a:rPr lang="pl-PL" sz="2133" dirty="0"/>
              <a:t>Do najbardziej popularnych form finansowania </a:t>
            </a:r>
            <a:r>
              <a:rPr lang="pl-PL" sz="2133" u="sng" dirty="0"/>
              <a:t>działalności gospodarczej </a:t>
            </a:r>
            <a:r>
              <a:rPr lang="pl-PL" sz="2133" b="1" dirty="0"/>
              <a:t>przez banki zalicza się </a:t>
            </a:r>
            <a:r>
              <a:rPr lang="pl-PL" sz="3733" b="1" dirty="0">
                <a:solidFill>
                  <a:schemeClr val="accent2">
                    <a:lumMod val="75000"/>
                  </a:schemeClr>
                </a:solidFill>
              </a:rPr>
              <a:t>KREDYTY OBROTOWE</a:t>
            </a:r>
            <a:r>
              <a:rPr lang="pl-PL" sz="2133" dirty="0"/>
              <a:t>,</a:t>
            </a:r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133" dirty="0"/>
              <a:t> które mogą przybierać postać:</a:t>
            </a:r>
          </a:p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  <a:p>
            <a:pPr marL="592652" indent="-38099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133" b="1" dirty="0"/>
              <a:t>kredytu w rachunku bieżącym </a:t>
            </a:r>
            <a:r>
              <a:rPr lang="pl-PL" sz="2133" dirty="0"/>
              <a:t>(</a:t>
            </a:r>
            <a:r>
              <a:rPr lang="pl-PL" sz="2133" i="1" dirty="0" err="1"/>
              <a:t>overdraft</a:t>
            </a:r>
            <a:r>
              <a:rPr lang="pl-PL" sz="2133" dirty="0"/>
              <a:t>),</a:t>
            </a:r>
          </a:p>
          <a:p>
            <a:pPr marL="592652" indent="-38099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133" dirty="0"/>
          </a:p>
          <a:p>
            <a:pPr marL="592652" indent="-38099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2133" dirty="0"/>
              <a:t> </a:t>
            </a:r>
            <a:r>
              <a:rPr lang="pl-PL" sz="2133" b="1" dirty="0"/>
              <a:t>kredyt w rachunku kredytowym</a:t>
            </a:r>
            <a:r>
              <a:rPr lang="pl-PL" sz="2133" dirty="0"/>
              <a:t>:</a:t>
            </a:r>
          </a:p>
          <a:p>
            <a:pPr marL="592652" indent="-38099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133" dirty="0"/>
              <a:t>kredyt płatniczy,</a:t>
            </a:r>
          </a:p>
          <a:p>
            <a:pPr marL="592652" indent="-38099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133" dirty="0"/>
              <a:t>kredyt rewolwingowy.</a:t>
            </a: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EBEBD613-4A2B-4CBE-A553-2ED2CA53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9" y="371176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KREDYTY DLA PRZEDSIĘBIORSTW,</a:t>
            </a:r>
            <a:br>
              <a:rPr lang="pl-PL" b="1" dirty="0">
                <a:latin typeface="Josefin Sans" panose="020B0604020202020204" charset="-18"/>
              </a:rPr>
            </a:br>
            <a:r>
              <a:rPr lang="pl-PL" b="1" dirty="0">
                <a:latin typeface="Josefin Sans" panose="020B0604020202020204" charset="-18"/>
              </a:rPr>
              <a:t>KLIENTÓW KORPORACYJNYCH</a:t>
            </a:r>
          </a:p>
        </p:txBody>
      </p:sp>
      <p:pic>
        <p:nvPicPr>
          <p:cNvPr id="10" name="Picture 3" descr="C:\Users\Lapik\Desktop\5f44f3160a09b51b4fa4634ecdff62dd-geld-symbol-by-vexels.png">
            <a:extLst>
              <a:ext uri="{FF2B5EF4-FFF2-40B4-BE49-F238E27FC236}">
                <a16:creationId xmlns:a16="http://schemas.microsoft.com/office/drawing/2014/main" id="{75F2AC1E-201E-4476-B6FE-2C6C100A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370693"/>
            <a:ext cx="1534615" cy="1534615"/>
          </a:xfrm>
          <a:prstGeom prst="rect">
            <a:avLst/>
          </a:prstGeom>
          <a:noFill/>
        </p:spPr>
      </p:pic>
      <p:pic>
        <p:nvPicPr>
          <p:cNvPr id="12" name="Picture 3" descr="C:\Users\Lapik\Desktop\5f44f3160a09b51b4fa4634ecdff62dd-geld-symbol-by-vexels.png">
            <a:extLst>
              <a:ext uri="{FF2B5EF4-FFF2-40B4-BE49-F238E27FC236}">
                <a16:creationId xmlns:a16="http://schemas.microsoft.com/office/drawing/2014/main" id="{C7D3E4CD-2694-4D4D-B895-1BA78F99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693" y="5821959"/>
            <a:ext cx="1534615" cy="1534615"/>
          </a:xfrm>
          <a:prstGeom prst="rect">
            <a:avLst/>
          </a:prstGeom>
          <a:noFill/>
        </p:spPr>
      </p:pic>
      <p:pic>
        <p:nvPicPr>
          <p:cNvPr id="14" name="Picture 3" descr="C:\Users\Lapik\Desktop\5f44f3160a09b51b4fa4634ecdff62dd-geld-symbol-by-vexels.png">
            <a:extLst>
              <a:ext uri="{FF2B5EF4-FFF2-40B4-BE49-F238E27FC236}">
                <a16:creationId xmlns:a16="http://schemas.microsoft.com/office/drawing/2014/main" id="{A8C9E7B1-1927-40DB-9D05-D748CAF97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52024" y="5370693"/>
            <a:ext cx="1534615" cy="1534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594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79E451B-6409-4468-B96F-571C1A27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430" y="1735460"/>
            <a:ext cx="10394016" cy="4987200"/>
          </a:xfrm>
        </p:spPr>
        <p:txBody>
          <a:bodyPr/>
          <a:lstStyle/>
          <a:p>
            <a:pPr marL="211661" indent="0" algn="ctr">
              <a:lnSpc>
                <a:spcPct val="150000"/>
              </a:lnSpc>
              <a:buNone/>
            </a:pPr>
            <a:r>
              <a:rPr lang="pl-PL" sz="2133" b="1" dirty="0"/>
              <a:t>CZYM JEST KREDYT OBROTOWY I JAKIE SĄ JEGO FUNKCJE?</a:t>
            </a:r>
          </a:p>
          <a:p>
            <a:pPr marL="211661" indent="0" algn="ctr">
              <a:lnSpc>
                <a:spcPct val="150000"/>
              </a:lnSpc>
              <a:buNone/>
            </a:pPr>
            <a:endParaRPr lang="pl-PL" sz="2133" b="1" dirty="0"/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133" b="1" dirty="0"/>
              <a:t>Kredyty obrotowe wykorzystywane są do finansowania środków obrotowych</a:t>
            </a:r>
            <a:r>
              <a:rPr lang="pl-PL" sz="2133" dirty="0"/>
              <a:t>.</a:t>
            </a:r>
          </a:p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133" dirty="0"/>
              <a:t>Jest to rodzaj pożyczki, z której środki pieniężne można przeznaczyć na finansowanie bieżącej działalności przedsiębiorstwa.</a:t>
            </a:r>
          </a:p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133" b="1" dirty="0"/>
              <a:t>Spowalniają one obrót całkowitych zobowiązań bieżących</a:t>
            </a:r>
            <a:r>
              <a:rPr lang="pl-PL" sz="2133" dirty="0"/>
              <a:t>, </a:t>
            </a:r>
            <a:br>
              <a:rPr lang="pl-PL" sz="2133" dirty="0"/>
            </a:br>
            <a:r>
              <a:rPr lang="pl-PL" sz="2133" dirty="0"/>
              <a:t>aby zapewnić długotrwałą równowagę względem ilości gotówki generowanej </a:t>
            </a:r>
            <a:br>
              <a:rPr lang="pl-PL" sz="2133" dirty="0"/>
            </a:br>
            <a:r>
              <a:rPr lang="pl-PL" sz="2133" dirty="0"/>
              <a:t>ze środków obrotowych.</a:t>
            </a:r>
          </a:p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EBEBD613-4A2B-4CBE-A553-2ED2CA53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296400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KREDYT OBROTOWY</a:t>
            </a:r>
          </a:p>
        </p:txBody>
      </p:sp>
      <p:pic>
        <p:nvPicPr>
          <p:cNvPr id="2" name="Picture 3" descr="C:\Users\Lapik\Desktop\5f44f3160a09b51b4fa4634ecdff62dd-geld-symbol-by-vexels.png">
            <a:extLst>
              <a:ext uri="{FF2B5EF4-FFF2-40B4-BE49-F238E27FC236}">
                <a16:creationId xmlns:a16="http://schemas.microsoft.com/office/drawing/2014/main" id="{E1A079BF-1617-4241-B5B4-82A5A79F8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2133" y="5571977"/>
            <a:ext cx="1534615" cy="1534615"/>
          </a:xfrm>
          <a:prstGeom prst="rect">
            <a:avLst/>
          </a:prstGeom>
          <a:noFill/>
        </p:spPr>
      </p:pic>
      <p:pic>
        <p:nvPicPr>
          <p:cNvPr id="3" name="Picture 3" descr="C:\Users\Lapik\Desktop\5f44f3160a09b51b4fa4634ecdff62dd-geld-symbol-by-vexels.png">
            <a:extLst>
              <a:ext uri="{FF2B5EF4-FFF2-40B4-BE49-F238E27FC236}">
                <a16:creationId xmlns:a16="http://schemas.microsoft.com/office/drawing/2014/main" id="{F7687036-811A-4EBD-81D6-C9129406C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8249" y="5188045"/>
            <a:ext cx="1534615" cy="1534615"/>
          </a:xfrm>
          <a:prstGeom prst="rect">
            <a:avLst/>
          </a:prstGeom>
          <a:noFill/>
        </p:spPr>
      </p:pic>
      <p:pic>
        <p:nvPicPr>
          <p:cNvPr id="9" name="Picture 3" descr="C:\Users\Lapik\Desktop\5f44f3160a09b51b4fa4634ecdff62dd-geld-symbol-by-vexels.png">
            <a:extLst>
              <a:ext uri="{FF2B5EF4-FFF2-40B4-BE49-F238E27FC236}">
                <a16:creationId xmlns:a16="http://schemas.microsoft.com/office/drawing/2014/main" id="{5F827D1B-E9EC-464C-AA88-7C1B5E778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4365" y="5808638"/>
            <a:ext cx="1534615" cy="1534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91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58B0E862-A477-41D0-8146-9FB7A676A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256" y="1870800"/>
            <a:ext cx="10553487" cy="4987200"/>
          </a:xfrm>
        </p:spPr>
        <p:txBody>
          <a:bodyPr/>
          <a:lstStyle/>
          <a:p>
            <a:pPr marL="211661" indent="0" algn="ctr">
              <a:lnSpc>
                <a:spcPct val="150000"/>
              </a:lnSpc>
              <a:buNone/>
            </a:pPr>
            <a:r>
              <a:rPr lang="pl-PL" sz="2133" b="1" dirty="0"/>
              <a:t>KTO MOŻE SKORZYTSAĆ Z TAKIEGO FINANSOWANIA?</a:t>
            </a:r>
          </a:p>
          <a:p>
            <a:pPr marL="211661" indent="0" algn="ctr">
              <a:lnSpc>
                <a:spcPct val="150000"/>
              </a:lnSpc>
              <a:buNone/>
            </a:pPr>
            <a:endParaRPr lang="pl-PL" sz="2133" b="1" dirty="0"/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133" dirty="0"/>
              <a:t>Mogą z niego </a:t>
            </a:r>
            <a:r>
              <a:rPr lang="pl-PL" sz="2133" b="1" dirty="0">
                <a:solidFill>
                  <a:schemeClr val="accent2">
                    <a:lumMod val="75000"/>
                  </a:schemeClr>
                </a:solidFill>
              </a:rPr>
              <a:t>korzystać jedynie klienci posiadający w danym banku rachunek bieżący</a:t>
            </a:r>
            <a:r>
              <a:rPr lang="pl-PL" sz="2133" dirty="0"/>
              <a:t>, służący do przeprowadzania i ewidencji rozliczeń z tytułu prowadzonej działalności. </a:t>
            </a:r>
          </a:p>
          <a:p>
            <a:pPr marL="211661" indent="0" algn="ctr">
              <a:lnSpc>
                <a:spcPct val="150000"/>
              </a:lnSpc>
              <a:buNone/>
            </a:pPr>
            <a:br>
              <a:rPr lang="pl-PL" sz="2133" dirty="0"/>
            </a:br>
            <a:r>
              <a:rPr lang="pl-PL" sz="2133" dirty="0"/>
              <a:t>Kredyt ten </a:t>
            </a:r>
            <a:r>
              <a:rPr lang="pl-PL" sz="2133" b="1" dirty="0">
                <a:solidFill>
                  <a:schemeClr val="accent2">
                    <a:lumMod val="75000"/>
                  </a:schemeClr>
                </a:solidFill>
              </a:rPr>
              <a:t>umożliwia poprawę płynności finansowej i korzystanie w miarę potrzeb</a:t>
            </a:r>
            <a:r>
              <a:rPr lang="pl-PL" sz="2133" dirty="0"/>
              <a:t>, przy chwilowym braku własnych środków.</a:t>
            </a:r>
          </a:p>
          <a:p>
            <a:pPr marL="211661" indent="0" algn="ctr">
              <a:lnSpc>
                <a:spcPct val="150000"/>
              </a:lnSpc>
              <a:buNone/>
            </a:pPr>
            <a:endParaRPr lang="pl-PL" sz="2133" dirty="0"/>
          </a:p>
          <a:p>
            <a:pPr marL="211661" indent="0" algn="ctr">
              <a:lnSpc>
                <a:spcPct val="150000"/>
              </a:lnSpc>
              <a:buNone/>
            </a:pPr>
            <a:r>
              <a:rPr lang="pl-PL" sz="2133" dirty="0"/>
              <a:t>Może być on wykorzystany na dowolny cel związany z prowadzoną działalnością gospodarczą.</a:t>
            </a:r>
          </a:p>
          <a:p>
            <a:pPr marL="211661" indent="0" algn="ctr">
              <a:lnSpc>
                <a:spcPct val="150000"/>
              </a:lnSpc>
              <a:buNone/>
            </a:pPr>
            <a:endParaRPr lang="pl-PL" sz="1867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411195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KREDYT W RACHUNKU BIEŻĄCYM </a:t>
            </a:r>
          </a:p>
        </p:txBody>
      </p:sp>
    </p:spTree>
    <p:extLst>
      <p:ext uri="{BB962C8B-B14F-4D97-AF65-F5344CB8AC3E}">
        <p14:creationId xmlns:p14="http://schemas.microsoft.com/office/powerpoint/2010/main" val="372111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7319593-CB0C-4541-B8AF-5666329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440" y="367117"/>
            <a:ext cx="10272000" cy="427200"/>
          </a:xfrm>
        </p:spPr>
        <p:txBody>
          <a:bodyPr/>
          <a:lstStyle/>
          <a:p>
            <a:r>
              <a:rPr lang="pl-PL" b="1" dirty="0">
                <a:latin typeface="Josefin Sans" panose="020B0604020202020204" charset="-18"/>
              </a:rPr>
              <a:t>KREDYT W RACHUNKU BIEŻĄCYM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E9E4678-B017-4003-9567-350C4612E1C3}"/>
              </a:ext>
            </a:extLst>
          </p:cNvPr>
          <p:cNvSpPr txBox="1"/>
          <p:nvPr/>
        </p:nvSpPr>
        <p:spPr>
          <a:xfrm>
            <a:off x="227937" y="1441128"/>
            <a:ext cx="7839987" cy="2020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b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Zadłużenie</a:t>
            </a: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 w postaci salda debetowego rachunku bieżącego </a:t>
            </a:r>
            <a:r>
              <a:rPr lang="pl-PL" sz="2133" b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powstaje w wyniku realizacji w ciężar kredytu dyspozycji płatniczych</a:t>
            </a: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, natomiast </a:t>
            </a:r>
            <a:r>
              <a:rPr lang="pl-PL" sz="2133" b="1" u="sng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spłata następuje automatycznie z bieżących wpływów na rachunek</a:t>
            </a: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49DD778-043A-414F-B464-0F8D5630DF88}"/>
              </a:ext>
            </a:extLst>
          </p:cNvPr>
          <p:cNvSpPr txBox="1"/>
          <p:nvPr/>
        </p:nvSpPr>
        <p:spPr>
          <a:xfrm>
            <a:off x="4147931" y="4118303"/>
            <a:ext cx="7384111" cy="2020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pl-PL" sz="2133" b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Maksymalny okres kredytowania wynosi 12 miesięcy</a:t>
            </a: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,</a:t>
            </a:r>
            <a:b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</a:br>
            <a:r>
              <a:rPr lang="pl-PL" sz="2133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 </a:t>
            </a:r>
            <a:r>
              <a:rPr lang="pl-PL" sz="2133" i="1" kern="0" dirty="0">
                <a:solidFill>
                  <a:srgbClr val="000000"/>
                </a:solidFill>
                <a:latin typeface="Josefin Sans" panose="020B0604020202020204" charset="-18"/>
                <a:cs typeface="Arial"/>
                <a:sym typeface="Arial"/>
              </a:rPr>
              <a:t>chyba że bank zaliczy przedsiębiorcę do grona wiarygodnych klientów i postawi do jego dyspozycji kredyt w kolejnych latach.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1582250-01D7-2998-BE77-6A9491280DEE}"/>
              </a:ext>
            </a:extLst>
          </p:cNvPr>
          <p:cNvSpPr txBox="1"/>
          <p:nvPr/>
        </p:nvSpPr>
        <p:spPr>
          <a:xfrm>
            <a:off x="91440" y="58159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https://www.mbank.pl/firmy/kredyty/biezace-zarzadzaniem-firma/kredyt-w-rachunku/</a:t>
            </a:r>
          </a:p>
        </p:txBody>
      </p:sp>
    </p:spTree>
    <p:extLst>
      <p:ext uri="{BB962C8B-B14F-4D97-AF65-F5344CB8AC3E}">
        <p14:creationId xmlns:p14="http://schemas.microsoft.com/office/powerpoint/2010/main" val="13776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E5B836CD-A11B-48F3-BCA6-214171B44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597205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7EB22D7-8259-4581-AB0E-24D76DCFB612}"/>
              </a:ext>
            </a:extLst>
          </p:cNvPr>
          <p:cNvSpPr txBox="1"/>
          <p:nvPr/>
        </p:nvSpPr>
        <p:spPr>
          <a:xfrm>
            <a:off x="2414016" y="6217919"/>
            <a:ext cx="77663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l-PL" sz="1867" kern="0" dirty="0">
                <a:solidFill>
                  <a:srgbClr val="FF0000"/>
                </a:solidFill>
                <a:latin typeface="Josefin Sans" panose="020B0604020202020204" charset="-18"/>
                <a:cs typeface="Arial"/>
                <a:sym typeface="Arial"/>
              </a:rPr>
              <a:t>SANTANDER</a:t>
            </a:r>
          </a:p>
        </p:txBody>
      </p:sp>
    </p:spTree>
    <p:extLst>
      <p:ext uri="{BB962C8B-B14F-4D97-AF65-F5344CB8AC3E}">
        <p14:creationId xmlns:p14="http://schemas.microsoft.com/office/powerpoint/2010/main" val="57038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87EB22D7-8259-4581-AB0E-24D76DCFB612}"/>
              </a:ext>
            </a:extLst>
          </p:cNvPr>
          <p:cNvSpPr txBox="1"/>
          <p:nvPr/>
        </p:nvSpPr>
        <p:spPr>
          <a:xfrm>
            <a:off x="2414016" y="6217919"/>
            <a:ext cx="77663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l-PL" sz="1867" kern="0" dirty="0">
                <a:solidFill>
                  <a:srgbClr val="FF0000"/>
                </a:solidFill>
                <a:latin typeface="Josefin Sans" panose="020B0604020202020204" charset="-18"/>
                <a:cs typeface="Arial"/>
                <a:sym typeface="Arial"/>
              </a:rPr>
              <a:t>SANTANDER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B2FF135-21E3-4747-9FF1-BB5FDE4D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1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0729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1113</Words>
  <Application>Microsoft Office PowerPoint</Application>
  <PresentationFormat>Panoramiczny</PresentationFormat>
  <Paragraphs>152</Paragraphs>
  <Slides>31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Josefin Sans</vt:lpstr>
      <vt:lpstr>Lilita One</vt:lpstr>
      <vt:lpstr>Wingdings</vt:lpstr>
      <vt:lpstr>Motyw pakietu Office</vt:lpstr>
      <vt:lpstr>Project research</vt:lpstr>
      <vt:lpstr>KREDYTY DLA PRZEDSIĘBIORSTW, KLIENTÓW KORPORACYJNYCH</vt:lpstr>
      <vt:lpstr>Prezentacja programu PowerPoint</vt:lpstr>
      <vt:lpstr>Prezentacja programu PowerPoint</vt:lpstr>
      <vt:lpstr>KREDYTY DLA PRZEDSIĘBIORSTW, KLIENTÓW KORPORACYJNYCH</vt:lpstr>
      <vt:lpstr>KREDYT OBROTOWY</vt:lpstr>
      <vt:lpstr>KREDYT W RACHUNKU BIEŻĄCYM </vt:lpstr>
      <vt:lpstr>KREDYT W RACHUNKU BIEŻĄCYM </vt:lpstr>
      <vt:lpstr>Prezentacja programu PowerPoint</vt:lpstr>
      <vt:lpstr>Prezentacja programu PowerPoint</vt:lpstr>
      <vt:lpstr>KREDYT W RACHUNKU BIEŻĄCYM </vt:lpstr>
      <vt:lpstr>KREDYT W RACHUNKU KREDYTOWYM </vt:lpstr>
      <vt:lpstr>KREDYT W RACHUNKU KREDYTOWYM </vt:lpstr>
      <vt:lpstr>KREDYT W RACHUNKU KREDYTOWYM </vt:lpstr>
      <vt:lpstr>KREDYT W RACHUNKU KREDYTOWYM </vt:lpstr>
      <vt:lpstr>KREDYT W RACHUNKU KREDYTOWYM </vt:lpstr>
      <vt:lpstr>KREDYT W RACHUNKU KREDYTOWYM </vt:lpstr>
      <vt:lpstr>KREDYT W RACHUNKU KREDYTOWYM </vt:lpstr>
      <vt:lpstr>KREDYT W RACHUNKU KREDYTOWYM </vt:lpstr>
      <vt:lpstr>KREDYT W RACHUNKU KREDYTOWYM </vt:lpstr>
      <vt:lpstr>KREDYT INWESTYCYJNY</vt:lpstr>
      <vt:lpstr>FINANSOWANIE DŁUGOTERMINOWE</vt:lpstr>
      <vt:lpstr>FINANSOWANIE DŁUGOTERMINOWE</vt:lpstr>
      <vt:lpstr>FINANSOWANIE DŁUGOTERMINOWE</vt:lpstr>
      <vt:lpstr>FINANSOWANIE DŁUGOTERMINOWE</vt:lpstr>
      <vt:lpstr>FINANSOWANIE DŁUGOTERMINOWE</vt:lpstr>
      <vt:lpstr>FINANSOWANIE DŁUGOTERMINOWE</vt:lpstr>
      <vt:lpstr>FINANSOWANIE DŁUGOTERMINOWE</vt:lpstr>
      <vt:lpstr>FINANSOWANIE DŁUGOTERMINOWE</vt:lpstr>
      <vt:lpstr>FINANSOWANIE DŁUGOTERMINOWE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KREDYTY DLA PRZEDSIĘBIORSTW, KLIENTÓW KORPORACYJNYCH</dc:title>
  <dc:creator>Magdalena Paleczna</dc:creator>
  <cp:lastModifiedBy>Magdalena Paleczna</cp:lastModifiedBy>
  <cp:revision>4</cp:revision>
  <dcterms:created xsi:type="dcterms:W3CDTF">2023-04-18T11:15:22Z</dcterms:created>
  <dcterms:modified xsi:type="dcterms:W3CDTF">2023-05-16T11:49:08Z</dcterms:modified>
</cp:coreProperties>
</file>