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48" r:id="rId3"/>
    <p:sldId id="440" r:id="rId4"/>
    <p:sldId id="443" r:id="rId5"/>
    <p:sldId id="442" r:id="rId6"/>
    <p:sldId id="445" r:id="rId7"/>
    <p:sldId id="447" r:id="rId8"/>
    <p:sldId id="444" r:id="rId9"/>
    <p:sldId id="446" r:id="rId10"/>
    <p:sldId id="450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6" r:id="rId22"/>
    <p:sldId id="477" r:id="rId23"/>
    <p:sldId id="478" r:id="rId24"/>
    <p:sldId id="475" r:id="rId25"/>
    <p:sldId id="480" r:id="rId26"/>
    <p:sldId id="479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A53B-9033-46FC-A37D-F2BA2C5876D7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C607-4439-472E-95EE-81029E1462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50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0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425FA6-2A45-2DB5-6500-016B0B47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5A8CBE-3C87-6B06-E847-C9069B20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110407-5122-56E3-B995-644CC82F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00491E-880B-F618-2073-102CA9E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258CE8-4A07-E949-8A01-0C2B769D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6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231D5D-77A1-903E-9CBF-0A5C5779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A94298-0D01-EF97-AFD1-DAFD4C59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7AD9E2-2D00-BFA2-FA72-E0176FFC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98E3DC-79D2-6002-9165-5E681FFC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B329F8-1333-6017-B499-33D82988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8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96EC555-2D47-E3B6-CF6C-9937F66D2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47CF7A-5ABD-2725-9405-44A2697E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5C4857-2E29-1913-1E51-3223201F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B11192-E0F2-C9F4-9A2E-3BD19DB1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BBEE3D-505B-32C0-B569-05BCD2F0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04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147200"/>
            <a:ext cx="4460000" cy="2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765767"/>
            <a:ext cx="446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11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4816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553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743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4787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960000" y="3737433"/>
            <a:ext cx="4787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464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36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968800" y="5327600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80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474833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960000" y="4202967"/>
            <a:ext cx="1027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29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5864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5864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49656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49656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83448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83448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0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6888C-0EF0-86B9-1E9F-C6B3BC19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C04BCE-B3D9-F90D-3DD8-DDF1F1B8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F63B63-7AFC-FD1D-DD29-9034D99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632E76-DA18-298B-C2DB-D6E9D8EA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CCFA86-8C02-99E2-BDE3-D1AC4753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31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11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A1A98-7639-089A-7ABF-22776F84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83C555-D521-9A89-06EF-2C456EE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56332E-5251-8405-A63A-62F374D4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D445CF-10BE-5AC7-39BE-E326F807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B376B8-FD31-44CD-D7E3-B2907A14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BA586E-E1D9-4D24-BEDC-7BD9401B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70BB6F-9492-28DB-A94B-30020B41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8EA491-A7E4-087F-C4B9-771E4066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196B6F-682D-369B-5535-DD04E4FD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A18370-29DC-4D6D-C423-5F58DA34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E301FF2-9C72-EF11-1BA6-ABFB5B1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1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D5728-AA92-1B24-2005-FA0211AF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7A46F4-878D-576C-BAA2-FD94A38E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DD1E6B-1A7A-8EB8-F38A-5BE513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B7EDCB3-C85A-C582-6882-C122A165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24C4322-95B1-9C55-653A-892F9DA5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D1AF4CD-7287-3F1B-7993-567D6DF4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604925A-4CAA-7879-7ABC-8293F6C9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EC78275-EF50-8A70-2DD5-B3905C7F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8DFB7-1684-159F-30B9-25171E9F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40B6E1-6C0D-5261-CD73-07548459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380BFE-94CA-52C5-7629-D2E1B4ED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6B3F683-071F-DD63-E129-90EE2B71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38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A867CA8-EF40-89EB-0B29-9FA6308B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EFFAC32-AD10-6AC8-5D37-C9CBFC7F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A849CC-0721-81E8-6594-0CDC579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09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ADB42-1317-61DA-7DFB-D7951348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16960-E7DA-B138-D8B3-815DE62C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7911AF4-B14F-B47D-A73B-64D56EC64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C25FDB-6E6A-9C11-31E4-CF8F6711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32DE8E-0B14-5346-7E16-1E6D86EE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4B19A6-E11B-A60E-EBAE-413D563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5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CA3F0-D0FD-B464-ADE5-3CEBD3A0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26776E0-09DA-DA6C-2037-E0742EB7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E599B5-C98F-7D87-15D9-463FED49B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E6F1FC-A757-8393-7EC2-D7DA5B7F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DB4285-67CE-3A67-BE04-A45ED074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6158D2-D988-EEB2-9107-9863EAD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A13454A-F31D-21FB-7236-76416F69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17B6C2-D3BC-5AE3-98EC-59663AF1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07C2CD-2332-F5D3-5BD3-232BDA752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534E-4935-4BEF-9D59-302F7B048ED9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B0E200-4925-2EF2-24D2-4BC009EC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8D771C-E926-E7DE-77F6-CC6DA7937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F587-6212-4080-B00B-794DAAC23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8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449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C9B7A9-0F1E-1AD8-2190-76CB073BE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148870-6AFE-8D55-042C-19E68A69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znak, koszula, ulica, ruch uliczny&#10;&#10;Opis wygenerowany automatycznie">
            <a:extLst>
              <a:ext uri="{FF2B5EF4-FFF2-40B4-BE49-F238E27FC236}">
                <a16:creationId xmlns:a16="http://schemas.microsoft.com/office/drawing/2014/main" id="{A5E7041C-C7F8-8B60-6D94-54B6170D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5DB8ED-471F-46C3-86B0-D149865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523" y="1737091"/>
            <a:ext cx="11220955" cy="4505204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W związku z zawieraniem umowy leasingowej leasingobiorca ponosi różnego rodzaju opłaty. Ich rodzaj zależy od momentu wystąpienia. </a:t>
            </a:r>
          </a:p>
          <a:p>
            <a:pPr algn="ctr">
              <a:lnSpc>
                <a:spcPct val="150000"/>
              </a:lnSpc>
              <a:buAutoNum type="arabicPeriod" startAt="2"/>
            </a:pPr>
            <a:endParaRPr lang="pl-PL" sz="2133" b="1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b="1" dirty="0"/>
              <a:t>Wyróżnia się opłaty ponoszone: 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133" b="1" dirty="0"/>
              <a:t>przed rozpoczęciem użytkowania składnika, 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133" b="1" dirty="0"/>
              <a:t>w trakcie jego użytkowania 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133" b="1" dirty="0"/>
              <a:t>po zakończeniu trwania umowy</a:t>
            </a:r>
            <a:endParaRPr lang="pl-PL" sz="1867" b="1" dirty="0">
              <a:solidFill>
                <a:srgbClr val="52A9DA"/>
              </a:solidFill>
            </a:endParaRPr>
          </a:p>
          <a:p>
            <a:pPr algn="ctr">
              <a:lnSpc>
                <a:spcPct val="150000"/>
              </a:lnSpc>
              <a:buAutoNum type="arabicPeriod" startAt="2"/>
            </a:pPr>
            <a:endParaRPr lang="pl-PL" sz="1867" b="1" dirty="0">
              <a:solidFill>
                <a:srgbClr val="52A9DA"/>
              </a:solidFill>
            </a:endParaRPr>
          </a:p>
          <a:p>
            <a:pPr algn="ctr">
              <a:lnSpc>
                <a:spcPct val="150000"/>
              </a:lnSpc>
              <a:buAutoNum type="arabicPeriod" startAt="2"/>
            </a:pPr>
            <a:endParaRPr lang="pl-PL" sz="1867" b="1" dirty="0">
              <a:solidFill>
                <a:srgbClr val="52A9DA"/>
              </a:solidFill>
            </a:endParaRPr>
          </a:p>
          <a:p>
            <a:pPr algn="ctr">
              <a:lnSpc>
                <a:spcPct val="150000"/>
              </a:lnSpc>
              <a:buAutoNum type="arabicPeriod" startAt="2"/>
            </a:pPr>
            <a:endParaRPr lang="pl-PL" sz="1867" b="1" dirty="0">
              <a:solidFill>
                <a:srgbClr val="52A9DA"/>
              </a:solidFill>
            </a:endParaRPr>
          </a:p>
        </p:txBody>
      </p:sp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1073160" y="227288"/>
            <a:ext cx="10272000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pl-PL" sz="2667" dirty="0"/>
              <a:t>LEASING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358074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C6B059C-F674-422E-9B41-7C3C0804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14377"/>
            <a:ext cx="12169796" cy="409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811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0552A5B-731B-4EBD-863D-C44D72DF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98" y="0"/>
            <a:ext cx="912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001800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</a:t>
            </a:r>
          </a:p>
        </p:txBody>
      </p:sp>
    </p:spTree>
    <p:extLst>
      <p:ext uri="{BB962C8B-B14F-4D97-AF65-F5344CB8AC3E}">
        <p14:creationId xmlns:p14="http://schemas.microsoft.com/office/powerpoint/2010/main" val="412557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6286" y="-1171457"/>
            <a:ext cx="7481600" cy="4987200"/>
          </a:xfrm>
        </p:spPr>
        <p:txBody>
          <a:bodyPr/>
          <a:lstStyle/>
          <a:p>
            <a:pPr marL="211662" indent="0" algn="ctr">
              <a:buNone/>
            </a:pPr>
            <a:r>
              <a:rPr lang="pl-PL" sz="2000" dirty="0"/>
              <a:t>CO TO JEST LEASING KONSUMENCKI?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</a:t>
            </a:r>
          </a:p>
        </p:txBody>
      </p:sp>
    </p:spTree>
    <p:extLst>
      <p:ext uri="{BB962C8B-B14F-4D97-AF65-F5344CB8AC3E}">
        <p14:creationId xmlns:p14="http://schemas.microsoft.com/office/powerpoint/2010/main" val="24175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To umowa między leasingodawcą, a leasingobiorcą, którym jest KONSUMENT!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 Nie jest on przedsiębiorcą.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Jeśli jest przedsiębiorcą, to będzie mógł skorzystać z leasingu operacyjnego lub finansowego.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Leasing konsumencki to umowa B2C (business-to-</a:t>
            </a:r>
            <a:r>
              <a:rPr lang="pl-PL" sz="2000" dirty="0" err="1"/>
              <a:t>consumer</a:t>
            </a:r>
            <a:r>
              <a:rPr lang="pl-PL" sz="2000" dirty="0"/>
              <a:t>).</a:t>
            </a:r>
          </a:p>
          <a:p>
            <a:pPr marL="211662" indent="0" algn="ctr"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</a:t>
            </a:r>
          </a:p>
        </p:txBody>
      </p:sp>
    </p:spTree>
    <p:extLst>
      <p:ext uri="{BB962C8B-B14F-4D97-AF65-F5344CB8AC3E}">
        <p14:creationId xmlns:p14="http://schemas.microsoft.com/office/powerpoint/2010/main" val="378876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Leasingodawca ma obowiązek udostępnić klientowi wskazany w umowie pojazd, z kolei konsument- klient co miesiąc przelewa leasingodawcy umówioną kwotę – ratę leasingową.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Umowa leasingu ma elementy zarówno kredytu (miesięczne raty), jak i wynajmu (leasingodawca pozostaje właścicielem auta).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248477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Od czego zależy rata leasingu?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293446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LEASINGODAWCĄ może być: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leasingodawca fabryczny (oferowanym bezpośrednio przez producenta),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bank,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 firmy leasingowe.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271520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Przez cały okres umowy klient jest jedynie użytkownikiem wybranego auta – właścicielem pozostaje leasingodawca.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254082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dtytuł 15">
            <a:extLst>
              <a:ext uri="{FF2B5EF4-FFF2-40B4-BE49-F238E27FC236}">
                <a16:creationId xmlns:a16="http://schemas.microsoft.com/office/drawing/2014/main" id="{FB0FFD1F-5917-44A7-8E6F-2E986883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515" y="-17571"/>
            <a:ext cx="7481600" cy="49872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200" dirty="0"/>
              <a:t>Co to jest leasing?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200" dirty="0"/>
              <a:t>Dla kogo jest ta usługa?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200" dirty="0"/>
              <a:t>Kto może udzielać leasingu?</a:t>
            </a:r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0277FC3E-2D02-4EAB-8DE6-A55C407E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b="1" dirty="0">
                <a:latin typeface="Josefin Sans" pitchFamily="2" charset="-18"/>
              </a:rPr>
              <a:t>LEASING</a:t>
            </a:r>
          </a:p>
        </p:txBody>
      </p:sp>
    </p:spTree>
    <p:extLst>
      <p:ext uri="{BB962C8B-B14F-4D97-AF65-F5344CB8AC3E}">
        <p14:creationId xmlns:p14="http://schemas.microsoft.com/office/powerpoint/2010/main" val="19041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Tak jak w leasingu operacyjnym (przedsiębiorcy) są różne warianty zakończenia umowy.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Klient może: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 zwrócić samochód, 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wykupić go za ustaloną wcześniej kwotę 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lub wymienić na nowy pojazd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46912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To na leasingobiorcy spoczywa ciężar opłaty ubezpieczenia, zazwyczaj doliczana do raty leasingu.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2776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A co jeśli całkowicie uszkodzisz auto?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Włamią się do auta i je skradną?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376562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A co z oceną zdolności konsumenta do obsługi leasingu?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334580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65B6E-9F9A-517A-2833-1D46E96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602915"/>
            <a:ext cx="9666515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Czy leasing konsumencki to kredyt konsumencki?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Ustawy o kredycie konsumenckim nie stosuje się do umów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leasingu, jeżeli umowa nie przewiduje obowiązku nabycia przedmiotu umowy</a:t>
            </a:r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dirty="0"/>
              <a:t>przez konsumenta.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E45AD-B0B3-779F-2927-002C5FA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Josefin Sans" pitchFamily="2" charset="-18"/>
              </a:rPr>
              <a:t>LEASING KONSUMENCKI - SAMOCHÓD</a:t>
            </a:r>
          </a:p>
        </p:txBody>
      </p:sp>
    </p:spTree>
    <p:extLst>
      <p:ext uri="{BB962C8B-B14F-4D97-AF65-F5344CB8AC3E}">
        <p14:creationId xmlns:p14="http://schemas.microsoft.com/office/powerpoint/2010/main" val="34136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10D5D53F-6250-3BB5-725D-FBB350F7F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B03DC8F1-24FD-C370-5030-917E48B7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322B17F-4F5E-323E-8B47-CB828C54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32" y="0"/>
            <a:ext cx="1006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D1A4E5D-75A3-4860-801F-F48E3C7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04" y="1029795"/>
            <a:ext cx="11652393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To forma finansowania „obcego”. Dlaczego?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Leasing to bardzo popularny sposób finansowania działalności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gospodarczej. </a:t>
            </a:r>
          </a:p>
          <a:p>
            <a:pPr marL="211661" indent="0" algn="ctr">
              <a:lnSpc>
                <a:spcPct val="150000"/>
              </a:lnSpc>
              <a:buNone/>
            </a:pPr>
            <a:br>
              <a:rPr lang="pl-PL" sz="2133" dirty="0"/>
            </a:br>
            <a:r>
              <a:rPr lang="pl-PL" sz="2133" b="1" dirty="0"/>
              <a:t>Odmiennie definiowany i traktowany przez przepisy podatkowe i rachunkowe. 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b="1" dirty="0"/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F8C4ED9-F437-4F7A-AD72-F34C04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49" y="326571"/>
            <a:ext cx="10272000" cy="427200"/>
          </a:xfrm>
        </p:spPr>
        <p:txBody>
          <a:bodyPr/>
          <a:lstStyle/>
          <a:p>
            <a:r>
              <a:rPr lang="pl-PL" sz="4800" b="1" dirty="0">
                <a:latin typeface="Josefin Sans" pitchFamily="2" charset="-18"/>
              </a:rPr>
              <a:t>LEASING</a:t>
            </a:r>
          </a:p>
        </p:txBody>
      </p:sp>
    </p:spTree>
    <p:extLst>
      <p:ext uri="{BB962C8B-B14F-4D97-AF65-F5344CB8AC3E}">
        <p14:creationId xmlns:p14="http://schemas.microsoft.com/office/powerpoint/2010/main" val="39816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D1A4E5D-75A3-4860-801F-F48E3C7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889" y="1147200"/>
            <a:ext cx="10611111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400" dirty="0"/>
              <a:t>Poprzez umowę leasingu należy rozumieć umowę nazwaną </a:t>
            </a:r>
            <a:br>
              <a:rPr lang="pl-PL" sz="2400" dirty="0"/>
            </a:br>
            <a:r>
              <a:rPr lang="pl-PL" sz="2400" dirty="0"/>
              <a:t>w kodeksie cywilnym oraz każdą inną umowę, na mocy której 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400" b="1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400" b="1" u="sng" dirty="0"/>
              <a:t>jedna ze stron </a:t>
            </a:r>
            <a:r>
              <a:rPr lang="pl-PL" sz="2400" b="1" dirty="0">
                <a:solidFill>
                  <a:srgbClr val="0070C0"/>
                </a:solidFill>
              </a:rPr>
              <a:t>(</a:t>
            </a:r>
            <a:r>
              <a:rPr lang="pl-PL" sz="2400" b="1" u="sng" dirty="0">
                <a:solidFill>
                  <a:srgbClr val="0070C0"/>
                </a:solidFill>
              </a:rPr>
              <a:t>finansujący</a:t>
            </a:r>
            <a:r>
              <a:rPr lang="pl-PL" sz="2400" b="1" dirty="0">
                <a:solidFill>
                  <a:srgbClr val="0070C0"/>
                </a:solidFill>
              </a:rPr>
              <a:t>) </a:t>
            </a:r>
            <a:r>
              <a:rPr lang="pl-PL" sz="2400" b="1" dirty="0"/>
              <a:t>oddaje do odpłatnego używania na warunkach określonych w ustawie, 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400" b="1" u="sng" dirty="0"/>
              <a:t>drugiej stronie </a:t>
            </a:r>
            <a:r>
              <a:rPr lang="pl-PL" sz="2400" b="1" dirty="0">
                <a:solidFill>
                  <a:srgbClr val="0070C0"/>
                </a:solidFill>
              </a:rPr>
              <a:t>(</a:t>
            </a:r>
            <a:r>
              <a:rPr lang="pl-PL" sz="2400" b="1" u="sng" dirty="0">
                <a:solidFill>
                  <a:srgbClr val="0070C0"/>
                </a:solidFill>
              </a:rPr>
              <a:t>korzystający</a:t>
            </a:r>
            <a:r>
              <a:rPr lang="pl-PL" sz="2400" b="1" dirty="0">
                <a:solidFill>
                  <a:srgbClr val="0070C0"/>
                </a:solidFill>
              </a:rPr>
              <a:t>), </a:t>
            </a:r>
            <a:r>
              <a:rPr lang="pl-PL" sz="2400" b="1" dirty="0"/>
              <a:t>podlegające amortyzacji środki trwałe, wartości niematerialne i prawne oraz grunty</a:t>
            </a:r>
            <a:r>
              <a:rPr lang="pl-PL" sz="2400" dirty="0"/>
              <a:t>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F8C4ED9-F437-4F7A-AD72-F34C044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b="1" dirty="0">
                <a:latin typeface="Josefin Sans" pitchFamily="2" charset="-18"/>
              </a:rPr>
              <a:t>LEASING</a:t>
            </a:r>
          </a:p>
        </p:txBody>
      </p:sp>
    </p:spTree>
    <p:extLst>
      <p:ext uri="{BB962C8B-B14F-4D97-AF65-F5344CB8AC3E}">
        <p14:creationId xmlns:p14="http://schemas.microsoft.com/office/powerpoint/2010/main" val="34906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D1A4E5D-75A3-4860-801F-F48E3C7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688" y="2411555"/>
            <a:ext cx="11108265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Jest instrumentem zaspokajającym potrzeby przedsiębiorstwa (korporacji) </a:t>
            </a:r>
            <a:br>
              <a:rPr lang="pl-PL" sz="2133" dirty="0"/>
            </a:br>
            <a:r>
              <a:rPr lang="pl-PL" sz="2133" dirty="0"/>
              <a:t>w zakresie finansowania nakładów inwestycyjnych.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Jest on usługą polegającą na dostarczeniu przez </a:t>
            </a:r>
            <a:r>
              <a:rPr lang="pl-PL" sz="2133" b="1" dirty="0"/>
              <a:t>finansującego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(leasingodawcę) </a:t>
            </a:r>
            <a:r>
              <a:rPr lang="pl-PL" sz="2133" b="1" dirty="0"/>
              <a:t>korzystającemu</a:t>
            </a:r>
            <a:r>
              <a:rPr lang="pl-PL" sz="2133" dirty="0"/>
              <a:t> (leasingobiorcy) </a:t>
            </a:r>
            <a:br>
              <a:rPr lang="pl-PL" sz="2133" dirty="0"/>
            </a:br>
            <a:r>
              <a:rPr lang="pl-PL" sz="2133" b="1" dirty="0"/>
              <a:t>ustalonego w umowie środka trwałego</a:t>
            </a:r>
            <a:r>
              <a:rPr lang="pl-PL" sz="2133" dirty="0"/>
              <a:t>, 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np. elementu wyposażenia, obejmującego sprzęt informatyczny, maszyny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biurowe, maszyny i urządzenia produkcyjne, pojazdy mechaniczne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Korzystający zobowiązuje się natomiast do płacenia określonej opłaty leasingowej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rozłożonej na raty.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F8C4ED9-F437-4F7A-AD72-F34C04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20" y="337457"/>
            <a:ext cx="10272000" cy="427200"/>
          </a:xfrm>
        </p:spPr>
        <p:txBody>
          <a:bodyPr/>
          <a:lstStyle/>
          <a:p>
            <a:r>
              <a:rPr lang="pl-PL" sz="4000" b="1" dirty="0">
                <a:latin typeface="Josefin Sans" pitchFamily="2" charset="-18"/>
              </a:rPr>
              <a:t>LEASING</a:t>
            </a:r>
          </a:p>
        </p:txBody>
      </p:sp>
    </p:spTree>
    <p:extLst>
      <p:ext uri="{BB962C8B-B14F-4D97-AF65-F5344CB8AC3E}">
        <p14:creationId xmlns:p14="http://schemas.microsoft.com/office/powerpoint/2010/main" val="40910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567DFA7-395E-430F-BC88-FA4496D7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35" y="4333246"/>
            <a:ext cx="6049739" cy="2496717"/>
          </a:xfrm>
          <a:prstGeom prst="rect">
            <a:avLst/>
          </a:prstGeom>
        </p:spPr>
      </p:pic>
      <p:pic>
        <p:nvPicPr>
          <p:cNvPr id="7" name="Obraz 6" descr="Obraz zawierający obiekt, znak, zegar, siedzi&#10;&#10;Opis wygenerowany automatycznie">
            <a:extLst>
              <a:ext uri="{FF2B5EF4-FFF2-40B4-BE49-F238E27FC236}">
                <a16:creationId xmlns:a16="http://schemas.microsoft.com/office/drawing/2014/main" id="{D9A2BE80-392B-446B-862C-F21AAA36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4478"/>
            <a:ext cx="8271360" cy="140548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E747761-FC9B-4F14-96F5-3BADECB2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8747" y="2497038"/>
            <a:ext cx="8391813" cy="38065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D1D5A89-DA8A-4ADD-AF77-A6C7EBAE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2189" y="-616470"/>
            <a:ext cx="6837680" cy="259343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26B7EBF-DC9B-407C-B5F6-BF675F3FE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491" y="299179"/>
            <a:ext cx="5923280" cy="139151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DCD9FBA-9F90-45B2-9542-7DA5D8015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59" y="1759494"/>
            <a:ext cx="5514071" cy="161731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93C8B6FD-7754-47D6-BFEA-B7D85BD0F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560" y="1540669"/>
            <a:ext cx="4600211" cy="22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D1A4E5D-75A3-4860-801F-F48E3C7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46" y="1286933"/>
            <a:ext cx="3917244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F8C4ED9-F437-4F7A-AD72-F34C044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LEASING- RODZAJE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053605-5DFF-4886-AC2F-B9F480A19134}"/>
              </a:ext>
            </a:extLst>
          </p:cNvPr>
          <p:cNvSpPr txBox="1"/>
          <p:nvPr/>
        </p:nvSpPr>
        <p:spPr>
          <a:xfrm>
            <a:off x="1817513" y="2438401"/>
            <a:ext cx="29576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667" b="1" kern="0" dirty="0">
                <a:solidFill>
                  <a:srgbClr val="19B5B1">
                    <a:lumMod val="50000"/>
                  </a:srgbClr>
                </a:solidFill>
                <a:latin typeface="Lilita One" panose="020B0604020202020204" charset="0"/>
                <a:cs typeface="Arial"/>
                <a:sym typeface="Arial"/>
              </a:rPr>
              <a:t>OPERACYJNY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8AEE671-09C2-45C8-8572-D40CC2BE7BBB}"/>
              </a:ext>
            </a:extLst>
          </p:cNvPr>
          <p:cNvSpPr txBox="1"/>
          <p:nvPr/>
        </p:nvSpPr>
        <p:spPr>
          <a:xfrm>
            <a:off x="7151510" y="2438401"/>
            <a:ext cx="29576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667" b="1" kern="0" dirty="0">
                <a:solidFill>
                  <a:srgbClr val="19B5B1">
                    <a:lumMod val="50000"/>
                  </a:srgbClr>
                </a:solidFill>
                <a:latin typeface="Lilita One" panose="020B0604020202020204" charset="0"/>
                <a:cs typeface="Arial"/>
                <a:sym typeface="Arial"/>
              </a:rPr>
              <a:t>FINANSOWY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4977E92-B288-4BEA-B9A5-64C1202E9228}"/>
              </a:ext>
            </a:extLst>
          </p:cNvPr>
          <p:cNvCxnSpPr>
            <a:cxnSpLocks/>
          </p:cNvCxnSpPr>
          <p:nvPr/>
        </p:nvCxnSpPr>
        <p:spPr>
          <a:xfrm flipH="1">
            <a:off x="3657601" y="1307377"/>
            <a:ext cx="1444976" cy="95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473FF653-149B-4826-A456-51F617CF608E}"/>
              </a:ext>
            </a:extLst>
          </p:cNvPr>
          <p:cNvCxnSpPr>
            <a:cxnSpLocks/>
          </p:cNvCxnSpPr>
          <p:nvPr/>
        </p:nvCxnSpPr>
        <p:spPr>
          <a:xfrm>
            <a:off x="7315200" y="1286933"/>
            <a:ext cx="1315155" cy="1068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930460C-4105-4263-A51B-554AC1C6C121}"/>
              </a:ext>
            </a:extLst>
          </p:cNvPr>
          <p:cNvSpPr txBox="1"/>
          <p:nvPr/>
        </p:nvSpPr>
        <p:spPr>
          <a:xfrm>
            <a:off x="485423" y="3111613"/>
            <a:ext cx="466231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endParaRPr lang="pl-P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91E5AD8-81A4-4365-9C4C-F670015C2E8C}"/>
              </a:ext>
            </a:extLst>
          </p:cNvPr>
          <p:cNvSpPr txBox="1"/>
          <p:nvPr/>
        </p:nvSpPr>
        <p:spPr>
          <a:xfrm>
            <a:off x="564445" y="3111614"/>
            <a:ext cx="5531555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Obejmuje on przedmioty, które mogą być ponownie, po zakończeniu</a:t>
            </a:r>
          </a:p>
          <a:p>
            <a:pPr algn="ctr" defTabSz="1219170"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trwania umowy, oddane w leasing </a:t>
            </a:r>
            <a:b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kolejnym użytkownikom. </a:t>
            </a:r>
            <a:b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Po okresie umowy następuje powrót</a:t>
            </a:r>
          </a:p>
          <a:p>
            <a:pPr algn="ctr" defTabSz="1219170"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przedmiotu leasingu do jego właściciela – finansującego (leasingodawcy)</a:t>
            </a:r>
            <a:endParaRPr lang="pl-PL" sz="1600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5B2A183-D222-4AB8-87A5-80B5083E0BA0}"/>
              </a:ext>
            </a:extLst>
          </p:cNvPr>
          <p:cNvSpPr txBox="1"/>
          <p:nvPr/>
        </p:nvSpPr>
        <p:spPr>
          <a:xfrm>
            <a:off x="6299200" y="3096133"/>
            <a:ext cx="5531555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Cechuje wieloletni okres trwania i jest związany z reguły z całkowitą amortyzacją przedmiotu leasingu. Korzystający (leasingobiorca) przez cały okres trwania umowy ponosi bieżące koszty utrzymania przedmiotu, a po jego zakończeniu prawo własności rzeczy przechodzi na niego z mocy umowy)</a:t>
            </a:r>
            <a:endParaRPr lang="pl-PL" sz="1600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9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D1A4E5D-75A3-4860-801F-F48E3C7C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46" y="1286933"/>
            <a:ext cx="3917244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F8C4ED9-F437-4F7A-AD72-F34C04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60993"/>
            <a:ext cx="10272000" cy="427200"/>
          </a:xfrm>
        </p:spPr>
        <p:txBody>
          <a:bodyPr/>
          <a:lstStyle/>
          <a:p>
            <a:r>
              <a:rPr lang="pl-PL" sz="2667" dirty="0"/>
              <a:t>LEASING- OPERACYJNY I FINANSOWY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053605-5DFF-4886-AC2F-B9F480A19134}"/>
              </a:ext>
            </a:extLst>
          </p:cNvPr>
          <p:cNvSpPr txBox="1"/>
          <p:nvPr/>
        </p:nvSpPr>
        <p:spPr>
          <a:xfrm>
            <a:off x="1524000" y="681602"/>
            <a:ext cx="29576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667" b="1" kern="0" dirty="0">
                <a:solidFill>
                  <a:srgbClr val="19B5B1">
                    <a:lumMod val="50000"/>
                  </a:srgbClr>
                </a:solidFill>
                <a:latin typeface="Lilita One" panose="020B0604020202020204" charset="0"/>
                <a:cs typeface="Arial"/>
                <a:sym typeface="Arial"/>
              </a:rPr>
              <a:t>OPERACYJNY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8AEE671-09C2-45C8-8572-D40CC2BE7BBB}"/>
              </a:ext>
            </a:extLst>
          </p:cNvPr>
          <p:cNvSpPr txBox="1"/>
          <p:nvPr/>
        </p:nvSpPr>
        <p:spPr>
          <a:xfrm>
            <a:off x="8003826" y="681602"/>
            <a:ext cx="295768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667" b="1" kern="0" dirty="0">
                <a:solidFill>
                  <a:srgbClr val="19B5B1">
                    <a:lumMod val="50000"/>
                  </a:srgbClr>
                </a:solidFill>
                <a:latin typeface="Lilita One" panose="020B0604020202020204" charset="0"/>
                <a:cs typeface="Arial"/>
                <a:sym typeface="Arial"/>
              </a:rPr>
              <a:t>FINANSOWY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930460C-4105-4263-A51B-554AC1C6C121}"/>
              </a:ext>
            </a:extLst>
          </p:cNvPr>
          <p:cNvSpPr txBox="1"/>
          <p:nvPr/>
        </p:nvSpPr>
        <p:spPr>
          <a:xfrm>
            <a:off x="485423" y="3111613"/>
            <a:ext cx="466231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endParaRPr lang="pl-P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91E5AD8-81A4-4365-9C4C-F670015C2E8C}"/>
              </a:ext>
            </a:extLst>
          </p:cNvPr>
          <p:cNvSpPr txBox="1"/>
          <p:nvPr/>
        </p:nvSpPr>
        <p:spPr>
          <a:xfrm>
            <a:off x="1" y="1122320"/>
            <a:ext cx="6095999" cy="548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zawieranie umów na krótki czas w porównaniu z czasem trwania ekonomicznego zużycia obiektu (finansujący nie może zakładać, że pojedyncza umowa leasingowa pokryje amortyzację przedmiotu tej umowy, tj. pokryje koszty jego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nabycia lub wytworzenia, oprocentowania i odpowiednich bieżących kosztów administracyjnych, ponieważ amortyzacja odbywa się w wyniku całego łańcucha kolejnych, następujących po sobie umów leasingowych),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koszty amortyzacji, remontów obiektu, konserwacji oraz podatków i ubezpieczeń, które towarzyszą eksploatacji obiektu, ponosi z reguły finansujący,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stroną stale ponoszącą ryzyko jest finansujący (zwłaszcza ryzyko kradzieży, przypadkowego zniszczenia, defektów technicznych),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wyżej wymienione cechy skłaniają często finansującego do stawiania (przekazując w użytkowanie obiekt) warunku świadczenia również usług w postaci bieżących napraw i konserwacji.</a:t>
            </a:r>
            <a:endParaRPr lang="pl-PL" sz="1400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5B2A183-D222-4AB8-87A5-80B5083E0BA0}"/>
              </a:ext>
            </a:extLst>
          </p:cNvPr>
          <p:cNvSpPr txBox="1"/>
          <p:nvPr/>
        </p:nvSpPr>
        <p:spPr>
          <a:xfrm>
            <a:off x="6095999" y="1185242"/>
            <a:ext cx="6095999" cy="51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brak możliwości wypowiedzenia umowy przez każdą ze stron podczas „okresu bazowego”, stanowiącego 60–80% czasu zużycia przedmiotu umowy,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świadczenie przez finansującego dodatkowych usług serwisowych,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 fakt ponoszenia kosztów remontu, konserwacji obiektu itp. przez użytkownika,</a:t>
            </a:r>
          </a:p>
          <a:p>
            <a:pPr marL="380990" indent="-380990" algn="ctr" defTabSz="121917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pełna amortyzacja obiektu na podstawie pojedynczej umowy leasingowej (koszty oprocentowania oraz administracyjne finansującego w pełni pokrywają raty leasingowe oraz jednorazowe wpłaty dokonywane na początku i na końcu okresu leasingu),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■fakt przeniesienia ryzyka związanego z wykorzystywaniem przedmiotu leasingu na korzystającego (także zobowiązanie do pokrywania kosztów rozmaitych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1467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ubezpieczeń, usuwania defektów itp.).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1997A5A7-1517-4D68-9B34-F850783C05BE}"/>
              </a:ext>
            </a:extLst>
          </p:cNvPr>
          <p:cNvCxnSpPr/>
          <p:nvPr/>
        </p:nvCxnSpPr>
        <p:spPr>
          <a:xfrm>
            <a:off x="6096000" y="855579"/>
            <a:ext cx="0" cy="6002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B4245F8-3E60-4B6F-9DE4-54734F8B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A9CE5B3-0F4B-42DC-8C13-F41C280F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98634"/>
            <a:ext cx="10272000" cy="427200"/>
          </a:xfrm>
        </p:spPr>
        <p:txBody>
          <a:bodyPr/>
          <a:lstStyle/>
          <a:p>
            <a:r>
              <a:rPr lang="pl-PL" sz="2800" dirty="0"/>
              <a:t>LEASING OPERACYJNY I FINANSOWY- RÓŻNICE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D0ED63-6487-4B28-A5DF-C14FDA7E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36" y="1134063"/>
            <a:ext cx="8557513" cy="5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719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800</Words>
  <Application>Microsoft Office PowerPoint</Application>
  <PresentationFormat>Panoramiczny</PresentationFormat>
  <Paragraphs>108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Josefin Sans</vt:lpstr>
      <vt:lpstr>Lilita One</vt:lpstr>
      <vt:lpstr>Wingdings</vt:lpstr>
      <vt:lpstr>Motyw pakietu Office</vt:lpstr>
      <vt:lpstr>Project research</vt:lpstr>
      <vt:lpstr>Prezentacja programu PowerPoint</vt:lpstr>
      <vt:lpstr>LEASING</vt:lpstr>
      <vt:lpstr>LEASING</vt:lpstr>
      <vt:lpstr>LEASING</vt:lpstr>
      <vt:lpstr>LEASING</vt:lpstr>
      <vt:lpstr>Prezentacja programu PowerPoint</vt:lpstr>
      <vt:lpstr>LEASING- RODZAJE</vt:lpstr>
      <vt:lpstr>LEASING- OPERACYJNY I FINANSOWY</vt:lpstr>
      <vt:lpstr>LEASING OPERACYJNY I FINANSOWY- RÓŻNICE</vt:lpstr>
      <vt:lpstr>LEASING</vt:lpstr>
      <vt:lpstr>Prezentacja programu PowerPoint</vt:lpstr>
      <vt:lpstr>Prezentacja programu PowerPoint</vt:lpstr>
      <vt:lpstr>LEASING KONSUMENCKI</vt:lpstr>
      <vt:lpstr>LEASING KONSUMENCKI</vt:lpstr>
      <vt:lpstr>LEASING KONSUMENCKI</vt:lpstr>
      <vt:lpstr>LEASING KONSUMENCKI - SAMOCHÓD</vt:lpstr>
      <vt:lpstr>LEASING KONSUMENCKI - SAMOCHÓD</vt:lpstr>
      <vt:lpstr>LEASING KONSUMENCKI - SAMOCHÓD</vt:lpstr>
      <vt:lpstr>LEASING KONSUMENCKI - SAMOCHÓD</vt:lpstr>
      <vt:lpstr>LEASING KONSUMENCKI - SAMOCHÓD</vt:lpstr>
      <vt:lpstr>LEASING KONSUMENCKI - SAMOCHÓD</vt:lpstr>
      <vt:lpstr>LEASING KONSUMENCKI - SAMOCHÓD</vt:lpstr>
      <vt:lpstr>LEASING KONSUMENCKI - SAMOCHÓD</vt:lpstr>
      <vt:lpstr>LEASING KONSUMENCKI - SAMOCHÓD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Paleczna</dc:creator>
  <cp:lastModifiedBy>Magdalena Paleczna</cp:lastModifiedBy>
  <cp:revision>8</cp:revision>
  <dcterms:created xsi:type="dcterms:W3CDTF">2023-05-15T08:22:26Z</dcterms:created>
  <dcterms:modified xsi:type="dcterms:W3CDTF">2023-05-16T12:12:06Z</dcterms:modified>
</cp:coreProperties>
</file>