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1"/>
  </p:notesMasterIdLst>
  <p:sldIdLst>
    <p:sldId id="256" r:id="rId2"/>
    <p:sldId id="311" r:id="rId3"/>
    <p:sldId id="387" r:id="rId4"/>
    <p:sldId id="388" r:id="rId5"/>
    <p:sldId id="459" r:id="rId6"/>
    <p:sldId id="426" r:id="rId7"/>
    <p:sldId id="378" r:id="rId8"/>
    <p:sldId id="347" r:id="rId9"/>
    <p:sldId id="427" r:id="rId10"/>
    <p:sldId id="429" r:id="rId11"/>
    <p:sldId id="450" r:id="rId12"/>
    <p:sldId id="451" r:id="rId13"/>
    <p:sldId id="449" r:id="rId14"/>
    <p:sldId id="430" r:id="rId15"/>
    <p:sldId id="431" r:id="rId16"/>
    <p:sldId id="432" r:id="rId17"/>
    <p:sldId id="433" r:id="rId18"/>
    <p:sldId id="435" r:id="rId19"/>
    <p:sldId id="436" r:id="rId20"/>
    <p:sldId id="437" r:id="rId21"/>
    <p:sldId id="434" r:id="rId22"/>
    <p:sldId id="438" r:id="rId23"/>
    <p:sldId id="439" r:id="rId24"/>
    <p:sldId id="446" r:id="rId25"/>
    <p:sldId id="447" r:id="rId26"/>
    <p:sldId id="440" r:id="rId27"/>
    <p:sldId id="441" r:id="rId28"/>
    <p:sldId id="442" r:id="rId29"/>
    <p:sldId id="443" r:id="rId30"/>
    <p:sldId id="444" r:id="rId31"/>
    <p:sldId id="445" r:id="rId32"/>
    <p:sldId id="448" r:id="rId33"/>
    <p:sldId id="452" r:id="rId34"/>
    <p:sldId id="453" r:id="rId35"/>
    <p:sldId id="454" r:id="rId36"/>
    <p:sldId id="455" r:id="rId37"/>
    <p:sldId id="456" r:id="rId38"/>
    <p:sldId id="457" r:id="rId39"/>
    <p:sldId id="458" r:id="rId40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42"/>
      <p:bold r:id="rId43"/>
      <p:italic r:id="rId44"/>
      <p:boldItalic r:id="rId45"/>
    </p:embeddedFont>
    <p:embeddedFont>
      <p:font typeface="Josefin Sans" pitchFamily="2" charset="-18"/>
      <p:regular r:id="rId46"/>
      <p:bold r:id="rId47"/>
      <p:italic r:id="rId48"/>
      <p:boldItalic r:id="rId49"/>
    </p:embeddedFont>
    <p:embeddedFont>
      <p:font typeface="Lilita One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C06C6-9C19-4A8D-A7B0-D7EEA4BB1B76}">
  <a:tblStyle styleId="{A2CC06C6-9C19-4A8D-A7B0-D7EEA4BB1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1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5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92827" y="1184081"/>
            <a:ext cx="7784729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>
                <a:latin typeface="Candara" panose="020E0502030303020204" pitchFamily="34" charset="0"/>
              </a:rPr>
              <a:t>USŁUGI INWESTYCYJNE </a:t>
            </a:r>
            <a:endParaRPr b="1" dirty="0">
              <a:latin typeface="Candara" panose="020E0502030303020204" pitchFamily="34" charset="0"/>
            </a:endParaRP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DB70B526-6CEA-FB26-1FAC-4F3E9D6FE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przyjmowanie i przekazywanie zleceń nabycia lub zbycia instrumentów finansowych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wykonywanie zleceń, o których mowa w pkt 1, na rachunek dającego zlecenie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zarządzanie portfelami, w skład których wchodzi jeden lub większa liczba instrumentów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finansowych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doradztwo inwestycyjne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oferowanie instrumentów finansowych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przechowywanie lub rejestrowanie instrumentów finansowych, w tym prowadzenie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rachunków papierów wartościowych, rachunków derywatów i rachunków zbiorczych, oraz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prowadzenie rachunków pieniężnych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sporządzanie analiz inwestycyjnych, analiz finansowych oraz innych rekomendacji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o charakterze ogólnym dotyczących transakcji w zakresie instrumentów finansowych</a:t>
            </a:r>
            <a:endParaRPr lang="pl-PL" dirty="0">
              <a:solidFill>
                <a:schemeClr val="bg2"/>
              </a:solidFill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USŁUGI MAKLERSKIE</a:t>
            </a:r>
          </a:p>
        </p:txBody>
      </p:sp>
    </p:spTree>
    <p:extLst>
      <p:ext uri="{BB962C8B-B14F-4D97-AF65-F5344CB8AC3E}">
        <p14:creationId xmlns:p14="http://schemas.microsoft.com/office/powerpoint/2010/main" val="48456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369237B-CA72-EA0F-94FD-00D3ED65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875360" cy="3740400"/>
          </a:xfrm>
        </p:spPr>
        <p:txBody>
          <a:bodyPr/>
          <a:lstStyle/>
          <a:p>
            <a:pPr marL="158750" indent="0" algn="ctr">
              <a:buNone/>
            </a:pPr>
            <a:r>
              <a:rPr lang="pl-PL" sz="1800" dirty="0"/>
              <a:t>Nie ma oficjalnej definicji – jest wiele rodzajów instrumentów finansowych. </a:t>
            </a:r>
          </a:p>
          <a:p>
            <a:pPr marL="158750" indent="0" algn="ctr">
              <a:buNone/>
            </a:pPr>
            <a:endParaRPr lang="pl-PL" sz="1800" dirty="0"/>
          </a:p>
          <a:p>
            <a:pPr marL="158750" indent="0" algn="ctr">
              <a:buNone/>
            </a:pPr>
            <a:r>
              <a:rPr lang="pl-PL" sz="1800" dirty="0"/>
              <a:t>Najprościej… </a:t>
            </a:r>
          </a:p>
          <a:p>
            <a:pPr marL="158750" indent="0" algn="ctr">
              <a:buNone/>
            </a:pPr>
            <a:endParaRPr lang="pl-PL" sz="1800" dirty="0"/>
          </a:p>
          <a:p>
            <a:pPr marL="158750" indent="0" algn="ctr">
              <a:buNone/>
            </a:pPr>
            <a:r>
              <a:rPr lang="pl-PL" sz="1800" dirty="0"/>
              <a:t>To umowa- kontrakt, w ramach którego jedna z jego stron generuje aktywa finansowe, </a:t>
            </a:r>
          </a:p>
          <a:p>
            <a:pPr marL="158750" indent="0" algn="ctr">
              <a:buNone/>
            </a:pPr>
            <a:r>
              <a:rPr lang="pl-PL" sz="1800" dirty="0"/>
              <a:t>a druga – zobowiązania finansowe lub instrumenty kapitałowe.</a:t>
            </a:r>
          </a:p>
          <a:p>
            <a:pPr marL="158750" indent="0" algn="ctr">
              <a:buNone/>
            </a:pPr>
            <a:endParaRPr lang="pl-PL" sz="1800" dirty="0"/>
          </a:p>
          <a:p>
            <a:pPr marL="158750" indent="0" algn="ctr">
              <a:buNone/>
            </a:pPr>
            <a:endParaRPr lang="pl-PL" sz="18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6115AB84-C956-2B9C-9625-96952CD9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INSTRUMENT FINANSOWY</a:t>
            </a:r>
          </a:p>
        </p:txBody>
      </p:sp>
    </p:spTree>
    <p:extLst>
      <p:ext uri="{BB962C8B-B14F-4D97-AF65-F5344CB8AC3E}">
        <p14:creationId xmlns:p14="http://schemas.microsoft.com/office/powerpoint/2010/main" val="158582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A8F0C840-9CF6-460C-F5B9-01B33F5B4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9C591D86-14D0-E081-445B-3C8867B1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F0A4AC-60AC-3CBC-8A5F-9CE12737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052"/>
            <a:ext cx="9144000" cy="44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369237B-CA72-EA0F-94FD-00D3ED65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60400"/>
            <a:ext cx="804300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Możliwy jest podział instrumentów finansowych na cztery podstawowe grupy (depozyty oraz instrumenty rynku pieniężnego, obligacje, akcje, instrumenty pochodne)- </a:t>
            </a:r>
            <a:br>
              <a:rPr lang="pl-PL" sz="1400" dirty="0"/>
            </a:br>
            <a:r>
              <a:rPr lang="pl-PL" sz="1400" dirty="0"/>
              <a:t>zgodnie z ryzykiem (o najmniejszym ryzyku do instrumentów o największym ryzyku:</a:t>
            </a:r>
            <a:br>
              <a:rPr lang="pl-PL" sz="1400" dirty="0"/>
            </a:br>
            <a:br>
              <a:rPr lang="pl-PL" sz="1400" dirty="0"/>
            </a:br>
            <a:endParaRPr lang="pl-PL" sz="1400" dirty="0"/>
          </a:p>
          <a:p>
            <a:pPr algn="ctr">
              <a:lnSpc>
                <a:spcPct val="150000"/>
              </a:lnSpc>
            </a:pPr>
            <a:r>
              <a:rPr lang="pl-PL" sz="1400" dirty="0">
                <a:solidFill>
                  <a:srgbClr val="00B050"/>
                </a:solidFill>
              </a:rPr>
              <a:t>instrumenty rynku pieniężnego i depozyty,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solidFill>
                  <a:srgbClr val="FFFF00"/>
                </a:solidFill>
              </a:rPr>
              <a:t>obligacje,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solidFill>
                  <a:srgbClr val="FFC000"/>
                </a:solidFill>
              </a:rPr>
              <a:t>akcje,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solidFill>
                  <a:srgbClr val="FF0000"/>
                </a:solidFill>
              </a:rPr>
              <a:t>instrumenty pochodne (opcje i kontrakty terminowe).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6115AB84-C956-2B9C-9625-96952CD9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INSTRUMENT FINANSOWY</a:t>
            </a:r>
          </a:p>
        </p:txBody>
      </p:sp>
    </p:spTree>
    <p:extLst>
      <p:ext uri="{BB962C8B-B14F-4D97-AF65-F5344CB8AC3E}">
        <p14:creationId xmlns:p14="http://schemas.microsoft.com/office/powerpoint/2010/main" val="33534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E4A0720-CD96-6F59-339A-0C0F118B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INSTRUMENTY FINANSOWE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FFB8ED-A965-219E-DFC9-E1AB8DF4FC8A}"/>
              </a:ext>
            </a:extLst>
          </p:cNvPr>
          <p:cNvSpPr txBox="1"/>
          <p:nvPr/>
        </p:nvSpPr>
        <p:spPr>
          <a:xfrm>
            <a:off x="567690" y="2901004"/>
            <a:ext cx="342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Josefin Sans" pitchFamily="2" charset="-18"/>
              </a:rPr>
              <a:t>PAPIERY WARTOŚCIOWE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7D2C2F6-ADF1-347A-B1CD-0A9E80ECE2BB}"/>
              </a:ext>
            </a:extLst>
          </p:cNvPr>
          <p:cNvSpPr txBox="1"/>
          <p:nvPr/>
        </p:nvSpPr>
        <p:spPr>
          <a:xfrm>
            <a:off x="5253990" y="2793282"/>
            <a:ext cx="342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Josefin Sans" pitchFamily="2" charset="-18"/>
              </a:rPr>
              <a:t>NIEBĘDĄCE PAPIERAMI WARTOŚCIOWYMI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FAA76A2-6916-7878-E6BD-98D08C04F77A}"/>
              </a:ext>
            </a:extLst>
          </p:cNvPr>
          <p:cNvCxnSpPr/>
          <p:nvPr/>
        </p:nvCxnSpPr>
        <p:spPr>
          <a:xfrm flipH="1">
            <a:off x="2613660" y="1511132"/>
            <a:ext cx="967740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FBB87A4-6430-DAA5-C387-126D0EB1B901}"/>
              </a:ext>
            </a:extLst>
          </p:cNvPr>
          <p:cNvCxnSpPr/>
          <p:nvPr/>
        </p:nvCxnSpPr>
        <p:spPr>
          <a:xfrm>
            <a:off x="5715000" y="1522404"/>
            <a:ext cx="1196340" cy="10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>
                <a:latin typeface="Josefin Sans" panose="020B0604020202020204" charset="-18"/>
              </a:rPr>
              <a:t>• potwierdzają nabycie/posiadanie określonych praw majątkowych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>
              <a:solidFill>
                <a:schemeClr val="bg2"/>
              </a:solidFill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2"/>
                </a:solidFill>
                <a:latin typeface="Josefin Sans" panose="020B0604020202020204" charset="-18"/>
              </a:rPr>
              <a:t>Są zbywalne 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solidFill>
                <a:schemeClr val="bg2"/>
              </a:solidFill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2"/>
                </a:solidFill>
                <a:latin typeface="Josefin Sans" panose="020B0604020202020204" charset="-18"/>
              </a:rPr>
              <a:t>Można nimi handlować na GPW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solidFill>
                <a:schemeClr val="bg2"/>
              </a:solidFill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solidFill>
                <a:schemeClr val="bg2"/>
              </a:solidFill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2"/>
                </a:solidFill>
                <a:latin typeface="Josefin Sans" panose="020B0604020202020204" charset="-18"/>
              </a:rPr>
              <a:t>krótkoterminowe (ich czas realizacji wynosi mniej niż 1 rok)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2"/>
                </a:solidFill>
                <a:latin typeface="Josefin Sans" panose="020B0604020202020204" charset="-18"/>
              </a:rPr>
              <a:t>długoterminowe (ich czas realizacji wynosi więcej niż 1 rok)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>
              <a:solidFill>
                <a:schemeClr val="bg2"/>
              </a:solidFill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PAPIERY WARTOŚCIOWE</a:t>
            </a:r>
          </a:p>
        </p:txBody>
      </p:sp>
    </p:spTree>
    <p:extLst>
      <p:ext uri="{BB962C8B-B14F-4D97-AF65-F5344CB8AC3E}">
        <p14:creationId xmlns:p14="http://schemas.microsoft.com/office/powerpoint/2010/main" val="23832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latin typeface="Josefin Sans" panose="020B0604020202020204" charset="-18"/>
              </a:rPr>
              <a:t>Akcje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latin typeface="Josefin Sans" panose="020B0604020202020204" charset="-18"/>
              </a:rPr>
              <a:t>Obligacje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latin typeface="Josefin Sans" panose="020B0604020202020204" charset="-18"/>
              </a:rPr>
              <a:t> weksle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latin typeface="Josefin Sans" panose="020B0604020202020204" charset="-18"/>
              </a:rPr>
              <a:t>Czeki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8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PAPIERY WARTOŚCIOWE</a:t>
            </a:r>
          </a:p>
        </p:txBody>
      </p:sp>
    </p:spTree>
    <p:extLst>
      <p:ext uri="{BB962C8B-B14F-4D97-AF65-F5344CB8AC3E}">
        <p14:creationId xmlns:p14="http://schemas.microsoft.com/office/powerpoint/2010/main" val="238122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90" y="860400"/>
            <a:ext cx="8481060" cy="3740400"/>
          </a:xfrm>
        </p:spPr>
        <p:txBody>
          <a:bodyPr/>
          <a:lstStyle/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>
                <a:latin typeface="Josefin Sans" panose="020B0604020202020204" charset="-18"/>
              </a:rPr>
              <a:t>wierzycielskie</a:t>
            </a:r>
            <a:r>
              <a:rPr lang="pl-PL" sz="1800" dirty="0">
                <a:latin typeface="Josefin Sans" panose="020B0604020202020204" charset="-18"/>
              </a:rPr>
              <a:t> (weksle, czeki, </a:t>
            </a:r>
            <a:r>
              <a:rPr lang="pl-PL" sz="1800" b="1" dirty="0">
                <a:latin typeface="Josefin Sans" panose="020B0604020202020204" charset="-18"/>
              </a:rPr>
              <a:t>obligacje</a:t>
            </a:r>
            <a:r>
              <a:rPr lang="pl-PL" sz="1800" dirty="0">
                <a:latin typeface="Josefin Sans" panose="020B0604020202020204" charset="-18"/>
              </a:rPr>
              <a:t>),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>
                <a:latin typeface="Josefin Sans" panose="020B0604020202020204" charset="-18"/>
              </a:rPr>
              <a:t>udziałowe (akcje</a:t>
            </a:r>
            <a:r>
              <a:rPr lang="pl-PL" sz="1800" dirty="0">
                <a:latin typeface="Josefin Sans" panose="020B0604020202020204" charset="-18"/>
              </a:rPr>
              <a:t>, certyfikat inwestycyjny),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latin typeface="Josefin Sans" panose="020B0604020202020204" charset="-18"/>
              </a:rPr>
              <a:t>towarowe (konosament, dowód składkowy).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PAPIERY WARTOŚCIOWE</a:t>
            </a:r>
          </a:p>
        </p:txBody>
      </p:sp>
    </p:spTree>
    <p:extLst>
      <p:ext uri="{BB962C8B-B14F-4D97-AF65-F5344CB8AC3E}">
        <p14:creationId xmlns:p14="http://schemas.microsoft.com/office/powerpoint/2010/main" val="28775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Łączą w sobie prawa o charakterze majątkowym i niemajątkowym, wynikające z uczestnictwa akcjonariusza w spółce akcyjnej.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800" b="1" dirty="0">
                <a:latin typeface="Josefin Sans" panose="020B0604020202020204" charset="-18"/>
              </a:rPr>
              <a:t>Akcje są emitowane przez spółkę!!!!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b="1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AKCJE</a:t>
            </a:r>
          </a:p>
        </p:txBody>
      </p:sp>
    </p:spTree>
    <p:extLst>
      <p:ext uri="{BB962C8B-B14F-4D97-AF65-F5344CB8AC3E}">
        <p14:creationId xmlns:p14="http://schemas.microsoft.com/office/powerpoint/2010/main" val="2517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Każda osoba, która wejdzie w posiadanie akcji, staje się współwłaścicielem </a:t>
            </a:r>
            <a:br>
              <a:rPr lang="pl-PL" sz="1800" dirty="0">
                <a:latin typeface="Josefin Sans" panose="020B0604020202020204" charset="-18"/>
              </a:rPr>
            </a:br>
            <a:r>
              <a:rPr lang="pl-PL" sz="1800" dirty="0">
                <a:latin typeface="Josefin Sans" panose="020B0604020202020204" charset="-18"/>
              </a:rPr>
              <a:t>w spółce.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Dają one prawo głosu na Walnym Zgromadzeniu Akcjonariuszy.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Prawo poboru nowej emisji.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AKCJE</a:t>
            </a:r>
          </a:p>
        </p:txBody>
      </p:sp>
    </p:spTree>
    <p:extLst>
      <p:ext uri="{BB962C8B-B14F-4D97-AF65-F5344CB8AC3E}">
        <p14:creationId xmlns:p14="http://schemas.microsoft.com/office/powerpoint/2010/main" val="7767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3"/>
          <p:cNvSpPr txBox="1">
            <a:spLocks noGrp="1"/>
          </p:cNvSpPr>
          <p:nvPr>
            <p:ph type="title"/>
          </p:nvPr>
        </p:nvSpPr>
        <p:spPr>
          <a:xfrm>
            <a:off x="695915" y="536650"/>
            <a:ext cx="781690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>
                <a:latin typeface="Candara" panose="020E0502030303020204" pitchFamily="34" charset="0"/>
              </a:rPr>
              <a:t>CO TO SĄ USŁUGI INWESTYCJNE?</a:t>
            </a:r>
            <a:endParaRPr b="1" dirty="0">
              <a:latin typeface="Candara" panose="020E0502030303020204" pitchFamily="34" charset="0"/>
            </a:endParaRPr>
          </a:p>
        </p:txBody>
      </p:sp>
      <p:grpSp>
        <p:nvGrpSpPr>
          <p:cNvPr id="1685" name="Google Shape;1685;p33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86" name="Google Shape;1686;p33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7" name="Google Shape;1687;p33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88" name="Google Shape;1688;p33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3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3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710" name="Google Shape;1710;p33"/>
          <p:cNvCxnSpPr>
            <a:cxnSpLocks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1" name="Google Shape;1711;p33"/>
          <p:cNvCxnSpPr>
            <a:cxnSpLocks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2" name="Google Shape;1712;p33"/>
          <p:cNvCxnSpPr>
            <a:cxnSpLocks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3" name="Google Shape;1713;p33"/>
          <p:cNvCxnSpPr>
            <a:cxnSpLocks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DYWIDENDA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Udział w zysku firmy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Po ustaleniu wielkości przeznaczonych na dywidendę środków jest ona przeliczana na liczbę akcji. 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800" b="1" dirty="0">
                <a:latin typeface="Josefin Sans" panose="020B0604020202020204" charset="-18"/>
              </a:rPr>
              <a:t>Osoba posiadająca określoną ich liczbę (akcji), PROPORCJONALNIE OTRZYMUJE ŚRODKI – udział w zysku firmy.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AKCJE</a:t>
            </a:r>
          </a:p>
        </p:txBody>
      </p:sp>
    </p:spTree>
    <p:extLst>
      <p:ext uri="{BB962C8B-B14F-4D97-AF65-F5344CB8AC3E}">
        <p14:creationId xmlns:p14="http://schemas.microsoft.com/office/powerpoint/2010/main" val="40423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24960"/>
            <a:ext cx="7704000" cy="3204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JAK NABYĆ AKCJE?</a:t>
            </a:r>
          </a:p>
        </p:txBody>
      </p:sp>
    </p:spTree>
    <p:extLst>
      <p:ext uri="{BB962C8B-B14F-4D97-AF65-F5344CB8AC3E}">
        <p14:creationId xmlns:p14="http://schemas.microsoft.com/office/powerpoint/2010/main" val="182919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l-PL" sz="1800" dirty="0">
                <a:latin typeface="Josefin Sans" panose="020B0604020202020204" charset="-18"/>
              </a:rPr>
              <a:t>Musisz założyć rachunek maklerski/inwestycyjny – masz możliwość dokonywania transakcji kupna i sprzedaży papierów wartościowych oraz innych instrumentów finansowych. </a:t>
            </a:r>
          </a:p>
          <a:p>
            <a:pPr algn="ctr">
              <a:lnSpc>
                <a:spcPct val="150000"/>
              </a:lnSpc>
            </a:pPr>
            <a:r>
              <a:rPr lang="pl-PL" sz="1800" dirty="0">
                <a:latin typeface="Josefin Sans" panose="020B0604020202020204" charset="-18"/>
              </a:rPr>
              <a:t>Wpłacenie pieniędzy na rachunek</a:t>
            </a:r>
          </a:p>
          <a:p>
            <a:pPr algn="ctr">
              <a:lnSpc>
                <a:spcPct val="150000"/>
              </a:lnSpc>
            </a:pPr>
            <a:r>
              <a:rPr lang="pl-PL" sz="1800" dirty="0">
                <a:latin typeface="Josefin Sans" panose="020B0604020202020204" charset="-18"/>
              </a:rPr>
              <a:t>Złożenie zlecenia kupna </a:t>
            </a:r>
          </a:p>
          <a:p>
            <a:pPr algn="ctr">
              <a:lnSpc>
                <a:spcPct val="150000"/>
              </a:lnSpc>
            </a:pPr>
            <a:r>
              <a:rPr lang="pl-PL" sz="1800" dirty="0">
                <a:latin typeface="Josefin Sans" panose="020B0604020202020204" charset="-18"/>
              </a:rPr>
              <a:t>Zlecenie trafia do domu maklerskiego</a:t>
            </a:r>
          </a:p>
          <a:p>
            <a:pPr algn="ctr">
              <a:lnSpc>
                <a:spcPct val="150000"/>
              </a:lnSpc>
            </a:pPr>
            <a:r>
              <a:rPr lang="pl-PL" sz="1800" dirty="0">
                <a:latin typeface="Josefin Sans" panose="020B0604020202020204" charset="-18"/>
              </a:rPr>
              <a:t>Zainwestowanie środków</a:t>
            </a:r>
          </a:p>
          <a:p>
            <a:pPr algn="ctr">
              <a:lnSpc>
                <a:spcPct val="150000"/>
              </a:lnSpc>
            </a:pPr>
            <a:r>
              <a:rPr lang="pl-PL" sz="1800" dirty="0">
                <a:latin typeface="Josefin Sans" panose="020B0604020202020204" charset="-18"/>
              </a:rPr>
              <a:t>Inwestor decyduje o sprzedaży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AKCJE</a:t>
            </a:r>
          </a:p>
        </p:txBody>
      </p:sp>
    </p:spTree>
    <p:extLst>
      <p:ext uri="{BB962C8B-B14F-4D97-AF65-F5344CB8AC3E}">
        <p14:creationId xmlns:p14="http://schemas.microsoft.com/office/powerpoint/2010/main" val="4980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>
                <a:latin typeface="Josefin Sans" panose="020B0604020202020204" charset="-18"/>
              </a:rPr>
              <a:t>Notowania na GPW są prowadzone w 2 sposoby: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Tx/>
              <a:buChar char="-"/>
            </a:pPr>
            <a:r>
              <a:rPr lang="pl-PL" sz="1800" dirty="0">
                <a:latin typeface="Josefin Sans" panose="020B0604020202020204" charset="-18"/>
              </a:rPr>
              <a:t>Notowania giełdowe w systemie ciągłym - </a:t>
            </a:r>
            <a:r>
              <a:rPr lang="pl-PL" dirty="0"/>
              <a:t>System ustalania cen, polegający na tym, że kurs może się zmieniać od transakcji do transakcji.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Tx/>
              <a:buChar char="-"/>
            </a:pPr>
            <a:r>
              <a:rPr lang="pl-PL" sz="1800" dirty="0">
                <a:latin typeface="Josefin Sans" panose="020B0604020202020204" charset="-18"/>
              </a:rPr>
              <a:t>Notowania giełdowe w systemie jednolitym - </a:t>
            </a:r>
            <a:r>
              <a:rPr lang="pl-PL" dirty="0"/>
              <a:t>System ustalania cen, polegający na tym, że w pewnym przedziale czasowym składane są zlecenia kupna i zlecenia sprzedaży, a następnie na podstawie tych zleceń ustala się kurs, po którym zawierane są transakcje, na które zostały złożone zlecenia.</a:t>
            </a:r>
            <a:endParaRPr lang="pl-PL" sz="1800" dirty="0">
              <a:latin typeface="Josefin Sans" panose="020B0604020202020204" charset="-18"/>
            </a:endParaRPr>
          </a:p>
          <a:p>
            <a:pPr marL="444500" indent="-285750" algn="ctr">
              <a:lnSpc>
                <a:spcPct val="150000"/>
              </a:lnSpc>
              <a:buFontTx/>
              <a:buChar char="-"/>
            </a:pPr>
            <a:endParaRPr lang="pl-PL" sz="18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AKCJE - CENA </a:t>
            </a:r>
          </a:p>
        </p:txBody>
      </p:sp>
    </p:spTree>
    <p:extLst>
      <p:ext uri="{BB962C8B-B14F-4D97-AF65-F5344CB8AC3E}">
        <p14:creationId xmlns:p14="http://schemas.microsoft.com/office/powerpoint/2010/main" val="7820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CE3B5BED-E056-181D-9AD1-527E75F9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70400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b="1" dirty="0"/>
              <a:t>       RYNKOWE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WALUTOWE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CEN AKCJI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STÓP PROCENTOWYCH</a:t>
            </a:r>
            <a:br>
              <a:rPr lang="pl-PL" b="1" dirty="0"/>
            </a:br>
            <a:endParaRPr lang="pl-PL" b="1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b="1" dirty="0"/>
              <a:t>-----</a:t>
            </a:r>
            <a:br>
              <a:rPr lang="pl-PL" b="1" dirty="0"/>
            </a:br>
            <a:endParaRPr lang="pl-PL" b="1" dirty="0"/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POLITYCZNE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PŁYNNOŚCI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dirty="0"/>
              <a:t>NIEDOTRZYMANIA WARUNKÓW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5595D67-84DE-07BD-ED8F-922AABA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– RYZYKO?</a:t>
            </a:r>
            <a:br>
              <a:rPr lang="pl-PL" dirty="0"/>
            </a:br>
            <a:br>
              <a:rPr lang="pl-PL" dirty="0"/>
            </a:br>
            <a:r>
              <a:rPr lang="pl-PL" dirty="0"/>
              <a:t>TAK – INWESTYCJNE </a:t>
            </a:r>
          </a:p>
        </p:txBody>
      </p:sp>
    </p:spTree>
    <p:extLst>
      <p:ext uri="{BB962C8B-B14F-4D97-AF65-F5344CB8AC3E}">
        <p14:creationId xmlns:p14="http://schemas.microsoft.com/office/powerpoint/2010/main" val="16605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CE3B5BED-E056-181D-9AD1-527E75F9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70400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Im wyższe ryzyko inwestycji, tym wyższa powinna być stopa dochodu tej inwestycji.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inwestycje o wyższym ryzyku powinny przynosić wyższą stopę dochodu. 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Wynika z tego, że za każdy dodatkowy rodzaj ryzyka, który ponosi inwestor, powinien on otrzymać dodatkową premię w postaci wyższej stopy dochodu.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5595D67-84DE-07BD-ED8F-922AABA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– PREMIA ZA RYZYKO</a:t>
            </a:r>
          </a:p>
        </p:txBody>
      </p:sp>
    </p:spTree>
    <p:extLst>
      <p:ext uri="{BB962C8B-B14F-4D97-AF65-F5344CB8AC3E}">
        <p14:creationId xmlns:p14="http://schemas.microsoft.com/office/powerpoint/2010/main" val="5150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Papier wartościowy, w którym </a:t>
            </a:r>
            <a:r>
              <a:rPr lang="pl-PL" sz="1600" b="1" dirty="0"/>
              <a:t>EMITENT jest </a:t>
            </a:r>
            <a:r>
              <a:rPr lang="pl-PL" sz="1600" b="1" u="sng" dirty="0"/>
              <a:t>dłużnikiem</a:t>
            </a:r>
            <a:r>
              <a:rPr lang="pl-PL" sz="1600" b="1" dirty="0"/>
              <a:t> nabywcy obligacji (obligatariusza) </a:t>
            </a:r>
            <a:r>
              <a:rPr lang="pl-PL" sz="1600" dirty="0"/>
              <a:t>i zobowiązuje się wobec niego do spełnienia określonego świadczenia – zwrotu pożyczki wraz z odsetkami.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Jest to forma pożyczki udzielona emitentowi przez nabywcę obligacji.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endParaRPr lang="pl-PL" sz="28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OBLIGACJE </a:t>
            </a:r>
          </a:p>
        </p:txBody>
      </p:sp>
    </p:spTree>
    <p:extLst>
      <p:ext uri="{BB962C8B-B14F-4D97-AF65-F5344CB8AC3E}">
        <p14:creationId xmlns:p14="http://schemas.microsoft.com/office/powerpoint/2010/main" val="41132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Papier wartościowy, w którym </a:t>
            </a:r>
            <a:r>
              <a:rPr lang="pl-PL" sz="1600" b="1" dirty="0"/>
              <a:t>EMITENT jest </a:t>
            </a:r>
            <a:r>
              <a:rPr lang="pl-PL" sz="1600" b="1" u="sng" dirty="0"/>
              <a:t>dłużnikiem</a:t>
            </a:r>
            <a:r>
              <a:rPr lang="pl-PL" sz="1600" b="1" dirty="0"/>
              <a:t> nabywcy obligacji (obligatariusza) </a:t>
            </a:r>
            <a:r>
              <a:rPr lang="pl-PL" sz="1600" dirty="0"/>
              <a:t>i zobowiązuje się wobec niego do spełnienia określonego świadczenia – zwrotu pożyczki wraz z odsetkami.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600" dirty="0"/>
              <a:t>Jest to forma pożyczki udzielona emitentowi przez nabywcę obligacji.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endParaRPr lang="pl-PL" sz="28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00" y="159000"/>
            <a:ext cx="7704000" cy="3204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OBLIGACJE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C35115-B92F-DA62-5C31-86EAA5D2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0925"/>
            <a:ext cx="914400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118806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600" b="1" dirty="0"/>
              <a:t>Obligacje skarbowe </a:t>
            </a:r>
            <a:r>
              <a:rPr lang="pl-PL" sz="1600" dirty="0"/>
              <a:t>– emitentem jest Skarb Państwa, pozyskany kapitał jest wykorzystywany na potrzeby finansowania deficytu budżetowego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600" b="1" dirty="0"/>
              <a:t>Obligacje komunalne </a:t>
            </a:r>
            <a:r>
              <a:rPr lang="pl-PL" sz="1600" dirty="0"/>
              <a:t>– emitentem są miasta lub gminy, pozyskany kapitał służy na finansowanie inwestycji użyteczności publicznej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6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600" b="1" dirty="0"/>
              <a:t>Obligacje przedsiębiorstw </a:t>
            </a:r>
            <a:r>
              <a:rPr lang="pl-PL" sz="1600" dirty="0"/>
              <a:t>– emitentem są firmy, pozyskany kapitał wykorzystywany jest na inwestycje własne</a:t>
            </a:r>
            <a:endParaRPr lang="pl-PL" sz="1600" dirty="0">
              <a:latin typeface="Josefin Sans" panose="020B0604020202020204" charset="-18"/>
            </a:endParaRPr>
          </a:p>
          <a:p>
            <a:pPr marL="158750" indent="0" algn="ctr">
              <a:lnSpc>
                <a:spcPct val="150000"/>
              </a:lnSpc>
              <a:buNone/>
            </a:pPr>
            <a:endParaRPr lang="pl-PL" sz="28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OBLIGACJE </a:t>
            </a:r>
          </a:p>
        </p:txBody>
      </p:sp>
    </p:spTree>
    <p:extLst>
      <p:ext uri="{BB962C8B-B14F-4D97-AF65-F5344CB8AC3E}">
        <p14:creationId xmlns:p14="http://schemas.microsoft.com/office/powerpoint/2010/main" val="99717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790" y="108900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b="0" i="0" dirty="0">
                <a:solidFill>
                  <a:srgbClr val="333333"/>
                </a:solidFill>
                <a:effectLst/>
                <a:latin typeface="Josefin Sans" pitchFamily="2" charset="-18"/>
              </a:rPr>
              <a:t>Cena obligacji podawana jest w procentach wartości nominalnej obligacji np. 99,5 co oznacza 99,5% wartości nominalnej. Zatem wartość jednej obligacji, przy nominale 1 000 zł, wyniesie 995 zł. Kurs obligacji nie obejmuje odsetek, które narastają codziennie.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dirty="0">
              <a:latin typeface="Josefin Sans" pitchFamily="2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OBLIGACJE – NOTOWANIA I CENA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1F8F9E-A09A-3211-4531-4CE6E05E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8" y="1572578"/>
            <a:ext cx="86201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1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3"/>
          <p:cNvSpPr txBox="1">
            <a:spLocks noGrp="1"/>
          </p:cNvSpPr>
          <p:nvPr>
            <p:ph type="title"/>
          </p:nvPr>
        </p:nvSpPr>
        <p:spPr>
          <a:xfrm>
            <a:off x="695915" y="536650"/>
            <a:ext cx="781690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>
                <a:latin typeface="Candara" panose="020E0502030303020204" pitchFamily="34" charset="0"/>
              </a:rPr>
              <a:t>PRODUKTY INWESTYCYJNE</a:t>
            </a:r>
            <a:endParaRPr b="1" dirty="0">
              <a:latin typeface="Candara" panose="020E0502030303020204" pitchFamily="34" charset="0"/>
            </a:endParaRPr>
          </a:p>
        </p:txBody>
      </p:sp>
      <p:grpSp>
        <p:nvGrpSpPr>
          <p:cNvPr id="1685" name="Google Shape;1685;p33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86" name="Google Shape;1686;p33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7" name="Google Shape;1687;p33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88" name="Google Shape;1688;p33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3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3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710" name="Google Shape;1710;p33"/>
          <p:cNvCxnSpPr>
            <a:cxnSpLocks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1" name="Google Shape;1711;p33"/>
          <p:cNvCxnSpPr>
            <a:cxnSpLocks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2" name="Google Shape;1712;p33"/>
          <p:cNvCxnSpPr>
            <a:cxnSpLocks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3" name="Google Shape;1713;p33"/>
          <p:cNvCxnSpPr>
            <a:cxnSpLocks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461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770" y="989940"/>
            <a:ext cx="84810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050" dirty="0">
                <a:latin typeface="Josefin Sans" panose="020B0604020202020204" charset="-18"/>
              </a:rPr>
              <a:t>Źródło: ING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3221AEF-DD40-48F5-278D-373EDA71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62037"/>
            <a:ext cx="9124950" cy="3019425"/>
          </a:xfrm>
          <a:prstGeom prst="rect">
            <a:avLst/>
          </a:prstGeom>
        </p:spPr>
      </p:pic>
      <p:sp>
        <p:nvSpPr>
          <p:cNvPr id="7" name="Tytuł 6">
            <a:extLst>
              <a:ext uri="{FF2B5EF4-FFF2-40B4-BE49-F238E27FC236}">
                <a16:creationId xmlns:a16="http://schemas.microsoft.com/office/drawing/2014/main" id="{7951C98E-FD35-6716-3EE5-F362A212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341062"/>
            <a:ext cx="7704000" cy="320400"/>
          </a:xfrm>
        </p:spPr>
        <p:txBody>
          <a:bodyPr/>
          <a:lstStyle/>
          <a:p>
            <a:pPr algn="l"/>
            <a:r>
              <a:rPr lang="pl-PL" sz="1200" b="0" i="0" dirty="0">
                <a:solidFill>
                  <a:srgbClr val="333333"/>
                </a:solidFill>
                <a:effectLst/>
                <a:latin typeface="Josefin Sans" pitchFamily="2" charset="-18"/>
              </a:rPr>
              <a:t>Koszt zakupu obligacji to ostateczna cena, jaką płaci się za obligację. Cena ta obejmuje: cenę jaką płacimy za 1 obligację plus odsetki narosłe od ostatniej płatności plus prowizja maklerska.</a:t>
            </a:r>
            <a:br>
              <a:rPr lang="pl-PL" sz="1200" dirty="0">
                <a:latin typeface="Josefin Sans" pitchFamily="2" charset="-18"/>
              </a:rPr>
            </a:br>
            <a:r>
              <a:rPr lang="pl-PL" sz="1200" b="0" i="0" dirty="0">
                <a:solidFill>
                  <a:srgbClr val="333333"/>
                </a:solidFill>
                <a:effectLst/>
                <a:latin typeface="Josefin Sans" pitchFamily="2" charset="-18"/>
              </a:rPr>
              <a:t>Cena rozliczeniowa to cena jaką płaci się za obligację wraz z narosłymi odsetkami.</a:t>
            </a:r>
            <a:endParaRPr lang="pl-PL" sz="1200" dirty="0">
              <a:latin typeface="Josefin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3076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D24D2C8-BC6E-09EE-DFAB-C06DE378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9E5758B5-ECFD-240E-499C-6C4E713B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OBLIGACJE – RYZYKO STÓP PROCENTOWYCH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D0EE39-4A47-BFA6-2E6A-BE172DE3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923"/>
            <a:ext cx="9144000" cy="32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24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9D87126B-2E2B-E092-A422-40FD1E961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E370716-9BCC-FF2D-2F81-6BC9632A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8BB479-BE3C-EDE1-574A-BDA447E0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85812"/>
            <a:ext cx="88677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79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9AAECD9-8140-98D6-6110-50EB2CAF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09980"/>
            <a:ext cx="778392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Stanowią odrębną grupę instrumentów finansowych.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To taki instrument finansowy, którego wartość zależy od wartości innego instrumentu finansowego zwanego instrumentem podstawowym (bazowym).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b="1" dirty="0"/>
              <a:t>Najważniejsze zastosowanie instrumentów pochodnych to zabezpieczanie przed ryzykiem.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 Występuje ono wtedy, gdy podmiot narażony jest na ryzyko rynkowe (na przykład ryzyko cen akcji), zaś zastosowanie instrumentu pochodnego umożliwia zmniejszenie lub nawet wyeliminowanie tego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ryzyka.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0E30307-46B8-72AF-DA69-478A428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INSTRUMENTY POCHODNE - DERYWATY</a:t>
            </a:r>
          </a:p>
        </p:txBody>
      </p:sp>
    </p:spTree>
    <p:extLst>
      <p:ext uri="{BB962C8B-B14F-4D97-AF65-F5344CB8AC3E}">
        <p14:creationId xmlns:p14="http://schemas.microsoft.com/office/powerpoint/2010/main" val="9832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9AAECD9-8140-98D6-6110-50EB2CAF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309980"/>
            <a:ext cx="778392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Do podstawowych giełdowych instrumentów pochodnych zaliczamy 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opcje giełdowe oraz kontrakty </a:t>
            </a:r>
            <a:r>
              <a:rPr lang="pl-PL" sz="1400" dirty="0" err="1"/>
              <a:t>futures</a:t>
            </a:r>
            <a:r>
              <a:rPr lang="pl-PL" sz="1400" dirty="0"/>
              <a:t>. 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Z kolei do podstawowych pozagiełdowych instrumentów pochodnych zaliczamy 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opcje pozagiełdowe (tzw. opcje OTC), 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kontrakty </a:t>
            </a:r>
            <a:r>
              <a:rPr lang="pl-PL" sz="1400" dirty="0" err="1"/>
              <a:t>forward</a:t>
            </a:r>
            <a:r>
              <a:rPr lang="pl-PL" sz="1400" dirty="0"/>
              <a:t> i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 kontrakty </a:t>
            </a:r>
            <a:r>
              <a:rPr lang="pl-PL" sz="1400" dirty="0" err="1"/>
              <a:t>swap</a:t>
            </a:r>
            <a:r>
              <a:rPr lang="pl-PL" sz="1400" dirty="0"/>
              <a:t>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0E30307-46B8-72AF-DA69-478A428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INSTRUMENTY POCHODNE - DERYWATY</a:t>
            </a:r>
          </a:p>
        </p:txBody>
      </p:sp>
    </p:spTree>
    <p:extLst>
      <p:ext uri="{BB962C8B-B14F-4D97-AF65-F5344CB8AC3E}">
        <p14:creationId xmlns:p14="http://schemas.microsoft.com/office/powerpoint/2010/main" val="27356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9AAECD9-8140-98D6-6110-50EB2CAF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921360"/>
            <a:ext cx="870966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200" dirty="0"/>
              <a:t> Do najważniejszych grup instrumentów pochodnych należą: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200" dirty="0"/>
          </a:p>
          <a:p>
            <a:pPr marL="158750" indent="0">
              <a:lnSpc>
                <a:spcPct val="150000"/>
              </a:lnSpc>
              <a:buNone/>
            </a:pPr>
            <a:r>
              <a:rPr lang="pl-PL" sz="1200" b="1" dirty="0"/>
              <a:t>instrumenty pochodne na akcje (akcyjne instrumenty pochodne) </a:t>
            </a:r>
            <a:r>
              <a:rPr lang="pl-PL" sz="1200" dirty="0"/>
              <a:t>– w przypadku których instrumentem podstawowym jest akcja spółki;</a:t>
            </a:r>
            <a:br>
              <a:rPr lang="pl-PL" sz="1200" dirty="0"/>
            </a:br>
            <a:endParaRPr lang="pl-PL" sz="1200" dirty="0"/>
          </a:p>
          <a:p>
            <a:pPr marL="158750" indent="0">
              <a:lnSpc>
                <a:spcPct val="150000"/>
              </a:lnSpc>
              <a:buNone/>
            </a:pPr>
            <a:r>
              <a:rPr lang="pl-PL" sz="1200" b="1" dirty="0"/>
              <a:t>instrumenty pochodne na indeksy giełdowe (indeksowe instrumenty pochodne) </a:t>
            </a:r>
            <a:r>
              <a:rPr lang="pl-PL" sz="1200" dirty="0"/>
              <a:t>–instrumentem podstawowym jest indeks giełdowy, zazwyczaj indeks giełd akcji;</a:t>
            </a:r>
            <a:br>
              <a:rPr lang="pl-PL" sz="1200" dirty="0"/>
            </a:br>
            <a:endParaRPr lang="pl-PL" sz="1200" dirty="0"/>
          </a:p>
          <a:p>
            <a:pPr marL="158750" indent="0">
              <a:lnSpc>
                <a:spcPct val="150000"/>
              </a:lnSpc>
              <a:buNone/>
            </a:pPr>
            <a:r>
              <a:rPr lang="pl-PL" sz="1200" b="1" dirty="0"/>
              <a:t>instrumenty pochodne na waluty (walutowe instrumenty pochodne) </a:t>
            </a:r>
            <a:r>
              <a:rPr lang="pl-PL" sz="1200" dirty="0"/>
              <a:t>–instrumentem podstawowym jest waluta;</a:t>
            </a:r>
            <a:br>
              <a:rPr lang="pl-PL" sz="1200" dirty="0"/>
            </a:br>
            <a:endParaRPr lang="pl-PL" sz="1200" dirty="0"/>
          </a:p>
          <a:p>
            <a:pPr marL="158750" indent="0">
              <a:lnSpc>
                <a:spcPct val="150000"/>
              </a:lnSpc>
              <a:buNone/>
            </a:pPr>
            <a:r>
              <a:rPr lang="pl-PL" sz="1200" b="1" dirty="0"/>
              <a:t>instrumenty pochodne na stopę procentową </a:t>
            </a:r>
            <a:r>
              <a:rPr lang="pl-PL" sz="1200" dirty="0"/>
              <a:t>– instrumentem podstawowym jest stopa procentowa z rynku finansowego bądź instrument dłużny, taki jak obligacja lub bon skarbowy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0E30307-46B8-72AF-DA69-478A428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INSTRUMENTY POCHODNE - DERYWATY</a:t>
            </a:r>
          </a:p>
        </p:txBody>
      </p:sp>
    </p:spTree>
    <p:extLst>
      <p:ext uri="{BB962C8B-B14F-4D97-AF65-F5344CB8AC3E}">
        <p14:creationId xmlns:p14="http://schemas.microsoft.com/office/powerpoint/2010/main" val="42801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3F322D7-D62D-F080-DEAA-49DE9F04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94394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/>
              <a:t>Podstawowym celem </a:t>
            </a:r>
            <a:r>
              <a:rPr lang="pl-PL" sz="1800" dirty="0" err="1"/>
              <a:t>MiFID</a:t>
            </a:r>
            <a:r>
              <a:rPr lang="pl-PL" sz="1800" dirty="0"/>
              <a:t> II jest zapewnienie klientom odpowiedniego poziomu ochrony inwestycyjnej, uczciwej konkurencji w sektorze finansowym oraz przejrzystości działania firm inwestycyjnych i banków na rynkach instrumentów finansowych w Unii Europejskiej.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9559238-5E0A-1AFB-F1BF-247829CC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MIFID – CZYLI OCHORNA KLIENTA- INWESTORA</a:t>
            </a:r>
          </a:p>
        </p:txBody>
      </p:sp>
    </p:spTree>
    <p:extLst>
      <p:ext uri="{BB962C8B-B14F-4D97-AF65-F5344CB8AC3E}">
        <p14:creationId xmlns:p14="http://schemas.microsoft.com/office/powerpoint/2010/main" val="2880437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3F322D7-D62D-F080-DEAA-49DE9F04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94394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800" dirty="0"/>
              <a:t>Podstawowym celem </a:t>
            </a:r>
            <a:r>
              <a:rPr lang="pl-PL" sz="1800" dirty="0" err="1"/>
              <a:t>MiFID</a:t>
            </a:r>
            <a:r>
              <a:rPr lang="pl-PL" sz="1800" dirty="0"/>
              <a:t> II jest zapewnienie klientom odpowiedniego poziomu ochrony inwestycyjnej, uczciwej konkurencji w sektorze finansowym oraz przejrzystości działania firm inwestycyjnych i banków na rynkach instrumentów finansowych w Unii Europejskiej.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8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9559238-5E0A-1AFB-F1BF-247829CC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MIFID – CZYLI OCHORNA KLIENTA- INWESTORA</a:t>
            </a:r>
          </a:p>
        </p:txBody>
      </p:sp>
    </p:spTree>
    <p:extLst>
      <p:ext uri="{BB962C8B-B14F-4D97-AF65-F5344CB8AC3E}">
        <p14:creationId xmlns:p14="http://schemas.microsoft.com/office/powerpoint/2010/main" val="944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3F322D7-D62D-F080-DEAA-49DE9F04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78360"/>
            <a:ext cx="9006840" cy="3740400"/>
          </a:xfrm>
        </p:spPr>
        <p:txBody>
          <a:bodyPr numCol="2"/>
          <a:lstStyle/>
          <a:p>
            <a:pPr marL="158750" indent="0" algn="ctr">
              <a:lnSpc>
                <a:spcPct val="150000"/>
              </a:lnSpc>
              <a:buNone/>
            </a:pPr>
            <a:endParaRPr lang="pl-PL" sz="105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05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05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300" b="1" dirty="0"/>
              <a:t>1. Przed zawarciem umowy o świadczenie usługi: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klasyfikuje klienta, aby określić poziom przysługującej mu ochrony inwestycyjnej,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ocenia odpowiedniość produktów i usług,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dostarcza klientowi informacje o instrumentach finansowych i usługach inwestycyjnych,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zawiera z klientem właściwą umowę o usługę inwestycyjną.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300" b="1" dirty="0"/>
              <a:t>2. W trakcie świadczenia usługi inwestycyjnej: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300" dirty="0"/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za każdym razem przy sprzedaży produktu weryfikuje czy klient znajduje się w grupie docelowej określonego produktu,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 gdy realizuje zlecenia, działa w najlepiej pojętym interesie klienta,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przekazuje klientowi potwierdzenia zawartych transakcji i zestawienia  przechowywanych lub rejestrowanych aktywów,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zarządza potencjalnymi konfliktami interesów, związanymi transakcjami lub usługami na rzecz klienta, </a:t>
            </a:r>
          </a:p>
          <a:p>
            <a:pPr marL="44450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300" dirty="0"/>
              <a:t>rozpatruje reklamacje.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9559238-5E0A-1AFB-F1BF-247829CC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300"/>
            <a:ext cx="7704000" cy="3204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pl-PL" sz="2000" b="1" dirty="0">
                <a:latin typeface="Josefin Sans" pitchFamily="2" charset="-18"/>
              </a:rPr>
              <a:t>MIFID – CO POWINNA ZROBIĆ KAŻDA FIRMA INWESTYCYJNA?</a:t>
            </a:r>
          </a:p>
        </p:txBody>
      </p:sp>
    </p:spTree>
    <p:extLst>
      <p:ext uri="{BB962C8B-B14F-4D97-AF65-F5344CB8AC3E}">
        <p14:creationId xmlns:p14="http://schemas.microsoft.com/office/powerpoint/2010/main" val="2500875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3F322D7-D62D-F080-DEAA-49DE9F04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94394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Aby oferować instrumenty finansowe i świadczyć usługi inwestycyjne, trzeba ocenić odpowiedniość usług i instrumentów finansowych dla danego klienta. </a:t>
            </a:r>
            <a:br>
              <a:rPr lang="pl-PL" sz="1400" dirty="0"/>
            </a:br>
            <a:r>
              <a:rPr lang="pl-PL" sz="1400" dirty="0"/>
              <a:t>Dlatego klienci wypełniają ankiety.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 Ankieta zawiera pytania o m.in.: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400" dirty="0"/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wiedzę i doświadczenie klienta na temat usług inwestycyjnych i usług finansowych,</a:t>
            </a:r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cele inwestycyjne klienta,</a:t>
            </a:r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poziom akceptowalnego ryzyka inwestycji,</a:t>
            </a:r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sytuację finansową klienta.</a:t>
            </a:r>
          </a:p>
          <a:p>
            <a:pPr marL="158750" indent="0" algn="ctr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9559238-5E0A-1AFB-F1BF-247829CC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MIFID – CZYLI OCHORNA KLIENTA- INWESTORA</a:t>
            </a:r>
          </a:p>
        </p:txBody>
      </p:sp>
    </p:spTree>
    <p:extLst>
      <p:ext uri="{BB962C8B-B14F-4D97-AF65-F5344CB8AC3E}">
        <p14:creationId xmlns:p14="http://schemas.microsoft.com/office/powerpoint/2010/main" val="295513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3"/>
          <p:cNvSpPr txBox="1">
            <a:spLocks noGrp="1"/>
          </p:cNvSpPr>
          <p:nvPr>
            <p:ph type="title"/>
          </p:nvPr>
        </p:nvSpPr>
        <p:spPr>
          <a:xfrm>
            <a:off x="695915" y="536650"/>
            <a:ext cx="781690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>
                <a:latin typeface="Candara" panose="020E0502030303020204" pitchFamily="34" charset="0"/>
              </a:rPr>
              <a:t>CZY KAŻDE PRZEDSIĘBIORSTWO MOŻE ŚWIADCZYĆ USŁUGI INWESTYCYJNE?</a:t>
            </a:r>
            <a:endParaRPr b="1" dirty="0">
              <a:latin typeface="Candara" panose="020E0502030303020204" pitchFamily="34" charset="0"/>
            </a:endParaRPr>
          </a:p>
        </p:txBody>
      </p:sp>
      <p:grpSp>
        <p:nvGrpSpPr>
          <p:cNvPr id="1685" name="Google Shape;1685;p33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86" name="Google Shape;1686;p33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7" name="Google Shape;1687;p33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88" name="Google Shape;1688;p33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3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3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710" name="Google Shape;1710;p33"/>
          <p:cNvCxnSpPr>
            <a:cxnSpLocks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1" name="Google Shape;1711;p33"/>
          <p:cNvCxnSpPr>
            <a:cxnSpLocks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2" name="Google Shape;1712;p33"/>
          <p:cNvCxnSpPr>
            <a:cxnSpLocks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3" name="Google Shape;1713;p33"/>
          <p:cNvCxnSpPr>
            <a:cxnSpLocks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596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638236-5A40-B6B6-87FD-0D68A465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60400"/>
            <a:ext cx="7852500" cy="3740400"/>
          </a:xfrm>
        </p:spPr>
        <p:txBody>
          <a:bodyPr/>
          <a:lstStyle/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dom maklerski, </a:t>
            </a:r>
            <a:br>
              <a:rPr lang="pl-PL" sz="1200" dirty="0"/>
            </a:br>
            <a:endParaRPr lang="pl-PL" sz="1200" dirty="0"/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bank prowadzący działalność maklerską, </a:t>
            </a:r>
            <a:br>
              <a:rPr lang="pl-PL" sz="1200" dirty="0"/>
            </a:br>
            <a:endParaRPr lang="pl-PL" sz="1200" dirty="0"/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zagraniczną firmę inwestycyjną prowadzącą działalność maklerską na terytorium Rzeczypospolitej Polskiej </a:t>
            </a:r>
            <a:br>
              <a:rPr lang="pl-PL" sz="1200" dirty="0"/>
            </a:br>
            <a:endParaRPr lang="pl-PL" sz="1200" dirty="0"/>
          </a:p>
          <a:p>
            <a:pPr marL="33020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oraz zagraniczną osobę prawną z siedzibą na terytorium państwa innego niż państwo członkowskie, prowadzącą na terytorium Rzeczypospolitej Polskiej działalność maklerską;</a:t>
            </a:r>
          </a:p>
          <a:p>
            <a:pPr marL="158750" indent="0">
              <a:buNone/>
            </a:pPr>
            <a:endParaRPr lang="pl-PL" dirty="0"/>
          </a:p>
          <a:p>
            <a:pPr marL="158750" indent="0">
              <a:buNone/>
            </a:pPr>
            <a:endParaRPr lang="pl-PL" dirty="0"/>
          </a:p>
          <a:p>
            <a:pPr marL="158750" indent="0">
              <a:buNone/>
            </a:pPr>
            <a:endParaRPr lang="pl-PL" dirty="0"/>
          </a:p>
          <a:p>
            <a:pPr marL="158750" indent="0">
              <a:buNone/>
            </a:pPr>
            <a:endParaRPr lang="pl-PL" dirty="0"/>
          </a:p>
          <a:p>
            <a:pPr marL="15875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78AE3F-3F34-C040-76DC-8B7916A8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FIRMA INWESTYCJNA </a:t>
            </a:r>
          </a:p>
        </p:txBody>
      </p:sp>
    </p:spTree>
    <p:extLst>
      <p:ext uri="{BB962C8B-B14F-4D97-AF65-F5344CB8AC3E}">
        <p14:creationId xmlns:p14="http://schemas.microsoft.com/office/powerpoint/2010/main" val="41440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335790"/>
            <a:ext cx="8481060" cy="3740400"/>
          </a:xfrm>
        </p:spPr>
        <p:txBody>
          <a:bodyPr/>
          <a:lstStyle/>
          <a:p>
            <a:pPr marL="158750" indent="0" algn="ctr">
              <a:buNone/>
            </a:pPr>
            <a:r>
              <a:rPr lang="pl-PL" sz="2400" dirty="0">
                <a:latin typeface="Josefin Sans" panose="020B0604020202020204" charset="-18"/>
              </a:rPr>
              <a:t>DYREKTYWA PARLAMENTU EUROPEJSKIEGO I RADY 2014/65/UE z dnia 15 maja 2014 r.</a:t>
            </a:r>
          </a:p>
          <a:p>
            <a:pPr marL="158750" indent="0" algn="ctr">
              <a:buNone/>
            </a:pPr>
            <a:r>
              <a:rPr lang="pl-PL" sz="2400" dirty="0">
                <a:latin typeface="Josefin Sans" panose="020B0604020202020204" charset="-18"/>
              </a:rPr>
              <a:t>w sprawie rynków instrumentów finansowych oraz zmieniająca dyrektywę 2002/92/WE i dyrektywę 2011/61/UE   </a:t>
            </a:r>
          </a:p>
          <a:p>
            <a:pPr marL="158750" indent="0" algn="ctr">
              <a:buNone/>
            </a:pPr>
            <a:endParaRPr lang="pl-PL" sz="2400" dirty="0">
              <a:latin typeface="Josefin Sans" panose="020B0604020202020204" charset="-18"/>
            </a:endParaRPr>
          </a:p>
          <a:p>
            <a:pPr marL="158750" indent="0" algn="ctr">
              <a:buNone/>
            </a:pPr>
            <a:r>
              <a:rPr lang="pl-PL" sz="2400" b="1" dirty="0">
                <a:solidFill>
                  <a:schemeClr val="accent2">
                    <a:lumMod val="75000"/>
                  </a:schemeClr>
                </a:solidFill>
                <a:latin typeface="Josefin Sans" panose="020B0604020202020204" charset="-18"/>
              </a:rPr>
              <a:t>DYREKTYWA MIFID2</a:t>
            </a:r>
            <a:endParaRPr lang="pl-PL" sz="2000" b="1" dirty="0">
              <a:solidFill>
                <a:schemeClr val="accent2">
                  <a:lumMod val="75000"/>
                </a:schemeClr>
              </a:solidFill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USŁUGI INWESTYCYJNE</a:t>
            </a:r>
          </a:p>
        </p:txBody>
      </p:sp>
    </p:spTree>
    <p:extLst>
      <p:ext uri="{BB962C8B-B14F-4D97-AF65-F5344CB8AC3E}">
        <p14:creationId xmlns:p14="http://schemas.microsoft.com/office/powerpoint/2010/main" val="396415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335790"/>
            <a:ext cx="8481060" cy="3740400"/>
          </a:xfrm>
        </p:spPr>
        <p:txBody>
          <a:bodyPr/>
          <a:lstStyle/>
          <a:p>
            <a:pPr marL="158750" indent="0" algn="ctr">
              <a:buNone/>
            </a:pPr>
            <a:r>
              <a:rPr lang="pl-PL" sz="2400" dirty="0">
                <a:latin typeface="Josefin Sans" panose="020B0604020202020204" charset="-18"/>
              </a:rPr>
              <a:t>Oznaczają wszelkiego rodzaju usługi wymienione w załączniku I sekcja A odnoszące się do wszelkiego rodzaju instrumentów wymienionych w załączniku I sekcja C</a:t>
            </a:r>
          </a:p>
          <a:p>
            <a:pPr marL="158750" indent="0" algn="ctr">
              <a:buNone/>
            </a:pPr>
            <a:endParaRPr lang="pl-PL" sz="2400" dirty="0">
              <a:latin typeface="Josefin Sans" panose="020B0604020202020204" charset="-18"/>
            </a:endParaRPr>
          </a:p>
          <a:p>
            <a:pPr marL="158750" indent="0" algn="ctr">
              <a:buNone/>
            </a:pPr>
            <a:r>
              <a:rPr lang="pl-PL" sz="1600" i="1" dirty="0">
                <a:latin typeface="Josefin Sans" panose="020B0604020202020204" charset="-18"/>
              </a:rPr>
              <a:t>Definicja oficjalna U.I. z Dyrektywy MIFID2</a:t>
            </a:r>
          </a:p>
          <a:p>
            <a:pPr marL="158750" indent="0" algn="ctr">
              <a:buNone/>
            </a:pPr>
            <a:endParaRPr lang="pl-PL" sz="2000" dirty="0">
              <a:latin typeface="Josefin Sans" panose="020B0604020202020204" charset="-18"/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USŁUGI INWESTYCYJNE</a:t>
            </a:r>
          </a:p>
        </p:txBody>
      </p:sp>
    </p:spTree>
    <p:extLst>
      <p:ext uri="{BB962C8B-B14F-4D97-AF65-F5344CB8AC3E}">
        <p14:creationId xmlns:p14="http://schemas.microsoft.com/office/powerpoint/2010/main" val="79650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58A719-48F5-1BD5-0A1B-EF58CDFA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 INWESTYCYJNE - RODZAJE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78C6550-17C0-9F92-967E-485F29A2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9640" y="1485240"/>
            <a:ext cx="5611200" cy="3740400"/>
          </a:xfrm>
        </p:spPr>
        <p:txBody>
          <a:bodyPr/>
          <a:lstStyle/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1) Przyjmowanie i przekazywanie zleceń w odniesieniu do jednego lub większej liczby </a:t>
            </a:r>
            <a:r>
              <a:rPr lang="pl-PL" sz="1400" b="1" dirty="0"/>
              <a:t>INSTRUMENTÓW FINANSOWYCH</a:t>
            </a:r>
            <a:r>
              <a:rPr lang="pl-PL" sz="1400" dirty="0"/>
              <a:t>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2) Wykonywanie zleceń na rachunek klientów;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3) Zawieranie transakcji na własny rachunek;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4) Zarządzanie portfelem;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5) </a:t>
            </a:r>
            <a:r>
              <a:rPr lang="pl-PL" sz="1400" b="1" dirty="0"/>
              <a:t>Doradztwo inwestycyjne</a:t>
            </a:r>
            <a:r>
              <a:rPr lang="pl-PL" sz="1400" dirty="0"/>
              <a:t>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6) Gwarantowanie emisji instrumentów finansowych lub subemisja instrumentów finansowych z gwarancją przejęcia emisji;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7) Subemisja instrumentów finansowych bez gwarancji przejęcia emisji;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8) Prowadzenie MTF;</a:t>
            </a:r>
          </a:p>
          <a:p>
            <a:pPr marL="158750" indent="0" algn="ctr">
              <a:lnSpc>
                <a:spcPct val="150000"/>
              </a:lnSpc>
              <a:buNone/>
            </a:pPr>
            <a:r>
              <a:rPr lang="pl-PL" sz="1400" dirty="0"/>
              <a:t>9) Prowadzenie OTF;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554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D49868-5F2D-4A5D-9BFF-C8290BA6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70" y="335790"/>
            <a:ext cx="8481060" cy="3740400"/>
          </a:xfrm>
        </p:spPr>
        <p:txBody>
          <a:bodyPr/>
          <a:lstStyle/>
          <a:p>
            <a:pPr marL="158750" indent="0" algn="ctr">
              <a:buNone/>
            </a:pPr>
            <a:r>
              <a:rPr lang="pl-PL" sz="2400" dirty="0">
                <a:latin typeface="Josefin Sans" panose="020B0604020202020204" charset="-18"/>
              </a:rPr>
              <a:t>Ustawa z dnia 29 lipca 2005 r. o obrocie instrumentami finansowymi</a:t>
            </a:r>
            <a:r>
              <a:rPr lang="pl-PL" sz="2400" b="1" dirty="0">
                <a:solidFill>
                  <a:schemeClr val="accent2">
                    <a:lumMod val="75000"/>
                  </a:schemeClr>
                </a:solidFill>
                <a:latin typeface="Josefin Sans" panose="020B0604020202020204" charset="-18"/>
              </a:rPr>
              <a:t> </a:t>
            </a:r>
            <a:r>
              <a:rPr lang="pl-PL" sz="1800" dirty="0">
                <a:solidFill>
                  <a:schemeClr val="bg2"/>
                </a:solidFill>
                <a:latin typeface="Josefin Sans" panose="020B0604020202020204" charset="-18"/>
              </a:rPr>
              <a:t>(Dz.U. z 2023r. Poz. 646)</a:t>
            </a:r>
          </a:p>
          <a:p>
            <a:pPr marL="158750" indent="0" algn="ctr">
              <a:buNone/>
            </a:pPr>
            <a:endParaRPr lang="pl-PL" sz="1800" dirty="0">
              <a:solidFill>
                <a:schemeClr val="bg2"/>
              </a:solidFill>
              <a:latin typeface="Josefin Sans" panose="020B0604020202020204" charset="-18"/>
            </a:endParaRPr>
          </a:p>
          <a:p>
            <a:pPr marL="158750" indent="0" algn="ctr">
              <a:buNone/>
            </a:pPr>
            <a:r>
              <a:rPr lang="pl-PL" sz="1800" dirty="0">
                <a:solidFill>
                  <a:schemeClr val="bg2"/>
                </a:solidFill>
                <a:latin typeface="Josefin Sans" panose="020B0604020202020204" charset="-18"/>
              </a:rPr>
              <a:t>Ustawa reguluje zasady, tryb i warunki podejmowania i prowadzenia</a:t>
            </a:r>
          </a:p>
          <a:p>
            <a:pPr marL="158750" indent="0" algn="ctr">
              <a:buNone/>
            </a:pPr>
            <a:r>
              <a:rPr lang="pl-PL" sz="1800" dirty="0">
                <a:solidFill>
                  <a:schemeClr val="bg2"/>
                </a:solidFill>
                <a:latin typeface="Josefin Sans" panose="020B0604020202020204" charset="-18"/>
              </a:rPr>
              <a:t>działalności w zakresie obrotu instrumentami finansowymi, prawa i obowiązki podmiotów uczestniczących w tym obrocie oraz wykonywanie nadzoru w tym</a:t>
            </a:r>
          </a:p>
          <a:p>
            <a:pPr marL="158750" indent="0" algn="ctr">
              <a:buNone/>
            </a:pPr>
            <a:r>
              <a:rPr lang="pl-PL" sz="1800" dirty="0">
                <a:solidFill>
                  <a:schemeClr val="bg2"/>
                </a:solidFill>
                <a:latin typeface="Josefin Sans" panose="020B0604020202020204" charset="-18"/>
              </a:rPr>
              <a:t>zakresie.</a:t>
            </a: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151F54E-8390-4B1C-965D-12E20FC1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USŁUGI INWESTYCYJNE</a:t>
            </a:r>
          </a:p>
        </p:txBody>
      </p:sp>
    </p:spTree>
    <p:extLst>
      <p:ext uri="{BB962C8B-B14F-4D97-AF65-F5344CB8AC3E}">
        <p14:creationId xmlns:p14="http://schemas.microsoft.com/office/powerpoint/2010/main" val="360211581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1534</Words>
  <Application>Microsoft Office PowerPoint</Application>
  <PresentationFormat>Pokaz na ekranie (16:9)</PresentationFormat>
  <Paragraphs>214</Paragraphs>
  <Slides>39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4" baseType="lpstr">
      <vt:lpstr>Josefin Sans</vt:lpstr>
      <vt:lpstr>Candara</vt:lpstr>
      <vt:lpstr>Lilita One</vt:lpstr>
      <vt:lpstr>Arial</vt:lpstr>
      <vt:lpstr>Project research</vt:lpstr>
      <vt:lpstr>USŁUGI INWESTYCYJNE </vt:lpstr>
      <vt:lpstr>CO TO SĄ USŁUGI INWESTYCJNE?</vt:lpstr>
      <vt:lpstr>PRODUKTY INWESTYCYJNE</vt:lpstr>
      <vt:lpstr>CZY KAŻDE PRZEDSIĘBIORSTWO MOŻE ŚWIADCZYĆ USŁUGI INWESTYCYJNE?</vt:lpstr>
      <vt:lpstr>FIRMA INWESTYCJNA </vt:lpstr>
      <vt:lpstr>USŁUGI INWESTYCYJNE</vt:lpstr>
      <vt:lpstr>USŁUGI INWESTYCYJNE</vt:lpstr>
      <vt:lpstr>USŁUGI INWESTYCYJNE - RODZAJE</vt:lpstr>
      <vt:lpstr>USŁUGI INWESTYCYJNE</vt:lpstr>
      <vt:lpstr>USŁUGI MAKLERSKIE</vt:lpstr>
      <vt:lpstr>INSTRUMENT FINANSOWY</vt:lpstr>
      <vt:lpstr>Prezentacja programu PowerPoint</vt:lpstr>
      <vt:lpstr>INSTRUMENT FINANSOWY</vt:lpstr>
      <vt:lpstr>INSTRUMENTY FINANSOWE</vt:lpstr>
      <vt:lpstr>PAPIERY WARTOŚCIOWE</vt:lpstr>
      <vt:lpstr>PAPIERY WARTOŚCIOWE</vt:lpstr>
      <vt:lpstr>PAPIERY WARTOŚCIOWE</vt:lpstr>
      <vt:lpstr>AKCJE</vt:lpstr>
      <vt:lpstr>AKCJE</vt:lpstr>
      <vt:lpstr>AKCJE</vt:lpstr>
      <vt:lpstr>JAK NABYĆ AKCJE?</vt:lpstr>
      <vt:lpstr>AKCJE</vt:lpstr>
      <vt:lpstr>AKCJE - CENA </vt:lpstr>
      <vt:lpstr>AKCJE – RYZYKO?  TAK – INWESTYCJNE </vt:lpstr>
      <vt:lpstr>AKCJE – PREMIA ZA RYZYKO</vt:lpstr>
      <vt:lpstr>OBLIGACJE </vt:lpstr>
      <vt:lpstr>OBLIGACJE </vt:lpstr>
      <vt:lpstr>OBLIGACJE </vt:lpstr>
      <vt:lpstr>OBLIGACJE – NOTOWANIA I CENA</vt:lpstr>
      <vt:lpstr>Koszt zakupu obligacji to ostateczna cena, jaką płaci się za obligację. Cena ta obejmuje: cenę jaką płacimy za 1 obligację plus odsetki narosłe od ostatniej płatności plus prowizja maklerska. Cena rozliczeniowa to cena jaką płaci się za obligację wraz z narosłymi odsetkami.</vt:lpstr>
      <vt:lpstr>OBLIGACJE – RYZYKO STÓP PROCENTOWYCH </vt:lpstr>
      <vt:lpstr>Prezentacja programu PowerPoint</vt:lpstr>
      <vt:lpstr>INSTRUMENTY POCHODNE - DERYWATY</vt:lpstr>
      <vt:lpstr>INSTRUMENTY POCHODNE - DERYWATY</vt:lpstr>
      <vt:lpstr>INSTRUMENTY POCHODNE - DERYWATY</vt:lpstr>
      <vt:lpstr>MIFID – CZYLI OCHORNA KLIENTA- INWESTORA</vt:lpstr>
      <vt:lpstr>MIFID – CZYLI OCHORNA KLIENTA- INWESTORA</vt:lpstr>
      <vt:lpstr>MIFID – CO POWINNA ZROBIĆ KAŻDA FIRMA INWESTYCYJNA?</vt:lpstr>
      <vt:lpstr>MIFID – CZYLI OCHORNA KLIENTA- INWESTORA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MANIPULACJE  I NADUŻYCIA NA  RYNKU FINANSOWYM</dc:title>
  <cp:lastModifiedBy>Magdalena Paleczna</cp:lastModifiedBy>
  <cp:revision>107</cp:revision>
  <dcterms:modified xsi:type="dcterms:W3CDTF">2023-05-29T12:30:14Z</dcterms:modified>
</cp:coreProperties>
</file>