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8" r:id="rId5"/>
    <p:sldId id="259" r:id="rId6"/>
    <p:sldId id="271" r:id="rId7"/>
    <p:sldId id="282" r:id="rId8"/>
    <p:sldId id="283" r:id="rId9"/>
    <p:sldId id="272" r:id="rId10"/>
    <p:sldId id="273" r:id="rId11"/>
    <p:sldId id="274" r:id="rId12"/>
    <p:sldId id="284" r:id="rId13"/>
    <p:sldId id="275" r:id="rId14"/>
    <p:sldId id="276" r:id="rId15"/>
    <p:sldId id="290" r:id="rId16"/>
    <p:sldId id="289" r:id="rId17"/>
    <p:sldId id="278" r:id="rId18"/>
    <p:sldId id="279" r:id="rId19"/>
    <p:sldId id="286" r:id="rId20"/>
    <p:sldId id="28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62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034A8-BDCF-415F-80CC-B3A49E26AD1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02682-0F19-42C4-BA35-6AEA2BE7D5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Daten per „Datagrip“ mit SQL analysiert</a:t>
          </a:r>
          <a:endParaRPr lang="en-US" dirty="0"/>
        </a:p>
      </dgm:t>
    </dgm:pt>
    <dgm:pt modelId="{625F8CAE-2982-46E1-9830-18337D5F18F8}" type="parTrans" cxnId="{A729D363-BD54-4F5A-A5EB-E92933197D19}">
      <dgm:prSet/>
      <dgm:spPr/>
      <dgm:t>
        <a:bodyPr/>
        <a:lstStyle/>
        <a:p>
          <a:endParaRPr lang="en-US"/>
        </a:p>
      </dgm:t>
    </dgm:pt>
    <dgm:pt modelId="{7419BBD0-6AE5-4545-BDA4-87A2AD937E70}" type="sibTrans" cxnId="{A729D363-BD54-4F5A-A5EB-E92933197D19}">
      <dgm:prSet/>
      <dgm:spPr/>
      <dgm:t>
        <a:bodyPr/>
        <a:lstStyle/>
        <a:p>
          <a:endParaRPr lang="en-US"/>
        </a:p>
      </dgm:t>
    </dgm:pt>
    <dgm:pt modelId="{A669317B-5B0F-4A5B-BA0E-241DD0AB0C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Visualisierung der Ergebnisse mit Python</a:t>
          </a:r>
          <a:endParaRPr lang="en-US" dirty="0"/>
        </a:p>
      </dgm:t>
    </dgm:pt>
    <dgm:pt modelId="{76F6317F-42A0-408A-8448-1E1788D1B01F}" type="parTrans" cxnId="{3F631FE9-2EAE-4AFD-BF64-B783CACF14F7}">
      <dgm:prSet/>
      <dgm:spPr/>
      <dgm:t>
        <a:bodyPr/>
        <a:lstStyle/>
        <a:p>
          <a:endParaRPr lang="en-US"/>
        </a:p>
      </dgm:t>
    </dgm:pt>
    <dgm:pt modelId="{3453879B-E4DF-4A86-9858-B1EBC4A4761F}" type="sibTrans" cxnId="{3F631FE9-2EAE-4AFD-BF64-B783CACF14F7}">
      <dgm:prSet/>
      <dgm:spPr/>
      <dgm:t>
        <a:bodyPr/>
        <a:lstStyle/>
        <a:p>
          <a:endParaRPr lang="en-US"/>
        </a:p>
      </dgm:t>
    </dgm:pt>
    <dgm:pt modelId="{F66CB06F-042D-4D3B-8FAC-C78FFDC63673}" type="pres">
      <dgm:prSet presAssocID="{E93034A8-BDCF-415F-80CC-B3A49E26AD12}" presName="root" presStyleCnt="0">
        <dgm:presLayoutVars>
          <dgm:dir/>
          <dgm:resizeHandles val="exact"/>
        </dgm:presLayoutVars>
      </dgm:prSet>
      <dgm:spPr/>
    </dgm:pt>
    <dgm:pt modelId="{D1F3BEF8-37CA-4D7A-B64E-18820BEA8880}" type="pres">
      <dgm:prSet presAssocID="{08202682-0F19-42C4-BA35-6AEA2BE7D5DF}" presName="compNode" presStyleCnt="0"/>
      <dgm:spPr/>
    </dgm:pt>
    <dgm:pt modelId="{BF9412C5-25A2-4797-BC62-62A7DE09EB87}" type="pres">
      <dgm:prSet presAssocID="{08202682-0F19-42C4-BA35-6AEA2BE7D5DF}" presName="iconBgRect" presStyleLbl="bgShp" presStyleIdx="0" presStyleCnt="2"/>
      <dgm:spPr/>
    </dgm:pt>
    <dgm:pt modelId="{7EA8A999-A3B7-4AD9-B167-2BE6694E316A}" type="pres">
      <dgm:prSet presAssocID="{08202682-0F19-42C4-BA35-6AEA2BE7D5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5744B6E4-9157-43C0-8E52-884ECE13BF06}" type="pres">
      <dgm:prSet presAssocID="{08202682-0F19-42C4-BA35-6AEA2BE7D5DF}" presName="spaceRect" presStyleCnt="0"/>
      <dgm:spPr/>
    </dgm:pt>
    <dgm:pt modelId="{E06F8CA1-CE60-4BD5-BA83-DDE32028F05C}" type="pres">
      <dgm:prSet presAssocID="{08202682-0F19-42C4-BA35-6AEA2BE7D5DF}" presName="textRect" presStyleLbl="revTx" presStyleIdx="0" presStyleCnt="2">
        <dgm:presLayoutVars>
          <dgm:chMax val="1"/>
          <dgm:chPref val="1"/>
        </dgm:presLayoutVars>
      </dgm:prSet>
      <dgm:spPr/>
    </dgm:pt>
    <dgm:pt modelId="{6041E517-A6CA-43C2-9D99-ACBFA1E52644}" type="pres">
      <dgm:prSet presAssocID="{7419BBD0-6AE5-4545-BDA4-87A2AD937E70}" presName="sibTrans" presStyleCnt="0"/>
      <dgm:spPr/>
    </dgm:pt>
    <dgm:pt modelId="{D8B3F393-F05B-4A9D-97C6-6131D197345B}" type="pres">
      <dgm:prSet presAssocID="{A669317B-5B0F-4A5B-BA0E-241DD0AB0C1E}" presName="compNode" presStyleCnt="0"/>
      <dgm:spPr/>
    </dgm:pt>
    <dgm:pt modelId="{9EC6D4B7-9DDE-47EB-BFF5-4CD606D177E3}" type="pres">
      <dgm:prSet presAssocID="{A669317B-5B0F-4A5B-BA0E-241DD0AB0C1E}" presName="iconBgRect" presStyleLbl="bgShp" presStyleIdx="1" presStyleCnt="2"/>
      <dgm:spPr/>
    </dgm:pt>
    <dgm:pt modelId="{9D504464-678A-4CE6-A06E-59ED52A717A3}" type="pres">
      <dgm:prSet presAssocID="{A669317B-5B0F-4A5B-BA0E-241DD0AB0C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C170269-9BC3-424B-961E-CE924662E201}" type="pres">
      <dgm:prSet presAssocID="{A669317B-5B0F-4A5B-BA0E-241DD0AB0C1E}" presName="spaceRect" presStyleCnt="0"/>
      <dgm:spPr/>
    </dgm:pt>
    <dgm:pt modelId="{1E9B8FDC-BC41-40AF-AC8F-A591EFD93FFC}" type="pres">
      <dgm:prSet presAssocID="{A669317B-5B0F-4A5B-BA0E-241DD0AB0C1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AD03135-C1F2-41ED-9E67-78BE38680EC9}" type="presOf" srcId="{A669317B-5B0F-4A5B-BA0E-241DD0AB0C1E}" destId="{1E9B8FDC-BC41-40AF-AC8F-A591EFD93FFC}" srcOrd="0" destOrd="0" presId="urn:microsoft.com/office/officeart/2018/5/layout/IconCircleLabelList"/>
    <dgm:cxn modelId="{A729D363-BD54-4F5A-A5EB-E92933197D19}" srcId="{E93034A8-BDCF-415F-80CC-B3A49E26AD12}" destId="{08202682-0F19-42C4-BA35-6AEA2BE7D5DF}" srcOrd="0" destOrd="0" parTransId="{625F8CAE-2982-46E1-9830-18337D5F18F8}" sibTransId="{7419BBD0-6AE5-4545-BDA4-87A2AD937E70}"/>
    <dgm:cxn modelId="{9B1144BB-A4C3-424E-BB96-B582441AAAB1}" type="presOf" srcId="{E93034A8-BDCF-415F-80CC-B3A49E26AD12}" destId="{F66CB06F-042D-4D3B-8FAC-C78FFDC63673}" srcOrd="0" destOrd="0" presId="urn:microsoft.com/office/officeart/2018/5/layout/IconCircleLabelList"/>
    <dgm:cxn modelId="{7C4CDFE3-2864-48EF-B32E-F1C5C2164EB8}" type="presOf" srcId="{08202682-0F19-42C4-BA35-6AEA2BE7D5DF}" destId="{E06F8CA1-CE60-4BD5-BA83-DDE32028F05C}" srcOrd="0" destOrd="0" presId="urn:microsoft.com/office/officeart/2018/5/layout/IconCircleLabelList"/>
    <dgm:cxn modelId="{3F631FE9-2EAE-4AFD-BF64-B783CACF14F7}" srcId="{E93034A8-BDCF-415F-80CC-B3A49E26AD12}" destId="{A669317B-5B0F-4A5B-BA0E-241DD0AB0C1E}" srcOrd="1" destOrd="0" parTransId="{76F6317F-42A0-408A-8448-1E1788D1B01F}" sibTransId="{3453879B-E4DF-4A86-9858-B1EBC4A4761F}"/>
    <dgm:cxn modelId="{E5E0D211-66A5-41D6-9589-A750CD78C1F8}" type="presParOf" srcId="{F66CB06F-042D-4D3B-8FAC-C78FFDC63673}" destId="{D1F3BEF8-37CA-4D7A-B64E-18820BEA8880}" srcOrd="0" destOrd="0" presId="urn:microsoft.com/office/officeart/2018/5/layout/IconCircleLabelList"/>
    <dgm:cxn modelId="{68FB979D-FAB2-4B7D-9207-CEFF529D0E30}" type="presParOf" srcId="{D1F3BEF8-37CA-4D7A-B64E-18820BEA8880}" destId="{BF9412C5-25A2-4797-BC62-62A7DE09EB87}" srcOrd="0" destOrd="0" presId="urn:microsoft.com/office/officeart/2018/5/layout/IconCircleLabelList"/>
    <dgm:cxn modelId="{BC99DDCE-5E79-49EB-A083-68AC902F7DB2}" type="presParOf" srcId="{D1F3BEF8-37CA-4D7A-B64E-18820BEA8880}" destId="{7EA8A999-A3B7-4AD9-B167-2BE6694E316A}" srcOrd="1" destOrd="0" presId="urn:microsoft.com/office/officeart/2018/5/layout/IconCircleLabelList"/>
    <dgm:cxn modelId="{28248E85-2AF9-48AE-A713-6F4B008C7858}" type="presParOf" srcId="{D1F3BEF8-37CA-4D7A-B64E-18820BEA8880}" destId="{5744B6E4-9157-43C0-8E52-884ECE13BF06}" srcOrd="2" destOrd="0" presId="urn:microsoft.com/office/officeart/2018/5/layout/IconCircleLabelList"/>
    <dgm:cxn modelId="{10A8F326-C2ED-4009-9332-5B20A6113485}" type="presParOf" srcId="{D1F3BEF8-37CA-4D7A-B64E-18820BEA8880}" destId="{E06F8CA1-CE60-4BD5-BA83-DDE32028F05C}" srcOrd="3" destOrd="0" presId="urn:microsoft.com/office/officeart/2018/5/layout/IconCircleLabelList"/>
    <dgm:cxn modelId="{954C5BD6-1E8A-4620-919C-5667711D6CE9}" type="presParOf" srcId="{F66CB06F-042D-4D3B-8FAC-C78FFDC63673}" destId="{6041E517-A6CA-43C2-9D99-ACBFA1E52644}" srcOrd="1" destOrd="0" presId="urn:microsoft.com/office/officeart/2018/5/layout/IconCircleLabelList"/>
    <dgm:cxn modelId="{6F043CE6-B909-403F-9992-3CDBC3D91BC9}" type="presParOf" srcId="{F66CB06F-042D-4D3B-8FAC-C78FFDC63673}" destId="{D8B3F393-F05B-4A9D-97C6-6131D197345B}" srcOrd="2" destOrd="0" presId="urn:microsoft.com/office/officeart/2018/5/layout/IconCircleLabelList"/>
    <dgm:cxn modelId="{7D1C5585-E20F-4D6A-A198-DD92CD307190}" type="presParOf" srcId="{D8B3F393-F05B-4A9D-97C6-6131D197345B}" destId="{9EC6D4B7-9DDE-47EB-BFF5-4CD606D177E3}" srcOrd="0" destOrd="0" presId="urn:microsoft.com/office/officeart/2018/5/layout/IconCircleLabelList"/>
    <dgm:cxn modelId="{BF8845B4-B785-418B-8A23-8D487D629E65}" type="presParOf" srcId="{D8B3F393-F05B-4A9D-97C6-6131D197345B}" destId="{9D504464-678A-4CE6-A06E-59ED52A717A3}" srcOrd="1" destOrd="0" presId="urn:microsoft.com/office/officeart/2018/5/layout/IconCircleLabelList"/>
    <dgm:cxn modelId="{5025521C-623C-4373-8B4D-8F0FA460BFC2}" type="presParOf" srcId="{D8B3F393-F05B-4A9D-97C6-6131D197345B}" destId="{2C170269-9BC3-424B-961E-CE924662E201}" srcOrd="2" destOrd="0" presId="urn:microsoft.com/office/officeart/2018/5/layout/IconCircleLabelList"/>
    <dgm:cxn modelId="{94D5CCE5-BF79-4451-969D-A9E465DB4D19}" type="presParOf" srcId="{D8B3F393-F05B-4A9D-97C6-6131D197345B}" destId="{1E9B8FDC-BC41-40AF-AC8F-A591EFD93F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412C5-25A2-4797-BC62-62A7DE09EB87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8A999-A3B7-4AD9-B167-2BE6694E316A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F8CA1-CE60-4BD5-BA83-DDE32028F05C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/>
            <a:t>Daten per „Datagrip“ mit SQL analysiert</a:t>
          </a:r>
          <a:endParaRPr lang="en-US" sz="2300" kern="1200" dirty="0"/>
        </a:p>
      </dsp:txBody>
      <dsp:txXfrm>
        <a:off x="1342800" y="3255669"/>
        <a:ext cx="3600000" cy="720000"/>
      </dsp:txXfrm>
    </dsp:sp>
    <dsp:sp modelId="{9EC6D4B7-9DDE-47EB-BFF5-4CD606D177E3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04464-678A-4CE6-A06E-59ED52A717A3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B8FDC-BC41-40AF-AC8F-A591EFD93FFC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/>
            <a:t>Visualisierung der Ergebnisse mit Python</a:t>
          </a:r>
          <a:endParaRPr lang="en-US" sz="2300" kern="1200" dirty="0"/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21E4C-B7F6-1D82-E5DE-B6B53EC5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91D7A2-0B8E-C58F-74A4-36C503A96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7CF191-4708-8F27-9523-4A5F6291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1AA3-A310-44B4-A035-9816C545595E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656EB7-CFF2-8318-BBF3-95C43F09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024000-619B-B5CB-AB06-982015D4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4AFA-7C9A-4F2E-9236-74B91E1B0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44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C1BB48-81AA-1D46-633B-412A1EAA2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00AA63-4101-107A-9B47-6D7F5ACFE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CE53C4-42E9-7A1A-A396-41593C63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1AA3-A310-44B4-A035-9816C545595E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A3509B-4B34-A484-6D2A-57BE3AB6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28ED3F-BE61-3DC8-CCF2-E5F2CC85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4AFA-7C9A-4F2E-9236-74B91E1B0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080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AB7C06-C752-50C3-2B51-0A6082E59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051F21-0CC3-AB51-5CAB-714803782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E44BFB-8228-31C4-C265-C1D29D1A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1AA3-A310-44B4-A035-9816C545595E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714329-4210-7E14-6018-911E6CC5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A9EB6A-231E-12EE-61BF-E1C96956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4AFA-7C9A-4F2E-9236-74B91E1B0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33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477C2-7E69-1A2A-19F1-96301029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A5A5CC-D463-C4A8-58E7-10457BBEC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71916C-46EC-2025-58D3-3E8FCBD2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1AA3-A310-44B4-A035-9816C545595E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6C5DEE-015D-9328-B5B9-CDBA8EC1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0DD065-CA79-DFAF-BCDE-D65E0E75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4AFA-7C9A-4F2E-9236-74B91E1B0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0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55393-4D81-B15F-4759-AE6B7C1C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292C04-16D8-CA98-95B4-4C6829C5A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9CC59A-0097-FF23-D09C-4C164DA5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1AA3-A310-44B4-A035-9816C545595E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531A1-49CD-9806-75D7-E10B1E8A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8279D9-AC7F-717A-242C-591B72CF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4AFA-7C9A-4F2E-9236-74B91E1B0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88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4EAD2-4514-1C70-5527-9A36E753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A90A2-B672-F6D1-A4F2-7A6DC05B0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53FAA3-EFFE-2704-EE16-425590708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81C02-5C1F-9BE9-9095-D4DAD44E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1AA3-A310-44B4-A035-9816C545595E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E2C8DE-509F-A5D4-446F-68C59BDA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684C03-F2B6-66F1-0E3A-B0228868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4AFA-7C9A-4F2E-9236-74B91E1B0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92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73903-8435-B74E-5027-5A994628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874D48-8533-6422-70E1-228E0D9A0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748E44-C5F1-F5C4-DB84-E1C90C0F1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F5A435-1407-E4A4-C8CC-5431E974C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DE3B44-8DA6-6802-43D7-F7FD10EDE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72ED23-BC14-B36C-90E2-C1BD3589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1AA3-A310-44B4-A035-9816C545595E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8BFA57-2F39-23E8-DF0E-E773928F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6EF29F-851D-EE27-264C-04088F66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4AFA-7C9A-4F2E-9236-74B91E1B0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53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0108E-D294-38F7-46F2-8359706C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C33EC2-4A5F-F2C8-DC0C-423AA8D4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1AA3-A310-44B4-A035-9816C545595E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2FB434-ECAA-00B1-E3CC-8A1256D2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12FE3F-DC66-E537-5EAB-DA5A39FA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4AFA-7C9A-4F2E-9236-74B91E1B0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53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837696-6B79-4A0E-A556-0FB82D06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1AA3-A310-44B4-A035-9816C545595E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F0AB31A-E236-C126-4482-8F207CA8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52575F-C45E-4139-699E-763A82B2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4AFA-7C9A-4F2E-9236-74B91E1B0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44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F4931-454E-6D5F-A8EF-B87F6371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6634F9-4769-FF7B-DCB6-5AD7DE7F7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71B88C-31DA-0343-2F01-17AAE8DE5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D2443F-C838-BB2D-D4EE-3A062E21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1AA3-A310-44B4-A035-9816C545595E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E20205-4170-295D-C9F1-C70E297E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24C99A-D8A6-8956-E8E0-46FA50A5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4AFA-7C9A-4F2E-9236-74B91E1B0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33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200B2-AD8D-5623-16A0-749A3330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2BCCDE-38C1-C40F-D4FD-9F167AF6E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5AFD64-8C93-F0E4-D62B-2B3E34FC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133814-FEAF-CBD5-4A57-AF7E95E2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91AA3-A310-44B4-A035-9816C545595E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7FD0E-810F-87F7-6A62-DBB74D05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D64E48-50E2-891A-2945-25FD00B7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F4AFA-7C9A-4F2E-9236-74B91E1B0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19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DFA932-7E3E-8BEA-4C9C-0DA27D94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D4B07A-282A-236C-E392-A492D0812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807E33-7442-8D14-5B26-5112432B6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391AA3-A310-44B4-A035-9816C545595E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CCF6B-160B-B5C1-D23B-9FC35EE05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F4B857-71C4-B348-3594-A951EC9FF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EF4AFA-7C9A-4F2E-9236-74B91E1B09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11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5CBE94F-3CBF-7F60-F5FA-EDB015352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7760"/>
            <a:ext cx="6096000" cy="319024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5A161CB-4311-149A-B392-6ADD54C2D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9878"/>
            <a:ext cx="9144000" cy="1120724"/>
          </a:xfrm>
        </p:spPr>
        <p:txBody>
          <a:bodyPr/>
          <a:lstStyle/>
          <a:p>
            <a:r>
              <a:rPr lang="de-DE" dirty="0"/>
              <a:t>Auto AG Datenanalyse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F9D16C-1369-6B9E-BC91-F760AC5DC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349" y="3750602"/>
            <a:ext cx="9144000" cy="777204"/>
          </a:xfrm>
        </p:spPr>
        <p:txBody>
          <a:bodyPr/>
          <a:lstStyle/>
          <a:p>
            <a:r>
              <a:rPr lang="de-DE" dirty="0"/>
              <a:t>Jan Busson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FBB31E-75FF-B72D-1FC3-E0C2F6EC8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277" y="0"/>
            <a:ext cx="5584723" cy="231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46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 03: Analyse der Skonto-Nutzung durch Debitoren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4FC718F-143B-8957-59FE-8237DA200107}"/>
              </a:ext>
            </a:extLst>
          </p:cNvPr>
          <p:cNvSpPr txBox="1"/>
          <p:nvPr/>
        </p:nvSpPr>
        <p:spPr>
          <a:xfrm>
            <a:off x="599609" y="4685288"/>
            <a:ext cx="4171994" cy="1035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Skonto: Ein Preisnachlass von 2% bei einer Zahlungsdauer von maximal 14 Tagen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A6D66B1C-A9EB-DEF1-C38C-C2C15F5CD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72" y="1270401"/>
            <a:ext cx="5608830" cy="42066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 04: Länder mit den meisten Stornos im Verhältnis zum Absatz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ABC39819-3F33-5A13-9E16-405413DEB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38084"/>
              </p:ext>
            </p:extLst>
          </p:nvPr>
        </p:nvGraphicFramePr>
        <p:xfrm>
          <a:off x="993494" y="416739"/>
          <a:ext cx="3519015" cy="23429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3005">
                  <a:extLst>
                    <a:ext uri="{9D8B030D-6E8A-4147-A177-3AD203B41FA5}">
                      <a16:colId xmlns:a16="http://schemas.microsoft.com/office/drawing/2014/main" val="3116117643"/>
                    </a:ext>
                  </a:extLst>
                </a:gridCol>
                <a:gridCol w="1173005">
                  <a:extLst>
                    <a:ext uri="{9D8B030D-6E8A-4147-A177-3AD203B41FA5}">
                      <a16:colId xmlns:a16="http://schemas.microsoft.com/office/drawing/2014/main" val="3534660961"/>
                    </a:ext>
                  </a:extLst>
                </a:gridCol>
                <a:gridCol w="1173005">
                  <a:extLst>
                    <a:ext uri="{9D8B030D-6E8A-4147-A177-3AD203B41FA5}">
                      <a16:colId xmlns:a16="http://schemas.microsoft.com/office/drawing/2014/main" val="1919522093"/>
                    </a:ext>
                  </a:extLst>
                </a:gridCol>
              </a:tblGrid>
              <a:tr h="26399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LAND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ABSATZ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STORNI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4835731"/>
                  </a:ext>
                </a:extLst>
              </a:tr>
              <a:tr h="26399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Niederlande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4090267"/>
                  </a:ext>
                </a:extLst>
              </a:tr>
              <a:tr h="26399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Spanien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8095618"/>
                  </a:ext>
                </a:extLst>
              </a:tr>
              <a:tr h="26399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Italien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2016432"/>
                  </a:ext>
                </a:extLst>
              </a:tr>
              <a:tr h="49499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Deutschland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571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9967720"/>
                  </a:ext>
                </a:extLst>
              </a:tr>
              <a:tr h="26399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Frankreich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955068"/>
                  </a:ext>
                </a:extLst>
              </a:tr>
              <a:tr h="26399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Belgien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5404007"/>
                  </a:ext>
                </a:extLst>
              </a:tr>
              <a:tr h="263996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Österreich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 dirty="0"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879584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5DCC99D-AA13-5062-BA00-0663D52E8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16737"/>
              </p:ext>
            </p:extLst>
          </p:nvPr>
        </p:nvGraphicFramePr>
        <p:xfrm>
          <a:off x="993493" y="3132237"/>
          <a:ext cx="5666772" cy="28867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6693">
                  <a:extLst>
                    <a:ext uri="{9D8B030D-6E8A-4147-A177-3AD203B41FA5}">
                      <a16:colId xmlns:a16="http://schemas.microsoft.com/office/drawing/2014/main" val="158666238"/>
                    </a:ext>
                  </a:extLst>
                </a:gridCol>
                <a:gridCol w="1416693">
                  <a:extLst>
                    <a:ext uri="{9D8B030D-6E8A-4147-A177-3AD203B41FA5}">
                      <a16:colId xmlns:a16="http://schemas.microsoft.com/office/drawing/2014/main" val="2394955810"/>
                    </a:ext>
                  </a:extLst>
                </a:gridCol>
                <a:gridCol w="1416693">
                  <a:extLst>
                    <a:ext uri="{9D8B030D-6E8A-4147-A177-3AD203B41FA5}">
                      <a16:colId xmlns:a16="http://schemas.microsoft.com/office/drawing/2014/main" val="1429284732"/>
                    </a:ext>
                  </a:extLst>
                </a:gridCol>
                <a:gridCol w="1416693">
                  <a:extLst>
                    <a:ext uri="{9D8B030D-6E8A-4147-A177-3AD203B41FA5}">
                      <a16:colId xmlns:a16="http://schemas.microsoft.com/office/drawing/2014/main" val="2412113100"/>
                    </a:ext>
                  </a:extLst>
                </a:gridCol>
              </a:tblGrid>
              <a:tr h="60987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LAND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ABSATZ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STORNI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RELATION_STORNO_ABSATZ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4149519"/>
                  </a:ext>
                </a:extLst>
              </a:tr>
              <a:tr h="325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Niederlande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36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   0,19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914584"/>
                  </a:ext>
                </a:extLst>
              </a:tr>
              <a:tr h="325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Spanien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   0,11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5962900"/>
                  </a:ext>
                </a:extLst>
              </a:tr>
              <a:tr h="325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Italien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   0,10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3249149"/>
                  </a:ext>
                </a:extLst>
              </a:tr>
              <a:tr h="325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Deutschland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571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55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   0,10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1140463"/>
                  </a:ext>
                </a:extLst>
              </a:tr>
              <a:tr h="325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Frankreich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   0,06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8954030"/>
                  </a:ext>
                </a:extLst>
              </a:tr>
              <a:tr h="325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Belgien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53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                    0,06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71389869"/>
                  </a:ext>
                </a:extLst>
              </a:tr>
              <a:tr h="325265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Österreich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47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u="none" strike="noStrike">
                          <a:effectLst/>
                        </a:rPr>
                        <a:t>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                    0,04 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689804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34B2D538-A362-8C65-25AB-102D9C511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57200"/>
            <a:ext cx="9906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47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 05: Verkaufsanalyse: Beliebte Fahrzeugmerkmale (Farbe)</a:t>
            </a:r>
          </a:p>
        </p:txBody>
      </p:sp>
      <p:pic>
        <p:nvPicPr>
          <p:cNvPr id="9" name="Grafik 8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7DB2E1D1-8C54-01A4-C356-A1D522D17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261276"/>
            <a:ext cx="7225748" cy="4335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FR 06: </a:t>
            </a:r>
            <a:r>
              <a:rPr dirty="0" err="1"/>
              <a:t>Preissegmente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der </a:t>
            </a:r>
            <a:r>
              <a:rPr dirty="0" err="1"/>
              <a:t>höchsten</a:t>
            </a:r>
            <a:r>
              <a:rPr dirty="0"/>
              <a:t> </a:t>
            </a:r>
            <a:r>
              <a:rPr dirty="0" err="1"/>
              <a:t>Nachfrage</a:t>
            </a:r>
            <a:endParaRPr dirty="0"/>
          </a:p>
        </p:txBody>
      </p:sp>
      <p:pic>
        <p:nvPicPr>
          <p:cNvPr id="5" name="Inhaltsplatzhalter 4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CA76CC81-ED03-8BBB-A288-CE0AECAAA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70" y="1865818"/>
            <a:ext cx="7252230" cy="4351338"/>
          </a:xfr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217B2A9-FAD9-8ED9-97C5-BE47DE3C3F9D}"/>
              </a:ext>
            </a:extLst>
          </p:cNvPr>
          <p:cNvSpPr txBox="1">
            <a:spLocks/>
          </p:cNvSpPr>
          <p:nvPr/>
        </p:nvSpPr>
        <p:spPr>
          <a:xfrm>
            <a:off x="2003682" y="159328"/>
            <a:ext cx="7927785" cy="162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FR 07: </a:t>
            </a:r>
            <a:r>
              <a:rPr lang="en-US" sz="4000" dirty="0" err="1"/>
              <a:t>Wirtschaftliche</a:t>
            </a:r>
            <a:r>
              <a:rPr lang="en-US" sz="4000" dirty="0"/>
              <a:t> </a:t>
            </a:r>
            <a:r>
              <a:rPr lang="en-US" sz="4000" dirty="0" err="1"/>
              <a:t>Analyse</a:t>
            </a:r>
            <a:r>
              <a:rPr lang="en-US" sz="4000" dirty="0"/>
              <a:t> der </a:t>
            </a:r>
            <a:r>
              <a:rPr lang="en-US" sz="4000" dirty="0" err="1"/>
              <a:t>wertvollsten</a:t>
            </a:r>
            <a:r>
              <a:rPr lang="en-US" sz="4000" dirty="0"/>
              <a:t> </a:t>
            </a:r>
            <a:r>
              <a:rPr lang="en-US" sz="4000" dirty="0" err="1"/>
              <a:t>Baureihen</a:t>
            </a:r>
            <a:endParaRPr lang="en-US" sz="4000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2A51D03C-DD9F-A267-E613-EEEDE3A05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52663"/>
              </p:ext>
            </p:extLst>
          </p:nvPr>
        </p:nvGraphicFramePr>
        <p:xfrm>
          <a:off x="2003682" y="2552439"/>
          <a:ext cx="8184636" cy="780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9443">
                  <a:extLst>
                    <a:ext uri="{9D8B030D-6E8A-4147-A177-3AD203B41FA5}">
                      <a16:colId xmlns:a16="http://schemas.microsoft.com/office/drawing/2014/main" val="1086262738"/>
                    </a:ext>
                  </a:extLst>
                </a:gridCol>
                <a:gridCol w="2269443">
                  <a:extLst>
                    <a:ext uri="{9D8B030D-6E8A-4147-A177-3AD203B41FA5}">
                      <a16:colId xmlns:a16="http://schemas.microsoft.com/office/drawing/2014/main" val="1223159475"/>
                    </a:ext>
                  </a:extLst>
                </a:gridCol>
                <a:gridCol w="1822875">
                  <a:extLst>
                    <a:ext uri="{9D8B030D-6E8A-4147-A177-3AD203B41FA5}">
                      <a16:colId xmlns:a16="http://schemas.microsoft.com/office/drawing/2014/main" val="983098859"/>
                    </a:ext>
                  </a:extLst>
                </a:gridCol>
                <a:gridCol w="1822875">
                  <a:extLst>
                    <a:ext uri="{9D8B030D-6E8A-4147-A177-3AD203B41FA5}">
                      <a16:colId xmlns:a16="http://schemas.microsoft.com/office/drawing/2014/main" val="2998659885"/>
                    </a:ext>
                  </a:extLst>
                </a:gridCol>
              </a:tblGrid>
              <a:tr h="39031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Baureihe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Listenpreis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Produktionspreis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94795"/>
                  </a:ext>
                </a:extLst>
              </a:tr>
              <a:tr h="390310"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463690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C79FA212-9BBB-9E02-0C19-67A3BCAC5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15877"/>
              </p:ext>
            </p:extLst>
          </p:nvPr>
        </p:nvGraphicFramePr>
        <p:xfrm>
          <a:off x="2003682" y="3788803"/>
          <a:ext cx="8184636" cy="874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6159">
                  <a:extLst>
                    <a:ext uri="{9D8B030D-6E8A-4147-A177-3AD203B41FA5}">
                      <a16:colId xmlns:a16="http://schemas.microsoft.com/office/drawing/2014/main" val="2362619835"/>
                    </a:ext>
                  </a:extLst>
                </a:gridCol>
                <a:gridCol w="655303">
                  <a:extLst>
                    <a:ext uri="{9D8B030D-6E8A-4147-A177-3AD203B41FA5}">
                      <a16:colId xmlns:a16="http://schemas.microsoft.com/office/drawing/2014/main" val="2329405990"/>
                    </a:ext>
                  </a:extLst>
                </a:gridCol>
                <a:gridCol w="3437015">
                  <a:extLst>
                    <a:ext uri="{9D8B030D-6E8A-4147-A177-3AD203B41FA5}">
                      <a16:colId xmlns:a16="http://schemas.microsoft.com/office/drawing/2014/main" val="4039759693"/>
                    </a:ext>
                  </a:extLst>
                </a:gridCol>
                <a:gridCol w="2046159">
                  <a:extLst>
                    <a:ext uri="{9D8B030D-6E8A-4147-A177-3AD203B41FA5}">
                      <a16:colId xmlns:a16="http://schemas.microsoft.com/office/drawing/2014/main" val="1943990193"/>
                    </a:ext>
                  </a:extLst>
                </a:gridCol>
              </a:tblGrid>
              <a:tr h="561751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Gewinn pro Baureihe=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Listenpreis – Produktionspreis</a:t>
                      </a:r>
                      <a:endParaRPr lang="de-DE" sz="20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549980"/>
                  </a:ext>
                </a:extLst>
              </a:tr>
              <a:tr h="299600"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0519960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31577CF1-D094-E3FB-6941-AD97F136E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08158"/>
              </p:ext>
            </p:extLst>
          </p:nvPr>
        </p:nvGraphicFramePr>
        <p:xfrm>
          <a:off x="1975978" y="5118718"/>
          <a:ext cx="8212340" cy="874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2468">
                  <a:extLst>
                    <a:ext uri="{9D8B030D-6E8A-4147-A177-3AD203B41FA5}">
                      <a16:colId xmlns:a16="http://schemas.microsoft.com/office/drawing/2014/main" val="261210981"/>
                    </a:ext>
                  </a:extLst>
                </a:gridCol>
                <a:gridCol w="1074680">
                  <a:extLst>
                    <a:ext uri="{9D8B030D-6E8A-4147-A177-3AD203B41FA5}">
                      <a16:colId xmlns:a16="http://schemas.microsoft.com/office/drawing/2014/main" val="1449300468"/>
                    </a:ext>
                  </a:extLst>
                </a:gridCol>
                <a:gridCol w="2210256">
                  <a:extLst>
                    <a:ext uri="{9D8B030D-6E8A-4147-A177-3AD203B41FA5}">
                      <a16:colId xmlns:a16="http://schemas.microsoft.com/office/drawing/2014/main" val="3908318212"/>
                    </a:ext>
                  </a:extLst>
                </a:gridCol>
                <a:gridCol w="1642468">
                  <a:extLst>
                    <a:ext uri="{9D8B030D-6E8A-4147-A177-3AD203B41FA5}">
                      <a16:colId xmlns:a16="http://schemas.microsoft.com/office/drawing/2014/main" val="1431126535"/>
                    </a:ext>
                  </a:extLst>
                </a:gridCol>
                <a:gridCol w="1642468">
                  <a:extLst>
                    <a:ext uri="{9D8B030D-6E8A-4147-A177-3AD203B41FA5}">
                      <a16:colId xmlns:a16="http://schemas.microsoft.com/office/drawing/2014/main" val="851604262"/>
                    </a:ext>
                  </a:extLst>
                </a:gridCol>
              </a:tblGrid>
              <a:tr h="5617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effectLst/>
                        </a:rPr>
                        <a:t>Gesamter Gewinn=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Gewinn pro Baureihe * Anzahl an Verkäufen</a:t>
                      </a:r>
                      <a:endParaRPr lang="de-DE" sz="20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920407"/>
                  </a:ext>
                </a:extLst>
              </a:tr>
              <a:tr h="299601"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838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067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89826F-7D99-2947-7199-E1FEB62A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 07: Wirtschaftliche Analyse der wertvollsten Baureihen</a:t>
            </a:r>
          </a:p>
        </p:txBody>
      </p:sp>
      <p:pic>
        <p:nvPicPr>
          <p:cNvPr id="4" name="Grafik 3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28EB302A-DABC-3113-67E8-A52E2A916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39" y="1966293"/>
            <a:ext cx="890432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19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 08: Prüfung von Skonto-Fehlberechnungen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AA58076-1349-635F-A388-8586EC6CB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67784"/>
              </p:ext>
            </p:extLst>
          </p:nvPr>
        </p:nvGraphicFramePr>
        <p:xfrm>
          <a:off x="4502428" y="2390728"/>
          <a:ext cx="7225750" cy="2076545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249615">
                  <a:extLst>
                    <a:ext uri="{9D8B030D-6E8A-4147-A177-3AD203B41FA5}">
                      <a16:colId xmlns:a16="http://schemas.microsoft.com/office/drawing/2014/main" val="4017851726"/>
                    </a:ext>
                  </a:extLst>
                </a:gridCol>
                <a:gridCol w="1310685">
                  <a:extLst>
                    <a:ext uri="{9D8B030D-6E8A-4147-A177-3AD203B41FA5}">
                      <a16:colId xmlns:a16="http://schemas.microsoft.com/office/drawing/2014/main" val="1704559350"/>
                    </a:ext>
                  </a:extLst>
                </a:gridCol>
                <a:gridCol w="290222">
                  <a:extLst>
                    <a:ext uri="{9D8B030D-6E8A-4147-A177-3AD203B41FA5}">
                      <a16:colId xmlns:a16="http://schemas.microsoft.com/office/drawing/2014/main" val="156778107"/>
                    </a:ext>
                  </a:extLst>
                </a:gridCol>
                <a:gridCol w="2133438">
                  <a:extLst>
                    <a:ext uri="{9D8B030D-6E8A-4147-A177-3AD203B41FA5}">
                      <a16:colId xmlns:a16="http://schemas.microsoft.com/office/drawing/2014/main" val="973735321"/>
                    </a:ext>
                  </a:extLst>
                </a:gridCol>
                <a:gridCol w="290222">
                  <a:extLst>
                    <a:ext uri="{9D8B030D-6E8A-4147-A177-3AD203B41FA5}">
                      <a16:colId xmlns:a16="http://schemas.microsoft.com/office/drawing/2014/main" val="3880144540"/>
                    </a:ext>
                  </a:extLst>
                </a:gridCol>
                <a:gridCol w="1661346">
                  <a:extLst>
                    <a:ext uri="{9D8B030D-6E8A-4147-A177-3AD203B41FA5}">
                      <a16:colId xmlns:a16="http://schemas.microsoft.com/office/drawing/2014/main" val="1138013026"/>
                    </a:ext>
                  </a:extLst>
                </a:gridCol>
                <a:gridCol w="290222">
                  <a:extLst>
                    <a:ext uri="{9D8B030D-6E8A-4147-A177-3AD203B41FA5}">
                      <a16:colId xmlns:a16="http://schemas.microsoft.com/office/drawing/2014/main" val="2748549698"/>
                    </a:ext>
                  </a:extLst>
                </a:gridCol>
              </a:tblGrid>
              <a:tr h="1146071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FIN</a:t>
                      </a:r>
                      <a:endParaRPr lang="de-DE" sz="2000" b="1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Zeitraum der Zahlung</a:t>
                      </a:r>
                      <a:endParaRPr lang="de-DE" sz="2000" b="1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DE" sz="2000" b="1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VERKAUFSPREIS</a:t>
                      </a:r>
                      <a:endParaRPr lang="de-DE" sz="2000" b="1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DE" sz="2000" b="1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eigentlicher Listenpreis</a:t>
                      </a:r>
                      <a:endParaRPr lang="de-DE" sz="2000" b="1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DE" sz="2000" b="1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223453"/>
                  </a:ext>
                </a:extLst>
              </a:tr>
              <a:tr h="465237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JQL20GTX</a:t>
                      </a:r>
                      <a:endParaRPr lang="de-DE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de-DE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DE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55560,3062</a:t>
                      </a:r>
                      <a:endParaRPr lang="de-DE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DE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56694,19</a:t>
                      </a:r>
                      <a:endParaRPr lang="de-DE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DE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164100"/>
                  </a:ext>
                </a:extLst>
              </a:tr>
              <a:tr h="465237"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N9MAW9WI</a:t>
                      </a:r>
                      <a:endParaRPr lang="de-DE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45</a:t>
                      </a:r>
                      <a:endParaRPr lang="de-DE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DE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57243,6522</a:t>
                      </a:r>
                      <a:endParaRPr lang="de-DE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DE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5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58411,89</a:t>
                      </a:r>
                      <a:endParaRPr lang="de-DE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5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de-DE" sz="1500" b="0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431" marR="9456" marT="22694" marB="17020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024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abelung eines Waldwegs">
            <a:extLst>
              <a:ext uri="{FF2B5EF4-FFF2-40B4-BE49-F238E27FC236}">
                <a16:creationId xmlns:a16="http://schemas.microsoft.com/office/drawing/2014/main" id="{7557D699-0C02-A607-968C-AF39E2256B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88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FR 09: </a:t>
            </a:r>
            <a:r>
              <a:rPr lang="en-US" sz="5000" dirty="0" err="1">
                <a:solidFill>
                  <a:schemeClr val="bg1"/>
                </a:solidFill>
              </a:rPr>
              <a:t>Erfolgsanalyse</a:t>
            </a:r>
            <a:r>
              <a:rPr lang="en-US" sz="5000" dirty="0">
                <a:solidFill>
                  <a:schemeClr val="bg1"/>
                </a:solidFill>
              </a:rPr>
              <a:t> des 3-Wege-Match-Prozesses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699B6F1-9551-6F4F-5B09-043B9F28E56E}"/>
              </a:ext>
            </a:extLst>
          </p:cNvPr>
          <p:cNvSpPr txBox="1"/>
          <p:nvPr/>
        </p:nvSpPr>
        <p:spPr>
          <a:xfrm>
            <a:off x="841248" y="3502152"/>
            <a:ext cx="10506456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>
                <a:solidFill>
                  <a:schemeClr val="bg1"/>
                </a:solidFill>
              </a:rPr>
              <a:t>Überprüfen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ob</a:t>
            </a:r>
            <a:r>
              <a:rPr lang="en-US" sz="2800" dirty="0">
                <a:solidFill>
                  <a:schemeClr val="bg1"/>
                </a:solidFill>
              </a:rPr>
              <a:t> für </a:t>
            </a:r>
            <a:r>
              <a:rPr lang="en-US" sz="2800" dirty="0" err="1">
                <a:solidFill>
                  <a:schemeClr val="bg1"/>
                </a:solidFill>
              </a:rPr>
              <a:t>jedes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Fahrzeug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eine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vollständige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Bestell</a:t>
            </a:r>
            <a:r>
              <a:rPr lang="en-US" sz="2800" dirty="0">
                <a:solidFill>
                  <a:schemeClr val="bg1"/>
                </a:solidFill>
              </a:rPr>
              <a:t>-, </a:t>
            </a:r>
            <a:r>
              <a:rPr lang="en-US" sz="2800" dirty="0" err="1">
                <a:solidFill>
                  <a:schemeClr val="bg1"/>
                </a:solidFill>
              </a:rPr>
              <a:t>Fakturierungs</a:t>
            </a:r>
            <a:r>
              <a:rPr lang="en-US" sz="2800" dirty="0">
                <a:solidFill>
                  <a:schemeClr val="bg1"/>
                </a:solidFill>
              </a:rPr>
              <a:t>- und </a:t>
            </a:r>
            <a:r>
              <a:rPr lang="en-US" sz="2800" dirty="0" err="1">
                <a:solidFill>
                  <a:schemeClr val="bg1"/>
                </a:solidFill>
              </a:rPr>
              <a:t>Rechnungsdokumentation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existiert</a:t>
            </a:r>
            <a:r>
              <a:rPr lang="en-US" sz="2800" dirty="0">
                <a:solidFill>
                  <a:schemeClr val="bg1"/>
                </a:solidFill>
              </a:rPr>
              <a:t>. Ein </a:t>
            </a:r>
            <a:r>
              <a:rPr lang="en-US" sz="2800" dirty="0" err="1">
                <a:solidFill>
                  <a:schemeClr val="bg1"/>
                </a:solidFill>
              </a:rPr>
              <a:t>erfolgreicher</a:t>
            </a:r>
            <a:r>
              <a:rPr lang="en-US" sz="2800" dirty="0">
                <a:solidFill>
                  <a:schemeClr val="bg1"/>
                </a:solidFill>
              </a:rPr>
              <a:t> 3-Wege-Match </a:t>
            </a:r>
            <a:r>
              <a:rPr lang="en-US" sz="2800" dirty="0" err="1">
                <a:solidFill>
                  <a:schemeClr val="bg1"/>
                </a:solidFill>
              </a:rPr>
              <a:t>stellt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sicher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dass</a:t>
            </a:r>
            <a:r>
              <a:rPr lang="en-US" sz="2800" dirty="0">
                <a:solidFill>
                  <a:schemeClr val="bg1"/>
                </a:solidFill>
              </a:rPr>
              <a:t> alle </a:t>
            </a:r>
            <a:r>
              <a:rPr lang="en-US" sz="2800" dirty="0" err="1">
                <a:solidFill>
                  <a:schemeClr val="bg1"/>
                </a:solidFill>
              </a:rPr>
              <a:t>relevanten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Dokumente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miteinander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übereinstimmen</a:t>
            </a:r>
            <a:r>
              <a:rPr lang="en-US" sz="2800" dirty="0">
                <a:solidFill>
                  <a:schemeClr val="bg1"/>
                </a:solidFill>
              </a:rPr>
              <a:t> und </a:t>
            </a:r>
            <a:r>
              <a:rPr lang="en-US" sz="2800" dirty="0" err="1">
                <a:solidFill>
                  <a:schemeClr val="bg1"/>
                </a:solidFill>
              </a:rPr>
              <a:t>korrekt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verarbeitet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wurden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7595D8-8C49-BEB6-39AC-279D446B5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04438-9689-4F81-1466-A21E9EDB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 09: Erfolgsanalyse des 3-Wege-Match-Prozesses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C76840B4-FFDB-0D3C-5DCF-7581F033C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46242"/>
              </p:ext>
            </p:extLst>
          </p:nvPr>
        </p:nvGraphicFramePr>
        <p:xfrm>
          <a:off x="432225" y="2260880"/>
          <a:ext cx="11327557" cy="241160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11707">
                  <a:extLst>
                    <a:ext uri="{9D8B030D-6E8A-4147-A177-3AD203B41FA5}">
                      <a16:colId xmlns:a16="http://schemas.microsoft.com/office/drawing/2014/main" val="2433688607"/>
                    </a:ext>
                  </a:extLst>
                </a:gridCol>
                <a:gridCol w="689886">
                  <a:extLst>
                    <a:ext uri="{9D8B030D-6E8A-4147-A177-3AD203B41FA5}">
                      <a16:colId xmlns:a16="http://schemas.microsoft.com/office/drawing/2014/main" val="3343325310"/>
                    </a:ext>
                  </a:extLst>
                </a:gridCol>
                <a:gridCol w="813581">
                  <a:extLst>
                    <a:ext uri="{9D8B030D-6E8A-4147-A177-3AD203B41FA5}">
                      <a16:colId xmlns:a16="http://schemas.microsoft.com/office/drawing/2014/main" val="673964940"/>
                    </a:ext>
                  </a:extLst>
                </a:gridCol>
                <a:gridCol w="401875">
                  <a:extLst>
                    <a:ext uri="{9D8B030D-6E8A-4147-A177-3AD203B41FA5}">
                      <a16:colId xmlns:a16="http://schemas.microsoft.com/office/drawing/2014/main" val="3805344354"/>
                    </a:ext>
                  </a:extLst>
                </a:gridCol>
                <a:gridCol w="834872">
                  <a:extLst>
                    <a:ext uri="{9D8B030D-6E8A-4147-A177-3AD203B41FA5}">
                      <a16:colId xmlns:a16="http://schemas.microsoft.com/office/drawing/2014/main" val="389899994"/>
                    </a:ext>
                  </a:extLst>
                </a:gridCol>
                <a:gridCol w="394102">
                  <a:extLst>
                    <a:ext uri="{9D8B030D-6E8A-4147-A177-3AD203B41FA5}">
                      <a16:colId xmlns:a16="http://schemas.microsoft.com/office/drawing/2014/main" val="570505269"/>
                    </a:ext>
                  </a:extLst>
                </a:gridCol>
                <a:gridCol w="990619">
                  <a:extLst>
                    <a:ext uri="{9D8B030D-6E8A-4147-A177-3AD203B41FA5}">
                      <a16:colId xmlns:a16="http://schemas.microsoft.com/office/drawing/2014/main" val="1644708539"/>
                    </a:ext>
                  </a:extLst>
                </a:gridCol>
                <a:gridCol w="840087">
                  <a:extLst>
                    <a:ext uri="{9D8B030D-6E8A-4147-A177-3AD203B41FA5}">
                      <a16:colId xmlns:a16="http://schemas.microsoft.com/office/drawing/2014/main" val="634819305"/>
                    </a:ext>
                  </a:extLst>
                </a:gridCol>
                <a:gridCol w="774088">
                  <a:extLst>
                    <a:ext uri="{9D8B030D-6E8A-4147-A177-3AD203B41FA5}">
                      <a16:colId xmlns:a16="http://schemas.microsoft.com/office/drawing/2014/main" val="1245318669"/>
                    </a:ext>
                  </a:extLst>
                </a:gridCol>
                <a:gridCol w="362382">
                  <a:extLst>
                    <a:ext uri="{9D8B030D-6E8A-4147-A177-3AD203B41FA5}">
                      <a16:colId xmlns:a16="http://schemas.microsoft.com/office/drawing/2014/main" val="31482423"/>
                    </a:ext>
                  </a:extLst>
                </a:gridCol>
                <a:gridCol w="1131088">
                  <a:extLst>
                    <a:ext uri="{9D8B030D-6E8A-4147-A177-3AD203B41FA5}">
                      <a16:colId xmlns:a16="http://schemas.microsoft.com/office/drawing/2014/main" val="130213"/>
                    </a:ext>
                  </a:extLst>
                </a:gridCol>
                <a:gridCol w="856446">
                  <a:extLst>
                    <a:ext uri="{9D8B030D-6E8A-4147-A177-3AD203B41FA5}">
                      <a16:colId xmlns:a16="http://schemas.microsoft.com/office/drawing/2014/main" val="3779220645"/>
                    </a:ext>
                  </a:extLst>
                </a:gridCol>
                <a:gridCol w="415676">
                  <a:extLst>
                    <a:ext uri="{9D8B030D-6E8A-4147-A177-3AD203B41FA5}">
                      <a16:colId xmlns:a16="http://schemas.microsoft.com/office/drawing/2014/main" val="709459297"/>
                    </a:ext>
                  </a:extLst>
                </a:gridCol>
                <a:gridCol w="1042568">
                  <a:extLst>
                    <a:ext uri="{9D8B030D-6E8A-4147-A177-3AD203B41FA5}">
                      <a16:colId xmlns:a16="http://schemas.microsoft.com/office/drawing/2014/main" val="961167415"/>
                    </a:ext>
                  </a:extLst>
                </a:gridCol>
                <a:gridCol w="276287">
                  <a:extLst>
                    <a:ext uri="{9D8B030D-6E8A-4147-A177-3AD203B41FA5}">
                      <a16:colId xmlns:a16="http://schemas.microsoft.com/office/drawing/2014/main" val="82812611"/>
                    </a:ext>
                  </a:extLst>
                </a:gridCol>
                <a:gridCol w="896487">
                  <a:extLst>
                    <a:ext uri="{9D8B030D-6E8A-4147-A177-3AD203B41FA5}">
                      <a16:colId xmlns:a16="http://schemas.microsoft.com/office/drawing/2014/main" val="2009371168"/>
                    </a:ext>
                  </a:extLst>
                </a:gridCol>
                <a:gridCol w="195806">
                  <a:extLst>
                    <a:ext uri="{9D8B030D-6E8A-4147-A177-3AD203B41FA5}">
                      <a16:colId xmlns:a16="http://schemas.microsoft.com/office/drawing/2014/main" val="849604881"/>
                    </a:ext>
                  </a:extLst>
                </a:gridCol>
              </a:tblGrid>
              <a:tr h="916626"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ID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FIN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KUNDENNUMMER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ZAHLUNGSDATUM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LIEFERDATUM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STORNIERT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LIEFERANTENNR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VERKAUFSPREIS</a:t>
                      </a:r>
                      <a:endParaRPr lang="de-DE" sz="9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BUCHUNGSDATUM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AUFTRAGSNUMMER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BELEGNUMMER</a:t>
                      </a:r>
                      <a:endParaRPr lang="de-DE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535909"/>
                  </a:ext>
                </a:extLst>
              </a:tr>
              <a:tr h="498326"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1023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0QKWD0FT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1395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2023-07-11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2023-07-09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Nein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3003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53421,1622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2023-07-09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0QKDEU0052</a:t>
                      </a:r>
                      <a:endParaRPr lang="de-DE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2023000129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0998057"/>
                  </a:ext>
                </a:extLst>
              </a:tr>
              <a:tr h="498326"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1170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66L20GG0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1481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2023-11-26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2023-11-24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Nein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3003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55560,3062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2023-11-24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66LDEU0223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2023000229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437690"/>
                  </a:ext>
                </a:extLst>
              </a:tr>
              <a:tr h="498326"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1193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75L20GNF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1429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2021-03-04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2021-02-14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Nein</a:t>
                      </a:r>
                      <a:endParaRPr lang="de-DE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3010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56694,19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2021-02-14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75LSPA0033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7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2021000033</a:t>
                      </a:r>
                      <a:endParaRPr lang="de-DE" sz="7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661" marR="71745" marT="47830" marB="4783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3560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D844B28D-C380-F74A-E72D-3246FC339ACE}"/>
              </a:ext>
            </a:extLst>
          </p:cNvPr>
          <p:cNvSpPr txBox="1"/>
          <p:nvPr/>
        </p:nvSpPr>
        <p:spPr>
          <a:xfrm>
            <a:off x="468994" y="5118910"/>
            <a:ext cx="1125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de-DE" dirty="0"/>
              <a:t>Aus der Tabelle Faktura gehen 3 Aufträge hervor bei denen der 3-Wege-Match nicht erfolgreich ist: </a:t>
            </a:r>
          </a:p>
          <a:p>
            <a:r>
              <a:rPr lang="de-DE" dirty="0"/>
              <a:t>	Die Auftragsnummer ist nicht auch in den Tabellen Rechnung und/oder Bestellungen enthalten</a:t>
            </a:r>
          </a:p>
        </p:txBody>
      </p:sp>
    </p:spTree>
    <p:extLst>
      <p:ext uri="{BB962C8B-B14F-4D97-AF65-F5344CB8AC3E}">
        <p14:creationId xmlns:p14="http://schemas.microsoft.com/office/powerpoint/2010/main" val="12473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77AC46-FFD0-3831-1B2D-6305F523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de-DE" sz="6000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C9D896-4E91-670E-519A-F08B18148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47" y="2469047"/>
            <a:ext cx="4646905" cy="361314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400" dirty="0"/>
              <a:t>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Vorgehensweise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Datenanalyse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400" dirty="0"/>
              <a:t>Abschlussbetrachtung</a:t>
            </a:r>
          </a:p>
        </p:txBody>
      </p:sp>
      <p:pic>
        <p:nvPicPr>
          <p:cNvPr id="14" name="Picture 13" descr="Personen, die an Ideen arbeiten">
            <a:extLst>
              <a:ext uri="{FF2B5EF4-FFF2-40B4-BE49-F238E27FC236}">
                <a16:creationId xmlns:a16="http://schemas.microsoft.com/office/drawing/2014/main" id="{0402883E-2E16-3C5A-E897-0D38AB23CA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70" r="24843" b="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51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 10: Identifikation von Cut-Off-Fällen bei Buchungen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7E06BA7C-BC93-5DE1-B9D7-ED6986F94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93443"/>
              </p:ext>
            </p:extLst>
          </p:nvPr>
        </p:nvGraphicFramePr>
        <p:xfrm>
          <a:off x="1212830" y="2034389"/>
          <a:ext cx="9766338" cy="43159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9972">
                  <a:extLst>
                    <a:ext uri="{9D8B030D-6E8A-4147-A177-3AD203B41FA5}">
                      <a16:colId xmlns:a16="http://schemas.microsoft.com/office/drawing/2014/main" val="2778357973"/>
                    </a:ext>
                  </a:extLst>
                </a:gridCol>
                <a:gridCol w="3156642">
                  <a:extLst>
                    <a:ext uri="{9D8B030D-6E8A-4147-A177-3AD203B41FA5}">
                      <a16:colId xmlns:a16="http://schemas.microsoft.com/office/drawing/2014/main" val="217705695"/>
                    </a:ext>
                  </a:extLst>
                </a:gridCol>
                <a:gridCol w="1052214">
                  <a:extLst>
                    <a:ext uri="{9D8B030D-6E8A-4147-A177-3AD203B41FA5}">
                      <a16:colId xmlns:a16="http://schemas.microsoft.com/office/drawing/2014/main" val="3453937333"/>
                    </a:ext>
                  </a:extLst>
                </a:gridCol>
                <a:gridCol w="2937510">
                  <a:extLst>
                    <a:ext uri="{9D8B030D-6E8A-4147-A177-3AD203B41FA5}">
                      <a16:colId xmlns:a16="http://schemas.microsoft.com/office/drawing/2014/main" val="2722268522"/>
                    </a:ext>
                  </a:extLst>
                </a:gridCol>
              </a:tblGrid>
              <a:tr h="1138428">
                <a:tc>
                  <a:txBody>
                    <a:bodyPr/>
                    <a:lstStyle/>
                    <a:p>
                      <a:pPr algn="l" fontAlgn="b"/>
                      <a:r>
                        <a:rPr lang="de-DE" sz="3300" b="1" u="none" strike="noStrike">
                          <a:solidFill>
                            <a:schemeClr val="tx1"/>
                          </a:solidFill>
                          <a:effectLst/>
                        </a:rPr>
                        <a:t>FIN</a:t>
                      </a:r>
                      <a:endParaRPr lang="de-DE" sz="33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3300" b="1" u="none" strike="noStrike">
                          <a:solidFill>
                            <a:schemeClr val="tx1"/>
                          </a:solidFill>
                          <a:effectLst/>
                        </a:rPr>
                        <a:t>BUCHUNGSDATUM</a:t>
                      </a:r>
                      <a:endParaRPr lang="de-DE" sz="33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300" b="1" u="none" strike="noStrike">
                          <a:solidFill>
                            <a:schemeClr val="tx1"/>
                          </a:solidFill>
                          <a:effectLst/>
                        </a:rPr>
                        <a:t>LIEFERDATUM</a:t>
                      </a:r>
                      <a:endParaRPr lang="de-DE" sz="33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10938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 fontAlgn="b"/>
                      <a:r>
                        <a:rPr lang="de-DE" sz="3300" u="none" strike="noStrike">
                          <a:solidFill>
                            <a:schemeClr val="tx1"/>
                          </a:solidFill>
                          <a:effectLst/>
                        </a:rPr>
                        <a:t>2WG52SHA</a:t>
                      </a:r>
                      <a:endParaRPr lang="de-DE" sz="33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300" u="none" strike="noStrike">
                          <a:solidFill>
                            <a:schemeClr val="tx1"/>
                          </a:solidFill>
                          <a:effectLst/>
                        </a:rPr>
                        <a:t>2022-01-03</a:t>
                      </a:r>
                      <a:endParaRPr lang="de-DE" sz="33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33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300" u="none" strike="noStrike">
                          <a:solidFill>
                            <a:schemeClr val="tx1"/>
                          </a:solidFill>
                          <a:effectLst/>
                        </a:rPr>
                        <a:t>2021-12-27</a:t>
                      </a:r>
                      <a:endParaRPr lang="de-DE" sz="33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752059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 fontAlgn="b"/>
                      <a:r>
                        <a:rPr lang="de-DE" sz="3300" u="none" strike="noStrike">
                          <a:solidFill>
                            <a:schemeClr val="tx1"/>
                          </a:solidFill>
                          <a:effectLst/>
                        </a:rPr>
                        <a:t>7WB41V0P</a:t>
                      </a:r>
                      <a:endParaRPr lang="de-DE" sz="33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300" u="none" strike="noStrike">
                          <a:solidFill>
                            <a:schemeClr val="tx1"/>
                          </a:solidFill>
                          <a:effectLst/>
                        </a:rPr>
                        <a:t>2022-01-03</a:t>
                      </a:r>
                      <a:endParaRPr lang="de-DE" sz="33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33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300" u="none" strike="noStrike">
                          <a:solidFill>
                            <a:schemeClr val="tx1"/>
                          </a:solidFill>
                          <a:effectLst/>
                        </a:rPr>
                        <a:t>2021-12-25</a:t>
                      </a:r>
                      <a:endParaRPr lang="de-DE" sz="33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066008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 fontAlgn="b"/>
                      <a:r>
                        <a:rPr lang="de-DE" sz="3300" u="none" strike="noStrike">
                          <a:solidFill>
                            <a:schemeClr val="tx1"/>
                          </a:solidFill>
                          <a:effectLst/>
                        </a:rPr>
                        <a:t>3BG52SQL</a:t>
                      </a:r>
                      <a:endParaRPr lang="de-DE" sz="33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300" u="none" strike="noStrike">
                          <a:solidFill>
                            <a:schemeClr val="tx1"/>
                          </a:solidFill>
                          <a:effectLst/>
                        </a:rPr>
                        <a:t>2022-12-29</a:t>
                      </a:r>
                      <a:endParaRPr lang="de-DE" sz="33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33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300" u="none" strike="noStrike">
                          <a:solidFill>
                            <a:schemeClr val="tx1"/>
                          </a:solidFill>
                          <a:effectLst/>
                        </a:rPr>
                        <a:t>2023-01-07</a:t>
                      </a:r>
                      <a:endParaRPr lang="de-DE" sz="33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027707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 fontAlgn="b"/>
                      <a:r>
                        <a:rPr lang="de-DE" sz="3300" u="none" strike="noStrike">
                          <a:solidFill>
                            <a:schemeClr val="tx1"/>
                          </a:solidFill>
                          <a:effectLst/>
                        </a:rPr>
                        <a:t>IJG52SEF</a:t>
                      </a:r>
                      <a:endParaRPr lang="de-DE" sz="33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300" u="none" strike="noStrike">
                          <a:solidFill>
                            <a:schemeClr val="tx1"/>
                          </a:solidFill>
                          <a:effectLst/>
                        </a:rPr>
                        <a:t>2022-01-06</a:t>
                      </a:r>
                      <a:endParaRPr lang="de-DE" sz="33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33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300" u="none" strike="noStrike">
                          <a:solidFill>
                            <a:schemeClr val="tx1"/>
                          </a:solidFill>
                          <a:effectLst/>
                        </a:rPr>
                        <a:t>2021-12-20</a:t>
                      </a:r>
                      <a:endParaRPr lang="de-DE" sz="33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469326"/>
                  </a:ext>
                </a:extLst>
              </a:tr>
              <a:tr h="635508">
                <a:tc>
                  <a:txBody>
                    <a:bodyPr/>
                    <a:lstStyle/>
                    <a:p>
                      <a:pPr algn="l" fontAlgn="b"/>
                      <a:r>
                        <a:rPr lang="de-DE" sz="3300" u="none" strike="noStrike">
                          <a:solidFill>
                            <a:schemeClr val="tx1"/>
                          </a:solidFill>
                          <a:effectLst/>
                        </a:rPr>
                        <a:t>TVKWD0G6</a:t>
                      </a:r>
                      <a:endParaRPr lang="de-DE" sz="33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300" u="none" strike="noStrike">
                          <a:solidFill>
                            <a:schemeClr val="tx1"/>
                          </a:solidFill>
                          <a:effectLst/>
                        </a:rPr>
                        <a:t>2022-12-29</a:t>
                      </a:r>
                      <a:endParaRPr lang="de-DE" sz="33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33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33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2023-01-03</a:t>
                      </a:r>
                      <a:endParaRPr lang="de-DE" sz="33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47064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Person, die im Notizbuch schreibt">
            <a:extLst>
              <a:ext uri="{FF2B5EF4-FFF2-40B4-BE49-F238E27FC236}">
                <a16:creationId xmlns:a16="http://schemas.microsoft.com/office/drawing/2014/main" id="{988FA8F0-A7CC-7AA0-409E-17CEE9504A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845" r="-1" b="13158"/>
          <a:stretch/>
        </p:blipFill>
        <p:spPr>
          <a:xfrm>
            <a:off x="784055" y="29548"/>
            <a:ext cx="10688508" cy="601384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B93B6BF-3DC4-B3EA-A936-C9E01E786B8C}"/>
              </a:ext>
            </a:extLst>
          </p:cNvPr>
          <p:cNvSpPr txBox="1"/>
          <p:nvPr/>
        </p:nvSpPr>
        <p:spPr>
          <a:xfrm>
            <a:off x="2618173" y="630936"/>
            <a:ext cx="7315200" cy="270201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Entwicklungsmöglichkeiten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492365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C03F5-D03D-3DBC-4586-10ECFC3C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Lieferantenmanagement</a:t>
            </a:r>
          </a:p>
        </p:txBody>
      </p:sp>
      <p:pic>
        <p:nvPicPr>
          <p:cNvPr id="4" name="Grafik 3" descr="Ein Bild, das Text, Diagramm, Zahl, Reihe enthält.&#10;&#10;Automatisch generierte Beschreibung">
            <a:extLst>
              <a:ext uri="{FF2B5EF4-FFF2-40B4-BE49-F238E27FC236}">
                <a16:creationId xmlns:a16="http://schemas.microsoft.com/office/drawing/2014/main" id="{170D7EEC-9FBC-FB3F-70DA-B107DF116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079" y="1322362"/>
            <a:ext cx="8279842" cy="49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85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9109E-F19E-DD27-66A3-F3250E643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Zahl, Reihe enthält.&#10;&#10;Automatisch generierte Beschreibung">
            <a:extLst>
              <a:ext uri="{FF2B5EF4-FFF2-40B4-BE49-F238E27FC236}">
                <a16:creationId xmlns:a16="http://schemas.microsoft.com/office/drawing/2014/main" id="{3C69202D-54D1-DAC6-1F84-11224F271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6263473" cy="375808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55BB2FC-E721-3FDE-28C2-411E55A7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Lieferantenmanagement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2A5DB2-2398-5AC0-A38B-BF80D4F83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515" y="3202858"/>
            <a:ext cx="6914671" cy="319794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1600" b="1" dirty="0"/>
              <a:t>Priorisierung effizienter Lieferanten:</a:t>
            </a:r>
            <a:br>
              <a:rPr lang="de-DE" sz="1600" b="1" dirty="0"/>
            </a:br>
            <a:r>
              <a:rPr lang="de-DE" sz="1600" dirty="0"/>
              <a:t>Lieferanten, die bei geringeren Lieferzeiten wettbewerbsfähig bleiben. </a:t>
            </a:r>
            <a:r>
              <a:rPr lang="de-DE" sz="1600" dirty="0" err="1"/>
              <a:t>z.B.</a:t>
            </a:r>
            <a:r>
              <a:rPr lang="de-DE" sz="1600" b="1" dirty="0" err="1"/>
              <a:t>MobilTrans</a:t>
            </a:r>
            <a:r>
              <a:rPr lang="de-DE" sz="1600" b="1" dirty="0"/>
              <a:t> </a:t>
            </a:r>
            <a:r>
              <a:rPr lang="de-DE" sz="1600" b="1" dirty="0" err="1"/>
              <a:t>Logistics</a:t>
            </a:r>
            <a:r>
              <a:rPr lang="de-DE" sz="1600" dirty="0"/>
              <a:t> in Frankreich (80 Tage)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Zusammenarbeit mit Lieferanten, die hohen Lieferzeiten bei extrem hohen Kosten haben, reduzieren.</a:t>
            </a:r>
            <a:br>
              <a:rPr lang="de-DE" sz="1600" dirty="0"/>
            </a:br>
            <a:r>
              <a:rPr lang="de-DE" sz="1600" b="1" dirty="0" err="1"/>
              <a:t>DriveLine</a:t>
            </a:r>
            <a:r>
              <a:rPr lang="de-DE" sz="1600" b="1" dirty="0"/>
              <a:t> Spedition</a:t>
            </a:r>
            <a:r>
              <a:rPr lang="de-DE" sz="1600" dirty="0"/>
              <a:t> (Frankreich, 108 Tage, 812 Euro)</a:t>
            </a:r>
          </a:p>
          <a:p>
            <a:r>
              <a:rPr lang="de-DE" sz="1600" b="1" dirty="0"/>
              <a:t>Langfristige Partnerschaften:</a:t>
            </a:r>
            <a:br>
              <a:rPr lang="de-DE" sz="1600" b="1" dirty="0"/>
            </a:br>
            <a:r>
              <a:rPr lang="de-DE" sz="1600" dirty="0"/>
              <a:t>Rahmenverträge mit Lieferanten verhandeln, die über längere Zeiträume stabile Preise und kürzere Lieferzeiten bieten können.</a:t>
            </a:r>
          </a:p>
          <a:p>
            <a:r>
              <a:rPr lang="de-DE" sz="1600" b="1" dirty="0"/>
              <a:t>Diversifikation:</a:t>
            </a:r>
            <a:br>
              <a:rPr lang="de-DE" sz="1600" b="1" dirty="0"/>
            </a:br>
            <a:r>
              <a:rPr lang="de-DE" sz="1600" dirty="0"/>
              <a:t>Für Länder mit hohen Lieferzeiten zusätzliche Lieferanten evaluieren, um das Risiko zu streuen und Engpässe zu vermeiden.</a:t>
            </a:r>
          </a:p>
        </p:txBody>
      </p:sp>
    </p:spTree>
    <p:extLst>
      <p:ext uri="{BB962C8B-B14F-4D97-AF65-F5344CB8AC3E}">
        <p14:creationId xmlns:p14="http://schemas.microsoft.com/office/powerpoint/2010/main" val="3910567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AB0FE-1E0A-AA52-56CB-03284DFF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035" y="1977615"/>
            <a:ext cx="3615813" cy="1325563"/>
          </a:xfrm>
        </p:spPr>
        <p:txBody>
          <a:bodyPr/>
          <a:lstStyle/>
          <a:p>
            <a:pPr algn="r"/>
            <a:r>
              <a:rPr lang="de-DE" dirty="0"/>
              <a:t>Zahlungsdauer</a:t>
            </a:r>
          </a:p>
        </p:txBody>
      </p:sp>
      <p:pic>
        <p:nvPicPr>
          <p:cNvPr id="4" name="Grafik 3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54C08938-0927-C2C0-161B-352B4C900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25748" cy="433544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EEFDA34-5806-593A-FB5E-F0299F01CB92}"/>
              </a:ext>
            </a:extLst>
          </p:cNvPr>
          <p:cNvSpPr txBox="1"/>
          <p:nvPr/>
        </p:nvSpPr>
        <p:spPr>
          <a:xfrm>
            <a:off x="838200" y="4327710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Automatisierte Mahnprozesse:</a:t>
            </a:r>
            <a:br>
              <a:rPr lang="de-DE" b="1" dirty="0"/>
            </a:br>
            <a:r>
              <a:rPr lang="de-DE" dirty="0"/>
              <a:t>Implementierung eines Systems, das fällige Rechnungen automatisch überwacht und Mahnungen nach festgelegten Fristen verschickt.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Segmentierung von Kunden:</a:t>
            </a:r>
            <a:endParaRPr lang="de-DE" dirty="0"/>
          </a:p>
          <a:p>
            <a:r>
              <a:rPr lang="de-DE" dirty="0"/>
              <a:t>Identifizieren von Kunden, die regelmäßig verspätet zahlen, und gezielte Gespräche führen, um Hindernisse zu verstehen.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Individuell angepasste Anreize </a:t>
            </a:r>
            <a:br>
              <a:rPr lang="de-DE" b="1" dirty="0"/>
            </a:br>
            <a:r>
              <a:rPr lang="de-DE" dirty="0"/>
              <a:t>(z. B. Skonto-Erhöhung für bestimmte Zielgruppen oder Regionen).</a:t>
            </a:r>
          </a:p>
        </p:txBody>
      </p:sp>
    </p:spTree>
    <p:extLst>
      <p:ext uri="{BB962C8B-B14F-4D97-AF65-F5344CB8AC3E}">
        <p14:creationId xmlns:p14="http://schemas.microsoft.com/office/powerpoint/2010/main" val="2428905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0C113-6227-D5F7-6798-AC833ECD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Stornoquoten minimieren</a:t>
            </a:r>
          </a:p>
        </p:txBody>
      </p:sp>
      <p:pic>
        <p:nvPicPr>
          <p:cNvPr id="5" name="Grafik 4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48FD213F-68F0-92F5-5DE3-2BDA99A63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79" y="1690688"/>
            <a:ext cx="8001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60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D59DEF-1BE3-99B4-5B21-E0F575D7C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08402A-5EA5-8B61-E1E0-2EC00DC0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de-DE" sz="3600"/>
              <a:t>Stornoquoten minimieren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4D397E2-1CC1-E1D4-6FF4-C1C9883390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Kundenzufriedenheit erhöhen: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regelmäßige Umfragen zur Kundenzufriedenheit, um Ursachen für Stornos zu identifizieren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(z. B. Produktqualität, Service, Missverständnisse im Kaufprozess).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Transparenz im Kaufprozess: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Optimierung der Kommunikation vor dem Verkauf: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klare Informationen zu Produktmerkmalen und Lieferzeiten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After-Sales-Management: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Einführung eines speziellen After-Sales-Teams für die Niederlande, das Kundenprobleme schnell löst,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bevor sie zu Stornos führen.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DD5F5099-D4A9-C55C-B087-57879B204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624160"/>
            <a:ext cx="5628018" cy="33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66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 descr="Stift, der über einer Unterschriftszeile platziert ist">
            <a:extLst>
              <a:ext uri="{FF2B5EF4-FFF2-40B4-BE49-F238E27FC236}">
                <a16:creationId xmlns:a16="http://schemas.microsoft.com/office/drawing/2014/main" id="{C9814A18-7F5A-9376-1FB1-C5A87DCC011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b="15730"/>
          <a:stretch/>
        </p:blipFill>
        <p:spPr>
          <a:xfrm>
            <a:off x="782689" y="29548"/>
            <a:ext cx="10691240" cy="601384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23A6EA1-3F88-E2E7-DFA9-FF555EEF2E41}"/>
              </a:ext>
            </a:extLst>
          </p:cNvPr>
          <p:cNvSpPr txBox="1"/>
          <p:nvPr/>
        </p:nvSpPr>
        <p:spPr>
          <a:xfrm>
            <a:off x="1261592" y="1829254"/>
            <a:ext cx="9083602" cy="270201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 dirty="0" err="1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Abschlussbetrachtung</a:t>
            </a:r>
            <a:endParaRPr lang="en-US" sz="7200" kern="1200" dirty="0">
              <a:ln w="22225">
                <a:solidFill>
                  <a:schemeClr val="tx1"/>
                </a:solidFill>
                <a:miter lim="800000"/>
              </a:ln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31576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BB3CEC-A8CC-AEB8-4E53-02D49015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de-DE" sz="4000" dirty="0"/>
              <a:t>Kontakt</a:t>
            </a:r>
          </a:p>
        </p:txBody>
      </p:sp>
      <p:pic>
        <p:nvPicPr>
          <p:cNvPr id="5" name="Picture 4" descr="Ein 3D-Muster von Ringformen, die mit Linien verbunden sind">
            <a:extLst>
              <a:ext uri="{FF2B5EF4-FFF2-40B4-BE49-F238E27FC236}">
                <a16:creationId xmlns:a16="http://schemas.microsoft.com/office/drawing/2014/main" id="{071B9987-E6CC-27A9-8AF0-701CE281F8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11" r="4133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726F161-70FD-ED34-7325-7969674ACAA3}"/>
              </a:ext>
            </a:extLst>
          </p:cNvPr>
          <p:cNvSpPr txBox="1"/>
          <p:nvPr/>
        </p:nvSpPr>
        <p:spPr>
          <a:xfrm>
            <a:off x="342299" y="3735910"/>
            <a:ext cx="477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E-Mail: s_busson23@stud.hwr-berlin.de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7C35BC7-F6E6-E5F5-4D85-7A69BF9468AC}"/>
              </a:ext>
            </a:extLst>
          </p:cNvPr>
          <p:cNvSpPr txBox="1"/>
          <p:nvPr/>
        </p:nvSpPr>
        <p:spPr>
          <a:xfrm>
            <a:off x="411982" y="5555154"/>
            <a:ext cx="1092461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https://github.com/JanBusson/auto-ag-optimierungsanalyse/blob/main/KPMG_Analysis_SQL_Queries.md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8290AC1-3A57-938A-BAC6-052243B1D5CE}"/>
              </a:ext>
            </a:extLst>
          </p:cNvPr>
          <p:cNvSpPr txBox="1"/>
          <p:nvPr/>
        </p:nvSpPr>
        <p:spPr>
          <a:xfrm>
            <a:off x="411982" y="4753578"/>
            <a:ext cx="477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Link für die SQL-Abfragen: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5FE8551-BCF9-36A4-3CC9-7BF43456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758" y="1660396"/>
            <a:ext cx="5529943" cy="29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0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E971C7-3E2B-1F02-B691-F1D8AA4E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04" b="28294"/>
          <a:stretch/>
        </p:blipFill>
        <p:spPr>
          <a:xfrm>
            <a:off x="838199" y="573952"/>
            <a:ext cx="10515600" cy="49955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24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C6EBF-7995-8CA6-8742-B51E7D75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Vorgehensweise</a:t>
            </a:r>
            <a:endParaRPr lang="de-DE" dirty="0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48F60609-E244-8987-F4AC-9A4266F9E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9240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371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8DD7DE3-2754-46B6-5762-5A6481B19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de-DE" sz="4800"/>
              <a:t>Datenanalyse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24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FR 01: Optimierung der Lieferanten basierend auf Lieferzeit und Kosten</a:t>
            </a:r>
          </a:p>
        </p:txBody>
      </p:sp>
      <p:pic>
        <p:nvPicPr>
          <p:cNvPr id="9" name="Grafik 8" descr="Ein Bild, das Text, Screenshot, Reihe, parallel enthält.&#10;&#10;Automatisch generierte Beschreibung">
            <a:extLst>
              <a:ext uri="{FF2B5EF4-FFF2-40B4-BE49-F238E27FC236}">
                <a16:creationId xmlns:a16="http://schemas.microsoft.com/office/drawing/2014/main" id="{E1C16912-19AF-5FD0-8032-314A682EE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640918"/>
            <a:ext cx="5131088" cy="3078652"/>
          </a:xfrm>
          <a:prstGeom prst="rect">
            <a:avLst/>
          </a:prstGeom>
        </p:spPr>
      </p:pic>
      <p:pic>
        <p:nvPicPr>
          <p:cNvPr id="11" name="Grafik 10" descr="Ein Bild, das Text, Diagramm, Zahl, Reihe enthält.&#10;&#10;Automatisch generierte Beschreibung">
            <a:extLst>
              <a:ext uri="{FF2B5EF4-FFF2-40B4-BE49-F238E27FC236}">
                <a16:creationId xmlns:a16="http://schemas.microsoft.com/office/drawing/2014/main" id="{C8D4E71D-C7C1-84D0-72D7-E5B74F4F0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677405"/>
            <a:ext cx="5131087" cy="3078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, Screenshot, Reihe, parallel enthält.&#10;&#10;Automatisch generierte Beschreibung">
            <a:extLst>
              <a:ext uri="{FF2B5EF4-FFF2-40B4-BE49-F238E27FC236}">
                <a16:creationId xmlns:a16="http://schemas.microsoft.com/office/drawing/2014/main" id="{067801B4-6EBE-B4AD-9BE0-C6AC3BEDE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57200"/>
            <a:ext cx="9906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38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B3247D-A0B3-65FE-6644-377C2C9F9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 descr="Ein Bild, das Text, Diagramm, Zahl, Reihe enthält.&#10;&#10;Automatisch generierte Beschreibung">
            <a:extLst>
              <a:ext uri="{FF2B5EF4-FFF2-40B4-BE49-F238E27FC236}">
                <a16:creationId xmlns:a16="http://schemas.microsoft.com/office/drawing/2014/main" id="{8B888F2B-CD8E-E099-E570-B5CD68EC9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57200"/>
            <a:ext cx="9906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 02: Länderanalyse: Optimierung der Zahlungsdauer</a:t>
            </a:r>
          </a:p>
        </p:txBody>
      </p:sp>
      <p:pic>
        <p:nvPicPr>
          <p:cNvPr id="5" name="Grafik 4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40AD2D87-C52F-6A17-6BDB-E08F205D6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261276"/>
            <a:ext cx="7225748" cy="4335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Benutzerdefiniert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0F4861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Breitbild</PresentationFormat>
  <Paragraphs>199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Aptos</vt:lpstr>
      <vt:lpstr>Aptos Display</vt:lpstr>
      <vt:lpstr>Aptos Narrow</vt:lpstr>
      <vt:lpstr>Arial</vt:lpstr>
      <vt:lpstr>Calibri</vt:lpstr>
      <vt:lpstr>Symbol</vt:lpstr>
      <vt:lpstr>Office</vt:lpstr>
      <vt:lpstr>Auto AG Datenanalyse</vt:lpstr>
      <vt:lpstr>Agenda</vt:lpstr>
      <vt:lpstr>PowerPoint-Präsentation</vt:lpstr>
      <vt:lpstr>Vorgehensweise</vt:lpstr>
      <vt:lpstr>Datenanalyse</vt:lpstr>
      <vt:lpstr>FR 01: Optimierung der Lieferanten basierend auf Lieferzeit und Kosten</vt:lpstr>
      <vt:lpstr>PowerPoint-Präsentation</vt:lpstr>
      <vt:lpstr>PowerPoint-Präsentation</vt:lpstr>
      <vt:lpstr>FR 02: Länderanalyse: Optimierung der Zahlungsdauer</vt:lpstr>
      <vt:lpstr>FR 03: Analyse der Skonto-Nutzung durch Debitoren</vt:lpstr>
      <vt:lpstr>FR 04: Länder mit den meisten Stornos im Verhältnis zum Absatz</vt:lpstr>
      <vt:lpstr>PowerPoint-Präsentation</vt:lpstr>
      <vt:lpstr>FR 05: Verkaufsanalyse: Beliebte Fahrzeugmerkmale (Farbe)</vt:lpstr>
      <vt:lpstr>FR 06: Preissegmente mit der höchsten Nachfrage</vt:lpstr>
      <vt:lpstr>PowerPoint-Präsentation</vt:lpstr>
      <vt:lpstr>FR 07: Wirtschaftliche Analyse der wertvollsten Baureihen</vt:lpstr>
      <vt:lpstr>FR 08: Prüfung von Skonto-Fehlberechnungen</vt:lpstr>
      <vt:lpstr>FR 09: Erfolgsanalyse des 3-Wege-Match-Prozesses</vt:lpstr>
      <vt:lpstr>FR 09: Erfolgsanalyse des 3-Wege-Match-Prozesses</vt:lpstr>
      <vt:lpstr>FR 10: Identifikation von Cut-Off-Fällen bei Buchungen</vt:lpstr>
      <vt:lpstr>PowerPoint-Präsentation</vt:lpstr>
      <vt:lpstr>Lieferantenmanagement</vt:lpstr>
      <vt:lpstr>Lieferantenmanagement</vt:lpstr>
      <vt:lpstr>Zahlungsdauer</vt:lpstr>
      <vt:lpstr>Stornoquoten minimieren</vt:lpstr>
      <vt:lpstr>Stornoquoten minimieren</vt:lpstr>
      <vt:lpstr>PowerPoint-Präsentation</vt:lpstr>
      <vt:lpstr>Kontakt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Busson, Jan</dc:creator>
  <cp:lastModifiedBy>Busson, Jan</cp:lastModifiedBy>
  <cp:revision>158</cp:revision>
  <dcterms:created xsi:type="dcterms:W3CDTF">2024-12-30T13:10:49Z</dcterms:created>
  <dcterms:modified xsi:type="dcterms:W3CDTF">2025-01-03T21:50:38Z</dcterms:modified>
</cp:coreProperties>
</file>