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package" ContentType="application/vnd.openxmlformats-officedocument.package"/>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0" r:id="rId2"/>
    <p:sldId id="281" r:id="rId3"/>
    <p:sldId id="282" r:id="rId4"/>
    <p:sldId id="283" r:id="rId5"/>
    <p:sldId id="301" r:id="rId6"/>
    <p:sldId id="284" r:id="rId7"/>
    <p:sldId id="285" r:id="rId8"/>
    <p:sldId id="308" r:id="rId9"/>
    <p:sldId id="287" r:id="rId10"/>
    <p:sldId id="300" r:id="rId11"/>
    <p:sldId id="306" r:id="rId12"/>
    <p:sldId id="307" r:id="rId13"/>
    <p:sldId id="305" r:id="rId14"/>
    <p:sldId id="292"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4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3B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0" autoAdjust="0"/>
    <p:restoredTop sz="74808" autoAdjust="0"/>
  </p:normalViewPr>
  <p:slideViewPr>
    <p:cSldViewPr snapToGrid="0">
      <p:cViewPr varScale="1">
        <p:scale>
          <a:sx n="52" d="100"/>
          <a:sy n="52" d="100"/>
        </p:scale>
        <p:origin x="1348" y="24"/>
      </p:cViewPr>
      <p:guideLst>
        <p:guide orient="horz" pos="2160"/>
        <p:guide pos="7401"/>
      </p:guideLst>
    </p:cSldViewPr>
  </p:slid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A2156C-6A38-4B7D-A73D-2FA4D00E329D}" type="datetimeFigureOut">
              <a:rPr lang="zh-CN" altLang="en-US" smtClean="0"/>
              <a:t>2017/6/11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6392A-4F50-4713-8333-B005023930A9}" type="slidenum">
              <a:rPr lang="zh-CN" altLang="en-US" smtClean="0"/>
              <a:t>‹#›</a:t>
            </a:fld>
            <a:endParaRPr lang="zh-CN" altLang="en-US"/>
          </a:p>
        </p:txBody>
      </p:sp>
    </p:spTree>
    <p:extLst>
      <p:ext uri="{BB962C8B-B14F-4D97-AF65-F5344CB8AC3E}">
        <p14:creationId xmlns:p14="http://schemas.microsoft.com/office/powerpoint/2010/main" val="4191577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http://www.1ppt.com</a:t>
            </a:r>
            <a:endParaRPr lang="zh-CN" altLang="en-US" dirty="0"/>
          </a:p>
        </p:txBody>
      </p:sp>
      <p:sp>
        <p:nvSpPr>
          <p:cNvPr id="4" name="灯片编号占位符 3"/>
          <p:cNvSpPr>
            <a:spLocks noGrp="1"/>
          </p:cNvSpPr>
          <p:nvPr>
            <p:ph type="sldNum" sz="quarter" idx="10"/>
          </p:nvPr>
        </p:nvSpPr>
        <p:spPr/>
        <p:txBody>
          <a:bodyPr/>
          <a:lstStyle/>
          <a:p>
            <a:fld id="{2236392A-4F50-4713-8333-B005023930A9}" type="slidenum">
              <a:rPr lang="zh-CN" altLang="en-US" smtClean="0"/>
              <a:t>1</a:t>
            </a:fld>
            <a:endParaRPr lang="zh-CN" altLang="en-US"/>
          </a:p>
        </p:txBody>
      </p:sp>
    </p:spTree>
    <p:extLst>
      <p:ext uri="{BB962C8B-B14F-4D97-AF65-F5344CB8AC3E}">
        <p14:creationId xmlns:p14="http://schemas.microsoft.com/office/powerpoint/2010/main" val="2738336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http://www.1ppt.com</a:t>
            </a:r>
            <a:endParaRPr lang="zh-CN" altLang="en-US" dirty="0"/>
          </a:p>
        </p:txBody>
      </p:sp>
      <p:sp>
        <p:nvSpPr>
          <p:cNvPr id="4" name="灯片编号占位符 3"/>
          <p:cNvSpPr>
            <a:spLocks noGrp="1"/>
          </p:cNvSpPr>
          <p:nvPr>
            <p:ph type="sldNum" sz="quarter" idx="10"/>
          </p:nvPr>
        </p:nvSpPr>
        <p:spPr/>
        <p:txBody>
          <a:bodyPr/>
          <a:lstStyle/>
          <a:p>
            <a:fld id="{2236392A-4F50-4713-8333-B005023930A9}" type="slidenum">
              <a:rPr lang="zh-CN" altLang="en-US" smtClean="0"/>
              <a:t>10</a:t>
            </a:fld>
            <a:endParaRPr lang="zh-CN" altLang="en-US"/>
          </a:p>
        </p:txBody>
      </p:sp>
    </p:spTree>
    <p:extLst>
      <p:ext uri="{BB962C8B-B14F-4D97-AF65-F5344CB8AC3E}">
        <p14:creationId xmlns:p14="http://schemas.microsoft.com/office/powerpoint/2010/main" val="3584415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http://www.1ppt.com</a:t>
            </a:r>
            <a:endParaRPr lang="zh-CN" altLang="en-US" dirty="0"/>
          </a:p>
        </p:txBody>
      </p:sp>
      <p:sp>
        <p:nvSpPr>
          <p:cNvPr id="4" name="灯片编号占位符 3"/>
          <p:cNvSpPr>
            <a:spLocks noGrp="1"/>
          </p:cNvSpPr>
          <p:nvPr>
            <p:ph type="sldNum" sz="quarter" idx="10"/>
          </p:nvPr>
        </p:nvSpPr>
        <p:spPr/>
        <p:txBody>
          <a:bodyPr/>
          <a:lstStyle/>
          <a:p>
            <a:fld id="{2236392A-4F50-4713-8333-B005023930A9}" type="slidenum">
              <a:rPr lang="zh-CN" altLang="en-US" smtClean="0"/>
              <a:t>14</a:t>
            </a:fld>
            <a:endParaRPr lang="zh-CN" altLang="en-US"/>
          </a:p>
        </p:txBody>
      </p:sp>
    </p:spTree>
    <p:extLst>
      <p:ext uri="{BB962C8B-B14F-4D97-AF65-F5344CB8AC3E}">
        <p14:creationId xmlns:p14="http://schemas.microsoft.com/office/powerpoint/2010/main" val="3505886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http://www.1ppt.com</a:t>
            </a:r>
            <a:endParaRPr lang="zh-CN" altLang="en-US" dirty="0"/>
          </a:p>
        </p:txBody>
      </p:sp>
      <p:sp>
        <p:nvSpPr>
          <p:cNvPr id="4" name="灯片编号占位符 3"/>
          <p:cNvSpPr>
            <a:spLocks noGrp="1"/>
          </p:cNvSpPr>
          <p:nvPr>
            <p:ph type="sldNum" sz="quarter" idx="10"/>
          </p:nvPr>
        </p:nvSpPr>
        <p:spPr/>
        <p:txBody>
          <a:bodyPr/>
          <a:lstStyle/>
          <a:p>
            <a:fld id="{2236392A-4F50-4713-8333-B005023930A9}" type="slidenum">
              <a:rPr lang="zh-CN" altLang="en-US" smtClean="0"/>
              <a:t>2</a:t>
            </a:fld>
            <a:endParaRPr lang="zh-CN" altLang="en-US"/>
          </a:p>
        </p:txBody>
      </p:sp>
    </p:spTree>
    <p:extLst>
      <p:ext uri="{BB962C8B-B14F-4D97-AF65-F5344CB8AC3E}">
        <p14:creationId xmlns:p14="http://schemas.microsoft.com/office/powerpoint/2010/main" val="29293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http://www.1ppt.com</a:t>
            </a:r>
            <a:endParaRPr lang="zh-CN" altLang="en-US" dirty="0"/>
          </a:p>
        </p:txBody>
      </p:sp>
      <p:sp>
        <p:nvSpPr>
          <p:cNvPr id="4" name="灯片编号占位符 3"/>
          <p:cNvSpPr>
            <a:spLocks noGrp="1"/>
          </p:cNvSpPr>
          <p:nvPr>
            <p:ph type="sldNum" sz="quarter" idx="10"/>
          </p:nvPr>
        </p:nvSpPr>
        <p:spPr/>
        <p:txBody>
          <a:bodyPr/>
          <a:lstStyle/>
          <a:p>
            <a:fld id="{2236392A-4F50-4713-8333-B005023930A9}" type="slidenum">
              <a:rPr lang="zh-CN" altLang="en-US" smtClean="0"/>
              <a:t>3</a:t>
            </a:fld>
            <a:endParaRPr lang="zh-CN" altLang="en-US"/>
          </a:p>
        </p:txBody>
      </p:sp>
    </p:spTree>
    <p:extLst>
      <p:ext uri="{BB962C8B-B14F-4D97-AF65-F5344CB8AC3E}">
        <p14:creationId xmlns:p14="http://schemas.microsoft.com/office/powerpoint/2010/main" val="2297666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http://www.1ppt.com</a:t>
            </a:r>
            <a:endParaRPr lang="zh-CN" altLang="en-US" dirty="0"/>
          </a:p>
        </p:txBody>
      </p:sp>
      <p:sp>
        <p:nvSpPr>
          <p:cNvPr id="4" name="灯片编号占位符 3"/>
          <p:cNvSpPr>
            <a:spLocks noGrp="1"/>
          </p:cNvSpPr>
          <p:nvPr>
            <p:ph type="sldNum" sz="quarter" idx="10"/>
          </p:nvPr>
        </p:nvSpPr>
        <p:spPr/>
        <p:txBody>
          <a:bodyPr/>
          <a:lstStyle/>
          <a:p>
            <a:fld id="{2236392A-4F50-4713-8333-B005023930A9}" type="slidenum">
              <a:rPr lang="zh-CN" altLang="en-US" smtClean="0"/>
              <a:t>4</a:t>
            </a:fld>
            <a:endParaRPr lang="zh-CN" altLang="en-US"/>
          </a:p>
        </p:txBody>
      </p:sp>
    </p:spTree>
    <p:extLst>
      <p:ext uri="{BB962C8B-B14F-4D97-AF65-F5344CB8AC3E}">
        <p14:creationId xmlns:p14="http://schemas.microsoft.com/office/powerpoint/2010/main" val="3230909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http://www.1ppt.com</a:t>
            </a:r>
            <a:endParaRPr lang="zh-CN" altLang="en-US" dirty="0"/>
          </a:p>
        </p:txBody>
      </p:sp>
      <p:sp>
        <p:nvSpPr>
          <p:cNvPr id="4" name="灯片编号占位符 3"/>
          <p:cNvSpPr>
            <a:spLocks noGrp="1"/>
          </p:cNvSpPr>
          <p:nvPr>
            <p:ph type="sldNum" sz="quarter" idx="10"/>
          </p:nvPr>
        </p:nvSpPr>
        <p:spPr/>
        <p:txBody>
          <a:bodyPr/>
          <a:lstStyle/>
          <a:p>
            <a:fld id="{2236392A-4F50-4713-8333-B005023930A9}" type="slidenum">
              <a:rPr lang="zh-CN" altLang="en-US" smtClean="0"/>
              <a:t>5</a:t>
            </a:fld>
            <a:endParaRPr lang="zh-CN" altLang="en-US"/>
          </a:p>
        </p:txBody>
      </p:sp>
    </p:spTree>
    <p:extLst>
      <p:ext uri="{BB962C8B-B14F-4D97-AF65-F5344CB8AC3E}">
        <p14:creationId xmlns:p14="http://schemas.microsoft.com/office/powerpoint/2010/main" val="379977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http://www.1ppt.com</a:t>
            </a:r>
            <a:endParaRPr lang="zh-CN" altLang="en-US" dirty="0"/>
          </a:p>
        </p:txBody>
      </p:sp>
      <p:sp>
        <p:nvSpPr>
          <p:cNvPr id="4" name="灯片编号占位符 3"/>
          <p:cNvSpPr>
            <a:spLocks noGrp="1"/>
          </p:cNvSpPr>
          <p:nvPr>
            <p:ph type="sldNum" sz="quarter" idx="10"/>
          </p:nvPr>
        </p:nvSpPr>
        <p:spPr/>
        <p:txBody>
          <a:bodyPr/>
          <a:lstStyle/>
          <a:p>
            <a:fld id="{2236392A-4F50-4713-8333-B005023930A9}" type="slidenum">
              <a:rPr lang="zh-CN" altLang="en-US" smtClean="0"/>
              <a:t>6</a:t>
            </a:fld>
            <a:endParaRPr lang="zh-CN" altLang="en-US"/>
          </a:p>
        </p:txBody>
      </p:sp>
    </p:spTree>
    <p:extLst>
      <p:ext uri="{BB962C8B-B14F-4D97-AF65-F5344CB8AC3E}">
        <p14:creationId xmlns:p14="http://schemas.microsoft.com/office/powerpoint/2010/main" val="3797472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http://www.1ppt.com</a:t>
            </a:r>
            <a:endParaRPr lang="zh-CN" altLang="en-US" dirty="0"/>
          </a:p>
        </p:txBody>
      </p:sp>
      <p:sp>
        <p:nvSpPr>
          <p:cNvPr id="4" name="灯片编号占位符 3"/>
          <p:cNvSpPr>
            <a:spLocks noGrp="1"/>
          </p:cNvSpPr>
          <p:nvPr>
            <p:ph type="sldNum" sz="quarter" idx="10"/>
          </p:nvPr>
        </p:nvSpPr>
        <p:spPr/>
        <p:txBody>
          <a:bodyPr/>
          <a:lstStyle/>
          <a:p>
            <a:fld id="{2236392A-4F50-4713-8333-B005023930A9}" type="slidenum">
              <a:rPr lang="zh-CN" altLang="en-US" smtClean="0"/>
              <a:t>7</a:t>
            </a:fld>
            <a:endParaRPr lang="zh-CN" altLang="en-US"/>
          </a:p>
        </p:txBody>
      </p:sp>
    </p:spTree>
    <p:extLst>
      <p:ext uri="{BB962C8B-B14F-4D97-AF65-F5344CB8AC3E}">
        <p14:creationId xmlns:p14="http://schemas.microsoft.com/office/powerpoint/2010/main" val="3968256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        </a:t>
            </a:r>
            <a:r>
              <a:rPr lang="zh-CN" altLang="en-US" dirty="0" smtClean="0"/>
              <a:t>对于各家银行在数据管理的时候并不希望让自己的客户信息及其敏感交易被竞争对手知晓的问题，我们通过一个具体场景来进行分析。	</a:t>
            </a:r>
          </a:p>
          <a:p>
            <a:r>
              <a:rPr lang="zh-CN" altLang="en-US" dirty="0" smtClean="0"/>
              <a:t>        同一天，银行</a:t>
            </a:r>
            <a:r>
              <a:rPr lang="en-US" altLang="zh-CN" dirty="0" smtClean="0"/>
              <a:t>A</a:t>
            </a:r>
            <a:r>
              <a:rPr lang="zh-CN" altLang="en-US" dirty="0" smtClean="0"/>
              <a:t>有</a:t>
            </a:r>
            <a:r>
              <a:rPr lang="en-US" altLang="zh-CN" dirty="0" smtClean="0"/>
              <a:t>10</a:t>
            </a:r>
            <a:r>
              <a:rPr lang="zh-CN" altLang="en-US" dirty="0" smtClean="0"/>
              <a:t>笔交易比交易和银行</a:t>
            </a:r>
            <a:r>
              <a:rPr lang="en-US" altLang="zh-CN" dirty="0" smtClean="0"/>
              <a:t>B</a:t>
            </a:r>
            <a:r>
              <a:rPr lang="zh-CN" altLang="en-US" dirty="0" smtClean="0"/>
              <a:t>有</a:t>
            </a:r>
            <a:r>
              <a:rPr lang="en-US" altLang="zh-CN" dirty="0" smtClean="0"/>
              <a:t>20</a:t>
            </a:r>
            <a:r>
              <a:rPr lang="zh-CN" altLang="en-US" dirty="0" smtClean="0"/>
              <a:t>笔交易，银行</a:t>
            </a:r>
            <a:r>
              <a:rPr lang="en-US" altLang="zh-CN" dirty="0" smtClean="0"/>
              <a:t>A</a:t>
            </a:r>
            <a:r>
              <a:rPr lang="zh-CN" altLang="en-US" dirty="0" smtClean="0"/>
              <a:t>和银行</a:t>
            </a:r>
            <a:r>
              <a:rPr lang="en-US" altLang="zh-CN" dirty="0" smtClean="0"/>
              <a:t>B</a:t>
            </a:r>
            <a:r>
              <a:rPr lang="zh-CN" altLang="en-US" dirty="0" smtClean="0"/>
              <a:t>的这些敏感交易信息不希望被彼此知晓，我们可以通过架构中核心层的加密算法，如环签名体制。加密后写到区块链中，这样银行的节点就无法知悉其他银行的交易。只有银行节点自身才知道自己的交易。这样就实现了时间维度上的银行敏感信息保密。</a:t>
            </a:r>
          </a:p>
          <a:p>
            <a:r>
              <a:rPr lang="zh-CN" altLang="en-US" dirty="0" smtClean="0"/>
              <a:t>而客户之间的跨行交易实质上就是银行之间的交易。我们把客户信息隐藏于银行节点自身，把交易信息写到区块上即可。</a:t>
            </a:r>
            <a:endParaRPr lang="en-US" altLang="zh-CN" dirty="0" smtClean="0"/>
          </a:p>
          <a:p>
            <a:r>
              <a:rPr lang="zh-CN" altLang="en-US" dirty="0" smtClean="0"/>
              <a:t>        环签名概念：最初是由</a:t>
            </a:r>
            <a:r>
              <a:rPr lang="en-US" altLang="zh-CN" dirty="0" err="1" smtClean="0"/>
              <a:t>Rivest</a:t>
            </a:r>
            <a:r>
              <a:rPr lang="zh-CN" altLang="en-US" dirty="0" smtClean="0"/>
              <a:t>等人在</a:t>
            </a:r>
            <a:r>
              <a:rPr lang="en-US" altLang="zh-CN" dirty="0" smtClean="0"/>
              <a:t>2001</a:t>
            </a:r>
            <a:r>
              <a:rPr lang="zh-CN" altLang="en-US" dirty="0" smtClean="0"/>
              <a:t>年提出来的，签名者首先选定一个临时的签名集合，集合中包括签名者自身。然后签名者利用自己的私钥和签名集合中其他人的公钥就可以独立的产生签名，而无需其他人的帮助。签名者集合中的其他成员可能并不知道自己被包含在集合中。</a:t>
            </a:r>
          </a:p>
        </p:txBody>
      </p:sp>
      <p:sp>
        <p:nvSpPr>
          <p:cNvPr id="4" name="灯片编号占位符 3"/>
          <p:cNvSpPr>
            <a:spLocks noGrp="1"/>
          </p:cNvSpPr>
          <p:nvPr>
            <p:ph type="sldNum" sz="quarter" idx="10"/>
          </p:nvPr>
        </p:nvSpPr>
        <p:spPr/>
        <p:txBody>
          <a:bodyPr/>
          <a:lstStyle/>
          <a:p>
            <a:fld id="{2236392A-4F50-4713-8333-B005023930A9}" type="slidenum">
              <a:rPr lang="zh-CN" altLang="en-US" smtClean="0"/>
              <a:t>8</a:t>
            </a:fld>
            <a:endParaRPr lang="zh-CN" altLang="en-US"/>
          </a:p>
        </p:txBody>
      </p:sp>
    </p:spTree>
    <p:extLst>
      <p:ext uri="{BB962C8B-B14F-4D97-AF65-F5344CB8AC3E}">
        <p14:creationId xmlns:p14="http://schemas.microsoft.com/office/powerpoint/2010/main" val="3775934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http://www.1ppt.com</a:t>
            </a:r>
            <a:endParaRPr lang="zh-CN" altLang="en-US" dirty="0"/>
          </a:p>
        </p:txBody>
      </p:sp>
      <p:sp>
        <p:nvSpPr>
          <p:cNvPr id="4" name="灯片编号占位符 3"/>
          <p:cNvSpPr>
            <a:spLocks noGrp="1"/>
          </p:cNvSpPr>
          <p:nvPr>
            <p:ph type="sldNum" sz="quarter" idx="10"/>
          </p:nvPr>
        </p:nvSpPr>
        <p:spPr/>
        <p:txBody>
          <a:bodyPr/>
          <a:lstStyle/>
          <a:p>
            <a:fld id="{2236392A-4F50-4713-8333-B005023930A9}" type="slidenum">
              <a:rPr lang="zh-CN" altLang="en-US" smtClean="0"/>
              <a:t>9</a:t>
            </a:fld>
            <a:endParaRPr lang="zh-CN" altLang="en-US"/>
          </a:p>
        </p:txBody>
      </p:sp>
    </p:spTree>
    <p:extLst>
      <p:ext uri="{BB962C8B-B14F-4D97-AF65-F5344CB8AC3E}">
        <p14:creationId xmlns:p14="http://schemas.microsoft.com/office/powerpoint/2010/main" val="3556833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E488186-057B-4C07-9498-7E532EDAF008}" type="datetimeFigureOut">
              <a:rPr lang="zh-CN" altLang="en-US" smtClean="0"/>
              <a:t>2017/6/11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BAC42-A521-4D5E-92BE-1A16F8ACC2A7}" type="slidenum">
              <a:rPr lang="zh-CN" altLang="en-US" smtClean="0"/>
              <a:t>‹#›</a:t>
            </a:fld>
            <a:endParaRPr lang="zh-CN" altLang="en-US"/>
          </a:p>
        </p:txBody>
      </p:sp>
    </p:spTree>
    <p:extLst>
      <p:ext uri="{BB962C8B-B14F-4D97-AF65-F5344CB8AC3E}">
        <p14:creationId xmlns:p14="http://schemas.microsoft.com/office/powerpoint/2010/main" val="331931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488186-057B-4C07-9498-7E532EDAF008}" type="datetimeFigureOut">
              <a:rPr lang="zh-CN" altLang="en-US" smtClean="0"/>
              <a:t>2017/6/11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BAC42-A521-4D5E-92BE-1A16F8ACC2A7}" type="slidenum">
              <a:rPr lang="zh-CN" altLang="en-US" smtClean="0"/>
              <a:t>‹#›</a:t>
            </a:fld>
            <a:endParaRPr lang="zh-CN" altLang="en-US"/>
          </a:p>
        </p:txBody>
      </p:sp>
    </p:spTree>
    <p:extLst>
      <p:ext uri="{BB962C8B-B14F-4D97-AF65-F5344CB8AC3E}">
        <p14:creationId xmlns:p14="http://schemas.microsoft.com/office/powerpoint/2010/main" val="317081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488186-057B-4C07-9498-7E532EDAF008}" type="datetimeFigureOut">
              <a:rPr lang="zh-CN" altLang="en-US" smtClean="0"/>
              <a:t>2017/6/11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BAC42-A521-4D5E-92BE-1A16F8ACC2A7}" type="slidenum">
              <a:rPr lang="zh-CN" altLang="en-US" smtClean="0"/>
              <a:t>‹#›</a:t>
            </a:fld>
            <a:endParaRPr lang="zh-CN" altLang="en-US"/>
          </a:p>
        </p:txBody>
      </p:sp>
    </p:spTree>
    <p:extLst>
      <p:ext uri="{BB962C8B-B14F-4D97-AF65-F5344CB8AC3E}">
        <p14:creationId xmlns:p14="http://schemas.microsoft.com/office/powerpoint/2010/main" val="1298251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488186-057B-4C07-9498-7E532EDAF008}" type="datetimeFigureOut">
              <a:rPr lang="zh-CN" altLang="en-US" smtClean="0"/>
              <a:t>2017/6/11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BAC42-A521-4D5E-92BE-1A16F8ACC2A7}" type="slidenum">
              <a:rPr lang="zh-CN" altLang="en-US" smtClean="0"/>
              <a:t>‹#›</a:t>
            </a:fld>
            <a:endParaRPr lang="zh-CN" altLang="en-US"/>
          </a:p>
        </p:txBody>
      </p:sp>
    </p:spTree>
    <p:extLst>
      <p:ext uri="{BB962C8B-B14F-4D97-AF65-F5344CB8AC3E}">
        <p14:creationId xmlns:p14="http://schemas.microsoft.com/office/powerpoint/2010/main" val="3569384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E488186-057B-4C07-9498-7E532EDAF008}" type="datetimeFigureOut">
              <a:rPr lang="zh-CN" altLang="en-US" smtClean="0"/>
              <a:t>2017/6/11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BAC42-A521-4D5E-92BE-1A16F8ACC2A7}" type="slidenum">
              <a:rPr lang="zh-CN" altLang="en-US" smtClean="0"/>
              <a:t>‹#›</a:t>
            </a:fld>
            <a:endParaRPr lang="zh-CN" altLang="en-US"/>
          </a:p>
        </p:txBody>
      </p:sp>
    </p:spTree>
    <p:extLst>
      <p:ext uri="{BB962C8B-B14F-4D97-AF65-F5344CB8AC3E}">
        <p14:creationId xmlns:p14="http://schemas.microsoft.com/office/powerpoint/2010/main" val="293651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E488186-057B-4C07-9498-7E532EDAF008}" type="datetimeFigureOut">
              <a:rPr lang="zh-CN" altLang="en-US" smtClean="0"/>
              <a:t>2017/6/11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BAC42-A521-4D5E-92BE-1A16F8ACC2A7}" type="slidenum">
              <a:rPr lang="zh-CN" altLang="en-US" smtClean="0"/>
              <a:t>‹#›</a:t>
            </a:fld>
            <a:endParaRPr lang="zh-CN" altLang="en-US"/>
          </a:p>
        </p:txBody>
      </p:sp>
    </p:spTree>
    <p:extLst>
      <p:ext uri="{BB962C8B-B14F-4D97-AF65-F5344CB8AC3E}">
        <p14:creationId xmlns:p14="http://schemas.microsoft.com/office/powerpoint/2010/main" val="1607440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E488186-057B-4C07-9498-7E532EDAF008}" type="datetimeFigureOut">
              <a:rPr lang="zh-CN" altLang="en-US" smtClean="0"/>
              <a:t>2017/6/11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EBAC42-A521-4D5E-92BE-1A16F8ACC2A7}" type="slidenum">
              <a:rPr lang="zh-CN" altLang="en-US" smtClean="0"/>
              <a:t>‹#›</a:t>
            </a:fld>
            <a:endParaRPr lang="zh-CN" altLang="en-US"/>
          </a:p>
        </p:txBody>
      </p:sp>
    </p:spTree>
    <p:extLst>
      <p:ext uri="{BB962C8B-B14F-4D97-AF65-F5344CB8AC3E}">
        <p14:creationId xmlns:p14="http://schemas.microsoft.com/office/powerpoint/2010/main" val="309708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E488186-057B-4C07-9498-7E532EDAF008}" type="datetimeFigureOut">
              <a:rPr lang="zh-CN" altLang="en-US" smtClean="0"/>
              <a:t>2017/6/11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EBAC42-A521-4D5E-92BE-1A16F8ACC2A7}" type="slidenum">
              <a:rPr lang="zh-CN" altLang="en-US" smtClean="0"/>
              <a:t>‹#›</a:t>
            </a:fld>
            <a:endParaRPr lang="zh-CN" altLang="en-US"/>
          </a:p>
        </p:txBody>
      </p:sp>
    </p:spTree>
    <p:extLst>
      <p:ext uri="{BB962C8B-B14F-4D97-AF65-F5344CB8AC3E}">
        <p14:creationId xmlns:p14="http://schemas.microsoft.com/office/powerpoint/2010/main" val="3028933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488186-057B-4C07-9498-7E532EDAF008}" type="datetimeFigureOut">
              <a:rPr lang="zh-CN" altLang="en-US" smtClean="0"/>
              <a:t>2017/6/11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EBAC42-A521-4D5E-92BE-1A16F8ACC2A7}" type="slidenum">
              <a:rPr lang="zh-CN" altLang="en-US" smtClean="0"/>
              <a:t>‹#›</a:t>
            </a:fld>
            <a:endParaRPr lang="zh-CN" altLang="en-US"/>
          </a:p>
        </p:txBody>
      </p:sp>
      <p:sp>
        <p:nvSpPr>
          <p:cNvPr id="5" name="矩形 4"/>
          <p:cNvSpPr/>
          <p:nvPr userDrawn="1"/>
        </p:nvSpPr>
        <p:spPr>
          <a:xfrm>
            <a:off x="0" y="0"/>
            <a:ext cx="12192000" cy="741683"/>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 name="组合 9"/>
          <p:cNvGrpSpPr>
            <a:grpSpLocks/>
          </p:cNvGrpSpPr>
          <p:nvPr userDrawn="1"/>
        </p:nvGrpSpPr>
        <p:grpSpPr bwMode="auto">
          <a:xfrm>
            <a:off x="10540999" y="-15875"/>
            <a:ext cx="1625600" cy="677423"/>
            <a:chOff x="5797942" y="-301201"/>
            <a:chExt cx="3396247" cy="1408387"/>
          </a:xfrm>
        </p:grpSpPr>
        <p:grpSp>
          <p:nvGrpSpPr>
            <p:cNvPr id="7" name="组合 6"/>
            <p:cNvGrpSpPr/>
            <p:nvPr/>
          </p:nvGrpSpPr>
          <p:grpSpPr>
            <a:xfrm flipH="1">
              <a:off x="5797942" y="-20872"/>
              <a:ext cx="3396247" cy="1128058"/>
              <a:chOff x="0" y="-2417"/>
              <a:chExt cx="3257548" cy="1081989"/>
            </a:xfrm>
            <a:solidFill>
              <a:sysClr val="window" lastClr="FFFFFF">
                <a:lumMod val="85000"/>
                <a:alpha val="75000"/>
              </a:sysClr>
            </a:solidFill>
          </p:grpSpPr>
          <p:grpSp>
            <p:nvGrpSpPr>
              <p:cNvPr id="20" name="组合 19"/>
              <p:cNvGrpSpPr/>
              <p:nvPr/>
            </p:nvGrpSpPr>
            <p:grpSpPr>
              <a:xfrm>
                <a:off x="0" y="-2417"/>
                <a:ext cx="3257548" cy="542240"/>
                <a:chOff x="0" y="-2417"/>
                <a:chExt cx="3257548" cy="542240"/>
              </a:xfrm>
              <a:grpFill/>
            </p:grpSpPr>
            <p:sp>
              <p:nvSpPr>
                <p:cNvPr id="26" name="等腰三角形 25"/>
                <p:cNvSpPr/>
                <p:nvPr/>
              </p:nvSpPr>
              <p:spPr>
                <a:xfrm rot="5400000">
                  <a:off x="-37229" y="37229"/>
                  <a:ext cx="539822" cy="465364"/>
                </a:xfrm>
                <a:prstGeom prst="triangle">
                  <a:avLst/>
                </a:prstGeom>
                <a:solidFill>
                  <a:sysClr val="window" lastClr="FFFFFF">
                    <a:lumMod val="85000"/>
                    <a:alpha val="50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sp>
              <p:nvSpPr>
                <p:cNvPr id="27" name="等腰三角形 26"/>
                <p:cNvSpPr/>
                <p:nvPr/>
              </p:nvSpPr>
              <p:spPr>
                <a:xfrm rot="5400000">
                  <a:off x="428135" y="37229"/>
                  <a:ext cx="539822" cy="465365"/>
                </a:xfrm>
                <a:prstGeom prst="triangle">
                  <a:avLst/>
                </a:prstGeom>
                <a:solidFill>
                  <a:sysClr val="window" lastClr="FFFFFF">
                    <a:lumMod val="85000"/>
                    <a:alpha val="40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sp>
              <p:nvSpPr>
                <p:cNvPr id="28" name="等腰三角形 27"/>
                <p:cNvSpPr/>
                <p:nvPr/>
              </p:nvSpPr>
              <p:spPr>
                <a:xfrm rot="5400000">
                  <a:off x="893498" y="37229"/>
                  <a:ext cx="539822" cy="465365"/>
                </a:xfrm>
                <a:prstGeom prst="triangle">
                  <a:avLst/>
                </a:prstGeom>
                <a:solidFill>
                  <a:sysClr val="window" lastClr="FFFFFF">
                    <a:lumMod val="85000"/>
                    <a:alpha val="50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sp>
              <p:nvSpPr>
                <p:cNvPr id="29" name="等腰三角形 28"/>
                <p:cNvSpPr/>
                <p:nvPr/>
              </p:nvSpPr>
              <p:spPr>
                <a:xfrm rot="5400000">
                  <a:off x="1358863" y="37229"/>
                  <a:ext cx="539822" cy="465364"/>
                </a:xfrm>
                <a:prstGeom prst="triangle">
                  <a:avLst/>
                </a:prstGeom>
                <a:solidFill>
                  <a:sysClr val="window" lastClr="FFFFFF">
                    <a:lumMod val="85000"/>
                    <a:alpha val="20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sp>
              <p:nvSpPr>
                <p:cNvPr id="30" name="等腰三角形 29"/>
                <p:cNvSpPr/>
                <p:nvPr/>
              </p:nvSpPr>
              <p:spPr>
                <a:xfrm rot="5400000">
                  <a:off x="2754955" y="37229"/>
                  <a:ext cx="539822" cy="465364"/>
                </a:xfrm>
                <a:prstGeom prst="triangle">
                  <a:avLst/>
                </a:prstGeom>
                <a:solidFill>
                  <a:sysClr val="window" lastClr="FFFFFF">
                    <a:lumMod val="85000"/>
                    <a:alpha val="20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sp>
              <p:nvSpPr>
                <p:cNvPr id="31" name="等腰三角形 30"/>
                <p:cNvSpPr/>
                <p:nvPr/>
              </p:nvSpPr>
              <p:spPr>
                <a:xfrm rot="5400000">
                  <a:off x="1824228" y="34811"/>
                  <a:ext cx="539822" cy="465365"/>
                </a:xfrm>
                <a:prstGeom prst="triangle">
                  <a:avLst/>
                </a:prstGeom>
                <a:solidFill>
                  <a:sysClr val="window" lastClr="FFFFFF">
                    <a:lumMod val="85000"/>
                    <a:alpha val="40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grpSp>
          <p:grpSp>
            <p:nvGrpSpPr>
              <p:cNvPr id="21" name="组合 20"/>
              <p:cNvGrpSpPr/>
              <p:nvPr/>
            </p:nvGrpSpPr>
            <p:grpSpPr>
              <a:xfrm>
                <a:off x="0" y="539750"/>
                <a:ext cx="2326820" cy="539822"/>
                <a:chOff x="0" y="0"/>
                <a:chExt cx="2326820" cy="539822"/>
              </a:xfrm>
              <a:grpFill/>
            </p:grpSpPr>
            <p:sp>
              <p:nvSpPr>
                <p:cNvPr id="22" name="等腰三角形 21"/>
                <p:cNvSpPr/>
                <p:nvPr/>
              </p:nvSpPr>
              <p:spPr>
                <a:xfrm rot="5400000">
                  <a:off x="-37229" y="37229"/>
                  <a:ext cx="539822" cy="465364"/>
                </a:xfrm>
                <a:prstGeom prst="triangle">
                  <a:avLst/>
                </a:prstGeom>
                <a:solidFill>
                  <a:sysClr val="window" lastClr="FFFFFF">
                    <a:lumMod val="85000"/>
                    <a:alpha val="40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sp>
              <p:nvSpPr>
                <p:cNvPr id="23" name="等腰三角形 22"/>
                <p:cNvSpPr/>
                <p:nvPr/>
              </p:nvSpPr>
              <p:spPr>
                <a:xfrm rot="5400000">
                  <a:off x="428135" y="37229"/>
                  <a:ext cx="539822" cy="465364"/>
                </a:xfrm>
                <a:prstGeom prst="triangle">
                  <a:avLst/>
                </a:prstGeom>
                <a:solidFill>
                  <a:sysClr val="window" lastClr="FFFFFF">
                    <a:lumMod val="85000"/>
                    <a:alpha val="40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sp>
              <p:nvSpPr>
                <p:cNvPr id="24" name="等腰三角形 23"/>
                <p:cNvSpPr/>
                <p:nvPr/>
              </p:nvSpPr>
              <p:spPr>
                <a:xfrm rot="5400000">
                  <a:off x="1358863" y="37229"/>
                  <a:ext cx="539822" cy="465364"/>
                </a:xfrm>
                <a:prstGeom prst="triangle">
                  <a:avLst/>
                </a:prstGeom>
                <a:solidFill>
                  <a:sysClr val="window" lastClr="FFFFFF">
                    <a:lumMod val="85000"/>
                    <a:alpha val="40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sp>
              <p:nvSpPr>
                <p:cNvPr id="25" name="等腰三角形 24"/>
                <p:cNvSpPr/>
                <p:nvPr/>
              </p:nvSpPr>
              <p:spPr>
                <a:xfrm rot="5400000">
                  <a:off x="1824227" y="37229"/>
                  <a:ext cx="539822" cy="465364"/>
                </a:xfrm>
                <a:prstGeom prst="triangle">
                  <a:avLst/>
                </a:prstGeom>
                <a:solidFill>
                  <a:sysClr val="window" lastClr="FFFFFF">
                    <a:lumMod val="85000"/>
                    <a:alpha val="40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grpSp>
        </p:grpSp>
        <p:sp>
          <p:nvSpPr>
            <p:cNvPr id="8" name="等腰三角形 7"/>
            <p:cNvSpPr/>
            <p:nvPr/>
          </p:nvSpPr>
          <p:spPr>
            <a:xfrm rot="5400000">
              <a:off x="6244415" y="-263141"/>
              <a:ext cx="562907" cy="486788"/>
            </a:xfrm>
            <a:prstGeom prst="triangle">
              <a:avLst/>
            </a:prstGeom>
            <a:solidFill>
              <a:sysClr val="window" lastClr="FFFFFF">
                <a:lumMod val="85000"/>
                <a:alpha val="30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sp>
          <p:nvSpPr>
            <p:cNvPr id="9" name="等腰三角形 8"/>
            <p:cNvSpPr/>
            <p:nvPr/>
          </p:nvSpPr>
          <p:spPr>
            <a:xfrm rot="5400000">
              <a:off x="6730078" y="-262015"/>
              <a:ext cx="562907" cy="484535"/>
            </a:xfrm>
            <a:prstGeom prst="triangle">
              <a:avLst/>
            </a:prstGeom>
            <a:solidFill>
              <a:sysClr val="window" lastClr="FFFFFF">
                <a:lumMod val="85000"/>
                <a:alpha val="20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sp>
          <p:nvSpPr>
            <p:cNvPr id="10" name="等腰三角形 9"/>
            <p:cNvSpPr/>
            <p:nvPr/>
          </p:nvSpPr>
          <p:spPr>
            <a:xfrm rot="5400000">
              <a:off x="7214611" y="-262014"/>
              <a:ext cx="562907" cy="484534"/>
            </a:xfrm>
            <a:prstGeom prst="triangle">
              <a:avLst/>
            </a:prstGeom>
            <a:solidFill>
              <a:sysClr val="window" lastClr="FFFFFF">
                <a:lumMod val="85000"/>
                <a:alpha val="40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sp>
          <p:nvSpPr>
            <p:cNvPr id="11" name="等腰三角形 10"/>
            <p:cNvSpPr/>
            <p:nvPr/>
          </p:nvSpPr>
          <p:spPr>
            <a:xfrm rot="5400000">
              <a:off x="8184807" y="-263141"/>
              <a:ext cx="562907" cy="486788"/>
            </a:xfrm>
            <a:prstGeom prst="triangle">
              <a:avLst/>
            </a:prstGeom>
            <a:solidFill>
              <a:sysClr val="window" lastClr="FFFFFF">
                <a:lumMod val="85000"/>
                <a:alpha val="20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sp>
          <p:nvSpPr>
            <p:cNvPr id="12" name="等腰三角形 11"/>
            <p:cNvSpPr/>
            <p:nvPr/>
          </p:nvSpPr>
          <p:spPr>
            <a:xfrm rot="5400000">
              <a:off x="6244417" y="299765"/>
              <a:ext cx="562906" cy="486788"/>
            </a:xfrm>
            <a:prstGeom prst="triangle">
              <a:avLst/>
            </a:prstGeom>
            <a:solidFill>
              <a:sysClr val="window" lastClr="FFFFFF">
                <a:lumMod val="85000"/>
                <a:alpha val="30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sp>
          <p:nvSpPr>
            <p:cNvPr id="13" name="等腰三角形 12"/>
            <p:cNvSpPr/>
            <p:nvPr/>
          </p:nvSpPr>
          <p:spPr>
            <a:xfrm rot="5400000">
              <a:off x="6730079" y="300891"/>
              <a:ext cx="562906" cy="484535"/>
            </a:xfrm>
            <a:prstGeom prst="triangle">
              <a:avLst/>
            </a:prstGeom>
            <a:solidFill>
              <a:sysClr val="window" lastClr="FFFFFF">
                <a:lumMod val="85000"/>
                <a:alpha val="20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sp>
          <p:nvSpPr>
            <p:cNvPr id="14" name="等腰三角形 13"/>
            <p:cNvSpPr/>
            <p:nvPr/>
          </p:nvSpPr>
          <p:spPr>
            <a:xfrm rot="5400000">
              <a:off x="7699148" y="300891"/>
              <a:ext cx="562906" cy="484535"/>
            </a:xfrm>
            <a:prstGeom prst="triangle">
              <a:avLst/>
            </a:prstGeom>
            <a:solidFill>
              <a:sysClr val="window" lastClr="FFFFFF">
                <a:lumMod val="85000"/>
                <a:alpha val="30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sp>
          <p:nvSpPr>
            <p:cNvPr id="15" name="等腰三角形 14"/>
            <p:cNvSpPr/>
            <p:nvPr/>
          </p:nvSpPr>
          <p:spPr>
            <a:xfrm rot="5400000">
              <a:off x="8670469" y="300892"/>
              <a:ext cx="562906" cy="484534"/>
            </a:xfrm>
            <a:prstGeom prst="triangle">
              <a:avLst/>
            </a:prstGeom>
            <a:solidFill>
              <a:sysClr val="window" lastClr="FFFFFF">
                <a:lumMod val="85000"/>
                <a:alpha val="22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sp>
          <p:nvSpPr>
            <p:cNvPr id="16" name="任意多边形 19"/>
            <p:cNvSpPr/>
            <p:nvPr/>
          </p:nvSpPr>
          <p:spPr>
            <a:xfrm rot="5400000">
              <a:off x="7835909" y="727035"/>
              <a:ext cx="273604" cy="468759"/>
            </a:xfrm>
            <a:custGeom>
              <a:avLst/>
              <a:gdLst>
                <a:gd name="connsiteX0" fmla="*/ 0 w 271879"/>
                <a:gd name="connsiteY0" fmla="*/ 468755 h 468755"/>
                <a:gd name="connsiteX1" fmla="*/ 271879 w 271879"/>
                <a:gd name="connsiteY1" fmla="*/ 0 h 468755"/>
                <a:gd name="connsiteX2" fmla="*/ 271879 w 271879"/>
                <a:gd name="connsiteY2" fmla="*/ 468755 h 468755"/>
              </a:gdLst>
              <a:ahLst/>
              <a:cxnLst>
                <a:cxn ang="0">
                  <a:pos x="connsiteX0" y="connsiteY0"/>
                </a:cxn>
                <a:cxn ang="0">
                  <a:pos x="connsiteX1" y="connsiteY1"/>
                </a:cxn>
                <a:cxn ang="0">
                  <a:pos x="connsiteX2" y="connsiteY2"/>
                </a:cxn>
              </a:cxnLst>
              <a:rect l="l" t="t" r="r" b="b"/>
              <a:pathLst>
                <a:path w="271879" h="468755">
                  <a:moveTo>
                    <a:pt x="0" y="468755"/>
                  </a:moveTo>
                  <a:lnTo>
                    <a:pt x="271879" y="0"/>
                  </a:lnTo>
                  <a:lnTo>
                    <a:pt x="271879" y="468755"/>
                  </a:lnTo>
                  <a:close/>
                </a:path>
              </a:pathLst>
            </a:custGeom>
            <a:solidFill>
              <a:sysClr val="window" lastClr="FFFFFF">
                <a:lumMod val="85000"/>
                <a:alpha val="30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sp>
          <p:nvSpPr>
            <p:cNvPr id="17" name="任意多边形 20"/>
            <p:cNvSpPr/>
            <p:nvPr/>
          </p:nvSpPr>
          <p:spPr>
            <a:xfrm rot="5400000" flipH="1" flipV="1">
              <a:off x="7852807" y="-390929"/>
              <a:ext cx="271362" cy="468759"/>
            </a:xfrm>
            <a:custGeom>
              <a:avLst/>
              <a:gdLst>
                <a:gd name="connsiteX0" fmla="*/ 0 w 271879"/>
                <a:gd name="connsiteY0" fmla="*/ 468755 h 468755"/>
                <a:gd name="connsiteX1" fmla="*/ 271879 w 271879"/>
                <a:gd name="connsiteY1" fmla="*/ 0 h 468755"/>
                <a:gd name="connsiteX2" fmla="*/ 271879 w 271879"/>
                <a:gd name="connsiteY2" fmla="*/ 468755 h 468755"/>
              </a:gdLst>
              <a:ahLst/>
              <a:cxnLst>
                <a:cxn ang="0">
                  <a:pos x="connsiteX0" y="connsiteY0"/>
                </a:cxn>
                <a:cxn ang="0">
                  <a:pos x="connsiteX1" y="connsiteY1"/>
                </a:cxn>
                <a:cxn ang="0">
                  <a:pos x="connsiteX2" y="connsiteY2"/>
                </a:cxn>
              </a:cxnLst>
              <a:rect l="l" t="t" r="r" b="b"/>
              <a:pathLst>
                <a:path w="271879" h="468755">
                  <a:moveTo>
                    <a:pt x="0" y="468755"/>
                  </a:moveTo>
                  <a:lnTo>
                    <a:pt x="271879" y="0"/>
                  </a:lnTo>
                  <a:lnTo>
                    <a:pt x="271879" y="468755"/>
                  </a:lnTo>
                  <a:close/>
                </a:path>
              </a:pathLst>
            </a:custGeom>
            <a:solidFill>
              <a:sysClr val="window" lastClr="FFFFFF">
                <a:lumMod val="85000"/>
                <a:alpha val="30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sp>
          <p:nvSpPr>
            <p:cNvPr id="18" name="任意多边形 21"/>
            <p:cNvSpPr/>
            <p:nvPr/>
          </p:nvSpPr>
          <p:spPr>
            <a:xfrm rot="5400000" flipH="1" flipV="1">
              <a:off x="7368272" y="-390929"/>
              <a:ext cx="271362" cy="468759"/>
            </a:xfrm>
            <a:custGeom>
              <a:avLst/>
              <a:gdLst>
                <a:gd name="connsiteX0" fmla="*/ 0 w 271879"/>
                <a:gd name="connsiteY0" fmla="*/ 468755 h 468755"/>
                <a:gd name="connsiteX1" fmla="*/ 271879 w 271879"/>
                <a:gd name="connsiteY1" fmla="*/ 0 h 468755"/>
                <a:gd name="connsiteX2" fmla="*/ 271879 w 271879"/>
                <a:gd name="connsiteY2" fmla="*/ 468755 h 468755"/>
              </a:gdLst>
              <a:ahLst/>
              <a:cxnLst>
                <a:cxn ang="0">
                  <a:pos x="connsiteX0" y="connsiteY0"/>
                </a:cxn>
                <a:cxn ang="0">
                  <a:pos x="connsiteX1" y="connsiteY1"/>
                </a:cxn>
                <a:cxn ang="0">
                  <a:pos x="connsiteX2" y="connsiteY2"/>
                </a:cxn>
              </a:cxnLst>
              <a:rect l="l" t="t" r="r" b="b"/>
              <a:pathLst>
                <a:path w="271879" h="468755">
                  <a:moveTo>
                    <a:pt x="0" y="468755"/>
                  </a:moveTo>
                  <a:lnTo>
                    <a:pt x="271879" y="0"/>
                  </a:lnTo>
                  <a:lnTo>
                    <a:pt x="271879" y="468755"/>
                  </a:lnTo>
                  <a:close/>
                </a:path>
              </a:pathLst>
            </a:custGeom>
            <a:solidFill>
              <a:sysClr val="window" lastClr="FFFFFF">
                <a:lumMod val="85000"/>
                <a:alpha val="40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sp>
          <p:nvSpPr>
            <p:cNvPr id="19" name="任意多边形 22"/>
            <p:cNvSpPr/>
            <p:nvPr/>
          </p:nvSpPr>
          <p:spPr>
            <a:xfrm rot="5400000" flipH="1" flipV="1">
              <a:off x="8339595" y="-390929"/>
              <a:ext cx="271362" cy="468759"/>
            </a:xfrm>
            <a:custGeom>
              <a:avLst/>
              <a:gdLst>
                <a:gd name="connsiteX0" fmla="*/ 0 w 271879"/>
                <a:gd name="connsiteY0" fmla="*/ 468755 h 468755"/>
                <a:gd name="connsiteX1" fmla="*/ 271879 w 271879"/>
                <a:gd name="connsiteY1" fmla="*/ 0 h 468755"/>
                <a:gd name="connsiteX2" fmla="*/ 271879 w 271879"/>
                <a:gd name="connsiteY2" fmla="*/ 468755 h 468755"/>
              </a:gdLst>
              <a:ahLst/>
              <a:cxnLst>
                <a:cxn ang="0">
                  <a:pos x="connsiteX0" y="connsiteY0"/>
                </a:cxn>
                <a:cxn ang="0">
                  <a:pos x="connsiteX1" y="connsiteY1"/>
                </a:cxn>
                <a:cxn ang="0">
                  <a:pos x="connsiteX2" y="connsiteY2"/>
                </a:cxn>
              </a:cxnLst>
              <a:rect l="l" t="t" r="r" b="b"/>
              <a:pathLst>
                <a:path w="271879" h="468755">
                  <a:moveTo>
                    <a:pt x="0" y="468755"/>
                  </a:moveTo>
                  <a:lnTo>
                    <a:pt x="271879" y="0"/>
                  </a:lnTo>
                  <a:lnTo>
                    <a:pt x="271879" y="468755"/>
                  </a:lnTo>
                  <a:close/>
                </a:path>
              </a:pathLst>
            </a:custGeom>
            <a:solidFill>
              <a:sysClr val="window" lastClr="FFFFFF">
                <a:lumMod val="85000"/>
                <a:alpha val="40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grpSp>
      <p:sp>
        <p:nvSpPr>
          <p:cNvPr id="32" name="文本占位符 6"/>
          <p:cNvSpPr>
            <a:spLocks noGrp="1"/>
          </p:cNvSpPr>
          <p:nvPr>
            <p:ph type="body" sz="quarter" idx="13"/>
          </p:nvPr>
        </p:nvSpPr>
        <p:spPr>
          <a:xfrm>
            <a:off x="705758" y="256236"/>
            <a:ext cx="7442200" cy="304800"/>
          </a:xfrm>
        </p:spPr>
        <p:txBody>
          <a:bodyPr>
            <a:normAutofit/>
          </a:bodyPr>
          <a:lstStyle>
            <a:lvl1pPr marL="0" indent="0">
              <a:buNone/>
              <a:defRPr sz="1600" b="1">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
        <p:nvSpPr>
          <p:cNvPr id="33" name="文本框 32"/>
          <p:cNvSpPr txBox="1"/>
          <p:nvPr userDrawn="1"/>
        </p:nvSpPr>
        <p:spPr>
          <a:xfrm>
            <a:off x="10906401" y="241722"/>
            <a:ext cx="894797" cy="369332"/>
          </a:xfrm>
          <a:prstGeom prst="rect">
            <a:avLst/>
          </a:prstGeom>
          <a:noFill/>
        </p:spPr>
        <p:txBody>
          <a:bodyPr wrap="none" rtlCol="0">
            <a:spAutoFit/>
          </a:bodyPr>
          <a:lstStyle/>
          <a:p>
            <a:r>
              <a:rPr lang="en-US" altLang="zh-CN" b="1" dirty="0">
                <a:solidFill>
                  <a:schemeClr val="tx1">
                    <a:lumMod val="65000"/>
                    <a:lumOff val="35000"/>
                  </a:schemeClr>
                </a:solidFill>
                <a:latin typeface="华文细黑" panose="02010600040101010101" pitchFamily="2" charset="-122"/>
                <a:ea typeface="华文细黑" panose="02010600040101010101" pitchFamily="2" charset="-122"/>
              </a:rPr>
              <a:t>LOGO</a:t>
            </a:r>
            <a:endParaRPr lang="zh-CN" altLang="en-US" b="1"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34" name="任意多边形 3"/>
          <p:cNvSpPr/>
          <p:nvPr userDrawn="1"/>
        </p:nvSpPr>
        <p:spPr bwMode="auto">
          <a:xfrm>
            <a:off x="302418" y="233388"/>
            <a:ext cx="321469" cy="321468"/>
          </a:xfrm>
          <a:custGeom>
            <a:avLst/>
            <a:gdLst>
              <a:gd name="connsiteX0" fmla="*/ 157734 w 406400"/>
              <a:gd name="connsiteY0" fmla="*/ 125523 h 406400"/>
              <a:gd name="connsiteX1" fmla="*/ 157734 w 406400"/>
              <a:gd name="connsiteY1" fmla="*/ 285067 h 406400"/>
              <a:gd name="connsiteX2" fmla="*/ 295272 w 406400"/>
              <a:gd name="connsiteY2" fmla="*/ 205295 h 406400"/>
              <a:gd name="connsiteX3" fmla="*/ 203200 w 406400"/>
              <a:gd name="connsiteY3" fmla="*/ 0 h 406400"/>
              <a:gd name="connsiteX4" fmla="*/ 406400 w 406400"/>
              <a:gd name="connsiteY4" fmla="*/ 203200 h 406400"/>
              <a:gd name="connsiteX5" fmla="*/ 203200 w 406400"/>
              <a:gd name="connsiteY5" fmla="*/ 406400 h 406400"/>
              <a:gd name="connsiteX6" fmla="*/ 0 w 406400"/>
              <a:gd name="connsiteY6" fmla="*/ 203200 h 406400"/>
              <a:gd name="connsiteX7" fmla="*/ 203200 w 406400"/>
              <a:gd name="connsiteY7" fmla="*/ 0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400" h="406400">
                <a:moveTo>
                  <a:pt x="157734" y="125523"/>
                </a:moveTo>
                <a:lnTo>
                  <a:pt x="157734" y="285067"/>
                </a:lnTo>
                <a:lnTo>
                  <a:pt x="295272" y="205295"/>
                </a:lnTo>
                <a:close/>
                <a:moveTo>
                  <a:pt x="203200" y="0"/>
                </a:moveTo>
                <a:cubicBezTo>
                  <a:pt x="315424" y="0"/>
                  <a:pt x="406400" y="90976"/>
                  <a:pt x="406400" y="203200"/>
                </a:cubicBezTo>
                <a:cubicBezTo>
                  <a:pt x="406400" y="315424"/>
                  <a:pt x="315424" y="406400"/>
                  <a:pt x="203200" y="406400"/>
                </a:cubicBezTo>
                <a:cubicBezTo>
                  <a:pt x="90976" y="406400"/>
                  <a:pt x="0" y="315424"/>
                  <a:pt x="0" y="203200"/>
                </a:cubicBezTo>
                <a:cubicBezTo>
                  <a:pt x="0" y="90976"/>
                  <a:pt x="90976" y="0"/>
                  <a:pt x="2032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64941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E488186-057B-4C07-9498-7E532EDAF008}" type="datetimeFigureOut">
              <a:rPr lang="zh-CN" altLang="en-US" smtClean="0"/>
              <a:t>2017/6/11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BAC42-A521-4D5E-92BE-1A16F8ACC2A7}" type="slidenum">
              <a:rPr lang="zh-CN" altLang="en-US" smtClean="0"/>
              <a:t>‹#›</a:t>
            </a:fld>
            <a:endParaRPr lang="zh-CN" altLang="en-US"/>
          </a:p>
        </p:txBody>
      </p:sp>
    </p:spTree>
    <p:extLst>
      <p:ext uri="{BB962C8B-B14F-4D97-AF65-F5344CB8AC3E}">
        <p14:creationId xmlns:p14="http://schemas.microsoft.com/office/powerpoint/2010/main" val="56092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E488186-057B-4C07-9498-7E532EDAF008}" type="datetimeFigureOut">
              <a:rPr lang="zh-CN" altLang="en-US" smtClean="0"/>
              <a:t>2017/6/11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BAC42-A521-4D5E-92BE-1A16F8ACC2A7}" type="slidenum">
              <a:rPr lang="zh-CN" altLang="en-US" smtClean="0"/>
              <a:t>‹#›</a:t>
            </a:fld>
            <a:endParaRPr lang="zh-CN" altLang="en-US"/>
          </a:p>
        </p:txBody>
      </p:sp>
    </p:spTree>
    <p:extLst>
      <p:ext uri="{BB962C8B-B14F-4D97-AF65-F5344CB8AC3E}">
        <p14:creationId xmlns:p14="http://schemas.microsoft.com/office/powerpoint/2010/main" val="2496850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488186-057B-4C07-9498-7E532EDAF008}" type="datetimeFigureOut">
              <a:rPr lang="zh-CN" altLang="en-US" smtClean="0"/>
              <a:t>2017/6/11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BAC42-A521-4D5E-92BE-1A16F8ACC2A7}" type="slidenum">
              <a:rPr lang="zh-CN" altLang="en-US" smtClean="0"/>
              <a:t>‹#›</a:t>
            </a:fld>
            <a:endParaRPr lang="zh-CN" altLang="en-US"/>
          </a:p>
        </p:txBody>
      </p:sp>
    </p:spTree>
    <p:extLst>
      <p:ext uri="{BB962C8B-B14F-4D97-AF65-F5344CB8AC3E}">
        <p14:creationId xmlns:p14="http://schemas.microsoft.com/office/powerpoint/2010/main" val="1793161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package" Target="../embeddings/package11.package"/></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37430"/>
          <a:stretch/>
        </p:blipFill>
        <p:spPr>
          <a:xfrm>
            <a:off x="-18730" y="-1"/>
            <a:ext cx="12192000" cy="4291057"/>
          </a:xfrm>
          <a:prstGeom prst="rect">
            <a:avLst/>
          </a:prstGeom>
        </p:spPr>
      </p:pic>
      <p:sp>
        <p:nvSpPr>
          <p:cNvPr id="73" name="原创设计师QQ69613753    _2"/>
          <p:cNvSpPr/>
          <p:nvPr/>
        </p:nvSpPr>
        <p:spPr>
          <a:xfrm>
            <a:off x="-3622" y="1615137"/>
            <a:ext cx="12207111" cy="5249325"/>
          </a:xfrm>
          <a:custGeom>
            <a:avLst/>
            <a:gdLst>
              <a:gd name="connsiteX0" fmla="*/ 10945117 w 12207111"/>
              <a:gd name="connsiteY0" fmla="*/ 1149 h 5249325"/>
              <a:gd name="connsiteX1" fmla="*/ 11875113 w 12207111"/>
              <a:gd name="connsiteY1" fmla="*/ 123982 h 5249325"/>
              <a:gd name="connsiteX2" fmla="*/ 12195623 w 12207111"/>
              <a:gd name="connsiteY2" fmla="*/ 214559 h 5249325"/>
              <a:gd name="connsiteX3" fmla="*/ 12195623 w 12207111"/>
              <a:gd name="connsiteY3" fmla="*/ 2918953 h 5249325"/>
              <a:gd name="connsiteX4" fmla="*/ 12207111 w 12207111"/>
              <a:gd name="connsiteY4" fmla="*/ 2918953 h 5249325"/>
              <a:gd name="connsiteX5" fmla="*/ 12207111 w 12207111"/>
              <a:gd name="connsiteY5" fmla="*/ 5249325 h 5249325"/>
              <a:gd name="connsiteX6" fmla="*/ 0 w 12207111"/>
              <a:gd name="connsiteY6" fmla="*/ 5249325 h 5249325"/>
              <a:gd name="connsiteX7" fmla="*/ 0 w 12207111"/>
              <a:gd name="connsiteY7" fmla="*/ 3033727 h 5249325"/>
              <a:gd name="connsiteX8" fmla="*/ 0 w 12207111"/>
              <a:gd name="connsiteY8" fmla="*/ 2918953 h 5249325"/>
              <a:gd name="connsiteX9" fmla="*/ 0 w 12207111"/>
              <a:gd name="connsiteY9" fmla="*/ 1046494 h 5249325"/>
              <a:gd name="connsiteX10" fmla="*/ 5089045 w 12207111"/>
              <a:gd name="connsiteY10" fmla="*/ 2053144 h 5249325"/>
              <a:gd name="connsiteX11" fmla="*/ 10945117 w 12207111"/>
              <a:gd name="connsiteY11" fmla="*/ 1149 h 5249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7111" h="5249325">
                <a:moveTo>
                  <a:pt x="10945117" y="1149"/>
                </a:moveTo>
                <a:cubicBezTo>
                  <a:pt x="11247477" y="8073"/>
                  <a:pt x="11557151" y="46575"/>
                  <a:pt x="11875113" y="123982"/>
                </a:cubicBezTo>
                <a:lnTo>
                  <a:pt x="12195623" y="214559"/>
                </a:lnTo>
                <a:lnTo>
                  <a:pt x="12195623" y="2918953"/>
                </a:lnTo>
                <a:lnTo>
                  <a:pt x="12207111" y="2918953"/>
                </a:lnTo>
                <a:lnTo>
                  <a:pt x="12207111" y="5249325"/>
                </a:lnTo>
                <a:lnTo>
                  <a:pt x="0" y="5249325"/>
                </a:lnTo>
                <a:lnTo>
                  <a:pt x="0" y="3033727"/>
                </a:lnTo>
                <a:lnTo>
                  <a:pt x="0" y="2918953"/>
                </a:lnTo>
                <a:lnTo>
                  <a:pt x="0" y="1046494"/>
                </a:lnTo>
                <a:cubicBezTo>
                  <a:pt x="0" y="1046494"/>
                  <a:pt x="1692710" y="2904885"/>
                  <a:pt x="5089045" y="2053144"/>
                </a:cubicBezTo>
                <a:cubicBezTo>
                  <a:pt x="6903844" y="1597739"/>
                  <a:pt x="8727812" y="-49630"/>
                  <a:pt x="10945117" y="1149"/>
                </a:cubicBezTo>
                <a:close/>
              </a:path>
            </a:pathLst>
          </a:custGeom>
          <a:solidFill>
            <a:schemeClr val="accent1">
              <a:alpha val="99000"/>
            </a:schemeClr>
          </a:solidFill>
          <a:ln w="12700">
            <a:miter lim="400000"/>
          </a:ln>
        </p:spPr>
        <p:txBody>
          <a:bodyPr wrap="square" lIns="0" tIns="0" rIns="0" bIns="0" anchor="ctr">
            <a:noAutofit/>
          </a:bodyPr>
          <a:lstStyle/>
          <a:p>
            <a:pPr lvl="0"/>
            <a:endParaRPr dirty="0"/>
          </a:p>
        </p:txBody>
      </p:sp>
      <p:sp>
        <p:nvSpPr>
          <p:cNvPr id="6" name="原创设计师QQ69613753    _3"/>
          <p:cNvSpPr/>
          <p:nvPr/>
        </p:nvSpPr>
        <p:spPr>
          <a:xfrm>
            <a:off x="-18730" y="672436"/>
            <a:ext cx="7807906" cy="3265418"/>
          </a:xfrm>
          <a:custGeom>
            <a:avLst/>
            <a:gdLst/>
            <a:ahLst/>
            <a:cxnLst>
              <a:cxn ang="0">
                <a:pos x="wd2" y="hd2"/>
              </a:cxn>
              <a:cxn ang="5400000">
                <a:pos x="wd2" y="hd2"/>
              </a:cxn>
              <a:cxn ang="10800000">
                <a:pos x="wd2" y="hd2"/>
              </a:cxn>
              <a:cxn ang="16200000">
                <a:pos x="wd2" y="hd2"/>
              </a:cxn>
            </a:cxnLst>
            <a:rect l="0" t="0" r="r" b="b"/>
            <a:pathLst>
              <a:path w="21600" h="17187" extrusionOk="0">
                <a:moveTo>
                  <a:pt x="0" y="0"/>
                </a:moveTo>
                <a:lnTo>
                  <a:pt x="0" y="11247"/>
                </a:lnTo>
                <a:cubicBezTo>
                  <a:pt x="4449" y="17205"/>
                  <a:pt x="11449" y="21600"/>
                  <a:pt x="21600" y="9539"/>
                </a:cubicBezTo>
                <a:cubicBezTo>
                  <a:pt x="11455" y="20381"/>
                  <a:pt x="2428" y="14276"/>
                  <a:pt x="0" y="0"/>
                </a:cubicBezTo>
                <a:close/>
              </a:path>
            </a:pathLst>
          </a:custGeom>
          <a:solidFill>
            <a:srgbClr val="FFFFFF"/>
          </a:solidFill>
          <a:ln w="12700">
            <a:miter lim="400000"/>
          </a:ln>
        </p:spPr>
        <p:txBody>
          <a:bodyPr lIns="0" tIns="0" rIns="0" bIns="0" anchor="ctr"/>
          <a:lstStyle/>
          <a:p>
            <a:pPr lvl="0"/>
            <a:endParaRPr/>
          </a:p>
        </p:txBody>
      </p:sp>
      <p:sp>
        <p:nvSpPr>
          <p:cNvPr id="37" name="原创设计师QQ69613753    _5"/>
          <p:cNvSpPr/>
          <p:nvPr/>
        </p:nvSpPr>
        <p:spPr>
          <a:xfrm>
            <a:off x="5854358" y="4192581"/>
            <a:ext cx="5959649" cy="584775"/>
          </a:xfrm>
          <a:prstGeom prst="rect">
            <a:avLst/>
          </a:prstGeom>
        </p:spPr>
        <p:txBody>
          <a:bodyPr wrap="square">
            <a:spAutoFit/>
          </a:bodyPr>
          <a:lstStyle/>
          <a:p>
            <a:pPr algn="r"/>
            <a:r>
              <a:rPr lang="zh-CN" altLang="en-US" sz="3200" b="1" dirty="0">
                <a:solidFill>
                  <a:schemeClr val="bg1"/>
                </a:solidFill>
                <a:latin typeface="华文细黑" panose="02010600040101010101" pitchFamily="2" charset="-122"/>
                <a:ea typeface="华文细黑" panose="02010600040101010101" pitchFamily="2" charset="-122"/>
              </a:rPr>
              <a:t>银行间市场的区块链架构设计</a:t>
            </a:r>
          </a:p>
        </p:txBody>
      </p:sp>
      <p:sp>
        <p:nvSpPr>
          <p:cNvPr id="38" name="原创设计师QQ69613753    _6"/>
          <p:cNvSpPr txBox="1">
            <a:spLocks/>
          </p:cNvSpPr>
          <p:nvPr/>
        </p:nvSpPr>
        <p:spPr bwMode="auto">
          <a:xfrm>
            <a:off x="7084384" y="4949879"/>
            <a:ext cx="4762575"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a:lnSpc>
                <a:spcPct val="130000"/>
              </a:lnSpc>
              <a:buNone/>
            </a:pPr>
            <a:r>
              <a:rPr lang="zh-CN" altLang="en-US" sz="1400" dirty="0">
                <a:solidFill>
                  <a:schemeClr val="bg1"/>
                </a:solidFill>
                <a:latin typeface="华文细黑" panose="02010600040101010101" pitchFamily="2" charset="-122"/>
                <a:ea typeface="华文细黑" panose="02010600040101010101" pitchFamily="2" charset="-122"/>
                <a:sym typeface="+mn-lt"/>
              </a:rPr>
              <a:t>第三组组员： 邓健 </a:t>
            </a:r>
            <a:r>
              <a:rPr lang="en-US" altLang="zh-CN" sz="1400" dirty="0">
                <a:solidFill>
                  <a:schemeClr val="bg1"/>
                </a:solidFill>
                <a:latin typeface="华文细黑" panose="02010600040101010101" pitchFamily="2" charset="-122"/>
                <a:ea typeface="华文细黑" panose="02010600040101010101" pitchFamily="2" charset="-122"/>
                <a:sym typeface="+mn-lt"/>
              </a:rPr>
              <a:t> </a:t>
            </a:r>
            <a:r>
              <a:rPr lang="zh-CN" altLang="en-US" sz="1400" dirty="0">
                <a:solidFill>
                  <a:schemeClr val="bg1"/>
                </a:solidFill>
                <a:latin typeface="华文细黑" panose="02010600040101010101" pitchFamily="2" charset="-122"/>
                <a:ea typeface="华文细黑" panose="02010600040101010101" pitchFamily="2" charset="-122"/>
                <a:sym typeface="+mn-lt"/>
              </a:rPr>
              <a:t>邹哲鹏  陈志东  黄帅  潘庆云  纪鹏菲   武文齐  寇倩   张江南  胡婉莉  徐丽妹 </a:t>
            </a:r>
            <a:endParaRPr lang="en-US" altLang="en-US" sz="1400" dirty="0">
              <a:solidFill>
                <a:schemeClr val="bg1"/>
              </a:solidFill>
              <a:latin typeface="华文细黑" panose="02010600040101010101" pitchFamily="2" charset="-122"/>
              <a:ea typeface="华文细黑" panose="02010600040101010101" pitchFamily="2" charset="-122"/>
              <a:sym typeface="+mn-lt"/>
            </a:endParaRPr>
          </a:p>
        </p:txBody>
      </p:sp>
      <p:sp>
        <p:nvSpPr>
          <p:cNvPr id="39" name="原创设计师QQ69613753    _7"/>
          <p:cNvSpPr/>
          <p:nvPr/>
        </p:nvSpPr>
        <p:spPr>
          <a:xfrm>
            <a:off x="10815333" y="5815699"/>
            <a:ext cx="889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72" name="原创设计师QQ69613753    _8"/>
          <p:cNvSpPr>
            <a:spLocks noEditPoints="1"/>
          </p:cNvSpPr>
          <p:nvPr/>
        </p:nvSpPr>
        <p:spPr bwMode="auto">
          <a:xfrm flipH="1">
            <a:off x="-1103660" y="4088330"/>
            <a:ext cx="3836560" cy="3264969"/>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solidFill>
            <a:schemeClr val="bg1">
              <a:alpha val="33000"/>
            </a:schemeClr>
          </a:solidFill>
          <a:ln>
            <a:noFill/>
          </a:ln>
        </p:spPr>
        <p:txBody>
          <a:bodyPr vert="horz" wrap="square" lIns="91440" tIns="45720" rIns="91440" bIns="45720" numCol="1" anchor="t" anchorCtr="0" compatLnSpc="1">
            <a:prstTxWarp prst="textNoShape">
              <a:avLst/>
            </a:prstTxWarp>
          </a:bodyPr>
          <a:lstStyle/>
          <a:p>
            <a:endParaRPr lang="id-ID"/>
          </a:p>
        </p:txBody>
      </p:sp>
      <p:pic>
        <p:nvPicPr>
          <p:cNvPr id="22" name="Picture 64"/>
          <p:cNvPicPr>
            <a:picLocks noGrp="1" noSelect="1" noRot="1" noChangeAspect="1" noMove="1" noResize="1" noChangeShapeType="1"/>
          </p:cNvPicPr>
          <p:nvPr/>
        </p:nvPicPr>
        <p:blipFill>
          <a:blip r:embed="rId4" cstate="screen">
            <a:extLst>
              <a:ext uri="{28A0092B-C50C-407E-A947-70E740481C1C}">
                <a14:useLocalDpi xmlns:a14="http://schemas.microsoft.com/office/drawing/2010/main"/>
              </a:ext>
            </a:extLst>
          </a:blip>
          <a:stretch>
            <a:fillRect/>
          </a:stretch>
        </p:blipFill>
        <p:spPr>
          <a:xfrm>
            <a:off x="5107616" y="18010364"/>
            <a:ext cx="1976768" cy="511028"/>
          </a:xfrm>
          <a:prstGeom prst="rect">
            <a:avLst/>
          </a:prstGeom>
        </p:spPr>
      </p:pic>
      <p:sp>
        <p:nvSpPr>
          <p:cNvPr id="3" name="文本框 2"/>
          <p:cNvSpPr txBox="1"/>
          <p:nvPr/>
        </p:nvSpPr>
        <p:spPr>
          <a:xfrm>
            <a:off x="10313324" y="2349861"/>
            <a:ext cx="2065949" cy="369332"/>
          </a:xfrm>
          <a:prstGeom prst="rect">
            <a:avLst/>
          </a:prstGeom>
          <a:noFill/>
        </p:spPr>
        <p:txBody>
          <a:bodyPr wrap="square" rtlCol="0">
            <a:spAutoFit/>
          </a:bodyPr>
          <a:lstStyle/>
          <a:p>
            <a:r>
              <a:rPr lang="zh-CN" altLang="en-US" b="1" dirty="0">
                <a:solidFill>
                  <a:schemeClr val="bg1"/>
                </a:solidFill>
              </a:rPr>
              <a:t>招银大学</a:t>
            </a:r>
          </a:p>
        </p:txBody>
      </p:sp>
    </p:spTree>
    <p:extLst>
      <p:ext uri="{BB962C8B-B14F-4D97-AF65-F5344CB8AC3E}">
        <p14:creationId xmlns:p14="http://schemas.microsoft.com/office/powerpoint/2010/main" val="15653428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strVal val="#ppt_w+.3"/>
                                          </p:val>
                                        </p:tav>
                                        <p:tav tm="100000">
                                          <p:val>
                                            <p:strVal val="#ppt_w"/>
                                          </p:val>
                                        </p:tav>
                                      </p:tavLst>
                                    </p:anim>
                                    <p:anim calcmode="lin" valueType="num">
                                      <p:cBhvr>
                                        <p:cTn id="8" dur="1000" fill="hold"/>
                                        <p:tgtEl>
                                          <p:spTgt spid="37"/>
                                        </p:tgtEl>
                                        <p:attrNameLst>
                                          <p:attrName>ppt_h</p:attrName>
                                        </p:attrNameLst>
                                      </p:cBhvr>
                                      <p:tavLst>
                                        <p:tav tm="0">
                                          <p:val>
                                            <p:strVal val="#ppt_h"/>
                                          </p:val>
                                        </p:tav>
                                        <p:tav tm="100000">
                                          <p:val>
                                            <p:strVal val="#ppt_h"/>
                                          </p:val>
                                        </p:tav>
                                      </p:tavLst>
                                    </p:anim>
                                    <p:animEffect transition="in" filter="fade">
                                      <p:cBhvr>
                                        <p:cTn id="9" dur="1000"/>
                                        <p:tgtEl>
                                          <p:spTgt spid="37"/>
                                        </p:tgtEl>
                                      </p:cBhvr>
                                    </p:animEffect>
                                  </p:childTnLst>
                                </p:cTn>
                              </p:par>
                            </p:childTnLst>
                          </p:cTn>
                        </p:par>
                        <p:par>
                          <p:cTn id="10" fill="hold">
                            <p:stCondLst>
                              <p:cond delay="2200"/>
                            </p:stCondLst>
                            <p:childTnLst>
                              <p:par>
                                <p:cTn id="11" presetID="22" presetClass="entr" presetSubtype="8"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childTnLst>
                          </p:cTn>
                        </p:par>
                        <p:par>
                          <p:cTn id="14" fill="hold">
                            <p:stCondLst>
                              <p:cond delay="2700"/>
                            </p:stCondLst>
                            <p:childTnLst>
                              <p:par>
                                <p:cTn id="15" presetID="22" presetClass="entr" presetSubtype="8"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500"/>
                                        <p:tgtEl>
                                          <p:spTgt spid="39"/>
                                        </p:tgtEl>
                                      </p:cBhvr>
                                    </p:animEffect>
                                  </p:childTnLst>
                                </p:cTn>
                              </p:par>
                              <p:par>
                                <p:cTn id="18" presetID="22" presetClass="entr" presetSubtype="2" fill="hold" grpId="0" nodeType="withEffect">
                                  <p:stCondLst>
                                    <p:cond delay="1000"/>
                                  </p:stCondLst>
                                  <p:childTnLst>
                                    <p:set>
                                      <p:cBhvr>
                                        <p:cTn id="19" dur="1" fill="hold">
                                          <p:stCondLst>
                                            <p:cond delay="0"/>
                                          </p:stCondLst>
                                        </p:cTn>
                                        <p:tgtEl>
                                          <p:spTgt spid="72"/>
                                        </p:tgtEl>
                                        <p:attrNameLst>
                                          <p:attrName>style.visibility</p:attrName>
                                        </p:attrNameLst>
                                      </p:cBhvr>
                                      <p:to>
                                        <p:strVal val="visible"/>
                                      </p:to>
                                    </p:set>
                                    <p:animEffect transition="in" filter="wipe(right)">
                                      <p:cBhvr>
                                        <p:cTn id="20" dur="125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animBg="1"/>
      <p:bldP spid="7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原创设计师QQ69613753    _1"/>
          <p:cNvSpPr>
            <a:spLocks noGrp="1"/>
          </p:cNvSpPr>
          <p:nvPr>
            <p:ph type="body" sz="quarter" idx="13"/>
          </p:nvPr>
        </p:nvSpPr>
        <p:spPr/>
        <p:txBody>
          <a:bodyPr>
            <a:normAutofit lnSpcReduction="10000"/>
          </a:bodyPr>
          <a:lstStyle/>
          <a:p>
            <a:r>
              <a:rPr lang="zh-CN" altLang="zh-CN" dirty="0"/>
              <a:t>区块链技术可以解决</a:t>
            </a:r>
            <a:r>
              <a:rPr lang="zh-CN" altLang="en-US" dirty="0"/>
              <a:t>银行</a:t>
            </a:r>
            <a:r>
              <a:rPr lang="zh-CN" altLang="zh-CN" dirty="0"/>
              <a:t>现存的问题</a:t>
            </a:r>
            <a:endParaRPr lang="en-US" altLang="zh-CN" dirty="0"/>
          </a:p>
          <a:p>
            <a:endParaRPr lang="zh-CN" altLang="en-US" dirty="0"/>
          </a:p>
        </p:txBody>
      </p:sp>
      <p:sp>
        <p:nvSpPr>
          <p:cNvPr id="3" name="原创设计师QQ69613753    _2"/>
          <p:cNvSpPr/>
          <p:nvPr/>
        </p:nvSpPr>
        <p:spPr>
          <a:xfrm>
            <a:off x="5086350" y="3114680"/>
            <a:ext cx="2019300" cy="2019290"/>
          </a:xfrm>
          <a:prstGeom prst="ellipse">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原创设计师QQ69613753    _3"/>
          <p:cNvSpPr/>
          <p:nvPr/>
        </p:nvSpPr>
        <p:spPr>
          <a:xfrm>
            <a:off x="4324350" y="2352675"/>
            <a:ext cx="3543300" cy="3543300"/>
          </a:xfrm>
          <a:custGeom>
            <a:avLst/>
            <a:gdLst>
              <a:gd name="connsiteX0" fmla="*/ 1771650 w 3543300"/>
              <a:gd name="connsiteY0" fmla="*/ 76200 h 3543300"/>
              <a:gd name="connsiteX1" fmla="*/ 76200 w 3543300"/>
              <a:gd name="connsiteY1" fmla="*/ 1771650 h 3543300"/>
              <a:gd name="connsiteX2" fmla="*/ 1771650 w 3543300"/>
              <a:gd name="connsiteY2" fmla="*/ 3467100 h 3543300"/>
              <a:gd name="connsiteX3" fmla="*/ 3467100 w 3543300"/>
              <a:gd name="connsiteY3" fmla="*/ 1771650 h 3543300"/>
              <a:gd name="connsiteX4" fmla="*/ 1771650 w 3543300"/>
              <a:gd name="connsiteY4" fmla="*/ 76200 h 3543300"/>
              <a:gd name="connsiteX5" fmla="*/ 1771650 w 3543300"/>
              <a:gd name="connsiteY5" fmla="*/ 0 h 3543300"/>
              <a:gd name="connsiteX6" fmla="*/ 3543300 w 3543300"/>
              <a:gd name="connsiteY6" fmla="*/ 1771650 h 3543300"/>
              <a:gd name="connsiteX7" fmla="*/ 1771650 w 3543300"/>
              <a:gd name="connsiteY7" fmla="*/ 3543300 h 3543300"/>
              <a:gd name="connsiteX8" fmla="*/ 0 w 3543300"/>
              <a:gd name="connsiteY8" fmla="*/ 1771650 h 3543300"/>
              <a:gd name="connsiteX9" fmla="*/ 1771650 w 3543300"/>
              <a:gd name="connsiteY9" fmla="*/ 0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3300" h="3543300">
                <a:moveTo>
                  <a:pt x="1771650" y="76200"/>
                </a:moveTo>
                <a:cubicBezTo>
                  <a:pt x="835279" y="76200"/>
                  <a:pt x="76200" y="835279"/>
                  <a:pt x="76200" y="1771650"/>
                </a:cubicBezTo>
                <a:cubicBezTo>
                  <a:pt x="76200" y="2708021"/>
                  <a:pt x="835279" y="3467100"/>
                  <a:pt x="1771650" y="3467100"/>
                </a:cubicBezTo>
                <a:cubicBezTo>
                  <a:pt x="2708021" y="3467100"/>
                  <a:pt x="3467100" y="2708021"/>
                  <a:pt x="3467100" y="1771650"/>
                </a:cubicBezTo>
                <a:cubicBezTo>
                  <a:pt x="3467100" y="835279"/>
                  <a:pt x="2708021" y="76200"/>
                  <a:pt x="1771650" y="76200"/>
                </a:cubicBezTo>
                <a:close/>
                <a:moveTo>
                  <a:pt x="1771650" y="0"/>
                </a:moveTo>
                <a:cubicBezTo>
                  <a:pt x="2750105" y="0"/>
                  <a:pt x="3543300" y="793195"/>
                  <a:pt x="3543300" y="1771650"/>
                </a:cubicBezTo>
                <a:cubicBezTo>
                  <a:pt x="3543300" y="2750105"/>
                  <a:pt x="2750105" y="3543300"/>
                  <a:pt x="1771650" y="3543300"/>
                </a:cubicBezTo>
                <a:cubicBezTo>
                  <a:pt x="793195" y="3543300"/>
                  <a:pt x="0" y="2750105"/>
                  <a:pt x="0" y="1771650"/>
                </a:cubicBezTo>
                <a:cubicBezTo>
                  <a:pt x="0" y="793195"/>
                  <a:pt x="793195" y="0"/>
                  <a:pt x="1771650"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原创设计师QQ69613753    _4"/>
          <p:cNvSpPr/>
          <p:nvPr/>
        </p:nvSpPr>
        <p:spPr>
          <a:xfrm>
            <a:off x="5591175" y="1919288"/>
            <a:ext cx="1009652" cy="1009650"/>
          </a:xfrm>
          <a:prstGeom prst="ellipse">
            <a:avLst/>
          </a:prstGeom>
          <a:solidFill>
            <a:schemeClr val="bg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原创设计师QQ69613753    _5"/>
          <p:cNvSpPr/>
          <p:nvPr/>
        </p:nvSpPr>
        <p:spPr>
          <a:xfrm>
            <a:off x="7210424" y="3081336"/>
            <a:ext cx="1009652" cy="1009650"/>
          </a:xfrm>
          <a:prstGeom prst="ellipse">
            <a:avLst/>
          </a:prstGeom>
          <a:solidFill>
            <a:schemeClr val="bg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原创设计师QQ69613753    _6"/>
          <p:cNvSpPr/>
          <p:nvPr/>
        </p:nvSpPr>
        <p:spPr>
          <a:xfrm>
            <a:off x="3971925" y="3081337"/>
            <a:ext cx="1009652" cy="1009650"/>
          </a:xfrm>
          <a:prstGeom prst="ellipse">
            <a:avLst/>
          </a:prstGeom>
          <a:solidFill>
            <a:schemeClr val="bg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原创设计师QQ69613753    _7"/>
          <p:cNvSpPr/>
          <p:nvPr/>
        </p:nvSpPr>
        <p:spPr>
          <a:xfrm>
            <a:off x="4499371" y="4991100"/>
            <a:ext cx="1009652" cy="1009650"/>
          </a:xfrm>
          <a:prstGeom prst="ellipse">
            <a:avLst/>
          </a:prstGeom>
          <a:solidFill>
            <a:schemeClr val="bg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原创设计师QQ69613753    _8"/>
          <p:cNvSpPr/>
          <p:nvPr/>
        </p:nvSpPr>
        <p:spPr>
          <a:xfrm>
            <a:off x="6565106" y="4991100"/>
            <a:ext cx="1009652" cy="1009650"/>
          </a:xfrm>
          <a:prstGeom prst="ellipse">
            <a:avLst/>
          </a:prstGeom>
          <a:solidFill>
            <a:schemeClr val="bg1"/>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原创设计师QQ69613753    _9"/>
          <p:cNvSpPr/>
          <p:nvPr/>
        </p:nvSpPr>
        <p:spPr>
          <a:xfrm>
            <a:off x="5686425" y="2014540"/>
            <a:ext cx="819150" cy="819146"/>
          </a:xfrm>
          <a:prstGeom prst="ellipse">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原创设计师QQ69613753    _10"/>
          <p:cNvSpPr/>
          <p:nvPr/>
        </p:nvSpPr>
        <p:spPr>
          <a:xfrm>
            <a:off x="7305675" y="3176588"/>
            <a:ext cx="819150" cy="819146"/>
          </a:xfrm>
          <a:prstGeom prst="ellipse">
            <a:avLst/>
          </a:prstGeom>
          <a:solidFill>
            <a:schemeClr val="accent2"/>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原创设计师QQ69613753    _11"/>
          <p:cNvSpPr/>
          <p:nvPr/>
        </p:nvSpPr>
        <p:spPr>
          <a:xfrm>
            <a:off x="6660357" y="5086352"/>
            <a:ext cx="819150" cy="819146"/>
          </a:xfrm>
          <a:prstGeom prst="ellipse">
            <a:avLst/>
          </a:prstGeom>
          <a:solidFill>
            <a:schemeClr val="accent2"/>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原创设计师QQ69613753    _12"/>
          <p:cNvSpPr/>
          <p:nvPr/>
        </p:nvSpPr>
        <p:spPr>
          <a:xfrm>
            <a:off x="4594622" y="5086352"/>
            <a:ext cx="819150" cy="819146"/>
          </a:xfrm>
          <a:prstGeom prst="ellipse">
            <a:avLst/>
          </a:prstGeom>
          <a:solidFill>
            <a:schemeClr val="accent2"/>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原创设计师QQ69613753    _13"/>
          <p:cNvSpPr/>
          <p:nvPr/>
        </p:nvSpPr>
        <p:spPr>
          <a:xfrm>
            <a:off x="4067176" y="3176588"/>
            <a:ext cx="819150" cy="819146"/>
          </a:xfrm>
          <a:prstGeom prst="ellipse">
            <a:avLst/>
          </a:prstGeom>
          <a:solidFill>
            <a:schemeClr val="accent5"/>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原创设计师QQ69613753    _14"/>
          <p:cNvSpPr>
            <a:spLocks noEditPoints="1"/>
          </p:cNvSpPr>
          <p:nvPr/>
        </p:nvSpPr>
        <p:spPr bwMode="auto">
          <a:xfrm>
            <a:off x="1747740" y="1483196"/>
            <a:ext cx="439210" cy="735190"/>
          </a:xfrm>
          <a:custGeom>
            <a:avLst/>
            <a:gdLst>
              <a:gd name="T0" fmla="*/ 57 w 67"/>
              <a:gd name="T1" fmla="*/ 10 h 106"/>
              <a:gd name="T2" fmla="*/ 62 w 67"/>
              <a:gd name="T3" fmla="*/ 51 h 106"/>
              <a:gd name="T4" fmla="*/ 51 w 67"/>
              <a:gd name="T5" fmla="*/ 65 h 106"/>
              <a:gd name="T6" fmla="*/ 55 w 67"/>
              <a:gd name="T7" fmla="*/ 65 h 106"/>
              <a:gd name="T8" fmla="*/ 57 w 67"/>
              <a:gd name="T9" fmla="*/ 73 h 106"/>
              <a:gd name="T10" fmla="*/ 56 w 67"/>
              <a:gd name="T11" fmla="*/ 79 h 106"/>
              <a:gd name="T12" fmla="*/ 57 w 67"/>
              <a:gd name="T13" fmla="*/ 86 h 106"/>
              <a:gd name="T14" fmla="*/ 55 w 67"/>
              <a:gd name="T15" fmla="*/ 93 h 106"/>
              <a:gd name="T16" fmla="*/ 15 w 67"/>
              <a:gd name="T17" fmla="*/ 97 h 106"/>
              <a:gd name="T18" fmla="*/ 12 w 67"/>
              <a:gd name="T19" fmla="*/ 94 h 106"/>
              <a:gd name="T20" fmla="*/ 12 w 67"/>
              <a:gd name="T21" fmla="*/ 83 h 106"/>
              <a:gd name="T22" fmla="*/ 12 w 67"/>
              <a:gd name="T23" fmla="*/ 82 h 106"/>
              <a:gd name="T24" fmla="*/ 12 w 67"/>
              <a:gd name="T25" fmla="*/ 71 h 106"/>
              <a:gd name="T26" fmla="*/ 14 w 67"/>
              <a:gd name="T27" fmla="*/ 69 h 106"/>
              <a:gd name="T28" fmla="*/ 16 w 67"/>
              <a:gd name="T29" fmla="*/ 62 h 106"/>
              <a:gd name="T30" fmla="*/ 0 w 67"/>
              <a:gd name="T31" fmla="*/ 34 h 106"/>
              <a:gd name="T32" fmla="*/ 33 w 67"/>
              <a:gd name="T33" fmla="*/ 0 h 106"/>
              <a:gd name="T34" fmla="*/ 28 w 67"/>
              <a:gd name="T35" fmla="*/ 40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1 h 106"/>
              <a:gd name="T48" fmla="*/ 44 w 67"/>
              <a:gd name="T49" fmla="*/ 66 h 106"/>
              <a:gd name="T50" fmla="*/ 44 w 67"/>
              <a:gd name="T51" fmla="*/ 58 h 106"/>
              <a:gd name="T52" fmla="*/ 56 w 67"/>
              <a:gd name="T53" fmla="*/ 47 h 106"/>
              <a:gd name="T54" fmla="*/ 52 w 67"/>
              <a:gd name="T55" fmla="*/ 15 h 106"/>
              <a:gd name="T56" fmla="*/ 14 w 67"/>
              <a:gd name="T57" fmla="*/ 15 h 106"/>
              <a:gd name="T58" fmla="*/ 11 w 67"/>
              <a:gd name="T59" fmla="*/ 47 h 106"/>
              <a:gd name="T60" fmla="*/ 23 w 67"/>
              <a:gd name="T61" fmla="*/ 58 h 106"/>
              <a:gd name="T62" fmla="*/ 23 w 67"/>
              <a:gd name="T63" fmla="*/ 67 h 106"/>
              <a:gd name="T64" fmla="*/ 29 w 67"/>
              <a:gd name="T65" fmla="*/ 51 h 106"/>
              <a:gd name="T66" fmla="*/ 25 w 67"/>
              <a:gd name="T67" fmla="*/ 38 h 106"/>
              <a:gd name="T68" fmla="*/ 40 w 67"/>
              <a:gd name="T69" fmla="*/ 42 h 106"/>
              <a:gd name="T70" fmla="*/ 36 w 67"/>
              <a:gd name="T71" fmla="*/ 41 h 106"/>
              <a:gd name="T72" fmla="*/ 30 w 67"/>
              <a:gd name="T73" fmla="*/ 41 h 106"/>
              <a:gd name="T74" fmla="*/ 27 w 67"/>
              <a:gd name="T75" fmla="*/ 42 h 106"/>
              <a:gd name="T76" fmla="*/ 32 w 67"/>
              <a:gd name="T77" fmla="*/ 50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89 h 106"/>
              <a:gd name="T94" fmla="*/ 50 w 67"/>
              <a:gd name="T95" fmla="*/ 86 h 106"/>
              <a:gd name="T96" fmla="*/ 50 w 67"/>
              <a:gd name="T97" fmla="*/ 73 h 106"/>
              <a:gd name="T98" fmla="*/ 17 w 67"/>
              <a:gd name="T99" fmla="*/ 76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4"/>
                  <a:pt x="67" y="34"/>
                </a:cubicBezTo>
                <a:cubicBezTo>
                  <a:pt x="67" y="40"/>
                  <a:pt x="65" y="46"/>
                  <a:pt x="62" y="51"/>
                </a:cubicBezTo>
                <a:cubicBezTo>
                  <a:pt x="59" y="55"/>
                  <a:pt x="56" y="59"/>
                  <a:pt x="51" y="62"/>
                </a:cubicBezTo>
                <a:cubicBezTo>
                  <a:pt x="51" y="65"/>
                  <a:pt x="51" y="65"/>
                  <a:pt x="51" y="65"/>
                </a:cubicBezTo>
                <a:cubicBezTo>
                  <a:pt x="52" y="65"/>
                  <a:pt x="52" y="65"/>
                  <a:pt x="52" y="65"/>
                </a:cubicBezTo>
                <a:cubicBezTo>
                  <a:pt x="55" y="65"/>
                  <a:pt x="55" y="65"/>
                  <a:pt x="55" y="65"/>
                </a:cubicBezTo>
                <a:cubicBezTo>
                  <a:pt x="56" y="67"/>
                  <a:pt x="56" y="67"/>
                  <a:pt x="56" y="67"/>
                </a:cubicBezTo>
                <a:cubicBezTo>
                  <a:pt x="57" y="69"/>
                  <a:pt x="57" y="71"/>
                  <a:pt x="57" y="73"/>
                </a:cubicBezTo>
                <a:cubicBezTo>
                  <a:pt x="57" y="75"/>
                  <a:pt x="57" y="77"/>
                  <a:pt x="56" y="79"/>
                </a:cubicBezTo>
                <a:cubicBezTo>
                  <a:pt x="56" y="79"/>
                  <a:pt x="56" y="79"/>
                  <a:pt x="56" y="79"/>
                </a:cubicBezTo>
                <a:cubicBezTo>
                  <a:pt x="56" y="80"/>
                  <a:pt x="56" y="80"/>
                  <a:pt x="56" y="80"/>
                </a:cubicBezTo>
                <a:cubicBezTo>
                  <a:pt x="57" y="82"/>
                  <a:pt x="57" y="84"/>
                  <a:pt x="57" y="86"/>
                </a:cubicBezTo>
                <a:cubicBezTo>
                  <a:pt x="57" y="88"/>
                  <a:pt x="57" y="89"/>
                  <a:pt x="56" y="91"/>
                </a:cubicBezTo>
                <a:cubicBezTo>
                  <a:pt x="55" y="93"/>
                  <a:pt x="55" y="93"/>
                  <a:pt x="55" y="93"/>
                </a:cubicBezTo>
                <a:cubicBezTo>
                  <a:pt x="53" y="93"/>
                  <a:pt x="53" y="93"/>
                  <a:pt x="53" y="93"/>
                </a:cubicBezTo>
                <a:cubicBezTo>
                  <a:pt x="15" y="97"/>
                  <a:pt x="15" y="97"/>
                  <a:pt x="15" y="97"/>
                </a:cubicBezTo>
                <a:cubicBezTo>
                  <a:pt x="12" y="97"/>
                  <a:pt x="12" y="97"/>
                  <a:pt x="12" y="97"/>
                </a:cubicBezTo>
                <a:cubicBezTo>
                  <a:pt x="12" y="94"/>
                  <a:pt x="12" y="94"/>
                  <a:pt x="12" y="94"/>
                </a:cubicBezTo>
                <a:cubicBezTo>
                  <a:pt x="11" y="93"/>
                  <a:pt x="10" y="91"/>
                  <a:pt x="10" y="89"/>
                </a:cubicBezTo>
                <a:cubicBezTo>
                  <a:pt x="10" y="87"/>
                  <a:pt x="11" y="85"/>
                  <a:pt x="12" y="83"/>
                </a:cubicBezTo>
                <a:cubicBezTo>
                  <a:pt x="12" y="83"/>
                  <a:pt x="12" y="83"/>
                  <a:pt x="12" y="83"/>
                </a:cubicBezTo>
                <a:cubicBezTo>
                  <a:pt x="12" y="82"/>
                  <a:pt x="12" y="82"/>
                  <a:pt x="12" y="82"/>
                </a:cubicBezTo>
                <a:cubicBezTo>
                  <a:pt x="11" y="80"/>
                  <a:pt x="10" y="79"/>
                  <a:pt x="10" y="77"/>
                </a:cubicBezTo>
                <a:cubicBezTo>
                  <a:pt x="10" y="75"/>
                  <a:pt x="11" y="73"/>
                  <a:pt x="12" y="71"/>
                </a:cubicBezTo>
                <a:cubicBezTo>
                  <a:pt x="13" y="69"/>
                  <a:pt x="13" y="69"/>
                  <a:pt x="13" y="69"/>
                </a:cubicBezTo>
                <a:cubicBezTo>
                  <a:pt x="14" y="69"/>
                  <a:pt x="14" y="69"/>
                  <a:pt x="14" y="69"/>
                </a:cubicBezTo>
                <a:cubicBezTo>
                  <a:pt x="16" y="69"/>
                  <a:pt x="16" y="69"/>
                  <a:pt x="16" y="69"/>
                </a:cubicBezTo>
                <a:cubicBezTo>
                  <a:pt x="16" y="62"/>
                  <a:pt x="16" y="62"/>
                  <a:pt x="16" y="62"/>
                </a:cubicBezTo>
                <a:cubicBezTo>
                  <a:pt x="11" y="60"/>
                  <a:pt x="7" y="56"/>
                  <a:pt x="5" y="51"/>
                </a:cubicBezTo>
                <a:cubicBezTo>
                  <a:pt x="1" y="46"/>
                  <a:pt x="0" y="40"/>
                  <a:pt x="0" y="34"/>
                </a:cubicBezTo>
                <a:cubicBezTo>
                  <a:pt x="0" y="24"/>
                  <a:pt x="3" y="16"/>
                  <a:pt x="10" y="10"/>
                </a:cubicBezTo>
                <a:cubicBezTo>
                  <a:pt x="16" y="4"/>
                  <a:pt x="24" y="0"/>
                  <a:pt x="33" y="0"/>
                </a:cubicBezTo>
                <a:close/>
                <a:moveTo>
                  <a:pt x="26" y="40"/>
                </a:moveTo>
                <a:cubicBezTo>
                  <a:pt x="26" y="40"/>
                  <a:pt x="27" y="40"/>
                  <a:pt x="28" y="40"/>
                </a:cubicBezTo>
                <a:cubicBezTo>
                  <a:pt x="28" y="40"/>
                  <a:pt x="29" y="40"/>
                  <a:pt x="30" y="40"/>
                </a:cubicBezTo>
                <a:cubicBezTo>
                  <a:pt x="30" y="39"/>
                  <a:pt x="30" y="39"/>
                  <a:pt x="30" y="39"/>
                </a:cubicBezTo>
                <a:cubicBezTo>
                  <a:pt x="31" y="40"/>
                  <a:pt x="31" y="40"/>
                  <a:pt x="31" y="40"/>
                </a:cubicBezTo>
                <a:cubicBezTo>
                  <a:pt x="32" y="40"/>
                  <a:pt x="32" y="41"/>
                  <a:pt x="33" y="41"/>
                </a:cubicBezTo>
                <a:cubicBezTo>
                  <a:pt x="34" y="41"/>
                  <a:pt x="35" y="40"/>
                  <a:pt x="35" y="40"/>
                </a:cubicBezTo>
                <a:cubicBezTo>
                  <a:pt x="36" y="39"/>
                  <a:pt x="36" y="39"/>
                  <a:pt x="36" y="39"/>
                </a:cubicBezTo>
                <a:cubicBezTo>
                  <a:pt x="36" y="40"/>
                  <a:pt x="36" y="40"/>
                  <a:pt x="36" y="40"/>
                </a:cubicBezTo>
                <a:cubicBezTo>
                  <a:pt x="37" y="41"/>
                  <a:pt x="38" y="41"/>
                  <a:pt x="39" y="41"/>
                </a:cubicBezTo>
                <a:cubicBezTo>
                  <a:pt x="40" y="41"/>
                  <a:pt x="41" y="40"/>
                  <a:pt x="42" y="40"/>
                </a:cubicBezTo>
                <a:cubicBezTo>
                  <a:pt x="43" y="38"/>
                  <a:pt x="43" y="38"/>
                  <a:pt x="43" y="38"/>
                </a:cubicBezTo>
                <a:cubicBezTo>
                  <a:pt x="46" y="40"/>
                  <a:pt x="46" y="40"/>
                  <a:pt x="46" y="40"/>
                </a:cubicBezTo>
                <a:cubicBezTo>
                  <a:pt x="39" y="51"/>
                  <a:pt x="39" y="51"/>
                  <a:pt x="39" y="51"/>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1"/>
                  <a:pt x="56" y="47"/>
                </a:cubicBezTo>
                <a:cubicBezTo>
                  <a:pt x="58" y="43"/>
                  <a:pt x="60" y="39"/>
                  <a:pt x="60" y="34"/>
                </a:cubicBezTo>
                <a:cubicBezTo>
                  <a:pt x="60" y="26"/>
                  <a:pt x="57" y="20"/>
                  <a:pt x="52" y="15"/>
                </a:cubicBezTo>
                <a:cubicBezTo>
                  <a:pt x="47" y="10"/>
                  <a:pt x="41" y="7"/>
                  <a:pt x="33" y="7"/>
                </a:cubicBezTo>
                <a:cubicBezTo>
                  <a:pt x="26" y="7"/>
                  <a:pt x="19" y="10"/>
                  <a:pt x="14" y="15"/>
                </a:cubicBezTo>
                <a:cubicBezTo>
                  <a:pt x="10" y="20"/>
                  <a:pt x="7" y="26"/>
                  <a:pt x="7" y="34"/>
                </a:cubicBezTo>
                <a:cubicBezTo>
                  <a:pt x="7" y="39"/>
                  <a:pt x="8" y="43"/>
                  <a:pt x="11" y="47"/>
                </a:cubicBezTo>
                <a:cubicBezTo>
                  <a:pt x="13" y="52"/>
                  <a:pt x="17" y="55"/>
                  <a:pt x="21" y="57"/>
                </a:cubicBezTo>
                <a:cubicBezTo>
                  <a:pt x="23" y="58"/>
                  <a:pt x="23" y="58"/>
                  <a:pt x="23" y="58"/>
                </a:cubicBezTo>
                <a:cubicBezTo>
                  <a:pt x="23" y="60"/>
                  <a:pt x="23" y="60"/>
                  <a:pt x="23" y="60"/>
                </a:cubicBezTo>
                <a:cubicBezTo>
                  <a:pt x="23" y="67"/>
                  <a:pt x="23" y="67"/>
                  <a:pt x="23" y="67"/>
                </a:cubicBezTo>
                <a:cubicBezTo>
                  <a:pt x="29" y="67"/>
                  <a:pt x="29" y="67"/>
                  <a:pt x="29" y="67"/>
                </a:cubicBezTo>
                <a:cubicBezTo>
                  <a:pt x="29" y="51"/>
                  <a:pt x="29" y="51"/>
                  <a:pt x="29" y="51"/>
                </a:cubicBezTo>
                <a:cubicBezTo>
                  <a:pt x="22" y="40"/>
                  <a:pt x="22" y="40"/>
                  <a:pt x="22" y="40"/>
                </a:cubicBezTo>
                <a:cubicBezTo>
                  <a:pt x="25" y="38"/>
                  <a:pt x="25" y="38"/>
                  <a:pt x="25" y="38"/>
                </a:cubicBezTo>
                <a:cubicBezTo>
                  <a:pt x="26" y="40"/>
                  <a:pt x="26" y="40"/>
                  <a:pt x="26" y="40"/>
                </a:cubicBezTo>
                <a:close/>
                <a:moveTo>
                  <a:pt x="40" y="42"/>
                </a:moveTo>
                <a:cubicBezTo>
                  <a:pt x="40" y="42"/>
                  <a:pt x="40" y="42"/>
                  <a:pt x="39" y="42"/>
                </a:cubicBezTo>
                <a:cubicBezTo>
                  <a:pt x="38" y="43"/>
                  <a:pt x="37" y="42"/>
                  <a:pt x="36" y="41"/>
                </a:cubicBezTo>
                <a:cubicBezTo>
                  <a:pt x="35" y="42"/>
                  <a:pt x="34" y="43"/>
                  <a:pt x="33" y="42"/>
                </a:cubicBezTo>
                <a:cubicBezTo>
                  <a:pt x="32" y="42"/>
                  <a:pt x="31" y="42"/>
                  <a:pt x="30" y="41"/>
                </a:cubicBezTo>
                <a:cubicBezTo>
                  <a:pt x="29" y="42"/>
                  <a:pt x="28" y="42"/>
                  <a:pt x="28" y="42"/>
                </a:cubicBezTo>
                <a:cubicBezTo>
                  <a:pt x="27" y="42"/>
                  <a:pt x="27" y="42"/>
                  <a:pt x="27" y="42"/>
                </a:cubicBezTo>
                <a:cubicBezTo>
                  <a:pt x="32" y="50"/>
                  <a:pt x="32" y="50"/>
                  <a:pt x="32" y="50"/>
                </a:cubicBezTo>
                <a:cubicBezTo>
                  <a:pt x="32" y="50"/>
                  <a:pt x="32" y="50"/>
                  <a:pt x="32" y="50"/>
                </a:cubicBezTo>
                <a:cubicBezTo>
                  <a:pt x="32" y="51"/>
                  <a:pt x="32" y="51"/>
                  <a:pt x="32" y="51"/>
                </a:cubicBezTo>
                <a:cubicBezTo>
                  <a:pt x="32" y="67"/>
                  <a:pt x="32" y="67"/>
                  <a:pt x="32" y="67"/>
                </a:cubicBezTo>
                <a:cubicBezTo>
                  <a:pt x="35" y="67"/>
                  <a:pt x="35" y="67"/>
                  <a:pt x="35" y="67"/>
                </a:cubicBezTo>
                <a:cubicBezTo>
                  <a:pt x="35" y="51"/>
                  <a:pt x="35" y="51"/>
                  <a:pt x="35" y="51"/>
                </a:cubicBezTo>
                <a:cubicBezTo>
                  <a:pt x="35" y="50"/>
                  <a:pt x="35" y="50"/>
                  <a:pt x="35" y="50"/>
                </a:cubicBezTo>
                <a:cubicBezTo>
                  <a:pt x="35" y="50"/>
                  <a:pt x="35" y="50"/>
                  <a:pt x="35" y="50"/>
                </a:cubicBezTo>
                <a:cubicBezTo>
                  <a:pt x="40" y="42"/>
                  <a:pt x="40" y="42"/>
                  <a:pt x="40" y="42"/>
                </a:cubicBezTo>
                <a:close/>
                <a:moveTo>
                  <a:pt x="43" y="96"/>
                </a:moveTo>
                <a:cubicBezTo>
                  <a:pt x="24" y="98"/>
                  <a:pt x="24" y="98"/>
                  <a:pt x="24" y="98"/>
                </a:cubicBezTo>
                <a:cubicBezTo>
                  <a:pt x="25" y="103"/>
                  <a:pt x="29" y="106"/>
                  <a:pt x="34" y="106"/>
                </a:cubicBezTo>
                <a:cubicBezTo>
                  <a:pt x="39" y="106"/>
                  <a:pt x="43" y="102"/>
                  <a:pt x="43" y="97"/>
                </a:cubicBezTo>
                <a:cubicBezTo>
                  <a:pt x="43" y="96"/>
                  <a:pt x="43" y="96"/>
                  <a:pt x="43" y="96"/>
                </a:cubicBezTo>
                <a:close/>
                <a:moveTo>
                  <a:pt x="50" y="85"/>
                </a:moveTo>
                <a:cubicBezTo>
                  <a:pt x="17" y="88"/>
                  <a:pt x="17" y="88"/>
                  <a:pt x="17" y="88"/>
                </a:cubicBezTo>
                <a:cubicBezTo>
                  <a:pt x="17" y="88"/>
                  <a:pt x="17" y="89"/>
                  <a:pt x="17" y="89"/>
                </a:cubicBezTo>
                <a:cubicBezTo>
                  <a:pt x="17" y="89"/>
                  <a:pt x="17" y="89"/>
                  <a:pt x="17" y="89"/>
                </a:cubicBezTo>
                <a:cubicBezTo>
                  <a:pt x="50" y="87"/>
                  <a:pt x="50" y="87"/>
                  <a:pt x="50" y="87"/>
                </a:cubicBezTo>
                <a:cubicBezTo>
                  <a:pt x="50" y="86"/>
                  <a:pt x="50" y="86"/>
                  <a:pt x="50" y="86"/>
                </a:cubicBezTo>
                <a:cubicBezTo>
                  <a:pt x="50" y="85"/>
                  <a:pt x="50" y="85"/>
                  <a:pt x="50" y="85"/>
                </a:cubicBezTo>
                <a:close/>
                <a:moveTo>
                  <a:pt x="50" y="73"/>
                </a:moveTo>
                <a:cubicBezTo>
                  <a:pt x="17" y="75"/>
                  <a:pt x="17" y="75"/>
                  <a:pt x="17" y="75"/>
                </a:cubicBezTo>
                <a:cubicBezTo>
                  <a:pt x="17" y="76"/>
                  <a:pt x="17" y="76"/>
                  <a:pt x="17" y="76"/>
                </a:cubicBezTo>
                <a:cubicBezTo>
                  <a:pt x="17" y="77"/>
                  <a:pt x="17" y="77"/>
                  <a:pt x="17" y="77"/>
                </a:cubicBezTo>
                <a:cubicBezTo>
                  <a:pt x="50" y="74"/>
                  <a:pt x="50" y="74"/>
                  <a:pt x="50" y="74"/>
                </a:cubicBezTo>
                <a:cubicBezTo>
                  <a:pt x="50" y="74"/>
                  <a:pt x="50" y="73"/>
                  <a:pt x="50" y="73"/>
                </a:cubicBezTo>
                <a:cubicBezTo>
                  <a:pt x="50" y="73"/>
                  <a:pt x="50" y="73"/>
                  <a:pt x="50" y="73"/>
                </a:cubicBez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 name="原创设计师QQ69613753    _15"/>
          <p:cNvSpPr txBox="1"/>
          <p:nvPr/>
        </p:nvSpPr>
        <p:spPr>
          <a:xfrm>
            <a:off x="5376202" y="4209121"/>
            <a:ext cx="1439494" cy="381258"/>
          </a:xfrm>
          <a:prstGeom prst="rect">
            <a:avLst/>
          </a:prstGeom>
          <a:noFill/>
        </p:spPr>
        <p:txBody>
          <a:bodyPr wrap="square" lIns="0" rIns="0" rtlCol="0">
            <a:spAutoFit/>
          </a:bodyPr>
          <a:lstStyle/>
          <a:p>
            <a:pPr algn="ctr">
              <a:lnSpc>
                <a:spcPct val="150000"/>
              </a:lnSpc>
            </a:pPr>
            <a:r>
              <a:rPr lang="zh-CN" altLang="en-US" sz="1400" dirty="0"/>
              <a:t>银行</a:t>
            </a:r>
            <a:r>
              <a:rPr lang="zh-CN" altLang="zh-CN" sz="1400" dirty="0"/>
              <a:t>现存的问题</a:t>
            </a:r>
            <a:endParaRPr lang="en-US" altLang="zh-CN" sz="14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17" name="原创设计师QQ69613753    _16"/>
          <p:cNvSpPr txBox="1"/>
          <p:nvPr/>
        </p:nvSpPr>
        <p:spPr>
          <a:xfrm>
            <a:off x="6017402" y="2131725"/>
            <a:ext cx="157094" cy="584775"/>
          </a:xfrm>
          <a:prstGeom prst="rect">
            <a:avLst/>
          </a:prstGeom>
          <a:noFill/>
        </p:spPr>
        <p:txBody>
          <a:bodyPr wrap="none" lIns="0" rIns="0" rtlCol="0">
            <a:spAutoFit/>
          </a:bodyPr>
          <a:lstStyle/>
          <a:p>
            <a:pPr algn="ctr"/>
            <a:r>
              <a:rPr lang="en-US" altLang="zh-CN" sz="3200" dirty="0">
                <a:solidFill>
                  <a:schemeClr val="bg1"/>
                </a:solidFill>
                <a:latin typeface="Impact" panose="020B0806030902050204" pitchFamily="34" charset="0"/>
              </a:rPr>
              <a:t>1</a:t>
            </a:r>
            <a:endParaRPr lang="zh-CN" altLang="en-US" sz="3200" dirty="0">
              <a:solidFill>
                <a:schemeClr val="bg1"/>
              </a:solidFill>
              <a:latin typeface="Impact" panose="020B0806030902050204" pitchFamily="34" charset="0"/>
            </a:endParaRPr>
          </a:p>
        </p:txBody>
      </p:sp>
      <p:sp>
        <p:nvSpPr>
          <p:cNvPr id="18" name="原创设计师QQ69613753    _17"/>
          <p:cNvSpPr txBox="1"/>
          <p:nvPr/>
        </p:nvSpPr>
        <p:spPr>
          <a:xfrm>
            <a:off x="7611856" y="3293773"/>
            <a:ext cx="206788" cy="584775"/>
          </a:xfrm>
          <a:prstGeom prst="rect">
            <a:avLst/>
          </a:prstGeom>
          <a:noFill/>
        </p:spPr>
        <p:txBody>
          <a:bodyPr wrap="none" lIns="0" rIns="0" rtlCol="0">
            <a:spAutoFit/>
          </a:bodyPr>
          <a:lstStyle/>
          <a:p>
            <a:pPr algn="ctr"/>
            <a:r>
              <a:rPr lang="en-US" altLang="zh-CN" sz="3200" dirty="0">
                <a:solidFill>
                  <a:schemeClr val="bg1"/>
                </a:solidFill>
                <a:latin typeface="Impact" panose="020B0806030902050204" pitchFamily="34" charset="0"/>
              </a:rPr>
              <a:t>2</a:t>
            </a:r>
            <a:endParaRPr lang="zh-CN" altLang="en-US" sz="3200" dirty="0">
              <a:solidFill>
                <a:schemeClr val="bg1"/>
              </a:solidFill>
              <a:latin typeface="Impact" panose="020B0806030902050204" pitchFamily="34" charset="0"/>
            </a:endParaRPr>
          </a:p>
        </p:txBody>
      </p:sp>
      <p:sp>
        <p:nvSpPr>
          <p:cNvPr id="19" name="原创设计师QQ69613753    _18"/>
          <p:cNvSpPr txBox="1"/>
          <p:nvPr/>
        </p:nvSpPr>
        <p:spPr>
          <a:xfrm>
            <a:off x="6960928" y="5203537"/>
            <a:ext cx="218009" cy="584775"/>
          </a:xfrm>
          <a:prstGeom prst="rect">
            <a:avLst/>
          </a:prstGeom>
          <a:noFill/>
        </p:spPr>
        <p:txBody>
          <a:bodyPr wrap="none" lIns="0" rIns="0" rtlCol="0">
            <a:spAutoFit/>
          </a:bodyPr>
          <a:lstStyle/>
          <a:p>
            <a:pPr algn="ctr"/>
            <a:r>
              <a:rPr lang="en-US" altLang="zh-CN" sz="3200" dirty="0">
                <a:solidFill>
                  <a:schemeClr val="bg1"/>
                </a:solidFill>
                <a:latin typeface="Impact" panose="020B0806030902050204" pitchFamily="34" charset="0"/>
              </a:rPr>
              <a:t>3</a:t>
            </a:r>
            <a:endParaRPr lang="zh-CN" altLang="en-US" sz="3200" dirty="0">
              <a:solidFill>
                <a:schemeClr val="bg1"/>
              </a:solidFill>
              <a:latin typeface="Impact" panose="020B0806030902050204" pitchFamily="34" charset="0"/>
            </a:endParaRPr>
          </a:p>
        </p:txBody>
      </p:sp>
      <p:sp>
        <p:nvSpPr>
          <p:cNvPr id="20" name="原创设计师QQ69613753    _19"/>
          <p:cNvSpPr txBox="1"/>
          <p:nvPr/>
        </p:nvSpPr>
        <p:spPr>
          <a:xfrm>
            <a:off x="4901605" y="5203536"/>
            <a:ext cx="205184" cy="584775"/>
          </a:xfrm>
          <a:prstGeom prst="rect">
            <a:avLst/>
          </a:prstGeom>
          <a:noFill/>
        </p:spPr>
        <p:txBody>
          <a:bodyPr wrap="none" lIns="0" rIns="0" rtlCol="0">
            <a:spAutoFit/>
          </a:bodyPr>
          <a:lstStyle/>
          <a:p>
            <a:pPr algn="ctr"/>
            <a:r>
              <a:rPr lang="en-US" altLang="zh-CN" sz="3200" dirty="0">
                <a:solidFill>
                  <a:schemeClr val="bg1"/>
                </a:solidFill>
                <a:latin typeface="Impact" panose="020B0806030902050204" pitchFamily="34" charset="0"/>
              </a:rPr>
              <a:t>4</a:t>
            </a:r>
            <a:endParaRPr lang="zh-CN" altLang="en-US" sz="3200" dirty="0">
              <a:solidFill>
                <a:schemeClr val="bg1"/>
              </a:solidFill>
              <a:latin typeface="Impact" panose="020B0806030902050204" pitchFamily="34" charset="0"/>
            </a:endParaRPr>
          </a:p>
        </p:txBody>
      </p:sp>
      <p:sp>
        <p:nvSpPr>
          <p:cNvPr id="21" name="原创设计师QQ69613753    _20"/>
          <p:cNvSpPr txBox="1"/>
          <p:nvPr/>
        </p:nvSpPr>
        <p:spPr>
          <a:xfrm>
            <a:off x="4373861" y="3293773"/>
            <a:ext cx="219612" cy="584775"/>
          </a:xfrm>
          <a:prstGeom prst="rect">
            <a:avLst/>
          </a:prstGeom>
          <a:noFill/>
        </p:spPr>
        <p:txBody>
          <a:bodyPr wrap="none" lIns="0" rIns="0" rtlCol="0">
            <a:spAutoFit/>
          </a:bodyPr>
          <a:lstStyle/>
          <a:p>
            <a:pPr algn="ctr"/>
            <a:r>
              <a:rPr lang="en-US" altLang="zh-CN" sz="3200" dirty="0">
                <a:solidFill>
                  <a:schemeClr val="bg1"/>
                </a:solidFill>
                <a:latin typeface="Impact" panose="020B0806030902050204" pitchFamily="34" charset="0"/>
              </a:rPr>
              <a:t>5</a:t>
            </a:r>
            <a:endParaRPr lang="zh-CN" altLang="en-US" sz="3200" dirty="0">
              <a:solidFill>
                <a:schemeClr val="bg1"/>
              </a:solidFill>
              <a:latin typeface="Impact" panose="020B0806030902050204" pitchFamily="34" charset="0"/>
            </a:endParaRPr>
          </a:p>
        </p:txBody>
      </p:sp>
      <p:sp>
        <p:nvSpPr>
          <p:cNvPr id="22" name="原创设计师QQ69613753    _21"/>
          <p:cNvSpPr/>
          <p:nvPr/>
        </p:nvSpPr>
        <p:spPr>
          <a:xfrm>
            <a:off x="8526257" y="3109106"/>
            <a:ext cx="2532277" cy="465640"/>
          </a:xfrm>
          <a:prstGeom prst="rect">
            <a:avLst/>
          </a:prstGeom>
        </p:spPr>
        <p:txBody>
          <a:bodyPr wrap="square">
            <a:spAutoFit/>
          </a:bodyPr>
          <a:lstStyle/>
          <a:p>
            <a:pPr>
              <a:lnSpc>
                <a:spcPct val="150000"/>
              </a:lnSpc>
              <a:spcAft>
                <a:spcPts val="600"/>
              </a:spcAft>
            </a:pPr>
            <a:r>
              <a:rPr lang="zh-CN" altLang="zh-CN" dirty="0"/>
              <a:t>跨境支付与结算</a:t>
            </a:r>
            <a:endParaRPr lang="en-US" altLang="zh-CN" dirty="0"/>
          </a:p>
        </p:txBody>
      </p:sp>
      <p:sp>
        <p:nvSpPr>
          <p:cNvPr id="23" name="原创设计师QQ69613753    _22"/>
          <p:cNvSpPr/>
          <p:nvPr/>
        </p:nvSpPr>
        <p:spPr>
          <a:xfrm>
            <a:off x="1160871" y="3041627"/>
            <a:ext cx="2532277" cy="465640"/>
          </a:xfrm>
          <a:prstGeom prst="rect">
            <a:avLst/>
          </a:prstGeom>
        </p:spPr>
        <p:txBody>
          <a:bodyPr wrap="square">
            <a:spAutoFit/>
          </a:bodyPr>
          <a:lstStyle/>
          <a:p>
            <a:pPr algn="r">
              <a:lnSpc>
                <a:spcPct val="150000"/>
              </a:lnSpc>
              <a:spcAft>
                <a:spcPts val="600"/>
              </a:spcAft>
            </a:pPr>
            <a:r>
              <a:rPr lang="zh-CN" altLang="zh-CN" dirty="0"/>
              <a:t>客户征信与反欺诈</a:t>
            </a:r>
            <a:endParaRPr lang="en-US" altLang="zh-CN" dirty="0"/>
          </a:p>
        </p:txBody>
      </p:sp>
      <p:sp>
        <p:nvSpPr>
          <p:cNvPr id="24" name="原创设计师QQ69613753    _23"/>
          <p:cNvSpPr/>
          <p:nvPr/>
        </p:nvSpPr>
        <p:spPr>
          <a:xfrm>
            <a:off x="7972423" y="5133970"/>
            <a:ext cx="2532277" cy="1019253"/>
          </a:xfrm>
          <a:prstGeom prst="rect">
            <a:avLst/>
          </a:prstGeom>
        </p:spPr>
        <p:txBody>
          <a:bodyPr wrap="square">
            <a:spAutoFit/>
          </a:bodyPr>
          <a:lstStyle/>
          <a:p>
            <a:pPr>
              <a:lnSpc>
                <a:spcPct val="150000"/>
              </a:lnSpc>
              <a:spcAft>
                <a:spcPts val="600"/>
              </a:spcAft>
            </a:pPr>
            <a:r>
              <a:rPr lang="zh-CN" altLang="zh-CN" dirty="0"/>
              <a:t>票据与供应链金融</a:t>
            </a:r>
            <a:endParaRPr lang="en-US" altLang="zh-CN" dirty="0"/>
          </a:p>
          <a:p>
            <a:pPr>
              <a:lnSpc>
                <a:spcPct val="150000"/>
              </a:lnSpc>
              <a:spcAft>
                <a:spcPts val="600"/>
              </a:spcAft>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5" name="原创设计师QQ69613753    _24"/>
          <p:cNvSpPr/>
          <p:nvPr/>
        </p:nvSpPr>
        <p:spPr>
          <a:xfrm>
            <a:off x="1645669" y="5086352"/>
            <a:ext cx="2532277" cy="465640"/>
          </a:xfrm>
          <a:prstGeom prst="rect">
            <a:avLst/>
          </a:prstGeom>
        </p:spPr>
        <p:txBody>
          <a:bodyPr wrap="square">
            <a:spAutoFit/>
          </a:bodyPr>
          <a:lstStyle/>
          <a:p>
            <a:pPr algn="r">
              <a:lnSpc>
                <a:spcPct val="150000"/>
              </a:lnSpc>
              <a:spcAft>
                <a:spcPts val="600"/>
              </a:spcAft>
            </a:pPr>
            <a:r>
              <a:rPr lang="zh-CN" altLang="zh-CN" dirty="0"/>
              <a:t>证券发行与交易</a:t>
            </a:r>
            <a:endParaRPr lang="en-US" altLang="zh-CN" dirty="0"/>
          </a:p>
        </p:txBody>
      </p:sp>
      <p:sp>
        <p:nvSpPr>
          <p:cNvPr id="26" name="原创设计师QQ69613753    _25"/>
          <p:cNvSpPr/>
          <p:nvPr/>
        </p:nvSpPr>
        <p:spPr>
          <a:xfrm>
            <a:off x="6696077" y="1366043"/>
            <a:ext cx="2532277" cy="507831"/>
          </a:xfrm>
          <a:prstGeom prst="rect">
            <a:avLst/>
          </a:prstGeom>
        </p:spPr>
        <p:txBody>
          <a:bodyPr wrap="square">
            <a:spAutoFit/>
          </a:bodyPr>
          <a:lstStyle/>
          <a:p>
            <a:pPr>
              <a:lnSpc>
                <a:spcPct val="150000"/>
              </a:lnSpc>
              <a:spcAft>
                <a:spcPts val="600"/>
              </a:spcAft>
            </a:pPr>
            <a:r>
              <a:rPr lang="zh-CN" altLang="zh-CN" dirty="0"/>
              <a:t>银行服务存在效率瓶颈</a:t>
            </a: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7"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5107616" y="18010364"/>
            <a:ext cx="1976768" cy="511028"/>
          </a:xfrm>
          <a:prstGeom prst="rect">
            <a:avLst/>
          </a:prstGeom>
        </p:spPr>
      </p:pic>
      <p:sp>
        <p:nvSpPr>
          <p:cNvPr id="28" name="原创设计师QQ69613753    _11"/>
          <p:cNvSpPr>
            <a:spLocks noChangeAspect="1" noEditPoints="1"/>
          </p:cNvSpPr>
          <p:nvPr/>
        </p:nvSpPr>
        <p:spPr bwMode="auto">
          <a:xfrm>
            <a:off x="5868585" y="3630903"/>
            <a:ext cx="498964" cy="524552"/>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bg1"/>
          </a:solid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08389251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lnSpcReduction="10000"/>
          </a:bodyPr>
          <a:lstStyle/>
          <a:p>
            <a:r>
              <a:rPr lang="zh-CN" altLang="zh-CN" dirty="0"/>
              <a:t>传统跨行转账业务流程</a:t>
            </a:r>
            <a:endParaRPr lang="zh-CN" altLang="en-US" dirty="0"/>
          </a:p>
        </p:txBody>
      </p:sp>
      <p:sp>
        <p:nvSpPr>
          <p:cNvPr id="9" name="矩形 8"/>
          <p:cNvSpPr/>
          <p:nvPr/>
        </p:nvSpPr>
        <p:spPr>
          <a:xfrm>
            <a:off x="4426858" y="3934349"/>
            <a:ext cx="6096000" cy="2169825"/>
          </a:xfrm>
          <a:prstGeom prst="rect">
            <a:avLst/>
          </a:prstGeom>
        </p:spPr>
        <p:txBody>
          <a:bodyPr>
            <a:spAutoFit/>
          </a:bodyPr>
          <a:lstStyle/>
          <a:p>
            <a:pPr indent="266700" algn="just">
              <a:lnSpc>
                <a:spcPct val="150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传统的跨行转账业务的流程简化如下：</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由付款人发起转账请求，付款人的银行接受请求并提交给相应业务的清算机构，清算机构负责处理款项在付款人银行和收款人银行之间的划转，最后由收款人银行将该款项添加到收款人的账户。</a:t>
            </a:r>
            <a:endParaRPr lang="zh-CN" altLang="zh-CN" kern="100" dirty="0">
              <a:latin typeface="等线" panose="02010600030101010101" pitchFamily="2" charset="-122"/>
              <a:cs typeface="Times New Roman" panose="02020603050405020304" pitchFamily="18" charset="0"/>
            </a:endParaRPr>
          </a:p>
        </p:txBody>
      </p:sp>
      <p:sp>
        <p:nvSpPr>
          <p:cNvPr id="10" name="Rectangle 8"/>
          <p:cNvSpPr>
            <a:spLocks noChangeArrowheads="1"/>
          </p:cNvSpPr>
          <p:nvPr/>
        </p:nvSpPr>
        <p:spPr bwMode="auto">
          <a:xfrm>
            <a:off x="874644" y="1743606"/>
            <a:ext cx="113848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568392365"/>
              </p:ext>
            </p:extLst>
          </p:nvPr>
        </p:nvGraphicFramePr>
        <p:xfrm>
          <a:off x="874643" y="1743607"/>
          <a:ext cx="8752115" cy="1141580"/>
        </p:xfrm>
        <a:graphic>
          <a:graphicData uri="http://schemas.openxmlformats.org/presentationml/2006/ole">
            <mc:AlternateContent xmlns:mc="http://schemas.openxmlformats.org/markup-compatibility/2006">
              <mc:Choice xmlns:v="urn:schemas-microsoft-com:vml" Requires="v">
                <p:oleObj spid="_x0000_s1050" r:id="rId3" imgW="8400891" imgH="1104861" progId="Visio.Drawing.15">
                  <p:embed/>
                </p:oleObj>
              </mc:Choice>
              <mc:Fallback>
                <p:oleObj r:id="rId3" imgW="8400891" imgH="1104861" progId="Visio.Drawing.15">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643" y="1743607"/>
                        <a:ext cx="8752115" cy="1141580"/>
                      </a:xfrm>
                      <a:prstGeom prst="rect">
                        <a:avLst/>
                      </a:prstGeom>
                      <a:noFill/>
                    </p:spPr>
                  </p:pic>
                </p:oleObj>
              </mc:Fallback>
            </mc:AlternateContent>
          </a:graphicData>
        </a:graphic>
      </p:graphicFrame>
    </p:spTree>
    <p:extLst>
      <p:ext uri="{BB962C8B-B14F-4D97-AF65-F5344CB8AC3E}">
        <p14:creationId xmlns:p14="http://schemas.microsoft.com/office/powerpoint/2010/main" val="1776745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lnSpcReduction="10000"/>
          </a:bodyPr>
          <a:lstStyle/>
          <a:p>
            <a:r>
              <a:rPr lang="zh-CN" altLang="zh-CN" dirty="0"/>
              <a:t>无第三方机构的跨行转账业务流程</a:t>
            </a:r>
            <a:endParaRPr lang="zh-CN" altLang="en-US" dirty="0"/>
          </a:p>
        </p:txBody>
      </p:sp>
      <p:sp>
        <p:nvSpPr>
          <p:cNvPr id="3" name="Rectangle 2"/>
          <p:cNvSpPr>
            <a:spLocks noChangeArrowheads="1"/>
          </p:cNvSpPr>
          <p:nvPr/>
        </p:nvSpPr>
        <p:spPr bwMode="auto">
          <a:xfrm>
            <a:off x="705758" y="1690253"/>
            <a:ext cx="131801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363561136"/>
              </p:ext>
            </p:extLst>
          </p:nvPr>
        </p:nvGraphicFramePr>
        <p:xfrm>
          <a:off x="3226684" y="1574749"/>
          <a:ext cx="6840453" cy="892233"/>
        </p:xfrm>
        <a:graphic>
          <a:graphicData uri="http://schemas.openxmlformats.org/presentationml/2006/ole">
            <mc:AlternateContent xmlns:mc="http://schemas.openxmlformats.org/markup-compatibility/2006">
              <mc:Choice xmlns:v="urn:schemas-microsoft-com:vml" Requires="v">
                <p:oleObj spid="_x0000_s2068" r:id="rId4" imgW="8400891" imgH="1104861" progId="Visio.Drawing.15">
                  <p:embed/>
                </p:oleObj>
              </mc:Choice>
              <mc:Fallback>
                <p:oleObj r:id="rId4" imgW="8400891" imgH="1104861"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6684" y="1574749"/>
                        <a:ext cx="6840453" cy="892233"/>
                      </a:xfrm>
                      <a:prstGeom prst="rect">
                        <a:avLst/>
                      </a:prstGeom>
                      <a:noFill/>
                    </p:spPr>
                  </p:pic>
                </p:oleObj>
              </mc:Fallback>
            </mc:AlternateContent>
          </a:graphicData>
        </a:graphic>
      </p:graphicFrame>
      <p:sp>
        <p:nvSpPr>
          <p:cNvPr id="5" name="矩形 4"/>
          <p:cNvSpPr/>
          <p:nvPr/>
        </p:nvSpPr>
        <p:spPr>
          <a:xfrm>
            <a:off x="3598911" y="3036093"/>
            <a:ext cx="6096000" cy="3000821"/>
          </a:xfrm>
          <a:prstGeom prst="rect">
            <a:avLst/>
          </a:prstGeom>
        </p:spPr>
        <p:txBody>
          <a:bodyPr>
            <a:spAutoFit/>
          </a:bodyPr>
          <a:lstStyle/>
          <a:p>
            <a:pPr indent="266700" algn="just">
              <a:lnSpc>
                <a:spcPct val="150000"/>
              </a:lnSpc>
              <a:spcAft>
                <a:spcPts val="0"/>
              </a:spcAft>
            </a:pP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早期的时候跨行转账是通过银行间互相在对方处开立账户实现的，这种模式使得记录和清算过程都更加的复杂。但是通过区块链在比特币上的表现已经证明了它可以为复杂的支付系统提供一套全自动的接近即时的处理方案，因此可以显著地降低清算机构的人力成本并提高到账速度。</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并且在区块链的帮助下，各公司和组织也不需要依赖对他人的信任就可以建立一套可靠的支付系统。</a:t>
            </a:r>
            <a:endParaRPr lang="zh-CN" altLang="zh-CN"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88441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lnSpcReduction="10000"/>
          </a:bodyPr>
          <a:lstStyle/>
          <a:p>
            <a:r>
              <a:rPr lang="zh-CN" altLang="zh-CN" dirty="0"/>
              <a:t>区块链技术对银行业务流程的改进</a:t>
            </a:r>
            <a:endParaRPr lang="zh-CN" altLang="en-US" dirty="0"/>
          </a:p>
        </p:txBody>
      </p:sp>
      <p:pic>
        <p:nvPicPr>
          <p:cNvPr id="3" name="图片 2" descr="preview"/>
          <p:cNvPicPr/>
          <p:nvPr/>
        </p:nvPicPr>
        <p:blipFill rotWithShape="1">
          <a:blip r:embed="rId2" cstate="print">
            <a:extLst>
              <a:ext uri="{28A0092B-C50C-407E-A947-70E740481C1C}">
                <a14:useLocalDpi xmlns:a14="http://schemas.microsoft.com/office/drawing/2010/main" val="0"/>
              </a:ext>
            </a:extLst>
          </a:blip>
          <a:srcRect l="9392" t="44678" r="11308" b="-1319"/>
          <a:stretch/>
        </p:blipFill>
        <p:spPr bwMode="auto">
          <a:xfrm>
            <a:off x="1753161" y="1390996"/>
            <a:ext cx="7961645" cy="2561996"/>
          </a:xfrm>
          <a:prstGeom prst="rect">
            <a:avLst/>
          </a:prstGeom>
          <a:noFill/>
          <a:ln>
            <a:noFill/>
          </a:ln>
          <a:extLst>
            <a:ext uri="{53640926-AAD7-44D8-BBD7-CCE9431645EC}">
              <a14:shadowObscured xmlns:a14="http://schemas.microsoft.com/office/drawing/2010/main"/>
            </a:ext>
          </a:extLst>
        </p:spPr>
      </p:pic>
      <p:sp>
        <p:nvSpPr>
          <p:cNvPr id="4" name="矩形 3"/>
          <p:cNvSpPr/>
          <p:nvPr/>
        </p:nvSpPr>
        <p:spPr>
          <a:xfrm>
            <a:off x="842356" y="4228582"/>
            <a:ext cx="10789921" cy="216982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indent="266700" algn="just">
              <a:lnSpc>
                <a:spcPct val="150000"/>
              </a:lnSpc>
              <a:spcAft>
                <a:spcPts val="0"/>
              </a:spcAft>
            </a:pP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对于现有金融交易的主要环节，包括金融的发起、验证、交易审批、合同签订、交易处理、账户处理、交易完成，结合了区块链技术后的金融交易的各环节将发生巨大的变化（图</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比如，合同签订环节，将从纸质合同变化为智能合约，法律条文和交易规则将被写入底层程序，不得篡改；交易验证和交易审批环节也从长时间的人工验证变成快速的实时审批，这种统一的技术协议使得交易双方充分信任，无需第三方信用中介。整套区块链交易流程下来，不再需要后续的</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清算</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环节。</a:t>
            </a:r>
            <a:endParaRPr lang="zh-CN" altLang="zh-CN"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92034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原创设计师QQ69613753    _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flipH="1">
            <a:off x="-18730" y="1"/>
            <a:ext cx="12207111" cy="6866500"/>
          </a:xfrm>
          <a:prstGeom prst="rect">
            <a:avLst/>
          </a:prstGeom>
        </p:spPr>
      </p:pic>
      <p:grpSp>
        <p:nvGrpSpPr>
          <p:cNvPr id="8" name="原创设计师QQ69613753    _2"/>
          <p:cNvGrpSpPr/>
          <p:nvPr/>
        </p:nvGrpSpPr>
        <p:grpSpPr>
          <a:xfrm>
            <a:off x="-18730" y="2455259"/>
            <a:ext cx="10628079" cy="4402741"/>
            <a:chOff x="-18730" y="2455259"/>
            <a:chExt cx="10628079" cy="4402741"/>
          </a:xfrm>
        </p:grpSpPr>
        <p:sp>
          <p:nvSpPr>
            <p:cNvPr id="4" name="Shape 156"/>
            <p:cNvSpPr/>
            <p:nvPr/>
          </p:nvSpPr>
          <p:spPr>
            <a:xfrm>
              <a:off x="-18730" y="2868215"/>
              <a:ext cx="10628079" cy="3989785"/>
            </a:xfrm>
            <a:custGeom>
              <a:avLst/>
              <a:gdLst/>
              <a:ahLst/>
              <a:cxnLst>
                <a:cxn ang="0">
                  <a:pos x="wd2" y="hd2"/>
                </a:cxn>
                <a:cxn ang="5400000">
                  <a:pos x="wd2" y="hd2"/>
                </a:cxn>
                <a:cxn ang="10800000">
                  <a:pos x="wd2" y="hd2"/>
                </a:cxn>
                <a:cxn ang="16200000">
                  <a:pos x="wd2" y="hd2"/>
                </a:cxn>
              </a:cxnLst>
              <a:rect l="0" t="0" r="r" b="b"/>
              <a:pathLst>
                <a:path w="20811" h="18162" extrusionOk="0">
                  <a:moveTo>
                    <a:pt x="0" y="2007"/>
                  </a:moveTo>
                  <a:lnTo>
                    <a:pt x="0" y="18162"/>
                  </a:lnTo>
                  <a:lnTo>
                    <a:pt x="20728" y="18162"/>
                  </a:lnTo>
                  <a:cubicBezTo>
                    <a:pt x="21600" y="2933"/>
                    <a:pt x="15438" y="9748"/>
                    <a:pt x="11751" y="2674"/>
                  </a:cubicBezTo>
                  <a:cubicBezTo>
                    <a:pt x="8567" y="-3438"/>
                    <a:pt x="6374" y="2667"/>
                    <a:pt x="4197" y="3937"/>
                  </a:cubicBezTo>
                  <a:cubicBezTo>
                    <a:pt x="1396" y="5570"/>
                    <a:pt x="0" y="2007"/>
                    <a:pt x="0" y="2007"/>
                  </a:cubicBezTo>
                  <a:close/>
                </a:path>
              </a:pathLst>
            </a:custGeom>
            <a:solidFill>
              <a:schemeClr val="accent1"/>
            </a:solidFill>
            <a:ln w="12700">
              <a:miter lim="400000"/>
            </a:ln>
          </p:spPr>
          <p:txBody>
            <a:bodyPr lIns="0" tIns="0" rIns="0" bIns="0" anchor="ctr"/>
            <a:lstStyle/>
            <a:p>
              <a:pPr lvl="0"/>
              <a:endParaRPr/>
            </a:p>
          </p:txBody>
        </p:sp>
        <p:sp>
          <p:nvSpPr>
            <p:cNvPr id="5" name="Shape 157"/>
            <p:cNvSpPr/>
            <p:nvPr/>
          </p:nvSpPr>
          <p:spPr>
            <a:xfrm>
              <a:off x="-13092" y="2455259"/>
              <a:ext cx="3288509" cy="1375318"/>
            </a:xfrm>
            <a:custGeom>
              <a:avLst/>
              <a:gdLst/>
              <a:ahLst/>
              <a:cxnLst>
                <a:cxn ang="0">
                  <a:pos x="wd2" y="hd2"/>
                </a:cxn>
                <a:cxn ang="5400000">
                  <a:pos x="wd2" y="hd2"/>
                </a:cxn>
                <a:cxn ang="10800000">
                  <a:pos x="wd2" y="hd2"/>
                </a:cxn>
                <a:cxn ang="16200000">
                  <a:pos x="wd2" y="hd2"/>
                </a:cxn>
              </a:cxnLst>
              <a:rect l="0" t="0" r="r" b="b"/>
              <a:pathLst>
                <a:path w="21600" h="17187" extrusionOk="0">
                  <a:moveTo>
                    <a:pt x="0" y="0"/>
                  </a:moveTo>
                  <a:lnTo>
                    <a:pt x="0" y="11247"/>
                  </a:lnTo>
                  <a:cubicBezTo>
                    <a:pt x="4449" y="17205"/>
                    <a:pt x="11449" y="21600"/>
                    <a:pt x="21600" y="9539"/>
                  </a:cubicBezTo>
                  <a:cubicBezTo>
                    <a:pt x="11455" y="20381"/>
                    <a:pt x="2428" y="14276"/>
                    <a:pt x="0" y="0"/>
                  </a:cubicBezTo>
                  <a:close/>
                </a:path>
              </a:pathLst>
            </a:custGeom>
            <a:solidFill>
              <a:srgbClr val="FFFFFF"/>
            </a:solidFill>
            <a:ln w="12700">
              <a:miter lim="400000"/>
            </a:ln>
          </p:spPr>
          <p:txBody>
            <a:bodyPr lIns="0" tIns="0" rIns="0" bIns="0" anchor="ctr"/>
            <a:lstStyle/>
            <a:p>
              <a:pPr lvl="0"/>
              <a:endParaRPr/>
            </a:p>
          </p:txBody>
        </p:sp>
      </p:grpSp>
      <p:sp>
        <p:nvSpPr>
          <p:cNvPr id="10" name="原创设计师QQ69613753    _3"/>
          <p:cNvSpPr/>
          <p:nvPr/>
        </p:nvSpPr>
        <p:spPr>
          <a:xfrm flipH="1">
            <a:off x="1563921" y="2868215"/>
            <a:ext cx="10628079" cy="3989785"/>
          </a:xfrm>
          <a:custGeom>
            <a:avLst/>
            <a:gdLst/>
            <a:ahLst/>
            <a:cxnLst>
              <a:cxn ang="0">
                <a:pos x="wd2" y="hd2"/>
              </a:cxn>
              <a:cxn ang="5400000">
                <a:pos x="wd2" y="hd2"/>
              </a:cxn>
              <a:cxn ang="10800000">
                <a:pos x="wd2" y="hd2"/>
              </a:cxn>
              <a:cxn ang="16200000">
                <a:pos x="wd2" y="hd2"/>
              </a:cxn>
            </a:cxnLst>
            <a:rect l="0" t="0" r="r" b="b"/>
            <a:pathLst>
              <a:path w="20811" h="18162" extrusionOk="0">
                <a:moveTo>
                  <a:pt x="0" y="2007"/>
                </a:moveTo>
                <a:lnTo>
                  <a:pt x="0" y="18162"/>
                </a:lnTo>
                <a:lnTo>
                  <a:pt x="20728" y="18162"/>
                </a:lnTo>
                <a:cubicBezTo>
                  <a:pt x="21600" y="2933"/>
                  <a:pt x="15438" y="9748"/>
                  <a:pt x="11751" y="2674"/>
                </a:cubicBezTo>
                <a:cubicBezTo>
                  <a:pt x="8567" y="-3438"/>
                  <a:pt x="6374" y="2667"/>
                  <a:pt x="4197" y="3937"/>
                </a:cubicBezTo>
                <a:cubicBezTo>
                  <a:pt x="1396" y="5570"/>
                  <a:pt x="0" y="2007"/>
                  <a:pt x="0" y="2007"/>
                </a:cubicBezTo>
                <a:close/>
              </a:path>
            </a:pathLst>
          </a:custGeom>
          <a:solidFill>
            <a:schemeClr val="accent1"/>
          </a:solidFill>
          <a:ln w="12700">
            <a:miter lim="400000"/>
          </a:ln>
        </p:spPr>
        <p:txBody>
          <a:bodyPr lIns="0" tIns="0" rIns="0" bIns="0" anchor="ctr"/>
          <a:lstStyle/>
          <a:p>
            <a:pPr lvl="0"/>
            <a:endParaRPr/>
          </a:p>
        </p:txBody>
      </p:sp>
      <p:sp>
        <p:nvSpPr>
          <p:cNvPr id="11" name="原创设计师QQ69613753    _4"/>
          <p:cNvSpPr/>
          <p:nvPr/>
        </p:nvSpPr>
        <p:spPr>
          <a:xfrm flipH="1">
            <a:off x="8897853" y="2455259"/>
            <a:ext cx="3288509" cy="1375318"/>
          </a:xfrm>
          <a:custGeom>
            <a:avLst/>
            <a:gdLst/>
            <a:ahLst/>
            <a:cxnLst>
              <a:cxn ang="0">
                <a:pos x="wd2" y="hd2"/>
              </a:cxn>
              <a:cxn ang="5400000">
                <a:pos x="wd2" y="hd2"/>
              </a:cxn>
              <a:cxn ang="10800000">
                <a:pos x="wd2" y="hd2"/>
              </a:cxn>
              <a:cxn ang="16200000">
                <a:pos x="wd2" y="hd2"/>
              </a:cxn>
            </a:cxnLst>
            <a:rect l="0" t="0" r="r" b="b"/>
            <a:pathLst>
              <a:path w="21600" h="17187" extrusionOk="0">
                <a:moveTo>
                  <a:pt x="0" y="0"/>
                </a:moveTo>
                <a:lnTo>
                  <a:pt x="0" y="11247"/>
                </a:lnTo>
                <a:cubicBezTo>
                  <a:pt x="4449" y="17205"/>
                  <a:pt x="11449" y="21600"/>
                  <a:pt x="21600" y="9539"/>
                </a:cubicBezTo>
                <a:cubicBezTo>
                  <a:pt x="11455" y="20381"/>
                  <a:pt x="2428" y="14276"/>
                  <a:pt x="0" y="0"/>
                </a:cubicBezTo>
                <a:close/>
              </a:path>
            </a:pathLst>
          </a:custGeom>
          <a:solidFill>
            <a:srgbClr val="FFFFFF"/>
          </a:solidFill>
          <a:ln w="12700">
            <a:miter lim="400000"/>
          </a:ln>
        </p:spPr>
        <p:txBody>
          <a:bodyPr lIns="0" tIns="0" rIns="0" bIns="0" anchor="ctr"/>
          <a:lstStyle/>
          <a:p>
            <a:pPr lvl="0"/>
            <a:endParaRPr/>
          </a:p>
        </p:txBody>
      </p:sp>
      <p:sp>
        <p:nvSpPr>
          <p:cNvPr id="12" name="原创设计师QQ69613753    _5"/>
          <p:cNvSpPr/>
          <p:nvPr/>
        </p:nvSpPr>
        <p:spPr>
          <a:xfrm flipH="1">
            <a:off x="4908018" y="3978275"/>
            <a:ext cx="2375970" cy="978729"/>
          </a:xfrm>
          <a:prstGeom prst="rect">
            <a:avLst/>
          </a:prstGeom>
        </p:spPr>
        <p:txBody>
          <a:bodyPr wrap="none">
            <a:spAutoFit/>
          </a:bodyPr>
          <a:lstStyle/>
          <a:p>
            <a:pPr algn="ctr">
              <a:lnSpc>
                <a:spcPct val="120000"/>
              </a:lnSpc>
            </a:pPr>
            <a:r>
              <a:rPr lang="zh-CN" altLang="en-US" sz="2800" b="1" dirty="0">
                <a:solidFill>
                  <a:schemeClr val="bg1"/>
                </a:solidFill>
              </a:rPr>
              <a:t>数据图表分析</a:t>
            </a:r>
            <a:endParaRPr lang="en-US" altLang="zh-CN" sz="2800" b="1" dirty="0">
              <a:solidFill>
                <a:schemeClr val="bg1"/>
              </a:solidFill>
            </a:endParaRPr>
          </a:p>
          <a:p>
            <a:pPr algn="ctr">
              <a:lnSpc>
                <a:spcPct val="120000"/>
              </a:lnSpc>
            </a:pPr>
            <a:r>
              <a:rPr lang="en-US" altLang="zh-CN" sz="2000" dirty="0">
                <a:solidFill>
                  <a:schemeClr val="bg1"/>
                </a:solidFill>
                <a:effectLst/>
              </a:rPr>
              <a:t>COMPANY PROFILE</a:t>
            </a:r>
            <a:endParaRPr lang="zh-CN" altLang="en-US" sz="2000" dirty="0">
              <a:solidFill>
                <a:schemeClr val="bg1"/>
              </a:solidFill>
            </a:endParaRPr>
          </a:p>
        </p:txBody>
      </p:sp>
      <p:sp>
        <p:nvSpPr>
          <p:cNvPr id="13" name="原创设计师QQ69613753    _6"/>
          <p:cNvSpPr/>
          <p:nvPr/>
        </p:nvSpPr>
        <p:spPr>
          <a:xfrm flipH="1">
            <a:off x="4204249" y="5342310"/>
            <a:ext cx="3783503" cy="618183"/>
          </a:xfrm>
          <a:prstGeom prst="rect">
            <a:avLst/>
          </a:prstGeom>
        </p:spPr>
        <p:txBody>
          <a:bodyPr wrap="square">
            <a:spAutoFit/>
          </a:bodyPr>
          <a:lstStyle/>
          <a:p>
            <a:pPr algn="ctr">
              <a:lnSpc>
                <a:spcPct val="150000"/>
              </a:lnSpc>
              <a:spcAft>
                <a:spcPts val="600"/>
              </a:spcAft>
            </a:pPr>
            <a:r>
              <a:rPr lang="zh-CN" altLang="en-US" sz="1200" dirty="0">
                <a:solidFill>
                  <a:schemeClr val="bg1"/>
                </a:solidFill>
                <a:latin typeface="+mn-ea"/>
              </a:rPr>
              <a:t>为客户提供有效服务，是我们工作的方向和价值评价的标尺，成就客户就是成就我们自己</a:t>
            </a:r>
            <a:endParaRPr lang="en-US" altLang="zh-CN" sz="1200" dirty="0">
              <a:solidFill>
                <a:schemeClr val="bg1"/>
              </a:solidFill>
              <a:latin typeface="+mn-ea"/>
            </a:endParaRPr>
          </a:p>
        </p:txBody>
      </p:sp>
      <p:cxnSp>
        <p:nvCxnSpPr>
          <p:cNvPr id="14" name="原创设计师QQ69613753    _7"/>
          <p:cNvCxnSpPr/>
          <p:nvPr/>
        </p:nvCxnSpPr>
        <p:spPr>
          <a:xfrm flipH="1">
            <a:off x="5772000" y="5110857"/>
            <a:ext cx="648000" cy="0"/>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Picture 64"/>
          <p:cNvPicPr>
            <a:picLocks noGrp="1" noSelect="1" noRot="1" noChangeAspect="1" noMove="1" noResize="1" noChangeShapeType="1"/>
          </p:cNvPicPr>
          <p:nvPr/>
        </p:nvPicPr>
        <p:blipFill>
          <a:blip r:embed="rId4" cstate="screen">
            <a:extLst>
              <a:ext uri="{28A0092B-C50C-407E-A947-70E740481C1C}">
                <a14:useLocalDpi xmlns:a14="http://schemas.microsoft.com/office/drawing/2010/main"/>
              </a:ext>
            </a:extLst>
          </a:blip>
          <a:stretch>
            <a:fillRect/>
          </a:stretch>
        </p:blipFill>
        <p:spPr>
          <a:xfrm>
            <a:off x="5107616" y="18010364"/>
            <a:ext cx="1976768" cy="511028"/>
          </a:xfrm>
          <a:prstGeom prst="rect">
            <a:avLst/>
          </a:prstGeom>
        </p:spPr>
      </p:pic>
    </p:spTree>
    <p:extLst>
      <p:ext uri="{BB962C8B-B14F-4D97-AF65-F5344CB8AC3E}">
        <p14:creationId xmlns:p14="http://schemas.microsoft.com/office/powerpoint/2010/main" val="415542270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原创设计师QQ69613753    _1"/>
          <p:cNvSpPr/>
          <p:nvPr/>
        </p:nvSpPr>
        <p:spPr>
          <a:xfrm flipH="1">
            <a:off x="1238204" y="1835225"/>
            <a:ext cx="4229839" cy="3133551"/>
          </a:xfrm>
          <a:custGeom>
            <a:avLst/>
            <a:gdLst/>
            <a:ahLst/>
            <a:cxnLst>
              <a:cxn ang="0">
                <a:pos x="wd2" y="hd2"/>
              </a:cxn>
              <a:cxn ang="5400000">
                <a:pos x="wd2" y="hd2"/>
              </a:cxn>
              <a:cxn ang="10800000">
                <a:pos x="wd2" y="hd2"/>
              </a:cxn>
              <a:cxn ang="16200000">
                <a:pos x="wd2" y="hd2"/>
              </a:cxn>
            </a:cxnLst>
            <a:rect l="0" t="0" r="r" b="b"/>
            <a:pathLst>
              <a:path w="19878" h="18592" extrusionOk="0">
                <a:moveTo>
                  <a:pt x="15401" y="0"/>
                </a:moveTo>
                <a:lnTo>
                  <a:pt x="1944" y="0"/>
                </a:lnTo>
                <a:cubicBezTo>
                  <a:pt x="-641" y="0"/>
                  <a:pt x="-1277" y="5109"/>
                  <a:pt x="4009" y="10543"/>
                </a:cubicBezTo>
                <a:cubicBezTo>
                  <a:pt x="9295" y="15977"/>
                  <a:pt x="16323" y="21600"/>
                  <a:pt x="18323" y="16734"/>
                </a:cubicBezTo>
                <a:cubicBezTo>
                  <a:pt x="20323" y="11868"/>
                  <a:pt x="20135" y="5443"/>
                  <a:pt x="19201" y="2972"/>
                </a:cubicBezTo>
                <a:cubicBezTo>
                  <a:pt x="18267" y="501"/>
                  <a:pt x="17178" y="0"/>
                  <a:pt x="15401" y="0"/>
                </a:cubicBezTo>
                <a:close/>
              </a:path>
            </a:pathLst>
          </a:custGeom>
          <a:solidFill>
            <a:srgbClr val="192835">
              <a:alpha val="10000"/>
            </a:srgbClr>
          </a:solidFill>
          <a:ln w="12700">
            <a:miter lim="400000"/>
          </a:ln>
        </p:spPr>
        <p:txBody>
          <a:bodyPr lIns="0" tIns="0" rIns="0" bIns="0" anchor="ctr"/>
          <a:lstStyle/>
          <a:p>
            <a:pPr lvl="0"/>
            <a:endParaRPr>
              <a:latin typeface="+mn-ea"/>
            </a:endParaRPr>
          </a:p>
        </p:txBody>
      </p:sp>
      <p:sp>
        <p:nvSpPr>
          <p:cNvPr id="5" name="原创设计师QQ69613753    _2"/>
          <p:cNvSpPr/>
          <p:nvPr/>
        </p:nvSpPr>
        <p:spPr>
          <a:xfrm flipH="1">
            <a:off x="1985693" y="2036806"/>
            <a:ext cx="4229839" cy="3133551"/>
          </a:xfrm>
          <a:custGeom>
            <a:avLst/>
            <a:gdLst/>
            <a:ahLst/>
            <a:cxnLst>
              <a:cxn ang="0">
                <a:pos x="wd2" y="hd2"/>
              </a:cxn>
              <a:cxn ang="5400000">
                <a:pos x="wd2" y="hd2"/>
              </a:cxn>
              <a:cxn ang="10800000">
                <a:pos x="wd2" y="hd2"/>
              </a:cxn>
              <a:cxn ang="16200000">
                <a:pos x="wd2" y="hd2"/>
              </a:cxn>
            </a:cxnLst>
            <a:rect l="0" t="0" r="r" b="b"/>
            <a:pathLst>
              <a:path w="19878" h="18592" extrusionOk="0">
                <a:moveTo>
                  <a:pt x="15401" y="0"/>
                </a:moveTo>
                <a:lnTo>
                  <a:pt x="1944" y="0"/>
                </a:lnTo>
                <a:cubicBezTo>
                  <a:pt x="-641" y="0"/>
                  <a:pt x="-1277" y="5109"/>
                  <a:pt x="4009" y="10543"/>
                </a:cubicBezTo>
                <a:cubicBezTo>
                  <a:pt x="9295" y="15977"/>
                  <a:pt x="16323" y="21600"/>
                  <a:pt x="18323" y="16734"/>
                </a:cubicBezTo>
                <a:cubicBezTo>
                  <a:pt x="20323" y="11868"/>
                  <a:pt x="20135" y="5443"/>
                  <a:pt x="19201" y="2972"/>
                </a:cubicBezTo>
                <a:cubicBezTo>
                  <a:pt x="18267" y="501"/>
                  <a:pt x="17178" y="0"/>
                  <a:pt x="15401" y="0"/>
                </a:cubicBezTo>
                <a:close/>
              </a:path>
            </a:pathLst>
          </a:custGeom>
          <a:blipFill>
            <a:blip r:embed="rId3" cstate="screen">
              <a:extLst>
                <a:ext uri="{28A0092B-C50C-407E-A947-70E740481C1C}">
                  <a14:useLocalDpi xmlns:a14="http://schemas.microsoft.com/office/drawing/2010/main"/>
                </a:ext>
              </a:extLst>
            </a:blip>
            <a:srcRect/>
            <a:stretch>
              <a:fillRect/>
            </a:stretch>
          </a:blipFill>
          <a:ln w="12700">
            <a:miter lim="400000"/>
          </a:ln>
        </p:spPr>
        <p:txBody>
          <a:bodyPr lIns="0" tIns="0" rIns="0" bIns="0" anchor="ctr"/>
          <a:lstStyle/>
          <a:p>
            <a:pPr lvl="0"/>
            <a:endParaRPr>
              <a:latin typeface="+mn-ea"/>
            </a:endParaRPr>
          </a:p>
        </p:txBody>
      </p:sp>
      <p:sp>
        <p:nvSpPr>
          <p:cNvPr id="7" name="原创设计师QQ69613753    _3"/>
          <p:cNvSpPr/>
          <p:nvPr/>
        </p:nvSpPr>
        <p:spPr>
          <a:xfrm flipH="1">
            <a:off x="954997" y="2109296"/>
            <a:ext cx="1680973" cy="1242458"/>
          </a:xfrm>
          <a:custGeom>
            <a:avLst/>
            <a:gdLst/>
            <a:ahLst/>
            <a:cxnLst>
              <a:cxn ang="0">
                <a:pos x="wd2" y="hd2"/>
              </a:cxn>
              <a:cxn ang="5400000">
                <a:pos x="wd2" y="hd2"/>
              </a:cxn>
              <a:cxn ang="10800000">
                <a:pos x="wd2" y="hd2"/>
              </a:cxn>
              <a:cxn ang="16200000">
                <a:pos x="wd2" y="hd2"/>
              </a:cxn>
            </a:cxnLst>
            <a:rect l="0" t="0" r="r" b="b"/>
            <a:pathLst>
              <a:path w="19878" h="18592" extrusionOk="0">
                <a:moveTo>
                  <a:pt x="15401" y="0"/>
                </a:moveTo>
                <a:lnTo>
                  <a:pt x="1944" y="0"/>
                </a:lnTo>
                <a:cubicBezTo>
                  <a:pt x="-641" y="0"/>
                  <a:pt x="-1277" y="5109"/>
                  <a:pt x="4009" y="10543"/>
                </a:cubicBezTo>
                <a:cubicBezTo>
                  <a:pt x="9295" y="15977"/>
                  <a:pt x="16323" y="21600"/>
                  <a:pt x="18323" y="16734"/>
                </a:cubicBezTo>
                <a:cubicBezTo>
                  <a:pt x="20323" y="11868"/>
                  <a:pt x="20135" y="5443"/>
                  <a:pt x="19201" y="2972"/>
                </a:cubicBezTo>
                <a:cubicBezTo>
                  <a:pt x="18267" y="501"/>
                  <a:pt x="17178" y="0"/>
                  <a:pt x="15401" y="0"/>
                </a:cubicBezTo>
                <a:close/>
              </a:path>
            </a:pathLst>
          </a:custGeom>
          <a:solidFill>
            <a:schemeClr val="accent1"/>
          </a:solidFill>
          <a:ln w="12700" cap="flat">
            <a:noFill/>
            <a:miter lim="400000"/>
          </a:ln>
          <a:effectLst/>
        </p:spPr>
        <p:txBody>
          <a:bodyPr wrap="square" lIns="0" tIns="0" rIns="0" bIns="0" numCol="1" anchor="ctr">
            <a:noAutofit/>
          </a:bodyPr>
          <a:lstStyle/>
          <a:p>
            <a:pPr lvl="0"/>
            <a:endParaRPr>
              <a:latin typeface="+mn-ea"/>
            </a:endParaRPr>
          </a:p>
        </p:txBody>
      </p:sp>
      <p:sp>
        <p:nvSpPr>
          <p:cNvPr id="12" name="原创设计师QQ69613753    _4"/>
          <p:cNvSpPr/>
          <p:nvPr/>
        </p:nvSpPr>
        <p:spPr>
          <a:xfrm>
            <a:off x="8221454" y="728120"/>
            <a:ext cx="2986494" cy="1000274"/>
          </a:xfrm>
          <a:prstGeom prst="rect">
            <a:avLst/>
          </a:prstGeom>
        </p:spPr>
        <p:txBody>
          <a:bodyPr wrap="square">
            <a:spAutoFit/>
          </a:bodyPr>
          <a:lstStyle/>
          <a:p>
            <a:pPr>
              <a:lnSpc>
                <a:spcPct val="150000"/>
              </a:lnSpc>
              <a:spcAft>
                <a:spcPts val="600"/>
              </a:spcAft>
            </a:pPr>
            <a:r>
              <a:rPr lang="zh-CN" altLang="en-US" sz="1600" dirty="0">
                <a:solidFill>
                  <a:schemeClr val="accent1"/>
                </a:solidFill>
                <a:latin typeface="微软雅黑" panose="020B0503020204020204" pitchFamily="34" charset="-122"/>
                <a:ea typeface="微软雅黑" panose="020B0503020204020204" pitchFamily="34" charset="-122"/>
              </a:rPr>
              <a:t>什么是区块链？ </a:t>
            </a:r>
            <a:endParaRPr lang="en-US" altLang="zh-CN" sz="1600" dirty="0">
              <a:solidFill>
                <a:schemeClr val="accent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区块链是分布式数据存储、点对点传输、共识机制、加密算法等计算机技术的 新型应用模式。</a:t>
            </a:r>
            <a:endPar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原创设计师QQ69613753    _5"/>
          <p:cNvSpPr/>
          <p:nvPr/>
        </p:nvSpPr>
        <p:spPr>
          <a:xfrm>
            <a:off x="8221454" y="2226553"/>
            <a:ext cx="2986494" cy="1231106"/>
          </a:xfrm>
          <a:prstGeom prst="rect">
            <a:avLst/>
          </a:prstGeom>
        </p:spPr>
        <p:txBody>
          <a:bodyPr wrap="square">
            <a:spAutoFit/>
          </a:bodyPr>
          <a:lstStyle/>
          <a:p>
            <a:pPr>
              <a:lnSpc>
                <a:spcPct val="150000"/>
              </a:lnSpc>
              <a:spcAft>
                <a:spcPts val="600"/>
              </a:spcAft>
            </a:pPr>
            <a:r>
              <a:rPr lang="zh-CN" altLang="en-US" sz="1600" dirty="0">
                <a:solidFill>
                  <a:schemeClr val="accent1"/>
                </a:solidFill>
                <a:latin typeface="微软雅黑" panose="020B0503020204020204" pitchFamily="34" charset="-122"/>
                <a:ea typeface="微软雅黑" panose="020B0503020204020204" pitchFamily="34" charset="-122"/>
              </a:rPr>
              <a:t>区块链在金融银行业能做什么？ </a:t>
            </a:r>
            <a:endParaRPr lang="en-US" altLang="zh-CN" sz="1600" dirty="0">
              <a:solidFill>
                <a:schemeClr val="accent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zh-CN" sz="1000" dirty="0">
                <a:solidFill>
                  <a:schemeClr val="tx1">
                    <a:lumMod val="65000"/>
                    <a:lumOff val="35000"/>
                  </a:schemeClr>
                </a:solidFill>
                <a:latin typeface="微软雅黑" panose="020B0503020204020204" pitchFamily="34" charset="-122"/>
                <a:ea typeface="微软雅黑" panose="020B0503020204020204" pitchFamily="34" charset="-122"/>
              </a:rPr>
              <a:t>区块链在金融行业中的重要作用，一方面能够实现实时的交易记录和清算，另一方面无需简历信赖就可以完成交易。</a:t>
            </a:r>
            <a:endPar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原创设计师QQ69613753    _6"/>
          <p:cNvSpPr/>
          <p:nvPr/>
        </p:nvSpPr>
        <p:spPr>
          <a:xfrm>
            <a:off x="8250510" y="3693111"/>
            <a:ext cx="2986494" cy="418191"/>
          </a:xfrm>
          <a:prstGeom prst="rect">
            <a:avLst/>
          </a:prstGeom>
        </p:spPr>
        <p:txBody>
          <a:bodyPr wrap="square">
            <a:spAutoFit/>
          </a:bodyPr>
          <a:lstStyle/>
          <a:p>
            <a:pPr>
              <a:lnSpc>
                <a:spcPct val="150000"/>
              </a:lnSpc>
              <a:spcAft>
                <a:spcPts val="600"/>
              </a:spcAft>
            </a:pPr>
            <a:r>
              <a:rPr lang="zh-CN" altLang="en-US" sz="1600" dirty="0">
                <a:solidFill>
                  <a:schemeClr val="accent1"/>
                </a:solidFill>
                <a:latin typeface="微软雅黑" panose="020B0503020204020204" pitchFamily="34" charset="-122"/>
                <a:ea typeface="微软雅黑" panose="020B0503020204020204" pitchFamily="34" charset="-122"/>
              </a:rPr>
              <a:t>区块链架构 </a:t>
            </a:r>
            <a:endParaRPr lang="en-US" altLang="zh-CN" sz="1600" dirty="0">
              <a:solidFill>
                <a:schemeClr val="accent1"/>
              </a:solidFill>
              <a:latin typeface="微软雅黑" panose="020B0503020204020204" pitchFamily="34" charset="-122"/>
              <a:ea typeface="微软雅黑" panose="020B0503020204020204" pitchFamily="34" charset="-122"/>
            </a:endParaRPr>
          </a:p>
        </p:txBody>
      </p:sp>
      <p:cxnSp>
        <p:nvCxnSpPr>
          <p:cNvPr id="15" name="原创设计师QQ69613753    _7"/>
          <p:cNvCxnSpPr/>
          <p:nvPr/>
        </p:nvCxnSpPr>
        <p:spPr>
          <a:xfrm>
            <a:off x="8113454" y="1293492"/>
            <a:ext cx="0" cy="1373156"/>
          </a:xfrm>
          <a:prstGeom prst="line">
            <a:avLst/>
          </a:prstGeom>
          <a:ln w="12700" cap="rnd">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原创设计师QQ69613753    _8"/>
          <p:cNvCxnSpPr/>
          <p:nvPr/>
        </p:nvCxnSpPr>
        <p:spPr>
          <a:xfrm>
            <a:off x="8113454" y="2774648"/>
            <a:ext cx="0" cy="1373156"/>
          </a:xfrm>
          <a:prstGeom prst="line">
            <a:avLst/>
          </a:prstGeom>
          <a:ln w="12700" cap="rnd">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原创设计师QQ69613753    _9"/>
          <p:cNvSpPr/>
          <p:nvPr/>
        </p:nvSpPr>
        <p:spPr>
          <a:xfrm>
            <a:off x="6963021" y="1074719"/>
            <a:ext cx="950901" cy="338554"/>
          </a:xfrm>
          <a:prstGeom prst="rect">
            <a:avLst/>
          </a:prstGeom>
          <a:solidFill>
            <a:schemeClr val="accent2"/>
          </a:solidFill>
        </p:spPr>
        <p:txBody>
          <a:bodyPr wrap="none">
            <a:spAutoFit/>
          </a:bodyPr>
          <a:lstStyle/>
          <a:p>
            <a:pPr algn="r">
              <a:spcAft>
                <a:spcPts val="600"/>
              </a:spcAft>
            </a:pPr>
            <a:r>
              <a:rPr lang="en-US" altLang="zh-CN" sz="1600" dirty="0">
                <a:solidFill>
                  <a:schemeClr val="bg1"/>
                </a:solidFill>
                <a:latin typeface="华文细黑" panose="02010600040101010101" pitchFamily="2" charset="-122"/>
                <a:ea typeface="华文细黑" panose="02010600040101010101" pitchFamily="2" charset="-122"/>
              </a:rPr>
              <a:t>PART 01</a:t>
            </a:r>
            <a:endParaRPr lang="zh-CN" altLang="en-US" sz="1600" dirty="0">
              <a:solidFill>
                <a:schemeClr val="bg1"/>
              </a:solidFill>
              <a:latin typeface="华文细黑" panose="02010600040101010101" pitchFamily="2" charset="-122"/>
              <a:ea typeface="华文细黑" panose="02010600040101010101" pitchFamily="2" charset="-122"/>
            </a:endParaRPr>
          </a:p>
        </p:txBody>
      </p:sp>
      <p:sp>
        <p:nvSpPr>
          <p:cNvPr id="18" name="原创设计师QQ69613753    _10"/>
          <p:cNvSpPr/>
          <p:nvPr/>
        </p:nvSpPr>
        <p:spPr>
          <a:xfrm>
            <a:off x="6963021" y="2557413"/>
            <a:ext cx="950901" cy="338554"/>
          </a:xfrm>
          <a:prstGeom prst="rect">
            <a:avLst/>
          </a:prstGeom>
          <a:solidFill>
            <a:schemeClr val="accent2"/>
          </a:solidFill>
        </p:spPr>
        <p:txBody>
          <a:bodyPr wrap="none">
            <a:spAutoFit/>
          </a:bodyPr>
          <a:lstStyle/>
          <a:p>
            <a:pPr algn="r">
              <a:spcAft>
                <a:spcPts val="600"/>
              </a:spcAft>
            </a:pPr>
            <a:r>
              <a:rPr lang="en-US" altLang="zh-CN" sz="1600" dirty="0">
                <a:solidFill>
                  <a:schemeClr val="bg1"/>
                </a:solidFill>
                <a:latin typeface="华文细黑" panose="02010600040101010101" pitchFamily="2" charset="-122"/>
                <a:ea typeface="华文细黑" panose="02010600040101010101" pitchFamily="2" charset="-122"/>
              </a:rPr>
              <a:t>PART 02</a:t>
            </a:r>
            <a:endParaRPr lang="zh-CN" altLang="en-US" sz="1600" dirty="0">
              <a:solidFill>
                <a:schemeClr val="bg1"/>
              </a:solidFill>
              <a:latin typeface="华文细黑" panose="02010600040101010101" pitchFamily="2" charset="-122"/>
              <a:ea typeface="华文细黑" panose="02010600040101010101" pitchFamily="2" charset="-122"/>
            </a:endParaRPr>
          </a:p>
        </p:txBody>
      </p:sp>
      <p:sp>
        <p:nvSpPr>
          <p:cNvPr id="19" name="原创设计师QQ69613753    _11"/>
          <p:cNvSpPr/>
          <p:nvPr/>
        </p:nvSpPr>
        <p:spPr>
          <a:xfrm>
            <a:off x="6963021" y="4039710"/>
            <a:ext cx="950901" cy="338554"/>
          </a:xfrm>
          <a:prstGeom prst="rect">
            <a:avLst/>
          </a:prstGeom>
          <a:solidFill>
            <a:schemeClr val="accent2"/>
          </a:solidFill>
        </p:spPr>
        <p:txBody>
          <a:bodyPr wrap="none">
            <a:spAutoFit/>
          </a:bodyPr>
          <a:lstStyle/>
          <a:p>
            <a:pPr algn="r">
              <a:spcAft>
                <a:spcPts val="600"/>
              </a:spcAft>
            </a:pPr>
            <a:r>
              <a:rPr lang="en-US" altLang="zh-CN" sz="1600" dirty="0">
                <a:solidFill>
                  <a:schemeClr val="bg1"/>
                </a:solidFill>
                <a:latin typeface="华文细黑" panose="02010600040101010101" pitchFamily="2" charset="-122"/>
                <a:ea typeface="华文细黑" panose="02010600040101010101" pitchFamily="2" charset="-122"/>
              </a:rPr>
              <a:t>PART 03</a:t>
            </a:r>
            <a:endParaRPr lang="zh-CN" altLang="en-US" sz="1600" dirty="0">
              <a:solidFill>
                <a:schemeClr val="bg1"/>
              </a:solidFill>
              <a:latin typeface="华文细黑" panose="02010600040101010101" pitchFamily="2" charset="-122"/>
              <a:ea typeface="华文细黑" panose="02010600040101010101" pitchFamily="2" charset="-122"/>
            </a:endParaRPr>
          </a:p>
        </p:txBody>
      </p:sp>
      <p:sp>
        <p:nvSpPr>
          <p:cNvPr id="20" name="原创设计师QQ69613753    _12"/>
          <p:cNvSpPr/>
          <p:nvPr/>
        </p:nvSpPr>
        <p:spPr>
          <a:xfrm>
            <a:off x="8221454" y="5129607"/>
            <a:ext cx="2986494" cy="418191"/>
          </a:xfrm>
          <a:prstGeom prst="rect">
            <a:avLst/>
          </a:prstGeom>
        </p:spPr>
        <p:txBody>
          <a:bodyPr wrap="square">
            <a:spAutoFit/>
          </a:bodyPr>
          <a:lstStyle/>
          <a:p>
            <a:pPr>
              <a:lnSpc>
                <a:spcPct val="150000"/>
              </a:lnSpc>
              <a:spcAft>
                <a:spcPts val="600"/>
              </a:spcAft>
            </a:pPr>
            <a:r>
              <a:rPr lang="zh-CN" altLang="en-US" sz="1600" dirty="0">
                <a:solidFill>
                  <a:schemeClr val="accent1"/>
                </a:solidFill>
                <a:latin typeface="微软雅黑" panose="020B0503020204020204" pitchFamily="34" charset="-122"/>
                <a:ea typeface="微软雅黑" panose="020B0503020204020204" pitchFamily="34" charset="-122"/>
              </a:rPr>
              <a:t>可行性分析</a:t>
            </a:r>
            <a:endParaRPr lang="en-US" altLang="zh-CN" sz="1600" dirty="0">
              <a:solidFill>
                <a:schemeClr val="accent1"/>
              </a:solidFill>
              <a:latin typeface="微软雅黑" panose="020B0503020204020204" pitchFamily="34" charset="-122"/>
              <a:ea typeface="微软雅黑" panose="020B0503020204020204" pitchFamily="34" charset="-122"/>
            </a:endParaRPr>
          </a:p>
        </p:txBody>
      </p:sp>
      <p:cxnSp>
        <p:nvCxnSpPr>
          <p:cNvPr id="23" name="原创设计师QQ69613753    _13"/>
          <p:cNvCxnSpPr/>
          <p:nvPr/>
        </p:nvCxnSpPr>
        <p:spPr>
          <a:xfrm>
            <a:off x="8113454" y="4207473"/>
            <a:ext cx="0" cy="1373156"/>
          </a:xfrm>
          <a:prstGeom prst="line">
            <a:avLst/>
          </a:prstGeom>
          <a:ln w="12700" cap="rnd">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原创设计师QQ69613753    _14"/>
          <p:cNvSpPr/>
          <p:nvPr/>
        </p:nvSpPr>
        <p:spPr>
          <a:xfrm>
            <a:off x="6963021" y="5476206"/>
            <a:ext cx="950901" cy="338554"/>
          </a:xfrm>
          <a:prstGeom prst="rect">
            <a:avLst/>
          </a:prstGeom>
          <a:solidFill>
            <a:schemeClr val="accent2"/>
          </a:solidFill>
        </p:spPr>
        <p:txBody>
          <a:bodyPr wrap="none">
            <a:spAutoFit/>
          </a:bodyPr>
          <a:lstStyle/>
          <a:p>
            <a:pPr algn="r">
              <a:spcAft>
                <a:spcPts val="600"/>
              </a:spcAft>
            </a:pPr>
            <a:r>
              <a:rPr lang="en-US" altLang="zh-CN" sz="1600" dirty="0">
                <a:solidFill>
                  <a:schemeClr val="bg1"/>
                </a:solidFill>
                <a:latin typeface="华文细黑" panose="02010600040101010101" pitchFamily="2" charset="-122"/>
                <a:ea typeface="华文细黑" panose="02010600040101010101" pitchFamily="2" charset="-122"/>
              </a:rPr>
              <a:t>PART 04</a:t>
            </a:r>
            <a:endParaRPr lang="zh-CN" altLang="en-US" sz="1600" dirty="0">
              <a:solidFill>
                <a:schemeClr val="bg1"/>
              </a:solidFill>
              <a:latin typeface="华文细黑" panose="02010600040101010101" pitchFamily="2" charset="-122"/>
              <a:ea typeface="华文细黑" panose="02010600040101010101" pitchFamily="2" charset="-122"/>
            </a:endParaRPr>
          </a:p>
        </p:txBody>
      </p:sp>
      <p:sp>
        <p:nvSpPr>
          <p:cNvPr id="28" name="原创设计师QQ69613753    _15"/>
          <p:cNvSpPr/>
          <p:nvPr/>
        </p:nvSpPr>
        <p:spPr>
          <a:xfrm>
            <a:off x="8040404" y="1179142"/>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9" name="原创设计师QQ69613753    _16"/>
          <p:cNvSpPr/>
          <p:nvPr/>
        </p:nvSpPr>
        <p:spPr>
          <a:xfrm>
            <a:off x="8040404" y="2660298"/>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30" name="原创设计师QQ69613753    _17"/>
          <p:cNvSpPr/>
          <p:nvPr/>
        </p:nvSpPr>
        <p:spPr>
          <a:xfrm>
            <a:off x="8040404" y="4141454"/>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31" name="原创设计师QQ69613753    _18"/>
          <p:cNvSpPr/>
          <p:nvPr/>
        </p:nvSpPr>
        <p:spPr>
          <a:xfrm>
            <a:off x="8040404" y="5580629"/>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0" name="原创设计师QQ69613753    _19"/>
          <p:cNvSpPr/>
          <p:nvPr/>
        </p:nvSpPr>
        <p:spPr>
          <a:xfrm>
            <a:off x="1176334" y="2342633"/>
            <a:ext cx="845103" cy="461665"/>
          </a:xfrm>
          <a:prstGeom prst="rect">
            <a:avLst/>
          </a:prstGeom>
        </p:spPr>
        <p:txBody>
          <a:bodyPr wrap="none">
            <a:spAutoFit/>
          </a:bodyPr>
          <a:lstStyle/>
          <a:p>
            <a:pPr algn="ctr"/>
            <a:r>
              <a:rPr lang="zh-CN" altLang="en-US" sz="2400" dirty="0">
                <a:solidFill>
                  <a:schemeClr val="bg1"/>
                </a:solidFill>
                <a:latin typeface="华文细黑" panose="02010600040101010101" pitchFamily="2" charset="-122"/>
                <a:ea typeface="华文细黑" panose="02010600040101010101" pitchFamily="2" charset="-122"/>
              </a:rPr>
              <a:t>目录</a:t>
            </a:r>
            <a:r>
              <a:rPr lang="zh-CN" altLang="en-US" sz="1400" dirty="0">
                <a:solidFill>
                  <a:schemeClr val="bg1"/>
                </a:solidFill>
                <a:latin typeface="华文细黑" panose="02010600040101010101" pitchFamily="2" charset="-122"/>
                <a:ea typeface="华文细黑" panose="02010600040101010101" pitchFamily="2" charset="-122"/>
              </a:rPr>
              <a:t>
              </a:t>
            </a:r>
            <a:endParaRPr lang="en-US" altLang="zh-CN" sz="1400" dirty="0">
              <a:solidFill>
                <a:schemeClr val="bg1"/>
              </a:solidFill>
              <a:latin typeface="华文细黑" panose="02010600040101010101" pitchFamily="2" charset="-122"/>
              <a:ea typeface="华文细黑" panose="02010600040101010101" pitchFamily="2" charset="-122"/>
            </a:endParaRPr>
          </a:p>
        </p:txBody>
      </p:sp>
      <p:pic>
        <p:nvPicPr>
          <p:cNvPr id="21" name="Picture 64"/>
          <p:cNvPicPr>
            <a:picLocks noGrp="1" noSelect="1" noRot="1" noChangeAspect="1" noMove="1" noResize="1" noChangeShapeType="1"/>
          </p:cNvPicPr>
          <p:nvPr/>
        </p:nvPicPr>
        <p:blipFill>
          <a:blip r:embed="rId4" cstate="screen">
            <a:extLst>
              <a:ext uri="{28A0092B-C50C-407E-A947-70E740481C1C}">
                <a14:useLocalDpi xmlns:a14="http://schemas.microsoft.com/office/drawing/2010/main"/>
              </a:ext>
            </a:extLst>
          </a:blip>
          <a:stretch>
            <a:fillRect/>
          </a:stretch>
        </p:blipFill>
        <p:spPr>
          <a:xfrm>
            <a:off x="5107616" y="18010364"/>
            <a:ext cx="1976768" cy="511028"/>
          </a:xfrm>
          <a:prstGeom prst="rect">
            <a:avLst/>
          </a:prstGeom>
        </p:spPr>
      </p:pic>
    </p:spTree>
    <p:extLst>
      <p:ext uri="{BB962C8B-B14F-4D97-AF65-F5344CB8AC3E}">
        <p14:creationId xmlns:p14="http://schemas.microsoft.com/office/powerpoint/2010/main" val="375911628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0" y="17040"/>
            <a:ext cx="12192000" cy="6858000"/>
          </a:xfrm>
          <a:prstGeom prst="rect">
            <a:avLst/>
          </a:prstGeom>
        </p:spPr>
      </p:pic>
      <p:grpSp>
        <p:nvGrpSpPr>
          <p:cNvPr id="8" name="原创设计师QQ69613753    _2"/>
          <p:cNvGrpSpPr/>
          <p:nvPr/>
        </p:nvGrpSpPr>
        <p:grpSpPr>
          <a:xfrm>
            <a:off x="-18730" y="2455259"/>
            <a:ext cx="10628079" cy="4402741"/>
            <a:chOff x="-18730" y="2455259"/>
            <a:chExt cx="10628079" cy="4402741"/>
          </a:xfrm>
        </p:grpSpPr>
        <p:sp>
          <p:nvSpPr>
            <p:cNvPr id="4" name="Shape 156"/>
            <p:cNvSpPr/>
            <p:nvPr/>
          </p:nvSpPr>
          <p:spPr>
            <a:xfrm>
              <a:off x="-18730" y="2868215"/>
              <a:ext cx="10628079" cy="3989785"/>
            </a:xfrm>
            <a:custGeom>
              <a:avLst/>
              <a:gdLst/>
              <a:ahLst/>
              <a:cxnLst>
                <a:cxn ang="0">
                  <a:pos x="wd2" y="hd2"/>
                </a:cxn>
                <a:cxn ang="5400000">
                  <a:pos x="wd2" y="hd2"/>
                </a:cxn>
                <a:cxn ang="10800000">
                  <a:pos x="wd2" y="hd2"/>
                </a:cxn>
                <a:cxn ang="16200000">
                  <a:pos x="wd2" y="hd2"/>
                </a:cxn>
              </a:cxnLst>
              <a:rect l="0" t="0" r="r" b="b"/>
              <a:pathLst>
                <a:path w="20811" h="18162" extrusionOk="0">
                  <a:moveTo>
                    <a:pt x="0" y="2007"/>
                  </a:moveTo>
                  <a:lnTo>
                    <a:pt x="0" y="18162"/>
                  </a:lnTo>
                  <a:lnTo>
                    <a:pt x="20728" y="18162"/>
                  </a:lnTo>
                  <a:cubicBezTo>
                    <a:pt x="21600" y="2933"/>
                    <a:pt x="15438" y="9748"/>
                    <a:pt x="11751" y="2674"/>
                  </a:cubicBezTo>
                  <a:cubicBezTo>
                    <a:pt x="8567" y="-3438"/>
                    <a:pt x="6374" y="2667"/>
                    <a:pt x="4197" y="3937"/>
                  </a:cubicBezTo>
                  <a:cubicBezTo>
                    <a:pt x="1396" y="5570"/>
                    <a:pt x="0" y="2007"/>
                    <a:pt x="0" y="2007"/>
                  </a:cubicBezTo>
                  <a:close/>
                </a:path>
              </a:pathLst>
            </a:custGeom>
            <a:solidFill>
              <a:schemeClr val="accent1"/>
            </a:solidFill>
            <a:ln w="12700">
              <a:miter lim="400000"/>
            </a:ln>
          </p:spPr>
          <p:txBody>
            <a:bodyPr lIns="0" tIns="0" rIns="0" bIns="0" anchor="ctr"/>
            <a:lstStyle/>
            <a:p>
              <a:pPr lvl="0"/>
              <a:endParaRPr/>
            </a:p>
          </p:txBody>
        </p:sp>
        <p:sp>
          <p:nvSpPr>
            <p:cNvPr id="5" name="Shape 157"/>
            <p:cNvSpPr/>
            <p:nvPr/>
          </p:nvSpPr>
          <p:spPr>
            <a:xfrm>
              <a:off x="-13092" y="2455259"/>
              <a:ext cx="3288509" cy="1375318"/>
            </a:xfrm>
            <a:custGeom>
              <a:avLst/>
              <a:gdLst/>
              <a:ahLst/>
              <a:cxnLst>
                <a:cxn ang="0">
                  <a:pos x="wd2" y="hd2"/>
                </a:cxn>
                <a:cxn ang="5400000">
                  <a:pos x="wd2" y="hd2"/>
                </a:cxn>
                <a:cxn ang="10800000">
                  <a:pos x="wd2" y="hd2"/>
                </a:cxn>
                <a:cxn ang="16200000">
                  <a:pos x="wd2" y="hd2"/>
                </a:cxn>
              </a:cxnLst>
              <a:rect l="0" t="0" r="r" b="b"/>
              <a:pathLst>
                <a:path w="21600" h="17187" extrusionOk="0">
                  <a:moveTo>
                    <a:pt x="0" y="0"/>
                  </a:moveTo>
                  <a:lnTo>
                    <a:pt x="0" y="11247"/>
                  </a:lnTo>
                  <a:cubicBezTo>
                    <a:pt x="4449" y="17205"/>
                    <a:pt x="11449" y="21600"/>
                    <a:pt x="21600" y="9539"/>
                  </a:cubicBezTo>
                  <a:cubicBezTo>
                    <a:pt x="11455" y="20381"/>
                    <a:pt x="2428" y="14276"/>
                    <a:pt x="0" y="0"/>
                  </a:cubicBezTo>
                  <a:close/>
                </a:path>
              </a:pathLst>
            </a:custGeom>
            <a:solidFill>
              <a:srgbClr val="FFFFFF"/>
            </a:solidFill>
            <a:ln w="12700">
              <a:miter lim="400000"/>
            </a:ln>
          </p:spPr>
          <p:txBody>
            <a:bodyPr lIns="0" tIns="0" rIns="0" bIns="0" anchor="ctr"/>
            <a:lstStyle/>
            <a:p>
              <a:pPr lvl="0"/>
              <a:endParaRPr/>
            </a:p>
          </p:txBody>
        </p:sp>
      </p:grpSp>
      <p:sp>
        <p:nvSpPr>
          <p:cNvPr id="10" name="原创设计师QQ69613753    _3"/>
          <p:cNvSpPr/>
          <p:nvPr/>
        </p:nvSpPr>
        <p:spPr>
          <a:xfrm flipH="1">
            <a:off x="1563921" y="2868215"/>
            <a:ext cx="10628079" cy="3989785"/>
          </a:xfrm>
          <a:custGeom>
            <a:avLst/>
            <a:gdLst/>
            <a:ahLst/>
            <a:cxnLst>
              <a:cxn ang="0">
                <a:pos x="wd2" y="hd2"/>
              </a:cxn>
              <a:cxn ang="5400000">
                <a:pos x="wd2" y="hd2"/>
              </a:cxn>
              <a:cxn ang="10800000">
                <a:pos x="wd2" y="hd2"/>
              </a:cxn>
              <a:cxn ang="16200000">
                <a:pos x="wd2" y="hd2"/>
              </a:cxn>
            </a:cxnLst>
            <a:rect l="0" t="0" r="r" b="b"/>
            <a:pathLst>
              <a:path w="20811" h="18162" extrusionOk="0">
                <a:moveTo>
                  <a:pt x="0" y="2007"/>
                </a:moveTo>
                <a:lnTo>
                  <a:pt x="0" y="18162"/>
                </a:lnTo>
                <a:lnTo>
                  <a:pt x="20728" y="18162"/>
                </a:lnTo>
                <a:cubicBezTo>
                  <a:pt x="21600" y="2933"/>
                  <a:pt x="15438" y="9748"/>
                  <a:pt x="11751" y="2674"/>
                </a:cubicBezTo>
                <a:cubicBezTo>
                  <a:pt x="8567" y="-3438"/>
                  <a:pt x="6374" y="2667"/>
                  <a:pt x="4197" y="3937"/>
                </a:cubicBezTo>
                <a:cubicBezTo>
                  <a:pt x="1396" y="5570"/>
                  <a:pt x="0" y="2007"/>
                  <a:pt x="0" y="2007"/>
                </a:cubicBezTo>
                <a:close/>
              </a:path>
            </a:pathLst>
          </a:custGeom>
          <a:solidFill>
            <a:schemeClr val="accent1"/>
          </a:solidFill>
          <a:ln w="12700">
            <a:miter lim="400000"/>
          </a:ln>
        </p:spPr>
        <p:txBody>
          <a:bodyPr lIns="0" tIns="0" rIns="0" bIns="0" anchor="ctr"/>
          <a:lstStyle/>
          <a:p>
            <a:pPr lvl="0"/>
            <a:endParaRPr/>
          </a:p>
        </p:txBody>
      </p:sp>
      <p:sp>
        <p:nvSpPr>
          <p:cNvPr id="11" name="原创设计师QQ69613753    _4"/>
          <p:cNvSpPr/>
          <p:nvPr/>
        </p:nvSpPr>
        <p:spPr>
          <a:xfrm flipH="1">
            <a:off x="8897853" y="2455259"/>
            <a:ext cx="3288509" cy="1375318"/>
          </a:xfrm>
          <a:custGeom>
            <a:avLst/>
            <a:gdLst/>
            <a:ahLst/>
            <a:cxnLst>
              <a:cxn ang="0">
                <a:pos x="wd2" y="hd2"/>
              </a:cxn>
              <a:cxn ang="5400000">
                <a:pos x="wd2" y="hd2"/>
              </a:cxn>
              <a:cxn ang="10800000">
                <a:pos x="wd2" y="hd2"/>
              </a:cxn>
              <a:cxn ang="16200000">
                <a:pos x="wd2" y="hd2"/>
              </a:cxn>
            </a:cxnLst>
            <a:rect l="0" t="0" r="r" b="b"/>
            <a:pathLst>
              <a:path w="21600" h="17187" extrusionOk="0">
                <a:moveTo>
                  <a:pt x="0" y="0"/>
                </a:moveTo>
                <a:lnTo>
                  <a:pt x="0" y="11247"/>
                </a:lnTo>
                <a:cubicBezTo>
                  <a:pt x="4449" y="17205"/>
                  <a:pt x="11449" y="21600"/>
                  <a:pt x="21600" y="9539"/>
                </a:cubicBezTo>
                <a:cubicBezTo>
                  <a:pt x="11455" y="20381"/>
                  <a:pt x="2428" y="14276"/>
                  <a:pt x="0" y="0"/>
                </a:cubicBezTo>
                <a:close/>
              </a:path>
            </a:pathLst>
          </a:custGeom>
          <a:solidFill>
            <a:srgbClr val="FFFFFF"/>
          </a:solidFill>
          <a:ln w="12700">
            <a:miter lim="400000"/>
          </a:ln>
        </p:spPr>
        <p:txBody>
          <a:bodyPr lIns="0" tIns="0" rIns="0" bIns="0" anchor="ctr"/>
          <a:lstStyle/>
          <a:p>
            <a:pPr lvl="0"/>
            <a:endParaRPr/>
          </a:p>
        </p:txBody>
      </p:sp>
      <p:sp>
        <p:nvSpPr>
          <p:cNvPr id="12" name="原创设计师QQ69613753    _5"/>
          <p:cNvSpPr/>
          <p:nvPr/>
        </p:nvSpPr>
        <p:spPr>
          <a:xfrm flipH="1">
            <a:off x="4908015" y="3987424"/>
            <a:ext cx="2803973" cy="662554"/>
          </a:xfrm>
          <a:prstGeom prst="rect">
            <a:avLst/>
          </a:prstGeom>
        </p:spPr>
        <p:txBody>
          <a:bodyPr wrap="none">
            <a:spAutoFit/>
          </a:bodyPr>
          <a:lstStyle/>
          <a:p>
            <a:pPr>
              <a:lnSpc>
                <a:spcPct val="150000"/>
              </a:lnSpc>
              <a:spcAft>
                <a:spcPts val="600"/>
              </a:spcAft>
            </a:pPr>
            <a:r>
              <a:rPr lang="zh-CN" altLang="en-US" sz="2800" dirty="0">
                <a:solidFill>
                  <a:schemeClr val="bg1"/>
                </a:solidFill>
                <a:latin typeface="微软雅黑" panose="020B0503020204020204" pitchFamily="34" charset="-122"/>
                <a:ea typeface="微软雅黑" panose="020B0503020204020204" pitchFamily="34" charset="-122"/>
              </a:rPr>
              <a:t>什么是区块链？ </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13" name="原创设计师QQ69613753    _6"/>
          <p:cNvSpPr/>
          <p:nvPr/>
        </p:nvSpPr>
        <p:spPr>
          <a:xfrm flipH="1">
            <a:off x="4065846" y="5342672"/>
            <a:ext cx="4708308" cy="646331"/>
          </a:xfrm>
          <a:prstGeom prst="rect">
            <a:avLst/>
          </a:prstGeom>
        </p:spPr>
        <p:txBody>
          <a:bodyPr wrap="square">
            <a:spAutoFit/>
          </a:bodyPr>
          <a:lstStyle/>
          <a:p>
            <a:pPr>
              <a:lnSpc>
                <a:spcPct val="150000"/>
              </a:lnSpc>
              <a:spcAft>
                <a:spcPts val="600"/>
              </a:spcAft>
            </a:pPr>
            <a:r>
              <a:rPr lang="zh-CN" altLang="en-US" sz="1200" dirty="0">
                <a:solidFill>
                  <a:schemeClr val="bg1"/>
                </a:solidFill>
                <a:latin typeface="微软雅黑" panose="020B0503020204020204" pitchFamily="34" charset="-122"/>
                <a:ea typeface="微软雅黑" panose="020B0503020204020204" pitchFamily="34" charset="-122"/>
              </a:rPr>
              <a:t>       区块链是分布式数据存储、点对点传输、共识机制、加密算法等计算机技术的 新型应用模式。</a:t>
            </a:r>
            <a:endParaRPr lang="en-US" altLang="zh-CN" sz="1200" dirty="0">
              <a:solidFill>
                <a:schemeClr val="bg1"/>
              </a:solidFill>
              <a:latin typeface="微软雅黑" panose="020B0503020204020204" pitchFamily="34" charset="-122"/>
              <a:ea typeface="微软雅黑" panose="020B0503020204020204" pitchFamily="34" charset="-122"/>
            </a:endParaRPr>
          </a:p>
        </p:txBody>
      </p:sp>
      <p:cxnSp>
        <p:nvCxnSpPr>
          <p:cNvPr id="14" name="原创设计师QQ69613753    _7"/>
          <p:cNvCxnSpPr/>
          <p:nvPr/>
        </p:nvCxnSpPr>
        <p:spPr>
          <a:xfrm flipH="1">
            <a:off x="5772000" y="5120006"/>
            <a:ext cx="648000" cy="0"/>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Picture 64"/>
          <p:cNvPicPr>
            <a:picLocks noGrp="1" noSelect="1" noRot="1" noChangeAspect="1" noMove="1" noResize="1" noChangeShapeType="1"/>
          </p:cNvPicPr>
          <p:nvPr/>
        </p:nvPicPr>
        <p:blipFill>
          <a:blip r:embed="rId4" cstate="screen">
            <a:extLst>
              <a:ext uri="{28A0092B-C50C-407E-A947-70E740481C1C}">
                <a14:useLocalDpi xmlns:a14="http://schemas.microsoft.com/office/drawing/2010/main"/>
              </a:ext>
            </a:extLst>
          </a:blip>
          <a:stretch>
            <a:fillRect/>
          </a:stretch>
        </p:blipFill>
        <p:spPr>
          <a:xfrm>
            <a:off x="5107616" y="18010364"/>
            <a:ext cx="1976768" cy="511028"/>
          </a:xfrm>
          <a:prstGeom prst="rect">
            <a:avLst/>
          </a:prstGeom>
        </p:spPr>
      </p:pic>
    </p:spTree>
    <p:extLst>
      <p:ext uri="{BB962C8B-B14F-4D97-AF65-F5344CB8AC3E}">
        <p14:creationId xmlns:p14="http://schemas.microsoft.com/office/powerpoint/2010/main" val="195560845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原创设计师QQ69613753    _1"/>
          <p:cNvSpPr>
            <a:spLocks noGrp="1"/>
          </p:cNvSpPr>
          <p:nvPr>
            <p:ph type="body" sz="quarter" idx="13"/>
          </p:nvPr>
        </p:nvSpPr>
        <p:spPr>
          <a:xfrm>
            <a:off x="717117" y="114247"/>
            <a:ext cx="7442200" cy="641125"/>
          </a:xfrm>
        </p:spPr>
        <p:txBody>
          <a:bodyPr>
            <a:normAutofit fontScale="25000" lnSpcReduction="20000"/>
          </a:bodyPr>
          <a:lstStyle/>
          <a:p>
            <a:pPr>
              <a:lnSpc>
                <a:spcPct val="150000"/>
              </a:lnSpc>
              <a:spcAft>
                <a:spcPts val="600"/>
              </a:spcAft>
            </a:pPr>
            <a:r>
              <a:rPr lang="zh-CN" altLang="en-US" sz="10000" dirty="0">
                <a:solidFill>
                  <a:schemeClr val="accent1">
                    <a:lumMod val="75000"/>
                  </a:schemeClr>
                </a:solidFill>
                <a:latin typeface="微软雅黑" panose="020B0503020204020204" pitchFamily="34" charset="-122"/>
                <a:ea typeface="微软雅黑" panose="020B0503020204020204" pitchFamily="34" charset="-122"/>
              </a:rPr>
              <a:t>什么是区块链？ </a:t>
            </a:r>
            <a:endParaRPr lang="en-US" altLang="zh-CN" sz="10000" dirty="0">
              <a:solidFill>
                <a:schemeClr val="accent1">
                  <a:lumMod val="75000"/>
                </a:schemeClr>
              </a:solidFill>
              <a:latin typeface="微软雅黑" panose="020B0503020204020204" pitchFamily="34" charset="-122"/>
              <a:ea typeface="微软雅黑" panose="020B0503020204020204" pitchFamily="34" charset="-122"/>
            </a:endParaRPr>
          </a:p>
          <a:p>
            <a:endParaRPr lang="zh-CN" altLang="en-US" sz="2000" dirty="0"/>
          </a:p>
        </p:txBody>
      </p:sp>
      <p:sp>
        <p:nvSpPr>
          <p:cNvPr id="35" name="原创设计师QQ69613753    _2"/>
          <p:cNvSpPr/>
          <p:nvPr/>
        </p:nvSpPr>
        <p:spPr>
          <a:xfrm>
            <a:off x="266700" y="4416882"/>
            <a:ext cx="11658599"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原创设计师QQ69613753    _4"/>
          <p:cNvSpPr/>
          <p:nvPr/>
        </p:nvSpPr>
        <p:spPr>
          <a:xfrm rot="5400000">
            <a:off x="386349" y="1100588"/>
            <a:ext cx="355780" cy="595078"/>
          </a:xfrm>
          <a:prstGeom prst="rtTriangl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原创设计师QQ69613753    _5"/>
          <p:cNvSpPr/>
          <p:nvPr/>
        </p:nvSpPr>
        <p:spPr>
          <a:xfrm rot="16200000" flipH="1">
            <a:off x="11449869" y="1100587"/>
            <a:ext cx="355780" cy="595080"/>
          </a:xfrm>
          <a:prstGeom prst="rtTriangle">
            <a:avLst/>
          </a:prstGeom>
          <a:solidFill>
            <a:schemeClr val="accent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原创设计师QQ69613753    _7"/>
          <p:cNvSpPr>
            <a:spLocks noEditPoints="1"/>
          </p:cNvSpPr>
          <p:nvPr/>
        </p:nvSpPr>
        <p:spPr bwMode="auto">
          <a:xfrm flipH="1">
            <a:off x="7948694" y="13247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solidFill>
            <a:schemeClr val="bg1">
              <a:alpha val="5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5" name="原创设计师QQ69613753    _8"/>
          <p:cNvSpPr/>
          <p:nvPr/>
        </p:nvSpPr>
        <p:spPr>
          <a:xfrm>
            <a:off x="641349" y="4772662"/>
            <a:ext cx="10909300" cy="1985159"/>
          </a:xfrm>
          <a:prstGeom prst="rect">
            <a:avLst/>
          </a:prstGeom>
        </p:spPr>
        <p:txBody>
          <a:bodyPr wrap="square">
            <a:spAutoFit/>
          </a:bodyPr>
          <a:lstStyle/>
          <a:p>
            <a:pPr>
              <a:lnSpc>
                <a:spcPct val="150000"/>
              </a:lnSpc>
              <a:spcAft>
                <a:spcPts val="600"/>
              </a:spcAft>
            </a:pPr>
            <a:r>
              <a:rPr lang="zh-CN" altLang="en-US" b="1" dirty="0">
                <a:solidFill>
                  <a:schemeClr val="accent1">
                    <a:lumMod val="75000"/>
                  </a:schemeClr>
                </a:solidFill>
              </a:rPr>
              <a:t>       区块链是分布式数据存储、点对点传输、共识机制、加密算法等计算机技术在互联网时代的创新应用模式。</a:t>
            </a:r>
            <a:r>
              <a:rPr lang="zh-CN" altLang="en-US" dirty="0">
                <a:solidFill>
                  <a:schemeClr val="accent1">
                    <a:lumMod val="75000"/>
                  </a:schemeClr>
                </a:solidFill>
              </a:rPr>
              <a:t>区块链本质上是一个去中心化的分布式账本数据库，是比特币的底层技术，和比特币是相伴相生的关系。区块链本身其实是一串使用密码学相关联所产生的数据块，每一个数据块中包含了多次比特币网络交易有效确认的信息。</a:t>
            </a:r>
            <a:r>
              <a:rPr lang="zh-CN" altLang="en-US" sz="1000" dirty="0"/>
              <a:t/>
            </a:r>
            <a:br>
              <a:rPr lang="zh-CN" altLang="en-US" sz="1000" dirty="0"/>
            </a:br>
            <a:endParaRPr lang="zh-CN" altLang="en-US" sz="1000" dirty="0">
              <a:solidFill>
                <a:schemeClr val="tx1">
                  <a:lumMod val="65000"/>
                  <a:lumOff val="35000"/>
                </a:schemeClr>
              </a:solidFill>
              <a:latin typeface="华文细黑" panose="02010600040101010101" pitchFamily="2" charset="-122"/>
              <a:ea typeface="华文细黑" panose="02010600040101010101" pitchFamily="2" charset="-122"/>
            </a:endParaRPr>
          </a:p>
        </p:txBody>
      </p:sp>
      <p:pic>
        <p:nvPicPr>
          <p:cNvPr id="14"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5107616" y="18010364"/>
            <a:ext cx="1976768" cy="511028"/>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8340" y="1220237"/>
            <a:ext cx="8025848" cy="3196645"/>
          </a:xfrm>
          <a:prstGeom prst="rect">
            <a:avLst/>
          </a:prstGeom>
        </p:spPr>
      </p:pic>
    </p:spTree>
    <p:extLst>
      <p:ext uri="{BB962C8B-B14F-4D97-AF65-F5344CB8AC3E}">
        <p14:creationId xmlns:p14="http://schemas.microsoft.com/office/powerpoint/2010/main" val="11872987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原创设计师QQ69613753    _1"/>
          <p:cNvSpPr>
            <a:spLocks noGrp="1"/>
          </p:cNvSpPr>
          <p:nvPr>
            <p:ph type="body" sz="quarter" idx="13"/>
          </p:nvPr>
        </p:nvSpPr>
        <p:spPr/>
        <p:txBody>
          <a:bodyPr>
            <a:normAutofit lnSpcReduction="10000"/>
          </a:bodyPr>
          <a:lstStyle/>
          <a:p>
            <a:r>
              <a:rPr lang="zh-CN" altLang="en-US" dirty="0">
                <a:solidFill>
                  <a:schemeClr val="accent1">
                    <a:lumMod val="75000"/>
                  </a:schemeClr>
                </a:solidFill>
              </a:rPr>
              <a:t>区块链的特点</a:t>
            </a:r>
            <a:endParaRPr lang="en-US" altLang="zh-CN" dirty="0">
              <a:solidFill>
                <a:schemeClr val="accent1">
                  <a:lumMod val="75000"/>
                </a:schemeClr>
              </a:solidFill>
            </a:endParaRPr>
          </a:p>
          <a:p>
            <a:endParaRPr lang="zh-CN" altLang="en-US" dirty="0"/>
          </a:p>
        </p:txBody>
      </p:sp>
      <p:grpSp>
        <p:nvGrpSpPr>
          <p:cNvPr id="3" name="原创设计师QQ69613753    _2"/>
          <p:cNvGrpSpPr/>
          <p:nvPr/>
        </p:nvGrpSpPr>
        <p:grpSpPr>
          <a:xfrm>
            <a:off x="1714500" y="1944338"/>
            <a:ext cx="3746500" cy="3743116"/>
            <a:chOff x="1816100" y="2130408"/>
            <a:chExt cx="3746500" cy="3743116"/>
          </a:xfrm>
        </p:grpSpPr>
        <p:grpSp>
          <p:nvGrpSpPr>
            <p:cNvPr id="4" name="组合 3"/>
            <p:cNvGrpSpPr/>
            <p:nvPr/>
          </p:nvGrpSpPr>
          <p:grpSpPr>
            <a:xfrm>
              <a:off x="1816100" y="2130408"/>
              <a:ext cx="3746500" cy="3743116"/>
              <a:chOff x="1816100" y="2017923"/>
              <a:chExt cx="3746500" cy="3743116"/>
            </a:xfrm>
          </p:grpSpPr>
          <p:sp>
            <p:nvSpPr>
              <p:cNvPr id="8" name="任意多边形 73"/>
              <p:cNvSpPr/>
              <p:nvPr/>
            </p:nvSpPr>
            <p:spPr>
              <a:xfrm>
                <a:off x="3756370" y="2017923"/>
                <a:ext cx="1806230" cy="2758965"/>
              </a:xfrm>
              <a:custGeom>
                <a:avLst/>
                <a:gdLst>
                  <a:gd name="connsiteX0" fmla="*/ 0 w 1806230"/>
                  <a:gd name="connsiteY0" fmla="*/ 0 h 2758965"/>
                  <a:gd name="connsiteX1" fmla="*/ 124509 w 1806230"/>
                  <a:gd name="connsiteY1" fmla="*/ 6287 h 2758965"/>
                  <a:gd name="connsiteX2" fmla="*/ 1806230 w 1806230"/>
                  <a:gd name="connsiteY2" fmla="*/ 1869866 h 2758965"/>
                  <a:gd name="connsiteX3" fmla="*/ 1659021 w 1806230"/>
                  <a:gd name="connsiteY3" fmla="*/ 2599019 h 2758965"/>
                  <a:gd name="connsiteX4" fmla="*/ 1608493 w 1806230"/>
                  <a:gd name="connsiteY4" fmla="*/ 2703908 h 2758965"/>
                  <a:gd name="connsiteX5" fmla="*/ 1002244 w 1806230"/>
                  <a:gd name="connsiteY5" fmla="*/ 2758965 h 2758965"/>
                  <a:gd name="connsiteX6" fmla="*/ 777507 w 1806230"/>
                  <a:gd name="connsiteY6" fmla="*/ 2272832 h 2758965"/>
                  <a:gd name="connsiteX7" fmla="*/ 796000 w 1806230"/>
                  <a:gd name="connsiteY7" fmla="*/ 2234443 h 2758965"/>
                  <a:gd name="connsiteX8" fmla="*/ 869605 w 1806230"/>
                  <a:gd name="connsiteY8" fmla="*/ 1869866 h 2758965"/>
                  <a:gd name="connsiteX9" fmla="*/ 121743 w 1806230"/>
                  <a:gd name="connsiteY9" fmla="*/ 952270 h 2758965"/>
                  <a:gd name="connsiteX10" fmla="*/ 41332 w 1806230"/>
                  <a:gd name="connsiteY10" fmla="*/ 939998 h 2758965"/>
                  <a:gd name="connsiteX11" fmla="*/ 352080 w 1806230"/>
                  <a:gd name="connsiteY11" fmla="*/ 499307 h 2758965"/>
                  <a:gd name="connsiteX12" fmla="*/ 0 w 1806230"/>
                  <a:gd name="connsiteY12" fmla="*/ 0 h 275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6230" h="2758965">
                    <a:moveTo>
                      <a:pt x="0" y="0"/>
                    </a:moveTo>
                    <a:lnTo>
                      <a:pt x="124509" y="6287"/>
                    </a:lnTo>
                    <a:cubicBezTo>
                      <a:pt x="1069107" y="102217"/>
                      <a:pt x="1806230" y="899960"/>
                      <a:pt x="1806230" y="1869866"/>
                    </a:cubicBezTo>
                    <a:cubicBezTo>
                      <a:pt x="1806230" y="2128508"/>
                      <a:pt x="1753813" y="2374907"/>
                      <a:pt x="1659021" y="2599019"/>
                    </a:cubicBezTo>
                    <a:lnTo>
                      <a:pt x="1608493" y="2703908"/>
                    </a:lnTo>
                    <a:lnTo>
                      <a:pt x="1002244" y="2758965"/>
                    </a:lnTo>
                    <a:lnTo>
                      <a:pt x="777507" y="2272832"/>
                    </a:lnTo>
                    <a:lnTo>
                      <a:pt x="796000" y="2234443"/>
                    </a:lnTo>
                    <a:cubicBezTo>
                      <a:pt x="843396" y="2122387"/>
                      <a:pt x="869605" y="1999187"/>
                      <a:pt x="869605" y="1869866"/>
                    </a:cubicBezTo>
                    <a:cubicBezTo>
                      <a:pt x="869605" y="1417243"/>
                      <a:pt x="548547" y="1039607"/>
                      <a:pt x="121743" y="952270"/>
                    </a:cubicBezTo>
                    <a:lnTo>
                      <a:pt x="41332" y="939998"/>
                    </a:lnTo>
                    <a:lnTo>
                      <a:pt x="352080" y="49930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细黑" panose="02010600040101010101" pitchFamily="2" charset="-122"/>
                  <a:ea typeface="华文细黑" panose="02010600040101010101" pitchFamily="2" charset="-122"/>
                </a:endParaRPr>
              </a:p>
            </p:txBody>
          </p:sp>
          <p:sp>
            <p:nvSpPr>
              <p:cNvPr id="9" name="任意多边形 72"/>
              <p:cNvSpPr/>
              <p:nvPr/>
            </p:nvSpPr>
            <p:spPr>
              <a:xfrm>
                <a:off x="1816100" y="2020346"/>
                <a:ext cx="2108600" cy="2746464"/>
              </a:xfrm>
              <a:custGeom>
                <a:avLst/>
                <a:gdLst>
                  <a:gd name="connsiteX0" fmla="*/ 1758229 w 2108600"/>
                  <a:gd name="connsiteY0" fmla="*/ 0 h 2746464"/>
                  <a:gd name="connsiteX1" fmla="*/ 2108600 w 2108600"/>
                  <a:gd name="connsiteY1" fmla="*/ 496883 h 2746464"/>
                  <a:gd name="connsiteX2" fmla="*/ 1800009 w 2108600"/>
                  <a:gd name="connsiteY2" fmla="*/ 934516 h 2746464"/>
                  <a:gd name="connsiteX3" fmla="*/ 1777485 w 2108600"/>
                  <a:gd name="connsiteY3" fmla="*/ 935653 h 2746464"/>
                  <a:gd name="connsiteX4" fmla="*/ 936625 w 2108600"/>
                  <a:gd name="connsiteY4" fmla="*/ 1867442 h 2746464"/>
                  <a:gd name="connsiteX5" fmla="*/ 1010230 w 2108600"/>
                  <a:gd name="connsiteY5" fmla="*/ 2232019 h 2746464"/>
                  <a:gd name="connsiteX6" fmla="*/ 1013353 w 2108600"/>
                  <a:gd name="connsiteY6" fmla="*/ 2238502 h 2746464"/>
                  <a:gd name="connsiteX7" fmla="*/ 476761 w 2108600"/>
                  <a:gd name="connsiteY7" fmla="*/ 2189771 h 2746464"/>
                  <a:gd name="connsiteX8" fmla="*/ 219405 w 2108600"/>
                  <a:gd name="connsiteY8" fmla="*/ 2746464 h 2746464"/>
                  <a:gd name="connsiteX9" fmla="*/ 147209 w 2108600"/>
                  <a:gd name="connsiteY9" fmla="*/ 2596595 h 2746464"/>
                  <a:gd name="connsiteX10" fmla="*/ 0 w 2108600"/>
                  <a:gd name="connsiteY10" fmla="*/ 1867442 h 2746464"/>
                  <a:gd name="connsiteX11" fmla="*/ 1681721 w 2108600"/>
                  <a:gd name="connsiteY11" fmla="*/ 3863 h 2746464"/>
                  <a:gd name="connsiteX12" fmla="*/ 1758229 w 2108600"/>
                  <a:gd name="connsiteY12" fmla="*/ 0 h 274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08600" h="2746464">
                    <a:moveTo>
                      <a:pt x="1758229" y="0"/>
                    </a:moveTo>
                    <a:lnTo>
                      <a:pt x="2108600" y="496883"/>
                    </a:lnTo>
                    <a:lnTo>
                      <a:pt x="1800009" y="934516"/>
                    </a:lnTo>
                    <a:lnTo>
                      <a:pt x="1777485" y="935653"/>
                    </a:lnTo>
                    <a:cubicBezTo>
                      <a:pt x="1305187" y="983617"/>
                      <a:pt x="936625" y="1382488"/>
                      <a:pt x="936625" y="1867442"/>
                    </a:cubicBezTo>
                    <a:cubicBezTo>
                      <a:pt x="936625" y="1996763"/>
                      <a:pt x="962834" y="2119963"/>
                      <a:pt x="1010230" y="2232019"/>
                    </a:cubicBezTo>
                    <a:lnTo>
                      <a:pt x="1013353" y="2238502"/>
                    </a:lnTo>
                    <a:lnTo>
                      <a:pt x="476761" y="2189771"/>
                    </a:lnTo>
                    <a:lnTo>
                      <a:pt x="219405" y="2746464"/>
                    </a:lnTo>
                    <a:lnTo>
                      <a:pt x="147209" y="2596595"/>
                    </a:lnTo>
                    <a:cubicBezTo>
                      <a:pt x="52418" y="2372483"/>
                      <a:pt x="0" y="2126084"/>
                      <a:pt x="0" y="1867442"/>
                    </a:cubicBezTo>
                    <a:cubicBezTo>
                      <a:pt x="0" y="897536"/>
                      <a:pt x="737124" y="99793"/>
                      <a:pt x="1681721" y="3863"/>
                    </a:cubicBezTo>
                    <a:lnTo>
                      <a:pt x="1758229"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细黑" panose="02010600040101010101" pitchFamily="2" charset="-122"/>
                  <a:ea typeface="华文细黑" panose="02010600040101010101" pitchFamily="2" charset="-122"/>
                </a:endParaRPr>
              </a:p>
            </p:txBody>
          </p:sp>
          <p:sp>
            <p:nvSpPr>
              <p:cNvPr id="10" name="任意多边形 68"/>
              <p:cNvSpPr/>
              <p:nvPr/>
            </p:nvSpPr>
            <p:spPr>
              <a:xfrm>
                <a:off x="2128700" y="4369250"/>
                <a:ext cx="3147044" cy="1391789"/>
              </a:xfrm>
              <a:custGeom>
                <a:avLst/>
                <a:gdLst>
                  <a:gd name="connsiteX0" fmla="*/ 256036 w 3147044"/>
                  <a:gd name="connsiteY0" fmla="*/ 0 h 1391789"/>
                  <a:gd name="connsiteX1" fmla="*/ 789098 w 3147044"/>
                  <a:gd name="connsiteY1" fmla="*/ 48410 h 1391789"/>
                  <a:gd name="connsiteX2" fmla="*/ 898356 w 3147044"/>
                  <a:gd name="connsiteY2" fmla="*/ 180833 h 1391789"/>
                  <a:gd name="connsiteX3" fmla="*/ 1560650 w 3147044"/>
                  <a:gd name="connsiteY3" fmla="*/ 455164 h 1391789"/>
                  <a:gd name="connsiteX4" fmla="*/ 2222944 w 3147044"/>
                  <a:gd name="connsiteY4" fmla="*/ 180833 h 1391789"/>
                  <a:gd name="connsiteX5" fmla="*/ 2310541 w 3147044"/>
                  <a:gd name="connsiteY5" fmla="*/ 74665 h 1391789"/>
                  <a:gd name="connsiteX6" fmla="*/ 2538039 w 3147044"/>
                  <a:gd name="connsiteY6" fmla="*/ 566770 h 1391789"/>
                  <a:gd name="connsiteX7" fmla="*/ 3147044 w 3147044"/>
                  <a:gd name="connsiteY7" fmla="*/ 511463 h 1391789"/>
                  <a:gd name="connsiteX8" fmla="*/ 3113978 w 3147044"/>
                  <a:gd name="connsiteY8" fmla="*/ 565891 h 1391789"/>
                  <a:gd name="connsiteX9" fmla="*/ 1560650 w 3147044"/>
                  <a:gd name="connsiteY9" fmla="*/ 1391789 h 1391789"/>
                  <a:gd name="connsiteX10" fmla="*/ 7322 w 3147044"/>
                  <a:gd name="connsiteY10" fmla="*/ 565891 h 1391789"/>
                  <a:gd name="connsiteX11" fmla="*/ 0 w 3147044"/>
                  <a:gd name="connsiteY11" fmla="*/ 553838 h 1391789"/>
                  <a:gd name="connsiteX12" fmla="*/ 256036 w 3147044"/>
                  <a:gd name="connsiteY12" fmla="*/ 0 h 139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7044" h="1391789">
                    <a:moveTo>
                      <a:pt x="256036" y="0"/>
                    </a:moveTo>
                    <a:lnTo>
                      <a:pt x="789098" y="48410"/>
                    </a:lnTo>
                    <a:lnTo>
                      <a:pt x="898356" y="180833"/>
                    </a:lnTo>
                    <a:cubicBezTo>
                      <a:pt x="1067852" y="350329"/>
                      <a:pt x="1302008" y="455164"/>
                      <a:pt x="1560650" y="455164"/>
                    </a:cubicBezTo>
                    <a:cubicBezTo>
                      <a:pt x="1819292" y="455164"/>
                      <a:pt x="2053448" y="350329"/>
                      <a:pt x="2222944" y="180833"/>
                    </a:cubicBezTo>
                    <a:lnTo>
                      <a:pt x="2310541" y="74665"/>
                    </a:lnTo>
                    <a:lnTo>
                      <a:pt x="2538039" y="566770"/>
                    </a:lnTo>
                    <a:lnTo>
                      <a:pt x="3147044" y="511463"/>
                    </a:lnTo>
                    <a:lnTo>
                      <a:pt x="3113978" y="565891"/>
                    </a:lnTo>
                    <a:cubicBezTo>
                      <a:pt x="2777342" y="1064179"/>
                      <a:pt x="2207255" y="1391789"/>
                      <a:pt x="1560650" y="1391789"/>
                    </a:cubicBezTo>
                    <a:cubicBezTo>
                      <a:pt x="914046" y="1391789"/>
                      <a:pt x="343959" y="1064179"/>
                      <a:pt x="7322" y="565891"/>
                    </a:cubicBezTo>
                    <a:lnTo>
                      <a:pt x="0" y="553838"/>
                    </a:lnTo>
                    <a:lnTo>
                      <a:pt x="25603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细黑" panose="02010600040101010101" pitchFamily="2" charset="-122"/>
                  <a:ea typeface="华文细黑" panose="02010600040101010101" pitchFamily="2" charset="-122"/>
                </a:endParaRPr>
              </a:p>
            </p:txBody>
          </p:sp>
        </p:grpSp>
        <p:sp>
          <p:nvSpPr>
            <p:cNvPr id="5" name="Freeform 61"/>
            <p:cNvSpPr>
              <a:spLocks noEditPoints="1"/>
            </p:cNvSpPr>
            <p:nvPr/>
          </p:nvSpPr>
          <p:spPr bwMode="auto">
            <a:xfrm>
              <a:off x="4765700" y="3306071"/>
              <a:ext cx="322263" cy="322263"/>
            </a:xfrm>
            <a:custGeom>
              <a:avLst/>
              <a:gdLst>
                <a:gd name="T0" fmla="*/ 890 w 1018"/>
                <a:gd name="T1" fmla="*/ 61 h 1017"/>
                <a:gd name="T2" fmla="*/ 876 w 1018"/>
                <a:gd name="T3" fmla="*/ 5 h 1017"/>
                <a:gd name="T4" fmla="*/ 147 w 1018"/>
                <a:gd name="T5" fmla="*/ 2 h 1017"/>
                <a:gd name="T6" fmla="*/ 127 w 1018"/>
                <a:gd name="T7" fmla="*/ 31 h 1017"/>
                <a:gd name="T8" fmla="*/ 131 w 1018"/>
                <a:gd name="T9" fmla="*/ 148 h 1017"/>
                <a:gd name="T10" fmla="*/ 24 w 1018"/>
                <a:gd name="T11" fmla="*/ 243 h 1017"/>
                <a:gd name="T12" fmla="*/ 3 w 1018"/>
                <a:gd name="T13" fmla="*/ 383 h 1017"/>
                <a:gd name="T14" fmla="*/ 61 w 1018"/>
                <a:gd name="T15" fmla="*/ 493 h 1017"/>
                <a:gd name="T16" fmla="*/ 170 w 1018"/>
                <a:gd name="T17" fmla="*/ 551 h 1017"/>
                <a:gd name="T18" fmla="*/ 274 w 1018"/>
                <a:gd name="T19" fmla="*/ 546 h 1017"/>
                <a:gd name="T20" fmla="*/ 382 w 1018"/>
                <a:gd name="T21" fmla="*/ 690 h 1017"/>
                <a:gd name="T22" fmla="*/ 410 w 1018"/>
                <a:gd name="T23" fmla="*/ 735 h 1017"/>
                <a:gd name="T24" fmla="*/ 410 w 1018"/>
                <a:gd name="T25" fmla="*/ 791 h 1017"/>
                <a:gd name="T26" fmla="*/ 379 w 1018"/>
                <a:gd name="T27" fmla="*/ 837 h 1017"/>
                <a:gd name="T28" fmla="*/ 318 w 1018"/>
                <a:gd name="T29" fmla="*/ 858 h 1017"/>
                <a:gd name="T30" fmla="*/ 248 w 1018"/>
                <a:gd name="T31" fmla="*/ 880 h 1017"/>
                <a:gd name="T32" fmla="*/ 197 w 1018"/>
                <a:gd name="T33" fmla="*/ 948 h 1017"/>
                <a:gd name="T34" fmla="*/ 196 w 1018"/>
                <a:gd name="T35" fmla="*/ 1003 h 1017"/>
                <a:gd name="T36" fmla="*/ 795 w 1018"/>
                <a:gd name="T37" fmla="*/ 1017 h 1017"/>
                <a:gd name="T38" fmla="*/ 826 w 1018"/>
                <a:gd name="T39" fmla="*/ 992 h 1017"/>
                <a:gd name="T40" fmla="*/ 812 w 1018"/>
                <a:gd name="T41" fmla="*/ 925 h 1017"/>
                <a:gd name="T42" fmla="*/ 750 w 1018"/>
                <a:gd name="T43" fmla="*/ 869 h 1017"/>
                <a:gd name="T44" fmla="*/ 681 w 1018"/>
                <a:gd name="T45" fmla="*/ 856 h 1017"/>
                <a:gd name="T46" fmla="*/ 633 w 1018"/>
                <a:gd name="T47" fmla="*/ 830 h 1017"/>
                <a:gd name="T48" fmla="*/ 605 w 1018"/>
                <a:gd name="T49" fmla="*/ 772 h 1017"/>
                <a:gd name="T50" fmla="*/ 616 w 1018"/>
                <a:gd name="T51" fmla="*/ 718 h 1017"/>
                <a:gd name="T52" fmla="*/ 639 w 1018"/>
                <a:gd name="T53" fmla="*/ 683 h 1017"/>
                <a:gd name="T54" fmla="*/ 774 w 1018"/>
                <a:gd name="T55" fmla="*/ 554 h 1017"/>
                <a:gd name="T56" fmla="*/ 887 w 1018"/>
                <a:gd name="T57" fmla="*/ 540 h 1017"/>
                <a:gd name="T58" fmla="*/ 983 w 1018"/>
                <a:gd name="T59" fmla="*/ 461 h 1017"/>
                <a:gd name="T60" fmla="*/ 1018 w 1018"/>
                <a:gd name="T61" fmla="*/ 342 h 1017"/>
                <a:gd name="T62" fmla="*/ 971 w 1018"/>
                <a:gd name="T63" fmla="*/ 210 h 1017"/>
                <a:gd name="T64" fmla="*/ 154 w 1018"/>
                <a:gd name="T65" fmla="*/ 481 h 1017"/>
                <a:gd name="T66" fmla="*/ 88 w 1018"/>
                <a:gd name="T67" fmla="*/ 426 h 1017"/>
                <a:gd name="T68" fmla="*/ 63 w 1018"/>
                <a:gd name="T69" fmla="*/ 345 h 1017"/>
                <a:gd name="T70" fmla="*/ 92 w 1018"/>
                <a:gd name="T71" fmla="*/ 256 h 1017"/>
                <a:gd name="T72" fmla="*/ 152 w 1018"/>
                <a:gd name="T73" fmla="*/ 252 h 1017"/>
                <a:gd name="T74" fmla="*/ 241 w 1018"/>
                <a:gd name="T75" fmla="*/ 488 h 1017"/>
                <a:gd name="T76" fmla="*/ 176 w 1018"/>
                <a:gd name="T77" fmla="*/ 487 h 1017"/>
                <a:gd name="T78" fmla="*/ 717 w 1018"/>
                <a:gd name="T79" fmla="*/ 925 h 1017"/>
                <a:gd name="T80" fmla="*/ 263 w 1018"/>
                <a:gd name="T81" fmla="*/ 954 h 1017"/>
                <a:gd name="T82" fmla="*/ 301 w 1018"/>
                <a:gd name="T83" fmla="*/ 925 h 1017"/>
                <a:gd name="T84" fmla="*/ 380 w 1018"/>
                <a:gd name="T85" fmla="*/ 910 h 1017"/>
                <a:gd name="T86" fmla="*/ 448 w 1018"/>
                <a:gd name="T87" fmla="*/ 854 h 1017"/>
                <a:gd name="T88" fmla="*/ 476 w 1018"/>
                <a:gd name="T89" fmla="*/ 778 h 1017"/>
                <a:gd name="T90" fmla="*/ 509 w 1018"/>
                <a:gd name="T91" fmla="*/ 795 h 1017"/>
                <a:gd name="T92" fmla="*/ 543 w 1018"/>
                <a:gd name="T93" fmla="*/ 778 h 1017"/>
                <a:gd name="T94" fmla="*/ 578 w 1018"/>
                <a:gd name="T95" fmla="*/ 865 h 1017"/>
                <a:gd name="T96" fmla="*/ 653 w 1018"/>
                <a:gd name="T97" fmla="*/ 915 h 1017"/>
                <a:gd name="T98" fmla="*/ 494 w 1018"/>
                <a:gd name="T99" fmla="*/ 709 h 1017"/>
                <a:gd name="T100" fmla="*/ 329 w 1018"/>
                <a:gd name="T101" fmla="*/ 511 h 1017"/>
                <a:gd name="T102" fmla="*/ 247 w 1018"/>
                <a:gd name="T103" fmla="*/ 342 h 1017"/>
                <a:gd name="T104" fmla="*/ 196 w 1018"/>
                <a:gd name="T105" fmla="*/ 132 h 1017"/>
                <a:gd name="T106" fmla="*/ 817 w 1018"/>
                <a:gd name="T107" fmla="*/ 164 h 1017"/>
                <a:gd name="T108" fmla="*/ 762 w 1018"/>
                <a:gd name="T109" fmla="*/ 369 h 1017"/>
                <a:gd name="T110" fmla="*/ 663 w 1018"/>
                <a:gd name="T111" fmla="*/ 550 h 1017"/>
                <a:gd name="T112" fmla="*/ 509 w 1018"/>
                <a:gd name="T113" fmla="*/ 722 h 1017"/>
                <a:gd name="T114" fmla="*/ 911 w 1018"/>
                <a:gd name="T115" fmla="*/ 448 h 1017"/>
                <a:gd name="T116" fmla="*/ 842 w 1018"/>
                <a:gd name="T117" fmla="*/ 487 h 1017"/>
                <a:gd name="T118" fmla="*/ 777 w 1018"/>
                <a:gd name="T119" fmla="*/ 489 h 1017"/>
                <a:gd name="T120" fmla="*/ 866 w 1018"/>
                <a:gd name="T121" fmla="*/ 252 h 1017"/>
                <a:gd name="T122" fmla="*/ 926 w 1018"/>
                <a:gd name="T123" fmla="*/ 257 h 1017"/>
                <a:gd name="T124" fmla="*/ 955 w 1018"/>
                <a:gd name="T125" fmla="*/ 34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887" y="148"/>
                  </a:moveTo>
                  <a:lnTo>
                    <a:pt x="887" y="148"/>
                  </a:lnTo>
                  <a:lnTo>
                    <a:pt x="884" y="147"/>
                  </a:lnTo>
                  <a:lnTo>
                    <a:pt x="884" y="147"/>
                  </a:lnTo>
                  <a:lnTo>
                    <a:pt x="887" y="119"/>
                  </a:lnTo>
                  <a:lnTo>
                    <a:pt x="889" y="90"/>
                  </a:lnTo>
                  <a:lnTo>
                    <a:pt x="890" y="61"/>
                  </a:lnTo>
                  <a:lnTo>
                    <a:pt x="890" y="31"/>
                  </a:lnTo>
                  <a:lnTo>
                    <a:pt x="890" y="31"/>
                  </a:lnTo>
                  <a:lnTo>
                    <a:pt x="890" y="26"/>
                  </a:lnTo>
                  <a:lnTo>
                    <a:pt x="888" y="19"/>
                  </a:lnTo>
                  <a:lnTo>
                    <a:pt x="885" y="14"/>
                  </a:lnTo>
                  <a:lnTo>
                    <a:pt x="882" y="10"/>
                  </a:lnTo>
                  <a:lnTo>
                    <a:pt x="876" y="5"/>
                  </a:lnTo>
                  <a:lnTo>
                    <a:pt x="871" y="2"/>
                  </a:lnTo>
                  <a:lnTo>
                    <a:pt x="866" y="0"/>
                  </a:lnTo>
                  <a:lnTo>
                    <a:pt x="859" y="0"/>
                  </a:lnTo>
                  <a:lnTo>
                    <a:pt x="160" y="0"/>
                  </a:lnTo>
                  <a:lnTo>
                    <a:pt x="160" y="0"/>
                  </a:lnTo>
                  <a:lnTo>
                    <a:pt x="153" y="0"/>
                  </a:lnTo>
                  <a:lnTo>
                    <a:pt x="147" y="2"/>
                  </a:lnTo>
                  <a:lnTo>
                    <a:pt x="141" y="5"/>
                  </a:lnTo>
                  <a:lnTo>
                    <a:pt x="137" y="10"/>
                  </a:lnTo>
                  <a:lnTo>
                    <a:pt x="133" y="14"/>
                  </a:lnTo>
                  <a:lnTo>
                    <a:pt x="130" y="19"/>
                  </a:lnTo>
                  <a:lnTo>
                    <a:pt x="129" y="26"/>
                  </a:lnTo>
                  <a:lnTo>
                    <a:pt x="127" y="31"/>
                  </a:lnTo>
                  <a:lnTo>
                    <a:pt x="127" y="31"/>
                  </a:lnTo>
                  <a:lnTo>
                    <a:pt x="127" y="61"/>
                  </a:lnTo>
                  <a:lnTo>
                    <a:pt x="130" y="90"/>
                  </a:lnTo>
                  <a:lnTo>
                    <a:pt x="132" y="119"/>
                  </a:lnTo>
                  <a:lnTo>
                    <a:pt x="134" y="147"/>
                  </a:lnTo>
                  <a:lnTo>
                    <a:pt x="134" y="147"/>
                  </a:lnTo>
                  <a:lnTo>
                    <a:pt x="131" y="148"/>
                  </a:lnTo>
                  <a:lnTo>
                    <a:pt x="131" y="148"/>
                  </a:lnTo>
                  <a:lnTo>
                    <a:pt x="110" y="157"/>
                  </a:lnTo>
                  <a:lnTo>
                    <a:pt x="93" y="168"/>
                  </a:lnTo>
                  <a:lnTo>
                    <a:pt x="76" y="180"/>
                  </a:lnTo>
                  <a:lnTo>
                    <a:pt x="61" y="194"/>
                  </a:lnTo>
                  <a:lnTo>
                    <a:pt x="47" y="210"/>
                  </a:lnTo>
                  <a:lnTo>
                    <a:pt x="35" y="226"/>
                  </a:lnTo>
                  <a:lnTo>
                    <a:pt x="24" y="243"/>
                  </a:lnTo>
                  <a:lnTo>
                    <a:pt x="16" y="263"/>
                  </a:lnTo>
                  <a:lnTo>
                    <a:pt x="8" y="281"/>
                  </a:lnTo>
                  <a:lnTo>
                    <a:pt x="4" y="301"/>
                  </a:lnTo>
                  <a:lnTo>
                    <a:pt x="1" y="322"/>
                  </a:lnTo>
                  <a:lnTo>
                    <a:pt x="0" y="342"/>
                  </a:lnTo>
                  <a:lnTo>
                    <a:pt x="0" y="363"/>
                  </a:lnTo>
                  <a:lnTo>
                    <a:pt x="3" y="383"/>
                  </a:lnTo>
                  <a:lnTo>
                    <a:pt x="8" y="404"/>
                  </a:lnTo>
                  <a:lnTo>
                    <a:pt x="15" y="425"/>
                  </a:lnTo>
                  <a:lnTo>
                    <a:pt x="15" y="425"/>
                  </a:lnTo>
                  <a:lnTo>
                    <a:pt x="24" y="443"/>
                  </a:lnTo>
                  <a:lnTo>
                    <a:pt x="35" y="461"/>
                  </a:lnTo>
                  <a:lnTo>
                    <a:pt x="47" y="478"/>
                  </a:lnTo>
                  <a:lnTo>
                    <a:pt x="61" y="493"/>
                  </a:lnTo>
                  <a:lnTo>
                    <a:pt x="76" y="507"/>
                  </a:lnTo>
                  <a:lnTo>
                    <a:pt x="93" y="519"/>
                  </a:lnTo>
                  <a:lnTo>
                    <a:pt x="110" y="530"/>
                  </a:lnTo>
                  <a:lnTo>
                    <a:pt x="130" y="540"/>
                  </a:lnTo>
                  <a:lnTo>
                    <a:pt x="130" y="540"/>
                  </a:lnTo>
                  <a:lnTo>
                    <a:pt x="150" y="546"/>
                  </a:lnTo>
                  <a:lnTo>
                    <a:pt x="170" y="551"/>
                  </a:lnTo>
                  <a:lnTo>
                    <a:pt x="191" y="555"/>
                  </a:lnTo>
                  <a:lnTo>
                    <a:pt x="211" y="556"/>
                  </a:lnTo>
                  <a:lnTo>
                    <a:pt x="211" y="556"/>
                  </a:lnTo>
                  <a:lnTo>
                    <a:pt x="227" y="555"/>
                  </a:lnTo>
                  <a:lnTo>
                    <a:pt x="243" y="554"/>
                  </a:lnTo>
                  <a:lnTo>
                    <a:pt x="259" y="550"/>
                  </a:lnTo>
                  <a:lnTo>
                    <a:pt x="274" y="546"/>
                  </a:lnTo>
                  <a:lnTo>
                    <a:pt x="274" y="546"/>
                  </a:lnTo>
                  <a:lnTo>
                    <a:pt x="301" y="586"/>
                  </a:lnTo>
                  <a:lnTo>
                    <a:pt x="327" y="621"/>
                  </a:lnTo>
                  <a:lnTo>
                    <a:pt x="353" y="654"/>
                  </a:lnTo>
                  <a:lnTo>
                    <a:pt x="379" y="683"/>
                  </a:lnTo>
                  <a:lnTo>
                    <a:pt x="379" y="683"/>
                  </a:lnTo>
                  <a:lnTo>
                    <a:pt x="382" y="690"/>
                  </a:lnTo>
                  <a:lnTo>
                    <a:pt x="386" y="695"/>
                  </a:lnTo>
                  <a:lnTo>
                    <a:pt x="386" y="695"/>
                  </a:lnTo>
                  <a:lnTo>
                    <a:pt x="393" y="703"/>
                  </a:lnTo>
                  <a:lnTo>
                    <a:pt x="398" y="710"/>
                  </a:lnTo>
                  <a:lnTo>
                    <a:pt x="402" y="718"/>
                  </a:lnTo>
                  <a:lnTo>
                    <a:pt x="406" y="726"/>
                  </a:lnTo>
                  <a:lnTo>
                    <a:pt x="410" y="735"/>
                  </a:lnTo>
                  <a:lnTo>
                    <a:pt x="412" y="744"/>
                  </a:lnTo>
                  <a:lnTo>
                    <a:pt x="413" y="753"/>
                  </a:lnTo>
                  <a:lnTo>
                    <a:pt x="414" y="763"/>
                  </a:lnTo>
                  <a:lnTo>
                    <a:pt x="414" y="763"/>
                  </a:lnTo>
                  <a:lnTo>
                    <a:pt x="413" y="772"/>
                  </a:lnTo>
                  <a:lnTo>
                    <a:pt x="412" y="782"/>
                  </a:lnTo>
                  <a:lnTo>
                    <a:pt x="410" y="791"/>
                  </a:lnTo>
                  <a:lnTo>
                    <a:pt x="406" y="799"/>
                  </a:lnTo>
                  <a:lnTo>
                    <a:pt x="402" y="808"/>
                  </a:lnTo>
                  <a:lnTo>
                    <a:pt x="398" y="816"/>
                  </a:lnTo>
                  <a:lnTo>
                    <a:pt x="393" y="824"/>
                  </a:lnTo>
                  <a:lnTo>
                    <a:pt x="386" y="830"/>
                  </a:lnTo>
                  <a:lnTo>
                    <a:pt x="386" y="830"/>
                  </a:lnTo>
                  <a:lnTo>
                    <a:pt x="379" y="837"/>
                  </a:lnTo>
                  <a:lnTo>
                    <a:pt x="371" y="842"/>
                  </a:lnTo>
                  <a:lnTo>
                    <a:pt x="364" y="847"/>
                  </a:lnTo>
                  <a:lnTo>
                    <a:pt x="355" y="851"/>
                  </a:lnTo>
                  <a:lnTo>
                    <a:pt x="346" y="854"/>
                  </a:lnTo>
                  <a:lnTo>
                    <a:pt x="337" y="856"/>
                  </a:lnTo>
                  <a:lnTo>
                    <a:pt x="328" y="858"/>
                  </a:lnTo>
                  <a:lnTo>
                    <a:pt x="318" y="858"/>
                  </a:lnTo>
                  <a:lnTo>
                    <a:pt x="318" y="858"/>
                  </a:lnTo>
                  <a:lnTo>
                    <a:pt x="306" y="859"/>
                  </a:lnTo>
                  <a:lnTo>
                    <a:pt x="293" y="861"/>
                  </a:lnTo>
                  <a:lnTo>
                    <a:pt x="281" y="865"/>
                  </a:lnTo>
                  <a:lnTo>
                    <a:pt x="269" y="869"/>
                  </a:lnTo>
                  <a:lnTo>
                    <a:pt x="257" y="874"/>
                  </a:lnTo>
                  <a:lnTo>
                    <a:pt x="248" y="880"/>
                  </a:lnTo>
                  <a:lnTo>
                    <a:pt x="237" y="887"/>
                  </a:lnTo>
                  <a:lnTo>
                    <a:pt x="228" y="896"/>
                  </a:lnTo>
                  <a:lnTo>
                    <a:pt x="220" y="904"/>
                  </a:lnTo>
                  <a:lnTo>
                    <a:pt x="212" y="915"/>
                  </a:lnTo>
                  <a:lnTo>
                    <a:pt x="207" y="925"/>
                  </a:lnTo>
                  <a:lnTo>
                    <a:pt x="202" y="937"/>
                  </a:lnTo>
                  <a:lnTo>
                    <a:pt x="197" y="948"/>
                  </a:lnTo>
                  <a:lnTo>
                    <a:pt x="194" y="960"/>
                  </a:lnTo>
                  <a:lnTo>
                    <a:pt x="192" y="973"/>
                  </a:lnTo>
                  <a:lnTo>
                    <a:pt x="191" y="986"/>
                  </a:lnTo>
                  <a:lnTo>
                    <a:pt x="191" y="986"/>
                  </a:lnTo>
                  <a:lnTo>
                    <a:pt x="192" y="992"/>
                  </a:lnTo>
                  <a:lnTo>
                    <a:pt x="194" y="998"/>
                  </a:lnTo>
                  <a:lnTo>
                    <a:pt x="196" y="1003"/>
                  </a:lnTo>
                  <a:lnTo>
                    <a:pt x="200" y="1008"/>
                  </a:lnTo>
                  <a:lnTo>
                    <a:pt x="205" y="1012"/>
                  </a:lnTo>
                  <a:lnTo>
                    <a:pt x="210" y="1015"/>
                  </a:lnTo>
                  <a:lnTo>
                    <a:pt x="217" y="1017"/>
                  </a:lnTo>
                  <a:lnTo>
                    <a:pt x="223" y="1017"/>
                  </a:lnTo>
                  <a:lnTo>
                    <a:pt x="795" y="1017"/>
                  </a:lnTo>
                  <a:lnTo>
                    <a:pt x="795" y="1017"/>
                  </a:lnTo>
                  <a:lnTo>
                    <a:pt x="801" y="1017"/>
                  </a:lnTo>
                  <a:lnTo>
                    <a:pt x="808" y="1015"/>
                  </a:lnTo>
                  <a:lnTo>
                    <a:pt x="813" y="1012"/>
                  </a:lnTo>
                  <a:lnTo>
                    <a:pt x="817" y="1008"/>
                  </a:lnTo>
                  <a:lnTo>
                    <a:pt x="822" y="1003"/>
                  </a:lnTo>
                  <a:lnTo>
                    <a:pt x="825" y="998"/>
                  </a:lnTo>
                  <a:lnTo>
                    <a:pt x="826" y="992"/>
                  </a:lnTo>
                  <a:lnTo>
                    <a:pt x="827" y="986"/>
                  </a:lnTo>
                  <a:lnTo>
                    <a:pt x="827" y="986"/>
                  </a:lnTo>
                  <a:lnTo>
                    <a:pt x="826" y="973"/>
                  </a:lnTo>
                  <a:lnTo>
                    <a:pt x="825" y="960"/>
                  </a:lnTo>
                  <a:lnTo>
                    <a:pt x="822" y="948"/>
                  </a:lnTo>
                  <a:lnTo>
                    <a:pt x="817" y="937"/>
                  </a:lnTo>
                  <a:lnTo>
                    <a:pt x="812" y="925"/>
                  </a:lnTo>
                  <a:lnTo>
                    <a:pt x="806" y="915"/>
                  </a:lnTo>
                  <a:lnTo>
                    <a:pt x="798" y="904"/>
                  </a:lnTo>
                  <a:lnTo>
                    <a:pt x="790" y="896"/>
                  </a:lnTo>
                  <a:lnTo>
                    <a:pt x="781" y="887"/>
                  </a:lnTo>
                  <a:lnTo>
                    <a:pt x="771" y="880"/>
                  </a:lnTo>
                  <a:lnTo>
                    <a:pt x="761" y="874"/>
                  </a:lnTo>
                  <a:lnTo>
                    <a:pt x="750" y="869"/>
                  </a:lnTo>
                  <a:lnTo>
                    <a:pt x="738" y="865"/>
                  </a:lnTo>
                  <a:lnTo>
                    <a:pt x="725" y="861"/>
                  </a:lnTo>
                  <a:lnTo>
                    <a:pt x="713" y="859"/>
                  </a:lnTo>
                  <a:lnTo>
                    <a:pt x="699" y="858"/>
                  </a:lnTo>
                  <a:lnTo>
                    <a:pt x="699" y="858"/>
                  </a:lnTo>
                  <a:lnTo>
                    <a:pt x="691" y="858"/>
                  </a:lnTo>
                  <a:lnTo>
                    <a:pt x="681" y="856"/>
                  </a:lnTo>
                  <a:lnTo>
                    <a:pt x="673" y="854"/>
                  </a:lnTo>
                  <a:lnTo>
                    <a:pt x="663" y="851"/>
                  </a:lnTo>
                  <a:lnTo>
                    <a:pt x="655" y="847"/>
                  </a:lnTo>
                  <a:lnTo>
                    <a:pt x="647" y="842"/>
                  </a:lnTo>
                  <a:lnTo>
                    <a:pt x="639" y="837"/>
                  </a:lnTo>
                  <a:lnTo>
                    <a:pt x="633" y="830"/>
                  </a:lnTo>
                  <a:lnTo>
                    <a:pt x="633" y="830"/>
                  </a:lnTo>
                  <a:lnTo>
                    <a:pt x="626" y="824"/>
                  </a:lnTo>
                  <a:lnTo>
                    <a:pt x="620" y="816"/>
                  </a:lnTo>
                  <a:lnTo>
                    <a:pt x="616" y="808"/>
                  </a:lnTo>
                  <a:lnTo>
                    <a:pt x="611" y="799"/>
                  </a:lnTo>
                  <a:lnTo>
                    <a:pt x="608" y="791"/>
                  </a:lnTo>
                  <a:lnTo>
                    <a:pt x="606" y="782"/>
                  </a:lnTo>
                  <a:lnTo>
                    <a:pt x="605" y="772"/>
                  </a:lnTo>
                  <a:lnTo>
                    <a:pt x="605" y="763"/>
                  </a:lnTo>
                  <a:lnTo>
                    <a:pt x="605" y="763"/>
                  </a:lnTo>
                  <a:lnTo>
                    <a:pt x="605" y="753"/>
                  </a:lnTo>
                  <a:lnTo>
                    <a:pt x="606" y="744"/>
                  </a:lnTo>
                  <a:lnTo>
                    <a:pt x="608" y="735"/>
                  </a:lnTo>
                  <a:lnTo>
                    <a:pt x="611" y="726"/>
                  </a:lnTo>
                  <a:lnTo>
                    <a:pt x="616" y="718"/>
                  </a:lnTo>
                  <a:lnTo>
                    <a:pt x="620" y="710"/>
                  </a:lnTo>
                  <a:lnTo>
                    <a:pt x="626" y="703"/>
                  </a:lnTo>
                  <a:lnTo>
                    <a:pt x="633" y="695"/>
                  </a:lnTo>
                  <a:lnTo>
                    <a:pt x="633" y="695"/>
                  </a:lnTo>
                  <a:lnTo>
                    <a:pt x="637" y="690"/>
                  </a:lnTo>
                  <a:lnTo>
                    <a:pt x="639" y="683"/>
                  </a:lnTo>
                  <a:lnTo>
                    <a:pt x="639" y="683"/>
                  </a:lnTo>
                  <a:lnTo>
                    <a:pt x="665" y="654"/>
                  </a:lnTo>
                  <a:lnTo>
                    <a:pt x="691" y="622"/>
                  </a:lnTo>
                  <a:lnTo>
                    <a:pt x="718" y="586"/>
                  </a:lnTo>
                  <a:lnTo>
                    <a:pt x="743" y="546"/>
                  </a:lnTo>
                  <a:lnTo>
                    <a:pt x="743" y="546"/>
                  </a:lnTo>
                  <a:lnTo>
                    <a:pt x="758" y="550"/>
                  </a:lnTo>
                  <a:lnTo>
                    <a:pt x="774" y="554"/>
                  </a:lnTo>
                  <a:lnTo>
                    <a:pt x="791" y="555"/>
                  </a:lnTo>
                  <a:lnTo>
                    <a:pt x="806" y="556"/>
                  </a:lnTo>
                  <a:lnTo>
                    <a:pt x="806" y="556"/>
                  </a:lnTo>
                  <a:lnTo>
                    <a:pt x="827" y="555"/>
                  </a:lnTo>
                  <a:lnTo>
                    <a:pt x="847" y="551"/>
                  </a:lnTo>
                  <a:lnTo>
                    <a:pt x="868" y="546"/>
                  </a:lnTo>
                  <a:lnTo>
                    <a:pt x="887" y="540"/>
                  </a:lnTo>
                  <a:lnTo>
                    <a:pt x="887" y="540"/>
                  </a:lnTo>
                  <a:lnTo>
                    <a:pt x="906" y="530"/>
                  </a:lnTo>
                  <a:lnTo>
                    <a:pt x="925" y="519"/>
                  </a:lnTo>
                  <a:lnTo>
                    <a:pt x="941" y="507"/>
                  </a:lnTo>
                  <a:lnTo>
                    <a:pt x="956" y="493"/>
                  </a:lnTo>
                  <a:lnTo>
                    <a:pt x="970" y="478"/>
                  </a:lnTo>
                  <a:lnTo>
                    <a:pt x="983" y="461"/>
                  </a:lnTo>
                  <a:lnTo>
                    <a:pt x="993" y="443"/>
                  </a:lnTo>
                  <a:lnTo>
                    <a:pt x="1002" y="425"/>
                  </a:lnTo>
                  <a:lnTo>
                    <a:pt x="1002" y="425"/>
                  </a:lnTo>
                  <a:lnTo>
                    <a:pt x="1009" y="404"/>
                  </a:lnTo>
                  <a:lnTo>
                    <a:pt x="1014" y="383"/>
                  </a:lnTo>
                  <a:lnTo>
                    <a:pt x="1017" y="363"/>
                  </a:lnTo>
                  <a:lnTo>
                    <a:pt x="1018" y="342"/>
                  </a:lnTo>
                  <a:lnTo>
                    <a:pt x="1017" y="322"/>
                  </a:lnTo>
                  <a:lnTo>
                    <a:pt x="1014" y="301"/>
                  </a:lnTo>
                  <a:lnTo>
                    <a:pt x="1008" y="281"/>
                  </a:lnTo>
                  <a:lnTo>
                    <a:pt x="1002" y="263"/>
                  </a:lnTo>
                  <a:lnTo>
                    <a:pt x="993" y="243"/>
                  </a:lnTo>
                  <a:lnTo>
                    <a:pt x="983" y="226"/>
                  </a:lnTo>
                  <a:lnTo>
                    <a:pt x="971" y="210"/>
                  </a:lnTo>
                  <a:lnTo>
                    <a:pt x="957" y="194"/>
                  </a:lnTo>
                  <a:lnTo>
                    <a:pt x="942" y="180"/>
                  </a:lnTo>
                  <a:lnTo>
                    <a:pt x="925" y="168"/>
                  </a:lnTo>
                  <a:lnTo>
                    <a:pt x="906" y="157"/>
                  </a:lnTo>
                  <a:lnTo>
                    <a:pt x="887" y="148"/>
                  </a:lnTo>
                  <a:lnTo>
                    <a:pt x="887" y="148"/>
                  </a:lnTo>
                  <a:close/>
                  <a:moveTo>
                    <a:pt x="154" y="481"/>
                  </a:moveTo>
                  <a:lnTo>
                    <a:pt x="154" y="481"/>
                  </a:lnTo>
                  <a:lnTo>
                    <a:pt x="140" y="474"/>
                  </a:lnTo>
                  <a:lnTo>
                    <a:pt x="129" y="467"/>
                  </a:lnTo>
                  <a:lnTo>
                    <a:pt x="117" y="458"/>
                  </a:lnTo>
                  <a:lnTo>
                    <a:pt x="106" y="448"/>
                  </a:lnTo>
                  <a:lnTo>
                    <a:pt x="96" y="438"/>
                  </a:lnTo>
                  <a:lnTo>
                    <a:pt x="88" y="426"/>
                  </a:lnTo>
                  <a:lnTo>
                    <a:pt x="80" y="413"/>
                  </a:lnTo>
                  <a:lnTo>
                    <a:pt x="74" y="400"/>
                  </a:lnTo>
                  <a:lnTo>
                    <a:pt x="74" y="400"/>
                  </a:lnTo>
                  <a:lnTo>
                    <a:pt x="70" y="386"/>
                  </a:lnTo>
                  <a:lnTo>
                    <a:pt x="66" y="373"/>
                  </a:lnTo>
                  <a:lnTo>
                    <a:pt x="64" y="359"/>
                  </a:lnTo>
                  <a:lnTo>
                    <a:pt x="63" y="345"/>
                  </a:lnTo>
                  <a:lnTo>
                    <a:pt x="63" y="331"/>
                  </a:lnTo>
                  <a:lnTo>
                    <a:pt x="65" y="319"/>
                  </a:lnTo>
                  <a:lnTo>
                    <a:pt x="68" y="305"/>
                  </a:lnTo>
                  <a:lnTo>
                    <a:pt x="73" y="292"/>
                  </a:lnTo>
                  <a:lnTo>
                    <a:pt x="78" y="280"/>
                  </a:lnTo>
                  <a:lnTo>
                    <a:pt x="85" y="268"/>
                  </a:lnTo>
                  <a:lnTo>
                    <a:pt x="92" y="256"/>
                  </a:lnTo>
                  <a:lnTo>
                    <a:pt x="101" y="247"/>
                  </a:lnTo>
                  <a:lnTo>
                    <a:pt x="110" y="236"/>
                  </a:lnTo>
                  <a:lnTo>
                    <a:pt x="120" y="227"/>
                  </a:lnTo>
                  <a:lnTo>
                    <a:pt x="132" y="219"/>
                  </a:lnTo>
                  <a:lnTo>
                    <a:pt x="144" y="212"/>
                  </a:lnTo>
                  <a:lnTo>
                    <a:pt x="144" y="212"/>
                  </a:lnTo>
                  <a:lnTo>
                    <a:pt x="152" y="252"/>
                  </a:lnTo>
                  <a:lnTo>
                    <a:pt x="162" y="290"/>
                  </a:lnTo>
                  <a:lnTo>
                    <a:pt x="173" y="326"/>
                  </a:lnTo>
                  <a:lnTo>
                    <a:pt x="184" y="361"/>
                  </a:lnTo>
                  <a:lnTo>
                    <a:pt x="197" y="395"/>
                  </a:lnTo>
                  <a:lnTo>
                    <a:pt x="211" y="428"/>
                  </a:lnTo>
                  <a:lnTo>
                    <a:pt x="226" y="459"/>
                  </a:lnTo>
                  <a:lnTo>
                    <a:pt x="241" y="488"/>
                  </a:lnTo>
                  <a:lnTo>
                    <a:pt x="241" y="488"/>
                  </a:lnTo>
                  <a:lnTo>
                    <a:pt x="230" y="490"/>
                  </a:lnTo>
                  <a:lnTo>
                    <a:pt x="220" y="491"/>
                  </a:lnTo>
                  <a:lnTo>
                    <a:pt x="209" y="491"/>
                  </a:lnTo>
                  <a:lnTo>
                    <a:pt x="197" y="491"/>
                  </a:lnTo>
                  <a:lnTo>
                    <a:pt x="187" y="490"/>
                  </a:lnTo>
                  <a:lnTo>
                    <a:pt x="176" y="487"/>
                  </a:lnTo>
                  <a:lnTo>
                    <a:pt x="165" y="485"/>
                  </a:lnTo>
                  <a:lnTo>
                    <a:pt x="154" y="481"/>
                  </a:lnTo>
                  <a:lnTo>
                    <a:pt x="154" y="481"/>
                  </a:lnTo>
                  <a:close/>
                  <a:moveTo>
                    <a:pt x="699" y="922"/>
                  </a:moveTo>
                  <a:lnTo>
                    <a:pt x="699" y="922"/>
                  </a:lnTo>
                  <a:lnTo>
                    <a:pt x="709" y="923"/>
                  </a:lnTo>
                  <a:lnTo>
                    <a:pt x="717" y="925"/>
                  </a:lnTo>
                  <a:lnTo>
                    <a:pt x="725" y="927"/>
                  </a:lnTo>
                  <a:lnTo>
                    <a:pt x="733" y="931"/>
                  </a:lnTo>
                  <a:lnTo>
                    <a:pt x="739" y="935"/>
                  </a:lnTo>
                  <a:lnTo>
                    <a:pt x="746" y="941"/>
                  </a:lnTo>
                  <a:lnTo>
                    <a:pt x="751" y="947"/>
                  </a:lnTo>
                  <a:lnTo>
                    <a:pt x="755" y="954"/>
                  </a:lnTo>
                  <a:lnTo>
                    <a:pt x="263" y="954"/>
                  </a:lnTo>
                  <a:lnTo>
                    <a:pt x="263" y="954"/>
                  </a:lnTo>
                  <a:lnTo>
                    <a:pt x="268" y="947"/>
                  </a:lnTo>
                  <a:lnTo>
                    <a:pt x="273" y="941"/>
                  </a:lnTo>
                  <a:lnTo>
                    <a:pt x="279" y="935"/>
                  </a:lnTo>
                  <a:lnTo>
                    <a:pt x="286" y="931"/>
                  </a:lnTo>
                  <a:lnTo>
                    <a:pt x="294" y="927"/>
                  </a:lnTo>
                  <a:lnTo>
                    <a:pt x="301" y="925"/>
                  </a:lnTo>
                  <a:lnTo>
                    <a:pt x="310" y="923"/>
                  </a:lnTo>
                  <a:lnTo>
                    <a:pt x="318" y="922"/>
                  </a:lnTo>
                  <a:lnTo>
                    <a:pt x="318" y="922"/>
                  </a:lnTo>
                  <a:lnTo>
                    <a:pt x="333" y="922"/>
                  </a:lnTo>
                  <a:lnTo>
                    <a:pt x="350" y="919"/>
                  </a:lnTo>
                  <a:lnTo>
                    <a:pt x="365" y="915"/>
                  </a:lnTo>
                  <a:lnTo>
                    <a:pt x="380" y="910"/>
                  </a:lnTo>
                  <a:lnTo>
                    <a:pt x="394" y="903"/>
                  </a:lnTo>
                  <a:lnTo>
                    <a:pt x="406" y="896"/>
                  </a:lnTo>
                  <a:lnTo>
                    <a:pt x="419" y="886"/>
                  </a:lnTo>
                  <a:lnTo>
                    <a:pt x="431" y="875"/>
                  </a:lnTo>
                  <a:lnTo>
                    <a:pt x="431" y="875"/>
                  </a:lnTo>
                  <a:lnTo>
                    <a:pt x="440" y="865"/>
                  </a:lnTo>
                  <a:lnTo>
                    <a:pt x="448" y="854"/>
                  </a:lnTo>
                  <a:lnTo>
                    <a:pt x="456" y="842"/>
                  </a:lnTo>
                  <a:lnTo>
                    <a:pt x="462" y="830"/>
                  </a:lnTo>
                  <a:lnTo>
                    <a:pt x="468" y="817"/>
                  </a:lnTo>
                  <a:lnTo>
                    <a:pt x="471" y="805"/>
                  </a:lnTo>
                  <a:lnTo>
                    <a:pt x="474" y="792"/>
                  </a:lnTo>
                  <a:lnTo>
                    <a:pt x="476" y="778"/>
                  </a:lnTo>
                  <a:lnTo>
                    <a:pt x="476" y="778"/>
                  </a:lnTo>
                  <a:lnTo>
                    <a:pt x="490" y="788"/>
                  </a:lnTo>
                  <a:lnTo>
                    <a:pt x="490" y="788"/>
                  </a:lnTo>
                  <a:lnTo>
                    <a:pt x="494" y="792"/>
                  </a:lnTo>
                  <a:lnTo>
                    <a:pt x="500" y="793"/>
                  </a:lnTo>
                  <a:lnTo>
                    <a:pt x="504" y="795"/>
                  </a:lnTo>
                  <a:lnTo>
                    <a:pt x="509" y="795"/>
                  </a:lnTo>
                  <a:lnTo>
                    <a:pt x="509" y="795"/>
                  </a:lnTo>
                  <a:lnTo>
                    <a:pt x="514" y="795"/>
                  </a:lnTo>
                  <a:lnTo>
                    <a:pt x="519" y="793"/>
                  </a:lnTo>
                  <a:lnTo>
                    <a:pt x="523" y="792"/>
                  </a:lnTo>
                  <a:lnTo>
                    <a:pt x="528" y="788"/>
                  </a:lnTo>
                  <a:lnTo>
                    <a:pt x="528" y="788"/>
                  </a:lnTo>
                  <a:lnTo>
                    <a:pt x="543" y="778"/>
                  </a:lnTo>
                  <a:lnTo>
                    <a:pt x="543" y="778"/>
                  </a:lnTo>
                  <a:lnTo>
                    <a:pt x="544" y="792"/>
                  </a:lnTo>
                  <a:lnTo>
                    <a:pt x="547" y="805"/>
                  </a:lnTo>
                  <a:lnTo>
                    <a:pt x="551" y="817"/>
                  </a:lnTo>
                  <a:lnTo>
                    <a:pt x="557" y="830"/>
                  </a:lnTo>
                  <a:lnTo>
                    <a:pt x="562" y="842"/>
                  </a:lnTo>
                  <a:lnTo>
                    <a:pt x="570" y="854"/>
                  </a:lnTo>
                  <a:lnTo>
                    <a:pt x="578" y="865"/>
                  </a:lnTo>
                  <a:lnTo>
                    <a:pt x="588" y="875"/>
                  </a:lnTo>
                  <a:lnTo>
                    <a:pt x="588" y="875"/>
                  </a:lnTo>
                  <a:lnTo>
                    <a:pt x="600" y="886"/>
                  </a:lnTo>
                  <a:lnTo>
                    <a:pt x="611" y="896"/>
                  </a:lnTo>
                  <a:lnTo>
                    <a:pt x="625" y="903"/>
                  </a:lnTo>
                  <a:lnTo>
                    <a:pt x="639" y="910"/>
                  </a:lnTo>
                  <a:lnTo>
                    <a:pt x="653" y="915"/>
                  </a:lnTo>
                  <a:lnTo>
                    <a:pt x="668" y="919"/>
                  </a:lnTo>
                  <a:lnTo>
                    <a:pt x="684" y="922"/>
                  </a:lnTo>
                  <a:lnTo>
                    <a:pt x="699" y="922"/>
                  </a:lnTo>
                  <a:lnTo>
                    <a:pt x="699" y="922"/>
                  </a:lnTo>
                  <a:close/>
                  <a:moveTo>
                    <a:pt x="509" y="722"/>
                  </a:moveTo>
                  <a:lnTo>
                    <a:pt x="509" y="722"/>
                  </a:lnTo>
                  <a:lnTo>
                    <a:pt x="494" y="709"/>
                  </a:lnTo>
                  <a:lnTo>
                    <a:pt x="476" y="692"/>
                  </a:lnTo>
                  <a:lnTo>
                    <a:pt x="456" y="672"/>
                  </a:lnTo>
                  <a:lnTo>
                    <a:pt x="432" y="647"/>
                  </a:lnTo>
                  <a:lnTo>
                    <a:pt x="408" y="618"/>
                  </a:lnTo>
                  <a:lnTo>
                    <a:pt x="382" y="586"/>
                  </a:lnTo>
                  <a:lnTo>
                    <a:pt x="355" y="550"/>
                  </a:lnTo>
                  <a:lnTo>
                    <a:pt x="329" y="511"/>
                  </a:lnTo>
                  <a:lnTo>
                    <a:pt x="316" y="489"/>
                  </a:lnTo>
                  <a:lnTo>
                    <a:pt x="303" y="467"/>
                  </a:lnTo>
                  <a:lnTo>
                    <a:pt x="292" y="444"/>
                  </a:lnTo>
                  <a:lnTo>
                    <a:pt x="280" y="420"/>
                  </a:lnTo>
                  <a:lnTo>
                    <a:pt x="268" y="395"/>
                  </a:lnTo>
                  <a:lnTo>
                    <a:pt x="257" y="369"/>
                  </a:lnTo>
                  <a:lnTo>
                    <a:pt x="247" y="342"/>
                  </a:lnTo>
                  <a:lnTo>
                    <a:pt x="237" y="315"/>
                  </a:lnTo>
                  <a:lnTo>
                    <a:pt x="228" y="286"/>
                  </a:lnTo>
                  <a:lnTo>
                    <a:pt x="220" y="257"/>
                  </a:lnTo>
                  <a:lnTo>
                    <a:pt x="212" y="227"/>
                  </a:lnTo>
                  <a:lnTo>
                    <a:pt x="206" y="196"/>
                  </a:lnTo>
                  <a:lnTo>
                    <a:pt x="200" y="164"/>
                  </a:lnTo>
                  <a:lnTo>
                    <a:pt x="196" y="132"/>
                  </a:lnTo>
                  <a:lnTo>
                    <a:pt x="193" y="98"/>
                  </a:lnTo>
                  <a:lnTo>
                    <a:pt x="192" y="63"/>
                  </a:lnTo>
                  <a:lnTo>
                    <a:pt x="827" y="63"/>
                  </a:lnTo>
                  <a:lnTo>
                    <a:pt x="827" y="63"/>
                  </a:lnTo>
                  <a:lnTo>
                    <a:pt x="825" y="98"/>
                  </a:lnTo>
                  <a:lnTo>
                    <a:pt x="822" y="132"/>
                  </a:lnTo>
                  <a:lnTo>
                    <a:pt x="817" y="164"/>
                  </a:lnTo>
                  <a:lnTo>
                    <a:pt x="812" y="196"/>
                  </a:lnTo>
                  <a:lnTo>
                    <a:pt x="806" y="227"/>
                  </a:lnTo>
                  <a:lnTo>
                    <a:pt x="798" y="257"/>
                  </a:lnTo>
                  <a:lnTo>
                    <a:pt x="791" y="286"/>
                  </a:lnTo>
                  <a:lnTo>
                    <a:pt x="781" y="315"/>
                  </a:lnTo>
                  <a:lnTo>
                    <a:pt x="771" y="342"/>
                  </a:lnTo>
                  <a:lnTo>
                    <a:pt x="762" y="369"/>
                  </a:lnTo>
                  <a:lnTo>
                    <a:pt x="750" y="395"/>
                  </a:lnTo>
                  <a:lnTo>
                    <a:pt x="739" y="420"/>
                  </a:lnTo>
                  <a:lnTo>
                    <a:pt x="726" y="444"/>
                  </a:lnTo>
                  <a:lnTo>
                    <a:pt x="714" y="467"/>
                  </a:lnTo>
                  <a:lnTo>
                    <a:pt x="702" y="489"/>
                  </a:lnTo>
                  <a:lnTo>
                    <a:pt x="689" y="511"/>
                  </a:lnTo>
                  <a:lnTo>
                    <a:pt x="663" y="550"/>
                  </a:lnTo>
                  <a:lnTo>
                    <a:pt x="636" y="586"/>
                  </a:lnTo>
                  <a:lnTo>
                    <a:pt x="610" y="618"/>
                  </a:lnTo>
                  <a:lnTo>
                    <a:pt x="586" y="647"/>
                  </a:lnTo>
                  <a:lnTo>
                    <a:pt x="563" y="672"/>
                  </a:lnTo>
                  <a:lnTo>
                    <a:pt x="542" y="692"/>
                  </a:lnTo>
                  <a:lnTo>
                    <a:pt x="523" y="709"/>
                  </a:lnTo>
                  <a:lnTo>
                    <a:pt x="509" y="722"/>
                  </a:lnTo>
                  <a:lnTo>
                    <a:pt x="509" y="722"/>
                  </a:lnTo>
                  <a:close/>
                  <a:moveTo>
                    <a:pt x="943" y="400"/>
                  </a:moveTo>
                  <a:lnTo>
                    <a:pt x="943" y="400"/>
                  </a:lnTo>
                  <a:lnTo>
                    <a:pt x="936" y="413"/>
                  </a:lnTo>
                  <a:lnTo>
                    <a:pt x="929" y="426"/>
                  </a:lnTo>
                  <a:lnTo>
                    <a:pt x="920" y="438"/>
                  </a:lnTo>
                  <a:lnTo>
                    <a:pt x="911" y="448"/>
                  </a:lnTo>
                  <a:lnTo>
                    <a:pt x="900" y="458"/>
                  </a:lnTo>
                  <a:lnTo>
                    <a:pt x="889" y="467"/>
                  </a:lnTo>
                  <a:lnTo>
                    <a:pt x="876" y="474"/>
                  </a:lnTo>
                  <a:lnTo>
                    <a:pt x="864" y="481"/>
                  </a:lnTo>
                  <a:lnTo>
                    <a:pt x="864" y="481"/>
                  </a:lnTo>
                  <a:lnTo>
                    <a:pt x="853" y="485"/>
                  </a:lnTo>
                  <a:lnTo>
                    <a:pt x="842" y="487"/>
                  </a:lnTo>
                  <a:lnTo>
                    <a:pt x="831" y="490"/>
                  </a:lnTo>
                  <a:lnTo>
                    <a:pt x="821" y="491"/>
                  </a:lnTo>
                  <a:lnTo>
                    <a:pt x="809" y="491"/>
                  </a:lnTo>
                  <a:lnTo>
                    <a:pt x="798" y="491"/>
                  </a:lnTo>
                  <a:lnTo>
                    <a:pt x="787" y="490"/>
                  </a:lnTo>
                  <a:lnTo>
                    <a:pt x="777" y="489"/>
                  </a:lnTo>
                  <a:lnTo>
                    <a:pt x="777" y="489"/>
                  </a:lnTo>
                  <a:lnTo>
                    <a:pt x="792" y="459"/>
                  </a:lnTo>
                  <a:lnTo>
                    <a:pt x="807" y="428"/>
                  </a:lnTo>
                  <a:lnTo>
                    <a:pt x="821" y="396"/>
                  </a:lnTo>
                  <a:lnTo>
                    <a:pt x="833" y="361"/>
                  </a:lnTo>
                  <a:lnTo>
                    <a:pt x="845" y="326"/>
                  </a:lnTo>
                  <a:lnTo>
                    <a:pt x="856" y="290"/>
                  </a:lnTo>
                  <a:lnTo>
                    <a:pt x="866" y="252"/>
                  </a:lnTo>
                  <a:lnTo>
                    <a:pt x="874" y="212"/>
                  </a:lnTo>
                  <a:lnTo>
                    <a:pt x="874" y="212"/>
                  </a:lnTo>
                  <a:lnTo>
                    <a:pt x="886" y="220"/>
                  </a:lnTo>
                  <a:lnTo>
                    <a:pt x="898" y="227"/>
                  </a:lnTo>
                  <a:lnTo>
                    <a:pt x="908" y="237"/>
                  </a:lnTo>
                  <a:lnTo>
                    <a:pt x="917" y="247"/>
                  </a:lnTo>
                  <a:lnTo>
                    <a:pt x="926" y="257"/>
                  </a:lnTo>
                  <a:lnTo>
                    <a:pt x="933" y="268"/>
                  </a:lnTo>
                  <a:lnTo>
                    <a:pt x="940" y="280"/>
                  </a:lnTo>
                  <a:lnTo>
                    <a:pt x="945" y="293"/>
                  </a:lnTo>
                  <a:lnTo>
                    <a:pt x="949" y="306"/>
                  </a:lnTo>
                  <a:lnTo>
                    <a:pt x="952" y="319"/>
                  </a:lnTo>
                  <a:lnTo>
                    <a:pt x="954" y="332"/>
                  </a:lnTo>
                  <a:lnTo>
                    <a:pt x="955" y="345"/>
                  </a:lnTo>
                  <a:lnTo>
                    <a:pt x="954" y="359"/>
                  </a:lnTo>
                  <a:lnTo>
                    <a:pt x="952" y="373"/>
                  </a:lnTo>
                  <a:lnTo>
                    <a:pt x="948" y="386"/>
                  </a:lnTo>
                  <a:lnTo>
                    <a:pt x="943" y="400"/>
                  </a:lnTo>
                  <a:lnTo>
                    <a:pt x="943" y="4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latin typeface="华文细黑" panose="02010600040101010101" pitchFamily="2" charset="-122"/>
                <a:ea typeface="华文细黑" panose="02010600040101010101" pitchFamily="2" charset="-122"/>
              </a:endParaRPr>
            </a:p>
          </p:txBody>
        </p:sp>
        <p:sp>
          <p:nvSpPr>
            <p:cNvPr id="6" name="Freeform 84"/>
            <p:cNvSpPr>
              <a:spLocks noEditPoints="1"/>
            </p:cNvSpPr>
            <p:nvPr/>
          </p:nvSpPr>
          <p:spPr bwMode="auto">
            <a:xfrm>
              <a:off x="3350419" y="5215729"/>
              <a:ext cx="322263" cy="322263"/>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latin typeface="华文细黑" panose="02010600040101010101" pitchFamily="2" charset="-122"/>
                <a:ea typeface="华文细黑" panose="02010600040101010101" pitchFamily="2" charset="-122"/>
              </a:endParaRPr>
            </a:p>
          </p:txBody>
        </p:sp>
        <p:sp>
          <p:nvSpPr>
            <p:cNvPr id="7" name="Freeform 96"/>
            <p:cNvSpPr>
              <a:spLocks noEditPoints="1"/>
            </p:cNvSpPr>
            <p:nvPr/>
          </p:nvSpPr>
          <p:spPr bwMode="auto">
            <a:xfrm>
              <a:off x="2393875" y="3144940"/>
              <a:ext cx="322263" cy="322263"/>
            </a:xfrm>
            <a:custGeom>
              <a:avLst/>
              <a:gdLst>
                <a:gd name="T0" fmla="*/ 658 w 1017"/>
                <a:gd name="T1" fmla="*/ 2 h 1017"/>
                <a:gd name="T2" fmla="*/ 600 w 1017"/>
                <a:gd name="T3" fmla="*/ 16 h 1017"/>
                <a:gd name="T4" fmla="*/ 551 w 1017"/>
                <a:gd name="T5" fmla="*/ 36 h 1017"/>
                <a:gd name="T6" fmla="*/ 513 w 1017"/>
                <a:gd name="T7" fmla="*/ 61 h 1017"/>
                <a:gd name="T8" fmla="*/ 393 w 1017"/>
                <a:gd name="T9" fmla="*/ 10 h 1017"/>
                <a:gd name="T10" fmla="*/ 269 w 1017"/>
                <a:gd name="T11" fmla="*/ 3 h 1017"/>
                <a:gd name="T12" fmla="*/ 166 w 1017"/>
                <a:gd name="T13" fmla="*/ 39 h 1017"/>
                <a:gd name="T14" fmla="*/ 82 w 1017"/>
                <a:gd name="T15" fmla="*/ 104 h 1017"/>
                <a:gd name="T16" fmla="*/ 24 w 1017"/>
                <a:gd name="T17" fmla="*/ 194 h 1017"/>
                <a:gd name="T18" fmla="*/ 0 w 1017"/>
                <a:gd name="T19" fmla="*/ 301 h 1017"/>
                <a:gd name="T20" fmla="*/ 13 w 1017"/>
                <a:gd name="T21" fmla="*/ 451 h 1017"/>
                <a:gd name="T22" fmla="*/ 74 w 1017"/>
                <a:gd name="T23" fmla="*/ 625 h 1017"/>
                <a:gd name="T24" fmla="*/ 182 w 1017"/>
                <a:gd name="T25" fmla="*/ 784 h 1017"/>
                <a:gd name="T26" fmla="*/ 333 w 1017"/>
                <a:gd name="T27" fmla="*/ 919 h 1017"/>
                <a:gd name="T28" fmla="*/ 494 w 1017"/>
                <a:gd name="T29" fmla="*/ 1014 h 1017"/>
                <a:gd name="T30" fmla="*/ 550 w 1017"/>
                <a:gd name="T31" fmla="*/ 1000 h 1017"/>
                <a:gd name="T32" fmla="*/ 730 w 1017"/>
                <a:gd name="T33" fmla="*/ 883 h 1017"/>
                <a:gd name="T34" fmla="*/ 869 w 1017"/>
                <a:gd name="T35" fmla="*/ 740 h 1017"/>
                <a:gd name="T36" fmla="*/ 964 w 1017"/>
                <a:gd name="T37" fmla="*/ 577 h 1017"/>
                <a:gd name="T38" fmla="*/ 1013 w 1017"/>
                <a:gd name="T39" fmla="*/ 398 h 1017"/>
                <a:gd name="T40" fmla="*/ 1014 w 1017"/>
                <a:gd name="T41" fmla="*/ 269 h 1017"/>
                <a:gd name="T42" fmla="*/ 978 w 1017"/>
                <a:gd name="T43" fmla="*/ 166 h 1017"/>
                <a:gd name="T44" fmla="*/ 913 w 1017"/>
                <a:gd name="T45" fmla="*/ 82 h 1017"/>
                <a:gd name="T46" fmla="*/ 823 w 1017"/>
                <a:gd name="T47" fmla="*/ 25 h 1017"/>
                <a:gd name="T48" fmla="*/ 715 w 1017"/>
                <a:gd name="T49" fmla="*/ 0 h 1017"/>
                <a:gd name="T50" fmla="*/ 433 w 1017"/>
                <a:gd name="T51" fmla="*/ 909 h 1017"/>
                <a:gd name="T52" fmla="*/ 281 w 1017"/>
                <a:gd name="T53" fmla="*/ 794 h 1017"/>
                <a:gd name="T54" fmla="*/ 167 w 1017"/>
                <a:gd name="T55" fmla="*/ 659 h 1017"/>
                <a:gd name="T56" fmla="*/ 93 w 1017"/>
                <a:gd name="T57" fmla="*/ 506 h 1017"/>
                <a:gd name="T58" fmla="*/ 63 w 1017"/>
                <a:gd name="T59" fmla="*/ 342 h 1017"/>
                <a:gd name="T60" fmla="*/ 75 w 1017"/>
                <a:gd name="T61" fmla="*/ 242 h 1017"/>
                <a:gd name="T62" fmla="*/ 176 w 1017"/>
                <a:gd name="T63" fmla="*/ 107 h 1017"/>
                <a:gd name="T64" fmla="*/ 304 w 1017"/>
                <a:gd name="T65" fmla="*/ 63 h 1017"/>
                <a:gd name="T66" fmla="*/ 411 w 1017"/>
                <a:gd name="T67" fmla="*/ 81 h 1017"/>
                <a:gd name="T68" fmla="*/ 414 w 1017"/>
                <a:gd name="T69" fmla="*/ 178 h 1017"/>
                <a:gd name="T70" fmla="*/ 383 w 1017"/>
                <a:gd name="T71" fmla="*/ 288 h 1017"/>
                <a:gd name="T72" fmla="*/ 390 w 1017"/>
                <a:gd name="T73" fmla="*/ 340 h 1017"/>
                <a:gd name="T74" fmla="*/ 425 w 1017"/>
                <a:gd name="T75" fmla="*/ 348 h 1017"/>
                <a:gd name="T76" fmla="*/ 445 w 1017"/>
                <a:gd name="T77" fmla="*/ 317 h 1017"/>
                <a:gd name="T78" fmla="*/ 462 w 1017"/>
                <a:gd name="T79" fmla="*/ 224 h 1017"/>
                <a:gd name="T80" fmla="*/ 511 w 1017"/>
                <a:gd name="T81" fmla="*/ 146 h 1017"/>
                <a:gd name="T82" fmla="*/ 549 w 1017"/>
                <a:gd name="T83" fmla="*/ 113 h 1017"/>
                <a:gd name="T84" fmla="*/ 591 w 1017"/>
                <a:gd name="T85" fmla="*/ 88 h 1017"/>
                <a:gd name="T86" fmla="*/ 628 w 1017"/>
                <a:gd name="T87" fmla="*/ 74 h 1017"/>
                <a:gd name="T88" fmla="*/ 675 w 1017"/>
                <a:gd name="T89" fmla="*/ 64 h 1017"/>
                <a:gd name="T90" fmla="*/ 750 w 1017"/>
                <a:gd name="T91" fmla="*/ 69 h 1017"/>
                <a:gd name="T92" fmla="*/ 896 w 1017"/>
                <a:gd name="T93" fmla="*/ 157 h 1017"/>
                <a:gd name="T94" fmla="*/ 952 w 1017"/>
                <a:gd name="T95" fmla="*/ 292 h 1017"/>
                <a:gd name="T96" fmla="*/ 946 w 1017"/>
                <a:gd name="T97" fmla="*/ 413 h 1017"/>
                <a:gd name="T98" fmla="*/ 897 w 1017"/>
                <a:gd name="T99" fmla="*/ 573 h 1017"/>
                <a:gd name="T100" fmla="*/ 805 w 1017"/>
                <a:gd name="T101" fmla="*/ 719 h 1017"/>
                <a:gd name="T102" fmla="*/ 675 w 1017"/>
                <a:gd name="T103" fmla="*/ 846 h 1017"/>
                <a:gd name="T104" fmla="*/ 508 w 1017"/>
                <a:gd name="T105" fmla="*/ 950 h 1017"/>
                <a:gd name="T106" fmla="*/ 677 w 1017"/>
                <a:gd name="T107" fmla="*/ 136 h 1017"/>
                <a:gd name="T108" fmla="*/ 669 w 1017"/>
                <a:gd name="T109" fmla="*/ 172 h 1017"/>
                <a:gd name="T110" fmla="*/ 699 w 1017"/>
                <a:gd name="T111" fmla="*/ 191 h 1017"/>
                <a:gd name="T112" fmla="*/ 780 w 1017"/>
                <a:gd name="T113" fmla="*/ 220 h 1017"/>
                <a:gd name="T114" fmla="*/ 824 w 1017"/>
                <a:gd name="T115" fmla="*/ 292 h 1017"/>
                <a:gd name="T116" fmla="*/ 835 w 1017"/>
                <a:gd name="T117" fmla="*/ 340 h 1017"/>
                <a:gd name="T118" fmla="*/ 870 w 1017"/>
                <a:gd name="T119" fmla="*/ 348 h 1017"/>
                <a:gd name="T120" fmla="*/ 890 w 1017"/>
                <a:gd name="T121" fmla="*/ 317 h 1017"/>
                <a:gd name="T122" fmla="*/ 846 w 1017"/>
                <a:gd name="T123" fmla="*/ 196 h 1017"/>
                <a:gd name="T124" fmla="*/ 738 w 1017"/>
                <a:gd name="T125" fmla="*/ 13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699" y="0"/>
                  </a:moveTo>
                  <a:lnTo>
                    <a:pt x="699" y="0"/>
                  </a:lnTo>
                  <a:lnTo>
                    <a:pt x="684" y="0"/>
                  </a:lnTo>
                  <a:lnTo>
                    <a:pt x="669" y="1"/>
                  </a:lnTo>
                  <a:lnTo>
                    <a:pt x="669" y="1"/>
                  </a:lnTo>
                  <a:lnTo>
                    <a:pt x="658" y="2"/>
                  </a:lnTo>
                  <a:lnTo>
                    <a:pt x="658" y="2"/>
                  </a:lnTo>
                  <a:lnTo>
                    <a:pt x="641" y="5"/>
                  </a:lnTo>
                  <a:lnTo>
                    <a:pt x="641" y="5"/>
                  </a:lnTo>
                  <a:lnTo>
                    <a:pt x="628" y="7"/>
                  </a:lnTo>
                  <a:lnTo>
                    <a:pt x="628" y="7"/>
                  </a:lnTo>
                  <a:lnTo>
                    <a:pt x="613" y="12"/>
                  </a:lnTo>
                  <a:lnTo>
                    <a:pt x="613" y="12"/>
                  </a:lnTo>
                  <a:lnTo>
                    <a:pt x="600" y="16"/>
                  </a:lnTo>
                  <a:lnTo>
                    <a:pt x="600" y="16"/>
                  </a:lnTo>
                  <a:lnTo>
                    <a:pt x="588" y="20"/>
                  </a:lnTo>
                  <a:lnTo>
                    <a:pt x="588" y="20"/>
                  </a:lnTo>
                  <a:lnTo>
                    <a:pt x="573" y="27"/>
                  </a:lnTo>
                  <a:lnTo>
                    <a:pt x="558" y="33"/>
                  </a:lnTo>
                  <a:lnTo>
                    <a:pt x="558" y="33"/>
                  </a:lnTo>
                  <a:lnTo>
                    <a:pt x="551" y="36"/>
                  </a:lnTo>
                  <a:lnTo>
                    <a:pt x="551" y="36"/>
                  </a:lnTo>
                  <a:lnTo>
                    <a:pt x="535" y="45"/>
                  </a:lnTo>
                  <a:lnTo>
                    <a:pt x="535" y="45"/>
                  </a:lnTo>
                  <a:lnTo>
                    <a:pt x="528" y="50"/>
                  </a:lnTo>
                  <a:lnTo>
                    <a:pt x="528" y="50"/>
                  </a:lnTo>
                  <a:lnTo>
                    <a:pt x="513" y="61"/>
                  </a:lnTo>
                  <a:lnTo>
                    <a:pt x="513" y="61"/>
                  </a:lnTo>
                  <a:lnTo>
                    <a:pt x="508" y="63"/>
                  </a:lnTo>
                  <a:lnTo>
                    <a:pt x="508" y="63"/>
                  </a:lnTo>
                  <a:lnTo>
                    <a:pt x="487" y="49"/>
                  </a:lnTo>
                  <a:lnTo>
                    <a:pt x="465" y="36"/>
                  </a:lnTo>
                  <a:lnTo>
                    <a:pt x="442" y="26"/>
                  </a:lnTo>
                  <a:lnTo>
                    <a:pt x="418" y="16"/>
                  </a:lnTo>
                  <a:lnTo>
                    <a:pt x="393" y="10"/>
                  </a:lnTo>
                  <a:lnTo>
                    <a:pt x="369" y="4"/>
                  </a:lnTo>
                  <a:lnTo>
                    <a:pt x="343" y="1"/>
                  </a:lnTo>
                  <a:lnTo>
                    <a:pt x="317" y="0"/>
                  </a:lnTo>
                  <a:lnTo>
                    <a:pt x="317" y="0"/>
                  </a:lnTo>
                  <a:lnTo>
                    <a:pt x="301" y="0"/>
                  </a:lnTo>
                  <a:lnTo>
                    <a:pt x="285" y="1"/>
                  </a:lnTo>
                  <a:lnTo>
                    <a:pt x="269" y="3"/>
                  </a:lnTo>
                  <a:lnTo>
                    <a:pt x="253" y="6"/>
                  </a:lnTo>
                  <a:lnTo>
                    <a:pt x="238" y="10"/>
                  </a:lnTo>
                  <a:lnTo>
                    <a:pt x="223" y="14"/>
                  </a:lnTo>
                  <a:lnTo>
                    <a:pt x="208" y="19"/>
                  </a:lnTo>
                  <a:lnTo>
                    <a:pt x="194" y="25"/>
                  </a:lnTo>
                  <a:lnTo>
                    <a:pt x="180" y="31"/>
                  </a:lnTo>
                  <a:lnTo>
                    <a:pt x="166" y="39"/>
                  </a:lnTo>
                  <a:lnTo>
                    <a:pt x="152" y="46"/>
                  </a:lnTo>
                  <a:lnTo>
                    <a:pt x="139" y="55"/>
                  </a:lnTo>
                  <a:lnTo>
                    <a:pt x="127" y="63"/>
                  </a:lnTo>
                  <a:lnTo>
                    <a:pt x="116" y="73"/>
                  </a:lnTo>
                  <a:lnTo>
                    <a:pt x="104" y="82"/>
                  </a:lnTo>
                  <a:lnTo>
                    <a:pt x="93" y="93"/>
                  </a:lnTo>
                  <a:lnTo>
                    <a:pt x="82" y="104"/>
                  </a:lnTo>
                  <a:lnTo>
                    <a:pt x="72" y="116"/>
                  </a:lnTo>
                  <a:lnTo>
                    <a:pt x="63" y="128"/>
                  </a:lnTo>
                  <a:lnTo>
                    <a:pt x="53" y="140"/>
                  </a:lnTo>
                  <a:lnTo>
                    <a:pt x="46" y="153"/>
                  </a:lnTo>
                  <a:lnTo>
                    <a:pt x="37" y="166"/>
                  </a:lnTo>
                  <a:lnTo>
                    <a:pt x="31" y="180"/>
                  </a:lnTo>
                  <a:lnTo>
                    <a:pt x="24" y="194"/>
                  </a:lnTo>
                  <a:lnTo>
                    <a:pt x="19" y="208"/>
                  </a:lnTo>
                  <a:lnTo>
                    <a:pt x="14" y="223"/>
                  </a:lnTo>
                  <a:lnTo>
                    <a:pt x="9" y="238"/>
                  </a:lnTo>
                  <a:lnTo>
                    <a:pt x="6" y="254"/>
                  </a:lnTo>
                  <a:lnTo>
                    <a:pt x="3" y="269"/>
                  </a:lnTo>
                  <a:lnTo>
                    <a:pt x="1" y="285"/>
                  </a:lnTo>
                  <a:lnTo>
                    <a:pt x="0" y="301"/>
                  </a:lnTo>
                  <a:lnTo>
                    <a:pt x="0" y="317"/>
                  </a:lnTo>
                  <a:lnTo>
                    <a:pt x="0" y="317"/>
                  </a:lnTo>
                  <a:lnTo>
                    <a:pt x="0" y="344"/>
                  </a:lnTo>
                  <a:lnTo>
                    <a:pt x="2" y="371"/>
                  </a:lnTo>
                  <a:lnTo>
                    <a:pt x="4" y="398"/>
                  </a:lnTo>
                  <a:lnTo>
                    <a:pt x="8" y="425"/>
                  </a:lnTo>
                  <a:lnTo>
                    <a:pt x="13" y="451"/>
                  </a:lnTo>
                  <a:lnTo>
                    <a:pt x="18" y="476"/>
                  </a:lnTo>
                  <a:lnTo>
                    <a:pt x="25" y="502"/>
                  </a:lnTo>
                  <a:lnTo>
                    <a:pt x="33" y="527"/>
                  </a:lnTo>
                  <a:lnTo>
                    <a:pt x="41" y="552"/>
                  </a:lnTo>
                  <a:lnTo>
                    <a:pt x="51" y="577"/>
                  </a:lnTo>
                  <a:lnTo>
                    <a:pt x="62" y="602"/>
                  </a:lnTo>
                  <a:lnTo>
                    <a:pt x="74" y="625"/>
                  </a:lnTo>
                  <a:lnTo>
                    <a:pt x="87" y="649"/>
                  </a:lnTo>
                  <a:lnTo>
                    <a:pt x="100" y="673"/>
                  </a:lnTo>
                  <a:lnTo>
                    <a:pt x="116" y="696"/>
                  </a:lnTo>
                  <a:lnTo>
                    <a:pt x="131" y="719"/>
                  </a:lnTo>
                  <a:lnTo>
                    <a:pt x="147" y="740"/>
                  </a:lnTo>
                  <a:lnTo>
                    <a:pt x="164" y="763"/>
                  </a:lnTo>
                  <a:lnTo>
                    <a:pt x="182" y="784"/>
                  </a:lnTo>
                  <a:lnTo>
                    <a:pt x="201" y="805"/>
                  </a:lnTo>
                  <a:lnTo>
                    <a:pt x="222" y="825"/>
                  </a:lnTo>
                  <a:lnTo>
                    <a:pt x="242" y="845"/>
                  </a:lnTo>
                  <a:lnTo>
                    <a:pt x="264" y="865"/>
                  </a:lnTo>
                  <a:lnTo>
                    <a:pt x="286" y="883"/>
                  </a:lnTo>
                  <a:lnTo>
                    <a:pt x="310" y="902"/>
                  </a:lnTo>
                  <a:lnTo>
                    <a:pt x="333" y="919"/>
                  </a:lnTo>
                  <a:lnTo>
                    <a:pt x="358" y="937"/>
                  </a:lnTo>
                  <a:lnTo>
                    <a:pt x="384" y="954"/>
                  </a:lnTo>
                  <a:lnTo>
                    <a:pt x="411" y="970"/>
                  </a:lnTo>
                  <a:lnTo>
                    <a:pt x="437" y="985"/>
                  </a:lnTo>
                  <a:lnTo>
                    <a:pt x="465" y="1000"/>
                  </a:lnTo>
                  <a:lnTo>
                    <a:pt x="494" y="1014"/>
                  </a:lnTo>
                  <a:lnTo>
                    <a:pt x="494" y="1014"/>
                  </a:lnTo>
                  <a:lnTo>
                    <a:pt x="501" y="1017"/>
                  </a:lnTo>
                  <a:lnTo>
                    <a:pt x="508" y="1017"/>
                  </a:lnTo>
                  <a:lnTo>
                    <a:pt x="508" y="1017"/>
                  </a:lnTo>
                  <a:lnTo>
                    <a:pt x="515" y="1017"/>
                  </a:lnTo>
                  <a:lnTo>
                    <a:pt x="522" y="1014"/>
                  </a:lnTo>
                  <a:lnTo>
                    <a:pt x="522" y="1014"/>
                  </a:lnTo>
                  <a:lnTo>
                    <a:pt x="550" y="1000"/>
                  </a:lnTo>
                  <a:lnTo>
                    <a:pt x="578" y="985"/>
                  </a:lnTo>
                  <a:lnTo>
                    <a:pt x="606" y="970"/>
                  </a:lnTo>
                  <a:lnTo>
                    <a:pt x="632" y="954"/>
                  </a:lnTo>
                  <a:lnTo>
                    <a:pt x="657" y="937"/>
                  </a:lnTo>
                  <a:lnTo>
                    <a:pt x="683" y="919"/>
                  </a:lnTo>
                  <a:lnTo>
                    <a:pt x="707" y="902"/>
                  </a:lnTo>
                  <a:lnTo>
                    <a:pt x="730" y="883"/>
                  </a:lnTo>
                  <a:lnTo>
                    <a:pt x="753" y="865"/>
                  </a:lnTo>
                  <a:lnTo>
                    <a:pt x="774" y="845"/>
                  </a:lnTo>
                  <a:lnTo>
                    <a:pt x="795" y="825"/>
                  </a:lnTo>
                  <a:lnTo>
                    <a:pt x="815" y="805"/>
                  </a:lnTo>
                  <a:lnTo>
                    <a:pt x="833" y="784"/>
                  </a:lnTo>
                  <a:lnTo>
                    <a:pt x="852" y="763"/>
                  </a:lnTo>
                  <a:lnTo>
                    <a:pt x="869" y="740"/>
                  </a:lnTo>
                  <a:lnTo>
                    <a:pt x="886" y="719"/>
                  </a:lnTo>
                  <a:lnTo>
                    <a:pt x="901" y="696"/>
                  </a:lnTo>
                  <a:lnTo>
                    <a:pt x="916" y="673"/>
                  </a:lnTo>
                  <a:lnTo>
                    <a:pt x="929" y="649"/>
                  </a:lnTo>
                  <a:lnTo>
                    <a:pt x="942" y="625"/>
                  </a:lnTo>
                  <a:lnTo>
                    <a:pt x="953" y="602"/>
                  </a:lnTo>
                  <a:lnTo>
                    <a:pt x="964" y="577"/>
                  </a:lnTo>
                  <a:lnTo>
                    <a:pt x="974" y="552"/>
                  </a:lnTo>
                  <a:lnTo>
                    <a:pt x="984" y="527"/>
                  </a:lnTo>
                  <a:lnTo>
                    <a:pt x="991" y="502"/>
                  </a:lnTo>
                  <a:lnTo>
                    <a:pt x="997" y="476"/>
                  </a:lnTo>
                  <a:lnTo>
                    <a:pt x="1004" y="451"/>
                  </a:lnTo>
                  <a:lnTo>
                    <a:pt x="1008" y="425"/>
                  </a:lnTo>
                  <a:lnTo>
                    <a:pt x="1013" y="398"/>
                  </a:lnTo>
                  <a:lnTo>
                    <a:pt x="1015" y="371"/>
                  </a:lnTo>
                  <a:lnTo>
                    <a:pt x="1017" y="344"/>
                  </a:lnTo>
                  <a:lnTo>
                    <a:pt x="1017" y="317"/>
                  </a:lnTo>
                  <a:lnTo>
                    <a:pt x="1017" y="317"/>
                  </a:lnTo>
                  <a:lnTo>
                    <a:pt x="1017" y="301"/>
                  </a:lnTo>
                  <a:lnTo>
                    <a:pt x="1016" y="285"/>
                  </a:lnTo>
                  <a:lnTo>
                    <a:pt x="1014" y="269"/>
                  </a:lnTo>
                  <a:lnTo>
                    <a:pt x="1010" y="254"/>
                  </a:lnTo>
                  <a:lnTo>
                    <a:pt x="1007" y="238"/>
                  </a:lnTo>
                  <a:lnTo>
                    <a:pt x="1003" y="223"/>
                  </a:lnTo>
                  <a:lnTo>
                    <a:pt x="997" y="208"/>
                  </a:lnTo>
                  <a:lnTo>
                    <a:pt x="992" y="194"/>
                  </a:lnTo>
                  <a:lnTo>
                    <a:pt x="986" y="180"/>
                  </a:lnTo>
                  <a:lnTo>
                    <a:pt x="978" y="166"/>
                  </a:lnTo>
                  <a:lnTo>
                    <a:pt x="971" y="153"/>
                  </a:lnTo>
                  <a:lnTo>
                    <a:pt x="962" y="140"/>
                  </a:lnTo>
                  <a:lnTo>
                    <a:pt x="953" y="128"/>
                  </a:lnTo>
                  <a:lnTo>
                    <a:pt x="944" y="116"/>
                  </a:lnTo>
                  <a:lnTo>
                    <a:pt x="934" y="104"/>
                  </a:lnTo>
                  <a:lnTo>
                    <a:pt x="923" y="93"/>
                  </a:lnTo>
                  <a:lnTo>
                    <a:pt x="913" y="82"/>
                  </a:lnTo>
                  <a:lnTo>
                    <a:pt x="901" y="73"/>
                  </a:lnTo>
                  <a:lnTo>
                    <a:pt x="889" y="63"/>
                  </a:lnTo>
                  <a:lnTo>
                    <a:pt x="876" y="55"/>
                  </a:lnTo>
                  <a:lnTo>
                    <a:pt x="863" y="46"/>
                  </a:lnTo>
                  <a:lnTo>
                    <a:pt x="850" y="39"/>
                  </a:lnTo>
                  <a:lnTo>
                    <a:pt x="837" y="31"/>
                  </a:lnTo>
                  <a:lnTo>
                    <a:pt x="823" y="25"/>
                  </a:lnTo>
                  <a:lnTo>
                    <a:pt x="809" y="19"/>
                  </a:lnTo>
                  <a:lnTo>
                    <a:pt x="794" y="14"/>
                  </a:lnTo>
                  <a:lnTo>
                    <a:pt x="779" y="10"/>
                  </a:lnTo>
                  <a:lnTo>
                    <a:pt x="763" y="6"/>
                  </a:lnTo>
                  <a:lnTo>
                    <a:pt x="747" y="3"/>
                  </a:lnTo>
                  <a:lnTo>
                    <a:pt x="731" y="1"/>
                  </a:lnTo>
                  <a:lnTo>
                    <a:pt x="715" y="0"/>
                  </a:lnTo>
                  <a:lnTo>
                    <a:pt x="699" y="0"/>
                  </a:lnTo>
                  <a:lnTo>
                    <a:pt x="699" y="0"/>
                  </a:lnTo>
                  <a:close/>
                  <a:moveTo>
                    <a:pt x="508" y="950"/>
                  </a:moveTo>
                  <a:lnTo>
                    <a:pt x="508" y="950"/>
                  </a:lnTo>
                  <a:lnTo>
                    <a:pt x="482" y="937"/>
                  </a:lnTo>
                  <a:lnTo>
                    <a:pt x="457" y="924"/>
                  </a:lnTo>
                  <a:lnTo>
                    <a:pt x="433" y="909"/>
                  </a:lnTo>
                  <a:lnTo>
                    <a:pt x="408" y="894"/>
                  </a:lnTo>
                  <a:lnTo>
                    <a:pt x="386" y="879"/>
                  </a:lnTo>
                  <a:lnTo>
                    <a:pt x="363" y="863"/>
                  </a:lnTo>
                  <a:lnTo>
                    <a:pt x="342" y="846"/>
                  </a:lnTo>
                  <a:lnTo>
                    <a:pt x="320" y="829"/>
                  </a:lnTo>
                  <a:lnTo>
                    <a:pt x="300" y="812"/>
                  </a:lnTo>
                  <a:lnTo>
                    <a:pt x="281" y="794"/>
                  </a:lnTo>
                  <a:lnTo>
                    <a:pt x="263" y="776"/>
                  </a:lnTo>
                  <a:lnTo>
                    <a:pt x="244" y="757"/>
                  </a:lnTo>
                  <a:lnTo>
                    <a:pt x="227" y="738"/>
                  </a:lnTo>
                  <a:lnTo>
                    <a:pt x="211" y="719"/>
                  </a:lnTo>
                  <a:lnTo>
                    <a:pt x="196" y="699"/>
                  </a:lnTo>
                  <a:lnTo>
                    <a:pt x="181" y="679"/>
                  </a:lnTo>
                  <a:lnTo>
                    <a:pt x="167" y="659"/>
                  </a:lnTo>
                  <a:lnTo>
                    <a:pt x="154" y="637"/>
                  </a:lnTo>
                  <a:lnTo>
                    <a:pt x="141" y="617"/>
                  </a:lnTo>
                  <a:lnTo>
                    <a:pt x="131" y="595"/>
                  </a:lnTo>
                  <a:lnTo>
                    <a:pt x="120" y="573"/>
                  </a:lnTo>
                  <a:lnTo>
                    <a:pt x="110" y="551"/>
                  </a:lnTo>
                  <a:lnTo>
                    <a:pt x="102" y="529"/>
                  </a:lnTo>
                  <a:lnTo>
                    <a:pt x="93" y="506"/>
                  </a:lnTo>
                  <a:lnTo>
                    <a:pt x="87" y="484"/>
                  </a:lnTo>
                  <a:lnTo>
                    <a:pt x="80" y="460"/>
                  </a:lnTo>
                  <a:lnTo>
                    <a:pt x="75" y="437"/>
                  </a:lnTo>
                  <a:lnTo>
                    <a:pt x="70" y="413"/>
                  </a:lnTo>
                  <a:lnTo>
                    <a:pt x="67" y="389"/>
                  </a:lnTo>
                  <a:lnTo>
                    <a:pt x="65" y="366"/>
                  </a:lnTo>
                  <a:lnTo>
                    <a:pt x="63" y="342"/>
                  </a:lnTo>
                  <a:lnTo>
                    <a:pt x="63" y="317"/>
                  </a:lnTo>
                  <a:lnTo>
                    <a:pt x="63" y="317"/>
                  </a:lnTo>
                  <a:lnTo>
                    <a:pt x="63" y="305"/>
                  </a:lnTo>
                  <a:lnTo>
                    <a:pt x="64" y="292"/>
                  </a:lnTo>
                  <a:lnTo>
                    <a:pt x="66" y="279"/>
                  </a:lnTo>
                  <a:lnTo>
                    <a:pt x="68" y="267"/>
                  </a:lnTo>
                  <a:lnTo>
                    <a:pt x="75" y="242"/>
                  </a:lnTo>
                  <a:lnTo>
                    <a:pt x="83" y="219"/>
                  </a:lnTo>
                  <a:lnTo>
                    <a:pt x="94" y="196"/>
                  </a:lnTo>
                  <a:lnTo>
                    <a:pt x="106" y="176"/>
                  </a:lnTo>
                  <a:lnTo>
                    <a:pt x="121" y="157"/>
                  </a:lnTo>
                  <a:lnTo>
                    <a:pt x="137" y="138"/>
                  </a:lnTo>
                  <a:lnTo>
                    <a:pt x="155" y="121"/>
                  </a:lnTo>
                  <a:lnTo>
                    <a:pt x="176" y="107"/>
                  </a:lnTo>
                  <a:lnTo>
                    <a:pt x="196" y="94"/>
                  </a:lnTo>
                  <a:lnTo>
                    <a:pt x="219" y="84"/>
                  </a:lnTo>
                  <a:lnTo>
                    <a:pt x="242" y="75"/>
                  </a:lnTo>
                  <a:lnTo>
                    <a:pt x="266" y="69"/>
                  </a:lnTo>
                  <a:lnTo>
                    <a:pt x="279" y="66"/>
                  </a:lnTo>
                  <a:lnTo>
                    <a:pt x="291" y="64"/>
                  </a:lnTo>
                  <a:lnTo>
                    <a:pt x="304" y="63"/>
                  </a:lnTo>
                  <a:lnTo>
                    <a:pt x="317" y="63"/>
                  </a:lnTo>
                  <a:lnTo>
                    <a:pt x="317" y="63"/>
                  </a:lnTo>
                  <a:lnTo>
                    <a:pt x="337" y="64"/>
                  </a:lnTo>
                  <a:lnTo>
                    <a:pt x="356" y="66"/>
                  </a:lnTo>
                  <a:lnTo>
                    <a:pt x="374" y="70"/>
                  </a:lnTo>
                  <a:lnTo>
                    <a:pt x="392" y="75"/>
                  </a:lnTo>
                  <a:lnTo>
                    <a:pt x="411" y="81"/>
                  </a:lnTo>
                  <a:lnTo>
                    <a:pt x="428" y="89"/>
                  </a:lnTo>
                  <a:lnTo>
                    <a:pt x="444" y="98"/>
                  </a:lnTo>
                  <a:lnTo>
                    <a:pt x="460" y="108"/>
                  </a:lnTo>
                  <a:lnTo>
                    <a:pt x="460" y="108"/>
                  </a:lnTo>
                  <a:lnTo>
                    <a:pt x="443" y="130"/>
                  </a:lnTo>
                  <a:lnTo>
                    <a:pt x="427" y="153"/>
                  </a:lnTo>
                  <a:lnTo>
                    <a:pt x="414" y="178"/>
                  </a:lnTo>
                  <a:lnTo>
                    <a:pt x="402" y="204"/>
                  </a:lnTo>
                  <a:lnTo>
                    <a:pt x="398" y="218"/>
                  </a:lnTo>
                  <a:lnTo>
                    <a:pt x="393" y="231"/>
                  </a:lnTo>
                  <a:lnTo>
                    <a:pt x="389" y="245"/>
                  </a:lnTo>
                  <a:lnTo>
                    <a:pt x="386" y="258"/>
                  </a:lnTo>
                  <a:lnTo>
                    <a:pt x="384" y="273"/>
                  </a:lnTo>
                  <a:lnTo>
                    <a:pt x="383" y="288"/>
                  </a:lnTo>
                  <a:lnTo>
                    <a:pt x="382" y="302"/>
                  </a:lnTo>
                  <a:lnTo>
                    <a:pt x="381" y="317"/>
                  </a:lnTo>
                  <a:lnTo>
                    <a:pt x="381" y="317"/>
                  </a:lnTo>
                  <a:lnTo>
                    <a:pt x="382" y="324"/>
                  </a:lnTo>
                  <a:lnTo>
                    <a:pt x="384" y="330"/>
                  </a:lnTo>
                  <a:lnTo>
                    <a:pt x="386" y="336"/>
                  </a:lnTo>
                  <a:lnTo>
                    <a:pt x="390" y="340"/>
                  </a:lnTo>
                  <a:lnTo>
                    <a:pt x="394" y="344"/>
                  </a:lnTo>
                  <a:lnTo>
                    <a:pt x="400" y="348"/>
                  </a:lnTo>
                  <a:lnTo>
                    <a:pt x="406" y="349"/>
                  </a:lnTo>
                  <a:lnTo>
                    <a:pt x="413" y="350"/>
                  </a:lnTo>
                  <a:lnTo>
                    <a:pt x="413" y="350"/>
                  </a:lnTo>
                  <a:lnTo>
                    <a:pt x="419" y="349"/>
                  </a:lnTo>
                  <a:lnTo>
                    <a:pt x="425" y="348"/>
                  </a:lnTo>
                  <a:lnTo>
                    <a:pt x="431" y="344"/>
                  </a:lnTo>
                  <a:lnTo>
                    <a:pt x="435" y="340"/>
                  </a:lnTo>
                  <a:lnTo>
                    <a:pt x="440" y="336"/>
                  </a:lnTo>
                  <a:lnTo>
                    <a:pt x="442" y="330"/>
                  </a:lnTo>
                  <a:lnTo>
                    <a:pt x="444" y="324"/>
                  </a:lnTo>
                  <a:lnTo>
                    <a:pt x="445" y="317"/>
                  </a:lnTo>
                  <a:lnTo>
                    <a:pt x="445" y="317"/>
                  </a:lnTo>
                  <a:lnTo>
                    <a:pt x="445" y="304"/>
                  </a:lnTo>
                  <a:lnTo>
                    <a:pt x="446" y="290"/>
                  </a:lnTo>
                  <a:lnTo>
                    <a:pt x="448" y="276"/>
                  </a:lnTo>
                  <a:lnTo>
                    <a:pt x="450" y="263"/>
                  </a:lnTo>
                  <a:lnTo>
                    <a:pt x="453" y="250"/>
                  </a:lnTo>
                  <a:lnTo>
                    <a:pt x="458" y="237"/>
                  </a:lnTo>
                  <a:lnTo>
                    <a:pt x="462" y="224"/>
                  </a:lnTo>
                  <a:lnTo>
                    <a:pt x="467" y="211"/>
                  </a:lnTo>
                  <a:lnTo>
                    <a:pt x="474" y="199"/>
                  </a:lnTo>
                  <a:lnTo>
                    <a:pt x="480" y="189"/>
                  </a:lnTo>
                  <a:lnTo>
                    <a:pt x="487" y="177"/>
                  </a:lnTo>
                  <a:lnTo>
                    <a:pt x="495" y="166"/>
                  </a:lnTo>
                  <a:lnTo>
                    <a:pt x="503" y="155"/>
                  </a:lnTo>
                  <a:lnTo>
                    <a:pt x="511" y="146"/>
                  </a:lnTo>
                  <a:lnTo>
                    <a:pt x="521" y="136"/>
                  </a:lnTo>
                  <a:lnTo>
                    <a:pt x="531" y="128"/>
                  </a:lnTo>
                  <a:lnTo>
                    <a:pt x="531" y="128"/>
                  </a:lnTo>
                  <a:lnTo>
                    <a:pt x="546" y="115"/>
                  </a:lnTo>
                  <a:lnTo>
                    <a:pt x="546" y="115"/>
                  </a:lnTo>
                  <a:lnTo>
                    <a:pt x="549" y="113"/>
                  </a:lnTo>
                  <a:lnTo>
                    <a:pt x="549" y="113"/>
                  </a:lnTo>
                  <a:lnTo>
                    <a:pt x="565" y="102"/>
                  </a:lnTo>
                  <a:lnTo>
                    <a:pt x="565" y="102"/>
                  </a:lnTo>
                  <a:lnTo>
                    <a:pt x="569" y="100"/>
                  </a:lnTo>
                  <a:lnTo>
                    <a:pt x="569" y="100"/>
                  </a:lnTo>
                  <a:lnTo>
                    <a:pt x="584" y="91"/>
                  </a:lnTo>
                  <a:lnTo>
                    <a:pt x="584" y="91"/>
                  </a:lnTo>
                  <a:lnTo>
                    <a:pt x="591" y="88"/>
                  </a:lnTo>
                  <a:lnTo>
                    <a:pt x="591" y="88"/>
                  </a:lnTo>
                  <a:lnTo>
                    <a:pt x="606" y="81"/>
                  </a:lnTo>
                  <a:lnTo>
                    <a:pt x="606" y="81"/>
                  </a:lnTo>
                  <a:lnTo>
                    <a:pt x="613" y="78"/>
                  </a:lnTo>
                  <a:lnTo>
                    <a:pt x="613" y="78"/>
                  </a:lnTo>
                  <a:lnTo>
                    <a:pt x="628" y="74"/>
                  </a:lnTo>
                  <a:lnTo>
                    <a:pt x="628" y="74"/>
                  </a:lnTo>
                  <a:lnTo>
                    <a:pt x="637" y="72"/>
                  </a:lnTo>
                  <a:lnTo>
                    <a:pt x="637" y="72"/>
                  </a:lnTo>
                  <a:lnTo>
                    <a:pt x="651" y="69"/>
                  </a:lnTo>
                  <a:lnTo>
                    <a:pt x="651" y="69"/>
                  </a:lnTo>
                  <a:lnTo>
                    <a:pt x="664" y="66"/>
                  </a:lnTo>
                  <a:lnTo>
                    <a:pt x="664" y="66"/>
                  </a:lnTo>
                  <a:lnTo>
                    <a:pt x="675" y="64"/>
                  </a:lnTo>
                  <a:lnTo>
                    <a:pt x="675" y="64"/>
                  </a:lnTo>
                  <a:lnTo>
                    <a:pt x="699" y="63"/>
                  </a:lnTo>
                  <a:lnTo>
                    <a:pt x="699" y="63"/>
                  </a:lnTo>
                  <a:lnTo>
                    <a:pt x="712" y="63"/>
                  </a:lnTo>
                  <a:lnTo>
                    <a:pt x="725" y="64"/>
                  </a:lnTo>
                  <a:lnTo>
                    <a:pt x="738" y="66"/>
                  </a:lnTo>
                  <a:lnTo>
                    <a:pt x="750" y="69"/>
                  </a:lnTo>
                  <a:lnTo>
                    <a:pt x="774" y="75"/>
                  </a:lnTo>
                  <a:lnTo>
                    <a:pt x="798" y="84"/>
                  </a:lnTo>
                  <a:lnTo>
                    <a:pt x="820" y="94"/>
                  </a:lnTo>
                  <a:lnTo>
                    <a:pt x="841" y="107"/>
                  </a:lnTo>
                  <a:lnTo>
                    <a:pt x="860" y="121"/>
                  </a:lnTo>
                  <a:lnTo>
                    <a:pt x="878" y="138"/>
                  </a:lnTo>
                  <a:lnTo>
                    <a:pt x="896" y="157"/>
                  </a:lnTo>
                  <a:lnTo>
                    <a:pt x="910" y="176"/>
                  </a:lnTo>
                  <a:lnTo>
                    <a:pt x="922" y="196"/>
                  </a:lnTo>
                  <a:lnTo>
                    <a:pt x="933" y="219"/>
                  </a:lnTo>
                  <a:lnTo>
                    <a:pt x="942" y="242"/>
                  </a:lnTo>
                  <a:lnTo>
                    <a:pt x="948" y="267"/>
                  </a:lnTo>
                  <a:lnTo>
                    <a:pt x="950" y="279"/>
                  </a:lnTo>
                  <a:lnTo>
                    <a:pt x="952" y="292"/>
                  </a:lnTo>
                  <a:lnTo>
                    <a:pt x="953" y="305"/>
                  </a:lnTo>
                  <a:lnTo>
                    <a:pt x="953" y="317"/>
                  </a:lnTo>
                  <a:lnTo>
                    <a:pt x="953" y="317"/>
                  </a:lnTo>
                  <a:lnTo>
                    <a:pt x="952" y="342"/>
                  </a:lnTo>
                  <a:lnTo>
                    <a:pt x="951" y="366"/>
                  </a:lnTo>
                  <a:lnTo>
                    <a:pt x="949" y="389"/>
                  </a:lnTo>
                  <a:lnTo>
                    <a:pt x="946" y="413"/>
                  </a:lnTo>
                  <a:lnTo>
                    <a:pt x="942" y="437"/>
                  </a:lnTo>
                  <a:lnTo>
                    <a:pt x="936" y="460"/>
                  </a:lnTo>
                  <a:lnTo>
                    <a:pt x="930" y="484"/>
                  </a:lnTo>
                  <a:lnTo>
                    <a:pt x="923" y="506"/>
                  </a:lnTo>
                  <a:lnTo>
                    <a:pt x="915" y="529"/>
                  </a:lnTo>
                  <a:lnTo>
                    <a:pt x="906" y="551"/>
                  </a:lnTo>
                  <a:lnTo>
                    <a:pt x="897" y="573"/>
                  </a:lnTo>
                  <a:lnTo>
                    <a:pt x="886" y="595"/>
                  </a:lnTo>
                  <a:lnTo>
                    <a:pt x="875" y="617"/>
                  </a:lnTo>
                  <a:lnTo>
                    <a:pt x="862" y="637"/>
                  </a:lnTo>
                  <a:lnTo>
                    <a:pt x="849" y="659"/>
                  </a:lnTo>
                  <a:lnTo>
                    <a:pt x="835" y="679"/>
                  </a:lnTo>
                  <a:lnTo>
                    <a:pt x="820" y="699"/>
                  </a:lnTo>
                  <a:lnTo>
                    <a:pt x="805" y="719"/>
                  </a:lnTo>
                  <a:lnTo>
                    <a:pt x="788" y="738"/>
                  </a:lnTo>
                  <a:lnTo>
                    <a:pt x="771" y="757"/>
                  </a:lnTo>
                  <a:lnTo>
                    <a:pt x="754" y="776"/>
                  </a:lnTo>
                  <a:lnTo>
                    <a:pt x="735" y="794"/>
                  </a:lnTo>
                  <a:lnTo>
                    <a:pt x="715" y="812"/>
                  </a:lnTo>
                  <a:lnTo>
                    <a:pt x="695" y="829"/>
                  </a:lnTo>
                  <a:lnTo>
                    <a:pt x="675" y="846"/>
                  </a:lnTo>
                  <a:lnTo>
                    <a:pt x="653" y="863"/>
                  </a:lnTo>
                  <a:lnTo>
                    <a:pt x="631" y="879"/>
                  </a:lnTo>
                  <a:lnTo>
                    <a:pt x="607" y="894"/>
                  </a:lnTo>
                  <a:lnTo>
                    <a:pt x="583" y="909"/>
                  </a:lnTo>
                  <a:lnTo>
                    <a:pt x="559" y="924"/>
                  </a:lnTo>
                  <a:lnTo>
                    <a:pt x="534" y="937"/>
                  </a:lnTo>
                  <a:lnTo>
                    <a:pt x="508" y="950"/>
                  </a:lnTo>
                  <a:lnTo>
                    <a:pt x="508" y="950"/>
                  </a:lnTo>
                  <a:close/>
                  <a:moveTo>
                    <a:pt x="699" y="126"/>
                  </a:moveTo>
                  <a:lnTo>
                    <a:pt x="699" y="126"/>
                  </a:lnTo>
                  <a:lnTo>
                    <a:pt x="693" y="128"/>
                  </a:lnTo>
                  <a:lnTo>
                    <a:pt x="686" y="130"/>
                  </a:lnTo>
                  <a:lnTo>
                    <a:pt x="681" y="132"/>
                  </a:lnTo>
                  <a:lnTo>
                    <a:pt x="677" y="136"/>
                  </a:lnTo>
                  <a:lnTo>
                    <a:pt x="672" y="140"/>
                  </a:lnTo>
                  <a:lnTo>
                    <a:pt x="669" y="147"/>
                  </a:lnTo>
                  <a:lnTo>
                    <a:pt x="668" y="152"/>
                  </a:lnTo>
                  <a:lnTo>
                    <a:pt x="667" y="159"/>
                  </a:lnTo>
                  <a:lnTo>
                    <a:pt x="667" y="159"/>
                  </a:lnTo>
                  <a:lnTo>
                    <a:pt x="668" y="165"/>
                  </a:lnTo>
                  <a:lnTo>
                    <a:pt x="669" y="172"/>
                  </a:lnTo>
                  <a:lnTo>
                    <a:pt x="672" y="177"/>
                  </a:lnTo>
                  <a:lnTo>
                    <a:pt x="677" y="181"/>
                  </a:lnTo>
                  <a:lnTo>
                    <a:pt x="681" y="185"/>
                  </a:lnTo>
                  <a:lnTo>
                    <a:pt x="686" y="188"/>
                  </a:lnTo>
                  <a:lnTo>
                    <a:pt x="693" y="190"/>
                  </a:lnTo>
                  <a:lnTo>
                    <a:pt x="699" y="191"/>
                  </a:lnTo>
                  <a:lnTo>
                    <a:pt x="699" y="191"/>
                  </a:lnTo>
                  <a:lnTo>
                    <a:pt x="712" y="191"/>
                  </a:lnTo>
                  <a:lnTo>
                    <a:pt x="725" y="193"/>
                  </a:lnTo>
                  <a:lnTo>
                    <a:pt x="737" y="196"/>
                  </a:lnTo>
                  <a:lnTo>
                    <a:pt x="749" y="201"/>
                  </a:lnTo>
                  <a:lnTo>
                    <a:pt x="759" y="206"/>
                  </a:lnTo>
                  <a:lnTo>
                    <a:pt x="770" y="212"/>
                  </a:lnTo>
                  <a:lnTo>
                    <a:pt x="780" y="220"/>
                  </a:lnTo>
                  <a:lnTo>
                    <a:pt x="789" y="227"/>
                  </a:lnTo>
                  <a:lnTo>
                    <a:pt x="797" y="237"/>
                  </a:lnTo>
                  <a:lnTo>
                    <a:pt x="804" y="247"/>
                  </a:lnTo>
                  <a:lnTo>
                    <a:pt x="811" y="257"/>
                  </a:lnTo>
                  <a:lnTo>
                    <a:pt x="816" y="268"/>
                  </a:lnTo>
                  <a:lnTo>
                    <a:pt x="820" y="280"/>
                  </a:lnTo>
                  <a:lnTo>
                    <a:pt x="824" y="292"/>
                  </a:lnTo>
                  <a:lnTo>
                    <a:pt x="826" y="305"/>
                  </a:lnTo>
                  <a:lnTo>
                    <a:pt x="826" y="317"/>
                  </a:lnTo>
                  <a:lnTo>
                    <a:pt x="826" y="317"/>
                  </a:lnTo>
                  <a:lnTo>
                    <a:pt x="827" y="324"/>
                  </a:lnTo>
                  <a:lnTo>
                    <a:pt x="829" y="330"/>
                  </a:lnTo>
                  <a:lnTo>
                    <a:pt x="831" y="336"/>
                  </a:lnTo>
                  <a:lnTo>
                    <a:pt x="835" y="340"/>
                  </a:lnTo>
                  <a:lnTo>
                    <a:pt x="840" y="344"/>
                  </a:lnTo>
                  <a:lnTo>
                    <a:pt x="845" y="348"/>
                  </a:lnTo>
                  <a:lnTo>
                    <a:pt x="852" y="349"/>
                  </a:lnTo>
                  <a:lnTo>
                    <a:pt x="858" y="350"/>
                  </a:lnTo>
                  <a:lnTo>
                    <a:pt x="858" y="350"/>
                  </a:lnTo>
                  <a:lnTo>
                    <a:pt x="864" y="349"/>
                  </a:lnTo>
                  <a:lnTo>
                    <a:pt x="870" y="348"/>
                  </a:lnTo>
                  <a:lnTo>
                    <a:pt x="876" y="344"/>
                  </a:lnTo>
                  <a:lnTo>
                    <a:pt x="881" y="340"/>
                  </a:lnTo>
                  <a:lnTo>
                    <a:pt x="885" y="336"/>
                  </a:lnTo>
                  <a:lnTo>
                    <a:pt x="887" y="330"/>
                  </a:lnTo>
                  <a:lnTo>
                    <a:pt x="889" y="324"/>
                  </a:lnTo>
                  <a:lnTo>
                    <a:pt x="890" y="317"/>
                  </a:lnTo>
                  <a:lnTo>
                    <a:pt x="890" y="317"/>
                  </a:lnTo>
                  <a:lnTo>
                    <a:pt x="889" y="298"/>
                  </a:lnTo>
                  <a:lnTo>
                    <a:pt x="886" y="279"/>
                  </a:lnTo>
                  <a:lnTo>
                    <a:pt x="882" y="261"/>
                  </a:lnTo>
                  <a:lnTo>
                    <a:pt x="875" y="243"/>
                  </a:lnTo>
                  <a:lnTo>
                    <a:pt x="867" y="227"/>
                  </a:lnTo>
                  <a:lnTo>
                    <a:pt x="857" y="211"/>
                  </a:lnTo>
                  <a:lnTo>
                    <a:pt x="846" y="196"/>
                  </a:lnTo>
                  <a:lnTo>
                    <a:pt x="833" y="183"/>
                  </a:lnTo>
                  <a:lnTo>
                    <a:pt x="820" y="170"/>
                  </a:lnTo>
                  <a:lnTo>
                    <a:pt x="805" y="160"/>
                  </a:lnTo>
                  <a:lnTo>
                    <a:pt x="789" y="150"/>
                  </a:lnTo>
                  <a:lnTo>
                    <a:pt x="773" y="142"/>
                  </a:lnTo>
                  <a:lnTo>
                    <a:pt x="756" y="135"/>
                  </a:lnTo>
                  <a:lnTo>
                    <a:pt x="738" y="131"/>
                  </a:lnTo>
                  <a:lnTo>
                    <a:pt x="719" y="128"/>
                  </a:lnTo>
                  <a:lnTo>
                    <a:pt x="699" y="126"/>
                  </a:lnTo>
                  <a:lnTo>
                    <a:pt x="699" y="1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latin typeface="华文细黑" panose="02010600040101010101" pitchFamily="2" charset="-122"/>
                <a:ea typeface="华文细黑" panose="02010600040101010101" pitchFamily="2" charset="-122"/>
              </a:endParaRPr>
            </a:p>
          </p:txBody>
        </p:sp>
      </p:grpSp>
      <p:grpSp>
        <p:nvGrpSpPr>
          <p:cNvPr id="11" name="原创设计师QQ69613753    _3"/>
          <p:cNvGrpSpPr/>
          <p:nvPr/>
        </p:nvGrpSpPr>
        <p:grpSpPr>
          <a:xfrm>
            <a:off x="6214376" y="1758268"/>
            <a:ext cx="4452449" cy="1508105"/>
            <a:chOff x="6075851" y="1950679"/>
            <a:chExt cx="4452449" cy="1508105"/>
          </a:xfrm>
        </p:grpSpPr>
        <p:grpSp>
          <p:nvGrpSpPr>
            <p:cNvPr id="12" name="组合 11"/>
            <p:cNvGrpSpPr/>
            <p:nvPr/>
          </p:nvGrpSpPr>
          <p:grpSpPr>
            <a:xfrm>
              <a:off x="6075851" y="2136749"/>
              <a:ext cx="812800" cy="812800"/>
              <a:chOff x="6075851" y="2105471"/>
              <a:chExt cx="812800" cy="812800"/>
            </a:xfrm>
          </p:grpSpPr>
          <p:sp>
            <p:nvSpPr>
              <p:cNvPr id="14" name="椭圆 13"/>
              <p:cNvSpPr/>
              <p:nvPr/>
            </p:nvSpPr>
            <p:spPr>
              <a:xfrm>
                <a:off x="6075851" y="2105471"/>
                <a:ext cx="812800" cy="812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 name="Freeform 96"/>
              <p:cNvSpPr>
                <a:spLocks noEditPoints="1"/>
              </p:cNvSpPr>
              <p:nvPr/>
            </p:nvSpPr>
            <p:spPr bwMode="auto">
              <a:xfrm>
                <a:off x="6321120" y="2350740"/>
                <a:ext cx="322263" cy="322263"/>
              </a:xfrm>
              <a:custGeom>
                <a:avLst/>
                <a:gdLst>
                  <a:gd name="T0" fmla="*/ 658 w 1017"/>
                  <a:gd name="T1" fmla="*/ 2 h 1017"/>
                  <a:gd name="T2" fmla="*/ 600 w 1017"/>
                  <a:gd name="T3" fmla="*/ 16 h 1017"/>
                  <a:gd name="T4" fmla="*/ 551 w 1017"/>
                  <a:gd name="T5" fmla="*/ 36 h 1017"/>
                  <a:gd name="T6" fmla="*/ 513 w 1017"/>
                  <a:gd name="T7" fmla="*/ 61 h 1017"/>
                  <a:gd name="T8" fmla="*/ 393 w 1017"/>
                  <a:gd name="T9" fmla="*/ 10 h 1017"/>
                  <a:gd name="T10" fmla="*/ 269 w 1017"/>
                  <a:gd name="T11" fmla="*/ 3 h 1017"/>
                  <a:gd name="T12" fmla="*/ 166 w 1017"/>
                  <a:gd name="T13" fmla="*/ 39 h 1017"/>
                  <a:gd name="T14" fmla="*/ 82 w 1017"/>
                  <a:gd name="T15" fmla="*/ 104 h 1017"/>
                  <a:gd name="T16" fmla="*/ 24 w 1017"/>
                  <a:gd name="T17" fmla="*/ 194 h 1017"/>
                  <a:gd name="T18" fmla="*/ 0 w 1017"/>
                  <a:gd name="T19" fmla="*/ 301 h 1017"/>
                  <a:gd name="T20" fmla="*/ 13 w 1017"/>
                  <a:gd name="T21" fmla="*/ 451 h 1017"/>
                  <a:gd name="T22" fmla="*/ 74 w 1017"/>
                  <a:gd name="T23" fmla="*/ 625 h 1017"/>
                  <a:gd name="T24" fmla="*/ 182 w 1017"/>
                  <a:gd name="T25" fmla="*/ 784 h 1017"/>
                  <a:gd name="T26" fmla="*/ 333 w 1017"/>
                  <a:gd name="T27" fmla="*/ 919 h 1017"/>
                  <a:gd name="T28" fmla="*/ 494 w 1017"/>
                  <a:gd name="T29" fmla="*/ 1014 h 1017"/>
                  <a:gd name="T30" fmla="*/ 550 w 1017"/>
                  <a:gd name="T31" fmla="*/ 1000 h 1017"/>
                  <a:gd name="T32" fmla="*/ 730 w 1017"/>
                  <a:gd name="T33" fmla="*/ 883 h 1017"/>
                  <a:gd name="T34" fmla="*/ 869 w 1017"/>
                  <a:gd name="T35" fmla="*/ 740 h 1017"/>
                  <a:gd name="T36" fmla="*/ 964 w 1017"/>
                  <a:gd name="T37" fmla="*/ 577 h 1017"/>
                  <a:gd name="T38" fmla="*/ 1013 w 1017"/>
                  <a:gd name="T39" fmla="*/ 398 h 1017"/>
                  <a:gd name="T40" fmla="*/ 1014 w 1017"/>
                  <a:gd name="T41" fmla="*/ 269 h 1017"/>
                  <a:gd name="T42" fmla="*/ 978 w 1017"/>
                  <a:gd name="T43" fmla="*/ 166 h 1017"/>
                  <a:gd name="T44" fmla="*/ 913 w 1017"/>
                  <a:gd name="T45" fmla="*/ 82 h 1017"/>
                  <a:gd name="T46" fmla="*/ 823 w 1017"/>
                  <a:gd name="T47" fmla="*/ 25 h 1017"/>
                  <a:gd name="T48" fmla="*/ 715 w 1017"/>
                  <a:gd name="T49" fmla="*/ 0 h 1017"/>
                  <a:gd name="T50" fmla="*/ 433 w 1017"/>
                  <a:gd name="T51" fmla="*/ 909 h 1017"/>
                  <a:gd name="T52" fmla="*/ 281 w 1017"/>
                  <a:gd name="T53" fmla="*/ 794 h 1017"/>
                  <a:gd name="T54" fmla="*/ 167 w 1017"/>
                  <a:gd name="T55" fmla="*/ 659 h 1017"/>
                  <a:gd name="T56" fmla="*/ 93 w 1017"/>
                  <a:gd name="T57" fmla="*/ 506 h 1017"/>
                  <a:gd name="T58" fmla="*/ 63 w 1017"/>
                  <a:gd name="T59" fmla="*/ 342 h 1017"/>
                  <a:gd name="T60" fmla="*/ 75 w 1017"/>
                  <a:gd name="T61" fmla="*/ 242 h 1017"/>
                  <a:gd name="T62" fmla="*/ 176 w 1017"/>
                  <a:gd name="T63" fmla="*/ 107 h 1017"/>
                  <a:gd name="T64" fmla="*/ 304 w 1017"/>
                  <a:gd name="T65" fmla="*/ 63 h 1017"/>
                  <a:gd name="T66" fmla="*/ 411 w 1017"/>
                  <a:gd name="T67" fmla="*/ 81 h 1017"/>
                  <a:gd name="T68" fmla="*/ 414 w 1017"/>
                  <a:gd name="T69" fmla="*/ 178 h 1017"/>
                  <a:gd name="T70" fmla="*/ 383 w 1017"/>
                  <a:gd name="T71" fmla="*/ 288 h 1017"/>
                  <a:gd name="T72" fmla="*/ 390 w 1017"/>
                  <a:gd name="T73" fmla="*/ 340 h 1017"/>
                  <a:gd name="T74" fmla="*/ 425 w 1017"/>
                  <a:gd name="T75" fmla="*/ 348 h 1017"/>
                  <a:gd name="T76" fmla="*/ 445 w 1017"/>
                  <a:gd name="T77" fmla="*/ 317 h 1017"/>
                  <a:gd name="T78" fmla="*/ 462 w 1017"/>
                  <a:gd name="T79" fmla="*/ 224 h 1017"/>
                  <a:gd name="T80" fmla="*/ 511 w 1017"/>
                  <a:gd name="T81" fmla="*/ 146 h 1017"/>
                  <a:gd name="T82" fmla="*/ 549 w 1017"/>
                  <a:gd name="T83" fmla="*/ 113 h 1017"/>
                  <a:gd name="T84" fmla="*/ 591 w 1017"/>
                  <a:gd name="T85" fmla="*/ 88 h 1017"/>
                  <a:gd name="T86" fmla="*/ 628 w 1017"/>
                  <a:gd name="T87" fmla="*/ 74 h 1017"/>
                  <a:gd name="T88" fmla="*/ 675 w 1017"/>
                  <a:gd name="T89" fmla="*/ 64 h 1017"/>
                  <a:gd name="T90" fmla="*/ 750 w 1017"/>
                  <a:gd name="T91" fmla="*/ 69 h 1017"/>
                  <a:gd name="T92" fmla="*/ 896 w 1017"/>
                  <a:gd name="T93" fmla="*/ 157 h 1017"/>
                  <a:gd name="T94" fmla="*/ 952 w 1017"/>
                  <a:gd name="T95" fmla="*/ 292 h 1017"/>
                  <a:gd name="T96" fmla="*/ 946 w 1017"/>
                  <a:gd name="T97" fmla="*/ 413 h 1017"/>
                  <a:gd name="T98" fmla="*/ 897 w 1017"/>
                  <a:gd name="T99" fmla="*/ 573 h 1017"/>
                  <a:gd name="T100" fmla="*/ 805 w 1017"/>
                  <a:gd name="T101" fmla="*/ 719 h 1017"/>
                  <a:gd name="T102" fmla="*/ 675 w 1017"/>
                  <a:gd name="T103" fmla="*/ 846 h 1017"/>
                  <a:gd name="T104" fmla="*/ 508 w 1017"/>
                  <a:gd name="T105" fmla="*/ 950 h 1017"/>
                  <a:gd name="T106" fmla="*/ 677 w 1017"/>
                  <a:gd name="T107" fmla="*/ 136 h 1017"/>
                  <a:gd name="T108" fmla="*/ 669 w 1017"/>
                  <a:gd name="T109" fmla="*/ 172 h 1017"/>
                  <a:gd name="T110" fmla="*/ 699 w 1017"/>
                  <a:gd name="T111" fmla="*/ 191 h 1017"/>
                  <a:gd name="T112" fmla="*/ 780 w 1017"/>
                  <a:gd name="T113" fmla="*/ 220 h 1017"/>
                  <a:gd name="T114" fmla="*/ 824 w 1017"/>
                  <a:gd name="T115" fmla="*/ 292 h 1017"/>
                  <a:gd name="T116" fmla="*/ 835 w 1017"/>
                  <a:gd name="T117" fmla="*/ 340 h 1017"/>
                  <a:gd name="T118" fmla="*/ 870 w 1017"/>
                  <a:gd name="T119" fmla="*/ 348 h 1017"/>
                  <a:gd name="T120" fmla="*/ 890 w 1017"/>
                  <a:gd name="T121" fmla="*/ 317 h 1017"/>
                  <a:gd name="T122" fmla="*/ 846 w 1017"/>
                  <a:gd name="T123" fmla="*/ 196 h 1017"/>
                  <a:gd name="T124" fmla="*/ 738 w 1017"/>
                  <a:gd name="T125" fmla="*/ 13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699" y="0"/>
                    </a:moveTo>
                    <a:lnTo>
                      <a:pt x="699" y="0"/>
                    </a:lnTo>
                    <a:lnTo>
                      <a:pt x="684" y="0"/>
                    </a:lnTo>
                    <a:lnTo>
                      <a:pt x="669" y="1"/>
                    </a:lnTo>
                    <a:lnTo>
                      <a:pt x="669" y="1"/>
                    </a:lnTo>
                    <a:lnTo>
                      <a:pt x="658" y="2"/>
                    </a:lnTo>
                    <a:lnTo>
                      <a:pt x="658" y="2"/>
                    </a:lnTo>
                    <a:lnTo>
                      <a:pt x="641" y="5"/>
                    </a:lnTo>
                    <a:lnTo>
                      <a:pt x="641" y="5"/>
                    </a:lnTo>
                    <a:lnTo>
                      <a:pt x="628" y="7"/>
                    </a:lnTo>
                    <a:lnTo>
                      <a:pt x="628" y="7"/>
                    </a:lnTo>
                    <a:lnTo>
                      <a:pt x="613" y="12"/>
                    </a:lnTo>
                    <a:lnTo>
                      <a:pt x="613" y="12"/>
                    </a:lnTo>
                    <a:lnTo>
                      <a:pt x="600" y="16"/>
                    </a:lnTo>
                    <a:lnTo>
                      <a:pt x="600" y="16"/>
                    </a:lnTo>
                    <a:lnTo>
                      <a:pt x="588" y="20"/>
                    </a:lnTo>
                    <a:lnTo>
                      <a:pt x="588" y="20"/>
                    </a:lnTo>
                    <a:lnTo>
                      <a:pt x="573" y="27"/>
                    </a:lnTo>
                    <a:lnTo>
                      <a:pt x="558" y="33"/>
                    </a:lnTo>
                    <a:lnTo>
                      <a:pt x="558" y="33"/>
                    </a:lnTo>
                    <a:lnTo>
                      <a:pt x="551" y="36"/>
                    </a:lnTo>
                    <a:lnTo>
                      <a:pt x="551" y="36"/>
                    </a:lnTo>
                    <a:lnTo>
                      <a:pt x="535" y="45"/>
                    </a:lnTo>
                    <a:lnTo>
                      <a:pt x="535" y="45"/>
                    </a:lnTo>
                    <a:lnTo>
                      <a:pt x="528" y="50"/>
                    </a:lnTo>
                    <a:lnTo>
                      <a:pt x="528" y="50"/>
                    </a:lnTo>
                    <a:lnTo>
                      <a:pt x="513" y="61"/>
                    </a:lnTo>
                    <a:lnTo>
                      <a:pt x="513" y="61"/>
                    </a:lnTo>
                    <a:lnTo>
                      <a:pt x="508" y="63"/>
                    </a:lnTo>
                    <a:lnTo>
                      <a:pt x="508" y="63"/>
                    </a:lnTo>
                    <a:lnTo>
                      <a:pt x="487" y="49"/>
                    </a:lnTo>
                    <a:lnTo>
                      <a:pt x="465" y="36"/>
                    </a:lnTo>
                    <a:lnTo>
                      <a:pt x="442" y="26"/>
                    </a:lnTo>
                    <a:lnTo>
                      <a:pt x="418" y="16"/>
                    </a:lnTo>
                    <a:lnTo>
                      <a:pt x="393" y="10"/>
                    </a:lnTo>
                    <a:lnTo>
                      <a:pt x="369" y="4"/>
                    </a:lnTo>
                    <a:lnTo>
                      <a:pt x="343" y="1"/>
                    </a:lnTo>
                    <a:lnTo>
                      <a:pt x="317" y="0"/>
                    </a:lnTo>
                    <a:lnTo>
                      <a:pt x="317" y="0"/>
                    </a:lnTo>
                    <a:lnTo>
                      <a:pt x="301" y="0"/>
                    </a:lnTo>
                    <a:lnTo>
                      <a:pt x="285" y="1"/>
                    </a:lnTo>
                    <a:lnTo>
                      <a:pt x="269" y="3"/>
                    </a:lnTo>
                    <a:lnTo>
                      <a:pt x="253" y="6"/>
                    </a:lnTo>
                    <a:lnTo>
                      <a:pt x="238" y="10"/>
                    </a:lnTo>
                    <a:lnTo>
                      <a:pt x="223" y="14"/>
                    </a:lnTo>
                    <a:lnTo>
                      <a:pt x="208" y="19"/>
                    </a:lnTo>
                    <a:lnTo>
                      <a:pt x="194" y="25"/>
                    </a:lnTo>
                    <a:lnTo>
                      <a:pt x="180" y="31"/>
                    </a:lnTo>
                    <a:lnTo>
                      <a:pt x="166" y="39"/>
                    </a:lnTo>
                    <a:lnTo>
                      <a:pt x="152" y="46"/>
                    </a:lnTo>
                    <a:lnTo>
                      <a:pt x="139" y="55"/>
                    </a:lnTo>
                    <a:lnTo>
                      <a:pt x="127" y="63"/>
                    </a:lnTo>
                    <a:lnTo>
                      <a:pt x="116" y="73"/>
                    </a:lnTo>
                    <a:lnTo>
                      <a:pt x="104" y="82"/>
                    </a:lnTo>
                    <a:lnTo>
                      <a:pt x="93" y="93"/>
                    </a:lnTo>
                    <a:lnTo>
                      <a:pt x="82" y="104"/>
                    </a:lnTo>
                    <a:lnTo>
                      <a:pt x="72" y="116"/>
                    </a:lnTo>
                    <a:lnTo>
                      <a:pt x="63" y="128"/>
                    </a:lnTo>
                    <a:lnTo>
                      <a:pt x="53" y="140"/>
                    </a:lnTo>
                    <a:lnTo>
                      <a:pt x="46" y="153"/>
                    </a:lnTo>
                    <a:lnTo>
                      <a:pt x="37" y="166"/>
                    </a:lnTo>
                    <a:lnTo>
                      <a:pt x="31" y="180"/>
                    </a:lnTo>
                    <a:lnTo>
                      <a:pt x="24" y="194"/>
                    </a:lnTo>
                    <a:lnTo>
                      <a:pt x="19" y="208"/>
                    </a:lnTo>
                    <a:lnTo>
                      <a:pt x="14" y="223"/>
                    </a:lnTo>
                    <a:lnTo>
                      <a:pt x="9" y="238"/>
                    </a:lnTo>
                    <a:lnTo>
                      <a:pt x="6" y="254"/>
                    </a:lnTo>
                    <a:lnTo>
                      <a:pt x="3" y="269"/>
                    </a:lnTo>
                    <a:lnTo>
                      <a:pt x="1" y="285"/>
                    </a:lnTo>
                    <a:lnTo>
                      <a:pt x="0" y="301"/>
                    </a:lnTo>
                    <a:lnTo>
                      <a:pt x="0" y="317"/>
                    </a:lnTo>
                    <a:lnTo>
                      <a:pt x="0" y="317"/>
                    </a:lnTo>
                    <a:lnTo>
                      <a:pt x="0" y="344"/>
                    </a:lnTo>
                    <a:lnTo>
                      <a:pt x="2" y="371"/>
                    </a:lnTo>
                    <a:lnTo>
                      <a:pt x="4" y="398"/>
                    </a:lnTo>
                    <a:lnTo>
                      <a:pt x="8" y="425"/>
                    </a:lnTo>
                    <a:lnTo>
                      <a:pt x="13" y="451"/>
                    </a:lnTo>
                    <a:lnTo>
                      <a:pt x="18" y="476"/>
                    </a:lnTo>
                    <a:lnTo>
                      <a:pt x="25" y="502"/>
                    </a:lnTo>
                    <a:lnTo>
                      <a:pt x="33" y="527"/>
                    </a:lnTo>
                    <a:lnTo>
                      <a:pt x="41" y="552"/>
                    </a:lnTo>
                    <a:lnTo>
                      <a:pt x="51" y="577"/>
                    </a:lnTo>
                    <a:lnTo>
                      <a:pt x="62" y="602"/>
                    </a:lnTo>
                    <a:lnTo>
                      <a:pt x="74" y="625"/>
                    </a:lnTo>
                    <a:lnTo>
                      <a:pt x="87" y="649"/>
                    </a:lnTo>
                    <a:lnTo>
                      <a:pt x="100" y="673"/>
                    </a:lnTo>
                    <a:lnTo>
                      <a:pt x="116" y="696"/>
                    </a:lnTo>
                    <a:lnTo>
                      <a:pt x="131" y="719"/>
                    </a:lnTo>
                    <a:lnTo>
                      <a:pt x="147" y="740"/>
                    </a:lnTo>
                    <a:lnTo>
                      <a:pt x="164" y="763"/>
                    </a:lnTo>
                    <a:lnTo>
                      <a:pt x="182" y="784"/>
                    </a:lnTo>
                    <a:lnTo>
                      <a:pt x="201" y="805"/>
                    </a:lnTo>
                    <a:lnTo>
                      <a:pt x="222" y="825"/>
                    </a:lnTo>
                    <a:lnTo>
                      <a:pt x="242" y="845"/>
                    </a:lnTo>
                    <a:lnTo>
                      <a:pt x="264" y="865"/>
                    </a:lnTo>
                    <a:lnTo>
                      <a:pt x="286" y="883"/>
                    </a:lnTo>
                    <a:lnTo>
                      <a:pt x="310" y="902"/>
                    </a:lnTo>
                    <a:lnTo>
                      <a:pt x="333" y="919"/>
                    </a:lnTo>
                    <a:lnTo>
                      <a:pt x="358" y="937"/>
                    </a:lnTo>
                    <a:lnTo>
                      <a:pt x="384" y="954"/>
                    </a:lnTo>
                    <a:lnTo>
                      <a:pt x="411" y="970"/>
                    </a:lnTo>
                    <a:lnTo>
                      <a:pt x="437" y="985"/>
                    </a:lnTo>
                    <a:lnTo>
                      <a:pt x="465" y="1000"/>
                    </a:lnTo>
                    <a:lnTo>
                      <a:pt x="494" y="1014"/>
                    </a:lnTo>
                    <a:lnTo>
                      <a:pt x="494" y="1014"/>
                    </a:lnTo>
                    <a:lnTo>
                      <a:pt x="501" y="1017"/>
                    </a:lnTo>
                    <a:lnTo>
                      <a:pt x="508" y="1017"/>
                    </a:lnTo>
                    <a:lnTo>
                      <a:pt x="508" y="1017"/>
                    </a:lnTo>
                    <a:lnTo>
                      <a:pt x="515" y="1017"/>
                    </a:lnTo>
                    <a:lnTo>
                      <a:pt x="522" y="1014"/>
                    </a:lnTo>
                    <a:lnTo>
                      <a:pt x="522" y="1014"/>
                    </a:lnTo>
                    <a:lnTo>
                      <a:pt x="550" y="1000"/>
                    </a:lnTo>
                    <a:lnTo>
                      <a:pt x="578" y="985"/>
                    </a:lnTo>
                    <a:lnTo>
                      <a:pt x="606" y="970"/>
                    </a:lnTo>
                    <a:lnTo>
                      <a:pt x="632" y="954"/>
                    </a:lnTo>
                    <a:lnTo>
                      <a:pt x="657" y="937"/>
                    </a:lnTo>
                    <a:lnTo>
                      <a:pt x="683" y="919"/>
                    </a:lnTo>
                    <a:lnTo>
                      <a:pt x="707" y="902"/>
                    </a:lnTo>
                    <a:lnTo>
                      <a:pt x="730" y="883"/>
                    </a:lnTo>
                    <a:lnTo>
                      <a:pt x="753" y="865"/>
                    </a:lnTo>
                    <a:lnTo>
                      <a:pt x="774" y="845"/>
                    </a:lnTo>
                    <a:lnTo>
                      <a:pt x="795" y="825"/>
                    </a:lnTo>
                    <a:lnTo>
                      <a:pt x="815" y="805"/>
                    </a:lnTo>
                    <a:lnTo>
                      <a:pt x="833" y="784"/>
                    </a:lnTo>
                    <a:lnTo>
                      <a:pt x="852" y="763"/>
                    </a:lnTo>
                    <a:lnTo>
                      <a:pt x="869" y="740"/>
                    </a:lnTo>
                    <a:lnTo>
                      <a:pt x="886" y="719"/>
                    </a:lnTo>
                    <a:lnTo>
                      <a:pt x="901" y="696"/>
                    </a:lnTo>
                    <a:lnTo>
                      <a:pt x="916" y="673"/>
                    </a:lnTo>
                    <a:lnTo>
                      <a:pt x="929" y="649"/>
                    </a:lnTo>
                    <a:lnTo>
                      <a:pt x="942" y="625"/>
                    </a:lnTo>
                    <a:lnTo>
                      <a:pt x="953" y="602"/>
                    </a:lnTo>
                    <a:lnTo>
                      <a:pt x="964" y="577"/>
                    </a:lnTo>
                    <a:lnTo>
                      <a:pt x="974" y="552"/>
                    </a:lnTo>
                    <a:lnTo>
                      <a:pt x="984" y="527"/>
                    </a:lnTo>
                    <a:lnTo>
                      <a:pt x="991" y="502"/>
                    </a:lnTo>
                    <a:lnTo>
                      <a:pt x="997" y="476"/>
                    </a:lnTo>
                    <a:lnTo>
                      <a:pt x="1004" y="451"/>
                    </a:lnTo>
                    <a:lnTo>
                      <a:pt x="1008" y="425"/>
                    </a:lnTo>
                    <a:lnTo>
                      <a:pt x="1013" y="398"/>
                    </a:lnTo>
                    <a:lnTo>
                      <a:pt x="1015" y="371"/>
                    </a:lnTo>
                    <a:lnTo>
                      <a:pt x="1017" y="344"/>
                    </a:lnTo>
                    <a:lnTo>
                      <a:pt x="1017" y="317"/>
                    </a:lnTo>
                    <a:lnTo>
                      <a:pt x="1017" y="317"/>
                    </a:lnTo>
                    <a:lnTo>
                      <a:pt x="1017" y="301"/>
                    </a:lnTo>
                    <a:lnTo>
                      <a:pt x="1016" y="285"/>
                    </a:lnTo>
                    <a:lnTo>
                      <a:pt x="1014" y="269"/>
                    </a:lnTo>
                    <a:lnTo>
                      <a:pt x="1010" y="254"/>
                    </a:lnTo>
                    <a:lnTo>
                      <a:pt x="1007" y="238"/>
                    </a:lnTo>
                    <a:lnTo>
                      <a:pt x="1003" y="223"/>
                    </a:lnTo>
                    <a:lnTo>
                      <a:pt x="997" y="208"/>
                    </a:lnTo>
                    <a:lnTo>
                      <a:pt x="992" y="194"/>
                    </a:lnTo>
                    <a:lnTo>
                      <a:pt x="986" y="180"/>
                    </a:lnTo>
                    <a:lnTo>
                      <a:pt x="978" y="166"/>
                    </a:lnTo>
                    <a:lnTo>
                      <a:pt x="971" y="153"/>
                    </a:lnTo>
                    <a:lnTo>
                      <a:pt x="962" y="140"/>
                    </a:lnTo>
                    <a:lnTo>
                      <a:pt x="953" y="128"/>
                    </a:lnTo>
                    <a:lnTo>
                      <a:pt x="944" y="116"/>
                    </a:lnTo>
                    <a:lnTo>
                      <a:pt x="934" y="104"/>
                    </a:lnTo>
                    <a:lnTo>
                      <a:pt x="923" y="93"/>
                    </a:lnTo>
                    <a:lnTo>
                      <a:pt x="913" y="82"/>
                    </a:lnTo>
                    <a:lnTo>
                      <a:pt x="901" y="73"/>
                    </a:lnTo>
                    <a:lnTo>
                      <a:pt x="889" y="63"/>
                    </a:lnTo>
                    <a:lnTo>
                      <a:pt x="876" y="55"/>
                    </a:lnTo>
                    <a:lnTo>
                      <a:pt x="863" y="46"/>
                    </a:lnTo>
                    <a:lnTo>
                      <a:pt x="850" y="39"/>
                    </a:lnTo>
                    <a:lnTo>
                      <a:pt x="837" y="31"/>
                    </a:lnTo>
                    <a:lnTo>
                      <a:pt x="823" y="25"/>
                    </a:lnTo>
                    <a:lnTo>
                      <a:pt x="809" y="19"/>
                    </a:lnTo>
                    <a:lnTo>
                      <a:pt x="794" y="14"/>
                    </a:lnTo>
                    <a:lnTo>
                      <a:pt x="779" y="10"/>
                    </a:lnTo>
                    <a:lnTo>
                      <a:pt x="763" y="6"/>
                    </a:lnTo>
                    <a:lnTo>
                      <a:pt x="747" y="3"/>
                    </a:lnTo>
                    <a:lnTo>
                      <a:pt x="731" y="1"/>
                    </a:lnTo>
                    <a:lnTo>
                      <a:pt x="715" y="0"/>
                    </a:lnTo>
                    <a:lnTo>
                      <a:pt x="699" y="0"/>
                    </a:lnTo>
                    <a:lnTo>
                      <a:pt x="699" y="0"/>
                    </a:lnTo>
                    <a:close/>
                    <a:moveTo>
                      <a:pt x="508" y="950"/>
                    </a:moveTo>
                    <a:lnTo>
                      <a:pt x="508" y="950"/>
                    </a:lnTo>
                    <a:lnTo>
                      <a:pt x="482" y="937"/>
                    </a:lnTo>
                    <a:lnTo>
                      <a:pt x="457" y="924"/>
                    </a:lnTo>
                    <a:lnTo>
                      <a:pt x="433" y="909"/>
                    </a:lnTo>
                    <a:lnTo>
                      <a:pt x="408" y="894"/>
                    </a:lnTo>
                    <a:lnTo>
                      <a:pt x="386" y="879"/>
                    </a:lnTo>
                    <a:lnTo>
                      <a:pt x="363" y="863"/>
                    </a:lnTo>
                    <a:lnTo>
                      <a:pt x="342" y="846"/>
                    </a:lnTo>
                    <a:lnTo>
                      <a:pt x="320" y="829"/>
                    </a:lnTo>
                    <a:lnTo>
                      <a:pt x="300" y="812"/>
                    </a:lnTo>
                    <a:lnTo>
                      <a:pt x="281" y="794"/>
                    </a:lnTo>
                    <a:lnTo>
                      <a:pt x="263" y="776"/>
                    </a:lnTo>
                    <a:lnTo>
                      <a:pt x="244" y="757"/>
                    </a:lnTo>
                    <a:lnTo>
                      <a:pt x="227" y="738"/>
                    </a:lnTo>
                    <a:lnTo>
                      <a:pt x="211" y="719"/>
                    </a:lnTo>
                    <a:lnTo>
                      <a:pt x="196" y="699"/>
                    </a:lnTo>
                    <a:lnTo>
                      <a:pt x="181" y="679"/>
                    </a:lnTo>
                    <a:lnTo>
                      <a:pt x="167" y="659"/>
                    </a:lnTo>
                    <a:lnTo>
                      <a:pt x="154" y="637"/>
                    </a:lnTo>
                    <a:lnTo>
                      <a:pt x="141" y="617"/>
                    </a:lnTo>
                    <a:lnTo>
                      <a:pt x="131" y="595"/>
                    </a:lnTo>
                    <a:lnTo>
                      <a:pt x="120" y="573"/>
                    </a:lnTo>
                    <a:lnTo>
                      <a:pt x="110" y="551"/>
                    </a:lnTo>
                    <a:lnTo>
                      <a:pt x="102" y="529"/>
                    </a:lnTo>
                    <a:lnTo>
                      <a:pt x="93" y="506"/>
                    </a:lnTo>
                    <a:lnTo>
                      <a:pt x="87" y="484"/>
                    </a:lnTo>
                    <a:lnTo>
                      <a:pt x="80" y="460"/>
                    </a:lnTo>
                    <a:lnTo>
                      <a:pt x="75" y="437"/>
                    </a:lnTo>
                    <a:lnTo>
                      <a:pt x="70" y="413"/>
                    </a:lnTo>
                    <a:lnTo>
                      <a:pt x="67" y="389"/>
                    </a:lnTo>
                    <a:lnTo>
                      <a:pt x="65" y="366"/>
                    </a:lnTo>
                    <a:lnTo>
                      <a:pt x="63" y="342"/>
                    </a:lnTo>
                    <a:lnTo>
                      <a:pt x="63" y="317"/>
                    </a:lnTo>
                    <a:lnTo>
                      <a:pt x="63" y="317"/>
                    </a:lnTo>
                    <a:lnTo>
                      <a:pt x="63" y="305"/>
                    </a:lnTo>
                    <a:lnTo>
                      <a:pt x="64" y="292"/>
                    </a:lnTo>
                    <a:lnTo>
                      <a:pt x="66" y="279"/>
                    </a:lnTo>
                    <a:lnTo>
                      <a:pt x="68" y="267"/>
                    </a:lnTo>
                    <a:lnTo>
                      <a:pt x="75" y="242"/>
                    </a:lnTo>
                    <a:lnTo>
                      <a:pt x="83" y="219"/>
                    </a:lnTo>
                    <a:lnTo>
                      <a:pt x="94" y="196"/>
                    </a:lnTo>
                    <a:lnTo>
                      <a:pt x="106" y="176"/>
                    </a:lnTo>
                    <a:lnTo>
                      <a:pt x="121" y="157"/>
                    </a:lnTo>
                    <a:lnTo>
                      <a:pt x="137" y="138"/>
                    </a:lnTo>
                    <a:lnTo>
                      <a:pt x="155" y="121"/>
                    </a:lnTo>
                    <a:lnTo>
                      <a:pt x="176" y="107"/>
                    </a:lnTo>
                    <a:lnTo>
                      <a:pt x="196" y="94"/>
                    </a:lnTo>
                    <a:lnTo>
                      <a:pt x="219" y="84"/>
                    </a:lnTo>
                    <a:lnTo>
                      <a:pt x="242" y="75"/>
                    </a:lnTo>
                    <a:lnTo>
                      <a:pt x="266" y="69"/>
                    </a:lnTo>
                    <a:lnTo>
                      <a:pt x="279" y="66"/>
                    </a:lnTo>
                    <a:lnTo>
                      <a:pt x="291" y="64"/>
                    </a:lnTo>
                    <a:lnTo>
                      <a:pt x="304" y="63"/>
                    </a:lnTo>
                    <a:lnTo>
                      <a:pt x="317" y="63"/>
                    </a:lnTo>
                    <a:lnTo>
                      <a:pt x="317" y="63"/>
                    </a:lnTo>
                    <a:lnTo>
                      <a:pt x="337" y="64"/>
                    </a:lnTo>
                    <a:lnTo>
                      <a:pt x="356" y="66"/>
                    </a:lnTo>
                    <a:lnTo>
                      <a:pt x="374" y="70"/>
                    </a:lnTo>
                    <a:lnTo>
                      <a:pt x="392" y="75"/>
                    </a:lnTo>
                    <a:lnTo>
                      <a:pt x="411" y="81"/>
                    </a:lnTo>
                    <a:lnTo>
                      <a:pt x="428" y="89"/>
                    </a:lnTo>
                    <a:lnTo>
                      <a:pt x="444" y="98"/>
                    </a:lnTo>
                    <a:lnTo>
                      <a:pt x="460" y="108"/>
                    </a:lnTo>
                    <a:lnTo>
                      <a:pt x="460" y="108"/>
                    </a:lnTo>
                    <a:lnTo>
                      <a:pt x="443" y="130"/>
                    </a:lnTo>
                    <a:lnTo>
                      <a:pt x="427" y="153"/>
                    </a:lnTo>
                    <a:lnTo>
                      <a:pt x="414" y="178"/>
                    </a:lnTo>
                    <a:lnTo>
                      <a:pt x="402" y="204"/>
                    </a:lnTo>
                    <a:lnTo>
                      <a:pt x="398" y="218"/>
                    </a:lnTo>
                    <a:lnTo>
                      <a:pt x="393" y="231"/>
                    </a:lnTo>
                    <a:lnTo>
                      <a:pt x="389" y="245"/>
                    </a:lnTo>
                    <a:lnTo>
                      <a:pt x="386" y="258"/>
                    </a:lnTo>
                    <a:lnTo>
                      <a:pt x="384" y="273"/>
                    </a:lnTo>
                    <a:lnTo>
                      <a:pt x="383" y="288"/>
                    </a:lnTo>
                    <a:lnTo>
                      <a:pt x="382" y="302"/>
                    </a:lnTo>
                    <a:lnTo>
                      <a:pt x="381" y="317"/>
                    </a:lnTo>
                    <a:lnTo>
                      <a:pt x="381" y="317"/>
                    </a:lnTo>
                    <a:lnTo>
                      <a:pt x="382" y="324"/>
                    </a:lnTo>
                    <a:lnTo>
                      <a:pt x="384" y="330"/>
                    </a:lnTo>
                    <a:lnTo>
                      <a:pt x="386" y="336"/>
                    </a:lnTo>
                    <a:lnTo>
                      <a:pt x="390" y="340"/>
                    </a:lnTo>
                    <a:lnTo>
                      <a:pt x="394" y="344"/>
                    </a:lnTo>
                    <a:lnTo>
                      <a:pt x="400" y="348"/>
                    </a:lnTo>
                    <a:lnTo>
                      <a:pt x="406" y="349"/>
                    </a:lnTo>
                    <a:lnTo>
                      <a:pt x="413" y="350"/>
                    </a:lnTo>
                    <a:lnTo>
                      <a:pt x="413" y="350"/>
                    </a:lnTo>
                    <a:lnTo>
                      <a:pt x="419" y="349"/>
                    </a:lnTo>
                    <a:lnTo>
                      <a:pt x="425" y="348"/>
                    </a:lnTo>
                    <a:lnTo>
                      <a:pt x="431" y="344"/>
                    </a:lnTo>
                    <a:lnTo>
                      <a:pt x="435" y="340"/>
                    </a:lnTo>
                    <a:lnTo>
                      <a:pt x="440" y="336"/>
                    </a:lnTo>
                    <a:lnTo>
                      <a:pt x="442" y="330"/>
                    </a:lnTo>
                    <a:lnTo>
                      <a:pt x="444" y="324"/>
                    </a:lnTo>
                    <a:lnTo>
                      <a:pt x="445" y="317"/>
                    </a:lnTo>
                    <a:lnTo>
                      <a:pt x="445" y="317"/>
                    </a:lnTo>
                    <a:lnTo>
                      <a:pt x="445" y="304"/>
                    </a:lnTo>
                    <a:lnTo>
                      <a:pt x="446" y="290"/>
                    </a:lnTo>
                    <a:lnTo>
                      <a:pt x="448" y="276"/>
                    </a:lnTo>
                    <a:lnTo>
                      <a:pt x="450" y="263"/>
                    </a:lnTo>
                    <a:lnTo>
                      <a:pt x="453" y="250"/>
                    </a:lnTo>
                    <a:lnTo>
                      <a:pt x="458" y="237"/>
                    </a:lnTo>
                    <a:lnTo>
                      <a:pt x="462" y="224"/>
                    </a:lnTo>
                    <a:lnTo>
                      <a:pt x="467" y="211"/>
                    </a:lnTo>
                    <a:lnTo>
                      <a:pt x="474" y="199"/>
                    </a:lnTo>
                    <a:lnTo>
                      <a:pt x="480" y="189"/>
                    </a:lnTo>
                    <a:lnTo>
                      <a:pt x="487" y="177"/>
                    </a:lnTo>
                    <a:lnTo>
                      <a:pt x="495" y="166"/>
                    </a:lnTo>
                    <a:lnTo>
                      <a:pt x="503" y="155"/>
                    </a:lnTo>
                    <a:lnTo>
                      <a:pt x="511" y="146"/>
                    </a:lnTo>
                    <a:lnTo>
                      <a:pt x="521" y="136"/>
                    </a:lnTo>
                    <a:lnTo>
                      <a:pt x="531" y="128"/>
                    </a:lnTo>
                    <a:lnTo>
                      <a:pt x="531" y="128"/>
                    </a:lnTo>
                    <a:lnTo>
                      <a:pt x="546" y="115"/>
                    </a:lnTo>
                    <a:lnTo>
                      <a:pt x="546" y="115"/>
                    </a:lnTo>
                    <a:lnTo>
                      <a:pt x="549" y="113"/>
                    </a:lnTo>
                    <a:lnTo>
                      <a:pt x="549" y="113"/>
                    </a:lnTo>
                    <a:lnTo>
                      <a:pt x="565" y="102"/>
                    </a:lnTo>
                    <a:lnTo>
                      <a:pt x="565" y="102"/>
                    </a:lnTo>
                    <a:lnTo>
                      <a:pt x="569" y="100"/>
                    </a:lnTo>
                    <a:lnTo>
                      <a:pt x="569" y="100"/>
                    </a:lnTo>
                    <a:lnTo>
                      <a:pt x="584" y="91"/>
                    </a:lnTo>
                    <a:lnTo>
                      <a:pt x="584" y="91"/>
                    </a:lnTo>
                    <a:lnTo>
                      <a:pt x="591" y="88"/>
                    </a:lnTo>
                    <a:lnTo>
                      <a:pt x="591" y="88"/>
                    </a:lnTo>
                    <a:lnTo>
                      <a:pt x="606" y="81"/>
                    </a:lnTo>
                    <a:lnTo>
                      <a:pt x="606" y="81"/>
                    </a:lnTo>
                    <a:lnTo>
                      <a:pt x="613" y="78"/>
                    </a:lnTo>
                    <a:lnTo>
                      <a:pt x="613" y="78"/>
                    </a:lnTo>
                    <a:lnTo>
                      <a:pt x="628" y="74"/>
                    </a:lnTo>
                    <a:lnTo>
                      <a:pt x="628" y="74"/>
                    </a:lnTo>
                    <a:lnTo>
                      <a:pt x="637" y="72"/>
                    </a:lnTo>
                    <a:lnTo>
                      <a:pt x="637" y="72"/>
                    </a:lnTo>
                    <a:lnTo>
                      <a:pt x="651" y="69"/>
                    </a:lnTo>
                    <a:lnTo>
                      <a:pt x="651" y="69"/>
                    </a:lnTo>
                    <a:lnTo>
                      <a:pt x="664" y="66"/>
                    </a:lnTo>
                    <a:lnTo>
                      <a:pt x="664" y="66"/>
                    </a:lnTo>
                    <a:lnTo>
                      <a:pt x="675" y="64"/>
                    </a:lnTo>
                    <a:lnTo>
                      <a:pt x="675" y="64"/>
                    </a:lnTo>
                    <a:lnTo>
                      <a:pt x="699" y="63"/>
                    </a:lnTo>
                    <a:lnTo>
                      <a:pt x="699" y="63"/>
                    </a:lnTo>
                    <a:lnTo>
                      <a:pt x="712" y="63"/>
                    </a:lnTo>
                    <a:lnTo>
                      <a:pt x="725" y="64"/>
                    </a:lnTo>
                    <a:lnTo>
                      <a:pt x="738" y="66"/>
                    </a:lnTo>
                    <a:lnTo>
                      <a:pt x="750" y="69"/>
                    </a:lnTo>
                    <a:lnTo>
                      <a:pt x="774" y="75"/>
                    </a:lnTo>
                    <a:lnTo>
                      <a:pt x="798" y="84"/>
                    </a:lnTo>
                    <a:lnTo>
                      <a:pt x="820" y="94"/>
                    </a:lnTo>
                    <a:lnTo>
                      <a:pt x="841" y="107"/>
                    </a:lnTo>
                    <a:lnTo>
                      <a:pt x="860" y="121"/>
                    </a:lnTo>
                    <a:lnTo>
                      <a:pt x="878" y="138"/>
                    </a:lnTo>
                    <a:lnTo>
                      <a:pt x="896" y="157"/>
                    </a:lnTo>
                    <a:lnTo>
                      <a:pt x="910" y="176"/>
                    </a:lnTo>
                    <a:lnTo>
                      <a:pt x="922" y="196"/>
                    </a:lnTo>
                    <a:lnTo>
                      <a:pt x="933" y="219"/>
                    </a:lnTo>
                    <a:lnTo>
                      <a:pt x="942" y="242"/>
                    </a:lnTo>
                    <a:lnTo>
                      <a:pt x="948" y="267"/>
                    </a:lnTo>
                    <a:lnTo>
                      <a:pt x="950" y="279"/>
                    </a:lnTo>
                    <a:lnTo>
                      <a:pt x="952" y="292"/>
                    </a:lnTo>
                    <a:lnTo>
                      <a:pt x="953" y="305"/>
                    </a:lnTo>
                    <a:lnTo>
                      <a:pt x="953" y="317"/>
                    </a:lnTo>
                    <a:lnTo>
                      <a:pt x="953" y="317"/>
                    </a:lnTo>
                    <a:lnTo>
                      <a:pt x="952" y="342"/>
                    </a:lnTo>
                    <a:lnTo>
                      <a:pt x="951" y="366"/>
                    </a:lnTo>
                    <a:lnTo>
                      <a:pt x="949" y="389"/>
                    </a:lnTo>
                    <a:lnTo>
                      <a:pt x="946" y="413"/>
                    </a:lnTo>
                    <a:lnTo>
                      <a:pt x="942" y="437"/>
                    </a:lnTo>
                    <a:lnTo>
                      <a:pt x="936" y="460"/>
                    </a:lnTo>
                    <a:lnTo>
                      <a:pt x="930" y="484"/>
                    </a:lnTo>
                    <a:lnTo>
                      <a:pt x="923" y="506"/>
                    </a:lnTo>
                    <a:lnTo>
                      <a:pt x="915" y="529"/>
                    </a:lnTo>
                    <a:lnTo>
                      <a:pt x="906" y="551"/>
                    </a:lnTo>
                    <a:lnTo>
                      <a:pt x="897" y="573"/>
                    </a:lnTo>
                    <a:lnTo>
                      <a:pt x="886" y="595"/>
                    </a:lnTo>
                    <a:lnTo>
                      <a:pt x="875" y="617"/>
                    </a:lnTo>
                    <a:lnTo>
                      <a:pt x="862" y="637"/>
                    </a:lnTo>
                    <a:lnTo>
                      <a:pt x="849" y="659"/>
                    </a:lnTo>
                    <a:lnTo>
                      <a:pt x="835" y="679"/>
                    </a:lnTo>
                    <a:lnTo>
                      <a:pt x="820" y="699"/>
                    </a:lnTo>
                    <a:lnTo>
                      <a:pt x="805" y="719"/>
                    </a:lnTo>
                    <a:lnTo>
                      <a:pt x="788" y="738"/>
                    </a:lnTo>
                    <a:lnTo>
                      <a:pt x="771" y="757"/>
                    </a:lnTo>
                    <a:lnTo>
                      <a:pt x="754" y="776"/>
                    </a:lnTo>
                    <a:lnTo>
                      <a:pt x="735" y="794"/>
                    </a:lnTo>
                    <a:lnTo>
                      <a:pt x="715" y="812"/>
                    </a:lnTo>
                    <a:lnTo>
                      <a:pt x="695" y="829"/>
                    </a:lnTo>
                    <a:lnTo>
                      <a:pt x="675" y="846"/>
                    </a:lnTo>
                    <a:lnTo>
                      <a:pt x="653" y="863"/>
                    </a:lnTo>
                    <a:lnTo>
                      <a:pt x="631" y="879"/>
                    </a:lnTo>
                    <a:lnTo>
                      <a:pt x="607" y="894"/>
                    </a:lnTo>
                    <a:lnTo>
                      <a:pt x="583" y="909"/>
                    </a:lnTo>
                    <a:lnTo>
                      <a:pt x="559" y="924"/>
                    </a:lnTo>
                    <a:lnTo>
                      <a:pt x="534" y="937"/>
                    </a:lnTo>
                    <a:lnTo>
                      <a:pt x="508" y="950"/>
                    </a:lnTo>
                    <a:lnTo>
                      <a:pt x="508" y="950"/>
                    </a:lnTo>
                    <a:close/>
                    <a:moveTo>
                      <a:pt x="699" y="126"/>
                    </a:moveTo>
                    <a:lnTo>
                      <a:pt x="699" y="126"/>
                    </a:lnTo>
                    <a:lnTo>
                      <a:pt x="693" y="128"/>
                    </a:lnTo>
                    <a:lnTo>
                      <a:pt x="686" y="130"/>
                    </a:lnTo>
                    <a:lnTo>
                      <a:pt x="681" y="132"/>
                    </a:lnTo>
                    <a:lnTo>
                      <a:pt x="677" y="136"/>
                    </a:lnTo>
                    <a:lnTo>
                      <a:pt x="672" y="140"/>
                    </a:lnTo>
                    <a:lnTo>
                      <a:pt x="669" y="147"/>
                    </a:lnTo>
                    <a:lnTo>
                      <a:pt x="668" y="152"/>
                    </a:lnTo>
                    <a:lnTo>
                      <a:pt x="667" y="159"/>
                    </a:lnTo>
                    <a:lnTo>
                      <a:pt x="667" y="159"/>
                    </a:lnTo>
                    <a:lnTo>
                      <a:pt x="668" y="165"/>
                    </a:lnTo>
                    <a:lnTo>
                      <a:pt x="669" y="172"/>
                    </a:lnTo>
                    <a:lnTo>
                      <a:pt x="672" y="177"/>
                    </a:lnTo>
                    <a:lnTo>
                      <a:pt x="677" y="181"/>
                    </a:lnTo>
                    <a:lnTo>
                      <a:pt x="681" y="185"/>
                    </a:lnTo>
                    <a:lnTo>
                      <a:pt x="686" y="188"/>
                    </a:lnTo>
                    <a:lnTo>
                      <a:pt x="693" y="190"/>
                    </a:lnTo>
                    <a:lnTo>
                      <a:pt x="699" y="191"/>
                    </a:lnTo>
                    <a:lnTo>
                      <a:pt x="699" y="191"/>
                    </a:lnTo>
                    <a:lnTo>
                      <a:pt x="712" y="191"/>
                    </a:lnTo>
                    <a:lnTo>
                      <a:pt x="725" y="193"/>
                    </a:lnTo>
                    <a:lnTo>
                      <a:pt x="737" y="196"/>
                    </a:lnTo>
                    <a:lnTo>
                      <a:pt x="749" y="201"/>
                    </a:lnTo>
                    <a:lnTo>
                      <a:pt x="759" y="206"/>
                    </a:lnTo>
                    <a:lnTo>
                      <a:pt x="770" y="212"/>
                    </a:lnTo>
                    <a:lnTo>
                      <a:pt x="780" y="220"/>
                    </a:lnTo>
                    <a:lnTo>
                      <a:pt x="789" y="227"/>
                    </a:lnTo>
                    <a:lnTo>
                      <a:pt x="797" y="237"/>
                    </a:lnTo>
                    <a:lnTo>
                      <a:pt x="804" y="247"/>
                    </a:lnTo>
                    <a:lnTo>
                      <a:pt x="811" y="257"/>
                    </a:lnTo>
                    <a:lnTo>
                      <a:pt x="816" y="268"/>
                    </a:lnTo>
                    <a:lnTo>
                      <a:pt x="820" y="280"/>
                    </a:lnTo>
                    <a:lnTo>
                      <a:pt x="824" y="292"/>
                    </a:lnTo>
                    <a:lnTo>
                      <a:pt x="826" y="305"/>
                    </a:lnTo>
                    <a:lnTo>
                      <a:pt x="826" y="317"/>
                    </a:lnTo>
                    <a:lnTo>
                      <a:pt x="826" y="317"/>
                    </a:lnTo>
                    <a:lnTo>
                      <a:pt x="827" y="324"/>
                    </a:lnTo>
                    <a:lnTo>
                      <a:pt x="829" y="330"/>
                    </a:lnTo>
                    <a:lnTo>
                      <a:pt x="831" y="336"/>
                    </a:lnTo>
                    <a:lnTo>
                      <a:pt x="835" y="340"/>
                    </a:lnTo>
                    <a:lnTo>
                      <a:pt x="840" y="344"/>
                    </a:lnTo>
                    <a:lnTo>
                      <a:pt x="845" y="348"/>
                    </a:lnTo>
                    <a:lnTo>
                      <a:pt x="852" y="349"/>
                    </a:lnTo>
                    <a:lnTo>
                      <a:pt x="858" y="350"/>
                    </a:lnTo>
                    <a:lnTo>
                      <a:pt x="858" y="350"/>
                    </a:lnTo>
                    <a:lnTo>
                      <a:pt x="864" y="349"/>
                    </a:lnTo>
                    <a:lnTo>
                      <a:pt x="870" y="348"/>
                    </a:lnTo>
                    <a:lnTo>
                      <a:pt x="876" y="344"/>
                    </a:lnTo>
                    <a:lnTo>
                      <a:pt x="881" y="340"/>
                    </a:lnTo>
                    <a:lnTo>
                      <a:pt x="885" y="336"/>
                    </a:lnTo>
                    <a:lnTo>
                      <a:pt x="887" y="330"/>
                    </a:lnTo>
                    <a:lnTo>
                      <a:pt x="889" y="324"/>
                    </a:lnTo>
                    <a:lnTo>
                      <a:pt x="890" y="317"/>
                    </a:lnTo>
                    <a:lnTo>
                      <a:pt x="890" y="317"/>
                    </a:lnTo>
                    <a:lnTo>
                      <a:pt x="889" y="298"/>
                    </a:lnTo>
                    <a:lnTo>
                      <a:pt x="886" y="279"/>
                    </a:lnTo>
                    <a:lnTo>
                      <a:pt x="882" y="261"/>
                    </a:lnTo>
                    <a:lnTo>
                      <a:pt x="875" y="243"/>
                    </a:lnTo>
                    <a:lnTo>
                      <a:pt x="867" y="227"/>
                    </a:lnTo>
                    <a:lnTo>
                      <a:pt x="857" y="211"/>
                    </a:lnTo>
                    <a:lnTo>
                      <a:pt x="846" y="196"/>
                    </a:lnTo>
                    <a:lnTo>
                      <a:pt x="833" y="183"/>
                    </a:lnTo>
                    <a:lnTo>
                      <a:pt x="820" y="170"/>
                    </a:lnTo>
                    <a:lnTo>
                      <a:pt x="805" y="160"/>
                    </a:lnTo>
                    <a:lnTo>
                      <a:pt x="789" y="150"/>
                    </a:lnTo>
                    <a:lnTo>
                      <a:pt x="773" y="142"/>
                    </a:lnTo>
                    <a:lnTo>
                      <a:pt x="756" y="135"/>
                    </a:lnTo>
                    <a:lnTo>
                      <a:pt x="738" y="131"/>
                    </a:lnTo>
                    <a:lnTo>
                      <a:pt x="719" y="128"/>
                    </a:lnTo>
                    <a:lnTo>
                      <a:pt x="699" y="126"/>
                    </a:lnTo>
                    <a:lnTo>
                      <a:pt x="699" y="1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latin typeface="华文细黑" panose="02010600040101010101" pitchFamily="2" charset="-122"/>
                  <a:ea typeface="华文细黑" panose="02010600040101010101" pitchFamily="2" charset="-122"/>
                </a:endParaRPr>
              </a:p>
            </p:txBody>
          </p:sp>
        </p:grpSp>
        <p:sp>
          <p:nvSpPr>
            <p:cNvPr id="13" name="矩形 12"/>
            <p:cNvSpPr/>
            <p:nvPr/>
          </p:nvSpPr>
          <p:spPr>
            <a:xfrm>
              <a:off x="6984654" y="1950679"/>
              <a:ext cx="3543646" cy="1508105"/>
            </a:xfrm>
            <a:prstGeom prst="rect">
              <a:avLst/>
            </a:prstGeom>
          </p:spPr>
          <p:txBody>
            <a:bodyPr wrap="square">
              <a:spAutoFit/>
            </a:bodyPr>
            <a:lstStyle/>
            <a:p>
              <a:pPr>
                <a:lnSpc>
                  <a:spcPct val="150000"/>
                </a:lnSpc>
                <a:spcBef>
                  <a:spcPts val="600"/>
                </a:spcBef>
              </a:pPr>
              <a:r>
                <a:rPr lang="zh-CN" altLang="en-US" dirty="0"/>
                <a:t>分布式去中心化</a:t>
              </a:r>
              <a:endParaRPr lang="en-US" altLang="zh-CN" dirty="0"/>
            </a:p>
            <a:p>
              <a:pPr>
                <a:lnSpc>
                  <a:spcPct val="150000"/>
                </a:lnSpc>
                <a:spcBef>
                  <a:spcPts val="600"/>
                </a:spcBef>
              </a:pPr>
              <a:r>
                <a:rPr lang="zh-CN" altLang="en-US" sz="1000" dirty="0">
                  <a:solidFill>
                    <a:schemeClr val="tx1">
                      <a:lumMod val="50000"/>
                      <a:lumOff val="50000"/>
                    </a:schemeClr>
                  </a:solidFill>
                  <a:latin typeface="华文细黑" panose="02010600040101010101" pitchFamily="2" charset="-122"/>
                  <a:ea typeface="华文细黑" panose="02010600040101010101" pitchFamily="2" charset="-122"/>
                </a:rPr>
                <a:t>区块链中每个节点和矿工都必须遵循同一记账交易规则，而这个规则是基于密码算法而不是信用，同时每笔交易需要网络内其他用户的批准，所以不需要一套第三方中介结构或信任机构背书。</a:t>
              </a:r>
            </a:p>
          </p:txBody>
        </p:sp>
      </p:grpSp>
      <p:grpSp>
        <p:nvGrpSpPr>
          <p:cNvPr id="16" name="原创设计师QQ69613753    _4"/>
          <p:cNvGrpSpPr/>
          <p:nvPr/>
        </p:nvGrpSpPr>
        <p:grpSpPr>
          <a:xfrm>
            <a:off x="6214376" y="3223426"/>
            <a:ext cx="4452449" cy="1277273"/>
            <a:chOff x="6075851" y="3222153"/>
            <a:chExt cx="4452449" cy="1277273"/>
          </a:xfrm>
        </p:grpSpPr>
        <p:grpSp>
          <p:nvGrpSpPr>
            <p:cNvPr id="17" name="组合 16"/>
            <p:cNvGrpSpPr/>
            <p:nvPr/>
          </p:nvGrpSpPr>
          <p:grpSpPr>
            <a:xfrm>
              <a:off x="6075851" y="3408223"/>
              <a:ext cx="812800" cy="812800"/>
              <a:chOff x="6075851" y="3369586"/>
              <a:chExt cx="812800" cy="812800"/>
            </a:xfrm>
          </p:grpSpPr>
          <p:sp>
            <p:nvSpPr>
              <p:cNvPr id="19" name="椭圆 18"/>
              <p:cNvSpPr/>
              <p:nvPr/>
            </p:nvSpPr>
            <p:spPr>
              <a:xfrm>
                <a:off x="6075851" y="3369586"/>
                <a:ext cx="812800" cy="812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0" name="Freeform 61"/>
              <p:cNvSpPr>
                <a:spLocks noEditPoints="1"/>
              </p:cNvSpPr>
              <p:nvPr/>
            </p:nvSpPr>
            <p:spPr bwMode="auto">
              <a:xfrm>
                <a:off x="6321120" y="3614855"/>
                <a:ext cx="322263" cy="322263"/>
              </a:xfrm>
              <a:custGeom>
                <a:avLst/>
                <a:gdLst>
                  <a:gd name="T0" fmla="*/ 890 w 1018"/>
                  <a:gd name="T1" fmla="*/ 61 h 1017"/>
                  <a:gd name="T2" fmla="*/ 876 w 1018"/>
                  <a:gd name="T3" fmla="*/ 5 h 1017"/>
                  <a:gd name="T4" fmla="*/ 147 w 1018"/>
                  <a:gd name="T5" fmla="*/ 2 h 1017"/>
                  <a:gd name="T6" fmla="*/ 127 w 1018"/>
                  <a:gd name="T7" fmla="*/ 31 h 1017"/>
                  <a:gd name="T8" fmla="*/ 131 w 1018"/>
                  <a:gd name="T9" fmla="*/ 148 h 1017"/>
                  <a:gd name="T10" fmla="*/ 24 w 1018"/>
                  <a:gd name="T11" fmla="*/ 243 h 1017"/>
                  <a:gd name="T12" fmla="*/ 3 w 1018"/>
                  <a:gd name="T13" fmla="*/ 383 h 1017"/>
                  <a:gd name="T14" fmla="*/ 61 w 1018"/>
                  <a:gd name="T15" fmla="*/ 493 h 1017"/>
                  <a:gd name="T16" fmla="*/ 170 w 1018"/>
                  <a:gd name="T17" fmla="*/ 551 h 1017"/>
                  <a:gd name="T18" fmla="*/ 274 w 1018"/>
                  <a:gd name="T19" fmla="*/ 546 h 1017"/>
                  <a:gd name="T20" fmla="*/ 382 w 1018"/>
                  <a:gd name="T21" fmla="*/ 690 h 1017"/>
                  <a:gd name="T22" fmla="*/ 410 w 1018"/>
                  <a:gd name="T23" fmla="*/ 735 h 1017"/>
                  <a:gd name="T24" fmla="*/ 410 w 1018"/>
                  <a:gd name="T25" fmla="*/ 791 h 1017"/>
                  <a:gd name="T26" fmla="*/ 379 w 1018"/>
                  <a:gd name="T27" fmla="*/ 837 h 1017"/>
                  <a:gd name="T28" fmla="*/ 318 w 1018"/>
                  <a:gd name="T29" fmla="*/ 858 h 1017"/>
                  <a:gd name="T30" fmla="*/ 248 w 1018"/>
                  <a:gd name="T31" fmla="*/ 880 h 1017"/>
                  <a:gd name="T32" fmla="*/ 197 w 1018"/>
                  <a:gd name="T33" fmla="*/ 948 h 1017"/>
                  <a:gd name="T34" fmla="*/ 196 w 1018"/>
                  <a:gd name="T35" fmla="*/ 1003 h 1017"/>
                  <a:gd name="T36" fmla="*/ 795 w 1018"/>
                  <a:gd name="T37" fmla="*/ 1017 h 1017"/>
                  <a:gd name="T38" fmla="*/ 826 w 1018"/>
                  <a:gd name="T39" fmla="*/ 992 h 1017"/>
                  <a:gd name="T40" fmla="*/ 812 w 1018"/>
                  <a:gd name="T41" fmla="*/ 925 h 1017"/>
                  <a:gd name="T42" fmla="*/ 750 w 1018"/>
                  <a:gd name="T43" fmla="*/ 869 h 1017"/>
                  <a:gd name="T44" fmla="*/ 681 w 1018"/>
                  <a:gd name="T45" fmla="*/ 856 h 1017"/>
                  <a:gd name="T46" fmla="*/ 633 w 1018"/>
                  <a:gd name="T47" fmla="*/ 830 h 1017"/>
                  <a:gd name="T48" fmla="*/ 605 w 1018"/>
                  <a:gd name="T49" fmla="*/ 772 h 1017"/>
                  <a:gd name="T50" fmla="*/ 616 w 1018"/>
                  <a:gd name="T51" fmla="*/ 718 h 1017"/>
                  <a:gd name="T52" fmla="*/ 639 w 1018"/>
                  <a:gd name="T53" fmla="*/ 683 h 1017"/>
                  <a:gd name="T54" fmla="*/ 774 w 1018"/>
                  <a:gd name="T55" fmla="*/ 554 h 1017"/>
                  <a:gd name="T56" fmla="*/ 887 w 1018"/>
                  <a:gd name="T57" fmla="*/ 540 h 1017"/>
                  <a:gd name="T58" fmla="*/ 983 w 1018"/>
                  <a:gd name="T59" fmla="*/ 461 h 1017"/>
                  <a:gd name="T60" fmla="*/ 1018 w 1018"/>
                  <a:gd name="T61" fmla="*/ 342 h 1017"/>
                  <a:gd name="T62" fmla="*/ 971 w 1018"/>
                  <a:gd name="T63" fmla="*/ 210 h 1017"/>
                  <a:gd name="T64" fmla="*/ 154 w 1018"/>
                  <a:gd name="T65" fmla="*/ 481 h 1017"/>
                  <a:gd name="T66" fmla="*/ 88 w 1018"/>
                  <a:gd name="T67" fmla="*/ 426 h 1017"/>
                  <a:gd name="T68" fmla="*/ 63 w 1018"/>
                  <a:gd name="T69" fmla="*/ 345 h 1017"/>
                  <a:gd name="T70" fmla="*/ 92 w 1018"/>
                  <a:gd name="T71" fmla="*/ 256 h 1017"/>
                  <a:gd name="T72" fmla="*/ 152 w 1018"/>
                  <a:gd name="T73" fmla="*/ 252 h 1017"/>
                  <a:gd name="T74" fmla="*/ 241 w 1018"/>
                  <a:gd name="T75" fmla="*/ 488 h 1017"/>
                  <a:gd name="T76" fmla="*/ 176 w 1018"/>
                  <a:gd name="T77" fmla="*/ 487 h 1017"/>
                  <a:gd name="T78" fmla="*/ 717 w 1018"/>
                  <a:gd name="T79" fmla="*/ 925 h 1017"/>
                  <a:gd name="T80" fmla="*/ 263 w 1018"/>
                  <a:gd name="T81" fmla="*/ 954 h 1017"/>
                  <a:gd name="T82" fmla="*/ 301 w 1018"/>
                  <a:gd name="T83" fmla="*/ 925 h 1017"/>
                  <a:gd name="T84" fmla="*/ 380 w 1018"/>
                  <a:gd name="T85" fmla="*/ 910 h 1017"/>
                  <a:gd name="T86" fmla="*/ 448 w 1018"/>
                  <a:gd name="T87" fmla="*/ 854 h 1017"/>
                  <a:gd name="T88" fmla="*/ 476 w 1018"/>
                  <a:gd name="T89" fmla="*/ 778 h 1017"/>
                  <a:gd name="T90" fmla="*/ 509 w 1018"/>
                  <a:gd name="T91" fmla="*/ 795 h 1017"/>
                  <a:gd name="T92" fmla="*/ 543 w 1018"/>
                  <a:gd name="T93" fmla="*/ 778 h 1017"/>
                  <a:gd name="T94" fmla="*/ 578 w 1018"/>
                  <a:gd name="T95" fmla="*/ 865 h 1017"/>
                  <a:gd name="T96" fmla="*/ 653 w 1018"/>
                  <a:gd name="T97" fmla="*/ 915 h 1017"/>
                  <a:gd name="T98" fmla="*/ 494 w 1018"/>
                  <a:gd name="T99" fmla="*/ 709 h 1017"/>
                  <a:gd name="T100" fmla="*/ 329 w 1018"/>
                  <a:gd name="T101" fmla="*/ 511 h 1017"/>
                  <a:gd name="T102" fmla="*/ 247 w 1018"/>
                  <a:gd name="T103" fmla="*/ 342 h 1017"/>
                  <a:gd name="T104" fmla="*/ 196 w 1018"/>
                  <a:gd name="T105" fmla="*/ 132 h 1017"/>
                  <a:gd name="T106" fmla="*/ 817 w 1018"/>
                  <a:gd name="T107" fmla="*/ 164 h 1017"/>
                  <a:gd name="T108" fmla="*/ 762 w 1018"/>
                  <a:gd name="T109" fmla="*/ 369 h 1017"/>
                  <a:gd name="T110" fmla="*/ 663 w 1018"/>
                  <a:gd name="T111" fmla="*/ 550 h 1017"/>
                  <a:gd name="T112" fmla="*/ 509 w 1018"/>
                  <a:gd name="T113" fmla="*/ 722 h 1017"/>
                  <a:gd name="T114" fmla="*/ 911 w 1018"/>
                  <a:gd name="T115" fmla="*/ 448 h 1017"/>
                  <a:gd name="T116" fmla="*/ 842 w 1018"/>
                  <a:gd name="T117" fmla="*/ 487 h 1017"/>
                  <a:gd name="T118" fmla="*/ 777 w 1018"/>
                  <a:gd name="T119" fmla="*/ 489 h 1017"/>
                  <a:gd name="T120" fmla="*/ 866 w 1018"/>
                  <a:gd name="T121" fmla="*/ 252 h 1017"/>
                  <a:gd name="T122" fmla="*/ 926 w 1018"/>
                  <a:gd name="T123" fmla="*/ 257 h 1017"/>
                  <a:gd name="T124" fmla="*/ 955 w 1018"/>
                  <a:gd name="T125" fmla="*/ 34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887" y="148"/>
                    </a:moveTo>
                    <a:lnTo>
                      <a:pt x="887" y="148"/>
                    </a:lnTo>
                    <a:lnTo>
                      <a:pt x="884" y="147"/>
                    </a:lnTo>
                    <a:lnTo>
                      <a:pt x="884" y="147"/>
                    </a:lnTo>
                    <a:lnTo>
                      <a:pt x="887" y="119"/>
                    </a:lnTo>
                    <a:lnTo>
                      <a:pt x="889" y="90"/>
                    </a:lnTo>
                    <a:lnTo>
                      <a:pt x="890" y="61"/>
                    </a:lnTo>
                    <a:lnTo>
                      <a:pt x="890" y="31"/>
                    </a:lnTo>
                    <a:lnTo>
                      <a:pt x="890" y="31"/>
                    </a:lnTo>
                    <a:lnTo>
                      <a:pt x="890" y="26"/>
                    </a:lnTo>
                    <a:lnTo>
                      <a:pt x="888" y="19"/>
                    </a:lnTo>
                    <a:lnTo>
                      <a:pt x="885" y="14"/>
                    </a:lnTo>
                    <a:lnTo>
                      <a:pt x="882" y="10"/>
                    </a:lnTo>
                    <a:lnTo>
                      <a:pt x="876" y="5"/>
                    </a:lnTo>
                    <a:lnTo>
                      <a:pt x="871" y="2"/>
                    </a:lnTo>
                    <a:lnTo>
                      <a:pt x="866" y="0"/>
                    </a:lnTo>
                    <a:lnTo>
                      <a:pt x="859" y="0"/>
                    </a:lnTo>
                    <a:lnTo>
                      <a:pt x="160" y="0"/>
                    </a:lnTo>
                    <a:lnTo>
                      <a:pt x="160" y="0"/>
                    </a:lnTo>
                    <a:lnTo>
                      <a:pt x="153" y="0"/>
                    </a:lnTo>
                    <a:lnTo>
                      <a:pt x="147" y="2"/>
                    </a:lnTo>
                    <a:lnTo>
                      <a:pt x="141" y="5"/>
                    </a:lnTo>
                    <a:lnTo>
                      <a:pt x="137" y="10"/>
                    </a:lnTo>
                    <a:lnTo>
                      <a:pt x="133" y="14"/>
                    </a:lnTo>
                    <a:lnTo>
                      <a:pt x="130" y="19"/>
                    </a:lnTo>
                    <a:lnTo>
                      <a:pt x="129" y="26"/>
                    </a:lnTo>
                    <a:lnTo>
                      <a:pt x="127" y="31"/>
                    </a:lnTo>
                    <a:lnTo>
                      <a:pt x="127" y="31"/>
                    </a:lnTo>
                    <a:lnTo>
                      <a:pt x="127" y="61"/>
                    </a:lnTo>
                    <a:lnTo>
                      <a:pt x="130" y="90"/>
                    </a:lnTo>
                    <a:lnTo>
                      <a:pt x="132" y="119"/>
                    </a:lnTo>
                    <a:lnTo>
                      <a:pt x="134" y="147"/>
                    </a:lnTo>
                    <a:lnTo>
                      <a:pt x="134" y="147"/>
                    </a:lnTo>
                    <a:lnTo>
                      <a:pt x="131" y="148"/>
                    </a:lnTo>
                    <a:lnTo>
                      <a:pt x="131" y="148"/>
                    </a:lnTo>
                    <a:lnTo>
                      <a:pt x="110" y="157"/>
                    </a:lnTo>
                    <a:lnTo>
                      <a:pt x="93" y="168"/>
                    </a:lnTo>
                    <a:lnTo>
                      <a:pt x="76" y="180"/>
                    </a:lnTo>
                    <a:lnTo>
                      <a:pt x="61" y="194"/>
                    </a:lnTo>
                    <a:lnTo>
                      <a:pt x="47" y="210"/>
                    </a:lnTo>
                    <a:lnTo>
                      <a:pt x="35" y="226"/>
                    </a:lnTo>
                    <a:lnTo>
                      <a:pt x="24" y="243"/>
                    </a:lnTo>
                    <a:lnTo>
                      <a:pt x="16" y="263"/>
                    </a:lnTo>
                    <a:lnTo>
                      <a:pt x="8" y="281"/>
                    </a:lnTo>
                    <a:lnTo>
                      <a:pt x="4" y="301"/>
                    </a:lnTo>
                    <a:lnTo>
                      <a:pt x="1" y="322"/>
                    </a:lnTo>
                    <a:lnTo>
                      <a:pt x="0" y="342"/>
                    </a:lnTo>
                    <a:lnTo>
                      <a:pt x="0" y="363"/>
                    </a:lnTo>
                    <a:lnTo>
                      <a:pt x="3" y="383"/>
                    </a:lnTo>
                    <a:lnTo>
                      <a:pt x="8" y="404"/>
                    </a:lnTo>
                    <a:lnTo>
                      <a:pt x="15" y="425"/>
                    </a:lnTo>
                    <a:lnTo>
                      <a:pt x="15" y="425"/>
                    </a:lnTo>
                    <a:lnTo>
                      <a:pt x="24" y="443"/>
                    </a:lnTo>
                    <a:lnTo>
                      <a:pt x="35" y="461"/>
                    </a:lnTo>
                    <a:lnTo>
                      <a:pt x="47" y="478"/>
                    </a:lnTo>
                    <a:lnTo>
                      <a:pt x="61" y="493"/>
                    </a:lnTo>
                    <a:lnTo>
                      <a:pt x="76" y="507"/>
                    </a:lnTo>
                    <a:lnTo>
                      <a:pt x="93" y="519"/>
                    </a:lnTo>
                    <a:lnTo>
                      <a:pt x="110" y="530"/>
                    </a:lnTo>
                    <a:lnTo>
                      <a:pt x="130" y="540"/>
                    </a:lnTo>
                    <a:lnTo>
                      <a:pt x="130" y="540"/>
                    </a:lnTo>
                    <a:lnTo>
                      <a:pt x="150" y="546"/>
                    </a:lnTo>
                    <a:lnTo>
                      <a:pt x="170" y="551"/>
                    </a:lnTo>
                    <a:lnTo>
                      <a:pt x="191" y="555"/>
                    </a:lnTo>
                    <a:lnTo>
                      <a:pt x="211" y="556"/>
                    </a:lnTo>
                    <a:lnTo>
                      <a:pt x="211" y="556"/>
                    </a:lnTo>
                    <a:lnTo>
                      <a:pt x="227" y="555"/>
                    </a:lnTo>
                    <a:lnTo>
                      <a:pt x="243" y="554"/>
                    </a:lnTo>
                    <a:lnTo>
                      <a:pt x="259" y="550"/>
                    </a:lnTo>
                    <a:lnTo>
                      <a:pt x="274" y="546"/>
                    </a:lnTo>
                    <a:lnTo>
                      <a:pt x="274" y="546"/>
                    </a:lnTo>
                    <a:lnTo>
                      <a:pt x="301" y="586"/>
                    </a:lnTo>
                    <a:lnTo>
                      <a:pt x="327" y="621"/>
                    </a:lnTo>
                    <a:lnTo>
                      <a:pt x="353" y="654"/>
                    </a:lnTo>
                    <a:lnTo>
                      <a:pt x="379" y="683"/>
                    </a:lnTo>
                    <a:lnTo>
                      <a:pt x="379" y="683"/>
                    </a:lnTo>
                    <a:lnTo>
                      <a:pt x="382" y="690"/>
                    </a:lnTo>
                    <a:lnTo>
                      <a:pt x="386" y="695"/>
                    </a:lnTo>
                    <a:lnTo>
                      <a:pt x="386" y="695"/>
                    </a:lnTo>
                    <a:lnTo>
                      <a:pt x="393" y="703"/>
                    </a:lnTo>
                    <a:lnTo>
                      <a:pt x="398" y="710"/>
                    </a:lnTo>
                    <a:lnTo>
                      <a:pt x="402" y="718"/>
                    </a:lnTo>
                    <a:lnTo>
                      <a:pt x="406" y="726"/>
                    </a:lnTo>
                    <a:lnTo>
                      <a:pt x="410" y="735"/>
                    </a:lnTo>
                    <a:lnTo>
                      <a:pt x="412" y="744"/>
                    </a:lnTo>
                    <a:lnTo>
                      <a:pt x="413" y="753"/>
                    </a:lnTo>
                    <a:lnTo>
                      <a:pt x="414" y="763"/>
                    </a:lnTo>
                    <a:lnTo>
                      <a:pt x="414" y="763"/>
                    </a:lnTo>
                    <a:lnTo>
                      <a:pt x="413" y="772"/>
                    </a:lnTo>
                    <a:lnTo>
                      <a:pt x="412" y="782"/>
                    </a:lnTo>
                    <a:lnTo>
                      <a:pt x="410" y="791"/>
                    </a:lnTo>
                    <a:lnTo>
                      <a:pt x="406" y="799"/>
                    </a:lnTo>
                    <a:lnTo>
                      <a:pt x="402" y="808"/>
                    </a:lnTo>
                    <a:lnTo>
                      <a:pt x="398" y="816"/>
                    </a:lnTo>
                    <a:lnTo>
                      <a:pt x="393" y="824"/>
                    </a:lnTo>
                    <a:lnTo>
                      <a:pt x="386" y="830"/>
                    </a:lnTo>
                    <a:lnTo>
                      <a:pt x="386" y="830"/>
                    </a:lnTo>
                    <a:lnTo>
                      <a:pt x="379" y="837"/>
                    </a:lnTo>
                    <a:lnTo>
                      <a:pt x="371" y="842"/>
                    </a:lnTo>
                    <a:lnTo>
                      <a:pt x="364" y="847"/>
                    </a:lnTo>
                    <a:lnTo>
                      <a:pt x="355" y="851"/>
                    </a:lnTo>
                    <a:lnTo>
                      <a:pt x="346" y="854"/>
                    </a:lnTo>
                    <a:lnTo>
                      <a:pt x="337" y="856"/>
                    </a:lnTo>
                    <a:lnTo>
                      <a:pt x="328" y="858"/>
                    </a:lnTo>
                    <a:lnTo>
                      <a:pt x="318" y="858"/>
                    </a:lnTo>
                    <a:lnTo>
                      <a:pt x="318" y="858"/>
                    </a:lnTo>
                    <a:lnTo>
                      <a:pt x="306" y="859"/>
                    </a:lnTo>
                    <a:lnTo>
                      <a:pt x="293" y="861"/>
                    </a:lnTo>
                    <a:lnTo>
                      <a:pt x="281" y="865"/>
                    </a:lnTo>
                    <a:lnTo>
                      <a:pt x="269" y="869"/>
                    </a:lnTo>
                    <a:lnTo>
                      <a:pt x="257" y="874"/>
                    </a:lnTo>
                    <a:lnTo>
                      <a:pt x="248" y="880"/>
                    </a:lnTo>
                    <a:lnTo>
                      <a:pt x="237" y="887"/>
                    </a:lnTo>
                    <a:lnTo>
                      <a:pt x="228" y="896"/>
                    </a:lnTo>
                    <a:lnTo>
                      <a:pt x="220" y="904"/>
                    </a:lnTo>
                    <a:lnTo>
                      <a:pt x="212" y="915"/>
                    </a:lnTo>
                    <a:lnTo>
                      <a:pt x="207" y="925"/>
                    </a:lnTo>
                    <a:lnTo>
                      <a:pt x="202" y="937"/>
                    </a:lnTo>
                    <a:lnTo>
                      <a:pt x="197" y="948"/>
                    </a:lnTo>
                    <a:lnTo>
                      <a:pt x="194" y="960"/>
                    </a:lnTo>
                    <a:lnTo>
                      <a:pt x="192" y="973"/>
                    </a:lnTo>
                    <a:lnTo>
                      <a:pt x="191" y="986"/>
                    </a:lnTo>
                    <a:lnTo>
                      <a:pt x="191" y="986"/>
                    </a:lnTo>
                    <a:lnTo>
                      <a:pt x="192" y="992"/>
                    </a:lnTo>
                    <a:lnTo>
                      <a:pt x="194" y="998"/>
                    </a:lnTo>
                    <a:lnTo>
                      <a:pt x="196" y="1003"/>
                    </a:lnTo>
                    <a:lnTo>
                      <a:pt x="200" y="1008"/>
                    </a:lnTo>
                    <a:lnTo>
                      <a:pt x="205" y="1012"/>
                    </a:lnTo>
                    <a:lnTo>
                      <a:pt x="210" y="1015"/>
                    </a:lnTo>
                    <a:lnTo>
                      <a:pt x="217" y="1017"/>
                    </a:lnTo>
                    <a:lnTo>
                      <a:pt x="223" y="1017"/>
                    </a:lnTo>
                    <a:lnTo>
                      <a:pt x="795" y="1017"/>
                    </a:lnTo>
                    <a:lnTo>
                      <a:pt x="795" y="1017"/>
                    </a:lnTo>
                    <a:lnTo>
                      <a:pt x="801" y="1017"/>
                    </a:lnTo>
                    <a:lnTo>
                      <a:pt x="808" y="1015"/>
                    </a:lnTo>
                    <a:lnTo>
                      <a:pt x="813" y="1012"/>
                    </a:lnTo>
                    <a:lnTo>
                      <a:pt x="817" y="1008"/>
                    </a:lnTo>
                    <a:lnTo>
                      <a:pt x="822" y="1003"/>
                    </a:lnTo>
                    <a:lnTo>
                      <a:pt x="825" y="998"/>
                    </a:lnTo>
                    <a:lnTo>
                      <a:pt x="826" y="992"/>
                    </a:lnTo>
                    <a:lnTo>
                      <a:pt x="827" y="986"/>
                    </a:lnTo>
                    <a:lnTo>
                      <a:pt x="827" y="986"/>
                    </a:lnTo>
                    <a:lnTo>
                      <a:pt x="826" y="973"/>
                    </a:lnTo>
                    <a:lnTo>
                      <a:pt x="825" y="960"/>
                    </a:lnTo>
                    <a:lnTo>
                      <a:pt x="822" y="948"/>
                    </a:lnTo>
                    <a:lnTo>
                      <a:pt x="817" y="937"/>
                    </a:lnTo>
                    <a:lnTo>
                      <a:pt x="812" y="925"/>
                    </a:lnTo>
                    <a:lnTo>
                      <a:pt x="806" y="915"/>
                    </a:lnTo>
                    <a:lnTo>
                      <a:pt x="798" y="904"/>
                    </a:lnTo>
                    <a:lnTo>
                      <a:pt x="790" y="896"/>
                    </a:lnTo>
                    <a:lnTo>
                      <a:pt x="781" y="887"/>
                    </a:lnTo>
                    <a:lnTo>
                      <a:pt x="771" y="880"/>
                    </a:lnTo>
                    <a:lnTo>
                      <a:pt x="761" y="874"/>
                    </a:lnTo>
                    <a:lnTo>
                      <a:pt x="750" y="869"/>
                    </a:lnTo>
                    <a:lnTo>
                      <a:pt x="738" y="865"/>
                    </a:lnTo>
                    <a:lnTo>
                      <a:pt x="725" y="861"/>
                    </a:lnTo>
                    <a:lnTo>
                      <a:pt x="713" y="859"/>
                    </a:lnTo>
                    <a:lnTo>
                      <a:pt x="699" y="858"/>
                    </a:lnTo>
                    <a:lnTo>
                      <a:pt x="699" y="858"/>
                    </a:lnTo>
                    <a:lnTo>
                      <a:pt x="691" y="858"/>
                    </a:lnTo>
                    <a:lnTo>
                      <a:pt x="681" y="856"/>
                    </a:lnTo>
                    <a:lnTo>
                      <a:pt x="673" y="854"/>
                    </a:lnTo>
                    <a:lnTo>
                      <a:pt x="663" y="851"/>
                    </a:lnTo>
                    <a:lnTo>
                      <a:pt x="655" y="847"/>
                    </a:lnTo>
                    <a:lnTo>
                      <a:pt x="647" y="842"/>
                    </a:lnTo>
                    <a:lnTo>
                      <a:pt x="639" y="837"/>
                    </a:lnTo>
                    <a:lnTo>
                      <a:pt x="633" y="830"/>
                    </a:lnTo>
                    <a:lnTo>
                      <a:pt x="633" y="830"/>
                    </a:lnTo>
                    <a:lnTo>
                      <a:pt x="626" y="824"/>
                    </a:lnTo>
                    <a:lnTo>
                      <a:pt x="620" y="816"/>
                    </a:lnTo>
                    <a:lnTo>
                      <a:pt x="616" y="808"/>
                    </a:lnTo>
                    <a:lnTo>
                      <a:pt x="611" y="799"/>
                    </a:lnTo>
                    <a:lnTo>
                      <a:pt x="608" y="791"/>
                    </a:lnTo>
                    <a:lnTo>
                      <a:pt x="606" y="782"/>
                    </a:lnTo>
                    <a:lnTo>
                      <a:pt x="605" y="772"/>
                    </a:lnTo>
                    <a:lnTo>
                      <a:pt x="605" y="763"/>
                    </a:lnTo>
                    <a:lnTo>
                      <a:pt x="605" y="763"/>
                    </a:lnTo>
                    <a:lnTo>
                      <a:pt x="605" y="753"/>
                    </a:lnTo>
                    <a:lnTo>
                      <a:pt x="606" y="744"/>
                    </a:lnTo>
                    <a:lnTo>
                      <a:pt x="608" y="735"/>
                    </a:lnTo>
                    <a:lnTo>
                      <a:pt x="611" y="726"/>
                    </a:lnTo>
                    <a:lnTo>
                      <a:pt x="616" y="718"/>
                    </a:lnTo>
                    <a:lnTo>
                      <a:pt x="620" y="710"/>
                    </a:lnTo>
                    <a:lnTo>
                      <a:pt x="626" y="703"/>
                    </a:lnTo>
                    <a:lnTo>
                      <a:pt x="633" y="695"/>
                    </a:lnTo>
                    <a:lnTo>
                      <a:pt x="633" y="695"/>
                    </a:lnTo>
                    <a:lnTo>
                      <a:pt x="637" y="690"/>
                    </a:lnTo>
                    <a:lnTo>
                      <a:pt x="639" y="683"/>
                    </a:lnTo>
                    <a:lnTo>
                      <a:pt x="639" y="683"/>
                    </a:lnTo>
                    <a:lnTo>
                      <a:pt x="665" y="654"/>
                    </a:lnTo>
                    <a:lnTo>
                      <a:pt x="691" y="622"/>
                    </a:lnTo>
                    <a:lnTo>
                      <a:pt x="718" y="586"/>
                    </a:lnTo>
                    <a:lnTo>
                      <a:pt x="743" y="546"/>
                    </a:lnTo>
                    <a:lnTo>
                      <a:pt x="743" y="546"/>
                    </a:lnTo>
                    <a:lnTo>
                      <a:pt x="758" y="550"/>
                    </a:lnTo>
                    <a:lnTo>
                      <a:pt x="774" y="554"/>
                    </a:lnTo>
                    <a:lnTo>
                      <a:pt x="791" y="555"/>
                    </a:lnTo>
                    <a:lnTo>
                      <a:pt x="806" y="556"/>
                    </a:lnTo>
                    <a:lnTo>
                      <a:pt x="806" y="556"/>
                    </a:lnTo>
                    <a:lnTo>
                      <a:pt x="827" y="555"/>
                    </a:lnTo>
                    <a:lnTo>
                      <a:pt x="847" y="551"/>
                    </a:lnTo>
                    <a:lnTo>
                      <a:pt x="868" y="546"/>
                    </a:lnTo>
                    <a:lnTo>
                      <a:pt x="887" y="540"/>
                    </a:lnTo>
                    <a:lnTo>
                      <a:pt x="887" y="540"/>
                    </a:lnTo>
                    <a:lnTo>
                      <a:pt x="906" y="530"/>
                    </a:lnTo>
                    <a:lnTo>
                      <a:pt x="925" y="519"/>
                    </a:lnTo>
                    <a:lnTo>
                      <a:pt x="941" y="507"/>
                    </a:lnTo>
                    <a:lnTo>
                      <a:pt x="956" y="493"/>
                    </a:lnTo>
                    <a:lnTo>
                      <a:pt x="970" y="478"/>
                    </a:lnTo>
                    <a:lnTo>
                      <a:pt x="983" y="461"/>
                    </a:lnTo>
                    <a:lnTo>
                      <a:pt x="993" y="443"/>
                    </a:lnTo>
                    <a:lnTo>
                      <a:pt x="1002" y="425"/>
                    </a:lnTo>
                    <a:lnTo>
                      <a:pt x="1002" y="425"/>
                    </a:lnTo>
                    <a:lnTo>
                      <a:pt x="1009" y="404"/>
                    </a:lnTo>
                    <a:lnTo>
                      <a:pt x="1014" y="383"/>
                    </a:lnTo>
                    <a:lnTo>
                      <a:pt x="1017" y="363"/>
                    </a:lnTo>
                    <a:lnTo>
                      <a:pt x="1018" y="342"/>
                    </a:lnTo>
                    <a:lnTo>
                      <a:pt x="1017" y="322"/>
                    </a:lnTo>
                    <a:lnTo>
                      <a:pt x="1014" y="301"/>
                    </a:lnTo>
                    <a:lnTo>
                      <a:pt x="1008" y="281"/>
                    </a:lnTo>
                    <a:lnTo>
                      <a:pt x="1002" y="263"/>
                    </a:lnTo>
                    <a:lnTo>
                      <a:pt x="993" y="243"/>
                    </a:lnTo>
                    <a:lnTo>
                      <a:pt x="983" y="226"/>
                    </a:lnTo>
                    <a:lnTo>
                      <a:pt x="971" y="210"/>
                    </a:lnTo>
                    <a:lnTo>
                      <a:pt x="957" y="194"/>
                    </a:lnTo>
                    <a:lnTo>
                      <a:pt x="942" y="180"/>
                    </a:lnTo>
                    <a:lnTo>
                      <a:pt x="925" y="168"/>
                    </a:lnTo>
                    <a:lnTo>
                      <a:pt x="906" y="157"/>
                    </a:lnTo>
                    <a:lnTo>
                      <a:pt x="887" y="148"/>
                    </a:lnTo>
                    <a:lnTo>
                      <a:pt x="887" y="148"/>
                    </a:lnTo>
                    <a:close/>
                    <a:moveTo>
                      <a:pt x="154" y="481"/>
                    </a:moveTo>
                    <a:lnTo>
                      <a:pt x="154" y="481"/>
                    </a:lnTo>
                    <a:lnTo>
                      <a:pt x="140" y="474"/>
                    </a:lnTo>
                    <a:lnTo>
                      <a:pt x="129" y="467"/>
                    </a:lnTo>
                    <a:lnTo>
                      <a:pt x="117" y="458"/>
                    </a:lnTo>
                    <a:lnTo>
                      <a:pt x="106" y="448"/>
                    </a:lnTo>
                    <a:lnTo>
                      <a:pt x="96" y="438"/>
                    </a:lnTo>
                    <a:lnTo>
                      <a:pt x="88" y="426"/>
                    </a:lnTo>
                    <a:lnTo>
                      <a:pt x="80" y="413"/>
                    </a:lnTo>
                    <a:lnTo>
                      <a:pt x="74" y="400"/>
                    </a:lnTo>
                    <a:lnTo>
                      <a:pt x="74" y="400"/>
                    </a:lnTo>
                    <a:lnTo>
                      <a:pt x="70" y="386"/>
                    </a:lnTo>
                    <a:lnTo>
                      <a:pt x="66" y="373"/>
                    </a:lnTo>
                    <a:lnTo>
                      <a:pt x="64" y="359"/>
                    </a:lnTo>
                    <a:lnTo>
                      <a:pt x="63" y="345"/>
                    </a:lnTo>
                    <a:lnTo>
                      <a:pt x="63" y="331"/>
                    </a:lnTo>
                    <a:lnTo>
                      <a:pt x="65" y="319"/>
                    </a:lnTo>
                    <a:lnTo>
                      <a:pt x="68" y="305"/>
                    </a:lnTo>
                    <a:lnTo>
                      <a:pt x="73" y="292"/>
                    </a:lnTo>
                    <a:lnTo>
                      <a:pt x="78" y="280"/>
                    </a:lnTo>
                    <a:lnTo>
                      <a:pt x="85" y="268"/>
                    </a:lnTo>
                    <a:lnTo>
                      <a:pt x="92" y="256"/>
                    </a:lnTo>
                    <a:lnTo>
                      <a:pt x="101" y="247"/>
                    </a:lnTo>
                    <a:lnTo>
                      <a:pt x="110" y="236"/>
                    </a:lnTo>
                    <a:lnTo>
                      <a:pt x="120" y="227"/>
                    </a:lnTo>
                    <a:lnTo>
                      <a:pt x="132" y="219"/>
                    </a:lnTo>
                    <a:lnTo>
                      <a:pt x="144" y="212"/>
                    </a:lnTo>
                    <a:lnTo>
                      <a:pt x="144" y="212"/>
                    </a:lnTo>
                    <a:lnTo>
                      <a:pt x="152" y="252"/>
                    </a:lnTo>
                    <a:lnTo>
                      <a:pt x="162" y="290"/>
                    </a:lnTo>
                    <a:lnTo>
                      <a:pt x="173" y="326"/>
                    </a:lnTo>
                    <a:lnTo>
                      <a:pt x="184" y="361"/>
                    </a:lnTo>
                    <a:lnTo>
                      <a:pt x="197" y="395"/>
                    </a:lnTo>
                    <a:lnTo>
                      <a:pt x="211" y="428"/>
                    </a:lnTo>
                    <a:lnTo>
                      <a:pt x="226" y="459"/>
                    </a:lnTo>
                    <a:lnTo>
                      <a:pt x="241" y="488"/>
                    </a:lnTo>
                    <a:lnTo>
                      <a:pt x="241" y="488"/>
                    </a:lnTo>
                    <a:lnTo>
                      <a:pt x="230" y="490"/>
                    </a:lnTo>
                    <a:lnTo>
                      <a:pt x="220" y="491"/>
                    </a:lnTo>
                    <a:lnTo>
                      <a:pt x="209" y="491"/>
                    </a:lnTo>
                    <a:lnTo>
                      <a:pt x="197" y="491"/>
                    </a:lnTo>
                    <a:lnTo>
                      <a:pt x="187" y="490"/>
                    </a:lnTo>
                    <a:lnTo>
                      <a:pt x="176" y="487"/>
                    </a:lnTo>
                    <a:lnTo>
                      <a:pt x="165" y="485"/>
                    </a:lnTo>
                    <a:lnTo>
                      <a:pt x="154" y="481"/>
                    </a:lnTo>
                    <a:lnTo>
                      <a:pt x="154" y="481"/>
                    </a:lnTo>
                    <a:close/>
                    <a:moveTo>
                      <a:pt x="699" y="922"/>
                    </a:moveTo>
                    <a:lnTo>
                      <a:pt x="699" y="922"/>
                    </a:lnTo>
                    <a:lnTo>
                      <a:pt x="709" y="923"/>
                    </a:lnTo>
                    <a:lnTo>
                      <a:pt x="717" y="925"/>
                    </a:lnTo>
                    <a:lnTo>
                      <a:pt x="725" y="927"/>
                    </a:lnTo>
                    <a:lnTo>
                      <a:pt x="733" y="931"/>
                    </a:lnTo>
                    <a:lnTo>
                      <a:pt x="739" y="935"/>
                    </a:lnTo>
                    <a:lnTo>
                      <a:pt x="746" y="941"/>
                    </a:lnTo>
                    <a:lnTo>
                      <a:pt x="751" y="947"/>
                    </a:lnTo>
                    <a:lnTo>
                      <a:pt x="755" y="954"/>
                    </a:lnTo>
                    <a:lnTo>
                      <a:pt x="263" y="954"/>
                    </a:lnTo>
                    <a:lnTo>
                      <a:pt x="263" y="954"/>
                    </a:lnTo>
                    <a:lnTo>
                      <a:pt x="268" y="947"/>
                    </a:lnTo>
                    <a:lnTo>
                      <a:pt x="273" y="941"/>
                    </a:lnTo>
                    <a:lnTo>
                      <a:pt x="279" y="935"/>
                    </a:lnTo>
                    <a:lnTo>
                      <a:pt x="286" y="931"/>
                    </a:lnTo>
                    <a:lnTo>
                      <a:pt x="294" y="927"/>
                    </a:lnTo>
                    <a:lnTo>
                      <a:pt x="301" y="925"/>
                    </a:lnTo>
                    <a:lnTo>
                      <a:pt x="310" y="923"/>
                    </a:lnTo>
                    <a:lnTo>
                      <a:pt x="318" y="922"/>
                    </a:lnTo>
                    <a:lnTo>
                      <a:pt x="318" y="922"/>
                    </a:lnTo>
                    <a:lnTo>
                      <a:pt x="333" y="922"/>
                    </a:lnTo>
                    <a:lnTo>
                      <a:pt x="350" y="919"/>
                    </a:lnTo>
                    <a:lnTo>
                      <a:pt x="365" y="915"/>
                    </a:lnTo>
                    <a:lnTo>
                      <a:pt x="380" y="910"/>
                    </a:lnTo>
                    <a:lnTo>
                      <a:pt x="394" y="903"/>
                    </a:lnTo>
                    <a:lnTo>
                      <a:pt x="406" y="896"/>
                    </a:lnTo>
                    <a:lnTo>
                      <a:pt x="419" y="886"/>
                    </a:lnTo>
                    <a:lnTo>
                      <a:pt x="431" y="875"/>
                    </a:lnTo>
                    <a:lnTo>
                      <a:pt x="431" y="875"/>
                    </a:lnTo>
                    <a:lnTo>
                      <a:pt x="440" y="865"/>
                    </a:lnTo>
                    <a:lnTo>
                      <a:pt x="448" y="854"/>
                    </a:lnTo>
                    <a:lnTo>
                      <a:pt x="456" y="842"/>
                    </a:lnTo>
                    <a:lnTo>
                      <a:pt x="462" y="830"/>
                    </a:lnTo>
                    <a:lnTo>
                      <a:pt x="468" y="817"/>
                    </a:lnTo>
                    <a:lnTo>
                      <a:pt x="471" y="805"/>
                    </a:lnTo>
                    <a:lnTo>
                      <a:pt x="474" y="792"/>
                    </a:lnTo>
                    <a:lnTo>
                      <a:pt x="476" y="778"/>
                    </a:lnTo>
                    <a:lnTo>
                      <a:pt x="476" y="778"/>
                    </a:lnTo>
                    <a:lnTo>
                      <a:pt x="490" y="788"/>
                    </a:lnTo>
                    <a:lnTo>
                      <a:pt x="490" y="788"/>
                    </a:lnTo>
                    <a:lnTo>
                      <a:pt x="494" y="792"/>
                    </a:lnTo>
                    <a:lnTo>
                      <a:pt x="500" y="793"/>
                    </a:lnTo>
                    <a:lnTo>
                      <a:pt x="504" y="795"/>
                    </a:lnTo>
                    <a:lnTo>
                      <a:pt x="509" y="795"/>
                    </a:lnTo>
                    <a:lnTo>
                      <a:pt x="509" y="795"/>
                    </a:lnTo>
                    <a:lnTo>
                      <a:pt x="514" y="795"/>
                    </a:lnTo>
                    <a:lnTo>
                      <a:pt x="519" y="793"/>
                    </a:lnTo>
                    <a:lnTo>
                      <a:pt x="523" y="792"/>
                    </a:lnTo>
                    <a:lnTo>
                      <a:pt x="528" y="788"/>
                    </a:lnTo>
                    <a:lnTo>
                      <a:pt x="528" y="788"/>
                    </a:lnTo>
                    <a:lnTo>
                      <a:pt x="543" y="778"/>
                    </a:lnTo>
                    <a:lnTo>
                      <a:pt x="543" y="778"/>
                    </a:lnTo>
                    <a:lnTo>
                      <a:pt x="544" y="792"/>
                    </a:lnTo>
                    <a:lnTo>
                      <a:pt x="547" y="805"/>
                    </a:lnTo>
                    <a:lnTo>
                      <a:pt x="551" y="817"/>
                    </a:lnTo>
                    <a:lnTo>
                      <a:pt x="557" y="830"/>
                    </a:lnTo>
                    <a:lnTo>
                      <a:pt x="562" y="842"/>
                    </a:lnTo>
                    <a:lnTo>
                      <a:pt x="570" y="854"/>
                    </a:lnTo>
                    <a:lnTo>
                      <a:pt x="578" y="865"/>
                    </a:lnTo>
                    <a:lnTo>
                      <a:pt x="588" y="875"/>
                    </a:lnTo>
                    <a:lnTo>
                      <a:pt x="588" y="875"/>
                    </a:lnTo>
                    <a:lnTo>
                      <a:pt x="600" y="886"/>
                    </a:lnTo>
                    <a:lnTo>
                      <a:pt x="611" y="896"/>
                    </a:lnTo>
                    <a:lnTo>
                      <a:pt x="625" y="903"/>
                    </a:lnTo>
                    <a:lnTo>
                      <a:pt x="639" y="910"/>
                    </a:lnTo>
                    <a:lnTo>
                      <a:pt x="653" y="915"/>
                    </a:lnTo>
                    <a:lnTo>
                      <a:pt x="668" y="919"/>
                    </a:lnTo>
                    <a:lnTo>
                      <a:pt x="684" y="922"/>
                    </a:lnTo>
                    <a:lnTo>
                      <a:pt x="699" y="922"/>
                    </a:lnTo>
                    <a:lnTo>
                      <a:pt x="699" y="922"/>
                    </a:lnTo>
                    <a:close/>
                    <a:moveTo>
                      <a:pt x="509" y="722"/>
                    </a:moveTo>
                    <a:lnTo>
                      <a:pt x="509" y="722"/>
                    </a:lnTo>
                    <a:lnTo>
                      <a:pt x="494" y="709"/>
                    </a:lnTo>
                    <a:lnTo>
                      <a:pt x="476" y="692"/>
                    </a:lnTo>
                    <a:lnTo>
                      <a:pt x="456" y="672"/>
                    </a:lnTo>
                    <a:lnTo>
                      <a:pt x="432" y="647"/>
                    </a:lnTo>
                    <a:lnTo>
                      <a:pt x="408" y="618"/>
                    </a:lnTo>
                    <a:lnTo>
                      <a:pt x="382" y="586"/>
                    </a:lnTo>
                    <a:lnTo>
                      <a:pt x="355" y="550"/>
                    </a:lnTo>
                    <a:lnTo>
                      <a:pt x="329" y="511"/>
                    </a:lnTo>
                    <a:lnTo>
                      <a:pt x="316" y="489"/>
                    </a:lnTo>
                    <a:lnTo>
                      <a:pt x="303" y="467"/>
                    </a:lnTo>
                    <a:lnTo>
                      <a:pt x="292" y="444"/>
                    </a:lnTo>
                    <a:lnTo>
                      <a:pt x="280" y="420"/>
                    </a:lnTo>
                    <a:lnTo>
                      <a:pt x="268" y="395"/>
                    </a:lnTo>
                    <a:lnTo>
                      <a:pt x="257" y="369"/>
                    </a:lnTo>
                    <a:lnTo>
                      <a:pt x="247" y="342"/>
                    </a:lnTo>
                    <a:lnTo>
                      <a:pt x="237" y="315"/>
                    </a:lnTo>
                    <a:lnTo>
                      <a:pt x="228" y="286"/>
                    </a:lnTo>
                    <a:lnTo>
                      <a:pt x="220" y="257"/>
                    </a:lnTo>
                    <a:lnTo>
                      <a:pt x="212" y="227"/>
                    </a:lnTo>
                    <a:lnTo>
                      <a:pt x="206" y="196"/>
                    </a:lnTo>
                    <a:lnTo>
                      <a:pt x="200" y="164"/>
                    </a:lnTo>
                    <a:lnTo>
                      <a:pt x="196" y="132"/>
                    </a:lnTo>
                    <a:lnTo>
                      <a:pt x="193" y="98"/>
                    </a:lnTo>
                    <a:lnTo>
                      <a:pt x="192" y="63"/>
                    </a:lnTo>
                    <a:lnTo>
                      <a:pt x="827" y="63"/>
                    </a:lnTo>
                    <a:lnTo>
                      <a:pt x="827" y="63"/>
                    </a:lnTo>
                    <a:lnTo>
                      <a:pt x="825" y="98"/>
                    </a:lnTo>
                    <a:lnTo>
                      <a:pt x="822" y="132"/>
                    </a:lnTo>
                    <a:lnTo>
                      <a:pt x="817" y="164"/>
                    </a:lnTo>
                    <a:lnTo>
                      <a:pt x="812" y="196"/>
                    </a:lnTo>
                    <a:lnTo>
                      <a:pt x="806" y="227"/>
                    </a:lnTo>
                    <a:lnTo>
                      <a:pt x="798" y="257"/>
                    </a:lnTo>
                    <a:lnTo>
                      <a:pt x="791" y="286"/>
                    </a:lnTo>
                    <a:lnTo>
                      <a:pt x="781" y="315"/>
                    </a:lnTo>
                    <a:lnTo>
                      <a:pt x="771" y="342"/>
                    </a:lnTo>
                    <a:lnTo>
                      <a:pt x="762" y="369"/>
                    </a:lnTo>
                    <a:lnTo>
                      <a:pt x="750" y="395"/>
                    </a:lnTo>
                    <a:lnTo>
                      <a:pt x="739" y="420"/>
                    </a:lnTo>
                    <a:lnTo>
                      <a:pt x="726" y="444"/>
                    </a:lnTo>
                    <a:lnTo>
                      <a:pt x="714" y="467"/>
                    </a:lnTo>
                    <a:lnTo>
                      <a:pt x="702" y="489"/>
                    </a:lnTo>
                    <a:lnTo>
                      <a:pt x="689" y="511"/>
                    </a:lnTo>
                    <a:lnTo>
                      <a:pt x="663" y="550"/>
                    </a:lnTo>
                    <a:lnTo>
                      <a:pt x="636" y="586"/>
                    </a:lnTo>
                    <a:lnTo>
                      <a:pt x="610" y="618"/>
                    </a:lnTo>
                    <a:lnTo>
                      <a:pt x="586" y="647"/>
                    </a:lnTo>
                    <a:lnTo>
                      <a:pt x="563" y="672"/>
                    </a:lnTo>
                    <a:lnTo>
                      <a:pt x="542" y="692"/>
                    </a:lnTo>
                    <a:lnTo>
                      <a:pt x="523" y="709"/>
                    </a:lnTo>
                    <a:lnTo>
                      <a:pt x="509" y="722"/>
                    </a:lnTo>
                    <a:lnTo>
                      <a:pt x="509" y="722"/>
                    </a:lnTo>
                    <a:close/>
                    <a:moveTo>
                      <a:pt x="943" y="400"/>
                    </a:moveTo>
                    <a:lnTo>
                      <a:pt x="943" y="400"/>
                    </a:lnTo>
                    <a:lnTo>
                      <a:pt x="936" y="413"/>
                    </a:lnTo>
                    <a:lnTo>
                      <a:pt x="929" y="426"/>
                    </a:lnTo>
                    <a:lnTo>
                      <a:pt x="920" y="438"/>
                    </a:lnTo>
                    <a:lnTo>
                      <a:pt x="911" y="448"/>
                    </a:lnTo>
                    <a:lnTo>
                      <a:pt x="900" y="458"/>
                    </a:lnTo>
                    <a:lnTo>
                      <a:pt x="889" y="467"/>
                    </a:lnTo>
                    <a:lnTo>
                      <a:pt x="876" y="474"/>
                    </a:lnTo>
                    <a:lnTo>
                      <a:pt x="864" y="481"/>
                    </a:lnTo>
                    <a:lnTo>
                      <a:pt x="864" y="481"/>
                    </a:lnTo>
                    <a:lnTo>
                      <a:pt x="853" y="485"/>
                    </a:lnTo>
                    <a:lnTo>
                      <a:pt x="842" y="487"/>
                    </a:lnTo>
                    <a:lnTo>
                      <a:pt x="831" y="490"/>
                    </a:lnTo>
                    <a:lnTo>
                      <a:pt x="821" y="491"/>
                    </a:lnTo>
                    <a:lnTo>
                      <a:pt x="809" y="491"/>
                    </a:lnTo>
                    <a:lnTo>
                      <a:pt x="798" y="491"/>
                    </a:lnTo>
                    <a:lnTo>
                      <a:pt x="787" y="490"/>
                    </a:lnTo>
                    <a:lnTo>
                      <a:pt x="777" y="489"/>
                    </a:lnTo>
                    <a:lnTo>
                      <a:pt x="777" y="489"/>
                    </a:lnTo>
                    <a:lnTo>
                      <a:pt x="792" y="459"/>
                    </a:lnTo>
                    <a:lnTo>
                      <a:pt x="807" y="428"/>
                    </a:lnTo>
                    <a:lnTo>
                      <a:pt x="821" y="396"/>
                    </a:lnTo>
                    <a:lnTo>
                      <a:pt x="833" y="361"/>
                    </a:lnTo>
                    <a:lnTo>
                      <a:pt x="845" y="326"/>
                    </a:lnTo>
                    <a:lnTo>
                      <a:pt x="856" y="290"/>
                    </a:lnTo>
                    <a:lnTo>
                      <a:pt x="866" y="252"/>
                    </a:lnTo>
                    <a:lnTo>
                      <a:pt x="874" y="212"/>
                    </a:lnTo>
                    <a:lnTo>
                      <a:pt x="874" y="212"/>
                    </a:lnTo>
                    <a:lnTo>
                      <a:pt x="886" y="220"/>
                    </a:lnTo>
                    <a:lnTo>
                      <a:pt x="898" y="227"/>
                    </a:lnTo>
                    <a:lnTo>
                      <a:pt x="908" y="237"/>
                    </a:lnTo>
                    <a:lnTo>
                      <a:pt x="917" y="247"/>
                    </a:lnTo>
                    <a:lnTo>
                      <a:pt x="926" y="257"/>
                    </a:lnTo>
                    <a:lnTo>
                      <a:pt x="933" y="268"/>
                    </a:lnTo>
                    <a:lnTo>
                      <a:pt x="940" y="280"/>
                    </a:lnTo>
                    <a:lnTo>
                      <a:pt x="945" y="293"/>
                    </a:lnTo>
                    <a:lnTo>
                      <a:pt x="949" y="306"/>
                    </a:lnTo>
                    <a:lnTo>
                      <a:pt x="952" y="319"/>
                    </a:lnTo>
                    <a:lnTo>
                      <a:pt x="954" y="332"/>
                    </a:lnTo>
                    <a:lnTo>
                      <a:pt x="955" y="345"/>
                    </a:lnTo>
                    <a:lnTo>
                      <a:pt x="954" y="359"/>
                    </a:lnTo>
                    <a:lnTo>
                      <a:pt x="952" y="373"/>
                    </a:lnTo>
                    <a:lnTo>
                      <a:pt x="948" y="386"/>
                    </a:lnTo>
                    <a:lnTo>
                      <a:pt x="943" y="400"/>
                    </a:lnTo>
                    <a:lnTo>
                      <a:pt x="943" y="4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latin typeface="华文细黑" panose="02010600040101010101" pitchFamily="2" charset="-122"/>
                  <a:ea typeface="华文细黑" panose="02010600040101010101" pitchFamily="2" charset="-122"/>
                </a:endParaRPr>
              </a:p>
            </p:txBody>
          </p:sp>
        </p:grpSp>
        <p:sp>
          <p:nvSpPr>
            <p:cNvPr id="18" name="矩形 17"/>
            <p:cNvSpPr/>
            <p:nvPr/>
          </p:nvSpPr>
          <p:spPr>
            <a:xfrm>
              <a:off x="6984654" y="3222153"/>
              <a:ext cx="3543646" cy="1277273"/>
            </a:xfrm>
            <a:prstGeom prst="rect">
              <a:avLst/>
            </a:prstGeom>
          </p:spPr>
          <p:txBody>
            <a:bodyPr wrap="square">
              <a:spAutoFit/>
            </a:bodyPr>
            <a:lstStyle/>
            <a:p>
              <a:pPr>
                <a:lnSpc>
                  <a:spcPct val="150000"/>
                </a:lnSpc>
                <a:spcBef>
                  <a:spcPts val="600"/>
                </a:spcBef>
              </a:pPr>
              <a:r>
                <a:rPr lang="zh-CN" altLang="en-US" dirty="0"/>
                <a:t>无须信任系统</a:t>
              </a:r>
              <a:endParaRPr lang="en-US" altLang="zh-CN" dirty="0"/>
            </a:p>
            <a:p>
              <a:pPr>
                <a:lnSpc>
                  <a:spcPct val="150000"/>
                </a:lnSpc>
                <a:spcBef>
                  <a:spcPts val="600"/>
                </a:spcBef>
              </a:pPr>
              <a:r>
                <a:rPr lang="zh-CN" altLang="en-US" sz="1000" dirty="0">
                  <a:solidFill>
                    <a:schemeClr val="tx1">
                      <a:lumMod val="50000"/>
                      <a:lumOff val="50000"/>
                    </a:schemeClr>
                  </a:solidFill>
                  <a:latin typeface="华文细黑" panose="02010600040101010101" pitchFamily="2" charset="-122"/>
                  <a:ea typeface="华文细黑" panose="02010600040101010101" pitchFamily="2" charset="-122"/>
                </a:rPr>
                <a:t>区块链网络中，通过算法的自我约束，任何恶意欺骗系统的行为都会 遭到其他节点的排斥和抑制，因此，区块链系统不依赖权威机构支撑和信用背书。</a:t>
              </a:r>
            </a:p>
          </p:txBody>
        </p:sp>
      </p:grpSp>
      <p:grpSp>
        <p:nvGrpSpPr>
          <p:cNvPr id="21" name="原创设计师QQ69613753    _5"/>
          <p:cNvGrpSpPr/>
          <p:nvPr/>
        </p:nvGrpSpPr>
        <p:grpSpPr>
          <a:xfrm>
            <a:off x="6214376" y="4688584"/>
            <a:ext cx="4452449" cy="1480085"/>
            <a:chOff x="6075851" y="4493627"/>
            <a:chExt cx="4452449" cy="1480085"/>
          </a:xfrm>
        </p:grpSpPr>
        <p:grpSp>
          <p:nvGrpSpPr>
            <p:cNvPr id="22" name="组合 21"/>
            <p:cNvGrpSpPr/>
            <p:nvPr/>
          </p:nvGrpSpPr>
          <p:grpSpPr>
            <a:xfrm>
              <a:off x="6075851" y="4679697"/>
              <a:ext cx="812800" cy="812800"/>
              <a:chOff x="6075851" y="4686357"/>
              <a:chExt cx="812800" cy="812800"/>
            </a:xfrm>
          </p:grpSpPr>
          <p:sp>
            <p:nvSpPr>
              <p:cNvPr id="24" name="椭圆 23"/>
              <p:cNvSpPr/>
              <p:nvPr/>
            </p:nvSpPr>
            <p:spPr>
              <a:xfrm>
                <a:off x="6075851" y="4686357"/>
                <a:ext cx="812800" cy="812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5" name="Freeform 84"/>
              <p:cNvSpPr>
                <a:spLocks noEditPoints="1"/>
              </p:cNvSpPr>
              <p:nvPr/>
            </p:nvSpPr>
            <p:spPr bwMode="auto">
              <a:xfrm>
                <a:off x="6321120" y="4931626"/>
                <a:ext cx="322263" cy="322263"/>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latin typeface="华文细黑" panose="02010600040101010101" pitchFamily="2" charset="-122"/>
                  <a:ea typeface="华文细黑" panose="02010600040101010101" pitchFamily="2" charset="-122"/>
                </a:endParaRPr>
              </a:p>
            </p:txBody>
          </p:sp>
        </p:grpSp>
        <p:sp>
          <p:nvSpPr>
            <p:cNvPr id="23" name="矩形 22"/>
            <p:cNvSpPr/>
            <p:nvPr/>
          </p:nvSpPr>
          <p:spPr>
            <a:xfrm>
              <a:off x="6984654" y="4493627"/>
              <a:ext cx="3543646" cy="1480085"/>
            </a:xfrm>
            <a:prstGeom prst="rect">
              <a:avLst/>
            </a:prstGeom>
          </p:spPr>
          <p:txBody>
            <a:bodyPr wrap="square">
              <a:spAutoFit/>
            </a:bodyPr>
            <a:lstStyle/>
            <a:p>
              <a:pPr>
                <a:lnSpc>
                  <a:spcPct val="150000"/>
                </a:lnSpc>
                <a:spcBef>
                  <a:spcPts val="600"/>
                </a:spcBef>
              </a:pPr>
              <a:r>
                <a:rPr lang="zh-CN" altLang="en-US" dirty="0"/>
                <a:t>不可篡改和加密安全性</a:t>
              </a:r>
              <a:endParaRPr lang="en-US" altLang="zh-CN" dirty="0"/>
            </a:p>
            <a:p>
              <a:pPr>
                <a:lnSpc>
                  <a:spcPct val="150000"/>
                </a:lnSpc>
                <a:spcBef>
                  <a:spcPts val="600"/>
                </a:spcBef>
              </a:pPr>
              <a:r>
                <a:rPr lang="zh-CN" altLang="en-US" sz="1000" dirty="0">
                  <a:solidFill>
                    <a:schemeClr val="tx1">
                      <a:lumMod val="50000"/>
                      <a:lumOff val="50000"/>
                    </a:schemeClr>
                  </a:solidFill>
                  <a:latin typeface="华文细黑" panose="02010600040101010101" pitchFamily="2" charset="-122"/>
                  <a:ea typeface="华文细黑" panose="02010600040101010101" pitchFamily="2" charset="-122"/>
                </a:rPr>
                <a:t>区块链采取单向哈希算法，同时每个新产生的区块严格按照时间线形顺序推进，时间的不可逆性导致任何试图入侵篡改区块链内数据 信息的行为都很容易被追溯，导致被其他节点的排斥，从而可以限制相关不法行为。</a:t>
              </a:r>
            </a:p>
          </p:txBody>
        </p:sp>
      </p:grpSp>
      <p:pic>
        <p:nvPicPr>
          <p:cNvPr id="26"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5107616" y="18010364"/>
            <a:ext cx="1976768" cy="511028"/>
          </a:xfrm>
          <a:prstGeom prst="rect">
            <a:avLst/>
          </a:prstGeom>
        </p:spPr>
      </p:pic>
    </p:spTree>
    <p:extLst>
      <p:ext uri="{BB962C8B-B14F-4D97-AF65-F5344CB8AC3E}">
        <p14:creationId xmlns:p14="http://schemas.microsoft.com/office/powerpoint/2010/main" val="62246958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原创设计师QQ69613753    _1"/>
          <p:cNvSpPr>
            <a:spLocks noGrp="1"/>
          </p:cNvSpPr>
          <p:nvPr>
            <p:ph type="body" sz="quarter" idx="13"/>
          </p:nvPr>
        </p:nvSpPr>
        <p:spPr/>
        <p:txBody>
          <a:bodyPr>
            <a:normAutofit lnSpcReduction="10000"/>
          </a:bodyPr>
          <a:lstStyle/>
          <a:p>
            <a:r>
              <a:rPr lang="zh-CN" altLang="en-US" dirty="0"/>
              <a:t>区块链的应用场景</a:t>
            </a:r>
          </a:p>
        </p:txBody>
      </p:sp>
      <p:grpSp>
        <p:nvGrpSpPr>
          <p:cNvPr id="3" name="原创设计师QQ69613753    _2"/>
          <p:cNvGrpSpPr/>
          <p:nvPr/>
        </p:nvGrpSpPr>
        <p:grpSpPr>
          <a:xfrm>
            <a:off x="3665220" y="2166852"/>
            <a:ext cx="1082040" cy="2778272"/>
            <a:chOff x="3665220" y="2298700"/>
            <a:chExt cx="1082040" cy="2778272"/>
          </a:xfrm>
        </p:grpSpPr>
        <p:cxnSp>
          <p:nvCxnSpPr>
            <p:cNvPr id="4" name="直接连接符 3"/>
            <p:cNvCxnSpPr/>
            <p:nvPr/>
          </p:nvCxnSpPr>
          <p:spPr>
            <a:xfrm flipH="1">
              <a:off x="3665220" y="3699207"/>
              <a:ext cx="1082040" cy="0"/>
            </a:xfrm>
            <a:prstGeom prst="line">
              <a:avLst/>
            </a:prstGeom>
            <a:ln>
              <a:solidFill>
                <a:schemeClr val="bg1">
                  <a:lumMod val="85000"/>
                </a:schemeClr>
              </a:solidFill>
              <a:headEnd type="oval" w="lg" len="lg"/>
              <a:tailEnd type="arrow" w="lg" len="lg"/>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665220" y="2298700"/>
              <a:ext cx="1074420" cy="2778272"/>
              <a:chOff x="3794760" y="1833880"/>
              <a:chExt cx="1097280" cy="3707912"/>
            </a:xfrm>
          </p:grpSpPr>
          <p:cxnSp>
            <p:nvCxnSpPr>
              <p:cNvPr id="6" name="直接连接符 5"/>
              <p:cNvCxnSpPr/>
              <p:nvPr/>
            </p:nvCxnSpPr>
            <p:spPr>
              <a:xfrm flipH="1" flipV="1">
                <a:off x="3794760" y="1833880"/>
                <a:ext cx="1097280" cy="1417320"/>
              </a:xfrm>
              <a:prstGeom prst="line">
                <a:avLst/>
              </a:prstGeom>
              <a:ln>
                <a:solidFill>
                  <a:schemeClr val="bg1">
                    <a:lumMod val="85000"/>
                  </a:schemeClr>
                </a:solidFill>
                <a:headEnd type="oval" w="lg" len="lg"/>
                <a:tailEnd type="arrow" w="lg" len="lg"/>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3794760" y="4124472"/>
                <a:ext cx="1097280" cy="1417320"/>
              </a:xfrm>
              <a:prstGeom prst="line">
                <a:avLst/>
              </a:prstGeom>
              <a:ln>
                <a:solidFill>
                  <a:schemeClr val="bg1">
                    <a:lumMod val="85000"/>
                  </a:schemeClr>
                </a:solidFill>
                <a:headEnd type="oval" w="lg" len="lg"/>
                <a:tailEnd type="arrow" w="lg" len="lg"/>
              </a:ln>
            </p:spPr>
            <p:style>
              <a:lnRef idx="1">
                <a:schemeClr val="accent1"/>
              </a:lnRef>
              <a:fillRef idx="0">
                <a:schemeClr val="accent1"/>
              </a:fillRef>
              <a:effectRef idx="0">
                <a:schemeClr val="accent1"/>
              </a:effectRef>
              <a:fontRef idx="minor">
                <a:schemeClr val="tx1"/>
              </a:fontRef>
            </p:style>
          </p:cxnSp>
        </p:grpSp>
      </p:grpSp>
      <p:grpSp>
        <p:nvGrpSpPr>
          <p:cNvPr id="8" name="原创设计师QQ69613753    _3"/>
          <p:cNvGrpSpPr/>
          <p:nvPr/>
        </p:nvGrpSpPr>
        <p:grpSpPr>
          <a:xfrm>
            <a:off x="7444739" y="2166852"/>
            <a:ext cx="1082040" cy="2778272"/>
            <a:chOff x="7444739" y="2298700"/>
            <a:chExt cx="1082040" cy="2778272"/>
          </a:xfrm>
        </p:grpSpPr>
        <p:cxnSp>
          <p:nvCxnSpPr>
            <p:cNvPr id="9" name="直接连接符 8"/>
            <p:cNvCxnSpPr/>
            <p:nvPr/>
          </p:nvCxnSpPr>
          <p:spPr>
            <a:xfrm>
              <a:off x="7444739" y="3699207"/>
              <a:ext cx="1082040" cy="0"/>
            </a:xfrm>
            <a:prstGeom prst="line">
              <a:avLst/>
            </a:prstGeom>
            <a:ln>
              <a:solidFill>
                <a:schemeClr val="bg1">
                  <a:lumMod val="85000"/>
                </a:schemeClr>
              </a:solidFill>
              <a:headEnd type="oval" w="lg" len="lg"/>
              <a:tailEnd type="arrow" w="lg" len="lg"/>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flipH="1">
              <a:off x="7444739" y="2298700"/>
              <a:ext cx="1074420" cy="2778272"/>
              <a:chOff x="3794760" y="1833880"/>
              <a:chExt cx="1097280" cy="3707912"/>
            </a:xfrm>
          </p:grpSpPr>
          <p:cxnSp>
            <p:nvCxnSpPr>
              <p:cNvPr id="11" name="直接连接符 10"/>
              <p:cNvCxnSpPr/>
              <p:nvPr/>
            </p:nvCxnSpPr>
            <p:spPr>
              <a:xfrm flipH="1" flipV="1">
                <a:off x="3794760" y="1833880"/>
                <a:ext cx="1097280" cy="1417320"/>
              </a:xfrm>
              <a:prstGeom prst="line">
                <a:avLst/>
              </a:prstGeom>
              <a:ln>
                <a:solidFill>
                  <a:schemeClr val="bg1">
                    <a:lumMod val="85000"/>
                  </a:schemeClr>
                </a:solidFill>
                <a:headEnd type="oval" w="lg" len="lg"/>
                <a:tailEnd type="arrow" w="lg" len="lg"/>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3794760" y="4124472"/>
                <a:ext cx="1097280" cy="1417320"/>
              </a:xfrm>
              <a:prstGeom prst="line">
                <a:avLst/>
              </a:prstGeom>
              <a:ln>
                <a:solidFill>
                  <a:schemeClr val="bg1">
                    <a:lumMod val="85000"/>
                  </a:schemeClr>
                </a:solidFill>
                <a:headEnd type="oval" w="lg" len="lg"/>
                <a:tailEnd type="arrow" w="lg" len="lg"/>
              </a:ln>
            </p:spPr>
            <p:style>
              <a:lnRef idx="1">
                <a:schemeClr val="accent1"/>
              </a:lnRef>
              <a:fillRef idx="0">
                <a:schemeClr val="accent1"/>
              </a:fillRef>
              <a:effectRef idx="0">
                <a:schemeClr val="accent1"/>
              </a:effectRef>
              <a:fontRef idx="minor">
                <a:schemeClr val="tx1"/>
              </a:fontRef>
            </p:style>
          </p:cxnSp>
        </p:grpSp>
      </p:grpSp>
      <p:sp>
        <p:nvSpPr>
          <p:cNvPr id="13" name="原创设计师QQ69613753    _4"/>
          <p:cNvSpPr/>
          <p:nvPr/>
        </p:nvSpPr>
        <p:spPr>
          <a:xfrm>
            <a:off x="8635654" y="1665971"/>
            <a:ext cx="2724841" cy="465640"/>
          </a:xfrm>
          <a:prstGeom prst="rect">
            <a:avLst/>
          </a:prstGeom>
        </p:spPr>
        <p:txBody>
          <a:bodyPr wrap="square">
            <a:spAutoFit/>
          </a:bodyPr>
          <a:lstStyle/>
          <a:p>
            <a:pPr>
              <a:lnSpc>
                <a:spcPct val="150000"/>
              </a:lnSpc>
              <a:spcBef>
                <a:spcPts val="600"/>
              </a:spcBef>
            </a:pPr>
            <a:r>
              <a:rPr lang="en-US" altLang="zh-CN" dirty="0"/>
              <a:t>IP</a:t>
            </a:r>
            <a:r>
              <a:rPr lang="zh-CN" altLang="en-US" dirty="0"/>
              <a:t>版权 </a:t>
            </a:r>
            <a:r>
              <a:rPr lang="en-US" altLang="zh-CN" sz="1400" b="1" dirty="0">
                <a:solidFill>
                  <a:schemeClr val="tx1">
                    <a:lumMod val="75000"/>
                    <a:lumOff val="25000"/>
                  </a:schemeClr>
                </a:solidFill>
                <a:latin typeface="华文细黑" panose="02010600040101010101" pitchFamily="2" charset="-122"/>
                <a:ea typeface="华文细黑" panose="02010600040101010101" pitchFamily="2" charset="-122"/>
              </a:rPr>
              <a:t>02</a:t>
            </a:r>
          </a:p>
        </p:txBody>
      </p:sp>
      <p:sp>
        <p:nvSpPr>
          <p:cNvPr id="14" name="原创设计师QQ69613753    _5"/>
          <p:cNvSpPr/>
          <p:nvPr/>
        </p:nvSpPr>
        <p:spPr>
          <a:xfrm>
            <a:off x="8635654" y="3086713"/>
            <a:ext cx="2724841" cy="465640"/>
          </a:xfrm>
          <a:prstGeom prst="rect">
            <a:avLst/>
          </a:prstGeom>
        </p:spPr>
        <p:txBody>
          <a:bodyPr wrap="square">
            <a:spAutoFit/>
          </a:bodyPr>
          <a:lstStyle/>
          <a:p>
            <a:pPr>
              <a:lnSpc>
                <a:spcPct val="150000"/>
              </a:lnSpc>
              <a:spcBef>
                <a:spcPts val="600"/>
              </a:spcBef>
            </a:pPr>
            <a:r>
              <a:rPr lang="zh-CN" altLang="en-US" dirty="0"/>
              <a:t>共享经济</a:t>
            </a:r>
            <a:r>
              <a:rPr lang="zh-CN" altLang="en-US" sz="1400" dirty="0"/>
              <a:t> </a:t>
            </a:r>
            <a:r>
              <a:rPr lang="en-US" altLang="zh-CN" sz="1400" b="1" dirty="0">
                <a:solidFill>
                  <a:schemeClr val="tx1">
                    <a:lumMod val="75000"/>
                    <a:lumOff val="25000"/>
                  </a:schemeClr>
                </a:solidFill>
                <a:latin typeface="华文细黑" panose="02010600040101010101" pitchFamily="2" charset="-122"/>
                <a:ea typeface="华文细黑" panose="02010600040101010101" pitchFamily="2" charset="-122"/>
              </a:rPr>
              <a:t>04</a:t>
            </a:r>
          </a:p>
        </p:txBody>
      </p:sp>
      <p:sp>
        <p:nvSpPr>
          <p:cNvPr id="15" name="原创设计师QQ69613753    _6"/>
          <p:cNvSpPr/>
          <p:nvPr/>
        </p:nvSpPr>
        <p:spPr>
          <a:xfrm>
            <a:off x="8635654" y="4507454"/>
            <a:ext cx="2724841" cy="465640"/>
          </a:xfrm>
          <a:prstGeom prst="rect">
            <a:avLst/>
          </a:prstGeom>
        </p:spPr>
        <p:txBody>
          <a:bodyPr wrap="square">
            <a:spAutoFit/>
          </a:bodyPr>
          <a:lstStyle/>
          <a:p>
            <a:pPr>
              <a:lnSpc>
                <a:spcPct val="150000"/>
              </a:lnSpc>
              <a:spcBef>
                <a:spcPts val="600"/>
              </a:spcBef>
            </a:pPr>
            <a:r>
              <a:rPr lang="zh-CN" altLang="en-US" dirty="0"/>
              <a:t>物联网 </a:t>
            </a:r>
            <a:r>
              <a:rPr lang="en-US" altLang="zh-CN" sz="1400" b="1" dirty="0">
                <a:solidFill>
                  <a:schemeClr val="tx1">
                    <a:lumMod val="75000"/>
                    <a:lumOff val="25000"/>
                  </a:schemeClr>
                </a:solidFill>
                <a:latin typeface="华文细黑" panose="02010600040101010101" pitchFamily="2" charset="-122"/>
                <a:ea typeface="华文细黑" panose="02010600040101010101" pitchFamily="2" charset="-122"/>
              </a:rPr>
              <a:t>06</a:t>
            </a:r>
          </a:p>
        </p:txBody>
      </p:sp>
      <p:sp>
        <p:nvSpPr>
          <p:cNvPr id="16" name="原创设计师QQ69613753    _7"/>
          <p:cNvSpPr/>
          <p:nvPr/>
        </p:nvSpPr>
        <p:spPr>
          <a:xfrm>
            <a:off x="831504" y="1665971"/>
            <a:ext cx="2724841" cy="465640"/>
          </a:xfrm>
          <a:prstGeom prst="rect">
            <a:avLst/>
          </a:prstGeom>
        </p:spPr>
        <p:txBody>
          <a:bodyPr wrap="square">
            <a:spAutoFit/>
          </a:bodyPr>
          <a:lstStyle/>
          <a:p>
            <a:pPr algn="r">
              <a:lnSpc>
                <a:spcPct val="150000"/>
              </a:lnSpc>
              <a:spcBef>
                <a:spcPts val="600"/>
              </a:spcBef>
            </a:pPr>
            <a:r>
              <a:rPr lang="zh-CN" altLang="en-US" dirty="0"/>
              <a:t>金融服务 </a:t>
            </a:r>
            <a:r>
              <a:rPr lang="en-US" altLang="zh-CN" sz="1400" b="1" dirty="0">
                <a:solidFill>
                  <a:schemeClr val="tx1">
                    <a:lumMod val="75000"/>
                    <a:lumOff val="25000"/>
                  </a:schemeClr>
                </a:solidFill>
                <a:effectLst/>
                <a:latin typeface="华文细黑" panose="02010600040101010101" pitchFamily="2" charset="-122"/>
                <a:ea typeface="华文细黑" panose="02010600040101010101" pitchFamily="2" charset="-122"/>
              </a:rPr>
              <a:t>01</a:t>
            </a:r>
            <a:r>
              <a:rPr lang="zh-CN" altLang="en-US" sz="1400" b="1" dirty="0">
                <a:solidFill>
                  <a:schemeClr val="tx1">
                    <a:lumMod val="75000"/>
                    <a:lumOff val="25000"/>
                  </a:schemeClr>
                </a:solidFill>
                <a:effectLst/>
                <a:latin typeface="华文细黑" panose="02010600040101010101" pitchFamily="2" charset="-122"/>
                <a:ea typeface="华文细黑" panose="02010600040101010101" pitchFamily="2" charset="-122"/>
              </a:rPr>
              <a:t>              </a:t>
            </a:r>
            <a:endParaRPr lang="en-US" altLang="zh-CN" sz="1400" b="1"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17" name="原创设计师QQ69613753    _8"/>
          <p:cNvSpPr/>
          <p:nvPr/>
        </p:nvSpPr>
        <p:spPr>
          <a:xfrm>
            <a:off x="831504" y="3086713"/>
            <a:ext cx="2724841" cy="465640"/>
          </a:xfrm>
          <a:prstGeom prst="rect">
            <a:avLst/>
          </a:prstGeom>
        </p:spPr>
        <p:txBody>
          <a:bodyPr wrap="square">
            <a:spAutoFit/>
          </a:bodyPr>
          <a:lstStyle/>
          <a:p>
            <a:pPr algn="r">
              <a:lnSpc>
                <a:spcPct val="150000"/>
              </a:lnSpc>
              <a:spcBef>
                <a:spcPts val="600"/>
              </a:spcBef>
            </a:pPr>
            <a:r>
              <a:rPr lang="zh-CN" altLang="en-US" dirty="0"/>
              <a:t>医疗健康</a:t>
            </a:r>
            <a:r>
              <a:rPr lang="zh-CN" altLang="en-US" sz="1400" dirty="0"/>
              <a:t> </a:t>
            </a:r>
            <a:r>
              <a:rPr lang="en-US" altLang="zh-CN" sz="1400" b="1" dirty="0">
                <a:solidFill>
                  <a:schemeClr val="tx1">
                    <a:lumMod val="75000"/>
                    <a:lumOff val="25000"/>
                  </a:schemeClr>
                </a:solidFill>
                <a:latin typeface="华文细黑" panose="02010600040101010101" pitchFamily="2" charset="-122"/>
                <a:ea typeface="华文细黑" panose="02010600040101010101" pitchFamily="2" charset="-122"/>
              </a:rPr>
              <a:t>03</a:t>
            </a:r>
          </a:p>
        </p:txBody>
      </p:sp>
      <p:grpSp>
        <p:nvGrpSpPr>
          <p:cNvPr id="20" name="原创设计师QQ69613753    _10"/>
          <p:cNvGrpSpPr/>
          <p:nvPr/>
        </p:nvGrpSpPr>
        <p:grpSpPr>
          <a:xfrm>
            <a:off x="4962524" y="2290151"/>
            <a:ext cx="2266952" cy="2554415"/>
            <a:chOff x="7024686" y="2479549"/>
            <a:chExt cx="2266952" cy="2554415"/>
          </a:xfrm>
        </p:grpSpPr>
        <p:sp>
          <p:nvSpPr>
            <p:cNvPr id="23" name="六边形 22"/>
            <p:cNvSpPr/>
            <p:nvPr/>
          </p:nvSpPr>
          <p:spPr>
            <a:xfrm rot="5400000">
              <a:off x="6880954" y="2623281"/>
              <a:ext cx="2554415" cy="2266952"/>
            </a:xfrm>
            <a:prstGeom prst="hexagon">
              <a:avLst>
                <a:gd name="adj" fmla="val 27521"/>
                <a:gd name="vf" fmla="val 11547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六边形 23"/>
            <p:cNvSpPr/>
            <p:nvPr/>
          </p:nvSpPr>
          <p:spPr>
            <a:xfrm rot="5400000">
              <a:off x="7167522" y="2877600"/>
              <a:ext cx="1981280" cy="1758316"/>
            </a:xfrm>
            <a:prstGeom prst="hexagon">
              <a:avLst>
                <a:gd name="adj" fmla="val 275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原创设计师QQ69613753    _11"/>
          <p:cNvSpPr>
            <a:spLocks noEditPoints="1"/>
          </p:cNvSpPr>
          <p:nvPr/>
        </p:nvSpPr>
        <p:spPr bwMode="auto">
          <a:xfrm>
            <a:off x="5844196" y="2960603"/>
            <a:ext cx="503608" cy="503604"/>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endParaRPr>
          </a:p>
        </p:txBody>
      </p:sp>
      <p:sp>
        <p:nvSpPr>
          <p:cNvPr id="22" name="原创设计师QQ69613753    _12"/>
          <p:cNvSpPr/>
          <p:nvPr/>
        </p:nvSpPr>
        <p:spPr>
          <a:xfrm>
            <a:off x="5311171" y="3660105"/>
            <a:ext cx="1569660" cy="369332"/>
          </a:xfrm>
          <a:prstGeom prst="rect">
            <a:avLst/>
          </a:prstGeom>
        </p:spPr>
        <p:txBody>
          <a:bodyPr wrap="none">
            <a:spAutoFit/>
          </a:bodyPr>
          <a:lstStyle/>
          <a:p>
            <a:pPr algn="ctr"/>
            <a:r>
              <a:rPr lang="zh-CN" altLang="en-US" dirty="0">
                <a:solidFill>
                  <a:schemeClr val="bg1"/>
                </a:solidFill>
                <a:latin typeface="华文细黑" panose="02010600040101010101" pitchFamily="2" charset="-122"/>
                <a:ea typeface="华文细黑" panose="02010600040101010101" pitchFamily="2" charset="-122"/>
              </a:rPr>
              <a:t>区块链的应用</a:t>
            </a:r>
          </a:p>
        </p:txBody>
      </p:sp>
      <p:pic>
        <p:nvPicPr>
          <p:cNvPr id="25"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5107616" y="18010364"/>
            <a:ext cx="1976768" cy="511028"/>
          </a:xfrm>
          <a:prstGeom prst="rect">
            <a:avLst/>
          </a:prstGeom>
        </p:spPr>
      </p:pic>
      <p:sp>
        <p:nvSpPr>
          <p:cNvPr id="26" name="原创设计师QQ69613753    _9"/>
          <p:cNvSpPr/>
          <p:nvPr/>
        </p:nvSpPr>
        <p:spPr>
          <a:xfrm>
            <a:off x="983904" y="4659854"/>
            <a:ext cx="2724841" cy="465640"/>
          </a:xfrm>
          <a:prstGeom prst="rect">
            <a:avLst/>
          </a:prstGeom>
        </p:spPr>
        <p:txBody>
          <a:bodyPr wrap="square">
            <a:spAutoFit/>
          </a:bodyPr>
          <a:lstStyle/>
          <a:p>
            <a:pPr algn="r">
              <a:lnSpc>
                <a:spcPct val="150000"/>
              </a:lnSpc>
              <a:spcBef>
                <a:spcPts val="600"/>
              </a:spcBef>
            </a:pPr>
            <a:r>
              <a:rPr lang="zh-CN" altLang="en-US" dirty="0"/>
              <a:t>文化娱乐 </a:t>
            </a:r>
            <a:r>
              <a:rPr lang="en-US" altLang="zh-CN" sz="1400" b="1" dirty="0">
                <a:solidFill>
                  <a:schemeClr val="tx1">
                    <a:lumMod val="75000"/>
                    <a:lumOff val="25000"/>
                  </a:schemeClr>
                </a:solidFill>
                <a:latin typeface="华文细黑" panose="02010600040101010101" pitchFamily="2" charset="-122"/>
                <a:ea typeface="华文细黑" panose="02010600040101010101" pitchFamily="2" charset="-122"/>
              </a:rPr>
              <a:t>05</a:t>
            </a:r>
          </a:p>
        </p:txBody>
      </p:sp>
    </p:spTree>
    <p:extLst>
      <p:ext uri="{BB962C8B-B14F-4D97-AF65-F5344CB8AC3E}">
        <p14:creationId xmlns:p14="http://schemas.microsoft.com/office/powerpoint/2010/main" val="58975762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原创设计师QQ69613753    _1"/>
          <p:cNvSpPr>
            <a:spLocks noGrp="1"/>
          </p:cNvSpPr>
          <p:nvPr>
            <p:ph type="body" sz="quarter" idx="13"/>
          </p:nvPr>
        </p:nvSpPr>
        <p:spPr/>
        <p:txBody>
          <a:bodyPr>
            <a:normAutofit lnSpcReduction="10000"/>
          </a:bodyPr>
          <a:lstStyle/>
          <a:p>
            <a:r>
              <a:rPr lang="zh-CN" altLang="en-US" dirty="0"/>
              <a:t>区块链通用技术需求</a:t>
            </a:r>
            <a:endParaRPr lang="en-US" altLang="zh-CN" dirty="0"/>
          </a:p>
          <a:p>
            <a:endParaRPr lang="zh-CN" altLang="en-US" dirty="0"/>
          </a:p>
        </p:txBody>
      </p:sp>
      <p:sp>
        <p:nvSpPr>
          <p:cNvPr id="3" name="原创设计师QQ69613753    _2"/>
          <p:cNvSpPr/>
          <p:nvPr/>
        </p:nvSpPr>
        <p:spPr>
          <a:xfrm flipV="1">
            <a:off x="2918626" y="1853542"/>
            <a:ext cx="2188990" cy="45719"/>
          </a:xfrm>
          <a:custGeom>
            <a:avLst/>
            <a:gdLst>
              <a:gd name="connsiteX0" fmla="*/ 2423160 w 2423160"/>
              <a:gd name="connsiteY0" fmla="*/ 0 h 0"/>
              <a:gd name="connsiteX1" fmla="*/ 0 w 2423160"/>
              <a:gd name="connsiteY1" fmla="*/ 0 h 0"/>
            </a:gdLst>
            <a:ahLst/>
            <a:cxnLst>
              <a:cxn ang="0">
                <a:pos x="connsiteX0" y="connsiteY0"/>
              </a:cxn>
              <a:cxn ang="0">
                <a:pos x="connsiteX1" y="connsiteY1"/>
              </a:cxn>
            </a:cxnLst>
            <a:rect l="l" t="t" r="r" b="b"/>
            <a:pathLst>
              <a:path w="2423160">
                <a:moveTo>
                  <a:pt x="2423160" y="0"/>
                </a:moveTo>
                <a:lnTo>
                  <a:pt x="0" y="0"/>
                </a:lnTo>
              </a:path>
            </a:pathLst>
          </a:custGeom>
          <a:noFill/>
          <a:ln w="12700">
            <a:solidFill>
              <a:schemeClr val="accent1"/>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原创设计师QQ69613753    _3"/>
          <p:cNvSpPr/>
          <p:nvPr/>
        </p:nvSpPr>
        <p:spPr>
          <a:xfrm>
            <a:off x="2819323" y="2606724"/>
            <a:ext cx="1220662" cy="111440"/>
          </a:xfrm>
          <a:custGeom>
            <a:avLst/>
            <a:gdLst>
              <a:gd name="connsiteX0" fmla="*/ 1040130 w 1040130"/>
              <a:gd name="connsiteY0" fmla="*/ 0 h 171450"/>
              <a:gd name="connsiteX1" fmla="*/ 1040130 w 1040130"/>
              <a:gd name="connsiteY1" fmla="*/ 171450 h 171450"/>
              <a:gd name="connsiteX2" fmla="*/ 0 w 1040130"/>
              <a:gd name="connsiteY2" fmla="*/ 171450 h 171450"/>
            </a:gdLst>
            <a:ahLst/>
            <a:cxnLst>
              <a:cxn ang="0">
                <a:pos x="connsiteX0" y="connsiteY0"/>
              </a:cxn>
              <a:cxn ang="0">
                <a:pos x="connsiteX1" y="connsiteY1"/>
              </a:cxn>
              <a:cxn ang="0">
                <a:pos x="connsiteX2" y="connsiteY2"/>
              </a:cxn>
            </a:cxnLst>
            <a:rect l="l" t="t" r="r" b="b"/>
            <a:pathLst>
              <a:path w="1040130" h="171450">
                <a:moveTo>
                  <a:pt x="1040130" y="0"/>
                </a:moveTo>
                <a:lnTo>
                  <a:pt x="1040130" y="171450"/>
                </a:lnTo>
                <a:lnTo>
                  <a:pt x="0" y="171450"/>
                </a:lnTo>
              </a:path>
            </a:pathLst>
          </a:custGeom>
          <a:noFill/>
          <a:ln w="12700">
            <a:solidFill>
              <a:schemeClr val="accent2"/>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原创设计师QQ69613753    _4"/>
          <p:cNvSpPr/>
          <p:nvPr/>
        </p:nvSpPr>
        <p:spPr>
          <a:xfrm>
            <a:off x="2918626" y="4190242"/>
            <a:ext cx="731520" cy="0"/>
          </a:xfrm>
          <a:custGeom>
            <a:avLst/>
            <a:gdLst>
              <a:gd name="connsiteX0" fmla="*/ 731520 w 731520"/>
              <a:gd name="connsiteY0" fmla="*/ 0 h 0"/>
              <a:gd name="connsiteX1" fmla="*/ 0 w 731520"/>
              <a:gd name="connsiteY1" fmla="*/ 0 h 0"/>
            </a:gdLst>
            <a:ahLst/>
            <a:cxnLst>
              <a:cxn ang="0">
                <a:pos x="connsiteX0" y="connsiteY0"/>
              </a:cxn>
              <a:cxn ang="0">
                <a:pos x="connsiteX1" y="connsiteY1"/>
              </a:cxn>
            </a:cxnLst>
            <a:rect l="l" t="t" r="r" b="b"/>
            <a:pathLst>
              <a:path w="731520">
                <a:moveTo>
                  <a:pt x="731520" y="0"/>
                </a:moveTo>
                <a:lnTo>
                  <a:pt x="0" y="0"/>
                </a:lnTo>
              </a:path>
            </a:pathLst>
          </a:custGeom>
          <a:noFill/>
          <a:ln w="12700">
            <a:solidFill>
              <a:schemeClr val="accent1"/>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原创设计师QQ69613753    _5"/>
          <p:cNvSpPr/>
          <p:nvPr/>
        </p:nvSpPr>
        <p:spPr>
          <a:xfrm>
            <a:off x="6873406" y="5922621"/>
            <a:ext cx="2217420" cy="0"/>
          </a:xfrm>
          <a:custGeom>
            <a:avLst/>
            <a:gdLst>
              <a:gd name="connsiteX0" fmla="*/ 0 w 2217420"/>
              <a:gd name="connsiteY0" fmla="*/ 0 h 0"/>
              <a:gd name="connsiteX1" fmla="*/ 2217420 w 2217420"/>
              <a:gd name="connsiteY1" fmla="*/ 0 h 0"/>
            </a:gdLst>
            <a:ahLst/>
            <a:cxnLst>
              <a:cxn ang="0">
                <a:pos x="connsiteX0" y="connsiteY0"/>
              </a:cxn>
              <a:cxn ang="0">
                <a:pos x="connsiteX1" y="connsiteY1"/>
              </a:cxn>
            </a:cxnLst>
            <a:rect l="l" t="t" r="r" b="b"/>
            <a:pathLst>
              <a:path w="2217420">
                <a:moveTo>
                  <a:pt x="0" y="0"/>
                </a:moveTo>
                <a:lnTo>
                  <a:pt x="2217420" y="0"/>
                </a:lnTo>
              </a:path>
            </a:pathLst>
          </a:custGeom>
          <a:noFill/>
          <a:ln w="12700">
            <a:solidFill>
              <a:schemeClr val="accent2"/>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原创设计师QQ69613753    _7"/>
          <p:cNvSpPr/>
          <p:nvPr/>
        </p:nvSpPr>
        <p:spPr>
          <a:xfrm flipV="1">
            <a:off x="8232252" y="3791476"/>
            <a:ext cx="1022130" cy="65778"/>
          </a:xfrm>
          <a:custGeom>
            <a:avLst/>
            <a:gdLst>
              <a:gd name="connsiteX0" fmla="*/ 0 w 1440180"/>
              <a:gd name="connsiteY0" fmla="*/ 0 h 0"/>
              <a:gd name="connsiteX1" fmla="*/ 1440180 w 1440180"/>
              <a:gd name="connsiteY1" fmla="*/ 0 h 0"/>
            </a:gdLst>
            <a:ahLst/>
            <a:cxnLst>
              <a:cxn ang="0">
                <a:pos x="connsiteX0" y="connsiteY0"/>
              </a:cxn>
              <a:cxn ang="0">
                <a:pos x="connsiteX1" y="connsiteY1"/>
              </a:cxn>
            </a:cxnLst>
            <a:rect l="l" t="t" r="r" b="b"/>
            <a:pathLst>
              <a:path w="1440180">
                <a:moveTo>
                  <a:pt x="0" y="0"/>
                </a:moveTo>
                <a:lnTo>
                  <a:pt x="1440180" y="0"/>
                </a:lnTo>
              </a:path>
            </a:pathLst>
          </a:custGeom>
          <a:noFill/>
          <a:ln w="12700">
            <a:solidFill>
              <a:schemeClr val="accent2"/>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原创设计师QQ69613753    _8"/>
          <p:cNvSpPr>
            <a:spLocks/>
          </p:cNvSpPr>
          <p:nvPr/>
        </p:nvSpPr>
        <p:spPr bwMode="auto">
          <a:xfrm rot="20700000">
            <a:off x="7142211" y="2577740"/>
            <a:ext cx="1373188" cy="2009775"/>
          </a:xfrm>
          <a:custGeom>
            <a:avLst/>
            <a:gdLst>
              <a:gd name="T0" fmla="*/ 400 w 508"/>
              <a:gd name="T1" fmla="*/ 472 h 743"/>
              <a:gd name="T2" fmla="*/ 489 w 508"/>
              <a:gd name="T3" fmla="*/ 491 h 743"/>
              <a:gd name="T4" fmla="*/ 503 w 508"/>
              <a:gd name="T5" fmla="*/ 477 h 743"/>
              <a:gd name="T6" fmla="*/ 430 w 508"/>
              <a:gd name="T7" fmla="*/ 246 h 743"/>
              <a:gd name="T8" fmla="*/ 359 w 508"/>
              <a:gd name="T9" fmla="*/ 23 h 743"/>
              <a:gd name="T10" fmla="*/ 330 w 508"/>
              <a:gd name="T11" fmla="*/ 19 h 743"/>
              <a:gd name="T12" fmla="*/ 174 w 508"/>
              <a:gd name="T13" fmla="*/ 190 h 743"/>
              <a:gd name="T14" fmla="*/ 13 w 508"/>
              <a:gd name="T15" fmla="*/ 365 h 743"/>
              <a:gd name="T16" fmla="*/ 16 w 508"/>
              <a:gd name="T17" fmla="*/ 387 h 743"/>
              <a:gd name="T18" fmla="*/ 125 w 508"/>
              <a:gd name="T19" fmla="*/ 411 h 743"/>
              <a:gd name="T20" fmla="*/ 55 w 508"/>
              <a:gd name="T21" fmla="*/ 607 h 743"/>
              <a:gd name="T22" fmla="*/ 62 w 508"/>
              <a:gd name="T23" fmla="*/ 630 h 743"/>
              <a:gd name="T24" fmla="*/ 266 w 508"/>
              <a:gd name="T25" fmla="*/ 734 h 743"/>
              <a:gd name="T26" fmla="*/ 294 w 508"/>
              <a:gd name="T27" fmla="*/ 726 h 743"/>
              <a:gd name="T28" fmla="*/ 382 w 508"/>
              <a:gd name="T29" fmla="*/ 483 h 743"/>
              <a:gd name="T30" fmla="*/ 385 w 508"/>
              <a:gd name="T31" fmla="*/ 469 h 743"/>
              <a:gd name="T32" fmla="*/ 400 w 508"/>
              <a:gd name="T33" fmla="*/ 472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8" h="743">
                <a:moveTo>
                  <a:pt x="400" y="472"/>
                </a:moveTo>
                <a:cubicBezTo>
                  <a:pt x="489" y="491"/>
                  <a:pt x="489" y="491"/>
                  <a:pt x="489" y="491"/>
                </a:cubicBezTo>
                <a:cubicBezTo>
                  <a:pt x="506" y="496"/>
                  <a:pt x="508" y="494"/>
                  <a:pt x="503" y="477"/>
                </a:cubicBezTo>
                <a:cubicBezTo>
                  <a:pt x="430" y="246"/>
                  <a:pt x="430" y="246"/>
                  <a:pt x="430" y="246"/>
                </a:cubicBezTo>
                <a:cubicBezTo>
                  <a:pt x="359" y="23"/>
                  <a:pt x="359" y="23"/>
                  <a:pt x="359" y="23"/>
                </a:cubicBezTo>
                <a:cubicBezTo>
                  <a:pt x="352" y="0"/>
                  <a:pt x="338" y="9"/>
                  <a:pt x="330" y="19"/>
                </a:cubicBezTo>
                <a:cubicBezTo>
                  <a:pt x="174" y="190"/>
                  <a:pt x="174" y="190"/>
                  <a:pt x="174" y="190"/>
                </a:cubicBezTo>
                <a:cubicBezTo>
                  <a:pt x="13" y="365"/>
                  <a:pt x="13" y="365"/>
                  <a:pt x="13" y="365"/>
                </a:cubicBezTo>
                <a:cubicBezTo>
                  <a:pt x="0" y="378"/>
                  <a:pt x="2" y="385"/>
                  <a:pt x="16" y="387"/>
                </a:cubicBezTo>
                <a:cubicBezTo>
                  <a:pt x="125" y="411"/>
                  <a:pt x="125" y="411"/>
                  <a:pt x="125" y="411"/>
                </a:cubicBezTo>
                <a:cubicBezTo>
                  <a:pt x="109" y="485"/>
                  <a:pt x="84" y="553"/>
                  <a:pt x="55" y="607"/>
                </a:cubicBezTo>
                <a:cubicBezTo>
                  <a:pt x="50" y="618"/>
                  <a:pt x="53" y="623"/>
                  <a:pt x="62" y="630"/>
                </a:cubicBezTo>
                <a:cubicBezTo>
                  <a:pt x="266" y="734"/>
                  <a:pt x="266" y="734"/>
                  <a:pt x="266" y="734"/>
                </a:cubicBezTo>
                <a:cubicBezTo>
                  <a:pt x="282" y="741"/>
                  <a:pt x="285" y="743"/>
                  <a:pt x="294" y="726"/>
                </a:cubicBezTo>
                <a:cubicBezTo>
                  <a:pt x="333" y="650"/>
                  <a:pt x="362" y="573"/>
                  <a:pt x="382" y="483"/>
                </a:cubicBezTo>
                <a:cubicBezTo>
                  <a:pt x="385" y="469"/>
                  <a:pt x="385" y="469"/>
                  <a:pt x="385" y="469"/>
                </a:cubicBezTo>
                <a:lnTo>
                  <a:pt x="400" y="472"/>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原创设计师QQ69613753    _9"/>
          <p:cNvSpPr>
            <a:spLocks/>
          </p:cNvSpPr>
          <p:nvPr/>
        </p:nvSpPr>
        <p:spPr bwMode="auto">
          <a:xfrm rot="20086535">
            <a:off x="6379168" y="5297399"/>
            <a:ext cx="1060450" cy="819150"/>
          </a:xfrm>
          <a:custGeom>
            <a:avLst/>
            <a:gdLst>
              <a:gd name="T0" fmla="*/ 24 w 392"/>
              <a:gd name="T1" fmla="*/ 38 h 303"/>
              <a:gd name="T2" fmla="*/ 1 w 392"/>
              <a:gd name="T3" fmla="*/ 274 h 303"/>
              <a:gd name="T4" fmla="*/ 18 w 392"/>
              <a:gd name="T5" fmla="*/ 290 h 303"/>
              <a:gd name="T6" fmla="*/ 378 w 392"/>
              <a:gd name="T7" fmla="*/ 253 h 303"/>
              <a:gd name="T8" fmla="*/ 387 w 392"/>
              <a:gd name="T9" fmla="*/ 235 h 303"/>
              <a:gd name="T10" fmla="*/ 305 w 392"/>
              <a:gd name="T11" fmla="*/ 8 h 303"/>
              <a:gd name="T12" fmla="*/ 292 w 392"/>
              <a:gd name="T13" fmla="*/ 2 h 303"/>
              <a:gd name="T14" fmla="*/ 41 w 392"/>
              <a:gd name="T15" fmla="*/ 25 h 303"/>
              <a:gd name="T16" fmla="*/ 24 w 392"/>
              <a:gd name="T17" fmla="*/ 3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303">
                <a:moveTo>
                  <a:pt x="24" y="38"/>
                </a:moveTo>
                <a:cubicBezTo>
                  <a:pt x="1" y="274"/>
                  <a:pt x="1" y="274"/>
                  <a:pt x="1" y="274"/>
                </a:cubicBezTo>
                <a:cubicBezTo>
                  <a:pt x="0" y="289"/>
                  <a:pt x="8" y="289"/>
                  <a:pt x="18" y="290"/>
                </a:cubicBezTo>
                <a:cubicBezTo>
                  <a:pt x="86" y="296"/>
                  <a:pt x="227" y="303"/>
                  <a:pt x="378" y="253"/>
                </a:cubicBezTo>
                <a:cubicBezTo>
                  <a:pt x="392" y="248"/>
                  <a:pt x="387" y="235"/>
                  <a:pt x="387" y="235"/>
                </a:cubicBezTo>
                <a:cubicBezTo>
                  <a:pt x="305" y="8"/>
                  <a:pt x="305" y="8"/>
                  <a:pt x="305" y="8"/>
                </a:cubicBezTo>
                <a:cubicBezTo>
                  <a:pt x="304" y="4"/>
                  <a:pt x="301" y="0"/>
                  <a:pt x="292" y="2"/>
                </a:cubicBezTo>
                <a:cubicBezTo>
                  <a:pt x="195" y="28"/>
                  <a:pt x="97" y="28"/>
                  <a:pt x="41" y="25"/>
                </a:cubicBezTo>
                <a:cubicBezTo>
                  <a:pt x="27" y="24"/>
                  <a:pt x="25" y="28"/>
                  <a:pt x="24" y="38"/>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原创设计师QQ69613753    _10"/>
          <p:cNvSpPr>
            <a:spLocks/>
          </p:cNvSpPr>
          <p:nvPr/>
        </p:nvSpPr>
        <p:spPr bwMode="auto">
          <a:xfrm rot="2411941">
            <a:off x="5366986" y="5500865"/>
            <a:ext cx="1084263" cy="1011237"/>
          </a:xfrm>
          <a:custGeom>
            <a:avLst/>
            <a:gdLst>
              <a:gd name="T0" fmla="*/ 387 w 401"/>
              <a:gd name="T1" fmla="*/ 147 h 374"/>
              <a:gd name="T2" fmla="*/ 206 w 401"/>
              <a:gd name="T3" fmla="*/ 8 h 374"/>
              <a:gd name="T4" fmla="*/ 184 w 401"/>
              <a:gd name="T5" fmla="*/ 10 h 374"/>
              <a:gd name="T6" fmla="*/ 14 w 401"/>
              <a:gd name="T7" fmla="*/ 132 h 374"/>
              <a:gd name="T8" fmla="*/ 5 w 401"/>
              <a:gd name="T9" fmla="*/ 157 h 374"/>
              <a:gd name="T10" fmla="*/ 107 w 401"/>
              <a:gd name="T11" fmla="*/ 364 h 374"/>
              <a:gd name="T12" fmla="*/ 134 w 401"/>
              <a:gd name="T13" fmla="*/ 369 h 374"/>
              <a:gd name="T14" fmla="*/ 368 w 401"/>
              <a:gd name="T15" fmla="*/ 202 h 374"/>
              <a:gd name="T16" fmla="*/ 391 w 401"/>
              <a:gd name="T17" fmla="*/ 178 h 374"/>
              <a:gd name="T18" fmla="*/ 387 w 401"/>
              <a:gd name="T19" fmla="*/ 14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374">
                <a:moveTo>
                  <a:pt x="387" y="147"/>
                </a:moveTo>
                <a:cubicBezTo>
                  <a:pt x="206" y="8"/>
                  <a:pt x="206" y="8"/>
                  <a:pt x="206" y="8"/>
                </a:cubicBezTo>
                <a:cubicBezTo>
                  <a:pt x="200" y="4"/>
                  <a:pt x="193" y="0"/>
                  <a:pt x="184" y="10"/>
                </a:cubicBezTo>
                <a:cubicBezTo>
                  <a:pt x="130" y="66"/>
                  <a:pt x="74" y="102"/>
                  <a:pt x="14" y="132"/>
                </a:cubicBezTo>
                <a:cubicBezTo>
                  <a:pt x="0" y="140"/>
                  <a:pt x="0" y="145"/>
                  <a:pt x="5" y="157"/>
                </a:cubicBezTo>
                <a:cubicBezTo>
                  <a:pt x="107" y="364"/>
                  <a:pt x="107" y="364"/>
                  <a:pt x="107" y="364"/>
                </a:cubicBezTo>
                <a:cubicBezTo>
                  <a:pt x="110" y="371"/>
                  <a:pt x="120" y="374"/>
                  <a:pt x="134" y="369"/>
                </a:cubicBezTo>
                <a:cubicBezTo>
                  <a:pt x="224" y="330"/>
                  <a:pt x="301" y="270"/>
                  <a:pt x="368" y="202"/>
                </a:cubicBezTo>
                <a:cubicBezTo>
                  <a:pt x="376" y="194"/>
                  <a:pt x="383" y="186"/>
                  <a:pt x="391" y="178"/>
                </a:cubicBezTo>
                <a:cubicBezTo>
                  <a:pt x="401" y="166"/>
                  <a:pt x="398" y="156"/>
                  <a:pt x="387" y="147"/>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原创设计师QQ69613753    _11"/>
          <p:cNvSpPr>
            <a:spLocks noChangeArrowheads="1"/>
          </p:cNvSpPr>
          <p:nvPr/>
        </p:nvSpPr>
        <p:spPr bwMode="auto">
          <a:xfrm rot="20700000">
            <a:off x="5045997" y="3054781"/>
            <a:ext cx="1792288" cy="1792287"/>
          </a:xfrm>
          <a:prstGeom prst="ellipse">
            <a:avLst/>
          </a:prstGeom>
          <a:solidFill>
            <a:schemeClr val="bg1">
              <a:lumMod val="8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 name="原创设计师QQ69613753    _12"/>
          <p:cNvSpPr>
            <a:spLocks/>
          </p:cNvSpPr>
          <p:nvPr/>
        </p:nvSpPr>
        <p:spPr bwMode="auto">
          <a:xfrm rot="20700000">
            <a:off x="4563059" y="1913312"/>
            <a:ext cx="1057275" cy="822325"/>
          </a:xfrm>
          <a:custGeom>
            <a:avLst/>
            <a:gdLst>
              <a:gd name="T0" fmla="*/ 373 w 391"/>
              <a:gd name="T1" fmla="*/ 260 h 304"/>
              <a:gd name="T2" fmla="*/ 390 w 391"/>
              <a:gd name="T3" fmla="*/ 24 h 304"/>
              <a:gd name="T4" fmla="*/ 373 w 391"/>
              <a:gd name="T5" fmla="*/ 8 h 304"/>
              <a:gd name="T6" fmla="*/ 14 w 391"/>
              <a:gd name="T7" fmla="*/ 53 h 304"/>
              <a:gd name="T8" fmla="*/ 6 w 391"/>
              <a:gd name="T9" fmla="*/ 71 h 304"/>
              <a:gd name="T10" fmla="*/ 92 w 391"/>
              <a:gd name="T11" fmla="*/ 297 h 304"/>
              <a:gd name="T12" fmla="*/ 105 w 391"/>
              <a:gd name="T13" fmla="*/ 302 h 304"/>
              <a:gd name="T14" fmla="*/ 357 w 391"/>
              <a:gd name="T15" fmla="*/ 273 h 304"/>
              <a:gd name="T16" fmla="*/ 373 w 391"/>
              <a:gd name="T17" fmla="*/ 26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304">
                <a:moveTo>
                  <a:pt x="373" y="260"/>
                </a:moveTo>
                <a:cubicBezTo>
                  <a:pt x="390" y="24"/>
                  <a:pt x="390" y="24"/>
                  <a:pt x="390" y="24"/>
                </a:cubicBezTo>
                <a:cubicBezTo>
                  <a:pt x="391" y="9"/>
                  <a:pt x="384" y="9"/>
                  <a:pt x="373" y="8"/>
                </a:cubicBezTo>
                <a:cubicBezTo>
                  <a:pt x="305" y="3"/>
                  <a:pt x="164" y="0"/>
                  <a:pt x="14" y="53"/>
                </a:cubicBezTo>
                <a:cubicBezTo>
                  <a:pt x="0" y="58"/>
                  <a:pt x="6" y="71"/>
                  <a:pt x="6" y="71"/>
                </a:cubicBezTo>
                <a:cubicBezTo>
                  <a:pt x="92" y="297"/>
                  <a:pt x="92" y="297"/>
                  <a:pt x="92" y="297"/>
                </a:cubicBezTo>
                <a:cubicBezTo>
                  <a:pt x="94" y="301"/>
                  <a:pt x="97" y="304"/>
                  <a:pt x="105" y="302"/>
                </a:cubicBezTo>
                <a:cubicBezTo>
                  <a:pt x="203" y="274"/>
                  <a:pt x="300" y="271"/>
                  <a:pt x="357" y="273"/>
                </a:cubicBezTo>
                <a:cubicBezTo>
                  <a:pt x="370" y="274"/>
                  <a:pt x="372" y="270"/>
                  <a:pt x="373" y="26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原创设计师QQ69613753    _13"/>
          <p:cNvSpPr>
            <a:spLocks/>
          </p:cNvSpPr>
          <p:nvPr/>
        </p:nvSpPr>
        <p:spPr bwMode="auto">
          <a:xfrm rot="20700000">
            <a:off x="3699284" y="2432179"/>
            <a:ext cx="1087438" cy="1016000"/>
          </a:xfrm>
          <a:custGeom>
            <a:avLst/>
            <a:gdLst>
              <a:gd name="T0" fmla="*/ 14 w 402"/>
              <a:gd name="T1" fmla="*/ 233 h 376"/>
              <a:gd name="T2" fmla="*/ 198 w 402"/>
              <a:gd name="T3" fmla="*/ 367 h 376"/>
              <a:gd name="T4" fmla="*/ 221 w 402"/>
              <a:gd name="T5" fmla="*/ 366 h 376"/>
              <a:gd name="T6" fmla="*/ 387 w 402"/>
              <a:gd name="T7" fmla="*/ 239 h 376"/>
              <a:gd name="T8" fmla="*/ 396 w 402"/>
              <a:gd name="T9" fmla="*/ 214 h 376"/>
              <a:gd name="T10" fmla="*/ 290 w 402"/>
              <a:gd name="T11" fmla="*/ 10 h 376"/>
              <a:gd name="T12" fmla="*/ 263 w 402"/>
              <a:gd name="T13" fmla="*/ 6 h 376"/>
              <a:gd name="T14" fmla="*/ 32 w 402"/>
              <a:gd name="T15" fmla="*/ 178 h 376"/>
              <a:gd name="T16" fmla="*/ 10 w 402"/>
              <a:gd name="T17" fmla="*/ 202 h 376"/>
              <a:gd name="T18" fmla="*/ 14 w 402"/>
              <a:gd name="T19" fmla="*/ 23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2" h="376">
                <a:moveTo>
                  <a:pt x="14" y="233"/>
                </a:moveTo>
                <a:cubicBezTo>
                  <a:pt x="198" y="367"/>
                  <a:pt x="198" y="367"/>
                  <a:pt x="198" y="367"/>
                </a:cubicBezTo>
                <a:cubicBezTo>
                  <a:pt x="204" y="372"/>
                  <a:pt x="212" y="376"/>
                  <a:pt x="221" y="366"/>
                </a:cubicBezTo>
                <a:cubicBezTo>
                  <a:pt x="273" y="309"/>
                  <a:pt x="329" y="271"/>
                  <a:pt x="387" y="239"/>
                </a:cubicBezTo>
                <a:cubicBezTo>
                  <a:pt x="401" y="232"/>
                  <a:pt x="402" y="226"/>
                  <a:pt x="396" y="214"/>
                </a:cubicBezTo>
                <a:cubicBezTo>
                  <a:pt x="290" y="10"/>
                  <a:pt x="290" y="10"/>
                  <a:pt x="290" y="10"/>
                </a:cubicBezTo>
                <a:cubicBezTo>
                  <a:pt x="286" y="3"/>
                  <a:pt x="276" y="0"/>
                  <a:pt x="263" y="6"/>
                </a:cubicBezTo>
                <a:cubicBezTo>
                  <a:pt x="174" y="47"/>
                  <a:pt x="98" y="108"/>
                  <a:pt x="32" y="178"/>
                </a:cubicBezTo>
                <a:cubicBezTo>
                  <a:pt x="25" y="186"/>
                  <a:pt x="17" y="194"/>
                  <a:pt x="10" y="202"/>
                </a:cubicBezTo>
                <a:cubicBezTo>
                  <a:pt x="0" y="214"/>
                  <a:pt x="3" y="225"/>
                  <a:pt x="14" y="233"/>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原创设计师QQ69613753    _14"/>
          <p:cNvSpPr>
            <a:spLocks/>
          </p:cNvSpPr>
          <p:nvPr/>
        </p:nvSpPr>
        <p:spPr bwMode="auto">
          <a:xfrm rot="20700000">
            <a:off x="3404738" y="3394961"/>
            <a:ext cx="1387475" cy="2016125"/>
          </a:xfrm>
          <a:custGeom>
            <a:avLst/>
            <a:gdLst>
              <a:gd name="T0" fmla="*/ 109 w 513"/>
              <a:gd name="T1" fmla="*/ 277 h 745"/>
              <a:gd name="T2" fmla="*/ 19 w 513"/>
              <a:gd name="T3" fmla="*/ 262 h 745"/>
              <a:gd name="T4" fmla="*/ 5 w 513"/>
              <a:gd name="T5" fmla="*/ 277 h 745"/>
              <a:gd name="T6" fmla="*/ 92 w 513"/>
              <a:gd name="T7" fmla="*/ 504 h 745"/>
              <a:gd name="T8" fmla="*/ 175 w 513"/>
              <a:gd name="T9" fmla="*/ 722 h 745"/>
              <a:gd name="T10" fmla="*/ 204 w 513"/>
              <a:gd name="T11" fmla="*/ 725 h 745"/>
              <a:gd name="T12" fmla="*/ 351 w 513"/>
              <a:gd name="T13" fmla="*/ 546 h 745"/>
              <a:gd name="T14" fmla="*/ 500 w 513"/>
              <a:gd name="T15" fmla="*/ 362 h 745"/>
              <a:gd name="T16" fmla="*/ 497 w 513"/>
              <a:gd name="T17" fmla="*/ 339 h 745"/>
              <a:gd name="T18" fmla="*/ 387 w 513"/>
              <a:gd name="T19" fmla="*/ 321 h 745"/>
              <a:gd name="T20" fmla="*/ 445 w 513"/>
              <a:gd name="T21" fmla="*/ 122 h 745"/>
              <a:gd name="T22" fmla="*/ 437 w 513"/>
              <a:gd name="T23" fmla="*/ 100 h 745"/>
              <a:gd name="T24" fmla="*/ 227 w 513"/>
              <a:gd name="T25" fmla="*/ 8 h 745"/>
              <a:gd name="T26" fmla="*/ 200 w 513"/>
              <a:gd name="T27" fmla="*/ 17 h 745"/>
              <a:gd name="T28" fmla="*/ 126 w 513"/>
              <a:gd name="T29" fmla="*/ 264 h 745"/>
              <a:gd name="T30" fmla="*/ 124 w 513"/>
              <a:gd name="T31" fmla="*/ 279 h 745"/>
              <a:gd name="T32" fmla="*/ 109 w 513"/>
              <a:gd name="T33" fmla="*/ 277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745">
                <a:moveTo>
                  <a:pt x="109" y="277"/>
                </a:moveTo>
                <a:cubicBezTo>
                  <a:pt x="19" y="262"/>
                  <a:pt x="19" y="262"/>
                  <a:pt x="19" y="262"/>
                </a:cubicBezTo>
                <a:cubicBezTo>
                  <a:pt x="1" y="259"/>
                  <a:pt x="0" y="261"/>
                  <a:pt x="5" y="277"/>
                </a:cubicBezTo>
                <a:cubicBezTo>
                  <a:pt x="92" y="504"/>
                  <a:pt x="92" y="504"/>
                  <a:pt x="92" y="504"/>
                </a:cubicBezTo>
                <a:cubicBezTo>
                  <a:pt x="175" y="722"/>
                  <a:pt x="175" y="722"/>
                  <a:pt x="175" y="722"/>
                </a:cubicBezTo>
                <a:cubicBezTo>
                  <a:pt x="184" y="745"/>
                  <a:pt x="197" y="735"/>
                  <a:pt x="204" y="725"/>
                </a:cubicBezTo>
                <a:cubicBezTo>
                  <a:pt x="351" y="546"/>
                  <a:pt x="351" y="546"/>
                  <a:pt x="351" y="546"/>
                </a:cubicBezTo>
                <a:cubicBezTo>
                  <a:pt x="500" y="362"/>
                  <a:pt x="500" y="362"/>
                  <a:pt x="500" y="362"/>
                </a:cubicBezTo>
                <a:cubicBezTo>
                  <a:pt x="513" y="347"/>
                  <a:pt x="511" y="341"/>
                  <a:pt x="497" y="339"/>
                </a:cubicBezTo>
                <a:cubicBezTo>
                  <a:pt x="387" y="321"/>
                  <a:pt x="387" y="321"/>
                  <a:pt x="387" y="321"/>
                </a:cubicBezTo>
                <a:cubicBezTo>
                  <a:pt x="398" y="247"/>
                  <a:pt x="420" y="178"/>
                  <a:pt x="445" y="122"/>
                </a:cubicBezTo>
                <a:cubicBezTo>
                  <a:pt x="450" y="111"/>
                  <a:pt x="447" y="106"/>
                  <a:pt x="437" y="100"/>
                </a:cubicBezTo>
                <a:cubicBezTo>
                  <a:pt x="227" y="8"/>
                  <a:pt x="227" y="8"/>
                  <a:pt x="227" y="8"/>
                </a:cubicBezTo>
                <a:cubicBezTo>
                  <a:pt x="211" y="1"/>
                  <a:pt x="208" y="0"/>
                  <a:pt x="200" y="17"/>
                </a:cubicBezTo>
                <a:cubicBezTo>
                  <a:pt x="165" y="95"/>
                  <a:pt x="141" y="174"/>
                  <a:pt x="126" y="264"/>
                </a:cubicBezTo>
                <a:cubicBezTo>
                  <a:pt x="124" y="279"/>
                  <a:pt x="124" y="279"/>
                  <a:pt x="124" y="279"/>
                </a:cubicBezTo>
                <a:lnTo>
                  <a:pt x="109" y="277"/>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原创设计师QQ69613753    _15"/>
          <p:cNvGrpSpPr>
            <a:grpSpLocks noChangeAspect="1"/>
          </p:cNvGrpSpPr>
          <p:nvPr/>
        </p:nvGrpSpPr>
        <p:grpSpPr bwMode="auto">
          <a:xfrm>
            <a:off x="5503052" y="3380407"/>
            <a:ext cx="787400" cy="1056621"/>
            <a:chOff x="3296" y="1432"/>
            <a:chExt cx="1088" cy="1460"/>
          </a:xfrm>
          <a:solidFill>
            <a:schemeClr val="tx1">
              <a:lumMod val="65000"/>
              <a:lumOff val="35000"/>
            </a:schemeClr>
          </a:solidFill>
          <a:effectLst/>
        </p:grpSpPr>
        <p:sp>
          <p:nvSpPr>
            <p:cNvPr id="17" name="Freeform 15"/>
            <p:cNvSpPr>
              <a:spLocks/>
            </p:cNvSpPr>
            <p:nvPr/>
          </p:nvSpPr>
          <p:spPr bwMode="auto">
            <a:xfrm>
              <a:off x="3325" y="2624"/>
              <a:ext cx="176" cy="268"/>
            </a:xfrm>
            <a:custGeom>
              <a:avLst/>
              <a:gdLst>
                <a:gd name="T0" fmla="*/ 67 w 74"/>
                <a:gd name="T1" fmla="*/ 0 h 113"/>
                <a:gd name="T2" fmla="*/ 6 w 74"/>
                <a:gd name="T3" fmla="*/ 0 h 113"/>
                <a:gd name="T4" fmla="*/ 0 w 74"/>
                <a:gd name="T5" fmla="*/ 7 h 113"/>
                <a:gd name="T6" fmla="*/ 0 w 74"/>
                <a:gd name="T7" fmla="*/ 106 h 113"/>
                <a:gd name="T8" fmla="*/ 6 w 74"/>
                <a:gd name="T9" fmla="*/ 113 h 113"/>
                <a:gd name="T10" fmla="*/ 67 w 74"/>
                <a:gd name="T11" fmla="*/ 113 h 113"/>
                <a:gd name="T12" fmla="*/ 74 w 74"/>
                <a:gd name="T13" fmla="*/ 106 h 113"/>
                <a:gd name="T14" fmla="*/ 74 w 74"/>
                <a:gd name="T15" fmla="*/ 7 h 113"/>
                <a:gd name="T16" fmla="*/ 67 w 74"/>
                <a:gd name="T1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13">
                  <a:moveTo>
                    <a:pt x="67" y="0"/>
                  </a:moveTo>
                  <a:cubicBezTo>
                    <a:pt x="6" y="0"/>
                    <a:pt x="6" y="0"/>
                    <a:pt x="6" y="0"/>
                  </a:cubicBezTo>
                  <a:cubicBezTo>
                    <a:pt x="3" y="0"/>
                    <a:pt x="0" y="3"/>
                    <a:pt x="0" y="7"/>
                  </a:cubicBezTo>
                  <a:cubicBezTo>
                    <a:pt x="0" y="106"/>
                    <a:pt x="0" y="106"/>
                    <a:pt x="0" y="106"/>
                  </a:cubicBezTo>
                  <a:cubicBezTo>
                    <a:pt x="0" y="110"/>
                    <a:pt x="3" y="113"/>
                    <a:pt x="6" y="113"/>
                  </a:cubicBezTo>
                  <a:cubicBezTo>
                    <a:pt x="67" y="113"/>
                    <a:pt x="67" y="113"/>
                    <a:pt x="67" y="113"/>
                  </a:cubicBezTo>
                  <a:cubicBezTo>
                    <a:pt x="71" y="113"/>
                    <a:pt x="74" y="110"/>
                    <a:pt x="74" y="106"/>
                  </a:cubicBezTo>
                  <a:cubicBezTo>
                    <a:pt x="74" y="7"/>
                    <a:pt x="74" y="7"/>
                    <a:pt x="74" y="7"/>
                  </a:cubicBezTo>
                  <a:cubicBezTo>
                    <a:pt x="74" y="3"/>
                    <a:pt x="71" y="0"/>
                    <a:pt x="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p:nvSpPr>
          <p:spPr bwMode="auto">
            <a:xfrm>
              <a:off x="3618" y="2738"/>
              <a:ext cx="176" cy="154"/>
            </a:xfrm>
            <a:custGeom>
              <a:avLst/>
              <a:gdLst>
                <a:gd name="T0" fmla="*/ 67 w 74"/>
                <a:gd name="T1" fmla="*/ 0 h 65"/>
                <a:gd name="T2" fmla="*/ 6 w 74"/>
                <a:gd name="T3" fmla="*/ 0 h 65"/>
                <a:gd name="T4" fmla="*/ 0 w 74"/>
                <a:gd name="T5" fmla="*/ 4 h 65"/>
                <a:gd name="T6" fmla="*/ 0 w 74"/>
                <a:gd name="T7" fmla="*/ 61 h 65"/>
                <a:gd name="T8" fmla="*/ 6 w 74"/>
                <a:gd name="T9" fmla="*/ 65 h 65"/>
                <a:gd name="T10" fmla="*/ 67 w 74"/>
                <a:gd name="T11" fmla="*/ 65 h 65"/>
                <a:gd name="T12" fmla="*/ 74 w 74"/>
                <a:gd name="T13" fmla="*/ 61 h 65"/>
                <a:gd name="T14" fmla="*/ 74 w 74"/>
                <a:gd name="T15" fmla="*/ 4 h 65"/>
                <a:gd name="T16" fmla="*/ 67 w 74"/>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65">
                  <a:moveTo>
                    <a:pt x="67" y="0"/>
                  </a:moveTo>
                  <a:cubicBezTo>
                    <a:pt x="6" y="0"/>
                    <a:pt x="6" y="0"/>
                    <a:pt x="6" y="0"/>
                  </a:cubicBezTo>
                  <a:cubicBezTo>
                    <a:pt x="3" y="0"/>
                    <a:pt x="0" y="2"/>
                    <a:pt x="0" y="4"/>
                  </a:cubicBezTo>
                  <a:cubicBezTo>
                    <a:pt x="0" y="61"/>
                    <a:pt x="0" y="61"/>
                    <a:pt x="0" y="61"/>
                  </a:cubicBezTo>
                  <a:cubicBezTo>
                    <a:pt x="0" y="63"/>
                    <a:pt x="3" y="65"/>
                    <a:pt x="6" y="65"/>
                  </a:cubicBezTo>
                  <a:cubicBezTo>
                    <a:pt x="67" y="65"/>
                    <a:pt x="67" y="65"/>
                    <a:pt x="67" y="65"/>
                  </a:cubicBezTo>
                  <a:cubicBezTo>
                    <a:pt x="71" y="65"/>
                    <a:pt x="74" y="63"/>
                    <a:pt x="74" y="61"/>
                  </a:cubicBezTo>
                  <a:cubicBezTo>
                    <a:pt x="74" y="4"/>
                    <a:pt x="74" y="4"/>
                    <a:pt x="74" y="4"/>
                  </a:cubicBezTo>
                  <a:cubicBezTo>
                    <a:pt x="74" y="2"/>
                    <a:pt x="71" y="0"/>
                    <a:pt x="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p:cNvSpPr>
              <a:spLocks/>
            </p:cNvSpPr>
            <p:nvPr/>
          </p:nvSpPr>
          <p:spPr bwMode="auto">
            <a:xfrm>
              <a:off x="3908" y="2437"/>
              <a:ext cx="176" cy="455"/>
            </a:xfrm>
            <a:custGeom>
              <a:avLst/>
              <a:gdLst>
                <a:gd name="T0" fmla="*/ 67 w 74"/>
                <a:gd name="T1" fmla="*/ 0 h 192"/>
                <a:gd name="T2" fmla="*/ 7 w 74"/>
                <a:gd name="T3" fmla="*/ 0 h 192"/>
                <a:gd name="T4" fmla="*/ 0 w 74"/>
                <a:gd name="T5" fmla="*/ 11 h 192"/>
                <a:gd name="T6" fmla="*/ 0 w 74"/>
                <a:gd name="T7" fmla="*/ 181 h 192"/>
                <a:gd name="T8" fmla="*/ 7 w 74"/>
                <a:gd name="T9" fmla="*/ 192 h 192"/>
                <a:gd name="T10" fmla="*/ 67 w 74"/>
                <a:gd name="T11" fmla="*/ 192 h 192"/>
                <a:gd name="T12" fmla="*/ 74 w 74"/>
                <a:gd name="T13" fmla="*/ 181 h 192"/>
                <a:gd name="T14" fmla="*/ 74 w 74"/>
                <a:gd name="T15" fmla="*/ 11 h 192"/>
                <a:gd name="T16" fmla="*/ 67 w 7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92">
                  <a:moveTo>
                    <a:pt x="67" y="0"/>
                  </a:moveTo>
                  <a:cubicBezTo>
                    <a:pt x="7" y="0"/>
                    <a:pt x="7" y="0"/>
                    <a:pt x="7" y="0"/>
                  </a:cubicBezTo>
                  <a:cubicBezTo>
                    <a:pt x="3" y="0"/>
                    <a:pt x="0" y="5"/>
                    <a:pt x="0" y="11"/>
                  </a:cubicBezTo>
                  <a:cubicBezTo>
                    <a:pt x="0" y="181"/>
                    <a:pt x="0" y="181"/>
                    <a:pt x="0" y="181"/>
                  </a:cubicBezTo>
                  <a:cubicBezTo>
                    <a:pt x="0" y="187"/>
                    <a:pt x="3" y="192"/>
                    <a:pt x="7" y="192"/>
                  </a:cubicBezTo>
                  <a:cubicBezTo>
                    <a:pt x="67" y="192"/>
                    <a:pt x="67" y="192"/>
                    <a:pt x="67" y="192"/>
                  </a:cubicBezTo>
                  <a:cubicBezTo>
                    <a:pt x="71" y="192"/>
                    <a:pt x="74" y="187"/>
                    <a:pt x="74" y="181"/>
                  </a:cubicBezTo>
                  <a:cubicBezTo>
                    <a:pt x="74" y="11"/>
                    <a:pt x="74" y="11"/>
                    <a:pt x="74" y="11"/>
                  </a:cubicBezTo>
                  <a:cubicBezTo>
                    <a:pt x="74" y="5"/>
                    <a:pt x="71" y="0"/>
                    <a:pt x="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p:cNvSpPr>
              <a:spLocks/>
            </p:cNvSpPr>
            <p:nvPr/>
          </p:nvSpPr>
          <p:spPr bwMode="auto">
            <a:xfrm>
              <a:off x="4203" y="2000"/>
              <a:ext cx="173" cy="892"/>
            </a:xfrm>
            <a:custGeom>
              <a:avLst/>
              <a:gdLst>
                <a:gd name="T0" fmla="*/ 67 w 73"/>
                <a:gd name="T1" fmla="*/ 0 h 376"/>
                <a:gd name="T2" fmla="*/ 6 w 73"/>
                <a:gd name="T3" fmla="*/ 0 h 376"/>
                <a:gd name="T4" fmla="*/ 0 w 73"/>
                <a:gd name="T5" fmla="*/ 22 h 376"/>
                <a:gd name="T6" fmla="*/ 0 w 73"/>
                <a:gd name="T7" fmla="*/ 354 h 376"/>
                <a:gd name="T8" fmla="*/ 6 w 73"/>
                <a:gd name="T9" fmla="*/ 376 h 376"/>
                <a:gd name="T10" fmla="*/ 67 w 73"/>
                <a:gd name="T11" fmla="*/ 376 h 376"/>
                <a:gd name="T12" fmla="*/ 73 w 73"/>
                <a:gd name="T13" fmla="*/ 354 h 376"/>
                <a:gd name="T14" fmla="*/ 73 w 73"/>
                <a:gd name="T15" fmla="*/ 22 h 376"/>
                <a:gd name="T16" fmla="*/ 67 w 73"/>
                <a:gd name="T17"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76">
                  <a:moveTo>
                    <a:pt x="67" y="0"/>
                  </a:moveTo>
                  <a:cubicBezTo>
                    <a:pt x="6" y="0"/>
                    <a:pt x="6" y="0"/>
                    <a:pt x="6" y="0"/>
                  </a:cubicBezTo>
                  <a:cubicBezTo>
                    <a:pt x="3" y="0"/>
                    <a:pt x="0" y="10"/>
                    <a:pt x="0" y="22"/>
                  </a:cubicBezTo>
                  <a:cubicBezTo>
                    <a:pt x="0" y="354"/>
                    <a:pt x="0" y="354"/>
                    <a:pt x="0" y="354"/>
                  </a:cubicBezTo>
                  <a:cubicBezTo>
                    <a:pt x="0" y="366"/>
                    <a:pt x="3" y="376"/>
                    <a:pt x="6" y="376"/>
                  </a:cubicBezTo>
                  <a:cubicBezTo>
                    <a:pt x="67" y="376"/>
                    <a:pt x="67" y="376"/>
                    <a:pt x="67" y="376"/>
                  </a:cubicBezTo>
                  <a:cubicBezTo>
                    <a:pt x="71" y="376"/>
                    <a:pt x="73" y="366"/>
                    <a:pt x="73" y="354"/>
                  </a:cubicBezTo>
                  <a:cubicBezTo>
                    <a:pt x="73" y="22"/>
                    <a:pt x="73" y="22"/>
                    <a:pt x="73" y="22"/>
                  </a:cubicBezTo>
                  <a:cubicBezTo>
                    <a:pt x="73" y="10"/>
                    <a:pt x="71" y="0"/>
                    <a:pt x="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p:cNvSpPr>
              <a:spLocks/>
            </p:cNvSpPr>
            <p:nvPr/>
          </p:nvSpPr>
          <p:spPr bwMode="auto">
            <a:xfrm>
              <a:off x="3296" y="1432"/>
              <a:ext cx="1088" cy="1119"/>
            </a:xfrm>
            <a:custGeom>
              <a:avLst/>
              <a:gdLst>
                <a:gd name="T0" fmla="*/ 771 w 1088"/>
                <a:gd name="T1" fmla="*/ 257 h 1119"/>
                <a:gd name="T2" fmla="*/ 833 w 1088"/>
                <a:gd name="T3" fmla="*/ 295 h 1119"/>
                <a:gd name="T4" fmla="*/ 379 w 1088"/>
                <a:gd name="T5" fmla="*/ 986 h 1119"/>
                <a:gd name="T6" fmla="*/ 103 w 1088"/>
                <a:gd name="T7" fmla="*/ 841 h 1119"/>
                <a:gd name="T8" fmla="*/ 0 w 1088"/>
                <a:gd name="T9" fmla="*/ 960 h 1119"/>
                <a:gd name="T10" fmla="*/ 79 w 1088"/>
                <a:gd name="T11" fmla="*/ 1028 h 1119"/>
                <a:gd name="T12" fmla="*/ 127 w 1088"/>
                <a:gd name="T13" fmla="*/ 969 h 1119"/>
                <a:gd name="T14" fmla="*/ 414 w 1088"/>
                <a:gd name="T15" fmla="*/ 1119 h 1119"/>
                <a:gd name="T16" fmla="*/ 919 w 1088"/>
                <a:gd name="T17" fmla="*/ 352 h 1119"/>
                <a:gd name="T18" fmla="*/ 983 w 1088"/>
                <a:gd name="T19" fmla="*/ 392 h 1119"/>
                <a:gd name="T20" fmla="*/ 1035 w 1088"/>
                <a:gd name="T21" fmla="*/ 197 h 1119"/>
                <a:gd name="T22" fmla="*/ 1088 w 1088"/>
                <a:gd name="T23" fmla="*/ 0 h 1119"/>
                <a:gd name="T24" fmla="*/ 928 w 1088"/>
                <a:gd name="T25" fmla="*/ 129 h 1119"/>
                <a:gd name="T26" fmla="*/ 771 w 1088"/>
                <a:gd name="T27" fmla="*/ 257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1119">
                  <a:moveTo>
                    <a:pt x="771" y="257"/>
                  </a:moveTo>
                  <a:lnTo>
                    <a:pt x="833" y="295"/>
                  </a:lnTo>
                  <a:lnTo>
                    <a:pt x="379" y="986"/>
                  </a:lnTo>
                  <a:lnTo>
                    <a:pt x="103" y="841"/>
                  </a:lnTo>
                  <a:lnTo>
                    <a:pt x="0" y="960"/>
                  </a:lnTo>
                  <a:lnTo>
                    <a:pt x="79" y="1028"/>
                  </a:lnTo>
                  <a:lnTo>
                    <a:pt x="127" y="969"/>
                  </a:lnTo>
                  <a:lnTo>
                    <a:pt x="414" y="1119"/>
                  </a:lnTo>
                  <a:lnTo>
                    <a:pt x="919" y="352"/>
                  </a:lnTo>
                  <a:lnTo>
                    <a:pt x="983" y="392"/>
                  </a:lnTo>
                  <a:lnTo>
                    <a:pt x="1035" y="197"/>
                  </a:lnTo>
                  <a:lnTo>
                    <a:pt x="1088" y="0"/>
                  </a:lnTo>
                  <a:lnTo>
                    <a:pt x="928" y="129"/>
                  </a:lnTo>
                  <a:lnTo>
                    <a:pt x="771" y="2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原创设计师QQ69613753    _16"/>
          <p:cNvSpPr/>
          <p:nvPr/>
        </p:nvSpPr>
        <p:spPr>
          <a:xfrm>
            <a:off x="6413248" y="5406712"/>
            <a:ext cx="890516" cy="523220"/>
          </a:xfrm>
          <a:prstGeom prst="rect">
            <a:avLst/>
          </a:prstGeom>
          <a:effectLst/>
        </p:spPr>
        <p:txBody>
          <a:bodyPr wrap="square">
            <a:spAutoFit/>
          </a:bodyPr>
          <a:lstStyle/>
          <a:p>
            <a:pPr algn="ctr"/>
            <a:r>
              <a:rPr lang="en-US" altLang="zh-CN" sz="2800" dirty="0">
                <a:solidFill>
                  <a:schemeClr val="bg1"/>
                </a:solidFill>
                <a:latin typeface="Haettenschweiler" panose="020B0706040902060204" pitchFamily="34" charset="0"/>
                <a:ea typeface="微软雅黑" panose="020B0503020204020204" pitchFamily="34" charset="-122"/>
              </a:rPr>
              <a:t>08</a:t>
            </a:r>
            <a:endParaRPr lang="zh-CN" altLang="en-US" sz="2800" dirty="0">
              <a:solidFill>
                <a:schemeClr val="bg1"/>
              </a:solidFill>
              <a:latin typeface="Haettenschweiler" panose="020B0706040902060204" pitchFamily="34" charset="0"/>
              <a:ea typeface="微软雅黑" panose="020B0503020204020204" pitchFamily="34" charset="-122"/>
            </a:endParaRPr>
          </a:p>
        </p:txBody>
      </p:sp>
      <p:sp>
        <p:nvSpPr>
          <p:cNvPr id="24" name="原创设计师QQ69613753    _18"/>
          <p:cNvSpPr/>
          <p:nvPr/>
        </p:nvSpPr>
        <p:spPr>
          <a:xfrm>
            <a:off x="7456271" y="3407455"/>
            <a:ext cx="890516" cy="523220"/>
          </a:xfrm>
          <a:prstGeom prst="rect">
            <a:avLst/>
          </a:prstGeom>
          <a:effectLst/>
        </p:spPr>
        <p:txBody>
          <a:bodyPr wrap="square">
            <a:spAutoFit/>
          </a:bodyPr>
          <a:lstStyle/>
          <a:p>
            <a:pPr algn="ctr"/>
            <a:r>
              <a:rPr lang="en-US" altLang="zh-CN" sz="2800" dirty="0">
                <a:solidFill>
                  <a:schemeClr val="bg1"/>
                </a:solidFill>
                <a:latin typeface="Haettenschweiler" panose="020B0706040902060204" pitchFamily="34" charset="0"/>
                <a:ea typeface="微软雅黑" panose="020B0503020204020204" pitchFamily="34" charset="-122"/>
              </a:rPr>
              <a:t>10</a:t>
            </a:r>
            <a:endParaRPr lang="zh-CN" altLang="en-US" sz="2800" dirty="0">
              <a:solidFill>
                <a:schemeClr val="bg1"/>
              </a:solidFill>
              <a:latin typeface="Haettenschweiler" panose="020B0706040902060204" pitchFamily="34" charset="0"/>
              <a:ea typeface="微软雅黑" panose="020B0503020204020204" pitchFamily="34" charset="-122"/>
            </a:endParaRPr>
          </a:p>
        </p:txBody>
      </p:sp>
      <p:sp>
        <p:nvSpPr>
          <p:cNvPr id="25" name="原创设计师QQ69613753    _19"/>
          <p:cNvSpPr/>
          <p:nvPr/>
        </p:nvSpPr>
        <p:spPr>
          <a:xfrm>
            <a:off x="4766329" y="1955310"/>
            <a:ext cx="890516" cy="523220"/>
          </a:xfrm>
          <a:prstGeom prst="rect">
            <a:avLst/>
          </a:prstGeom>
          <a:effectLst/>
        </p:spPr>
        <p:txBody>
          <a:bodyPr wrap="square">
            <a:spAutoFit/>
          </a:bodyPr>
          <a:lstStyle/>
          <a:p>
            <a:pPr algn="ctr"/>
            <a:r>
              <a:rPr lang="en-US" altLang="zh-CN" sz="2800" dirty="0">
                <a:solidFill>
                  <a:schemeClr val="bg1"/>
                </a:solidFill>
                <a:latin typeface="Haettenschweiler" panose="020B0706040902060204" pitchFamily="34" charset="0"/>
                <a:ea typeface="微软雅黑" panose="020B0503020204020204" pitchFamily="34" charset="-122"/>
              </a:rPr>
              <a:t>03</a:t>
            </a:r>
            <a:endParaRPr lang="zh-CN" altLang="en-US" sz="2800" dirty="0">
              <a:solidFill>
                <a:schemeClr val="bg1"/>
              </a:solidFill>
              <a:latin typeface="Haettenschweiler" panose="020B0706040902060204" pitchFamily="34" charset="0"/>
              <a:ea typeface="微软雅黑" panose="020B0503020204020204" pitchFamily="34" charset="-122"/>
            </a:endParaRPr>
          </a:p>
        </p:txBody>
      </p:sp>
      <p:sp>
        <p:nvSpPr>
          <p:cNvPr id="26" name="原创设计师QQ69613753    _20"/>
          <p:cNvSpPr/>
          <p:nvPr/>
        </p:nvSpPr>
        <p:spPr>
          <a:xfrm>
            <a:off x="3907993" y="2606724"/>
            <a:ext cx="890516" cy="523220"/>
          </a:xfrm>
          <a:prstGeom prst="rect">
            <a:avLst/>
          </a:prstGeom>
          <a:effectLst/>
        </p:spPr>
        <p:txBody>
          <a:bodyPr wrap="square">
            <a:spAutoFit/>
          </a:bodyPr>
          <a:lstStyle/>
          <a:p>
            <a:pPr algn="ctr"/>
            <a:r>
              <a:rPr lang="en-US" altLang="zh-CN" sz="2800" dirty="0">
                <a:solidFill>
                  <a:schemeClr val="bg1"/>
                </a:solidFill>
                <a:latin typeface="Haettenschweiler" panose="020B0706040902060204" pitchFamily="34" charset="0"/>
                <a:ea typeface="微软雅黑" panose="020B0503020204020204" pitchFamily="34" charset="-122"/>
              </a:rPr>
              <a:t>04</a:t>
            </a:r>
            <a:endParaRPr lang="zh-CN" altLang="en-US" sz="2800" dirty="0">
              <a:solidFill>
                <a:schemeClr val="bg1"/>
              </a:solidFill>
              <a:latin typeface="Haettenschweiler" panose="020B0706040902060204" pitchFamily="34" charset="0"/>
              <a:ea typeface="微软雅黑" panose="020B0503020204020204" pitchFamily="34" charset="-122"/>
            </a:endParaRPr>
          </a:p>
        </p:txBody>
      </p:sp>
      <p:sp>
        <p:nvSpPr>
          <p:cNvPr id="27" name="原创设计师QQ69613753    _21"/>
          <p:cNvSpPr/>
          <p:nvPr/>
        </p:nvSpPr>
        <p:spPr>
          <a:xfrm>
            <a:off x="3604706" y="4227030"/>
            <a:ext cx="890516" cy="523220"/>
          </a:xfrm>
          <a:prstGeom prst="rect">
            <a:avLst/>
          </a:prstGeom>
          <a:effectLst/>
        </p:spPr>
        <p:txBody>
          <a:bodyPr wrap="square">
            <a:spAutoFit/>
          </a:bodyPr>
          <a:lstStyle/>
          <a:p>
            <a:pPr algn="ctr"/>
            <a:r>
              <a:rPr lang="en-US" altLang="zh-CN" sz="2800" dirty="0">
                <a:solidFill>
                  <a:schemeClr val="bg1"/>
                </a:solidFill>
                <a:latin typeface="Haettenschweiler" panose="020B0706040902060204" pitchFamily="34" charset="0"/>
                <a:ea typeface="微软雅黑" panose="020B0503020204020204" pitchFamily="34" charset="-122"/>
              </a:rPr>
              <a:t>05</a:t>
            </a:r>
            <a:endParaRPr lang="zh-CN" altLang="en-US" sz="2800" dirty="0">
              <a:solidFill>
                <a:schemeClr val="bg1"/>
              </a:solidFill>
              <a:latin typeface="Haettenschweiler" panose="020B0706040902060204" pitchFamily="34" charset="0"/>
              <a:ea typeface="微软雅黑" panose="020B0503020204020204" pitchFamily="34" charset="-122"/>
            </a:endParaRPr>
          </a:p>
        </p:txBody>
      </p:sp>
      <p:sp>
        <p:nvSpPr>
          <p:cNvPr id="28" name="原创设计师QQ69613753    _22"/>
          <p:cNvSpPr/>
          <p:nvPr/>
        </p:nvSpPr>
        <p:spPr>
          <a:xfrm>
            <a:off x="9296566" y="3423306"/>
            <a:ext cx="2532277" cy="1431161"/>
          </a:xfrm>
          <a:prstGeom prst="rect">
            <a:avLst/>
          </a:prstGeom>
        </p:spPr>
        <p:txBody>
          <a:bodyPr wrap="square">
            <a:spAutoFit/>
          </a:bodyPr>
          <a:lstStyle/>
          <a:p>
            <a:pPr>
              <a:lnSpc>
                <a:spcPct val="150000"/>
              </a:lnSpc>
              <a:spcAft>
                <a:spcPts val="600"/>
              </a:spcAft>
            </a:pPr>
            <a:r>
              <a:rPr lang="zh-CN" altLang="en-US" dirty="0"/>
              <a:t>经济合理</a:t>
            </a:r>
            <a:r>
              <a:rPr lang="zh-CN" altLang="en-US" sz="1400" dirty="0"/>
              <a:t> </a:t>
            </a:r>
            <a:br>
              <a:rPr lang="zh-CN" altLang="en-US" sz="1400" dirty="0"/>
            </a:b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技术选型时，在满足需求的前提下，一般尽可能降低技术复杂度，规避高能耗的技术方案。 </a:t>
            </a:r>
            <a:r>
              <a:rPr lang="zh-CN" altLang="en-US" sz="1000" dirty="0"/>
              <a:t/>
            </a:r>
            <a:br>
              <a:rPr lang="zh-CN" altLang="en-US" sz="1000" dirty="0"/>
            </a:b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原创设计师QQ69613753    _23"/>
          <p:cNvSpPr/>
          <p:nvPr/>
        </p:nvSpPr>
        <p:spPr>
          <a:xfrm>
            <a:off x="9296566" y="4498772"/>
            <a:ext cx="2532277" cy="1431161"/>
          </a:xfrm>
          <a:prstGeom prst="rect">
            <a:avLst/>
          </a:prstGeom>
        </p:spPr>
        <p:txBody>
          <a:bodyPr wrap="square">
            <a:spAutoFit/>
          </a:bodyPr>
          <a:lstStyle/>
          <a:p>
            <a:pPr>
              <a:lnSpc>
                <a:spcPct val="150000"/>
              </a:lnSpc>
              <a:spcAft>
                <a:spcPts val="600"/>
              </a:spcAft>
            </a:pPr>
            <a:r>
              <a:rPr lang="zh-CN" altLang="en-US" dirty="0"/>
              <a:t>安全和隐私</a:t>
            </a:r>
            <a:r>
              <a:rPr lang="zh-CN" altLang="en-US" sz="1400" dirty="0"/>
              <a:t> </a:t>
            </a:r>
            <a:br>
              <a:rPr lang="zh-CN" altLang="en-US" sz="1400" dirty="0"/>
            </a:b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区块链技术的普及应用需要保障数据存储、数据传输和数据应用等多个方面的安全和隐私保护。 </a:t>
            </a:r>
            <a:r>
              <a:rPr lang="zh-CN" altLang="en-US" sz="1000" dirty="0"/>
              <a:t/>
            </a:r>
            <a:br>
              <a:rPr lang="zh-CN" altLang="en-US" sz="1000" dirty="0"/>
            </a:b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原创设计师QQ69613753    _24"/>
          <p:cNvSpPr/>
          <p:nvPr/>
        </p:nvSpPr>
        <p:spPr>
          <a:xfrm>
            <a:off x="9254382" y="5529429"/>
            <a:ext cx="2532277" cy="1200329"/>
          </a:xfrm>
          <a:prstGeom prst="rect">
            <a:avLst/>
          </a:prstGeom>
        </p:spPr>
        <p:txBody>
          <a:bodyPr wrap="square">
            <a:spAutoFit/>
          </a:bodyPr>
          <a:lstStyle/>
          <a:p>
            <a:pPr>
              <a:lnSpc>
                <a:spcPct val="150000"/>
              </a:lnSpc>
              <a:spcAft>
                <a:spcPts val="600"/>
              </a:spcAft>
            </a:pPr>
            <a:r>
              <a:rPr lang="zh-CN" altLang="en-US" dirty="0"/>
              <a:t>安全可靠</a:t>
            </a:r>
            <a:r>
              <a:rPr lang="zh-CN" altLang="en-US" sz="1400" dirty="0"/>
              <a:t> </a:t>
            </a:r>
            <a:br>
              <a:rPr lang="zh-CN" altLang="en-US" sz="1400" dirty="0"/>
            </a:b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积极贯彻落实国家网络安全和信息化战略部署，优先采用安全可靠的软硬件产品 </a:t>
            </a:r>
            <a:r>
              <a:rPr lang="zh-CN" altLang="en-US" sz="1000" dirty="0"/>
              <a:t/>
            </a:r>
            <a:br>
              <a:rPr lang="zh-CN" altLang="en-US" sz="1000" dirty="0"/>
            </a:b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1" name="原创设计师QQ69613753    _25"/>
          <p:cNvSpPr/>
          <p:nvPr/>
        </p:nvSpPr>
        <p:spPr>
          <a:xfrm>
            <a:off x="366094" y="3705021"/>
            <a:ext cx="2532277" cy="738664"/>
          </a:xfrm>
          <a:prstGeom prst="rect">
            <a:avLst/>
          </a:prstGeom>
        </p:spPr>
        <p:txBody>
          <a:bodyPr wrap="square">
            <a:spAutoFit/>
          </a:bodyPr>
          <a:lstStyle/>
          <a:p>
            <a:pPr algn="r">
              <a:lnSpc>
                <a:spcPct val="150000"/>
              </a:lnSpc>
              <a:spcAft>
                <a:spcPts val="600"/>
              </a:spcAft>
            </a:pPr>
            <a:r>
              <a:rPr lang="zh-CN" altLang="en-US" dirty="0"/>
              <a:t>成员管理</a:t>
            </a:r>
            <a:r>
              <a:rPr lang="zh-CN" altLang="en-US" sz="1400" dirty="0"/>
              <a:t> </a:t>
            </a:r>
            <a:br>
              <a:rPr lang="zh-CN" altLang="en-US" sz="1400" dirty="0"/>
            </a:b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 name="原创设计师QQ69613753    _26"/>
          <p:cNvSpPr/>
          <p:nvPr/>
        </p:nvSpPr>
        <p:spPr>
          <a:xfrm>
            <a:off x="324763" y="2339224"/>
            <a:ext cx="2532277" cy="738664"/>
          </a:xfrm>
          <a:prstGeom prst="rect">
            <a:avLst/>
          </a:prstGeom>
        </p:spPr>
        <p:txBody>
          <a:bodyPr wrap="square">
            <a:spAutoFit/>
          </a:bodyPr>
          <a:lstStyle/>
          <a:p>
            <a:pPr algn="r">
              <a:lnSpc>
                <a:spcPct val="150000"/>
              </a:lnSpc>
              <a:spcAft>
                <a:spcPts val="600"/>
              </a:spcAft>
            </a:pPr>
            <a:r>
              <a:rPr lang="zh-CN" altLang="en-US" dirty="0"/>
              <a:t>密码学算法</a:t>
            </a:r>
            <a:r>
              <a:rPr lang="zh-CN" altLang="en-US" sz="1400" dirty="0"/>
              <a:t> </a:t>
            </a:r>
            <a:br>
              <a:rPr lang="zh-CN" altLang="en-US" sz="1400" dirty="0"/>
            </a:b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3" name="原创设计师QQ69613753    _27"/>
          <p:cNvSpPr/>
          <p:nvPr/>
        </p:nvSpPr>
        <p:spPr>
          <a:xfrm>
            <a:off x="344998" y="1334693"/>
            <a:ext cx="2532277" cy="738664"/>
          </a:xfrm>
          <a:prstGeom prst="rect">
            <a:avLst/>
          </a:prstGeom>
        </p:spPr>
        <p:txBody>
          <a:bodyPr wrap="square">
            <a:spAutoFit/>
          </a:bodyPr>
          <a:lstStyle/>
          <a:p>
            <a:pPr algn="r">
              <a:lnSpc>
                <a:spcPct val="150000"/>
              </a:lnSpc>
              <a:spcAft>
                <a:spcPts val="600"/>
              </a:spcAft>
            </a:pPr>
            <a:r>
              <a:rPr lang="zh-CN" altLang="en-US" dirty="0"/>
              <a:t>分布式系统</a:t>
            </a:r>
            <a:r>
              <a:rPr lang="zh-CN" altLang="en-US" sz="1400" dirty="0"/>
              <a:t> </a:t>
            </a:r>
            <a:br>
              <a:rPr lang="zh-CN" altLang="en-US" sz="1400" dirty="0"/>
            </a:b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35"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5107616" y="18010364"/>
            <a:ext cx="1976768" cy="511028"/>
          </a:xfrm>
          <a:prstGeom prst="rect">
            <a:avLst/>
          </a:prstGeom>
        </p:spPr>
      </p:pic>
      <p:sp>
        <p:nvSpPr>
          <p:cNvPr id="36" name="原创设计师QQ69613753    _13"/>
          <p:cNvSpPr>
            <a:spLocks/>
          </p:cNvSpPr>
          <p:nvPr/>
        </p:nvSpPr>
        <p:spPr bwMode="auto">
          <a:xfrm rot="2516366">
            <a:off x="5602373" y="1578878"/>
            <a:ext cx="1087438" cy="1016000"/>
          </a:xfrm>
          <a:custGeom>
            <a:avLst/>
            <a:gdLst>
              <a:gd name="T0" fmla="*/ 14 w 402"/>
              <a:gd name="T1" fmla="*/ 233 h 376"/>
              <a:gd name="T2" fmla="*/ 198 w 402"/>
              <a:gd name="T3" fmla="*/ 367 h 376"/>
              <a:gd name="T4" fmla="*/ 221 w 402"/>
              <a:gd name="T5" fmla="*/ 366 h 376"/>
              <a:gd name="T6" fmla="*/ 387 w 402"/>
              <a:gd name="T7" fmla="*/ 239 h 376"/>
              <a:gd name="T8" fmla="*/ 396 w 402"/>
              <a:gd name="T9" fmla="*/ 214 h 376"/>
              <a:gd name="T10" fmla="*/ 290 w 402"/>
              <a:gd name="T11" fmla="*/ 10 h 376"/>
              <a:gd name="T12" fmla="*/ 263 w 402"/>
              <a:gd name="T13" fmla="*/ 6 h 376"/>
              <a:gd name="T14" fmla="*/ 32 w 402"/>
              <a:gd name="T15" fmla="*/ 178 h 376"/>
              <a:gd name="T16" fmla="*/ 10 w 402"/>
              <a:gd name="T17" fmla="*/ 202 h 376"/>
              <a:gd name="T18" fmla="*/ 14 w 402"/>
              <a:gd name="T19" fmla="*/ 23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2" h="376">
                <a:moveTo>
                  <a:pt x="14" y="233"/>
                </a:moveTo>
                <a:cubicBezTo>
                  <a:pt x="198" y="367"/>
                  <a:pt x="198" y="367"/>
                  <a:pt x="198" y="367"/>
                </a:cubicBezTo>
                <a:cubicBezTo>
                  <a:pt x="204" y="372"/>
                  <a:pt x="212" y="376"/>
                  <a:pt x="221" y="366"/>
                </a:cubicBezTo>
                <a:cubicBezTo>
                  <a:pt x="273" y="309"/>
                  <a:pt x="329" y="271"/>
                  <a:pt x="387" y="239"/>
                </a:cubicBezTo>
                <a:cubicBezTo>
                  <a:pt x="401" y="232"/>
                  <a:pt x="402" y="226"/>
                  <a:pt x="396" y="214"/>
                </a:cubicBezTo>
                <a:cubicBezTo>
                  <a:pt x="290" y="10"/>
                  <a:pt x="290" y="10"/>
                  <a:pt x="290" y="10"/>
                </a:cubicBezTo>
                <a:cubicBezTo>
                  <a:pt x="286" y="3"/>
                  <a:pt x="276" y="0"/>
                  <a:pt x="263" y="6"/>
                </a:cubicBezTo>
                <a:cubicBezTo>
                  <a:pt x="174" y="47"/>
                  <a:pt x="98" y="108"/>
                  <a:pt x="32" y="178"/>
                </a:cubicBezTo>
                <a:cubicBezTo>
                  <a:pt x="25" y="186"/>
                  <a:pt x="17" y="194"/>
                  <a:pt x="10" y="202"/>
                </a:cubicBezTo>
                <a:cubicBezTo>
                  <a:pt x="0" y="214"/>
                  <a:pt x="3" y="225"/>
                  <a:pt x="14" y="233"/>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原创设计师QQ69613753    _10"/>
          <p:cNvSpPr>
            <a:spLocks/>
          </p:cNvSpPr>
          <p:nvPr/>
        </p:nvSpPr>
        <p:spPr bwMode="auto">
          <a:xfrm rot="20700000">
            <a:off x="7112627" y="4479014"/>
            <a:ext cx="1084263" cy="1011237"/>
          </a:xfrm>
          <a:custGeom>
            <a:avLst/>
            <a:gdLst>
              <a:gd name="T0" fmla="*/ 387 w 401"/>
              <a:gd name="T1" fmla="*/ 147 h 374"/>
              <a:gd name="T2" fmla="*/ 206 w 401"/>
              <a:gd name="T3" fmla="*/ 8 h 374"/>
              <a:gd name="T4" fmla="*/ 184 w 401"/>
              <a:gd name="T5" fmla="*/ 10 h 374"/>
              <a:gd name="T6" fmla="*/ 14 w 401"/>
              <a:gd name="T7" fmla="*/ 132 h 374"/>
              <a:gd name="T8" fmla="*/ 5 w 401"/>
              <a:gd name="T9" fmla="*/ 157 h 374"/>
              <a:gd name="T10" fmla="*/ 107 w 401"/>
              <a:gd name="T11" fmla="*/ 364 h 374"/>
              <a:gd name="T12" fmla="*/ 134 w 401"/>
              <a:gd name="T13" fmla="*/ 369 h 374"/>
              <a:gd name="T14" fmla="*/ 368 w 401"/>
              <a:gd name="T15" fmla="*/ 202 h 374"/>
              <a:gd name="T16" fmla="*/ 391 w 401"/>
              <a:gd name="T17" fmla="*/ 178 h 374"/>
              <a:gd name="T18" fmla="*/ 387 w 401"/>
              <a:gd name="T19" fmla="*/ 14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374">
                <a:moveTo>
                  <a:pt x="387" y="147"/>
                </a:moveTo>
                <a:cubicBezTo>
                  <a:pt x="206" y="8"/>
                  <a:pt x="206" y="8"/>
                  <a:pt x="206" y="8"/>
                </a:cubicBezTo>
                <a:cubicBezTo>
                  <a:pt x="200" y="4"/>
                  <a:pt x="193" y="0"/>
                  <a:pt x="184" y="10"/>
                </a:cubicBezTo>
                <a:cubicBezTo>
                  <a:pt x="130" y="66"/>
                  <a:pt x="74" y="102"/>
                  <a:pt x="14" y="132"/>
                </a:cubicBezTo>
                <a:cubicBezTo>
                  <a:pt x="0" y="140"/>
                  <a:pt x="0" y="145"/>
                  <a:pt x="5" y="157"/>
                </a:cubicBezTo>
                <a:cubicBezTo>
                  <a:pt x="107" y="364"/>
                  <a:pt x="107" y="364"/>
                  <a:pt x="107" y="364"/>
                </a:cubicBezTo>
                <a:cubicBezTo>
                  <a:pt x="110" y="371"/>
                  <a:pt x="120" y="374"/>
                  <a:pt x="134" y="369"/>
                </a:cubicBezTo>
                <a:cubicBezTo>
                  <a:pt x="224" y="330"/>
                  <a:pt x="301" y="270"/>
                  <a:pt x="368" y="202"/>
                </a:cubicBezTo>
                <a:cubicBezTo>
                  <a:pt x="376" y="194"/>
                  <a:pt x="383" y="186"/>
                  <a:pt x="391" y="178"/>
                </a:cubicBezTo>
                <a:cubicBezTo>
                  <a:pt x="401" y="166"/>
                  <a:pt x="398" y="156"/>
                  <a:pt x="387" y="147"/>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原创设计师QQ69613753    _10"/>
          <p:cNvSpPr>
            <a:spLocks/>
          </p:cNvSpPr>
          <p:nvPr/>
        </p:nvSpPr>
        <p:spPr bwMode="auto">
          <a:xfrm rot="14996328">
            <a:off x="6545479" y="1870695"/>
            <a:ext cx="1084263" cy="1011237"/>
          </a:xfrm>
          <a:custGeom>
            <a:avLst/>
            <a:gdLst>
              <a:gd name="T0" fmla="*/ 387 w 401"/>
              <a:gd name="T1" fmla="*/ 147 h 374"/>
              <a:gd name="T2" fmla="*/ 206 w 401"/>
              <a:gd name="T3" fmla="*/ 8 h 374"/>
              <a:gd name="T4" fmla="*/ 184 w 401"/>
              <a:gd name="T5" fmla="*/ 10 h 374"/>
              <a:gd name="T6" fmla="*/ 14 w 401"/>
              <a:gd name="T7" fmla="*/ 132 h 374"/>
              <a:gd name="T8" fmla="*/ 5 w 401"/>
              <a:gd name="T9" fmla="*/ 157 h 374"/>
              <a:gd name="T10" fmla="*/ 107 w 401"/>
              <a:gd name="T11" fmla="*/ 364 h 374"/>
              <a:gd name="T12" fmla="*/ 134 w 401"/>
              <a:gd name="T13" fmla="*/ 369 h 374"/>
              <a:gd name="T14" fmla="*/ 368 w 401"/>
              <a:gd name="T15" fmla="*/ 202 h 374"/>
              <a:gd name="T16" fmla="*/ 391 w 401"/>
              <a:gd name="T17" fmla="*/ 178 h 374"/>
              <a:gd name="T18" fmla="*/ 387 w 401"/>
              <a:gd name="T19" fmla="*/ 14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374">
                <a:moveTo>
                  <a:pt x="387" y="147"/>
                </a:moveTo>
                <a:cubicBezTo>
                  <a:pt x="206" y="8"/>
                  <a:pt x="206" y="8"/>
                  <a:pt x="206" y="8"/>
                </a:cubicBezTo>
                <a:cubicBezTo>
                  <a:pt x="200" y="4"/>
                  <a:pt x="193" y="0"/>
                  <a:pt x="184" y="10"/>
                </a:cubicBezTo>
                <a:cubicBezTo>
                  <a:pt x="130" y="66"/>
                  <a:pt x="74" y="102"/>
                  <a:pt x="14" y="132"/>
                </a:cubicBezTo>
                <a:cubicBezTo>
                  <a:pt x="0" y="140"/>
                  <a:pt x="0" y="145"/>
                  <a:pt x="5" y="157"/>
                </a:cubicBezTo>
                <a:cubicBezTo>
                  <a:pt x="107" y="364"/>
                  <a:pt x="107" y="364"/>
                  <a:pt x="107" y="364"/>
                </a:cubicBezTo>
                <a:cubicBezTo>
                  <a:pt x="110" y="371"/>
                  <a:pt x="120" y="374"/>
                  <a:pt x="134" y="369"/>
                </a:cubicBezTo>
                <a:cubicBezTo>
                  <a:pt x="224" y="330"/>
                  <a:pt x="301" y="270"/>
                  <a:pt x="368" y="202"/>
                </a:cubicBezTo>
                <a:cubicBezTo>
                  <a:pt x="376" y="194"/>
                  <a:pt x="383" y="186"/>
                  <a:pt x="391" y="178"/>
                </a:cubicBezTo>
                <a:cubicBezTo>
                  <a:pt x="401" y="166"/>
                  <a:pt x="398" y="156"/>
                  <a:pt x="387" y="147"/>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原创设计师QQ69613753    _13"/>
          <p:cNvSpPr>
            <a:spLocks/>
          </p:cNvSpPr>
          <p:nvPr/>
        </p:nvSpPr>
        <p:spPr bwMode="auto">
          <a:xfrm rot="15272886">
            <a:off x="4392320" y="5136044"/>
            <a:ext cx="1087438" cy="1016000"/>
          </a:xfrm>
          <a:custGeom>
            <a:avLst/>
            <a:gdLst>
              <a:gd name="T0" fmla="*/ 14 w 402"/>
              <a:gd name="T1" fmla="*/ 233 h 376"/>
              <a:gd name="T2" fmla="*/ 198 w 402"/>
              <a:gd name="T3" fmla="*/ 367 h 376"/>
              <a:gd name="T4" fmla="*/ 221 w 402"/>
              <a:gd name="T5" fmla="*/ 366 h 376"/>
              <a:gd name="T6" fmla="*/ 387 w 402"/>
              <a:gd name="T7" fmla="*/ 239 h 376"/>
              <a:gd name="T8" fmla="*/ 396 w 402"/>
              <a:gd name="T9" fmla="*/ 214 h 376"/>
              <a:gd name="T10" fmla="*/ 290 w 402"/>
              <a:gd name="T11" fmla="*/ 10 h 376"/>
              <a:gd name="T12" fmla="*/ 263 w 402"/>
              <a:gd name="T13" fmla="*/ 6 h 376"/>
              <a:gd name="T14" fmla="*/ 32 w 402"/>
              <a:gd name="T15" fmla="*/ 178 h 376"/>
              <a:gd name="T16" fmla="*/ 10 w 402"/>
              <a:gd name="T17" fmla="*/ 202 h 376"/>
              <a:gd name="T18" fmla="*/ 14 w 402"/>
              <a:gd name="T19" fmla="*/ 23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2" h="376">
                <a:moveTo>
                  <a:pt x="14" y="233"/>
                </a:moveTo>
                <a:cubicBezTo>
                  <a:pt x="198" y="367"/>
                  <a:pt x="198" y="367"/>
                  <a:pt x="198" y="367"/>
                </a:cubicBezTo>
                <a:cubicBezTo>
                  <a:pt x="204" y="372"/>
                  <a:pt x="212" y="376"/>
                  <a:pt x="221" y="366"/>
                </a:cubicBezTo>
                <a:cubicBezTo>
                  <a:pt x="273" y="309"/>
                  <a:pt x="329" y="271"/>
                  <a:pt x="387" y="239"/>
                </a:cubicBezTo>
                <a:cubicBezTo>
                  <a:pt x="401" y="232"/>
                  <a:pt x="402" y="226"/>
                  <a:pt x="396" y="214"/>
                </a:cubicBezTo>
                <a:cubicBezTo>
                  <a:pt x="290" y="10"/>
                  <a:pt x="290" y="10"/>
                  <a:pt x="290" y="10"/>
                </a:cubicBezTo>
                <a:cubicBezTo>
                  <a:pt x="286" y="3"/>
                  <a:pt x="276" y="0"/>
                  <a:pt x="263" y="6"/>
                </a:cubicBezTo>
                <a:cubicBezTo>
                  <a:pt x="174" y="47"/>
                  <a:pt x="98" y="108"/>
                  <a:pt x="32" y="178"/>
                </a:cubicBezTo>
                <a:cubicBezTo>
                  <a:pt x="25" y="186"/>
                  <a:pt x="17" y="194"/>
                  <a:pt x="10" y="202"/>
                </a:cubicBezTo>
                <a:cubicBezTo>
                  <a:pt x="0" y="214"/>
                  <a:pt x="3" y="225"/>
                  <a:pt x="14" y="233"/>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原创设计师QQ69613753    _16"/>
          <p:cNvSpPr/>
          <p:nvPr/>
        </p:nvSpPr>
        <p:spPr>
          <a:xfrm>
            <a:off x="4504465" y="5294680"/>
            <a:ext cx="890516" cy="523220"/>
          </a:xfrm>
          <a:prstGeom prst="rect">
            <a:avLst/>
          </a:prstGeom>
          <a:effectLst/>
        </p:spPr>
        <p:txBody>
          <a:bodyPr wrap="square">
            <a:spAutoFit/>
          </a:bodyPr>
          <a:lstStyle/>
          <a:p>
            <a:pPr algn="ctr"/>
            <a:r>
              <a:rPr lang="en-US" altLang="zh-CN" sz="2800" dirty="0">
                <a:solidFill>
                  <a:schemeClr val="bg1"/>
                </a:solidFill>
                <a:latin typeface="Haettenschweiler" panose="020B0706040902060204" pitchFamily="34" charset="0"/>
                <a:ea typeface="微软雅黑" panose="020B0503020204020204" pitchFamily="34" charset="-122"/>
              </a:rPr>
              <a:t>06</a:t>
            </a:r>
            <a:endParaRPr lang="zh-CN" altLang="en-US" sz="2800" dirty="0">
              <a:solidFill>
                <a:schemeClr val="bg1"/>
              </a:solidFill>
              <a:latin typeface="Haettenschweiler" panose="020B0706040902060204" pitchFamily="34" charset="0"/>
              <a:ea typeface="微软雅黑" panose="020B0503020204020204" pitchFamily="34" charset="-122"/>
            </a:endParaRPr>
          </a:p>
        </p:txBody>
      </p:sp>
      <p:sp>
        <p:nvSpPr>
          <p:cNvPr id="42" name="原创设计师QQ69613753    _16"/>
          <p:cNvSpPr/>
          <p:nvPr/>
        </p:nvSpPr>
        <p:spPr>
          <a:xfrm>
            <a:off x="5491291" y="5661011"/>
            <a:ext cx="890516" cy="523220"/>
          </a:xfrm>
          <a:prstGeom prst="rect">
            <a:avLst/>
          </a:prstGeom>
          <a:effectLst/>
        </p:spPr>
        <p:txBody>
          <a:bodyPr wrap="square">
            <a:spAutoFit/>
          </a:bodyPr>
          <a:lstStyle/>
          <a:p>
            <a:pPr algn="ctr"/>
            <a:r>
              <a:rPr lang="en-US" altLang="zh-CN" sz="2800" dirty="0">
                <a:solidFill>
                  <a:schemeClr val="bg1"/>
                </a:solidFill>
                <a:latin typeface="Haettenschweiler" panose="020B0706040902060204" pitchFamily="34" charset="0"/>
                <a:ea typeface="微软雅黑" panose="020B0503020204020204" pitchFamily="34" charset="-122"/>
              </a:rPr>
              <a:t>07</a:t>
            </a:r>
            <a:endParaRPr lang="zh-CN" altLang="en-US" sz="2800" dirty="0">
              <a:solidFill>
                <a:schemeClr val="bg1"/>
              </a:solidFill>
              <a:latin typeface="Haettenschweiler" panose="020B0706040902060204" pitchFamily="34" charset="0"/>
              <a:ea typeface="微软雅黑" panose="020B0503020204020204" pitchFamily="34" charset="-122"/>
            </a:endParaRPr>
          </a:p>
        </p:txBody>
      </p:sp>
      <p:sp>
        <p:nvSpPr>
          <p:cNvPr id="43" name="原创设计师QQ69613753    _16"/>
          <p:cNvSpPr/>
          <p:nvPr/>
        </p:nvSpPr>
        <p:spPr>
          <a:xfrm>
            <a:off x="7171327" y="4659128"/>
            <a:ext cx="890516" cy="523220"/>
          </a:xfrm>
          <a:prstGeom prst="rect">
            <a:avLst/>
          </a:prstGeom>
          <a:effectLst/>
        </p:spPr>
        <p:txBody>
          <a:bodyPr wrap="square">
            <a:spAutoFit/>
          </a:bodyPr>
          <a:lstStyle/>
          <a:p>
            <a:pPr algn="ctr"/>
            <a:r>
              <a:rPr lang="en-US" altLang="zh-CN" sz="2800" dirty="0">
                <a:solidFill>
                  <a:schemeClr val="bg1"/>
                </a:solidFill>
                <a:latin typeface="Haettenschweiler" panose="020B0706040902060204" pitchFamily="34" charset="0"/>
                <a:ea typeface="微软雅黑" panose="020B0503020204020204" pitchFamily="34" charset="-122"/>
              </a:rPr>
              <a:t>09</a:t>
            </a:r>
            <a:endParaRPr lang="zh-CN" altLang="en-US" sz="2800" dirty="0">
              <a:solidFill>
                <a:schemeClr val="bg1"/>
              </a:solidFill>
              <a:latin typeface="Haettenschweiler" panose="020B0706040902060204" pitchFamily="34" charset="0"/>
              <a:ea typeface="微软雅黑" panose="020B0503020204020204" pitchFamily="34" charset="-122"/>
            </a:endParaRPr>
          </a:p>
        </p:txBody>
      </p:sp>
      <p:sp>
        <p:nvSpPr>
          <p:cNvPr id="44" name="原创设计师QQ69613753    _16"/>
          <p:cNvSpPr/>
          <p:nvPr/>
        </p:nvSpPr>
        <p:spPr>
          <a:xfrm>
            <a:off x="6657449" y="2119074"/>
            <a:ext cx="890516" cy="523220"/>
          </a:xfrm>
          <a:prstGeom prst="rect">
            <a:avLst/>
          </a:prstGeom>
          <a:effectLst/>
        </p:spPr>
        <p:txBody>
          <a:bodyPr wrap="square">
            <a:spAutoFit/>
          </a:bodyPr>
          <a:lstStyle/>
          <a:p>
            <a:pPr algn="ctr"/>
            <a:r>
              <a:rPr lang="en-US" altLang="zh-CN" sz="2800" dirty="0">
                <a:solidFill>
                  <a:schemeClr val="bg1"/>
                </a:solidFill>
                <a:latin typeface="Haettenschweiler" panose="020B0706040902060204" pitchFamily="34" charset="0"/>
                <a:ea typeface="微软雅黑" panose="020B0503020204020204" pitchFamily="34" charset="-122"/>
              </a:rPr>
              <a:t>01</a:t>
            </a:r>
            <a:endParaRPr lang="zh-CN" altLang="en-US" sz="2800" dirty="0">
              <a:solidFill>
                <a:schemeClr val="bg1"/>
              </a:solidFill>
              <a:latin typeface="Haettenschweiler" panose="020B0706040902060204" pitchFamily="34" charset="0"/>
              <a:ea typeface="微软雅黑" panose="020B0503020204020204" pitchFamily="34" charset="-122"/>
            </a:endParaRPr>
          </a:p>
        </p:txBody>
      </p:sp>
      <p:sp>
        <p:nvSpPr>
          <p:cNvPr id="45" name="原创设计师QQ69613753    _16"/>
          <p:cNvSpPr/>
          <p:nvPr/>
        </p:nvSpPr>
        <p:spPr>
          <a:xfrm>
            <a:off x="5706547" y="1825268"/>
            <a:ext cx="890516" cy="523220"/>
          </a:xfrm>
          <a:prstGeom prst="rect">
            <a:avLst/>
          </a:prstGeom>
          <a:effectLst/>
        </p:spPr>
        <p:txBody>
          <a:bodyPr wrap="square">
            <a:spAutoFit/>
          </a:bodyPr>
          <a:lstStyle/>
          <a:p>
            <a:pPr algn="ctr"/>
            <a:r>
              <a:rPr lang="en-US" altLang="zh-CN" sz="2800" dirty="0">
                <a:solidFill>
                  <a:schemeClr val="bg1"/>
                </a:solidFill>
                <a:latin typeface="Haettenschweiler" panose="020B0706040902060204" pitchFamily="34" charset="0"/>
                <a:ea typeface="微软雅黑" panose="020B0503020204020204" pitchFamily="34" charset="-122"/>
              </a:rPr>
              <a:t>02</a:t>
            </a:r>
            <a:endParaRPr lang="zh-CN" altLang="en-US" sz="2800" dirty="0">
              <a:solidFill>
                <a:schemeClr val="bg1"/>
              </a:solidFill>
              <a:latin typeface="Haettenschweiler" panose="020B0706040902060204" pitchFamily="34" charset="0"/>
              <a:ea typeface="微软雅黑" panose="020B0503020204020204" pitchFamily="34" charset="-122"/>
            </a:endParaRPr>
          </a:p>
        </p:txBody>
      </p:sp>
      <p:sp>
        <p:nvSpPr>
          <p:cNvPr id="46" name="原创设计师QQ69613753    _25"/>
          <p:cNvSpPr/>
          <p:nvPr/>
        </p:nvSpPr>
        <p:spPr>
          <a:xfrm>
            <a:off x="1147156" y="5838171"/>
            <a:ext cx="3038012" cy="1200329"/>
          </a:xfrm>
          <a:prstGeom prst="rect">
            <a:avLst/>
          </a:prstGeom>
        </p:spPr>
        <p:txBody>
          <a:bodyPr wrap="square">
            <a:spAutoFit/>
          </a:bodyPr>
          <a:lstStyle/>
          <a:p>
            <a:pPr algn="r">
              <a:lnSpc>
                <a:spcPct val="150000"/>
              </a:lnSpc>
              <a:spcAft>
                <a:spcPts val="600"/>
              </a:spcAft>
            </a:pPr>
            <a:r>
              <a:rPr lang="zh-CN" altLang="en-US" dirty="0"/>
              <a:t>高性能</a:t>
            </a:r>
            <a:r>
              <a:rPr lang="zh-CN" altLang="en-US" sz="1400" dirty="0"/>
              <a:t> </a:t>
            </a:r>
            <a:br>
              <a:rPr lang="zh-CN" altLang="en-US" sz="1400" dirty="0"/>
            </a:b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突破现有区块链技术的性能瓶颈，提升区块链系统的吞吐量，以满足主流交易网络高并发的性能要求。 </a:t>
            </a:r>
            <a:b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b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9" name="原创设计师QQ69613753    _7"/>
          <p:cNvSpPr/>
          <p:nvPr/>
        </p:nvSpPr>
        <p:spPr>
          <a:xfrm>
            <a:off x="2836195" y="5491943"/>
            <a:ext cx="1589236" cy="64348"/>
          </a:xfrm>
          <a:custGeom>
            <a:avLst/>
            <a:gdLst>
              <a:gd name="connsiteX0" fmla="*/ 0 w 1440180"/>
              <a:gd name="connsiteY0" fmla="*/ 0 h 0"/>
              <a:gd name="connsiteX1" fmla="*/ 1440180 w 1440180"/>
              <a:gd name="connsiteY1" fmla="*/ 0 h 0"/>
            </a:gdLst>
            <a:ahLst/>
            <a:cxnLst>
              <a:cxn ang="0">
                <a:pos x="connsiteX0" y="connsiteY0"/>
              </a:cxn>
              <a:cxn ang="0">
                <a:pos x="connsiteX1" y="connsiteY1"/>
              </a:cxn>
            </a:cxnLst>
            <a:rect l="l" t="t" r="r" b="b"/>
            <a:pathLst>
              <a:path w="1440180">
                <a:moveTo>
                  <a:pt x="0" y="0"/>
                </a:moveTo>
                <a:lnTo>
                  <a:pt x="1440180" y="0"/>
                </a:lnTo>
              </a:path>
            </a:pathLst>
          </a:custGeom>
          <a:noFill/>
          <a:ln w="12700">
            <a:solidFill>
              <a:schemeClr val="accent2"/>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原创设计师QQ69613753    _25"/>
          <p:cNvSpPr/>
          <p:nvPr/>
        </p:nvSpPr>
        <p:spPr>
          <a:xfrm>
            <a:off x="68145" y="4920738"/>
            <a:ext cx="2809129" cy="1431161"/>
          </a:xfrm>
          <a:prstGeom prst="rect">
            <a:avLst/>
          </a:prstGeom>
        </p:spPr>
        <p:txBody>
          <a:bodyPr wrap="square">
            <a:spAutoFit/>
          </a:bodyPr>
          <a:lstStyle/>
          <a:p>
            <a:pPr algn="r">
              <a:lnSpc>
                <a:spcPct val="150000"/>
              </a:lnSpc>
              <a:spcAft>
                <a:spcPts val="600"/>
              </a:spcAft>
            </a:pPr>
            <a:r>
              <a:rPr lang="zh-CN" altLang="en-US" dirty="0"/>
              <a:t>模块化与插件化</a:t>
            </a:r>
            <a:r>
              <a:rPr lang="zh-CN" altLang="en-US" sz="1400" dirty="0"/>
              <a:t> </a:t>
            </a:r>
            <a:br>
              <a:rPr lang="zh-CN" altLang="en-US" sz="1400" dirty="0"/>
            </a:b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为了提高区块链应用的研发效率、可维护性和可移植性，区块链系统的核心功能应实现模块化、可配置和可扩展，以便捷地构建上层应用。 </a:t>
            </a:r>
            <a:b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b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1" name="原创设计师QQ69613753    _2"/>
          <p:cNvSpPr/>
          <p:nvPr/>
        </p:nvSpPr>
        <p:spPr>
          <a:xfrm flipV="1">
            <a:off x="4254629" y="6305985"/>
            <a:ext cx="1455906" cy="48895"/>
          </a:xfrm>
          <a:custGeom>
            <a:avLst/>
            <a:gdLst>
              <a:gd name="connsiteX0" fmla="*/ 2423160 w 2423160"/>
              <a:gd name="connsiteY0" fmla="*/ 0 h 0"/>
              <a:gd name="connsiteX1" fmla="*/ 0 w 2423160"/>
              <a:gd name="connsiteY1" fmla="*/ 0 h 0"/>
            </a:gdLst>
            <a:ahLst/>
            <a:cxnLst>
              <a:cxn ang="0">
                <a:pos x="connsiteX0" y="connsiteY0"/>
              </a:cxn>
              <a:cxn ang="0">
                <a:pos x="connsiteX1" y="connsiteY1"/>
              </a:cxn>
            </a:cxnLst>
            <a:rect l="l" t="t" r="r" b="b"/>
            <a:pathLst>
              <a:path w="2423160">
                <a:moveTo>
                  <a:pt x="2423160" y="0"/>
                </a:moveTo>
                <a:lnTo>
                  <a:pt x="0" y="0"/>
                </a:lnTo>
              </a:path>
            </a:pathLst>
          </a:custGeom>
          <a:noFill/>
          <a:ln w="12700">
            <a:solidFill>
              <a:schemeClr val="accent1"/>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原创设计师QQ69613753    _22"/>
          <p:cNvSpPr/>
          <p:nvPr/>
        </p:nvSpPr>
        <p:spPr>
          <a:xfrm>
            <a:off x="9002624" y="2129670"/>
            <a:ext cx="2723863" cy="1431161"/>
          </a:xfrm>
          <a:prstGeom prst="rect">
            <a:avLst/>
          </a:prstGeom>
        </p:spPr>
        <p:txBody>
          <a:bodyPr wrap="square">
            <a:spAutoFit/>
          </a:bodyPr>
          <a:lstStyle/>
          <a:p>
            <a:pPr>
              <a:lnSpc>
                <a:spcPct val="150000"/>
              </a:lnSpc>
              <a:spcAft>
                <a:spcPts val="600"/>
              </a:spcAft>
            </a:pPr>
            <a:r>
              <a:rPr lang="zh-CN" altLang="en-US" dirty="0"/>
              <a:t>互操作</a:t>
            </a:r>
            <a:r>
              <a:rPr lang="zh-CN" altLang="en-US" sz="1400" dirty="0"/>
              <a:t> </a:t>
            </a:r>
            <a:br>
              <a:rPr lang="zh-CN" altLang="en-US" sz="1400" dirty="0"/>
            </a:b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实现不同区块链间的互操作，需要采用有效的通信协议、统一的</a:t>
            </a:r>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API</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和区块数据格式，以及高效的连接机制。 </a:t>
            </a:r>
            <a:r>
              <a:rPr lang="zh-CN" altLang="en-US" sz="1000" dirty="0"/>
              <a:t/>
            </a:r>
            <a:br>
              <a:rPr lang="zh-CN" altLang="en-US" sz="1000" dirty="0"/>
            </a:b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3" name="原创设计师QQ69613753    _2"/>
          <p:cNvSpPr/>
          <p:nvPr/>
        </p:nvSpPr>
        <p:spPr>
          <a:xfrm flipV="1">
            <a:off x="8080559" y="4952965"/>
            <a:ext cx="1158813" cy="45719"/>
          </a:xfrm>
          <a:custGeom>
            <a:avLst/>
            <a:gdLst>
              <a:gd name="connsiteX0" fmla="*/ 2423160 w 2423160"/>
              <a:gd name="connsiteY0" fmla="*/ 0 h 0"/>
              <a:gd name="connsiteX1" fmla="*/ 0 w 2423160"/>
              <a:gd name="connsiteY1" fmla="*/ 0 h 0"/>
            </a:gdLst>
            <a:ahLst/>
            <a:cxnLst>
              <a:cxn ang="0">
                <a:pos x="connsiteX0" y="connsiteY0"/>
              </a:cxn>
              <a:cxn ang="0">
                <a:pos x="connsiteX1" y="connsiteY1"/>
              </a:cxn>
            </a:cxnLst>
            <a:rect l="l" t="t" r="r" b="b"/>
            <a:pathLst>
              <a:path w="2423160">
                <a:moveTo>
                  <a:pt x="2423160" y="0"/>
                </a:moveTo>
                <a:lnTo>
                  <a:pt x="0" y="0"/>
                </a:lnTo>
              </a:path>
            </a:pathLst>
          </a:custGeom>
          <a:noFill/>
          <a:ln w="12700">
            <a:solidFill>
              <a:schemeClr val="accent1"/>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原创设计师QQ69613753    _2"/>
          <p:cNvSpPr/>
          <p:nvPr/>
        </p:nvSpPr>
        <p:spPr>
          <a:xfrm flipV="1">
            <a:off x="7546718" y="2459070"/>
            <a:ext cx="1455906" cy="48895"/>
          </a:xfrm>
          <a:custGeom>
            <a:avLst/>
            <a:gdLst>
              <a:gd name="connsiteX0" fmla="*/ 2423160 w 2423160"/>
              <a:gd name="connsiteY0" fmla="*/ 0 h 0"/>
              <a:gd name="connsiteX1" fmla="*/ 0 w 2423160"/>
              <a:gd name="connsiteY1" fmla="*/ 0 h 0"/>
            </a:gdLst>
            <a:ahLst/>
            <a:cxnLst>
              <a:cxn ang="0">
                <a:pos x="connsiteX0" y="connsiteY0"/>
              </a:cxn>
              <a:cxn ang="0">
                <a:pos x="connsiteX1" y="connsiteY1"/>
              </a:cxn>
            </a:cxnLst>
            <a:rect l="l" t="t" r="r" b="b"/>
            <a:pathLst>
              <a:path w="2423160">
                <a:moveTo>
                  <a:pt x="2423160" y="0"/>
                </a:moveTo>
                <a:lnTo>
                  <a:pt x="0" y="0"/>
                </a:lnTo>
              </a:path>
            </a:pathLst>
          </a:custGeom>
          <a:noFill/>
          <a:ln w="12700">
            <a:solidFill>
              <a:schemeClr val="accent1"/>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原创设计师QQ69613753    _22"/>
          <p:cNvSpPr/>
          <p:nvPr/>
        </p:nvSpPr>
        <p:spPr>
          <a:xfrm>
            <a:off x="8222433" y="964842"/>
            <a:ext cx="3132752" cy="1431161"/>
          </a:xfrm>
          <a:prstGeom prst="rect">
            <a:avLst/>
          </a:prstGeom>
        </p:spPr>
        <p:txBody>
          <a:bodyPr wrap="square">
            <a:spAutoFit/>
          </a:bodyPr>
          <a:lstStyle/>
          <a:p>
            <a:pPr>
              <a:lnSpc>
                <a:spcPct val="150000"/>
              </a:lnSpc>
              <a:spcAft>
                <a:spcPts val="600"/>
              </a:spcAft>
            </a:pPr>
            <a:r>
              <a:rPr lang="zh-CN" altLang="en-US" dirty="0"/>
              <a:t>数据一致性</a:t>
            </a:r>
            <a:r>
              <a:rPr lang="zh-CN" altLang="en-US" sz="1400" dirty="0"/>
              <a:t> </a:t>
            </a:r>
            <a:br>
              <a:rPr lang="zh-CN" altLang="en-US" sz="1400" dirty="0"/>
            </a:b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采用科学合理的数据算法，降低数据同步延迟，保证数据的一致性，避免造成数据混乱和失准，并减少意外分叉带来的风险。 </a:t>
            </a:r>
            <a:b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b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6" name="原创设计师QQ69613753    _7"/>
          <p:cNvSpPr/>
          <p:nvPr/>
        </p:nvSpPr>
        <p:spPr>
          <a:xfrm rot="20831078">
            <a:off x="6485987" y="1565795"/>
            <a:ext cx="1739118" cy="268987"/>
          </a:xfrm>
          <a:custGeom>
            <a:avLst/>
            <a:gdLst>
              <a:gd name="connsiteX0" fmla="*/ 0 w 1440180"/>
              <a:gd name="connsiteY0" fmla="*/ 0 h 0"/>
              <a:gd name="connsiteX1" fmla="*/ 1440180 w 1440180"/>
              <a:gd name="connsiteY1" fmla="*/ 0 h 0"/>
            </a:gdLst>
            <a:ahLst/>
            <a:cxnLst>
              <a:cxn ang="0">
                <a:pos x="connsiteX0" y="connsiteY0"/>
              </a:cxn>
              <a:cxn ang="0">
                <a:pos x="connsiteX1" y="connsiteY1"/>
              </a:cxn>
            </a:cxnLst>
            <a:rect l="l" t="t" r="r" b="b"/>
            <a:pathLst>
              <a:path w="1440180">
                <a:moveTo>
                  <a:pt x="0" y="0"/>
                </a:moveTo>
                <a:lnTo>
                  <a:pt x="1440180" y="0"/>
                </a:lnTo>
              </a:path>
            </a:pathLst>
          </a:custGeom>
          <a:noFill/>
          <a:ln w="12700">
            <a:solidFill>
              <a:schemeClr val="accent2"/>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889441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原创设计师QQ69613753    _1"/>
          <p:cNvSpPr>
            <a:spLocks noGrp="1"/>
          </p:cNvSpPr>
          <p:nvPr>
            <p:ph type="body" sz="quarter" idx="13"/>
          </p:nvPr>
        </p:nvSpPr>
        <p:spPr/>
        <p:txBody>
          <a:bodyPr>
            <a:normAutofit lnSpcReduction="10000"/>
          </a:bodyPr>
          <a:lstStyle/>
          <a:p>
            <a:r>
              <a:rPr lang="zh-CN" altLang="en-US" dirty="0"/>
              <a:t>区块链通用技术需求</a:t>
            </a:r>
            <a:endParaRPr lang="en-US" altLang="zh-CN" dirty="0"/>
          </a:p>
          <a:p>
            <a:endParaRPr lang="zh-CN" altLang="en-US" dirty="0"/>
          </a:p>
        </p:txBody>
      </p:sp>
      <p:sp>
        <p:nvSpPr>
          <p:cNvPr id="4" name="原创设计师QQ69613753    _3"/>
          <p:cNvSpPr/>
          <p:nvPr/>
        </p:nvSpPr>
        <p:spPr>
          <a:xfrm rot="19337502" flipV="1">
            <a:off x="2444485" y="4531718"/>
            <a:ext cx="2177973" cy="45719"/>
          </a:xfrm>
          <a:custGeom>
            <a:avLst/>
            <a:gdLst>
              <a:gd name="connsiteX0" fmla="*/ 1040130 w 1040130"/>
              <a:gd name="connsiteY0" fmla="*/ 0 h 171450"/>
              <a:gd name="connsiteX1" fmla="*/ 1040130 w 1040130"/>
              <a:gd name="connsiteY1" fmla="*/ 171450 h 171450"/>
              <a:gd name="connsiteX2" fmla="*/ 0 w 1040130"/>
              <a:gd name="connsiteY2" fmla="*/ 171450 h 171450"/>
            </a:gdLst>
            <a:ahLst/>
            <a:cxnLst>
              <a:cxn ang="0">
                <a:pos x="connsiteX0" y="connsiteY0"/>
              </a:cxn>
              <a:cxn ang="0">
                <a:pos x="connsiteX1" y="connsiteY1"/>
              </a:cxn>
              <a:cxn ang="0">
                <a:pos x="connsiteX2" y="connsiteY2"/>
              </a:cxn>
            </a:cxnLst>
            <a:rect l="l" t="t" r="r" b="b"/>
            <a:pathLst>
              <a:path w="1040130" h="171450">
                <a:moveTo>
                  <a:pt x="1040130" y="0"/>
                </a:moveTo>
                <a:lnTo>
                  <a:pt x="1040130" y="171450"/>
                </a:lnTo>
                <a:lnTo>
                  <a:pt x="0" y="171450"/>
                </a:lnTo>
              </a:path>
            </a:pathLst>
          </a:custGeom>
          <a:noFill/>
          <a:ln w="12700">
            <a:solidFill>
              <a:schemeClr val="accent2"/>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原创设计师QQ69613753    _5"/>
          <p:cNvSpPr/>
          <p:nvPr/>
        </p:nvSpPr>
        <p:spPr>
          <a:xfrm rot="2218261">
            <a:off x="2416382" y="3217753"/>
            <a:ext cx="2217420" cy="0"/>
          </a:xfrm>
          <a:custGeom>
            <a:avLst/>
            <a:gdLst>
              <a:gd name="connsiteX0" fmla="*/ 0 w 2217420"/>
              <a:gd name="connsiteY0" fmla="*/ 0 h 0"/>
              <a:gd name="connsiteX1" fmla="*/ 2217420 w 2217420"/>
              <a:gd name="connsiteY1" fmla="*/ 0 h 0"/>
            </a:gdLst>
            <a:ahLst/>
            <a:cxnLst>
              <a:cxn ang="0">
                <a:pos x="connsiteX0" y="connsiteY0"/>
              </a:cxn>
              <a:cxn ang="0">
                <a:pos x="connsiteX1" y="connsiteY1"/>
              </a:cxn>
            </a:cxnLst>
            <a:rect l="l" t="t" r="r" b="b"/>
            <a:pathLst>
              <a:path w="2217420">
                <a:moveTo>
                  <a:pt x="0" y="0"/>
                </a:moveTo>
                <a:lnTo>
                  <a:pt x="2217420" y="0"/>
                </a:lnTo>
              </a:path>
            </a:pathLst>
          </a:custGeom>
          <a:noFill/>
          <a:ln w="12700">
            <a:solidFill>
              <a:schemeClr val="accent2"/>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原创设计师QQ69613753    _7"/>
          <p:cNvSpPr/>
          <p:nvPr/>
        </p:nvSpPr>
        <p:spPr>
          <a:xfrm flipV="1">
            <a:off x="2636486" y="3808621"/>
            <a:ext cx="1755759" cy="61802"/>
          </a:xfrm>
          <a:custGeom>
            <a:avLst/>
            <a:gdLst>
              <a:gd name="connsiteX0" fmla="*/ 0 w 1440180"/>
              <a:gd name="connsiteY0" fmla="*/ 0 h 0"/>
              <a:gd name="connsiteX1" fmla="*/ 1440180 w 1440180"/>
              <a:gd name="connsiteY1" fmla="*/ 0 h 0"/>
            </a:gdLst>
            <a:ahLst/>
            <a:cxnLst>
              <a:cxn ang="0">
                <a:pos x="connsiteX0" y="connsiteY0"/>
              </a:cxn>
              <a:cxn ang="0">
                <a:pos x="connsiteX1" y="connsiteY1"/>
              </a:cxn>
            </a:cxnLst>
            <a:rect l="l" t="t" r="r" b="b"/>
            <a:pathLst>
              <a:path w="1440180">
                <a:moveTo>
                  <a:pt x="0" y="0"/>
                </a:moveTo>
                <a:lnTo>
                  <a:pt x="1440180" y="0"/>
                </a:lnTo>
              </a:path>
            </a:pathLst>
          </a:custGeom>
          <a:noFill/>
          <a:ln w="12700">
            <a:solidFill>
              <a:schemeClr val="accent2"/>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原创设计师QQ69613753    _10"/>
          <p:cNvSpPr>
            <a:spLocks/>
          </p:cNvSpPr>
          <p:nvPr/>
        </p:nvSpPr>
        <p:spPr bwMode="auto">
          <a:xfrm rot="2411941">
            <a:off x="6263595" y="3282365"/>
            <a:ext cx="1555999" cy="1625482"/>
          </a:xfrm>
          <a:custGeom>
            <a:avLst/>
            <a:gdLst>
              <a:gd name="T0" fmla="*/ 387 w 401"/>
              <a:gd name="T1" fmla="*/ 147 h 374"/>
              <a:gd name="T2" fmla="*/ 206 w 401"/>
              <a:gd name="T3" fmla="*/ 8 h 374"/>
              <a:gd name="T4" fmla="*/ 184 w 401"/>
              <a:gd name="T5" fmla="*/ 10 h 374"/>
              <a:gd name="T6" fmla="*/ 14 w 401"/>
              <a:gd name="T7" fmla="*/ 132 h 374"/>
              <a:gd name="T8" fmla="*/ 5 w 401"/>
              <a:gd name="T9" fmla="*/ 157 h 374"/>
              <a:gd name="T10" fmla="*/ 107 w 401"/>
              <a:gd name="T11" fmla="*/ 364 h 374"/>
              <a:gd name="T12" fmla="*/ 134 w 401"/>
              <a:gd name="T13" fmla="*/ 369 h 374"/>
              <a:gd name="T14" fmla="*/ 368 w 401"/>
              <a:gd name="T15" fmla="*/ 202 h 374"/>
              <a:gd name="T16" fmla="*/ 391 w 401"/>
              <a:gd name="T17" fmla="*/ 178 h 374"/>
              <a:gd name="T18" fmla="*/ 387 w 401"/>
              <a:gd name="T19" fmla="*/ 14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374">
                <a:moveTo>
                  <a:pt x="387" y="147"/>
                </a:moveTo>
                <a:cubicBezTo>
                  <a:pt x="206" y="8"/>
                  <a:pt x="206" y="8"/>
                  <a:pt x="206" y="8"/>
                </a:cubicBezTo>
                <a:cubicBezTo>
                  <a:pt x="200" y="4"/>
                  <a:pt x="193" y="0"/>
                  <a:pt x="184" y="10"/>
                </a:cubicBezTo>
                <a:cubicBezTo>
                  <a:pt x="130" y="66"/>
                  <a:pt x="74" y="102"/>
                  <a:pt x="14" y="132"/>
                </a:cubicBezTo>
                <a:cubicBezTo>
                  <a:pt x="0" y="140"/>
                  <a:pt x="0" y="145"/>
                  <a:pt x="5" y="157"/>
                </a:cubicBezTo>
                <a:cubicBezTo>
                  <a:pt x="107" y="364"/>
                  <a:pt x="107" y="364"/>
                  <a:pt x="107" y="364"/>
                </a:cubicBezTo>
                <a:cubicBezTo>
                  <a:pt x="110" y="371"/>
                  <a:pt x="120" y="374"/>
                  <a:pt x="134" y="369"/>
                </a:cubicBezTo>
                <a:cubicBezTo>
                  <a:pt x="224" y="330"/>
                  <a:pt x="301" y="270"/>
                  <a:pt x="368" y="202"/>
                </a:cubicBezTo>
                <a:cubicBezTo>
                  <a:pt x="376" y="194"/>
                  <a:pt x="383" y="186"/>
                  <a:pt x="391" y="178"/>
                </a:cubicBezTo>
                <a:cubicBezTo>
                  <a:pt x="401" y="166"/>
                  <a:pt x="398" y="156"/>
                  <a:pt x="387" y="147"/>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原创设计师QQ69613753    _16"/>
          <p:cNvSpPr/>
          <p:nvPr/>
        </p:nvSpPr>
        <p:spPr>
          <a:xfrm>
            <a:off x="6882804" y="5480852"/>
            <a:ext cx="890516" cy="523220"/>
          </a:xfrm>
          <a:prstGeom prst="rect">
            <a:avLst/>
          </a:prstGeom>
          <a:effectLst/>
        </p:spPr>
        <p:txBody>
          <a:bodyPr wrap="square">
            <a:spAutoFit/>
          </a:bodyPr>
          <a:lstStyle/>
          <a:p>
            <a:pPr algn="ctr"/>
            <a:r>
              <a:rPr lang="en-US" altLang="zh-CN" sz="2800" dirty="0">
                <a:solidFill>
                  <a:schemeClr val="bg1"/>
                </a:solidFill>
                <a:latin typeface="Haettenschweiler" panose="020B0706040902060204" pitchFamily="34" charset="0"/>
                <a:ea typeface="微软雅黑" panose="020B0503020204020204" pitchFamily="34" charset="-122"/>
              </a:rPr>
              <a:t>08</a:t>
            </a:r>
            <a:endParaRPr lang="zh-CN" altLang="en-US" sz="2800" dirty="0">
              <a:solidFill>
                <a:schemeClr val="bg1"/>
              </a:solidFill>
              <a:latin typeface="Haettenschweiler" panose="020B0706040902060204" pitchFamily="34" charset="0"/>
              <a:ea typeface="微软雅黑" panose="020B0503020204020204" pitchFamily="34" charset="-122"/>
            </a:endParaRPr>
          </a:p>
        </p:txBody>
      </p:sp>
      <p:sp>
        <p:nvSpPr>
          <p:cNvPr id="28" name="原创设计师QQ69613753    _22"/>
          <p:cNvSpPr/>
          <p:nvPr/>
        </p:nvSpPr>
        <p:spPr>
          <a:xfrm>
            <a:off x="9428986" y="3069957"/>
            <a:ext cx="2532277" cy="738664"/>
          </a:xfrm>
          <a:prstGeom prst="rect">
            <a:avLst/>
          </a:prstGeom>
        </p:spPr>
        <p:txBody>
          <a:bodyPr wrap="square">
            <a:spAutoFit/>
          </a:bodyPr>
          <a:lstStyle/>
          <a:p>
            <a:pPr>
              <a:lnSpc>
                <a:spcPct val="150000"/>
              </a:lnSpc>
              <a:spcAft>
                <a:spcPts val="600"/>
              </a:spcAft>
            </a:pPr>
            <a:r>
              <a:rPr lang="zh-CN" altLang="en-US" dirty="0" smtClean="0"/>
              <a:t>交易</a:t>
            </a:r>
            <a:r>
              <a:rPr lang="en-US" altLang="zh-CN" dirty="0" smtClean="0"/>
              <a:t>B2</a:t>
            </a:r>
            <a:r>
              <a:rPr lang="zh-CN" altLang="en-US" sz="1000" dirty="0"/>
              <a:t/>
            </a:r>
            <a:br>
              <a:rPr lang="zh-CN" altLang="en-US" sz="1000" dirty="0"/>
            </a:b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原创设计师QQ69613753    _23"/>
          <p:cNvSpPr/>
          <p:nvPr/>
        </p:nvSpPr>
        <p:spPr>
          <a:xfrm>
            <a:off x="9414954" y="4127587"/>
            <a:ext cx="2532277" cy="738664"/>
          </a:xfrm>
          <a:prstGeom prst="rect">
            <a:avLst/>
          </a:prstGeom>
        </p:spPr>
        <p:txBody>
          <a:bodyPr wrap="square">
            <a:spAutoFit/>
          </a:bodyPr>
          <a:lstStyle/>
          <a:p>
            <a:pPr>
              <a:lnSpc>
                <a:spcPct val="150000"/>
              </a:lnSpc>
              <a:spcAft>
                <a:spcPts val="600"/>
              </a:spcAft>
            </a:pPr>
            <a:r>
              <a:rPr lang="zh-CN" altLang="en-US" dirty="0" smtClean="0"/>
              <a:t>交易</a:t>
            </a:r>
            <a:r>
              <a:rPr lang="en-US" altLang="zh-CN" dirty="0" smtClean="0"/>
              <a:t>Bk</a:t>
            </a:r>
            <a:r>
              <a:rPr lang="zh-CN" altLang="en-US" sz="1400" dirty="0" smtClean="0"/>
              <a:t/>
            </a:r>
            <a:br>
              <a:rPr lang="zh-CN" altLang="en-US" sz="1400" dirty="0" smtClean="0"/>
            </a:b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原创设计师QQ69613753    _24"/>
          <p:cNvSpPr/>
          <p:nvPr/>
        </p:nvSpPr>
        <p:spPr>
          <a:xfrm>
            <a:off x="9468137" y="5096110"/>
            <a:ext cx="2532277" cy="711477"/>
          </a:xfrm>
          <a:prstGeom prst="rect">
            <a:avLst/>
          </a:prstGeom>
        </p:spPr>
        <p:txBody>
          <a:bodyPr wrap="square">
            <a:spAutoFit/>
          </a:bodyPr>
          <a:lstStyle/>
          <a:p>
            <a:pPr>
              <a:lnSpc>
                <a:spcPct val="150000"/>
              </a:lnSpc>
              <a:spcAft>
                <a:spcPts val="600"/>
              </a:spcAft>
            </a:pPr>
            <a:r>
              <a:rPr lang="zh-CN" altLang="en-US" dirty="0" smtClean="0"/>
              <a:t>交易</a:t>
            </a:r>
            <a:r>
              <a:rPr lang="en-US" altLang="zh-CN" dirty="0" smtClean="0"/>
              <a:t>B20</a:t>
            </a:r>
            <a:r>
              <a:rPr lang="zh-CN" altLang="en-US" sz="1000" dirty="0"/>
              <a:t/>
            </a:r>
            <a:br>
              <a:rPr lang="zh-CN" altLang="en-US" sz="1000" dirty="0"/>
            </a:b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 name="原创设计师QQ69613753    _26"/>
          <p:cNvSpPr/>
          <p:nvPr/>
        </p:nvSpPr>
        <p:spPr>
          <a:xfrm>
            <a:off x="-273914" y="3579843"/>
            <a:ext cx="2532277" cy="738664"/>
          </a:xfrm>
          <a:prstGeom prst="rect">
            <a:avLst/>
          </a:prstGeom>
        </p:spPr>
        <p:txBody>
          <a:bodyPr wrap="square">
            <a:spAutoFit/>
          </a:bodyPr>
          <a:lstStyle/>
          <a:p>
            <a:pPr algn="r">
              <a:lnSpc>
                <a:spcPct val="150000"/>
              </a:lnSpc>
              <a:spcAft>
                <a:spcPts val="600"/>
              </a:spcAft>
            </a:pPr>
            <a:r>
              <a:rPr lang="zh-CN" altLang="en-US" dirty="0" smtClean="0"/>
              <a:t>交易</a:t>
            </a:r>
            <a:r>
              <a:rPr lang="en-US" altLang="zh-CN" dirty="0" err="1" smtClean="0"/>
              <a:t>Ak</a:t>
            </a:r>
            <a:r>
              <a:rPr lang="zh-CN" altLang="en-US" sz="1400" dirty="0"/>
              <a:t/>
            </a:r>
            <a:br>
              <a:rPr lang="zh-CN" altLang="en-US" sz="1400" dirty="0"/>
            </a:b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3" name="原创设计师QQ69613753    _27"/>
          <p:cNvSpPr/>
          <p:nvPr/>
        </p:nvSpPr>
        <p:spPr>
          <a:xfrm>
            <a:off x="-273915" y="2259449"/>
            <a:ext cx="2532277" cy="738664"/>
          </a:xfrm>
          <a:prstGeom prst="rect">
            <a:avLst/>
          </a:prstGeom>
        </p:spPr>
        <p:txBody>
          <a:bodyPr wrap="square">
            <a:spAutoFit/>
          </a:bodyPr>
          <a:lstStyle/>
          <a:p>
            <a:pPr algn="r">
              <a:lnSpc>
                <a:spcPct val="150000"/>
              </a:lnSpc>
              <a:spcAft>
                <a:spcPts val="600"/>
              </a:spcAft>
            </a:pPr>
            <a:r>
              <a:rPr lang="zh-CN" altLang="en-US" dirty="0" smtClean="0"/>
              <a:t>交易</a:t>
            </a:r>
            <a:r>
              <a:rPr lang="en-US" altLang="zh-CN" dirty="0" smtClean="0"/>
              <a:t>A1</a:t>
            </a:r>
            <a:r>
              <a:rPr lang="zh-CN" altLang="en-US" sz="1400" dirty="0"/>
              <a:t/>
            </a:r>
            <a:br>
              <a:rPr lang="zh-CN" altLang="en-US" sz="1400" dirty="0"/>
            </a:b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35"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tretch>
            <a:fillRect/>
          </a:stretch>
        </p:blipFill>
        <p:spPr>
          <a:xfrm>
            <a:off x="5107616" y="18010364"/>
            <a:ext cx="1976768" cy="511028"/>
          </a:xfrm>
          <a:prstGeom prst="rect">
            <a:avLst/>
          </a:prstGeom>
        </p:spPr>
      </p:pic>
      <p:sp>
        <p:nvSpPr>
          <p:cNvPr id="36" name="原创设计师QQ69613753    _13"/>
          <p:cNvSpPr>
            <a:spLocks/>
          </p:cNvSpPr>
          <p:nvPr/>
        </p:nvSpPr>
        <p:spPr bwMode="auto">
          <a:xfrm rot="2516366">
            <a:off x="4423163" y="3100001"/>
            <a:ext cx="1650564" cy="1483019"/>
          </a:xfrm>
          <a:custGeom>
            <a:avLst/>
            <a:gdLst>
              <a:gd name="T0" fmla="*/ 14 w 402"/>
              <a:gd name="T1" fmla="*/ 233 h 376"/>
              <a:gd name="T2" fmla="*/ 198 w 402"/>
              <a:gd name="T3" fmla="*/ 367 h 376"/>
              <a:gd name="T4" fmla="*/ 221 w 402"/>
              <a:gd name="T5" fmla="*/ 366 h 376"/>
              <a:gd name="T6" fmla="*/ 387 w 402"/>
              <a:gd name="T7" fmla="*/ 239 h 376"/>
              <a:gd name="T8" fmla="*/ 396 w 402"/>
              <a:gd name="T9" fmla="*/ 214 h 376"/>
              <a:gd name="T10" fmla="*/ 290 w 402"/>
              <a:gd name="T11" fmla="*/ 10 h 376"/>
              <a:gd name="T12" fmla="*/ 263 w 402"/>
              <a:gd name="T13" fmla="*/ 6 h 376"/>
              <a:gd name="T14" fmla="*/ 32 w 402"/>
              <a:gd name="T15" fmla="*/ 178 h 376"/>
              <a:gd name="T16" fmla="*/ 10 w 402"/>
              <a:gd name="T17" fmla="*/ 202 h 376"/>
              <a:gd name="T18" fmla="*/ 14 w 402"/>
              <a:gd name="T19" fmla="*/ 23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2" h="376">
                <a:moveTo>
                  <a:pt x="14" y="233"/>
                </a:moveTo>
                <a:cubicBezTo>
                  <a:pt x="198" y="367"/>
                  <a:pt x="198" y="367"/>
                  <a:pt x="198" y="367"/>
                </a:cubicBezTo>
                <a:cubicBezTo>
                  <a:pt x="204" y="372"/>
                  <a:pt x="212" y="376"/>
                  <a:pt x="221" y="366"/>
                </a:cubicBezTo>
                <a:cubicBezTo>
                  <a:pt x="273" y="309"/>
                  <a:pt x="329" y="271"/>
                  <a:pt x="387" y="239"/>
                </a:cubicBezTo>
                <a:cubicBezTo>
                  <a:pt x="401" y="232"/>
                  <a:pt x="402" y="226"/>
                  <a:pt x="396" y="214"/>
                </a:cubicBezTo>
                <a:cubicBezTo>
                  <a:pt x="290" y="10"/>
                  <a:pt x="290" y="10"/>
                  <a:pt x="290" y="10"/>
                </a:cubicBezTo>
                <a:cubicBezTo>
                  <a:pt x="286" y="3"/>
                  <a:pt x="276" y="0"/>
                  <a:pt x="263" y="6"/>
                </a:cubicBezTo>
                <a:cubicBezTo>
                  <a:pt x="174" y="47"/>
                  <a:pt x="98" y="108"/>
                  <a:pt x="32" y="178"/>
                </a:cubicBezTo>
                <a:cubicBezTo>
                  <a:pt x="25" y="186"/>
                  <a:pt x="17" y="194"/>
                  <a:pt x="10" y="202"/>
                </a:cubicBezTo>
                <a:cubicBezTo>
                  <a:pt x="0" y="214"/>
                  <a:pt x="3" y="225"/>
                  <a:pt x="14" y="233"/>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原创设计师QQ69613753    _16"/>
          <p:cNvSpPr/>
          <p:nvPr/>
        </p:nvSpPr>
        <p:spPr>
          <a:xfrm>
            <a:off x="6434845" y="3678269"/>
            <a:ext cx="1176797" cy="523220"/>
          </a:xfrm>
          <a:prstGeom prst="rect">
            <a:avLst/>
          </a:prstGeom>
          <a:effectLst/>
        </p:spPr>
        <p:txBody>
          <a:bodyPr wrap="square">
            <a:spAutoFit/>
          </a:bodyPr>
          <a:lstStyle/>
          <a:p>
            <a:pPr algn="ctr"/>
            <a:r>
              <a:rPr lang="zh-CN" altLang="en-US" sz="2800" dirty="0" smtClean="0">
                <a:solidFill>
                  <a:schemeClr val="bg1"/>
                </a:solidFill>
                <a:latin typeface="Haettenschweiler" panose="020B0706040902060204" pitchFamily="34" charset="0"/>
                <a:ea typeface="微软雅黑" panose="020B0503020204020204" pitchFamily="34" charset="-122"/>
              </a:rPr>
              <a:t>银行</a:t>
            </a:r>
            <a:r>
              <a:rPr lang="en-US" altLang="zh-CN" sz="2800" dirty="0" smtClean="0">
                <a:solidFill>
                  <a:schemeClr val="bg1"/>
                </a:solidFill>
                <a:latin typeface="Haettenschweiler" panose="020B0706040902060204" pitchFamily="34" charset="0"/>
                <a:ea typeface="微软雅黑" panose="020B0503020204020204" pitchFamily="34" charset="-122"/>
              </a:rPr>
              <a:t>B</a:t>
            </a:r>
            <a:endParaRPr lang="zh-CN" altLang="en-US" sz="2800" dirty="0">
              <a:solidFill>
                <a:schemeClr val="bg1"/>
              </a:solidFill>
              <a:latin typeface="Haettenschweiler" panose="020B0706040902060204" pitchFamily="34" charset="0"/>
              <a:ea typeface="微软雅黑" panose="020B0503020204020204" pitchFamily="34" charset="-122"/>
            </a:endParaRPr>
          </a:p>
        </p:txBody>
      </p:sp>
      <p:sp>
        <p:nvSpPr>
          <p:cNvPr id="45" name="原创设计师QQ69613753    _16"/>
          <p:cNvSpPr/>
          <p:nvPr/>
        </p:nvSpPr>
        <p:spPr>
          <a:xfrm>
            <a:off x="4543772" y="3612789"/>
            <a:ext cx="1408906" cy="523220"/>
          </a:xfrm>
          <a:prstGeom prst="rect">
            <a:avLst/>
          </a:prstGeom>
          <a:effectLst/>
        </p:spPr>
        <p:txBody>
          <a:bodyPr wrap="square">
            <a:spAutoFit/>
          </a:bodyPr>
          <a:lstStyle/>
          <a:p>
            <a:pPr algn="ctr"/>
            <a:r>
              <a:rPr lang="zh-CN" altLang="en-US" sz="2800" dirty="0" smtClean="0">
                <a:solidFill>
                  <a:schemeClr val="bg1"/>
                </a:solidFill>
                <a:latin typeface="Haettenschweiler" panose="020B0706040902060204" pitchFamily="34" charset="0"/>
                <a:ea typeface="微软雅黑" panose="020B0503020204020204" pitchFamily="34" charset="-122"/>
              </a:rPr>
              <a:t>银行</a:t>
            </a:r>
            <a:r>
              <a:rPr lang="en-US" altLang="zh-CN" sz="2800" dirty="0" smtClean="0">
                <a:solidFill>
                  <a:schemeClr val="bg1"/>
                </a:solidFill>
                <a:latin typeface="Haettenschweiler" panose="020B0706040902060204" pitchFamily="34" charset="0"/>
                <a:ea typeface="微软雅黑" panose="020B0503020204020204" pitchFamily="34" charset="-122"/>
              </a:rPr>
              <a:t>A</a:t>
            </a:r>
            <a:endParaRPr lang="zh-CN" altLang="en-US" sz="2800" dirty="0">
              <a:solidFill>
                <a:schemeClr val="bg1"/>
              </a:solidFill>
              <a:latin typeface="Haettenschweiler" panose="020B0706040902060204" pitchFamily="34" charset="0"/>
              <a:ea typeface="微软雅黑" panose="020B0503020204020204" pitchFamily="34" charset="-122"/>
            </a:endParaRPr>
          </a:p>
        </p:txBody>
      </p:sp>
      <p:sp>
        <p:nvSpPr>
          <p:cNvPr id="51" name="原创设计师QQ69613753    _2"/>
          <p:cNvSpPr/>
          <p:nvPr/>
        </p:nvSpPr>
        <p:spPr>
          <a:xfrm rot="18957536" flipV="1">
            <a:off x="7348130" y="2709729"/>
            <a:ext cx="1996334" cy="589552"/>
          </a:xfrm>
          <a:custGeom>
            <a:avLst/>
            <a:gdLst>
              <a:gd name="connsiteX0" fmla="*/ 2423160 w 2423160"/>
              <a:gd name="connsiteY0" fmla="*/ 0 h 0"/>
              <a:gd name="connsiteX1" fmla="*/ 0 w 2423160"/>
              <a:gd name="connsiteY1" fmla="*/ 0 h 0"/>
            </a:gdLst>
            <a:ahLst/>
            <a:cxnLst>
              <a:cxn ang="0">
                <a:pos x="connsiteX0" y="connsiteY0"/>
              </a:cxn>
              <a:cxn ang="0">
                <a:pos x="connsiteX1" y="connsiteY1"/>
              </a:cxn>
            </a:cxnLst>
            <a:rect l="l" t="t" r="r" b="b"/>
            <a:pathLst>
              <a:path w="2423160">
                <a:moveTo>
                  <a:pt x="2423160" y="0"/>
                </a:moveTo>
                <a:lnTo>
                  <a:pt x="0" y="0"/>
                </a:lnTo>
              </a:path>
            </a:pathLst>
          </a:custGeom>
          <a:noFill/>
          <a:ln w="12700">
            <a:solidFill>
              <a:schemeClr val="accent1"/>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原创设计师QQ69613753    _22"/>
          <p:cNvSpPr/>
          <p:nvPr/>
        </p:nvSpPr>
        <p:spPr>
          <a:xfrm>
            <a:off x="9468137" y="2189483"/>
            <a:ext cx="2723863" cy="738664"/>
          </a:xfrm>
          <a:prstGeom prst="rect">
            <a:avLst/>
          </a:prstGeom>
        </p:spPr>
        <p:txBody>
          <a:bodyPr wrap="square">
            <a:spAutoFit/>
          </a:bodyPr>
          <a:lstStyle/>
          <a:p>
            <a:pPr>
              <a:lnSpc>
                <a:spcPct val="150000"/>
              </a:lnSpc>
              <a:spcAft>
                <a:spcPts val="600"/>
              </a:spcAft>
            </a:pPr>
            <a:r>
              <a:rPr lang="zh-CN" altLang="en-US" dirty="0" smtClean="0"/>
              <a:t>交易</a:t>
            </a:r>
            <a:r>
              <a:rPr lang="en-US" altLang="zh-CN" dirty="0" smtClean="0"/>
              <a:t>B1</a:t>
            </a:r>
            <a:r>
              <a:rPr lang="zh-CN" altLang="en-US" sz="1000" dirty="0"/>
              <a:t/>
            </a:r>
            <a:br>
              <a:rPr lang="zh-CN" altLang="en-US" sz="1000" dirty="0"/>
            </a:b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3" name="原创设计师QQ69613753    _2"/>
          <p:cNvSpPr/>
          <p:nvPr/>
        </p:nvSpPr>
        <p:spPr>
          <a:xfrm rot="20475251" flipV="1">
            <a:off x="7799541" y="3574982"/>
            <a:ext cx="1468248" cy="88733"/>
          </a:xfrm>
          <a:custGeom>
            <a:avLst/>
            <a:gdLst>
              <a:gd name="connsiteX0" fmla="*/ 2423160 w 2423160"/>
              <a:gd name="connsiteY0" fmla="*/ 0 h 0"/>
              <a:gd name="connsiteX1" fmla="*/ 0 w 2423160"/>
              <a:gd name="connsiteY1" fmla="*/ 0 h 0"/>
            </a:gdLst>
            <a:ahLst/>
            <a:cxnLst>
              <a:cxn ang="0">
                <a:pos x="connsiteX0" y="connsiteY0"/>
              </a:cxn>
              <a:cxn ang="0">
                <a:pos x="connsiteX1" y="connsiteY1"/>
              </a:cxn>
            </a:cxnLst>
            <a:rect l="l" t="t" r="r" b="b"/>
            <a:pathLst>
              <a:path w="2423160">
                <a:moveTo>
                  <a:pt x="2423160" y="0"/>
                </a:moveTo>
                <a:lnTo>
                  <a:pt x="0" y="0"/>
                </a:lnTo>
              </a:path>
            </a:pathLst>
          </a:custGeom>
          <a:noFill/>
          <a:ln w="12700">
            <a:solidFill>
              <a:schemeClr val="accent1"/>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原创设计师QQ69613753    _2"/>
          <p:cNvSpPr/>
          <p:nvPr/>
        </p:nvSpPr>
        <p:spPr>
          <a:xfrm rot="1176872">
            <a:off x="7825415" y="4168888"/>
            <a:ext cx="1454328" cy="45719"/>
          </a:xfrm>
          <a:custGeom>
            <a:avLst/>
            <a:gdLst>
              <a:gd name="connsiteX0" fmla="*/ 2423160 w 2423160"/>
              <a:gd name="connsiteY0" fmla="*/ 0 h 0"/>
              <a:gd name="connsiteX1" fmla="*/ 0 w 2423160"/>
              <a:gd name="connsiteY1" fmla="*/ 0 h 0"/>
            </a:gdLst>
            <a:ahLst/>
            <a:cxnLst>
              <a:cxn ang="0">
                <a:pos x="connsiteX0" y="connsiteY0"/>
              </a:cxn>
              <a:cxn ang="0">
                <a:pos x="connsiteX1" y="connsiteY1"/>
              </a:cxn>
            </a:cxnLst>
            <a:rect l="l" t="t" r="r" b="b"/>
            <a:pathLst>
              <a:path w="2423160">
                <a:moveTo>
                  <a:pt x="2423160" y="0"/>
                </a:moveTo>
                <a:lnTo>
                  <a:pt x="0" y="0"/>
                </a:lnTo>
              </a:path>
            </a:pathLst>
          </a:custGeom>
          <a:noFill/>
          <a:ln w="12700">
            <a:solidFill>
              <a:schemeClr val="accent1"/>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原创设计师QQ69613753    _22"/>
          <p:cNvSpPr/>
          <p:nvPr/>
        </p:nvSpPr>
        <p:spPr>
          <a:xfrm>
            <a:off x="9582312" y="3566976"/>
            <a:ext cx="3132752" cy="711477"/>
          </a:xfrm>
          <a:prstGeom prst="rect">
            <a:avLst/>
          </a:prstGeom>
        </p:spPr>
        <p:txBody>
          <a:bodyPr wrap="square">
            <a:spAutoFit/>
          </a:bodyPr>
          <a:lstStyle/>
          <a:p>
            <a:pPr>
              <a:lnSpc>
                <a:spcPct val="150000"/>
              </a:lnSpc>
              <a:spcAft>
                <a:spcPts val="600"/>
              </a:spcAft>
            </a:pPr>
            <a:r>
              <a:rPr lang="en-US" altLang="zh-CN" dirty="0"/>
              <a:t>……</a:t>
            </a:r>
            <a:r>
              <a:rPr lang="zh-CN" altLang="en-US" sz="1400" dirty="0" smtClean="0"/>
              <a:t> </a:t>
            </a:r>
            <a:r>
              <a:rPr lang="zh-CN" altLang="en-US" sz="1400" dirty="0"/>
              <a:t/>
            </a:r>
            <a:br>
              <a:rPr lang="zh-CN" altLang="en-US" sz="1400" dirty="0"/>
            </a:b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7" name="原创设计师QQ69613753    _2"/>
          <p:cNvSpPr/>
          <p:nvPr/>
        </p:nvSpPr>
        <p:spPr>
          <a:xfrm rot="2556205">
            <a:off x="7499124" y="4499146"/>
            <a:ext cx="1862995" cy="371132"/>
          </a:xfrm>
          <a:custGeom>
            <a:avLst/>
            <a:gdLst>
              <a:gd name="connsiteX0" fmla="*/ 2423160 w 2423160"/>
              <a:gd name="connsiteY0" fmla="*/ 0 h 0"/>
              <a:gd name="connsiteX1" fmla="*/ 0 w 2423160"/>
              <a:gd name="connsiteY1" fmla="*/ 0 h 0"/>
            </a:gdLst>
            <a:ahLst/>
            <a:cxnLst>
              <a:cxn ang="0">
                <a:pos x="connsiteX0" y="connsiteY0"/>
              </a:cxn>
              <a:cxn ang="0">
                <a:pos x="connsiteX1" y="connsiteY1"/>
              </a:cxn>
            </a:cxnLst>
            <a:rect l="l" t="t" r="r" b="b"/>
            <a:pathLst>
              <a:path w="2423160">
                <a:moveTo>
                  <a:pt x="2423160" y="0"/>
                </a:moveTo>
                <a:lnTo>
                  <a:pt x="0" y="0"/>
                </a:lnTo>
              </a:path>
            </a:pathLst>
          </a:custGeom>
          <a:noFill/>
          <a:ln w="12700">
            <a:solidFill>
              <a:schemeClr val="accent1"/>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原创设计师QQ69613753    _26"/>
          <p:cNvSpPr/>
          <p:nvPr/>
        </p:nvSpPr>
        <p:spPr>
          <a:xfrm>
            <a:off x="-268234" y="4948242"/>
            <a:ext cx="2532277" cy="738664"/>
          </a:xfrm>
          <a:prstGeom prst="rect">
            <a:avLst/>
          </a:prstGeom>
        </p:spPr>
        <p:txBody>
          <a:bodyPr wrap="square">
            <a:spAutoFit/>
          </a:bodyPr>
          <a:lstStyle/>
          <a:p>
            <a:pPr algn="r">
              <a:lnSpc>
                <a:spcPct val="150000"/>
              </a:lnSpc>
              <a:spcAft>
                <a:spcPts val="600"/>
              </a:spcAft>
            </a:pPr>
            <a:r>
              <a:rPr lang="zh-CN" altLang="en-US" dirty="0" smtClean="0"/>
              <a:t>交易</a:t>
            </a:r>
            <a:r>
              <a:rPr lang="en-US" altLang="zh-CN" dirty="0" smtClean="0"/>
              <a:t>A10</a:t>
            </a:r>
            <a:r>
              <a:rPr lang="zh-CN" altLang="en-US" sz="1400" dirty="0"/>
              <a:t/>
            </a:r>
            <a:br>
              <a:rPr lang="zh-CN" altLang="en-US" sz="1400" dirty="0"/>
            </a:b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9" name="原创设计师QQ69613753    _22"/>
          <p:cNvSpPr/>
          <p:nvPr/>
        </p:nvSpPr>
        <p:spPr>
          <a:xfrm>
            <a:off x="9539417" y="4585987"/>
            <a:ext cx="3132752" cy="711477"/>
          </a:xfrm>
          <a:prstGeom prst="rect">
            <a:avLst/>
          </a:prstGeom>
        </p:spPr>
        <p:txBody>
          <a:bodyPr wrap="square">
            <a:spAutoFit/>
          </a:bodyPr>
          <a:lstStyle/>
          <a:p>
            <a:pPr>
              <a:lnSpc>
                <a:spcPct val="150000"/>
              </a:lnSpc>
              <a:spcAft>
                <a:spcPts val="600"/>
              </a:spcAft>
            </a:pPr>
            <a:r>
              <a:rPr lang="en-US" altLang="zh-CN" dirty="0"/>
              <a:t>……</a:t>
            </a:r>
            <a:r>
              <a:rPr lang="zh-CN" altLang="en-US" sz="1400" dirty="0" smtClean="0"/>
              <a:t> </a:t>
            </a:r>
            <a:r>
              <a:rPr lang="zh-CN" altLang="en-US" sz="1400" dirty="0"/>
              <a:t/>
            </a:r>
            <a:br>
              <a:rPr lang="zh-CN" altLang="en-US" sz="1400" dirty="0"/>
            </a:b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0" name="原创设计师QQ69613753    _22"/>
          <p:cNvSpPr/>
          <p:nvPr/>
        </p:nvSpPr>
        <p:spPr>
          <a:xfrm>
            <a:off x="1521451" y="2915219"/>
            <a:ext cx="3132752" cy="711477"/>
          </a:xfrm>
          <a:prstGeom prst="rect">
            <a:avLst/>
          </a:prstGeom>
        </p:spPr>
        <p:txBody>
          <a:bodyPr wrap="square">
            <a:spAutoFit/>
          </a:bodyPr>
          <a:lstStyle/>
          <a:p>
            <a:pPr>
              <a:lnSpc>
                <a:spcPct val="150000"/>
              </a:lnSpc>
              <a:spcAft>
                <a:spcPts val="600"/>
              </a:spcAft>
            </a:pPr>
            <a:r>
              <a:rPr lang="en-US" altLang="zh-CN" dirty="0"/>
              <a:t>……</a:t>
            </a:r>
            <a:r>
              <a:rPr lang="zh-CN" altLang="en-US" sz="1400" dirty="0" smtClean="0"/>
              <a:t> </a:t>
            </a:r>
            <a:r>
              <a:rPr lang="zh-CN" altLang="en-US" sz="1400" dirty="0"/>
              <a:t/>
            </a:r>
            <a:br>
              <a:rPr lang="zh-CN" altLang="en-US" sz="1400" dirty="0"/>
            </a:b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1" name="原创设计师QQ69613753    _22"/>
          <p:cNvSpPr/>
          <p:nvPr/>
        </p:nvSpPr>
        <p:spPr>
          <a:xfrm>
            <a:off x="1521451" y="4288867"/>
            <a:ext cx="3132752" cy="711477"/>
          </a:xfrm>
          <a:prstGeom prst="rect">
            <a:avLst/>
          </a:prstGeom>
        </p:spPr>
        <p:txBody>
          <a:bodyPr wrap="square">
            <a:spAutoFit/>
          </a:bodyPr>
          <a:lstStyle/>
          <a:p>
            <a:pPr>
              <a:lnSpc>
                <a:spcPct val="150000"/>
              </a:lnSpc>
              <a:spcAft>
                <a:spcPts val="600"/>
              </a:spcAft>
            </a:pPr>
            <a:r>
              <a:rPr lang="en-US" altLang="zh-CN" dirty="0"/>
              <a:t>……</a:t>
            </a:r>
            <a:r>
              <a:rPr lang="zh-CN" altLang="en-US" sz="1400" dirty="0" smtClean="0"/>
              <a:t> </a:t>
            </a:r>
            <a:r>
              <a:rPr lang="zh-CN" altLang="en-US" sz="1400" dirty="0"/>
              <a:t/>
            </a:r>
            <a:br>
              <a:rPr lang="zh-CN" altLang="en-US" sz="1400" dirty="0"/>
            </a:b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3" name="原创设计师QQ69613753    _11"/>
          <p:cNvSpPr>
            <a:spLocks noChangeArrowheads="1"/>
          </p:cNvSpPr>
          <p:nvPr/>
        </p:nvSpPr>
        <p:spPr bwMode="auto">
          <a:xfrm rot="20700000">
            <a:off x="5191316" y="1121200"/>
            <a:ext cx="1792288" cy="1792287"/>
          </a:xfrm>
          <a:prstGeom prst="ellipse">
            <a:avLst/>
          </a:prstGeom>
          <a:solidFill>
            <a:schemeClr val="bg1">
              <a:lumMod val="8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5" name="原创设计师QQ69613753    _16"/>
          <p:cNvSpPr/>
          <p:nvPr/>
        </p:nvSpPr>
        <p:spPr>
          <a:xfrm>
            <a:off x="5249581" y="1780587"/>
            <a:ext cx="1692837" cy="523220"/>
          </a:xfrm>
          <a:prstGeom prst="rect">
            <a:avLst/>
          </a:prstGeom>
          <a:effectLst/>
        </p:spPr>
        <p:txBody>
          <a:bodyPr wrap="square">
            <a:spAutoFit/>
          </a:bodyPr>
          <a:lstStyle/>
          <a:p>
            <a:pPr algn="ctr"/>
            <a:r>
              <a:rPr lang="zh-CN" altLang="en-US" sz="2800" dirty="0" smtClean="0">
                <a:latin typeface="Haettenschweiler" panose="020B0706040902060204" pitchFamily="34" charset="0"/>
                <a:ea typeface="微软雅黑" panose="020B0503020204020204" pitchFamily="34" charset="-122"/>
              </a:rPr>
              <a:t>加密算法</a:t>
            </a:r>
            <a:endParaRPr lang="zh-CN" altLang="en-US" sz="2800" dirty="0">
              <a:latin typeface="Haettenschweiler" panose="020B0706040902060204" pitchFamily="34" charset="0"/>
              <a:ea typeface="微软雅黑" panose="020B0503020204020204" pitchFamily="34" charset="-122"/>
            </a:endParaRPr>
          </a:p>
        </p:txBody>
      </p:sp>
      <p:sp>
        <p:nvSpPr>
          <p:cNvPr id="2" name="椭圆形标注 1"/>
          <p:cNvSpPr/>
          <p:nvPr/>
        </p:nvSpPr>
        <p:spPr>
          <a:xfrm>
            <a:off x="8219990" y="859554"/>
            <a:ext cx="1696568" cy="927108"/>
          </a:xfrm>
          <a:prstGeom prst="wedgeEllipseCallout">
            <a:avLst>
              <a:gd name="adj1" fmla="val -125035"/>
              <a:gd name="adj2" fmla="val 48087"/>
            </a:avLst>
          </a:prstGeom>
          <a:solidFill>
            <a:schemeClr val="bg1">
              <a:lumMod val="85000"/>
              <a:alpha val="90000"/>
            </a:schemeClr>
          </a:solidFill>
          <a:ln w="12700">
            <a:miter lim="400000"/>
          </a:ln>
        </p:spPr>
        <p:txBody>
          <a:bodyPr wrap="square" lIns="0" tIns="0" rIns="0" bIns="0" rtlCol="0" anchor="ctr">
            <a:noAutofit/>
          </a:bodyPr>
          <a:lstStyle/>
          <a:p>
            <a:pPr algn="ctr"/>
            <a:endParaRPr lang="zh-CN" altLang="en-US">
              <a:solidFill>
                <a:schemeClr val="accent2">
                  <a:lumMod val="50000"/>
                  <a:lumOff val="50000"/>
                </a:schemeClr>
              </a:solidFill>
            </a:endParaRPr>
          </a:p>
        </p:txBody>
      </p:sp>
      <p:sp>
        <p:nvSpPr>
          <p:cNvPr id="66" name="原创设计师QQ69613753    _16"/>
          <p:cNvSpPr/>
          <p:nvPr/>
        </p:nvSpPr>
        <p:spPr>
          <a:xfrm>
            <a:off x="8219442" y="1068262"/>
            <a:ext cx="1692837" cy="461665"/>
          </a:xfrm>
          <a:prstGeom prst="rect">
            <a:avLst/>
          </a:prstGeom>
          <a:effectLst/>
        </p:spPr>
        <p:txBody>
          <a:bodyPr wrap="square">
            <a:spAutoFit/>
          </a:bodyPr>
          <a:lstStyle/>
          <a:p>
            <a:pPr algn="ctr"/>
            <a:r>
              <a:rPr lang="en-US" altLang="zh-CN" sz="2400" dirty="0" err="1" smtClean="0">
                <a:latin typeface="Haettenschweiler" panose="020B0706040902060204" pitchFamily="34" charset="0"/>
                <a:ea typeface="微软雅黑" panose="020B0503020204020204" pitchFamily="34" charset="-122"/>
              </a:rPr>
              <a:t>eg</a:t>
            </a:r>
            <a:r>
              <a:rPr lang="en-US" altLang="zh-CN" sz="2400" smtClean="0">
                <a:latin typeface="Haettenschweiler" panose="020B0706040902060204" pitchFamily="34" charset="0"/>
                <a:ea typeface="微软雅黑" panose="020B0503020204020204" pitchFamily="34" charset="-122"/>
              </a:rPr>
              <a:t>. </a:t>
            </a:r>
            <a:r>
              <a:rPr lang="zh-CN" altLang="en-US" sz="2400" smtClean="0">
                <a:latin typeface="Haettenschweiler" panose="020B0706040902060204" pitchFamily="34" charset="0"/>
                <a:ea typeface="微软雅黑" panose="020B0503020204020204" pitchFamily="34" charset="-122"/>
              </a:rPr>
              <a:t>环</a:t>
            </a:r>
            <a:r>
              <a:rPr lang="zh-CN" altLang="en-US" sz="2400" dirty="0" smtClean="0">
                <a:latin typeface="Haettenschweiler" panose="020B0706040902060204" pitchFamily="34" charset="0"/>
                <a:ea typeface="微软雅黑" panose="020B0503020204020204" pitchFamily="34" charset="-122"/>
              </a:rPr>
              <a:t>签名</a:t>
            </a:r>
            <a:endParaRPr lang="zh-CN" altLang="en-US" sz="2400" dirty="0">
              <a:latin typeface="Haettenschweiler" panose="020B0706040902060204" pitchFamily="34" charset="0"/>
              <a:ea typeface="微软雅黑" panose="020B0503020204020204" pitchFamily="34" charset="-122"/>
            </a:endParaRPr>
          </a:p>
        </p:txBody>
      </p:sp>
      <p:cxnSp>
        <p:nvCxnSpPr>
          <p:cNvPr id="67" name="直接连接符 66"/>
          <p:cNvCxnSpPr/>
          <p:nvPr/>
        </p:nvCxnSpPr>
        <p:spPr>
          <a:xfrm>
            <a:off x="6094403" y="2928147"/>
            <a:ext cx="0" cy="3361442"/>
          </a:xfrm>
          <a:prstGeom prst="line">
            <a:avLst/>
          </a:prstGeom>
          <a:ln w="28575">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34859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原创设计师QQ69613753    _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flipH="1">
            <a:off x="-18730" y="1"/>
            <a:ext cx="12207111" cy="6866500"/>
          </a:xfrm>
          <a:prstGeom prst="rect">
            <a:avLst/>
          </a:prstGeom>
        </p:spPr>
      </p:pic>
      <p:grpSp>
        <p:nvGrpSpPr>
          <p:cNvPr id="8" name="原创设计师QQ69613753    _2"/>
          <p:cNvGrpSpPr/>
          <p:nvPr/>
        </p:nvGrpSpPr>
        <p:grpSpPr>
          <a:xfrm>
            <a:off x="-18730" y="2455259"/>
            <a:ext cx="10628079" cy="4402741"/>
            <a:chOff x="-18730" y="2455259"/>
            <a:chExt cx="10628079" cy="4402741"/>
          </a:xfrm>
        </p:grpSpPr>
        <p:sp>
          <p:nvSpPr>
            <p:cNvPr id="4" name="Shape 156"/>
            <p:cNvSpPr/>
            <p:nvPr/>
          </p:nvSpPr>
          <p:spPr>
            <a:xfrm>
              <a:off x="-18730" y="2868215"/>
              <a:ext cx="10628079" cy="3989785"/>
            </a:xfrm>
            <a:custGeom>
              <a:avLst/>
              <a:gdLst/>
              <a:ahLst/>
              <a:cxnLst>
                <a:cxn ang="0">
                  <a:pos x="wd2" y="hd2"/>
                </a:cxn>
                <a:cxn ang="5400000">
                  <a:pos x="wd2" y="hd2"/>
                </a:cxn>
                <a:cxn ang="10800000">
                  <a:pos x="wd2" y="hd2"/>
                </a:cxn>
                <a:cxn ang="16200000">
                  <a:pos x="wd2" y="hd2"/>
                </a:cxn>
              </a:cxnLst>
              <a:rect l="0" t="0" r="r" b="b"/>
              <a:pathLst>
                <a:path w="20811" h="18162" extrusionOk="0">
                  <a:moveTo>
                    <a:pt x="0" y="2007"/>
                  </a:moveTo>
                  <a:lnTo>
                    <a:pt x="0" y="18162"/>
                  </a:lnTo>
                  <a:lnTo>
                    <a:pt x="20728" y="18162"/>
                  </a:lnTo>
                  <a:cubicBezTo>
                    <a:pt x="21600" y="2933"/>
                    <a:pt x="15438" y="9748"/>
                    <a:pt x="11751" y="2674"/>
                  </a:cubicBezTo>
                  <a:cubicBezTo>
                    <a:pt x="8567" y="-3438"/>
                    <a:pt x="6374" y="2667"/>
                    <a:pt x="4197" y="3937"/>
                  </a:cubicBezTo>
                  <a:cubicBezTo>
                    <a:pt x="1396" y="5570"/>
                    <a:pt x="0" y="2007"/>
                    <a:pt x="0" y="2007"/>
                  </a:cubicBezTo>
                  <a:close/>
                </a:path>
              </a:pathLst>
            </a:custGeom>
            <a:solidFill>
              <a:schemeClr val="accent1"/>
            </a:solidFill>
            <a:ln w="12700">
              <a:miter lim="400000"/>
            </a:ln>
          </p:spPr>
          <p:txBody>
            <a:bodyPr lIns="0" tIns="0" rIns="0" bIns="0" anchor="ctr"/>
            <a:lstStyle/>
            <a:p>
              <a:pPr lvl="0"/>
              <a:endParaRPr/>
            </a:p>
          </p:txBody>
        </p:sp>
        <p:sp>
          <p:nvSpPr>
            <p:cNvPr id="5" name="Shape 157"/>
            <p:cNvSpPr/>
            <p:nvPr/>
          </p:nvSpPr>
          <p:spPr>
            <a:xfrm>
              <a:off x="-13092" y="2455259"/>
              <a:ext cx="3288509" cy="1375318"/>
            </a:xfrm>
            <a:custGeom>
              <a:avLst/>
              <a:gdLst/>
              <a:ahLst/>
              <a:cxnLst>
                <a:cxn ang="0">
                  <a:pos x="wd2" y="hd2"/>
                </a:cxn>
                <a:cxn ang="5400000">
                  <a:pos x="wd2" y="hd2"/>
                </a:cxn>
                <a:cxn ang="10800000">
                  <a:pos x="wd2" y="hd2"/>
                </a:cxn>
                <a:cxn ang="16200000">
                  <a:pos x="wd2" y="hd2"/>
                </a:cxn>
              </a:cxnLst>
              <a:rect l="0" t="0" r="r" b="b"/>
              <a:pathLst>
                <a:path w="21600" h="17187" extrusionOk="0">
                  <a:moveTo>
                    <a:pt x="0" y="0"/>
                  </a:moveTo>
                  <a:lnTo>
                    <a:pt x="0" y="11247"/>
                  </a:lnTo>
                  <a:cubicBezTo>
                    <a:pt x="4449" y="17205"/>
                    <a:pt x="11449" y="21600"/>
                    <a:pt x="21600" y="9539"/>
                  </a:cubicBezTo>
                  <a:cubicBezTo>
                    <a:pt x="11455" y="20381"/>
                    <a:pt x="2428" y="14276"/>
                    <a:pt x="0" y="0"/>
                  </a:cubicBezTo>
                  <a:close/>
                </a:path>
              </a:pathLst>
            </a:custGeom>
            <a:solidFill>
              <a:srgbClr val="FFFFFF"/>
            </a:solidFill>
            <a:ln w="12700">
              <a:miter lim="400000"/>
            </a:ln>
          </p:spPr>
          <p:txBody>
            <a:bodyPr lIns="0" tIns="0" rIns="0" bIns="0" anchor="ctr"/>
            <a:lstStyle/>
            <a:p>
              <a:pPr lvl="0"/>
              <a:endParaRPr/>
            </a:p>
          </p:txBody>
        </p:sp>
      </p:grpSp>
      <p:sp>
        <p:nvSpPr>
          <p:cNvPr id="10" name="原创设计师QQ69613753    _3"/>
          <p:cNvSpPr/>
          <p:nvPr/>
        </p:nvSpPr>
        <p:spPr>
          <a:xfrm flipH="1">
            <a:off x="2128210" y="2961945"/>
            <a:ext cx="10628079" cy="3989785"/>
          </a:xfrm>
          <a:custGeom>
            <a:avLst/>
            <a:gdLst/>
            <a:ahLst/>
            <a:cxnLst>
              <a:cxn ang="0">
                <a:pos x="wd2" y="hd2"/>
              </a:cxn>
              <a:cxn ang="5400000">
                <a:pos x="wd2" y="hd2"/>
              </a:cxn>
              <a:cxn ang="10800000">
                <a:pos x="wd2" y="hd2"/>
              </a:cxn>
              <a:cxn ang="16200000">
                <a:pos x="wd2" y="hd2"/>
              </a:cxn>
            </a:cxnLst>
            <a:rect l="0" t="0" r="r" b="b"/>
            <a:pathLst>
              <a:path w="20811" h="18162" extrusionOk="0">
                <a:moveTo>
                  <a:pt x="0" y="2007"/>
                </a:moveTo>
                <a:lnTo>
                  <a:pt x="0" y="18162"/>
                </a:lnTo>
                <a:lnTo>
                  <a:pt x="20728" y="18162"/>
                </a:lnTo>
                <a:cubicBezTo>
                  <a:pt x="21600" y="2933"/>
                  <a:pt x="15438" y="9748"/>
                  <a:pt x="11751" y="2674"/>
                </a:cubicBezTo>
                <a:cubicBezTo>
                  <a:pt x="8567" y="-3438"/>
                  <a:pt x="6374" y="2667"/>
                  <a:pt x="4197" y="3937"/>
                </a:cubicBezTo>
                <a:cubicBezTo>
                  <a:pt x="1396" y="5570"/>
                  <a:pt x="0" y="2007"/>
                  <a:pt x="0" y="2007"/>
                </a:cubicBezTo>
                <a:close/>
              </a:path>
            </a:pathLst>
          </a:custGeom>
          <a:solidFill>
            <a:schemeClr val="accent1"/>
          </a:solidFill>
          <a:ln w="12700">
            <a:miter lim="400000"/>
          </a:ln>
        </p:spPr>
        <p:txBody>
          <a:bodyPr lIns="0" tIns="0" rIns="0" bIns="0" anchor="ctr"/>
          <a:lstStyle/>
          <a:p>
            <a:pPr lvl="0"/>
            <a:endParaRPr/>
          </a:p>
        </p:txBody>
      </p:sp>
      <p:sp>
        <p:nvSpPr>
          <p:cNvPr id="11" name="原创设计师QQ69613753    _4"/>
          <p:cNvSpPr/>
          <p:nvPr/>
        </p:nvSpPr>
        <p:spPr>
          <a:xfrm flipH="1">
            <a:off x="8897853" y="2455259"/>
            <a:ext cx="3288509" cy="1375318"/>
          </a:xfrm>
          <a:custGeom>
            <a:avLst/>
            <a:gdLst/>
            <a:ahLst/>
            <a:cxnLst>
              <a:cxn ang="0">
                <a:pos x="wd2" y="hd2"/>
              </a:cxn>
              <a:cxn ang="5400000">
                <a:pos x="wd2" y="hd2"/>
              </a:cxn>
              <a:cxn ang="10800000">
                <a:pos x="wd2" y="hd2"/>
              </a:cxn>
              <a:cxn ang="16200000">
                <a:pos x="wd2" y="hd2"/>
              </a:cxn>
            </a:cxnLst>
            <a:rect l="0" t="0" r="r" b="b"/>
            <a:pathLst>
              <a:path w="21600" h="17187" extrusionOk="0">
                <a:moveTo>
                  <a:pt x="0" y="0"/>
                </a:moveTo>
                <a:lnTo>
                  <a:pt x="0" y="11247"/>
                </a:lnTo>
                <a:cubicBezTo>
                  <a:pt x="4449" y="17205"/>
                  <a:pt x="11449" y="21600"/>
                  <a:pt x="21600" y="9539"/>
                </a:cubicBezTo>
                <a:cubicBezTo>
                  <a:pt x="11455" y="20381"/>
                  <a:pt x="2428" y="14276"/>
                  <a:pt x="0" y="0"/>
                </a:cubicBezTo>
                <a:close/>
              </a:path>
            </a:pathLst>
          </a:custGeom>
          <a:solidFill>
            <a:srgbClr val="FFFFFF"/>
          </a:solidFill>
          <a:ln w="12700">
            <a:miter lim="400000"/>
          </a:ln>
        </p:spPr>
        <p:txBody>
          <a:bodyPr lIns="0" tIns="0" rIns="0" bIns="0" anchor="ctr"/>
          <a:lstStyle/>
          <a:p>
            <a:pPr lvl="0"/>
            <a:endParaRPr/>
          </a:p>
        </p:txBody>
      </p:sp>
      <p:sp>
        <p:nvSpPr>
          <p:cNvPr id="15" name="原创设计师QQ69613753    _5"/>
          <p:cNvSpPr/>
          <p:nvPr/>
        </p:nvSpPr>
        <p:spPr>
          <a:xfrm flipH="1">
            <a:off x="3490158" y="4302171"/>
            <a:ext cx="5211683" cy="738664"/>
          </a:xfrm>
          <a:prstGeom prst="rect">
            <a:avLst/>
          </a:prstGeom>
        </p:spPr>
        <p:txBody>
          <a:bodyPr wrap="none">
            <a:spAutoFit/>
          </a:bodyPr>
          <a:lstStyle/>
          <a:p>
            <a:pPr>
              <a:lnSpc>
                <a:spcPct val="150000"/>
              </a:lnSpc>
              <a:spcAft>
                <a:spcPts val="600"/>
              </a:spcAft>
            </a:pPr>
            <a:r>
              <a:rPr lang="zh-CN" altLang="en-US" sz="2800" dirty="0">
                <a:solidFill>
                  <a:schemeClr val="bg1"/>
                </a:solidFill>
                <a:latin typeface="微软雅黑" panose="020B0503020204020204" pitchFamily="34" charset="-122"/>
                <a:ea typeface="微软雅黑" panose="020B0503020204020204" pitchFamily="34" charset="-122"/>
              </a:rPr>
              <a:t>区块链在金融银行业能做什么？</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16" name="原创设计师QQ69613753    _6"/>
          <p:cNvSpPr/>
          <p:nvPr/>
        </p:nvSpPr>
        <p:spPr>
          <a:xfrm flipH="1">
            <a:off x="3544009" y="5453791"/>
            <a:ext cx="4841307" cy="646331"/>
          </a:xfrm>
          <a:prstGeom prst="rect">
            <a:avLst/>
          </a:prstGeom>
        </p:spPr>
        <p:txBody>
          <a:bodyPr wrap="square">
            <a:spAutoFit/>
          </a:bodyPr>
          <a:lstStyle/>
          <a:p>
            <a:pPr>
              <a:lnSpc>
                <a:spcPct val="150000"/>
              </a:lnSpc>
              <a:spcAft>
                <a:spcPts val="600"/>
              </a:spcAft>
            </a:pPr>
            <a:r>
              <a:rPr lang="zh-CN" altLang="en-US" sz="1200" dirty="0">
                <a:solidFill>
                  <a:schemeClr val="bg1"/>
                </a:solidFill>
                <a:latin typeface="+mn-ea"/>
              </a:rPr>
              <a:t>    </a:t>
            </a:r>
            <a:r>
              <a:rPr lang="zh-CN" altLang="zh-CN" sz="1200" dirty="0">
                <a:solidFill>
                  <a:schemeClr val="bg1"/>
                </a:solidFill>
                <a:latin typeface="+mn-ea"/>
              </a:rPr>
              <a:t>区块链在金融行业中的重要作用，一方面能够实现实时的交易记录和清算，另一方面无需简历信赖就可以完成交易。</a:t>
            </a:r>
            <a:endParaRPr lang="en-US" altLang="zh-CN" sz="1200" dirty="0">
              <a:solidFill>
                <a:schemeClr val="bg1"/>
              </a:solidFill>
              <a:latin typeface="+mn-ea"/>
            </a:endParaRPr>
          </a:p>
        </p:txBody>
      </p:sp>
      <p:cxnSp>
        <p:nvCxnSpPr>
          <p:cNvPr id="17" name="原创设计师QQ69613753    _7"/>
          <p:cNvCxnSpPr/>
          <p:nvPr/>
        </p:nvCxnSpPr>
        <p:spPr>
          <a:xfrm flipH="1">
            <a:off x="5772000" y="5151017"/>
            <a:ext cx="648000" cy="0"/>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64"/>
          <p:cNvPicPr>
            <a:picLocks noGrp="1" noSelect="1" noRot="1" noChangeAspect="1" noMove="1" noResize="1" noChangeShapeType="1"/>
          </p:cNvPicPr>
          <p:nvPr/>
        </p:nvPicPr>
        <p:blipFill>
          <a:blip r:embed="rId4" cstate="screen">
            <a:extLst>
              <a:ext uri="{28A0092B-C50C-407E-A947-70E740481C1C}">
                <a14:useLocalDpi xmlns:a14="http://schemas.microsoft.com/office/drawing/2010/main"/>
              </a:ext>
            </a:extLst>
          </a:blip>
          <a:stretch>
            <a:fillRect/>
          </a:stretch>
        </p:blipFill>
        <p:spPr>
          <a:xfrm>
            <a:off x="5107616" y="18010364"/>
            <a:ext cx="1976768" cy="511028"/>
          </a:xfrm>
          <a:prstGeom prst="rect">
            <a:avLst/>
          </a:prstGeom>
        </p:spPr>
      </p:pic>
    </p:spTree>
    <p:extLst>
      <p:ext uri="{BB962C8B-B14F-4D97-AF65-F5344CB8AC3E}">
        <p14:creationId xmlns:p14="http://schemas.microsoft.com/office/powerpoint/2010/main" val="31453677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CBDB3349-40FD-4040-8122-644E0AAE001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GdQ+Eg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Z1D4SLORUx7mAwAA3BAAACcAAAB1bml2ZXJzYWwvZmxhc2hfcHVibGlzaGluZ19zZXR0aW5ncy54bWzVWO9u2kgQ/85TrHzqx2LSJpcUGaIoAQWVQAqOrtXpFC3eAe9lvet611D66Z7mHqxPcrNeIFBIa9rjlBOKwLMzv/k/401w/ikRZAqZ5ko2vKNqzSMgI8W4nDS8u7D98swj2lDJqFASGp5UHjlvVoI0Hwmu4yEYg6yaIIzU9dQ0vNiYtO77s9msynWa2VMlcoP4uhqpxE8z0CANZH4q6By/zDwF7S0QSgDgX6LkQqxZqRASOKQbxXIBhDO0XHLrFBVtQXXs+Y5tRKOHSaZyyS6VUBnJJqOG98vZhf0seRzUFU9A2pjoJhIt2dQpY9xaQcWQfwYSA5/EaO7psUdmnJm44b2uvbIwyO5vwxTgzndqYS4VBkGaBX4ChjJqqHt0Cg18MnpJcCQ2lzThUYgnxAag4V2F98Nu56p13+uHreH9dXjTdTbsIRS23od7CIWdsNvah78s/PWH29ag2+m9vQ/7/W7YuX2UwohuBCTwNyMWYGRVnkWwClhg4jwZScoFFulXYdRgsMwFzSYQqjbHLI6p0OCRP1OYvMup4GaO3VDDbngASC90CpEZ2LQ1PJPl4D3COUA0DHO5qomTN6uaOD3bcN132h/d2mllQI2hUYzFg7TCtMBfJy3ZxkpuuGafyUgJtnIIkhGwHk1grSeGD1y2kfPII2NMgkBXLzJOhUe4QdejlbDOR9pwU/Ree52TIBYOCSA3w61QRDHN9EbEV1G3hR81f+8pA/oPFwpHeor1N5ULRuYqJ4I/ADGKYJrzBH/FQNabiYwzlRRU7HdDtOBo3JTDDNh5GUUfUEWSoyQOl1SAcRo+5vwzGcFYZYgLdIqjCOlcO/zqXsAp1foRlC5tfOFapNO7ar1/YR2kbEpltCc41gYkqTkIPp0TqcxSDsMR0VxDkRTGWXFWxrfqj6dB8yQXLs3/djLWoA+YksNo2Scx37WgtNqYTotGtM1VQGMLckyJw8SDCCcLlzmUBYyoJEqKOaERTm9t23rKVa6R4hrYQesft9DJEy6LpwlOQdSYMchKQdaOXr0+Pvn19OxNvep/+evvl98UWuy1W0GtOrfYLp9cnOWkvlqf3xH6xhLdkm2rLLGFyraU7n4xWCyw7REf+Hb17N5ExcJ8joto2LoYXF6TQWt41w2H9TLF0FPYdyaKsZzG9j2yjEz/LsR0tErB26iXqvNybL1+KQPfluEauM17u7Z1S5mAk3riJg/OasETjuX2v+i7p1rg51v2P2m7n3oBdD17oLYDmkUxZvRgVfDsx9ohw/ucIuaeVle2jTta4O+8DduThEueYBzt3l5doZsnxzW89e08qlQQbfM/Es3KP1BLAwQUAAIACABnUPhIFvREU74CAABVCgAAIQAAAHVuaXZlcnNhbC9mbGFzaF9za2luX3NldHRpbmdzLnhtbJVWbW/aMBD+vl+B2HfSvdJJKVJLmVSJrdVa9buTHImFY0f2hY5/P1/iNDYkwDhVwnfP4zvfG43NlsvFh8kkTpVQ+hkQucwNaTrdhGc306RGVHKWKokgcSaVLpmYLj7+bD5x1CDPsdQO9KWcDUuhdzNvPpdQnI9vc5IxQqrKisn9WuVqlrB0m2tVy+xsaMW+Ai243Frk1Y/5cjXqQHCDDwhlENPqmuQySqXBGKCQvq9IzrIES0B0nq6az4Wc3tXp1x/QdtxwbGi3n0jGaBXLIUzy9S3JOF7a28OqzElOExD+ooV++UwyChVsDzq8/P4ryShDVXX1Pz1SaZVTQkPO6SK+c4RimR0/iuqK5CyBHkSOzlbBpad5670Hcl/9uY9pXLUST5TXg4VARU8ELFDXEEfdqbWZQr091mjnAxYbJowF+Koe9GSDfmK16a4JdT3uD7xxmfl3OU0PeVWiLmHZBuwjQ0NPWC7vmmXhuX5XeRFq2Dmld6en7aG/bWKPoZ62hz4LnsGjFPtj/KGpJXVlvmOuoKcrYK0gmT1mztqdOit5WtPwGu/5TtFhSpXBwlA4L7wEqlwcNbo2pOgopliyHc8ZciV/ES7ZPyNUJo4O9K7ZhlsrRo4ChjquCdHuaT9iOob96FIZNmT7s9A/rT1P0G7xmylDZGlR2p8lM504nh0T62QaDTNoT1o46Ae5URdySqa3oF+UEr6XJtoxilQIF4NVO1xj8DjychBHw0mO3SVD2Zd1mYBe2aJx6Jom1LW4gueFsH/4yuENss7oyjJibalY2Psk4+9N6SlcCwDTadE1QHtoLWUtkAvYgXBWT9G8eOxpsbENPtZut7iGDfrj6TQHHekBvJZ0m6JvlYMV4hkGCK82rmFGazm/hpElpnlZMPbdFu6nKNjL3TKj3gv2WKNwvRTcbO3HKbRK+nfyH1BLAwQUAAIACABnUPhIhFv6tL0DAADtDwAAJgAAAHVuaXZlcnNhbC9odG1sX3B1Ymxpc2hpbmdfc2V0dGluZ3MueG1s1Vfvbts2EP/upyA09GOtpH+W1JAdBImCGHXtzFawFsMQ0OLZ4kKRGknZdT/tafZgfZIeRduJ6ySVu6TbYASOjne/u/vdHc+Kjj7mgsxAG65kO9hv7gUEZKoYl9N2cJmcPT8MiLFUMiqUhHYgVUCOOo2oKMeCm2wE1qKqIQgjTauw7SCztmiF4Xw+b3JTaHeqRGkR3zRTlYeFBgPSgg4LQRf4ZRcFmGCJUAMA/3Ill2adRoOQyCO9U6wUQDjDyCV3SVFxbnMRhF5rTNPrqValZCdKKE30dNwOfjo8dp+Vjkc65TlIR4npoNCJbYsyxl0QVIz4JyAZ8GmG0R68CsicM5u1g5d7LxwMqofbMBW4T506mBOFHEi7xM/BUkYt9Y/eoYWP1qwEXsQWkuY8TfCEuPzbwWlyNep1T+Or/iCJR1fnybuej2EHoyR+n+xglHSTXryLfl348w8X8bDX7b+9SgaDXtK9uLFCRjcIicJNxiJkVpU6hTVhkc3KfCwpF9ijX9FowGKXC6qnkKgzjlWcUGEgIH8UMP2lpILbBQ7DHg7DNUBxbApI7dCVrR1YXUJwA+cBMTCs5bonXr9Z98TB4Ubqofd+k9adUUbUWppm2Dwoq0KLwtuildpEyY3U3DMZK8HWCU2QZYG5HGtORUC4xdzS9al1DNgzLpB/Z7vfnEi7lVyaUW02OFzz6Fo57fzWVxbM7z45L7pP9VdVCkYWqiSCXwOximDhyhz/y4DcHg8y0SqvpIIaS4zgDMiMwxzYUR1HH9BFXqIl3haFAOs9/FnyT2QME6URF+gM7xaUc+PxmzsBF9SYG1C6ivGZb/pu/zR+/8wlSNmMynRHcKw25IV9Eny6IFLZlR3SkdLSQFUUxll1Vie35veXwfC8FL7Mj12MW9BPWJKn8bJLYb4ZQW23GZ1Vg+iGq4LGEeRYEo+JByneDFyWUBcwpZIoKRaEpngfGzfWM65KgxI/wB7afH+E3p5wWT1NcdWjR81A14Lc23/x8tXrnw8O37Sa4ee//n7+oNFyU10I6tz5VXVy7yqsZ/XVQvyG0QNrccv2TOncNSrbcnr3ql+upO0rPgrdQrh7t1Qr8MesllF8PDw5J8N4dNlLRq065e0rnCSbZtggE/dbr47N4DJBguNa8I7HWp1bT60/qBXg2zpaQ79LL27t0Voh4N079XcJ3r6C5xwb6H8xSfc19T8fwh8ySA//SPNj9liDBFSnGdboyer67189j0rYf4kD/7R+9dl414nCO98qGyjffEXvNL4AUEsDBBQAAgAIAGdQ+EjjgzzrngEAACEGAAAfAAAAdW5pdmVyc2FsL2h0bWxfc2tpbl9zZXR0aW5ncy5qc42Uy27CMBBF93xF5G4rRJ+h3aFCJSQWldpd1YUThhDh2JbtpKSIf2/s8IgfofVs4quTO+OxPLtB1CyUoug52plvs3+z90YDrSlRwrWtkx690DqSJF/CR14AySkgB6mOv57k/ZlojVeYyI4zosY1qd8VcNnxQyxEc782JEKgDIlV4O/vELgNgD8ncNA5WHuoTqeTUilGhymjCqgaUiYKbBh09WpW94wOzCoQf6ArnIJlGpvVR54dH2IdXS5lBce0XrCMDROcbjLBSrrsy7+uOYjmzjctMHqKX2aWHcmlmiso3MSzsY5+kguQEg55H2c6gjDBCZCO78isC6hl7B/Ioatc5upIT250dGmOM/C6NJ7osDHaeHndjHX4nIKtaom7Wx0WQXANwrOa3uuwQMZL/o8L5IJluiMe6vf8hBKGlznNDqlHOoKcLlbb9nXvfFBT/hRZT4g5T2gdepJF4EnSgCYDmrLG0jGtdNIuQmn7Z5YrskBifnEKWdUod47o/WeEsFI4XRfNeGimo245yOYbxJyumoxfbqlOAZUztAb7X1BLAwQUAAIACABnUPhI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BnUPhIsuC9bWQAAABlAAAAHAAAAHVuaXZlcnNhbC9sb2NhbF9zZXR0aW5ncy54bWyzsa/IzVEoSy0qzszPs1Uy1DNQUkjNS85PycxLt1UKDXHTtVBSKC5JzEtJzMnPS7VVystXUrC347LJyU9OzAlOLSkBKixWKMhJrEwtCknNBTJKUv0Sc4Eqn61Y+GzufiV9Oy4AUEsDBBQAAgAIAPeSU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GdQ+EiIplZk2QgAAOk9AAApAAAAdW5pdmVyc2FsL3NraW5fY3VzdG9taXphdGlvbl9zZXR0aW5ncy54bWztW81u48gRvucpGgoW2AUC64f6c6BRQJEtmxiZ0oq0PZMgECixbREm2QrZ0owWOuRFcsglyFvkXXLY50h1k7RIWZJJexaLYGmOB8Pq+qqqu366m4XphU+Or6xDRj3nJ4s51DcIY47/GPZ/h1BvQV0aTAISEhZW95R7x7fpF81/oJwG1JBZvm0FtsJHw34NDcUP6nbkrtqFt+ag2UCdJm7gLlJxS4GxS0m9lBQYUxt1pVc9EBHJDciC+Oy41F41M/oSoPkhCZjm2+RrX8pyp4eyM7gKLNsBvrDfbvJnl2jdqU3+oGa91WnhXUOWJKmNlJZaV2u7TueyI9cRrjVbNWk36DakhoTqrVb9sr2rdxotCd6Gl22Q0sSXbdTsNJsNddfADUAjWR6oDWXXkS7rdRm04e6lshsOB51aDdXrdamp7lptaTioIeCWQIYsdfkCSqo0kNo7eSDXuxIaKsPBsLnDKm4rLdRt4HattmsOBlKttl/c/ezSy7Wn5p5OspyvCDzqgqOjPLaqR4Krt1gHATCbxFu5FiPItzzyofLzv//58z/+U4ljUsRvwpGYkqVGRCBzfD+C96riJRkR2tPhn6Yjx/5Qma8Zo/7FgvoMTLrwaeBZbqX/+yhCYvvzIOmGBEVwD9aC7NV1xE9eWKwLohaec6AF9VaWvx3RR3oxtxZPjwFd+3YuM5fbFQlcx38C7tplR8FnFblOyDRGvIx9uMuf/LAVVKWQcPPamD+5kK41J26isSZ+CuD2Kl9fkQPoxgkdJqBynT/noCvrkWQd0JX5cx7jg5as1zr8eR3EyFcG7BJP8sZZdtfakiCrJCqKZ1F0tV4VjadVQB/5Ymdxrzv6GedSqDH+I7ewxp9cID5BrjCXl+JlE/NXDxjj18Na0vNACzg3XVxikhA5GcyU8c1E1j/PRuOr8WygXVX6SpSViKfl941292u91f6hV41xOSUZN/JolJWFhLBWLZ8s3ZyORzMQiEczHX8yK33+d2Ho+NYcaTqu9ON/FBYwmeK7Sp//nQd6O51i3ZwZI03FM82Y6WNTrMsIm1it9D/TNVpaG4IYRRuHfEFsSRCUZycgKHQdWwzwku34a5JDnzq+kTV9NsWGOdUUUxvrlb5Bg2D7ByHZWrMlBM/SCpHthNbcJbZQCyEixnl5Ae3iFIbgD1s6wEk9y/Ev8mifyveafjUzx+ORMcO6mlAqfezbSA0srqm4oKls4CnICCzYrd8Gn4noExKQ7LqFhVxrV9cj+DW5IdfO49KFX/YGayYYXDIhfg4gBA6eQtQZxv14qvI1BIXIQisrDL/QwM4ETdp1OWRrujKG0FTMlHyTi0lkg+MdfwGhQxYsh7wbbBjyFZ4Nxp8gxiE3xwVB44+Qkh8Lgj5jA3IIGzlgunynXck8I3gaJgmS5ODC4vHubpG1WACOr+bGoesQKHyFIU1ENoYXhTUZ+MdbcKQmj05keyQYFlu8PTobAqYENmxzOXRBGVKwyqPrx1vtz7OhrI2wOoNwU8f3M1NUSa7Us7bIpwxZ9sbyFwTNycJaQyZsYcx2bDHGPS9M+Nva+QlZLK4/38WlS1fxp+/eYFKm4B2xDI7IoAyOKSv2mna+bPEM3mgIj/WTVuRZgDebYChYl6fa+Nu4KHS8tRtV6W/hqGfjijrrVTvev1753fYLGGNEJXigQUUbOLQQCMNOzLcc2DzdQkBNH4K6SVTPoeDze2ghAfo4lqFT9A4xd7ByGUPuYEWLibjHA0Mz4bB1T+b89pEDLHI18tpxf/M7okvgGv6cqnPyQOG85BJrEx1kYO8S7s/j5dRRKbO1mJo5AsN1kPkYBRVIdR2P36Hyib29wclSRLtBZj73dO3aIrtd50nsCLDOa4+8PIc9BNQTVNcKk7iONqU/vdOQaIrTSO+k2AHiOUFz+yqVn+/ymIHlqXI9U2RdwfxGwfPZzY+D7OBrMjKN2UgecAmQJp7FFkvYhR/4PS+/rOhGoOKhDPLiyRvEChbL//79X/nFHNgTUVFM/WNROZD8vGriZ3l/0Skj4V9zyDHlQRYqXnIC4wtVAs1/vzI1CNBvcmWxom3Jox7/xJVLNaRA7EbZNGXl+gayxBBJQdcBnAULCrmRpx+h8ImzfqV/YwVPUDhNSt2igsTK89hkhW3YX3HXzHV8UhD+7p2IT97UJjNZVcXdH3LUdRZP0fZrwwUm/syHXPpYRJ5yLetQnQ9EEtthxWWKzS2pWlASovd9Qdgc3eueCfsPKq4FNZxlvs/4LKDuhH/ZevkpFxj4hzgI4z4L+JU+eUtzhEv6JfZd/8FyQ2BLkw5ZJ2DDhB8WY5FZ2iH3lOeOnZYbUw4Z76gL+4ISTSfNnx04hCnKQHz6TRnzTHphOVyz4qGU/BT1EKCTr+wlIEU9BBh8VxnDze4l6nAoDU0+yA2sIE3P4z3gIb6oUzFP8pbl4RaM+IfZMLVQMSHL6VGb9MXuaDoeiROa09IGV09Y3POfDzA3HDPfGoysQt53yND38Vs9H8A95jCXnI5uMQ3IwfSs+OuxDIidcSwFovbB4VJEVMS2K/KhAhcRa7HklT6soFjGhwpXGzVlTuFWST3j5awQ0hPlXFTzFE7M4jzQ51W8GIRGyX4e1Ku+WKde9ZyDerHY0/7z196cBBhCwCFJaGZpae5l8iXsThxIE5bYsSdG0wLYEmT7cEVKdKUImbASp6okqKKX9DgcLZnjkg1xY54UIbU256ffCyHJzoe2zEbkgaXLSEw5mgMpthdJEFe6fSgelMDUwEmYuJEdxUUjxbYdZs1DMfsjpSrZe/ZZfWQ3Soo0j/ZMfabswO3VI7qA99Ty96rpbRZK1JHGao5uK/p+QVfbH8qma9l0LZuuZdO1bLqWTdey6Vo2Xcuma9l0LZuuZdO1bLqWTdey6Vo2Xcuma9l0LZuuZdO1bLqWTddft+m6F52z55pSkKfpmjI9V891z1+g5boH/VY7ruKyWbZcf9WW6+uqfnsd1xhUtlx/4ZbrmaT7f+65HtIACvJO/m/u/wFQSwMEFAACAAgAaFD4SO+PBMGnGAAAi0MAABcAAAB1bml2ZXJzYWwvdW5pdmVyc2FsLnBuZ+18C1RT19YuHnvE66lwentaqwbSXttaHy0ipohAose2VKtSq5Aihl0P1agIUcIz5EFrb+0DiFURBSX1WqQlkC1FEnkk0VKJEGJUDBsIEG1IImxCTEIeOzvJ/hM89XnOuOfef/xj/P+9MAYjydrrm48155pz7qzM/fWHm+Jmz5o3KyAgYPa699/5KCDgj0BAwHTazBm+kc6vaw75XqbRP4r7a4DgGm7E9+EZ6pqNawIC6rl/cu/4o+/zf9v/fhI9ICCozf8/TUb78dOAgLUvr3tnzda8FOMghX/OkSAzS14HCsNW3/368xfN7+g3vBq6Z/cL8Npv3nyj/t03Sl5cfGzrrc9/+v4vZ19g7r4SuvuNvzbuCe7v39b9l43PV2zrEzRGYHmK0kaovGlh7i59MwlwLiuwSxxtKxqgy2BuztCBxhEVGRC7RslShq0qjDXSbyBh+QH+v4zzwlsDCXRg0N7udNEwO00XPd0/vp+WSaVQuGCYeOIjZPXk1PH48TpIC6eB4kTi5EBh9/C4q8Sd9Ixq/jT/55UbxwUm5y9zJB9Knnt4fXT25OSYl7RL/K+X5r4ETM6+dsk5a5LTjHby5OyIZZI/+N+c+sz8gu/ldkkY2/wt2SfATVWuxHp6ybrO5MORr9DWZke8PokovKfE3EoyKLb3n+5494hX2jo7f0GN+kb4JJkvfNew1oiG929WyOdvHiwpmST68vs3t2ZHr7qPf3ndFpXx7n1xPn91Y4LobCrTb6+ZR1Yk/G8Bvxy0F9OY2lHEwJMeD6MVILoyEMB++VPYQL4CNgI8qYC7uUMGKhswnLpHS0Y1YAZjexXKvFm19QHtU/0NSmKBTZArhkdPm5gGSoZGwjI8B3LLkeZcKTqYm2JloJABVHPry7gc/UmqALgG0PbGshvZ2ABdOejjNDhxcb0D+eGDn5pDQiYXePXKKlwK/USXmSDr2FlcnzbWCpkJeCmxvS5ZJNDYJ7rjpeZmpn2PtxxUArTFmspE2IFk6xqo5MjYDJakzr2t6gPwAbGLmsyZlAUwlWg9GQ2yxG6WhBh4ayxFBqXDSefRGxGHrjNZXsYWxH5hmzReTR0emli5LvvhGnmElbbmGT0s+CQfNlzUy4MLmBSg24XURca+RTJUvjrJ5NK6cRHh88S2PcKQ+C223ooU3ulUJkV5lcIznZMlvDp3ktSmTGlsiTbNfmtLPEXa+mXv6AE4bejIp5P2WtnhEbbLPZxfF8s1IC+wIsyQdzKMNEsLu5Ia4bg/D/hkogkeWR/CJ0TPRLd/cRGU6cnZSmnb5X22V8XYTvihMo2p6JGdCF04Mv7Qk7Z0vpId22b7emHlxdANVsi3COzoC4Jwgk6u1pCxbdgKSaKF9bMNVXkdfa5VfFlCj+z4W02jOVlFoN+f79yyyGbtO3SLsHWc85c1QvwmekDdl9CY3aiG8NTo27uUsY4BG7wEIfa5PHsxdCnJtJHLr+W+Scn8v/fO/6qA6zaxiWUaVWu8dtUHYeIsmwnzmi5dHnbksLkGB4P8yEQ8ZsaTwVZLp8oXkXIMhCMlW9k0gyOPDeY+5ENBulauk9FcKWBGnGwy3vy5uQi8ufPvjnPwLS0/a+59D7v2vdy5mPLeffIRd5dL1pd9dz8QPfskZOKuY9DEdkzufddREnI0kjm6hdfs8oW+/Ybn6L+TYPDbIZBlTKPlndAZlGfWr1qP2QAs23aDy54Y9Zm/iuQ6S2q2XiXe3wZzs2KvOssXGDSeQQ0leHVUkG7mMak+YiL0vaiPdNAR6fq4N6QyC7oYS+GM03ktMPbxVakBGYOY6mqSZyQaFEc9RiethKTOfLkz/O6OmOl2OeC12JxLQqpsnqzui80h1GrTY7NJuct5SHMYIPUkHYuapfvqmJ10djlPLBo6Lpz+keRNvHSII34zsBrHduDDODweemUOsJRUOXHR1hWh3I7hZ6mpreNyqdZhGSM/IHs3AqBPdAC0eYcyTymm7Sk+gzhxcWSkVnyMlsyl6GSKNYtk1bgEepHizCIODwTwYTxzuS7VklqnLJPG39Ru83okZdI2h2Xlo5Kmc/Qw+wvF5hUaoWduLeK0nZ1lSeKj+OTDbSMM4d6gWgS1eZF6q7W2niDn1leyKmjJYVR47mc3teX3zfkcZPtemyZkP7s6qArp6rZ19RgbPizDfSVcsDnoB7XI8NWFdoiJGbkvXC2zZidEXdejGbyECrwvGH3AXYs4IrGUXFLOJx4eTo1pz3ROOtX+GZTqEjBqXwbvRvM20n9/Wb5mtyevsM4YkUzf3gnpCi+wi9YcT+1mZ3XKNCuW6VDD9ZY344b2HD4SqrMUpLLwCTqHbN5uESZbW/q7y20KAehjHfVZQNCatDf6sa8Kcd9kbui8IZz3gdUXe+v9YtHkIl1qInLAkg1rxwNr3PNEPICBS9aOuloknfUE6SFL+iK8iIU+8K/TqyT66ye1u71vFOLWdzP0o4xdad4YiDCzyrisgqtwAMoeOWBlQT4H+RsZWdpD6BXcyWa1epa1EIdyijrBRtcJtUMuM6Seoz63nkZGcpdLy3qu9o/M+PhRDpcaZvQa7zVwzsE5K/pLTiVJMEZyyfdRVwXUbn2qiGQiJLfdZfDcvWm7O8uguxU6qP7LvgR2lwe2aNOlevdL6GeJjL90SquRXHqHVI7E/uwJ3RA5+/zvu2pVNrN0Yvcx5c2hoPNq6jFaxGSQPrWmzJzAcCdPH9vYlrbr37W7/wmEMVJVJkjJ15VGS49m/WopiJFCLQ9zhMAXtgrIGrc+EuS9EIjb8kS4+k8em3+5xQclDNscjnkOWYq2SAtssNQLk6X3/iQNiNFbCqKk1daCaKms+hGF5wBM82jHQl4r47evFxYe7DSZ3Smmmodhlmiv55amzt6/FBEPPZQgK79nyfYvH59Z892MlecED/LlGf683YWpo49O+Ox1z71gbFkg2UM39DY/IsTe79dFXWPByZrfviciHfHHsYEo4eOUjphtvUVg2U/8BwXA3ZoZ5Z8yY9/WwjufYDIX4CqcjJNPMGiHUiMkKeemyE6RnSI7SbbgsNmWikd7G0fTCzBLGGZ5needqNbkqb3mo8Gsu2t1MO0ID56Od16yySNZEhSxLo0nIsPz8bmoVzrxgTQrHXPFvftIMZcwe0WHk7HPl0N5zl8XCrAh9wjPuwexi5cGdtcRtg2ZDpf/PGqL7LiczaqsIALepHGbsmGfhhp9MYOkWYR3DDwtY/ROpqea46rmg0zdEkg6BP/Y6wlRl5Qhz97QIKc1TaFvQQ3robyTUqVMl/rzKN2QajEiQvdK2IaGZ4mJJKqEjeb3qC3ZiNDWWAuFIRLkACQbYpivzAGJaJ8yhbQLOyDiqtmtoi3/QJMiEJ7LRzfXH02Pk12YoVjKUUC63Sczr3fdsZSSU5q8OCR1ukXHpLC9S/FSD25RoJIwy7C61XNjBmxO8pbzOMU/LErmVDJ30dgSJmar7+EVdDgAU0tIklXHZLKLmF0MliSenY5EQbBFt7c3VvS0nUOHqZKMuCvrhJWvNdeGR8gBOk7R89JJ7c6SUjh160FjStA5WCs48zYgaIfc/SLSt4S4WzZDx+YsTHiBLd2HRfZKWj1M2IbYPkVgBuYx5LdkPVJaq1YfLQJl9pwSUAV3+1J8adQ2AQRSj+u/Lwc1Jcdglt0SN3u4YRMUsQ26nlQMqqEqI696L9qYYGpg5aP1EGx1JMCsoU2UB3nor2TC9Ve1cH1spxZOlLwZpyJcEjia1pUIkK4+3A6rQ+Us147ZDb9kYDFw+FEjug+Q7GGKR5SOHPgp1zXW4QD6vQEvm49GC4eE+IU+7S9ne4icZ9YE1SCZwnbFTk+aJ+1DBT7qsLJcUcY3Z3s+Pmgb68XthSApO2PMFR6IZNfy8C2l3CTleUUZhBoMfLY+jR0Lw3LRTvU0p/HmI4ktYfrG5ZJQ9cEiEFl6y8j9w9V66zlqTo7SuZ0md2iCTkVt0t9t6pTVha+Q3TCaytyMxKgsARhGGrcbpAKZAYZS6e9QuEpuBS81YTa46FC3Oy/qQgbmuFpPAHg0jYQo/dJG7WezaP/I0p8ydWbVU8JUmG3Ls5+y2C6meMPTSz4XCPsHftwOyW9NkZ0iO0X2n5DtNJdqXfV4tN7Ci5b1PHItFhk+qnt/Ou6Dx7+P8GVNWeeZGSuPP14CpzDN7yrZ//Og/Ikq+pzEUgpu96VU/OK4+bfNxzVqJJb4H3EDsMijAjwvBC5M5z/gvWmRrInmq61xtxaSkI5o7Icq6JGLk8tBNk6NTI38iyO+mkjjbI8UVBaMN/Gplfn6/j+Fte43vBnpOKlk6kd/qq5sZjhaNCyj3ajOHbLc6wRRtqTEqLVCFd4BxFBw6ml6oozB5lCAx/EisNmW0t6+sDLvN8b5Lsc6JLOkPrjBvWqc+sYgkXgIKgPYiEvHMjEN0abWibzEh1/B+9PneC5TMc0yUs2TWFugivZ25rl9xNc5g8IQIv3q9rYx79wqhB0pThez0Xr6n1NMDSkp6aT45j1MhbKhsq/lvR6jls4cYg/YzJZ6NRYrBFC7mZv5yN7yVyNrOPq0ksMOy9gNpj6N+BbHfUmCW2rtu4DYcdEi5TcUmvxypMbuPwoonkYAUkClLAYda4BMR7VUXwXIYp9iqheT4nwlXwkTG01TfrdCI5QcZ+YX/wibkTQvUS6rU5bx0orBqNt6OZzW5UgCtGe3P9jr+9ffL9sJsiu4+Q7le3Wdl7OKj0W9r0frzMsDB4yry9dSfSorHB0iMLNVoSw7qLfb0ooUFpbVWtfzUjm3w5E8uAJnWN3s+W4mwk67V9cO+aSw0I0kje8+f+8Tyt4yZ8/+2rG8NVEXsZ7+Q9e0iMAeZj6t+HTa8ECimKihovBeD5EUv62OKw071IPbCEWkQldbWG6XWyX7mBcG8MJMsaMPI1i17/5EuKUdwi2ApN9wwnRaPnaxx0W2Oc7eFRIyBRadOw9xGbnLrl7OQrugdNiBFPXgWGTV/uYw/FGAyr5m1EJQKTZ/WC2qU4qwfnzZI1/u+4s2TwkIA3zlKxGHruwU183bDC1rrlxTrtvfPGPAww3rlaR7ZhYyo+RrIkgyrw3ZoCLUDq2QCJQNQws10nmANTU9UMUccFnHZdBSaQ/hGQPvQLQ9Q9rudtnXGs9+/LgVWjRmQuAVXKjjZ1wkJEczC7vuhB/qOHZ22B73Yu1lgkaIHZgR9aXAoSbSs1GXOw82tI5LvzSafOUrV0rssWvrLNp90h4m5rt52OgzPuyaZ4Vs4Y6DGUFXUK71R/Ljvh06TLpYlfqEwxeB/eT/85HQLCYFu4KxIsUpXPYTFj9mzkYBq3RE5wZR2Fz78LTlNV8yPb1cMrSiNgOgMVnMJzaxI1oyJGGhjI8pykzKAngjqKxk2ftgqLq6ktHJfTXv1yfmB7u6oBHdnJS8Oy4d4aLepLEJcinS2riGh8ctx3xJPWfcbDtJrWxqzoZ7bKA8p0h1lvzEZoj23fQcmK42E1ja+ZqL7JZQ8RNO0SSDDL5YNeqPC+wo/wFfMcjNe8rTG13BaQmgsn7yfMgbnK67W07TlNQzJmqeClcIXtHJ6ytvG7VTRUMTrrE+Kk8cClhPnmdceDq2rcp5nJXCWcOaGpka+Q8b0Tk7D3jaSO6205ybN+H/P84bpwBTgCnAFGAKMAWYAkwBpgBTgCnAFGAKMAWYAkwBpgBTgCnAFGAKMAWYAvy/CtAg13LHu5YcmdBb3tv6YBRw/zYHlGAek+Zk0qsjmFx9OPJ//X6ueSkEcP4yR5DCsqmi6d++SqFovmidrVKc+Bd7GwNuP3v/sDKA+skks4CV0//l9sjL0V5UiqGTVwtFx//9BB/ItGkeIPUYaYCnj+fpUx0iue/wAbQRaGFYOhbio5BsHVQGUNliFW+yRfT29vECpscFSdm2IYdEhIvBJyA2PUTx3O8svXZHIoO4HLdWdwn5UQ62uKwxP8Yzf3seqhEZPW4l5laVSSaqIsVef9cpyIZFbLg/juS6ESk+bc33IgaNU+PdwnPdotDUXnqHLF0jLMW6erQSREEbsgltrgKPgdGt+U70G30DtwBDNRpvFP5WsqcoX5kR6GMfmu2IlRAzlAyKBRZ4Y4L/R1wt3vkZ/mLohRqRabA5G94Iyu+8DfDWAq4zeNcZGHBwtTEWDoqjWDlWHnKSl59aqPiM7ml439+lxdDurzSVSfWoXtujtpjeDSpHhDaLnbVENSlBFldOSmO73S2naBqJJlk3oDzhGMvxr9HmLI02jcCMeauGpPwps7bzuaUcRTif0ZUYlKtadlyZNRCUgtSP67Tm2xaOw3j4pNLVdZkADAUfi7pgIPGZUYFWm3JfsQg+gDh2xD6/StZlbNjKuRfIOY/bX1bhLTnlirIoz6eMh5Zx9DYHsl0Lq81FCD22JcTPfGs79HwdJxZNkd3EmYTT+zfGWG3Go9gGOzaW+UMX4DibJ2mtLC2fPjKPRP91O3cdbFobVIFS6/WmFo4w0hMSZaMPyxFHFmNg3g4RWMAXhyhPkGQNar8/hX5htk2re6WWoU4kNuxHu9rWB7HhvtJTgE2ZUQyiryz3KXFiTyw7Cd/AcK/IGJrIHV5DkomJGS5X6Ds2T16QyuDvn877uAgM3j17h0ottGuhxKAMJKcNVvNdVMcyGTSqXaiFxXxipN+P2/7GZK1Om8kfEg5L17O7UzPzFLzGJE9t/LUlnKxLOfeGvF2Qzx1v/GEPGgGILGYYUMfDhno93CPb1sxD+j0h+deVB0Du/X6h1sbQfmezKUVjf9lnmYPNZWbCIZUt4m+OzOvJ2JmzO0nfHAhFpPSSwzBvo7fh4+lpJRWI8jWZmXAYDH+bQ1mgs7Ms2n1xClyMyNSAXy06J11QzSxxF+STgG/v9xXV7fTJG/Vp3Wb4dZSjK0giZXxCc+W1Zls4sBtydc9LhtSZ97bT5NQKAUTDDiannaBw1d6G5LV7JESO8UuF25AiJp722TdVsMaRIjmeEcD+UOXQWiCOByKHtd77ZT7R0aSkeOy+/TOfpgSXACLWBkm8hI0e+MjWNGmiF7VL9ueoHKmdr9jODaFDjpQCm4psatWPpzBGqiJZraN0/0aOWdpOvj1WY5KRnAdJF60hXtfh5kpVOcuYBrSwNxC12aWgXGQAk4hoNhbOV/rbue+dfwn4rIEvwUNflXv0NK9+PoiJNagYxkcf9u04XQMgMlW0pUtYaPNWVoY/2By64px1imLzXOwP5n8QdJ5PwqykMHwD+cHVfqdfMb5aRAOwQyyh/3f3o6zCSB8PMnL2mRoRTQYZOYX8LQ8A267uIMT1+H/xNervNFAFkpyXW1pNLFOL6yee6ydY9tKOHYkskl6ZT0nnfLGaDehMVkhlIGFIy1CkRujxfPSAVLO1jsaCR6kcOxUM7HH3HY1ErsYRMz0nmPsk8bb6QihBw/UJkYhYAatjUVyfOzhdl9rDKVwin/a2phI7U7eUMw57UxN58/2G3xEuGR+OSNZYKx3HDqa9hq8wbWEtvZ3tswOxJRvFD/YfJwX6Ya8ImE01rgN/fLgR5itJmNvGff7H93quxbt/jd/uMeMxs4rk1ZIsJxD/0TyMD7usyAyokwDjcb7FrKX+LMjcOuh96XNmPvps71INFQ0//sCqULE7eI9OmTfI5SPgKkyhcSsamfmYHfCoALFLB3h1mQPaG+TZJQN1LnYT3udcUVv/rkL+bi3c9qEnX8h2VXNcLmmNJCSRhHTES/bUyqF0vPVOMMc5KuO4ZZqJlaHBqt6rgzWmMnQzi1S59oHvwf6W8/F5CVsIPVUeLXs4jv0DE8eV7N03nKFyyD0/SvDKM64Bf6oI/tac3eZknKyp/64lQRPmOOtixxx6RI1RWdCwX41slIf63scM/T4xFcVfX1Xmxj2yhHj37UA5drvHpx0gCb+lk6MiA2c/HGvKV1IOhnK5v7N3OmWkFHa8pNRC/13pJpPZZsyboY4akDf8NtnjEbwRPZBt8Xf4kn0ZVwoEFcT0e70mzLtx7YJctImHNllQHZvpgQESbLzKPc07+3eF5CwuSJNF9F67k8J7wfGt1Pkt2VSgQTu/azzCVTh+Ir54D5O4dWEA9lXJKGpdMyzr4lJYmybdccSXNumkg0bcuCHpAOAZJYMcOwy6O8FjqbDlOy5z2BWO9DJ5o6mTWb0M9k3PElDPn25bpPxGHk7geNO8cA8Cs/M8xRpnMcwJidbsypssCRYvLAbLfuvmeSdUqAbz8pNFGYOvAWU0/pA/YQa8PPefFQp5Mv/TCCz3H+Rw6vVcKJfp02aJZuZkgbEnM5clw3yrcpz2zGRdsKKpRaJdbBm7jxa9N17XZ3OWe3wpP/73R0lsHK/lR7ZDY345/P3biZLnJy80+p9F4cEEAm/w63hZSFLAOM0/vO7dTe8I/vrJ5/8GUEsDBBQAAgAIAGhQ+EgrC8BtSgAAAGsAAAAbAAAAdW5pdmVyc2FsL3VuaXZlcnNhbC5wbmcueG1ss7GvyM1RKEstKs7Mz7NVMtQzULK34+WyKShKLctMLVeoAIoZ6RlAgJJCJSq3PDOlJAMoZGBujBDMSM1MzyixVbIwMIUL6gPNBABQSwECAAAUAAIACABnUPhIDmokTmIEAAAFEQAAHQAAAAAAAAABAAAAAAAAAAAAdW5pdmVyc2FsL2NvbW1vbl9tZXNzYWdlcy5sbmdQSwECAAAUAAIACABnUPhIs5FTHuYDAADcEAAAJwAAAAAAAAABAAAAAACdBAAAdW5pdmVyc2FsL2ZsYXNoX3B1Ymxpc2hpbmdfc2V0dGluZ3MueG1sUEsBAgAAFAACAAgAZ1D4SBb0RFO+AgAAVQoAACEAAAAAAAAAAQAAAAAAyAgAAHVuaXZlcnNhbC9mbGFzaF9za2luX3NldHRpbmdzLnhtbFBLAQIAABQAAgAIAGdQ+EiEW/q0vQMAAO0PAAAmAAAAAAAAAAEAAAAAAMULAAB1bml2ZXJzYWwvaHRtbF9wdWJsaXNoaW5nX3NldHRpbmdzLnhtbFBLAQIAABQAAgAIAGdQ+EjjgzzrngEAACEGAAAfAAAAAAAAAAEAAAAAAMYPAAB1bml2ZXJzYWwvaHRtbF9za2luX3NldHRpbmdzLmpzUEsBAgAAFAACAAgAZ1D4SD08L9HBAAAA5QEAABoAAAAAAAAAAQAAAAAAoREAAHVuaXZlcnNhbC9pMThuX3ByZXNldHMueG1sUEsBAgAAFAACAAgAZ1D4SLLgvW1kAAAAZQAAABwAAAAAAAAAAQAAAAAAmhIAAHVuaXZlcnNhbC9sb2NhbF9zZXR0aW5ncy54bWxQSwECAAAUAAIACAD3klNHI7RO+/sCAACwCAAAFAAAAAAAAAABAAAAAAA4EwAAdW5pdmVyc2FsL3BsYXllci54bWxQSwECAAAUAAIACABnUPhIiKZWZNkIAADpPQAAKQAAAAAAAAABAAAAAABlFgAAdW5pdmVyc2FsL3NraW5fY3VzdG9taXphdGlvbl9zZXR0aW5ncy54bWxQSwECAAAUAAIACABoUPhI748EwacYAACLQwAAFwAAAAAAAAAAAAAAAACFHwAAdW5pdmVyc2FsL3VuaXZlcnNhbC5wbmdQSwECAAAUAAIACABoUPhIKwvAbUoAAABrAAAAGwAAAAAAAAABAAAAAABhOAAAdW5pdmVyc2FsL3VuaXZlcnNhbC5wbmcueG1sUEsFBgAAAAALAAsASQMAAOQ4AAAAAA=="/>
  <p:tag name="ISPRING_PRESENTATION_TITLE" val="2017公司年终总结大气汇报类"/>
</p:tagLst>
</file>

<file path=ppt/theme/theme1.xml><?xml version="1.0" encoding="utf-8"?>
<a:theme xmlns:a="http://schemas.openxmlformats.org/drawingml/2006/main" name="第一PPT，www.1ppt.com​">
  <a:themeElements>
    <a:clrScheme name="经典红色">
      <a:dk1>
        <a:sysClr val="windowText" lastClr="000000"/>
      </a:dk1>
      <a:lt1>
        <a:sysClr val="window" lastClr="FFFFFF"/>
      </a:lt1>
      <a:dk2>
        <a:srgbClr val="44546A"/>
      </a:dk2>
      <a:lt2>
        <a:srgbClr val="E7E6E6"/>
      </a:lt2>
      <a:accent1>
        <a:srgbClr val="B71F22"/>
      </a:accent1>
      <a:accent2>
        <a:srgbClr val="252F32"/>
      </a:accent2>
      <a:accent3>
        <a:srgbClr val="B71F22"/>
      </a:accent3>
      <a:accent4>
        <a:srgbClr val="252F32"/>
      </a:accent4>
      <a:accent5>
        <a:srgbClr val="B71F22"/>
      </a:accent5>
      <a:accent6>
        <a:srgbClr val="252F32"/>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E3B47">
            <a:alpha val="90000"/>
          </a:srgbClr>
        </a:solidFill>
        <a:ln w="12700">
          <a:miter lim="400000"/>
        </a:ln>
      </a:spPr>
      <a:bodyPr wrap="square" lIns="0" tIns="0" rIns="0" bIns="0" anchor="ctr">
        <a:noAutofit/>
      </a:bodyPr>
      <a:lstStyle>
        <a:defPPr>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1028</Words>
  <Application>Microsoft Office PowerPoint</Application>
  <PresentationFormat>宽屏</PresentationFormat>
  <Paragraphs>120</Paragraphs>
  <Slides>14</Slides>
  <Notes>11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6" baseType="lpstr">
      <vt:lpstr>等线</vt:lpstr>
      <vt:lpstr>等线 Light</vt:lpstr>
      <vt:lpstr>华文细黑</vt:lpstr>
      <vt:lpstr>宋体</vt:lpstr>
      <vt:lpstr>微软雅黑</vt:lpstr>
      <vt:lpstr>Arial</vt:lpstr>
      <vt:lpstr>Calibri</vt:lpstr>
      <vt:lpstr>Haettenschweiler</vt:lpstr>
      <vt:lpstr>Impact</vt:lpstr>
      <vt:lpstr>Times New Roman</vt:lpstr>
      <vt:lpstr>第一PPT，www.1ppt.com​</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2017公司年终总结大气汇报类</dc:title>
  <dc:creator>www.1ppt.com</dc:creator>
  <cp:keywords>www.1ppt.com</cp:keywords>
  <cp:lastModifiedBy>NDCNDC</cp:lastModifiedBy>
  <cp:revision>59</cp:revision>
  <dcterms:created xsi:type="dcterms:W3CDTF">2016-08-21T14:46:29Z</dcterms:created>
  <dcterms:modified xsi:type="dcterms:W3CDTF">2017-06-11T15:21:09Z</dcterms:modified>
</cp:coreProperties>
</file>