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70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4" autoAdjust="0"/>
    <p:restoredTop sz="77620" autoAdjust="0"/>
  </p:normalViewPr>
  <p:slideViewPr>
    <p:cSldViewPr>
      <p:cViewPr>
        <p:scale>
          <a:sx n="62" d="100"/>
          <a:sy n="62" d="100"/>
        </p:scale>
        <p:origin x="-1008" y="-72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124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D68BE-D855-467B-A1BB-C5D380DAFE87}" type="datetimeFigureOut">
              <a:rPr lang="de-DE" smtClean="0"/>
              <a:t>19.04.2015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0EC4-798B-4D63-B31C-E6DCC1D4C7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66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Main </a:t>
            </a:r>
            <a:r>
              <a:rPr lang="de-DE" dirty="0" smtClean="0">
                <a:sym typeface="Wingdings" panose="05000000000000000000" pitchFamily="2" charset="2"/>
              </a:rPr>
              <a:t> Enthält die Methode,</a:t>
            </a:r>
            <a:r>
              <a:rPr lang="de-DE" baseline="0" dirty="0" smtClean="0">
                <a:sym typeface="Wingdings" panose="05000000000000000000" pitchFamily="2" charset="2"/>
              </a:rPr>
              <a:t> um das Projekt zu starten  UI wird aufgerufen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UI  Enthält zum einen die Benutzeroberfläche und einen </a:t>
            </a:r>
            <a:r>
              <a:rPr lang="de-DE" baseline="0" dirty="0" err="1" smtClean="0">
                <a:sym typeface="Wingdings" panose="05000000000000000000" pitchFamily="2" charset="2"/>
              </a:rPr>
              <a:t>Buttonlistener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Config</a:t>
            </a:r>
            <a:r>
              <a:rPr lang="de-DE" baseline="0" dirty="0" smtClean="0">
                <a:sym typeface="Wingdings" panose="05000000000000000000" pitchFamily="2" charset="2"/>
              </a:rPr>
              <a:t> enthält Klassen zur Konfiguration von Sender und Empfänger  Queue Name und </a:t>
            </a:r>
            <a:r>
              <a:rPr lang="de-DE" baseline="0" dirty="0" err="1" smtClean="0">
                <a:sym typeface="Wingdings" panose="05000000000000000000" pitchFamily="2" charset="2"/>
              </a:rPr>
              <a:t>Ip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</a:p>
          <a:p>
            <a:r>
              <a:rPr lang="de-DE" baseline="0" dirty="0" err="1" smtClean="0">
                <a:sym typeface="Wingdings" panose="05000000000000000000" pitchFamily="2" charset="2"/>
              </a:rPr>
              <a:t>Config</a:t>
            </a:r>
            <a:r>
              <a:rPr lang="de-DE" baseline="0" dirty="0" smtClean="0">
                <a:sym typeface="Wingdings" panose="05000000000000000000" pitchFamily="2" charset="2"/>
              </a:rPr>
              <a:t> enthält Klasse mit Strings, die im ganzen Projekt eindeutig sein sollen.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Adapter enthält die unterschiedlichen </a:t>
            </a:r>
            <a:r>
              <a:rPr lang="de-DE" baseline="0" dirty="0" err="1" smtClean="0">
                <a:sym typeface="Wingdings" panose="05000000000000000000" pitchFamily="2" charset="2"/>
              </a:rPr>
              <a:t>adapter</a:t>
            </a: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err="1" smtClean="0">
                <a:sym typeface="Wingdings" panose="05000000000000000000" pitchFamily="2" charset="2"/>
              </a:rPr>
              <a:t>OPCSender</a:t>
            </a:r>
            <a:r>
              <a:rPr lang="de-DE" baseline="0" dirty="0" smtClean="0">
                <a:sym typeface="Wingdings" panose="05000000000000000000" pitchFamily="2" charset="2"/>
              </a:rPr>
              <a:t> (</a:t>
            </a:r>
            <a:r>
              <a:rPr lang="de-DE" baseline="0" dirty="0" err="1" smtClean="0">
                <a:sym typeface="Wingdings" panose="05000000000000000000" pitchFamily="2" charset="2"/>
              </a:rPr>
              <a:t>Prosys</a:t>
            </a:r>
            <a:r>
              <a:rPr lang="de-DE" baseline="0" dirty="0" smtClean="0">
                <a:sym typeface="Wingdings" panose="05000000000000000000" pitchFamily="2" charset="2"/>
              </a:rPr>
              <a:t>), </a:t>
            </a:r>
            <a:r>
              <a:rPr lang="de-DE" baseline="0" dirty="0" err="1" smtClean="0">
                <a:sym typeface="Wingdings" panose="05000000000000000000" pitchFamily="2" charset="2"/>
              </a:rPr>
              <a:t>OPCReceiver</a:t>
            </a:r>
            <a:r>
              <a:rPr lang="de-DE" baseline="0" dirty="0" smtClean="0">
                <a:sym typeface="Wingdings" panose="05000000000000000000" pitchFamily="2" charset="2"/>
              </a:rPr>
              <a:t> holt sich die Daten aus der Queue, </a:t>
            </a:r>
            <a:r>
              <a:rPr lang="de-DE" baseline="0" dirty="0" err="1" smtClean="0">
                <a:sym typeface="Wingdings" panose="05000000000000000000" pitchFamily="2" charset="2"/>
              </a:rPr>
              <a:t>ERPReceiver</a:t>
            </a:r>
            <a:r>
              <a:rPr lang="de-DE" baseline="0" dirty="0" smtClean="0">
                <a:sym typeface="Wingdings" panose="05000000000000000000" pitchFamily="2" charset="2"/>
              </a:rPr>
              <a:t> holt sich ERP Daten aus der </a:t>
            </a:r>
            <a:r>
              <a:rPr lang="de-DE" baseline="0" dirty="0" err="1" smtClean="0">
                <a:sym typeface="Wingdings" panose="05000000000000000000" pitchFamily="2" charset="2"/>
              </a:rPr>
              <a:t>Qeueue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opcTypes</a:t>
            </a:r>
            <a:r>
              <a:rPr lang="de-DE" baseline="0" dirty="0" smtClean="0">
                <a:sym typeface="Wingdings" panose="05000000000000000000" pitchFamily="2" charset="2"/>
              </a:rPr>
              <a:t> enthält Klassen, die die Typen des OPC-Bereichs wiederspiegeln  </a:t>
            </a:r>
            <a:r>
              <a:rPr lang="de-DE" baseline="0" dirty="0" err="1" smtClean="0">
                <a:sym typeface="Wingdings" panose="05000000000000000000" pitchFamily="2" charset="2"/>
              </a:rPr>
              <a:t>ProSysType</a:t>
            </a:r>
            <a:r>
              <a:rPr lang="de-DE" baseline="0" dirty="0" smtClean="0">
                <a:sym typeface="Wingdings" panose="05000000000000000000" pitchFamily="2" charset="2"/>
              </a:rPr>
              <a:t> als Oberklasse mit generellen Informationen zum empfangenen Objekt + </a:t>
            </a:r>
            <a:r>
              <a:rPr lang="de-DE" baseline="0" dirty="0" err="1" smtClean="0">
                <a:sym typeface="Wingdings" panose="05000000000000000000" pitchFamily="2" charset="2"/>
              </a:rPr>
              <a:t>unterklassen</a:t>
            </a:r>
            <a:r>
              <a:rPr lang="de-DE" baseline="0" dirty="0" smtClean="0">
                <a:sym typeface="Wingdings" panose="05000000000000000000" pitchFamily="2" charset="2"/>
              </a:rPr>
              <a:t> Double und </a:t>
            </a:r>
            <a:r>
              <a:rPr lang="de-DE" baseline="0" dirty="0" err="1" smtClean="0">
                <a:sym typeface="Wingdings" panose="05000000000000000000" pitchFamily="2" charset="2"/>
              </a:rPr>
              <a:t>Int</a:t>
            </a:r>
            <a:r>
              <a:rPr lang="de-DE" baseline="0" dirty="0" smtClean="0">
                <a:sym typeface="Wingdings" panose="05000000000000000000" pitchFamily="2" charset="2"/>
              </a:rPr>
              <a:t>, welche den gesendeten Wert enthalten. 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err="1" smtClean="0">
                <a:sym typeface="Wingdings" panose="05000000000000000000" pitchFamily="2" charset="2"/>
              </a:rPr>
              <a:t>opcTypes</a:t>
            </a:r>
            <a:r>
              <a:rPr lang="de-DE" baseline="0" dirty="0" smtClean="0">
                <a:sym typeface="Wingdings" panose="05000000000000000000" pitchFamily="2" charset="2"/>
              </a:rPr>
              <a:t> enthält Klasse </a:t>
            </a:r>
            <a:r>
              <a:rPr lang="de-DE" baseline="0" dirty="0" err="1" smtClean="0">
                <a:sym typeface="Wingdings" panose="05000000000000000000" pitchFamily="2" charset="2"/>
              </a:rPr>
              <a:t>PiNfc</a:t>
            </a:r>
            <a:r>
              <a:rPr lang="de-DE" baseline="0" dirty="0" smtClean="0">
                <a:sym typeface="Wingdings" panose="05000000000000000000" pitchFamily="2" charset="2"/>
              </a:rPr>
              <a:t>  dient zur Abbildung des auf dem </a:t>
            </a:r>
            <a:r>
              <a:rPr lang="de-DE" baseline="0" dirty="0" err="1" smtClean="0">
                <a:sym typeface="Wingdings" panose="05000000000000000000" pitchFamily="2" charset="2"/>
              </a:rPr>
              <a:t>pi</a:t>
            </a:r>
            <a:r>
              <a:rPr lang="de-DE" baseline="0" dirty="0" smtClean="0">
                <a:sym typeface="Wingdings" panose="05000000000000000000" pitchFamily="2" charset="2"/>
              </a:rPr>
              <a:t> ausgelesenem Pi Tag.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smtClean="0">
                <a:sym typeface="Wingdings" panose="05000000000000000000" pitchFamily="2" charset="2"/>
              </a:rPr>
              <a:t>Reporting enthält ein Reporter, der den </a:t>
            </a:r>
            <a:r>
              <a:rPr lang="de-DE" baseline="0" dirty="0" err="1" smtClean="0">
                <a:sym typeface="Wingdings" panose="05000000000000000000" pitchFamily="2" charset="2"/>
              </a:rPr>
              <a:t>EpserviceProvider</a:t>
            </a:r>
            <a:r>
              <a:rPr lang="de-DE" baseline="0" dirty="0" smtClean="0">
                <a:sym typeface="Wingdings" panose="05000000000000000000" pitchFamily="2" charset="2"/>
              </a:rPr>
              <a:t> verwaltet, so wie die Statements und </a:t>
            </a:r>
            <a:r>
              <a:rPr lang="de-DE" baseline="0" dirty="0" err="1" smtClean="0">
                <a:sym typeface="Wingdings" panose="05000000000000000000" pitchFamily="2" charset="2"/>
              </a:rPr>
              <a:t>expressions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Reporting  </a:t>
            </a:r>
            <a:r>
              <a:rPr lang="de-DE" baseline="0" dirty="0" err="1" smtClean="0">
                <a:sym typeface="Wingdings" panose="05000000000000000000" pitchFamily="2" charset="2"/>
              </a:rPr>
              <a:t>OPCEvent</a:t>
            </a:r>
            <a:r>
              <a:rPr lang="de-DE" baseline="0" dirty="0" smtClean="0">
                <a:sym typeface="Wingdings" panose="05000000000000000000" pitchFamily="2" charset="2"/>
              </a:rPr>
              <a:t> für Daten von </a:t>
            </a:r>
            <a:r>
              <a:rPr lang="de-DE" baseline="0" dirty="0" err="1" smtClean="0">
                <a:sym typeface="Wingdings" panose="05000000000000000000" pitchFamily="2" charset="2"/>
              </a:rPr>
              <a:t>ProSys</a:t>
            </a:r>
            <a:r>
              <a:rPr lang="de-DE" baseline="0" dirty="0" smtClean="0">
                <a:sym typeface="Wingdings" panose="05000000000000000000" pitchFamily="2" charset="2"/>
              </a:rPr>
              <a:t> Server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smtClean="0">
                <a:sym typeface="Wingdings" panose="05000000000000000000" pitchFamily="2" charset="2"/>
              </a:rPr>
              <a:t>Reporting </a:t>
            </a:r>
            <a:r>
              <a:rPr lang="de-DE" baseline="0" dirty="0" err="1" smtClean="0">
                <a:sym typeface="Wingdings" panose="05000000000000000000" pitchFamily="2" charset="2"/>
              </a:rPr>
              <a:t>EventListener</a:t>
            </a:r>
            <a:r>
              <a:rPr lang="de-DE" baseline="0" dirty="0" smtClean="0">
                <a:sym typeface="Wingdings" panose="05000000000000000000" pitchFamily="2" charset="2"/>
              </a:rPr>
              <a:t> für </a:t>
            </a:r>
            <a:r>
              <a:rPr lang="de-DE" baseline="0" dirty="0" err="1" smtClean="0">
                <a:sym typeface="Wingdings" panose="05000000000000000000" pitchFamily="2" charset="2"/>
              </a:rPr>
              <a:t>OPCEvents</a:t>
            </a:r>
            <a:r>
              <a:rPr lang="de-DE" baseline="0" dirty="0" smtClean="0">
                <a:sym typeface="Wingdings" panose="05000000000000000000" pitchFamily="2" charset="2"/>
              </a:rPr>
              <a:t>  Ausgabe des Durchschnitts der letzten 30 Sekunden eines Value </a:t>
            </a:r>
            <a:r>
              <a:rPr lang="de-DE" baseline="0" dirty="0" err="1" smtClean="0">
                <a:sym typeface="Wingdings" panose="05000000000000000000" pitchFamily="2" charset="2"/>
              </a:rPr>
              <a:t>Types</a:t>
            </a:r>
            <a:r>
              <a:rPr lang="de-DE" baseline="0" dirty="0" smtClean="0">
                <a:sym typeface="Wingdings" panose="05000000000000000000" pitchFamily="2" charset="2"/>
              </a:rPr>
              <a:t> anhand seiner Beschreibung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smtClean="0">
                <a:sym typeface="Wingdings" panose="05000000000000000000" pitchFamily="2" charset="2"/>
              </a:rPr>
              <a:t>	 Möglich die Implementierung eines </a:t>
            </a:r>
            <a:r>
              <a:rPr lang="de-DE" baseline="0" dirty="0" err="1" smtClean="0">
                <a:sym typeface="Wingdings" panose="05000000000000000000" pitchFamily="2" charset="2"/>
              </a:rPr>
              <a:t>ERPEvents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Listener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70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Nxppy</a:t>
            </a:r>
            <a:r>
              <a:rPr lang="de-DE" dirty="0" smtClean="0"/>
              <a:t>, </a:t>
            </a:r>
            <a:r>
              <a:rPr lang="de-DE" dirty="0" err="1" smtClean="0"/>
              <a:t>Pika</a:t>
            </a:r>
            <a:r>
              <a:rPr lang="de-DE" dirty="0" smtClean="0"/>
              <a:t> für Grundfunktionalitäten benötigt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wollten einen </a:t>
            </a:r>
            <a:r>
              <a:rPr lang="de-DE" dirty="0" err="1" smtClean="0"/>
              <a:t>Timestamp</a:t>
            </a:r>
            <a:r>
              <a:rPr lang="de-DE" baseline="0" dirty="0" smtClean="0"/>
              <a:t> haben, wann der Tag </a:t>
            </a:r>
            <a:r>
              <a:rPr lang="de-DE" baseline="0" dirty="0" err="1" smtClean="0"/>
              <a:t>ausgelsen</a:t>
            </a:r>
            <a:r>
              <a:rPr lang="de-DE" baseline="0" dirty="0" smtClean="0"/>
              <a:t> wurde </a:t>
            </a:r>
            <a:r>
              <a:rPr lang="de-DE" baseline="0" dirty="0" smtClean="0">
                <a:sym typeface="Wingdings" panose="05000000000000000000" pitchFamily="2" charset="2"/>
              </a:rPr>
              <a:t> beide Informationen sollen als XML durch die </a:t>
            </a:r>
            <a:r>
              <a:rPr lang="de-DE" baseline="0" dirty="0" err="1" smtClean="0">
                <a:sym typeface="Wingdings" panose="05000000000000000000" pitchFamily="2" charset="2"/>
              </a:rPr>
              <a:t>RabbitMq</a:t>
            </a:r>
            <a:r>
              <a:rPr lang="de-DE" baseline="0" dirty="0" smtClean="0">
                <a:sym typeface="Wingdings" panose="05000000000000000000" pitchFamily="2" charset="2"/>
              </a:rPr>
              <a:t> versendet werden</a:t>
            </a:r>
          </a:p>
          <a:p>
            <a:endParaRPr lang="de-DE" dirty="0" smtClean="0"/>
          </a:p>
          <a:p>
            <a:r>
              <a:rPr lang="de-DE" dirty="0" smtClean="0"/>
              <a:t>Time,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xml.etree</a:t>
            </a:r>
            <a:r>
              <a:rPr lang="de-DE" baseline="0" dirty="0" smtClean="0"/>
              <a:t> für unsere Lösung noch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-on benötigt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64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Bisher Nutzung der </a:t>
            </a:r>
            <a:r>
              <a:rPr lang="de-DE" dirty="0" err="1" smtClean="0"/>
              <a:t>RabbitMq</a:t>
            </a:r>
            <a:r>
              <a:rPr lang="de-DE" dirty="0" smtClean="0"/>
              <a:t> zur Übertragung der Daten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ProSys</a:t>
            </a:r>
            <a:r>
              <a:rPr lang="de-DE" baseline="0" dirty="0" smtClean="0"/>
              <a:t>-Server in einer Message Queue</a:t>
            </a:r>
          </a:p>
          <a:p>
            <a:r>
              <a:rPr lang="de-DE" baseline="0" dirty="0" smtClean="0"/>
              <a:t>Die Daten des Pis sollten in die gleich Queue geschrieben werden </a:t>
            </a:r>
            <a:r>
              <a:rPr lang="de-DE" baseline="0" dirty="0" smtClean="0">
                <a:sym typeface="Wingdings" panose="05000000000000000000" pitchFamily="2" charset="2"/>
              </a:rPr>
              <a:t> Nutzung der Header 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err="1" smtClean="0">
                <a:sym typeface="Wingdings" panose="05000000000000000000" pitchFamily="2" charset="2"/>
              </a:rPr>
              <a:t>Sourcesystem</a:t>
            </a:r>
            <a:r>
              <a:rPr lang="de-DE" baseline="0" dirty="0" smtClean="0">
                <a:sym typeface="Wingdings" panose="05000000000000000000" pitchFamily="2" charset="2"/>
              </a:rPr>
              <a:t> entweder Pi oder </a:t>
            </a:r>
            <a:r>
              <a:rPr lang="de-DE" baseline="0" dirty="0" err="1" smtClean="0">
                <a:sym typeface="Wingdings" panose="05000000000000000000" pitchFamily="2" charset="2"/>
              </a:rPr>
              <a:t>Prosys</a:t>
            </a:r>
            <a:r>
              <a:rPr lang="de-DE" baseline="0" dirty="0" smtClean="0">
                <a:sym typeface="Wingdings" panose="05000000000000000000" pitchFamily="2" charset="2"/>
              </a:rPr>
              <a:t>/ Type </a:t>
            </a:r>
            <a:r>
              <a:rPr lang="de-DE" baseline="0" dirty="0" err="1" smtClean="0">
                <a:sym typeface="Wingdings" panose="05000000000000000000" pitchFamily="2" charset="2"/>
              </a:rPr>
              <a:t>PiTag</a:t>
            </a:r>
            <a:r>
              <a:rPr lang="de-DE" baseline="0" dirty="0" smtClean="0">
                <a:sym typeface="Wingdings" panose="05000000000000000000" pitchFamily="2" charset="2"/>
              </a:rPr>
              <a:t> oder Bezeichnungen der </a:t>
            </a:r>
            <a:r>
              <a:rPr lang="de-DE" baseline="0" dirty="0" err="1" smtClean="0">
                <a:sym typeface="Wingdings" panose="05000000000000000000" pitchFamily="2" charset="2"/>
              </a:rPr>
              <a:t>ProSys</a:t>
            </a:r>
            <a:r>
              <a:rPr lang="de-DE" baseline="0" dirty="0" smtClean="0">
                <a:sym typeface="Wingdings" panose="05000000000000000000" pitchFamily="2" charset="2"/>
              </a:rPr>
              <a:t> Typen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In Properties noch </a:t>
            </a:r>
            <a:r>
              <a:rPr lang="de-DE" baseline="0" dirty="0" err="1" smtClean="0">
                <a:sym typeface="Wingdings" panose="05000000000000000000" pitchFamily="2" charset="2"/>
              </a:rPr>
              <a:t>mitgabe</a:t>
            </a:r>
            <a:r>
              <a:rPr lang="de-DE" baseline="0" dirty="0" smtClean="0">
                <a:sym typeface="Wingdings" panose="05000000000000000000" pitchFamily="2" charset="2"/>
              </a:rPr>
              <a:t> des </a:t>
            </a:r>
            <a:r>
              <a:rPr lang="de-DE" baseline="0" dirty="0" err="1" smtClean="0">
                <a:sym typeface="Wingdings" panose="05000000000000000000" pitchFamily="2" charset="2"/>
              </a:rPr>
              <a:t>Timestamps</a:t>
            </a:r>
            <a:r>
              <a:rPr lang="de-DE" baseline="0" dirty="0" smtClean="0">
                <a:sym typeface="Wingdings" panose="05000000000000000000" pitchFamily="2" charset="2"/>
              </a:rPr>
              <a:t>  Zeitpunkt des Sendens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In </a:t>
            </a:r>
            <a:r>
              <a:rPr lang="de-DE" baseline="0" dirty="0" err="1" smtClean="0">
                <a:sym typeface="Wingdings" panose="05000000000000000000" pitchFamily="2" charset="2"/>
              </a:rPr>
              <a:t>Xml</a:t>
            </a:r>
            <a:r>
              <a:rPr lang="de-DE" baseline="0" dirty="0" smtClean="0">
                <a:sym typeface="Wingdings" panose="05000000000000000000" pitchFamily="2" charset="2"/>
              </a:rPr>
              <a:t> Datei wird das ausgelesene Tag gegeben so wie der </a:t>
            </a:r>
            <a:r>
              <a:rPr lang="de-DE" baseline="0" dirty="0" err="1" smtClean="0">
                <a:sym typeface="Wingdings" panose="05000000000000000000" pitchFamily="2" charset="2"/>
              </a:rPr>
              <a:t>Timestamp</a:t>
            </a:r>
            <a:r>
              <a:rPr lang="de-DE" baseline="0" dirty="0" smtClean="0">
                <a:sym typeface="Wingdings" panose="05000000000000000000" pitchFamily="2" charset="2"/>
              </a:rPr>
              <a:t> des Zeitpunkts beim Lesen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Erzeugung eines Users im </a:t>
            </a:r>
            <a:r>
              <a:rPr lang="de-DE" baseline="0" dirty="0" err="1" smtClean="0">
                <a:sym typeface="Wingdings" panose="05000000000000000000" pitchFamily="2" charset="2"/>
              </a:rPr>
              <a:t>RabbitMq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management</a:t>
            </a:r>
            <a:r>
              <a:rPr lang="de-DE" baseline="0" dirty="0" smtClean="0">
                <a:sym typeface="Wingdings" panose="05000000000000000000" pitchFamily="2" charset="2"/>
              </a:rPr>
              <a:t>, da sonst keine Speicherung vom Pi aus möglich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58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 Klasse in Paket </a:t>
            </a:r>
            <a:r>
              <a:rPr lang="de-DE" dirty="0" err="1" smtClean="0"/>
              <a:t>opcTypes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PiNfc</a:t>
            </a:r>
            <a:r>
              <a:rPr lang="de-DE" baseline="0" dirty="0" smtClean="0">
                <a:sym typeface="Wingdings" panose="05000000000000000000" pitchFamily="2" charset="2"/>
              </a:rPr>
              <a:t> zur Abbildung des Tag-Objektes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Erweiterung der </a:t>
            </a:r>
            <a:r>
              <a:rPr lang="de-DE" baseline="0" dirty="0" err="1" smtClean="0">
                <a:sym typeface="Wingdings" panose="05000000000000000000" pitchFamily="2" charset="2"/>
              </a:rPr>
              <a:t>OpcReceiver</a:t>
            </a:r>
            <a:r>
              <a:rPr lang="de-DE" baseline="0" dirty="0" smtClean="0">
                <a:sym typeface="Wingdings" panose="05000000000000000000" pitchFamily="2" charset="2"/>
              </a:rPr>
              <a:t> Klasse im Paket Adapter um eine Methode zum </a:t>
            </a:r>
            <a:r>
              <a:rPr lang="de-DE" baseline="0" dirty="0" err="1" smtClean="0">
                <a:sym typeface="Wingdings" panose="05000000000000000000" pitchFamily="2" charset="2"/>
              </a:rPr>
              <a:t>Unmarshallen</a:t>
            </a:r>
            <a:r>
              <a:rPr lang="de-DE" baseline="0" dirty="0" smtClean="0">
                <a:sym typeface="Wingdings" panose="05000000000000000000" pitchFamily="2" charset="2"/>
              </a:rPr>
              <a:t> von </a:t>
            </a:r>
            <a:r>
              <a:rPr lang="de-DE" baseline="0" dirty="0" err="1" smtClean="0">
                <a:sym typeface="Wingdings" panose="05000000000000000000" pitchFamily="2" charset="2"/>
              </a:rPr>
              <a:t>PiNfc</a:t>
            </a:r>
            <a:r>
              <a:rPr lang="de-DE" baseline="0" dirty="0" smtClean="0">
                <a:sym typeface="Wingdings" panose="05000000000000000000" pitchFamily="2" charset="2"/>
              </a:rPr>
              <a:t> Messages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Generelles Umstellung von </a:t>
            </a:r>
            <a:r>
              <a:rPr lang="de-DE" baseline="0" dirty="0" err="1" smtClean="0">
                <a:sym typeface="Wingdings" panose="05000000000000000000" pitchFamily="2" charset="2"/>
              </a:rPr>
              <a:t>localhost</a:t>
            </a:r>
            <a:r>
              <a:rPr lang="de-DE" baseline="0" dirty="0" smtClean="0">
                <a:sym typeface="Wingdings" panose="05000000000000000000" pitchFamily="2" charset="2"/>
              </a:rPr>
              <a:t> auf direkte </a:t>
            </a:r>
            <a:r>
              <a:rPr lang="de-DE" baseline="0" dirty="0" err="1" smtClean="0">
                <a:sym typeface="Wingdings" panose="05000000000000000000" pitchFamily="2" charset="2"/>
              </a:rPr>
              <a:t>Ip</a:t>
            </a:r>
            <a:r>
              <a:rPr lang="de-DE" baseline="0" dirty="0" smtClean="0">
                <a:sym typeface="Wingdings" panose="05000000000000000000" pitchFamily="2" charset="2"/>
              </a:rPr>
              <a:t> Adresse und Nutzung des erstellten Users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24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Anbindung ERP</a:t>
            </a:r>
          </a:p>
          <a:p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configStrings</a:t>
            </a:r>
            <a:r>
              <a:rPr lang="de-DE" baseline="0" dirty="0" smtClean="0">
                <a:sym typeface="Wingdings" panose="05000000000000000000" pitchFamily="2" charset="2"/>
              </a:rPr>
              <a:t>  Strings für die Queues </a:t>
            </a:r>
            <a:r>
              <a:rPr lang="de-DE" baseline="0" dirty="0" err="1" smtClean="0">
                <a:sym typeface="Wingdings" panose="05000000000000000000" pitchFamily="2" charset="2"/>
              </a:rPr>
              <a:t>geaddet</a:t>
            </a:r>
            <a:r>
              <a:rPr lang="de-DE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Adapter  </a:t>
            </a:r>
            <a:r>
              <a:rPr lang="de-DE" baseline="0" dirty="0" err="1" smtClean="0">
                <a:sym typeface="Wingdings" panose="05000000000000000000" pitchFamily="2" charset="2"/>
              </a:rPr>
              <a:t>ErpReceiver</a:t>
            </a:r>
            <a:r>
              <a:rPr lang="de-DE" baseline="0" dirty="0" smtClean="0">
                <a:sym typeface="Wingdings" panose="05000000000000000000" pitchFamily="2" charset="2"/>
              </a:rPr>
              <a:t> hinzugefügt</a:t>
            </a:r>
          </a:p>
          <a:p>
            <a:r>
              <a:rPr lang="de-DE" baseline="0" dirty="0" err="1" smtClean="0">
                <a:sym typeface="Wingdings" panose="05000000000000000000" pitchFamily="2" charset="2"/>
              </a:rPr>
              <a:t>erpTypes</a:t>
            </a:r>
            <a:r>
              <a:rPr lang="de-DE" baseline="0" dirty="0" smtClean="0">
                <a:sym typeface="Wingdings" panose="05000000000000000000" pitchFamily="2" charset="2"/>
              </a:rPr>
              <a:t>  Klassen mit den Typen des ERP-Systems hinzugefügt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Reporting  Neuer Reporter mit </a:t>
            </a:r>
            <a:r>
              <a:rPr lang="de-DE" baseline="0" dirty="0" err="1" smtClean="0">
                <a:sym typeface="Wingdings" panose="05000000000000000000" pitchFamily="2" charset="2"/>
              </a:rPr>
              <a:t>Listener</a:t>
            </a:r>
            <a:r>
              <a:rPr lang="de-DE" baseline="0" dirty="0" smtClean="0">
                <a:sym typeface="Wingdings" panose="05000000000000000000" pitchFamily="2" charset="2"/>
              </a:rPr>
              <a:t> und Event für </a:t>
            </a:r>
            <a:r>
              <a:rPr lang="de-DE" baseline="0" dirty="0" err="1" smtClean="0">
                <a:sym typeface="Wingdings" panose="05000000000000000000" pitchFamily="2" charset="2"/>
              </a:rPr>
              <a:t>Erp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daten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256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Bislang</a:t>
            </a:r>
            <a:r>
              <a:rPr lang="de-DE" baseline="0" dirty="0" smtClean="0"/>
              <a:t> können die XML-Dateien des ERP zwar empfangen werden, jedoch noch nicht umgewandelt</a:t>
            </a:r>
          </a:p>
          <a:p>
            <a:r>
              <a:rPr lang="de-DE" baseline="0" dirty="0" smtClean="0"/>
              <a:t>Hierbei kommt es zu einem Fehler</a:t>
            </a:r>
          </a:p>
          <a:p>
            <a:r>
              <a:rPr lang="de-DE" baseline="0" dirty="0" smtClean="0"/>
              <a:t>Weiteres Problem ist das finden der Queue </a:t>
            </a:r>
            <a:r>
              <a:rPr lang="de-DE" baseline="0" dirty="0" smtClean="0">
                <a:sym typeface="Wingdings" panose="05000000000000000000" pitchFamily="2" charset="2"/>
              </a:rPr>
              <a:t> Man muss bei </a:t>
            </a:r>
            <a:r>
              <a:rPr lang="de-DE" baseline="0" dirty="0" err="1" smtClean="0">
                <a:sym typeface="Wingdings" panose="05000000000000000000" pitchFamily="2" charset="2"/>
              </a:rPr>
              <a:t>rabbitMQ</a:t>
            </a:r>
            <a:r>
              <a:rPr lang="de-DE" baseline="0" dirty="0" smtClean="0">
                <a:sym typeface="Wingdings" panose="05000000000000000000" pitchFamily="2" charset="2"/>
              </a:rPr>
              <a:t> dem Exchange der durch das ERP erzeugt wird eine Queue zuordnen  Queue wird nach jedem </a:t>
            </a:r>
            <a:r>
              <a:rPr lang="de-DE" baseline="0" dirty="0" err="1" smtClean="0">
                <a:sym typeface="Wingdings" panose="05000000000000000000" pitchFamily="2" charset="2"/>
              </a:rPr>
              <a:t>neustart</a:t>
            </a:r>
            <a:r>
              <a:rPr lang="de-DE" baseline="0" dirty="0" smtClean="0">
                <a:sym typeface="Wingdings" panose="05000000000000000000" pitchFamily="2" charset="2"/>
              </a:rPr>
              <a:t> gelöscht und muss neu im </a:t>
            </a:r>
            <a:r>
              <a:rPr lang="de-DE" baseline="0" dirty="0" err="1" smtClean="0">
                <a:sym typeface="Wingdings" panose="05000000000000000000" pitchFamily="2" charset="2"/>
              </a:rPr>
              <a:t>rabbitmq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management</a:t>
            </a:r>
            <a:r>
              <a:rPr lang="de-DE" baseline="0" dirty="0" smtClean="0">
                <a:sym typeface="Wingdings" panose="05000000000000000000" pitchFamily="2" charset="2"/>
              </a:rPr>
              <a:t> angelegt werden.</a:t>
            </a:r>
            <a:br>
              <a:rPr lang="de-DE" baseline="0" dirty="0" smtClean="0">
                <a:sym typeface="Wingdings" panose="05000000000000000000" pitchFamily="2" charset="2"/>
              </a:rPr>
            </a:br>
            <a:r>
              <a:rPr lang="de-DE" baseline="0" dirty="0" smtClean="0">
                <a:sym typeface="Wingdings" panose="05000000000000000000" pitchFamily="2" charset="2"/>
              </a:rPr>
              <a:t>Ohne zugeordnete Queue werden erst keine Daten empfangen.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Anbindung an die Fisher-Technik-Modelle aufgrund von Zeitmangel nicht mehr realisierbar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Plan war es hier ein zweites </a:t>
            </a:r>
            <a:r>
              <a:rPr lang="de-DE" baseline="0" dirty="0" err="1" smtClean="0">
                <a:sym typeface="Wingdings" panose="05000000000000000000" pitchFamily="2" charset="2"/>
              </a:rPr>
              <a:t>OPCReceiver</a:t>
            </a:r>
            <a:r>
              <a:rPr lang="de-DE" baseline="0" dirty="0" smtClean="0">
                <a:sym typeface="Wingdings" panose="05000000000000000000" pitchFamily="2" charset="2"/>
              </a:rPr>
              <a:t> Objekt anzulegen und im Paket </a:t>
            </a:r>
            <a:r>
              <a:rPr lang="de-DE" baseline="0" dirty="0" err="1" smtClean="0">
                <a:sym typeface="Wingdings" panose="05000000000000000000" pitchFamily="2" charset="2"/>
              </a:rPr>
              <a:t>OPCTypes</a:t>
            </a:r>
            <a:r>
              <a:rPr lang="de-DE" baseline="0" dirty="0" smtClean="0">
                <a:sym typeface="Wingdings" panose="05000000000000000000" pitchFamily="2" charset="2"/>
              </a:rPr>
              <a:t> die bereits vorhandenen </a:t>
            </a:r>
            <a:r>
              <a:rPr lang="de-DE" baseline="0" dirty="0" err="1" smtClean="0">
                <a:sym typeface="Wingdings" panose="05000000000000000000" pitchFamily="2" charset="2"/>
              </a:rPr>
              <a:t>Types</a:t>
            </a:r>
            <a:r>
              <a:rPr lang="de-DE" baseline="0" dirty="0" smtClean="0">
                <a:sym typeface="Wingdings" panose="05000000000000000000" pitchFamily="2" charset="2"/>
              </a:rPr>
              <a:t> für Double und </a:t>
            </a:r>
            <a:r>
              <a:rPr lang="de-DE" baseline="0" dirty="0" err="1" smtClean="0">
                <a:sym typeface="Wingdings" panose="05000000000000000000" pitchFamily="2" charset="2"/>
              </a:rPr>
              <a:t>int</a:t>
            </a:r>
            <a:r>
              <a:rPr lang="de-DE" baseline="0" dirty="0" smtClean="0">
                <a:sym typeface="Wingdings" panose="05000000000000000000" pitchFamily="2" charset="2"/>
              </a:rPr>
              <a:t> zu nutzen und diese noch um </a:t>
            </a:r>
            <a:r>
              <a:rPr lang="de-DE" baseline="0" dirty="0" err="1" smtClean="0">
                <a:sym typeface="Wingdings" panose="05000000000000000000" pitchFamily="2" charset="2"/>
              </a:rPr>
              <a:t>types</a:t>
            </a:r>
            <a:r>
              <a:rPr lang="de-DE" baseline="0" dirty="0" smtClean="0">
                <a:sym typeface="Wingdings" panose="05000000000000000000" pitchFamily="2" charset="2"/>
              </a:rPr>
              <a:t> Klassen für String und </a:t>
            </a:r>
            <a:r>
              <a:rPr lang="de-DE" baseline="0" dirty="0" err="1" smtClean="0">
                <a:sym typeface="Wingdings" panose="05000000000000000000" pitchFamily="2" charset="2"/>
              </a:rPr>
              <a:t>boolean</a:t>
            </a:r>
            <a:r>
              <a:rPr lang="de-DE" baseline="0" dirty="0" smtClean="0">
                <a:sym typeface="Wingdings" panose="05000000000000000000" pitchFamily="2" charset="2"/>
              </a:rPr>
              <a:t> zu erweitern.</a:t>
            </a:r>
            <a:br>
              <a:rPr lang="de-DE" baseline="0" dirty="0" smtClean="0">
                <a:sym typeface="Wingdings" panose="05000000000000000000" pitchFamily="2" charset="2"/>
              </a:rPr>
            </a:b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Manche Libraries wurden über </a:t>
            </a:r>
            <a:r>
              <a:rPr lang="de-DE" baseline="0" dirty="0" err="1" smtClean="0">
                <a:sym typeface="Wingdings" panose="05000000000000000000" pitchFamily="2" charset="2"/>
              </a:rPr>
              <a:t>Maven</a:t>
            </a:r>
            <a:r>
              <a:rPr lang="de-DE" baseline="0" dirty="0" smtClean="0">
                <a:sym typeface="Wingdings" panose="05000000000000000000" pitchFamily="2" charset="2"/>
              </a:rPr>
              <a:t> Suchfunktion nicht gefunden  Aus Zeitmangel konnte hier keine optimale Lösung gefunden werden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Unsere Lösung war die Libraries gesammelt in einem Ordner an alle zu verteilen, so dass diese dann nach einem Pull schnell und ohne viel Aufwand wieder eingebunden </a:t>
            </a:r>
            <a:r>
              <a:rPr lang="de-DE" baseline="0" smtClean="0">
                <a:sym typeface="Wingdings" panose="05000000000000000000" pitchFamily="2" charset="2"/>
              </a:rPr>
              <a:t>werden konnten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0EC4-798B-4D63-B31C-E6DCC1D4C76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8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39E4CDF-9484-472E-9DFA-E9CF8BB29DEC}" type="datetime1">
              <a:rPr lang="de-DE" smtClean="0"/>
              <a:t>19.04.2015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0ABC-6A41-4B7E-9155-B05005FD9E60}" type="datetime1">
              <a:rPr lang="de-DE" smtClean="0"/>
              <a:t>19.04.2015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2E385D6-EF1F-4B4A-A965-86179FCEA7DA}" type="datetime1">
              <a:rPr lang="de-DE" smtClean="0"/>
              <a:t>19.04.2015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DFFC-47C8-4C2B-803A-83B6A4CC04B5}" type="datetime1">
              <a:rPr lang="de-DE" smtClean="0"/>
              <a:t>19.04.2015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5DE-2798-4BF4-A63A-4F42C7202483}" type="datetime1">
              <a:rPr lang="de-DE" smtClean="0"/>
              <a:t>19.04.2015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6241DA3-F268-42C5-89A7-B6ED9C724C03}" type="datetime1">
              <a:rPr lang="de-DE" smtClean="0"/>
              <a:t>19.04.2015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4B5F79F-42E7-4489-A772-D0B785275C2B}" type="datetime1">
              <a:rPr lang="de-DE" smtClean="0"/>
              <a:t>19.04.2015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9258-21CE-4397-821D-DA2C4E5D1637}" type="datetime1">
              <a:rPr lang="de-DE" smtClean="0"/>
              <a:t>19.04.2015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A850-34D3-4BD2-80D6-9E1F49745EC7}" type="datetime1">
              <a:rPr lang="de-DE" smtClean="0"/>
              <a:t>19.04.2015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761-721F-4076-B7CA-599FB43CE0DB}" type="datetime1">
              <a:rPr lang="de-DE" smtClean="0"/>
              <a:t>19.04.2015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BB970D-CCF8-4039-B173-961B8874FDE3}" type="datetime1">
              <a:rPr lang="de-DE" smtClean="0"/>
              <a:t>19.04.2015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38CF8C-C3B0-4A18-908C-A86D7EEC827B}" type="datetime1">
              <a:rPr lang="de-DE" smtClean="0"/>
              <a:t>19.04.2015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Optimierung industrieller 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Philipp Schuster, Nicolai </a:t>
            </a:r>
            <a:r>
              <a:rPr lang="de-DE" dirty="0" err="1" smtClean="0"/>
              <a:t>Csott</a:t>
            </a:r>
            <a:r>
              <a:rPr lang="de-DE" dirty="0" smtClean="0"/>
              <a:t>, </a:t>
            </a:r>
            <a:r>
              <a:rPr lang="de-DE" dirty="0" err="1" smtClean="0"/>
              <a:t>Vialetta</a:t>
            </a:r>
            <a:r>
              <a:rPr lang="de-DE" dirty="0" smtClean="0"/>
              <a:t> </a:t>
            </a:r>
            <a:r>
              <a:rPr lang="de-DE" dirty="0" err="1" smtClean="0"/>
              <a:t>Shtro</a:t>
            </a:r>
            <a:r>
              <a:rPr lang="de-DE" dirty="0" smtClean="0"/>
              <a:t>, </a:t>
            </a:r>
            <a:r>
              <a:rPr lang="de-DE" dirty="0" smtClean="0"/>
              <a:t>Max Fischer, Jan-Philipp Zautke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6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Repository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Infos:</a:t>
            </a:r>
          </a:p>
          <a:p>
            <a:pPr lvl="1"/>
            <a:r>
              <a:rPr lang="de-DE" dirty="0" smtClean="0"/>
              <a:t>Im Repository befinden sich alle relevanten Daten</a:t>
            </a:r>
          </a:p>
          <a:p>
            <a:pPr lvl="2"/>
            <a:r>
              <a:rPr lang="de-DE" dirty="0" smtClean="0"/>
              <a:t>In der Präsentation vorgestellte Java-Klassen befinden sich im Source-Ordner des Projektes</a:t>
            </a:r>
          </a:p>
          <a:p>
            <a:pPr lvl="2"/>
            <a:r>
              <a:rPr lang="de-DE" dirty="0"/>
              <a:t>Im Ordner </a:t>
            </a:r>
            <a:r>
              <a:rPr lang="de-DE" dirty="0" err="1" smtClean="0"/>
              <a:t>RaspberryPiDeployments</a:t>
            </a:r>
            <a:r>
              <a:rPr lang="de-DE" dirty="0" smtClean="0"/>
              <a:t> befindet sich die auf dem </a:t>
            </a:r>
            <a:r>
              <a:rPr lang="de-DE" dirty="0" err="1" smtClean="0"/>
              <a:t>Raspberry</a:t>
            </a:r>
            <a:r>
              <a:rPr lang="de-DE" dirty="0" smtClean="0"/>
              <a:t> Pi abgelegte Python-Datei zum auslesen und versenden des NFC-Tags</a:t>
            </a:r>
          </a:p>
          <a:p>
            <a:pPr lvl="2"/>
            <a:r>
              <a:rPr lang="de-DE" dirty="0" smtClean="0"/>
              <a:t>Im Ordner </a:t>
            </a:r>
            <a:r>
              <a:rPr lang="de-DE" dirty="0" err="1" smtClean="0"/>
              <a:t>Uml</a:t>
            </a:r>
            <a:r>
              <a:rPr lang="de-DE" dirty="0" smtClean="0"/>
              <a:t> befinden sich die Klassen- und Paketdiagramme der Analyse- und Entwurfsphase</a:t>
            </a:r>
          </a:p>
          <a:p>
            <a:pPr lvl="2"/>
            <a:r>
              <a:rPr lang="de-DE" dirty="0" smtClean="0"/>
              <a:t>Im Ordner Präsentation wurde diese Präsentation der Vollständigkeit halber noch einmal abgelegt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060378" y="11967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81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hat was gemacht?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Konzeption und Aufbau des gesamt Systems</a:t>
            </a:r>
          </a:p>
          <a:p>
            <a:pPr lvl="1"/>
            <a:r>
              <a:rPr lang="de-DE" dirty="0" smtClean="0"/>
              <a:t>Alle Teammitglieder</a:t>
            </a:r>
          </a:p>
          <a:p>
            <a:r>
              <a:rPr lang="de-DE" dirty="0" smtClean="0"/>
              <a:t>Programmierung Java </a:t>
            </a:r>
          </a:p>
          <a:p>
            <a:pPr lvl="1"/>
            <a:r>
              <a:rPr lang="de-DE" dirty="0" smtClean="0"/>
              <a:t>Philipp Schuster</a:t>
            </a:r>
          </a:p>
          <a:p>
            <a:pPr lvl="1"/>
            <a:r>
              <a:rPr lang="de-DE" dirty="0" smtClean="0"/>
              <a:t>Jan-Philipp Zautke</a:t>
            </a:r>
          </a:p>
          <a:p>
            <a:pPr lvl="1"/>
            <a:r>
              <a:rPr lang="de-DE" dirty="0" smtClean="0"/>
              <a:t>Nicolai </a:t>
            </a:r>
            <a:r>
              <a:rPr lang="de-DE" dirty="0" err="1" smtClean="0"/>
              <a:t>Csott</a:t>
            </a:r>
            <a:endParaRPr lang="de-DE" dirty="0" smtClean="0"/>
          </a:p>
          <a:p>
            <a:r>
              <a:rPr lang="de-DE" dirty="0" smtClean="0"/>
              <a:t>Aufsetzen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</a:p>
          <a:p>
            <a:pPr lvl="1"/>
            <a:r>
              <a:rPr lang="de-DE" dirty="0" smtClean="0"/>
              <a:t>Max Fischer</a:t>
            </a:r>
          </a:p>
          <a:p>
            <a:r>
              <a:rPr lang="de-DE" dirty="0" smtClean="0"/>
              <a:t>Programmierung </a:t>
            </a:r>
            <a:r>
              <a:rPr lang="de-DE" dirty="0" err="1" smtClean="0"/>
              <a:t>Raspberry</a:t>
            </a:r>
            <a:r>
              <a:rPr lang="de-DE" dirty="0" smtClean="0"/>
              <a:t> Pi (Python)</a:t>
            </a:r>
          </a:p>
          <a:p>
            <a:pPr lvl="1"/>
            <a:r>
              <a:rPr lang="de-DE" dirty="0" smtClean="0"/>
              <a:t>Max Fischer </a:t>
            </a:r>
          </a:p>
          <a:p>
            <a:pPr lvl="1"/>
            <a:r>
              <a:rPr lang="de-DE" dirty="0" smtClean="0"/>
              <a:t>Jan-Philipp Zautke</a:t>
            </a:r>
          </a:p>
          <a:p>
            <a:r>
              <a:rPr lang="de-DE" dirty="0" smtClean="0"/>
              <a:t>Dokumentation (UML usw.)</a:t>
            </a:r>
          </a:p>
          <a:p>
            <a:pPr lvl="1"/>
            <a:r>
              <a:rPr lang="de-DE" dirty="0" err="1" smtClean="0"/>
              <a:t>Vialetta</a:t>
            </a:r>
            <a:r>
              <a:rPr lang="de-DE" dirty="0" smtClean="0"/>
              <a:t> </a:t>
            </a:r>
            <a:r>
              <a:rPr lang="de-DE" dirty="0" err="1" smtClean="0"/>
              <a:t>Shtro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0627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UML-Analyse-Pakete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144000" cy="348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060378" y="11967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91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UML-Analyse-Klassen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75971"/>
            <a:ext cx="6152554" cy="530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060378" y="11967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UML-Entwurf-Pakete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8" y="1503432"/>
            <a:ext cx="8429849" cy="534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060378" y="11967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6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Grundlegender Aufbau des Java Projektes</a:t>
            </a:r>
          </a:p>
          <a:p>
            <a:r>
              <a:rPr lang="de-DE" dirty="0" smtClean="0"/>
              <a:t>Einrichtung des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</a:p>
          <a:p>
            <a:r>
              <a:rPr lang="de-DE" dirty="0" smtClean="0"/>
              <a:t>Anpassungen für </a:t>
            </a:r>
            <a:r>
              <a:rPr lang="de-DE" dirty="0" err="1" smtClean="0"/>
              <a:t>Raspberry</a:t>
            </a:r>
            <a:r>
              <a:rPr lang="de-DE" dirty="0" smtClean="0"/>
              <a:t> </a:t>
            </a:r>
            <a:r>
              <a:rPr lang="de-DE" dirty="0" smtClean="0"/>
              <a:t>Pi</a:t>
            </a:r>
          </a:p>
          <a:p>
            <a:r>
              <a:rPr lang="de-DE" dirty="0" smtClean="0"/>
              <a:t>Anpassungen für ERP-Client</a:t>
            </a:r>
          </a:p>
          <a:p>
            <a:r>
              <a:rPr lang="de-DE" dirty="0" err="1" smtClean="0"/>
              <a:t>ToDo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7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3707904" y="3140968"/>
            <a:ext cx="1728192" cy="1080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Pakete</a:t>
            </a:r>
            <a:endParaRPr lang="de-DE" sz="2800" dirty="0"/>
          </a:p>
        </p:txBody>
      </p:sp>
      <p:sp>
        <p:nvSpPr>
          <p:cNvPr id="5" name="Rechteck 4"/>
          <p:cNvSpPr/>
          <p:nvPr/>
        </p:nvSpPr>
        <p:spPr>
          <a:xfrm>
            <a:off x="395536" y="1794699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main</a:t>
            </a:r>
            <a:endParaRPr lang="de-DE" sz="2800" dirty="0"/>
          </a:p>
        </p:txBody>
      </p:sp>
      <p:sp>
        <p:nvSpPr>
          <p:cNvPr id="6" name="Rechteck 5"/>
          <p:cNvSpPr/>
          <p:nvPr/>
        </p:nvSpPr>
        <p:spPr>
          <a:xfrm>
            <a:off x="3743908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adapter</a:t>
            </a:r>
            <a:endParaRPr lang="de-DE" sz="2800" dirty="0"/>
          </a:p>
        </p:txBody>
      </p:sp>
      <p:sp>
        <p:nvSpPr>
          <p:cNvPr id="7" name="Rechteck 6"/>
          <p:cNvSpPr/>
          <p:nvPr/>
        </p:nvSpPr>
        <p:spPr>
          <a:xfrm>
            <a:off x="395536" y="5013176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config</a:t>
            </a:r>
            <a:endParaRPr lang="de-DE" sz="2800" dirty="0"/>
          </a:p>
        </p:txBody>
      </p:sp>
      <p:sp>
        <p:nvSpPr>
          <p:cNvPr id="8" name="Rechteck 7"/>
          <p:cNvSpPr/>
          <p:nvPr/>
        </p:nvSpPr>
        <p:spPr>
          <a:xfrm>
            <a:off x="7092280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opcTypes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7092280" y="3545695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erpTypes</a:t>
            </a:r>
            <a:endParaRPr lang="de-DE" sz="2800" dirty="0"/>
          </a:p>
        </p:txBody>
      </p:sp>
      <p:sp>
        <p:nvSpPr>
          <p:cNvPr id="10" name="Rechteck 9"/>
          <p:cNvSpPr/>
          <p:nvPr/>
        </p:nvSpPr>
        <p:spPr>
          <a:xfrm>
            <a:off x="7092280" y="1794699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reporting</a:t>
            </a:r>
            <a:endParaRPr lang="de-DE" sz="2800" dirty="0"/>
          </a:p>
        </p:txBody>
      </p:sp>
      <p:sp>
        <p:nvSpPr>
          <p:cNvPr id="11" name="Rechteck 10"/>
          <p:cNvSpPr/>
          <p:nvPr/>
        </p:nvSpPr>
        <p:spPr>
          <a:xfrm>
            <a:off x="383107" y="3545695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ui</a:t>
            </a:r>
            <a:endParaRPr lang="de-DE" sz="2800" dirty="0"/>
          </a:p>
        </p:txBody>
      </p:sp>
      <p:cxnSp>
        <p:nvCxnSpPr>
          <p:cNvPr id="13" name="Gerade Verbindung mit Pfeil 12"/>
          <p:cNvCxnSpPr>
            <a:stCxn id="4" idx="1"/>
            <a:endCxn id="5" idx="3"/>
          </p:cNvCxnSpPr>
          <p:nvPr/>
        </p:nvCxnSpPr>
        <p:spPr>
          <a:xfrm flipH="1" flipV="1">
            <a:off x="2053208" y="2226747"/>
            <a:ext cx="1907784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4" idx="2"/>
            <a:endCxn id="11" idx="3"/>
          </p:cNvCxnSpPr>
          <p:nvPr/>
        </p:nvCxnSpPr>
        <p:spPr>
          <a:xfrm flipH="1">
            <a:off x="2040779" y="3681028"/>
            <a:ext cx="1667125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4" idx="3"/>
            <a:endCxn id="7" idx="3"/>
          </p:cNvCxnSpPr>
          <p:nvPr/>
        </p:nvCxnSpPr>
        <p:spPr>
          <a:xfrm flipH="1">
            <a:off x="2053208" y="4062908"/>
            <a:ext cx="1907784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4" idx="4"/>
            <a:endCxn id="6" idx="0"/>
          </p:cNvCxnSpPr>
          <p:nvPr/>
        </p:nvCxnSpPr>
        <p:spPr>
          <a:xfrm>
            <a:off x="4572000" y="422108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4" idx="5"/>
            <a:endCxn id="8" idx="1"/>
          </p:cNvCxnSpPr>
          <p:nvPr/>
        </p:nvCxnSpPr>
        <p:spPr>
          <a:xfrm>
            <a:off x="5183008" y="4062908"/>
            <a:ext cx="1909272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4" idx="6"/>
            <a:endCxn id="9" idx="1"/>
          </p:cNvCxnSpPr>
          <p:nvPr/>
        </p:nvCxnSpPr>
        <p:spPr>
          <a:xfrm>
            <a:off x="5436096" y="3681028"/>
            <a:ext cx="1656184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4" idx="7"/>
            <a:endCxn id="10" idx="1"/>
          </p:cNvCxnSpPr>
          <p:nvPr/>
        </p:nvCxnSpPr>
        <p:spPr>
          <a:xfrm flipV="1">
            <a:off x="5183008" y="2226747"/>
            <a:ext cx="1909272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11560" y="1196752"/>
            <a:ext cx="827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Java Project    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 Pi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Anpassungen ERP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4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Raspberry</a:t>
            </a:r>
            <a:r>
              <a:rPr lang="de-DE" dirty="0"/>
              <a:t> </a:t>
            </a:r>
            <a:r>
              <a:rPr lang="de-DE" dirty="0" smtClean="0"/>
              <a:t>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r>
              <a:rPr lang="de-DE" dirty="0" smtClean="0"/>
              <a:t> Pi + NFC-Reader/ Karte</a:t>
            </a:r>
          </a:p>
          <a:p>
            <a:r>
              <a:rPr lang="de-DE" dirty="0" smtClean="0"/>
              <a:t>Problem</a:t>
            </a:r>
          </a:p>
          <a:p>
            <a:pPr lvl="1"/>
            <a:r>
              <a:rPr lang="de-DE" dirty="0" smtClean="0"/>
              <a:t>Karte auslesen</a:t>
            </a:r>
          </a:p>
          <a:p>
            <a:pPr lvl="1"/>
            <a:r>
              <a:rPr lang="de-DE" dirty="0" smtClean="0"/>
              <a:t>Per </a:t>
            </a:r>
            <a:r>
              <a:rPr lang="de-DE" dirty="0" err="1" smtClean="0"/>
              <a:t>RabbitMQ</a:t>
            </a:r>
            <a:r>
              <a:rPr lang="de-DE" dirty="0" smtClean="0"/>
              <a:t> versenden</a:t>
            </a:r>
            <a:endParaRPr lang="de-DE" dirty="0"/>
          </a:p>
          <a:p>
            <a:r>
              <a:rPr lang="de-DE" dirty="0" smtClean="0"/>
              <a:t>Nötige Packages auf dem Pi</a:t>
            </a:r>
          </a:p>
          <a:p>
            <a:pPr lvl="1"/>
            <a:r>
              <a:rPr lang="de-DE" dirty="0" smtClean="0"/>
              <a:t>NXPPY (für NFC-Reader)</a:t>
            </a:r>
          </a:p>
          <a:p>
            <a:pPr lvl="1"/>
            <a:r>
              <a:rPr lang="de-DE" dirty="0" smtClean="0"/>
              <a:t>PIKA (für </a:t>
            </a:r>
            <a:r>
              <a:rPr lang="de-DE" dirty="0" err="1" smtClean="0"/>
              <a:t>RabbitMQ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11560" y="1196752"/>
            <a:ext cx="827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Java Project </a:t>
            </a:r>
            <a:r>
              <a:rPr lang="de-DE" dirty="0" smtClean="0"/>
              <a:t>   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r>
              <a:rPr lang="de-DE" dirty="0" smtClean="0">
                <a:solidFill>
                  <a:schemeClr val="bg1"/>
                </a:solidFill>
              </a:rPr>
              <a:t>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Anpassungen ERP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0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Raspberry</a:t>
            </a:r>
            <a:r>
              <a:rPr lang="de-DE" dirty="0"/>
              <a:t> </a:t>
            </a:r>
            <a:r>
              <a:rPr lang="de-DE" dirty="0" smtClean="0"/>
              <a:t>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Auslesen + Versenden der Daten in </a:t>
            </a:r>
            <a:r>
              <a:rPr lang="de-DE" dirty="0" err="1" smtClean="0"/>
              <a:t>While</a:t>
            </a:r>
            <a:r>
              <a:rPr lang="de-DE" dirty="0" smtClean="0"/>
              <a:t>-Schleife</a:t>
            </a:r>
          </a:p>
          <a:p>
            <a:r>
              <a:rPr lang="de-DE" dirty="0" err="1" smtClean="0"/>
              <a:t>Timestamp</a:t>
            </a:r>
            <a:r>
              <a:rPr lang="de-DE" dirty="0" smtClean="0"/>
              <a:t> als </a:t>
            </a:r>
            <a:r>
              <a:rPr lang="de-DE" dirty="0" err="1" smtClean="0"/>
              <a:t>Float</a:t>
            </a:r>
            <a:r>
              <a:rPr lang="de-DE" dirty="0" smtClean="0"/>
              <a:t> != XML-Umwandlung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Convert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String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Import folgender Pakete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NXPPY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PIKA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time (auslesen Zeitstempel)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x</a:t>
            </a:r>
            <a:r>
              <a:rPr lang="de-DE" dirty="0" err="1" smtClean="0">
                <a:sym typeface="Wingdings" panose="05000000000000000000" pitchFamily="2" charset="2"/>
              </a:rPr>
              <a:t>ml.etree.cElementTree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as</a:t>
            </a:r>
            <a:r>
              <a:rPr lang="de-DE" dirty="0" smtClean="0">
                <a:sym typeface="Wingdings" panose="05000000000000000000" pitchFamily="2" charset="2"/>
              </a:rPr>
              <a:t> ET (für XML-Umwandlung)</a:t>
            </a:r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11560" y="1196752"/>
            <a:ext cx="827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Java Project </a:t>
            </a:r>
            <a:r>
              <a:rPr lang="de-DE" dirty="0" smtClean="0"/>
              <a:t>   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r>
              <a:rPr lang="de-DE" dirty="0" smtClean="0">
                <a:solidFill>
                  <a:schemeClr val="bg1"/>
                </a:solidFill>
              </a:rPr>
              <a:t>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Anpassungen ERP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4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Anbindung an </a:t>
            </a:r>
            <a:r>
              <a:rPr lang="de-DE" dirty="0" err="1" smtClean="0"/>
              <a:t>RabbitMQ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76394" y="1747319"/>
            <a:ext cx="4132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Überlegung: Nutzung einer </a:t>
            </a:r>
          </a:p>
          <a:p>
            <a:r>
              <a:rPr lang="de-DE" sz="2800" dirty="0" smtClean="0"/>
              <a:t>Queue für alle OPC-Daten</a:t>
            </a:r>
            <a:endParaRPr lang="de-DE" sz="2800" dirty="0"/>
          </a:p>
        </p:txBody>
      </p:sp>
      <p:sp>
        <p:nvSpPr>
          <p:cNvPr id="5" name="Rechteck 4"/>
          <p:cNvSpPr/>
          <p:nvPr/>
        </p:nvSpPr>
        <p:spPr>
          <a:xfrm>
            <a:off x="7533330" y="2594241"/>
            <a:ext cx="1512168" cy="671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Sourcesystem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533330" y="1766483"/>
            <a:ext cx="1512168" cy="671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56" idx="7"/>
            <a:endCxn id="7" idx="1"/>
          </p:cNvCxnSpPr>
          <p:nvPr/>
        </p:nvCxnSpPr>
        <p:spPr>
          <a:xfrm flipV="1">
            <a:off x="6697806" y="2102269"/>
            <a:ext cx="835524" cy="158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6" idx="5"/>
            <a:endCxn id="5" idx="1"/>
          </p:cNvCxnSpPr>
          <p:nvPr/>
        </p:nvCxnSpPr>
        <p:spPr>
          <a:xfrm>
            <a:off x="6697806" y="2878956"/>
            <a:ext cx="835524" cy="51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5238026" y="3418985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Timestamp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7533330" y="3520255"/>
            <a:ext cx="1512168" cy="671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Aktueller </a:t>
            </a:r>
            <a:r>
              <a:rPr lang="de-DE" dirty="0" err="1" smtClean="0"/>
              <a:t>Timestamp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4" idx="6"/>
            <a:endCxn id="17" idx="1"/>
          </p:cNvCxnSpPr>
          <p:nvPr/>
        </p:nvCxnSpPr>
        <p:spPr>
          <a:xfrm>
            <a:off x="6948261" y="3856041"/>
            <a:ext cx="585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5" idx="0"/>
            <a:endCxn id="56" idx="2"/>
          </p:cNvCxnSpPr>
          <p:nvPr/>
        </p:nvCxnSpPr>
        <p:spPr>
          <a:xfrm flipV="1">
            <a:off x="4154791" y="2569912"/>
            <a:ext cx="1083238" cy="247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55" idx="4"/>
            <a:endCxn id="14" idx="2"/>
          </p:cNvCxnSpPr>
          <p:nvPr/>
        </p:nvCxnSpPr>
        <p:spPr>
          <a:xfrm>
            <a:off x="4154791" y="3691534"/>
            <a:ext cx="1083235" cy="164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299673" y="2817423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Properties</a:t>
            </a:r>
            <a:endParaRPr lang="de-DE" dirty="0"/>
          </a:p>
        </p:txBody>
      </p:sp>
      <p:sp>
        <p:nvSpPr>
          <p:cNvPr id="56" name="Ellipse 55"/>
          <p:cNvSpPr/>
          <p:nvPr/>
        </p:nvSpPr>
        <p:spPr>
          <a:xfrm>
            <a:off x="5238029" y="2132856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Header</a:t>
            </a:r>
            <a:endParaRPr lang="de-DE" dirty="0"/>
          </a:p>
        </p:txBody>
      </p:sp>
      <p:sp>
        <p:nvSpPr>
          <p:cNvPr id="77" name="Ellipse 76"/>
          <p:cNvSpPr/>
          <p:nvPr/>
        </p:nvSpPr>
        <p:spPr>
          <a:xfrm>
            <a:off x="5238027" y="5723241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Timestamp</a:t>
            </a:r>
            <a:endParaRPr lang="de-DE" dirty="0"/>
          </a:p>
        </p:txBody>
      </p:sp>
      <p:cxnSp>
        <p:nvCxnSpPr>
          <p:cNvPr id="78" name="Gerade Verbindung mit Pfeil 77"/>
          <p:cNvCxnSpPr>
            <a:stCxn id="80" idx="0"/>
            <a:endCxn id="81" idx="2"/>
          </p:cNvCxnSpPr>
          <p:nvPr/>
        </p:nvCxnSpPr>
        <p:spPr>
          <a:xfrm flipV="1">
            <a:off x="4154790" y="5008169"/>
            <a:ext cx="1083238" cy="185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80" idx="4"/>
            <a:endCxn id="77" idx="2"/>
          </p:cNvCxnSpPr>
          <p:nvPr/>
        </p:nvCxnSpPr>
        <p:spPr>
          <a:xfrm>
            <a:off x="4154790" y="6067798"/>
            <a:ext cx="1083237" cy="92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3299672" y="5193687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Body</a:t>
            </a:r>
            <a:endParaRPr lang="de-DE" dirty="0"/>
          </a:p>
        </p:txBody>
      </p:sp>
      <p:sp>
        <p:nvSpPr>
          <p:cNvPr id="81" name="Ellipse 80"/>
          <p:cNvSpPr/>
          <p:nvPr/>
        </p:nvSpPr>
        <p:spPr>
          <a:xfrm>
            <a:off x="5238028" y="4571113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Tag</a:t>
            </a:r>
            <a:endParaRPr lang="de-DE" dirty="0"/>
          </a:p>
        </p:txBody>
      </p:sp>
      <p:sp>
        <p:nvSpPr>
          <p:cNvPr id="89" name="Rechteck 88"/>
          <p:cNvSpPr/>
          <p:nvPr/>
        </p:nvSpPr>
        <p:spPr>
          <a:xfrm>
            <a:off x="7533330" y="5824510"/>
            <a:ext cx="1512168" cy="671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Lesezeitpunkt</a:t>
            </a:r>
            <a:endParaRPr lang="de-DE" dirty="0"/>
          </a:p>
        </p:txBody>
      </p:sp>
      <p:cxnSp>
        <p:nvCxnSpPr>
          <p:cNvPr id="90" name="Gerade Verbindung mit Pfeil 89"/>
          <p:cNvCxnSpPr>
            <a:stCxn id="77" idx="6"/>
            <a:endCxn id="89" idx="1"/>
          </p:cNvCxnSpPr>
          <p:nvPr/>
        </p:nvCxnSpPr>
        <p:spPr>
          <a:xfrm flipV="1">
            <a:off x="6948262" y="6160296"/>
            <a:ext cx="58506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7533330" y="4672382"/>
            <a:ext cx="1512168" cy="671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Gelesenes Tag</a:t>
            </a:r>
            <a:endParaRPr lang="de-DE" dirty="0"/>
          </a:p>
        </p:txBody>
      </p:sp>
      <p:cxnSp>
        <p:nvCxnSpPr>
          <p:cNvPr id="95" name="Gerade Verbindung mit Pfeil 94"/>
          <p:cNvCxnSpPr>
            <a:stCxn id="81" idx="6"/>
            <a:endCxn id="93" idx="1"/>
          </p:cNvCxnSpPr>
          <p:nvPr/>
        </p:nvCxnSpPr>
        <p:spPr>
          <a:xfrm flipV="1">
            <a:off x="6948263" y="5008168"/>
            <a:ext cx="5850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Ellipse 97"/>
          <p:cNvSpPr/>
          <p:nvPr/>
        </p:nvSpPr>
        <p:spPr>
          <a:xfrm>
            <a:off x="755576" y="3906908"/>
            <a:ext cx="1710235" cy="8741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Message</a:t>
            </a:r>
            <a:endParaRPr lang="de-DE" dirty="0"/>
          </a:p>
        </p:txBody>
      </p:sp>
      <p:cxnSp>
        <p:nvCxnSpPr>
          <p:cNvPr id="99" name="Gerade Verbindung mit Pfeil 98"/>
          <p:cNvCxnSpPr>
            <a:stCxn id="98" idx="7"/>
            <a:endCxn id="55" idx="2"/>
          </p:cNvCxnSpPr>
          <p:nvPr/>
        </p:nvCxnSpPr>
        <p:spPr>
          <a:xfrm flipV="1">
            <a:off x="2215353" y="3254479"/>
            <a:ext cx="1084320" cy="780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98" idx="5"/>
            <a:endCxn id="80" idx="2"/>
          </p:cNvCxnSpPr>
          <p:nvPr/>
        </p:nvCxnSpPr>
        <p:spPr>
          <a:xfrm>
            <a:off x="2215353" y="4653008"/>
            <a:ext cx="1084319" cy="977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11560" y="1196752"/>
            <a:ext cx="827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Java Project </a:t>
            </a:r>
            <a:r>
              <a:rPr lang="de-DE" dirty="0" smtClean="0"/>
              <a:t>   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r>
              <a:rPr lang="de-DE" dirty="0" smtClean="0">
                <a:solidFill>
                  <a:schemeClr val="bg1"/>
                </a:solidFill>
              </a:rPr>
              <a:t>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Anpassungen ERP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21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4" grpId="0" animBg="1"/>
      <p:bldP spid="17" grpId="0" animBg="1"/>
      <p:bldP spid="55" grpId="0" animBg="1"/>
      <p:bldP spid="56" grpId="0" animBg="1"/>
      <p:bldP spid="77" grpId="0" animBg="1"/>
      <p:bldP spid="80" grpId="0" animBg="1"/>
      <p:bldP spid="81" grpId="0" animBg="1"/>
      <p:bldP spid="89" grpId="0" animBg="1"/>
      <p:bldP spid="93" grpId="0" animBg="1"/>
      <p:bldP spid="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Anpassungen –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endParaRPr lang="de-DE" dirty="0"/>
          </a:p>
        </p:txBody>
      </p:sp>
      <p:sp>
        <p:nvSpPr>
          <p:cNvPr id="19" name="Ellipse 18"/>
          <p:cNvSpPr/>
          <p:nvPr/>
        </p:nvSpPr>
        <p:spPr>
          <a:xfrm>
            <a:off x="3707904" y="3140968"/>
            <a:ext cx="1728192" cy="1080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Pakete</a:t>
            </a:r>
            <a:endParaRPr lang="de-DE" sz="2800" dirty="0"/>
          </a:p>
        </p:txBody>
      </p:sp>
      <p:sp>
        <p:nvSpPr>
          <p:cNvPr id="20" name="Rechteck 19"/>
          <p:cNvSpPr/>
          <p:nvPr/>
        </p:nvSpPr>
        <p:spPr>
          <a:xfrm>
            <a:off x="395536" y="1794699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main</a:t>
            </a:r>
            <a:endParaRPr lang="de-DE" sz="2800" dirty="0"/>
          </a:p>
        </p:txBody>
      </p:sp>
      <p:sp>
        <p:nvSpPr>
          <p:cNvPr id="21" name="Rechteck 20"/>
          <p:cNvSpPr/>
          <p:nvPr/>
        </p:nvSpPr>
        <p:spPr>
          <a:xfrm>
            <a:off x="3743908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adapter</a:t>
            </a:r>
            <a:endParaRPr lang="de-DE" sz="2800" dirty="0"/>
          </a:p>
        </p:txBody>
      </p:sp>
      <p:sp>
        <p:nvSpPr>
          <p:cNvPr id="22" name="Rechteck 21"/>
          <p:cNvSpPr/>
          <p:nvPr/>
        </p:nvSpPr>
        <p:spPr>
          <a:xfrm>
            <a:off x="395536" y="5013176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config</a:t>
            </a:r>
            <a:endParaRPr lang="de-DE" sz="2800" dirty="0"/>
          </a:p>
        </p:txBody>
      </p:sp>
      <p:sp>
        <p:nvSpPr>
          <p:cNvPr id="23" name="Rechteck 22"/>
          <p:cNvSpPr/>
          <p:nvPr/>
        </p:nvSpPr>
        <p:spPr>
          <a:xfrm>
            <a:off x="7092280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opcTypes</a:t>
            </a:r>
            <a:endParaRPr lang="de-DE" sz="2800" dirty="0"/>
          </a:p>
        </p:txBody>
      </p:sp>
      <p:sp>
        <p:nvSpPr>
          <p:cNvPr id="24" name="Rechteck 23"/>
          <p:cNvSpPr/>
          <p:nvPr/>
        </p:nvSpPr>
        <p:spPr>
          <a:xfrm>
            <a:off x="7092280" y="3545695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erpTypes</a:t>
            </a:r>
            <a:endParaRPr lang="de-DE" sz="2800" dirty="0"/>
          </a:p>
        </p:txBody>
      </p:sp>
      <p:sp>
        <p:nvSpPr>
          <p:cNvPr id="25" name="Rechteck 24"/>
          <p:cNvSpPr/>
          <p:nvPr/>
        </p:nvSpPr>
        <p:spPr>
          <a:xfrm>
            <a:off x="7092280" y="1794699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reporting</a:t>
            </a:r>
            <a:endParaRPr lang="de-DE" sz="2800" dirty="0"/>
          </a:p>
        </p:txBody>
      </p:sp>
      <p:sp>
        <p:nvSpPr>
          <p:cNvPr id="26" name="Rechteck 25"/>
          <p:cNvSpPr/>
          <p:nvPr/>
        </p:nvSpPr>
        <p:spPr>
          <a:xfrm>
            <a:off x="383107" y="3545695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ui</a:t>
            </a:r>
            <a:endParaRPr lang="de-DE" sz="2800" dirty="0"/>
          </a:p>
        </p:txBody>
      </p:sp>
      <p:cxnSp>
        <p:nvCxnSpPr>
          <p:cNvPr id="27" name="Gerade Verbindung mit Pfeil 26"/>
          <p:cNvCxnSpPr>
            <a:stCxn id="19" idx="1"/>
            <a:endCxn id="20" idx="3"/>
          </p:cNvCxnSpPr>
          <p:nvPr/>
        </p:nvCxnSpPr>
        <p:spPr>
          <a:xfrm flipH="1" flipV="1">
            <a:off x="2053208" y="2226747"/>
            <a:ext cx="1907784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9" idx="2"/>
            <a:endCxn id="26" idx="3"/>
          </p:cNvCxnSpPr>
          <p:nvPr/>
        </p:nvCxnSpPr>
        <p:spPr>
          <a:xfrm flipH="1">
            <a:off x="2040779" y="3681028"/>
            <a:ext cx="1667125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9" idx="3"/>
            <a:endCxn id="22" idx="3"/>
          </p:cNvCxnSpPr>
          <p:nvPr/>
        </p:nvCxnSpPr>
        <p:spPr>
          <a:xfrm flipH="1">
            <a:off x="2053208" y="4062908"/>
            <a:ext cx="1907784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9" idx="4"/>
            <a:endCxn id="21" idx="0"/>
          </p:cNvCxnSpPr>
          <p:nvPr/>
        </p:nvCxnSpPr>
        <p:spPr>
          <a:xfrm>
            <a:off x="4572000" y="422108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5"/>
            <a:endCxn id="23" idx="1"/>
          </p:cNvCxnSpPr>
          <p:nvPr/>
        </p:nvCxnSpPr>
        <p:spPr>
          <a:xfrm>
            <a:off x="5183008" y="4062908"/>
            <a:ext cx="1909272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9" idx="6"/>
            <a:endCxn id="24" idx="1"/>
          </p:cNvCxnSpPr>
          <p:nvPr/>
        </p:nvCxnSpPr>
        <p:spPr>
          <a:xfrm>
            <a:off x="5436096" y="3681028"/>
            <a:ext cx="1656184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7"/>
            <a:endCxn id="25" idx="1"/>
          </p:cNvCxnSpPr>
          <p:nvPr/>
        </p:nvCxnSpPr>
        <p:spPr>
          <a:xfrm flipV="1">
            <a:off x="5183008" y="2226747"/>
            <a:ext cx="1909272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11560" y="1196752"/>
            <a:ext cx="827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Java Project </a:t>
            </a:r>
            <a:r>
              <a:rPr lang="de-DE" dirty="0" smtClean="0"/>
              <a:t>   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 Pi     </a:t>
            </a:r>
            <a:r>
              <a:rPr lang="de-DE" dirty="0" smtClean="0"/>
              <a:t>Anpassungen </a:t>
            </a:r>
            <a:r>
              <a:rPr lang="de-DE" dirty="0" err="1" smtClean="0"/>
              <a:t>Raspberry</a:t>
            </a:r>
            <a:r>
              <a:rPr lang="de-DE" dirty="0" smtClean="0"/>
              <a:t>. Pi</a:t>
            </a:r>
            <a:r>
              <a:rPr lang="de-DE" dirty="0" smtClean="0">
                <a:solidFill>
                  <a:schemeClr val="bg1"/>
                </a:solidFill>
              </a:rPr>
              <a:t>     Anpassungen ERP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0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Anpassungen - ERP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3707904" y="3140968"/>
            <a:ext cx="1728192" cy="1080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Pakete</a:t>
            </a:r>
            <a:endParaRPr lang="de-DE" sz="2800" dirty="0"/>
          </a:p>
        </p:txBody>
      </p:sp>
      <p:sp>
        <p:nvSpPr>
          <p:cNvPr id="5" name="Rechteck 4"/>
          <p:cNvSpPr/>
          <p:nvPr/>
        </p:nvSpPr>
        <p:spPr>
          <a:xfrm>
            <a:off x="395536" y="1794699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main</a:t>
            </a:r>
            <a:endParaRPr lang="de-DE" sz="2800" dirty="0"/>
          </a:p>
        </p:txBody>
      </p:sp>
      <p:sp>
        <p:nvSpPr>
          <p:cNvPr id="6" name="Rechteck 5"/>
          <p:cNvSpPr/>
          <p:nvPr/>
        </p:nvSpPr>
        <p:spPr>
          <a:xfrm>
            <a:off x="3743908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adapter</a:t>
            </a:r>
            <a:endParaRPr lang="de-DE" sz="2800" dirty="0"/>
          </a:p>
        </p:txBody>
      </p:sp>
      <p:sp>
        <p:nvSpPr>
          <p:cNvPr id="7" name="Rechteck 6"/>
          <p:cNvSpPr/>
          <p:nvPr/>
        </p:nvSpPr>
        <p:spPr>
          <a:xfrm>
            <a:off x="395536" y="5013176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config</a:t>
            </a:r>
            <a:endParaRPr lang="de-DE" sz="2800" dirty="0"/>
          </a:p>
        </p:txBody>
      </p:sp>
      <p:sp>
        <p:nvSpPr>
          <p:cNvPr id="8" name="Rechteck 7"/>
          <p:cNvSpPr/>
          <p:nvPr/>
        </p:nvSpPr>
        <p:spPr>
          <a:xfrm>
            <a:off x="7092280" y="5013176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opcTypes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7092280" y="3545695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erpTypes</a:t>
            </a:r>
            <a:endParaRPr lang="de-DE" sz="2800" dirty="0"/>
          </a:p>
        </p:txBody>
      </p:sp>
      <p:sp>
        <p:nvSpPr>
          <p:cNvPr id="10" name="Rechteck 9"/>
          <p:cNvSpPr/>
          <p:nvPr/>
        </p:nvSpPr>
        <p:spPr>
          <a:xfrm>
            <a:off x="7092280" y="1794699"/>
            <a:ext cx="165618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reporting</a:t>
            </a:r>
            <a:endParaRPr lang="de-DE" sz="2800" dirty="0"/>
          </a:p>
        </p:txBody>
      </p:sp>
      <p:sp>
        <p:nvSpPr>
          <p:cNvPr id="11" name="Rechteck 10"/>
          <p:cNvSpPr/>
          <p:nvPr/>
        </p:nvSpPr>
        <p:spPr>
          <a:xfrm>
            <a:off x="383107" y="3545695"/>
            <a:ext cx="165767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ui</a:t>
            </a:r>
            <a:endParaRPr lang="de-DE" sz="2800" dirty="0"/>
          </a:p>
        </p:txBody>
      </p:sp>
      <p:cxnSp>
        <p:nvCxnSpPr>
          <p:cNvPr id="12" name="Gerade Verbindung mit Pfeil 11"/>
          <p:cNvCxnSpPr>
            <a:stCxn id="4" idx="1"/>
            <a:endCxn id="5" idx="3"/>
          </p:cNvCxnSpPr>
          <p:nvPr/>
        </p:nvCxnSpPr>
        <p:spPr>
          <a:xfrm flipH="1" flipV="1">
            <a:off x="2053208" y="2226747"/>
            <a:ext cx="1907784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4" idx="2"/>
            <a:endCxn id="11" idx="3"/>
          </p:cNvCxnSpPr>
          <p:nvPr/>
        </p:nvCxnSpPr>
        <p:spPr>
          <a:xfrm flipH="1">
            <a:off x="2040779" y="3681028"/>
            <a:ext cx="1667125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4" idx="3"/>
            <a:endCxn id="7" idx="3"/>
          </p:cNvCxnSpPr>
          <p:nvPr/>
        </p:nvCxnSpPr>
        <p:spPr>
          <a:xfrm flipH="1">
            <a:off x="2053208" y="4062908"/>
            <a:ext cx="1907784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6" idx="0"/>
          </p:cNvCxnSpPr>
          <p:nvPr/>
        </p:nvCxnSpPr>
        <p:spPr>
          <a:xfrm>
            <a:off x="4572000" y="422108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" idx="5"/>
            <a:endCxn id="8" idx="1"/>
          </p:cNvCxnSpPr>
          <p:nvPr/>
        </p:nvCxnSpPr>
        <p:spPr>
          <a:xfrm>
            <a:off x="5183008" y="4062908"/>
            <a:ext cx="1909272" cy="13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4" idx="6"/>
            <a:endCxn id="9" idx="1"/>
          </p:cNvCxnSpPr>
          <p:nvPr/>
        </p:nvCxnSpPr>
        <p:spPr>
          <a:xfrm>
            <a:off x="5436096" y="3681028"/>
            <a:ext cx="1656184" cy="29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4" idx="7"/>
            <a:endCxn id="10" idx="1"/>
          </p:cNvCxnSpPr>
          <p:nvPr/>
        </p:nvCxnSpPr>
        <p:spPr>
          <a:xfrm flipV="1">
            <a:off x="5183008" y="2226747"/>
            <a:ext cx="1909272" cy="107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11560" y="1196752"/>
            <a:ext cx="827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Java Project </a:t>
            </a:r>
            <a:r>
              <a:rPr lang="de-DE" dirty="0" smtClean="0"/>
              <a:t>   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 Pi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</a:t>
            </a:r>
            <a:r>
              <a:rPr lang="de-DE" dirty="0" smtClean="0"/>
              <a:t>Anpassungen ERP</a:t>
            </a:r>
            <a:r>
              <a:rPr lang="de-DE" dirty="0" smtClean="0">
                <a:solidFill>
                  <a:schemeClr val="bg1"/>
                </a:solidFill>
              </a:rPr>
              <a:t>     </a:t>
            </a:r>
            <a:r>
              <a:rPr lang="de-DE" dirty="0" err="1" smtClean="0">
                <a:solidFill>
                  <a:schemeClr val="bg1"/>
                </a:solidFill>
              </a:rPr>
              <a:t>ToDo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64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Umwandlung der XML-Dateien des ERP-Systems</a:t>
            </a:r>
          </a:p>
          <a:p>
            <a:pPr lvl="1"/>
            <a:r>
              <a:rPr lang="de-DE" dirty="0" smtClean="0"/>
              <a:t>Aus der Queue gelesene XML in Java Objekte wandeln</a:t>
            </a:r>
          </a:p>
          <a:p>
            <a:pPr lvl="1"/>
            <a:r>
              <a:rPr lang="de-DE" dirty="0" smtClean="0"/>
              <a:t>Queue Management </a:t>
            </a:r>
            <a:r>
              <a:rPr lang="de-DE" dirty="0" smtClean="0">
                <a:sym typeface="Wingdings" panose="05000000000000000000" pitchFamily="2" charset="2"/>
              </a:rPr>
              <a:t> Queues und </a:t>
            </a:r>
            <a:r>
              <a:rPr lang="de-DE" dirty="0" err="1" smtClean="0">
                <a:sym typeface="Wingdings" panose="05000000000000000000" pitchFamily="2" charset="2"/>
              </a:rPr>
              <a:t>Exchanges</a:t>
            </a:r>
            <a:r>
              <a:rPr lang="de-DE" dirty="0" smtClean="0">
                <a:sym typeface="Wingdings" panose="05000000000000000000" pitchFamily="2" charset="2"/>
              </a:rPr>
              <a:t> müssen immer wieder neu definiert werden</a:t>
            </a:r>
          </a:p>
          <a:p>
            <a:r>
              <a:rPr lang="de-DE" dirty="0" smtClean="0"/>
              <a:t>Anbindung an Fischertechnik aus Zeitmangel nicht mehr realisierbar</a:t>
            </a:r>
          </a:p>
          <a:p>
            <a:r>
              <a:rPr lang="de-DE" dirty="0" smtClean="0"/>
              <a:t>Einbindung aller Libraries in das </a:t>
            </a:r>
            <a:r>
              <a:rPr lang="de-DE" dirty="0" err="1" smtClean="0"/>
              <a:t>Maven</a:t>
            </a:r>
            <a:r>
              <a:rPr lang="de-DE" dirty="0" smtClean="0"/>
              <a:t> Projekt/ pom.xml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11560" y="1196752"/>
            <a:ext cx="827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Java Project </a:t>
            </a:r>
            <a:r>
              <a:rPr lang="de-DE" dirty="0" smtClean="0"/>
              <a:t>   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 Pi     Anpassungen </a:t>
            </a:r>
            <a:r>
              <a:rPr lang="de-DE" dirty="0" err="1" smtClean="0">
                <a:solidFill>
                  <a:schemeClr val="bg1"/>
                </a:solidFill>
              </a:rPr>
              <a:t>Raspberry</a:t>
            </a:r>
            <a:r>
              <a:rPr lang="de-DE" dirty="0" smtClean="0">
                <a:solidFill>
                  <a:schemeClr val="bg1"/>
                </a:solidFill>
              </a:rPr>
              <a:t>. Pi     Anpassungen ERP     </a:t>
            </a:r>
            <a:r>
              <a:rPr lang="de-DE" dirty="0" err="1" smtClean="0"/>
              <a:t>ToDo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725</Words>
  <Application>Microsoft Office PowerPoint</Application>
  <PresentationFormat>Bildschirmpräsentation (4:3)</PresentationFormat>
  <Paragraphs>163</Paragraphs>
  <Slides>14</Slides>
  <Notes>7</Notes>
  <HiddenSlides>5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Galathea</vt:lpstr>
      <vt:lpstr>Optimierung industrieller Prozesse</vt:lpstr>
      <vt:lpstr>Gliederung</vt:lpstr>
      <vt:lpstr>Aufbau</vt:lpstr>
      <vt:lpstr>Raspberry Pi</vt:lpstr>
      <vt:lpstr>Raspberry Pi</vt:lpstr>
      <vt:lpstr>Anbindung an RabbitMQ</vt:lpstr>
      <vt:lpstr>Anpassungen – Raspberry Pi</vt:lpstr>
      <vt:lpstr>Anpassungen - ERP</vt:lpstr>
      <vt:lpstr>ToDo</vt:lpstr>
      <vt:lpstr>GitHub Repository</vt:lpstr>
      <vt:lpstr>Wer hat was gemacht?</vt:lpstr>
      <vt:lpstr>UML-Analyse-Pakete</vt:lpstr>
      <vt:lpstr>UML-Analyse-Klassen</vt:lpstr>
      <vt:lpstr>UML-Entwurf-Pakete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Optimierung industrieller Prozesse</dc:title>
  <dc:creator>Jan-Phillip Zautke</dc:creator>
  <cp:lastModifiedBy>Jan-Philipp Zautke</cp:lastModifiedBy>
  <cp:revision>37</cp:revision>
  <dcterms:created xsi:type="dcterms:W3CDTF">2015-04-15T17:29:04Z</dcterms:created>
  <dcterms:modified xsi:type="dcterms:W3CDTF">2015-04-19T19:04:25Z</dcterms:modified>
</cp:coreProperties>
</file>