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70" r:id="rId5"/>
    <p:sldId id="271" r:id="rId6"/>
    <p:sldId id="272" r:id="rId7"/>
    <p:sldId id="273" r:id="rId8"/>
    <p:sldId id="259" r:id="rId9"/>
    <p:sldId id="263" r:id="rId10"/>
    <p:sldId id="264" r:id="rId11"/>
    <p:sldId id="269"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howGuides="1">
      <p:cViewPr varScale="1">
        <p:scale>
          <a:sx n="116" d="100"/>
          <a:sy n="116" d="100"/>
        </p:scale>
        <p:origin x="138"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AD6BD9B7-6684-40EF-A1C1-1A6EDF7D1EFC}"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4275D-8AEC-49BC-8666-CA4F908CFAB5}"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36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D6BD9B7-6684-40EF-A1C1-1A6EDF7D1EFC}"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4275D-8AEC-49BC-8666-CA4F908CFAB5}" type="slidenum">
              <a:rPr lang="en-US" smtClean="0"/>
              <a:t>‹Nr.›</a:t>
            </a:fld>
            <a:endParaRPr lang="en-US"/>
          </a:p>
        </p:txBody>
      </p:sp>
    </p:spTree>
    <p:extLst>
      <p:ext uri="{BB962C8B-B14F-4D97-AF65-F5344CB8AC3E}">
        <p14:creationId xmlns:p14="http://schemas.microsoft.com/office/powerpoint/2010/main" val="336731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D6BD9B7-6684-40EF-A1C1-1A6EDF7D1EFC}"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4275D-8AEC-49BC-8666-CA4F908CFAB5}" type="slidenum">
              <a:rPr lang="en-US" smtClean="0"/>
              <a:t>‹Nr.›</a:t>
            </a:fld>
            <a:endParaRPr lang="en-US"/>
          </a:p>
        </p:txBody>
      </p:sp>
    </p:spTree>
    <p:extLst>
      <p:ext uri="{BB962C8B-B14F-4D97-AF65-F5344CB8AC3E}">
        <p14:creationId xmlns:p14="http://schemas.microsoft.com/office/powerpoint/2010/main" val="38692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D6BD9B7-6684-40EF-A1C1-1A6EDF7D1EFC}"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4275D-8AEC-49BC-8666-CA4F908CFAB5}" type="slidenum">
              <a:rPr lang="en-US" smtClean="0"/>
              <a:t>‹Nr.›</a:t>
            </a:fld>
            <a:endParaRPr lang="en-US"/>
          </a:p>
        </p:txBody>
      </p:sp>
    </p:spTree>
    <p:extLst>
      <p:ext uri="{BB962C8B-B14F-4D97-AF65-F5344CB8AC3E}">
        <p14:creationId xmlns:p14="http://schemas.microsoft.com/office/powerpoint/2010/main" val="154612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D6BD9B7-6684-40EF-A1C1-1A6EDF7D1EFC}"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4275D-8AEC-49BC-8666-CA4F908CFAB5}"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14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D6BD9B7-6684-40EF-A1C1-1A6EDF7D1EFC}"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4275D-8AEC-49BC-8666-CA4F908CFAB5}" type="slidenum">
              <a:rPr lang="en-US" smtClean="0"/>
              <a:t>‹Nr.›</a:t>
            </a:fld>
            <a:endParaRPr lang="en-US"/>
          </a:p>
        </p:txBody>
      </p:sp>
    </p:spTree>
    <p:extLst>
      <p:ext uri="{BB962C8B-B14F-4D97-AF65-F5344CB8AC3E}">
        <p14:creationId xmlns:p14="http://schemas.microsoft.com/office/powerpoint/2010/main" val="306576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D6BD9B7-6684-40EF-A1C1-1A6EDF7D1EFC}" type="datetimeFigureOut">
              <a:rPr lang="en-US" smtClean="0"/>
              <a:t>6/18/2022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4275D-8AEC-49BC-8666-CA4F908CFAB5}" type="slidenum">
              <a:rPr lang="en-US" smtClean="0"/>
              <a:t>‹Nr.›</a:t>
            </a:fld>
            <a:endParaRPr lang="en-US"/>
          </a:p>
        </p:txBody>
      </p:sp>
    </p:spTree>
    <p:extLst>
      <p:ext uri="{BB962C8B-B14F-4D97-AF65-F5344CB8AC3E}">
        <p14:creationId xmlns:p14="http://schemas.microsoft.com/office/powerpoint/2010/main" val="192137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AD6BD9B7-6684-40EF-A1C1-1A6EDF7D1EFC}" type="datetimeFigureOut">
              <a:rPr lang="en-US" smtClean="0"/>
              <a:t>6/18/2022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4275D-8AEC-49BC-8666-CA4F908CFAB5}" type="slidenum">
              <a:rPr lang="en-US" smtClean="0"/>
              <a:t>‹Nr.›</a:t>
            </a:fld>
            <a:endParaRPr lang="en-US"/>
          </a:p>
        </p:txBody>
      </p:sp>
    </p:spTree>
    <p:extLst>
      <p:ext uri="{BB962C8B-B14F-4D97-AF65-F5344CB8AC3E}">
        <p14:creationId xmlns:p14="http://schemas.microsoft.com/office/powerpoint/2010/main" val="116142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D6BD9B7-6684-40EF-A1C1-1A6EDF7D1EFC}" type="datetimeFigureOut">
              <a:rPr lang="en-US" smtClean="0"/>
              <a:t>6/18/2022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24275D-8AEC-49BC-8666-CA4F908CFAB5}" type="slidenum">
              <a:rPr lang="en-US" smtClean="0"/>
              <a:t>‹Nr.›</a:t>
            </a:fld>
            <a:endParaRPr lang="en-US"/>
          </a:p>
        </p:txBody>
      </p:sp>
    </p:spTree>
    <p:extLst>
      <p:ext uri="{BB962C8B-B14F-4D97-AF65-F5344CB8AC3E}">
        <p14:creationId xmlns:p14="http://schemas.microsoft.com/office/powerpoint/2010/main" val="1638721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D6BD9B7-6684-40EF-A1C1-1A6EDF7D1EFC}" type="datetimeFigureOut">
              <a:rPr lang="en-US" smtClean="0"/>
              <a:t>6/18/2022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24275D-8AEC-49BC-8666-CA4F908CFAB5}" type="slidenum">
              <a:rPr lang="en-US" smtClean="0"/>
              <a:t>‹Nr.›</a:t>
            </a:fld>
            <a:endParaRPr lang="en-US"/>
          </a:p>
        </p:txBody>
      </p:sp>
    </p:spTree>
    <p:extLst>
      <p:ext uri="{BB962C8B-B14F-4D97-AF65-F5344CB8AC3E}">
        <p14:creationId xmlns:p14="http://schemas.microsoft.com/office/powerpoint/2010/main" val="308636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D6BD9B7-6684-40EF-A1C1-1A6EDF7D1EFC}"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4275D-8AEC-49BC-8666-CA4F908CFAB5}" type="slidenum">
              <a:rPr lang="en-US" smtClean="0"/>
              <a:t>‹Nr.›</a:t>
            </a:fld>
            <a:endParaRPr lang="en-US"/>
          </a:p>
        </p:txBody>
      </p:sp>
    </p:spTree>
    <p:extLst>
      <p:ext uri="{BB962C8B-B14F-4D97-AF65-F5344CB8AC3E}">
        <p14:creationId xmlns:p14="http://schemas.microsoft.com/office/powerpoint/2010/main" val="109960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D6BD9B7-6684-40EF-A1C1-1A6EDF7D1EFC}" type="datetimeFigureOut">
              <a:rPr lang="en-US" smtClean="0"/>
              <a:t>6/18/2022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24275D-8AEC-49BC-8666-CA4F908CFAB5}"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44716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ap.igmetall.de/docs_20210316_IGM___Ausbildungsbilanz_2020_40cea7f9623dea3faaf9a870c41e5c217d5ef5da.pdf" TargetMode="External"/><Relationship Id="rId2" Type="http://schemas.openxmlformats.org/officeDocument/2006/relationships/hyperlink" Target="http://www.arbeitsagentur.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B32BBC-52AF-FA13-8543-7686795C7D14}"/>
              </a:ext>
            </a:extLst>
          </p:cNvPr>
          <p:cNvSpPr>
            <a:spLocks noGrp="1"/>
          </p:cNvSpPr>
          <p:nvPr>
            <p:ph type="ctrTitle"/>
          </p:nvPr>
        </p:nvSpPr>
        <p:spPr/>
        <p:txBody>
          <a:bodyPr/>
          <a:lstStyle/>
          <a:p>
            <a:r>
              <a:rPr lang="en-US" dirty="0"/>
              <a:t>Green Economy</a:t>
            </a:r>
          </a:p>
        </p:txBody>
      </p:sp>
      <p:sp>
        <p:nvSpPr>
          <p:cNvPr id="3" name="Untertitel 2">
            <a:extLst>
              <a:ext uri="{FF2B5EF4-FFF2-40B4-BE49-F238E27FC236}">
                <a16:creationId xmlns:a16="http://schemas.microsoft.com/office/drawing/2014/main" id="{9D6C487E-84BF-AF89-EC89-39E3FC7F96E4}"/>
              </a:ext>
            </a:extLst>
          </p:cNvPr>
          <p:cNvSpPr>
            <a:spLocks noGrp="1"/>
          </p:cNvSpPr>
          <p:nvPr>
            <p:ph type="subTitle" idx="1"/>
          </p:nvPr>
        </p:nvSpPr>
        <p:spPr/>
        <p:txBody>
          <a:bodyPr>
            <a:normAutofit fontScale="92500" lnSpcReduction="20000"/>
          </a:bodyPr>
          <a:lstStyle/>
          <a:p>
            <a:r>
              <a:rPr lang="de-DE" sz="1800" b="1" dirty="0">
                <a:effectLst/>
                <a:latin typeface="Lato" panose="020F0502020204030203" pitchFamily="34" charset="0"/>
                <a:ea typeface="Calibri" panose="020F0502020204030204" pitchFamily="34" charset="0"/>
                <a:cs typeface="Calibri Light" panose="020F0302020204030204" pitchFamily="34" charset="0"/>
              </a:rPr>
              <a:t>Analyse von Online-Stellenanzeigen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cap="none" dirty="0"/>
              <a:t>Jan Engler</a:t>
            </a:r>
          </a:p>
          <a:p>
            <a:r>
              <a:rPr lang="en-US" cap="none" dirty="0"/>
              <a:t>jan.engler@rwth-aachen.de</a:t>
            </a:r>
          </a:p>
        </p:txBody>
      </p:sp>
    </p:spTree>
    <p:extLst>
      <p:ext uri="{BB962C8B-B14F-4D97-AF65-F5344CB8AC3E}">
        <p14:creationId xmlns:p14="http://schemas.microsoft.com/office/powerpoint/2010/main" val="150903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A1A51B-CCD3-D533-CFBA-9A8CCBE65D16}"/>
              </a:ext>
            </a:extLst>
          </p:cNvPr>
          <p:cNvSpPr>
            <a:spLocks noGrp="1"/>
          </p:cNvSpPr>
          <p:nvPr>
            <p:ph type="title"/>
          </p:nvPr>
        </p:nvSpPr>
        <p:spPr/>
        <p:txBody>
          <a:bodyPr/>
          <a:lstStyle/>
          <a:p>
            <a:r>
              <a:rPr lang="de-DE" dirty="0"/>
              <a:t>Stellenausschreibung Aufbau</a:t>
            </a:r>
          </a:p>
        </p:txBody>
      </p:sp>
      <p:sp>
        <p:nvSpPr>
          <p:cNvPr id="3" name="Inhaltsplatzhalter 2">
            <a:extLst>
              <a:ext uri="{FF2B5EF4-FFF2-40B4-BE49-F238E27FC236}">
                <a16:creationId xmlns:a16="http://schemas.microsoft.com/office/drawing/2014/main" id="{552D312D-9B04-3FF1-BC2C-19631BE4F40C}"/>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127726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C79833-1155-39E6-1F0C-EAFA5127B251}"/>
              </a:ext>
            </a:extLst>
          </p:cNvPr>
          <p:cNvSpPr>
            <a:spLocks noGrp="1"/>
          </p:cNvSpPr>
          <p:nvPr>
            <p:ph type="title"/>
          </p:nvPr>
        </p:nvSpPr>
        <p:spPr/>
        <p:txBody>
          <a:bodyPr/>
          <a:lstStyle/>
          <a:p>
            <a:r>
              <a:rPr lang="de-DE" dirty="0"/>
              <a:t>Green Economy Index: GE-Index</a:t>
            </a:r>
          </a:p>
        </p:txBody>
      </p:sp>
      <p:sp>
        <p:nvSpPr>
          <p:cNvPr id="3" name="Inhaltsplatzhalter 2">
            <a:extLst>
              <a:ext uri="{FF2B5EF4-FFF2-40B4-BE49-F238E27FC236}">
                <a16:creationId xmlns:a16="http://schemas.microsoft.com/office/drawing/2014/main" id="{E4916280-066C-8CD6-5DD8-4F11E65FB3B3}"/>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16617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69D929-55E3-DE3B-39B9-1A43A7E84A76}"/>
              </a:ext>
            </a:extLst>
          </p:cNvPr>
          <p:cNvSpPr>
            <a:spLocks noGrp="1"/>
          </p:cNvSpPr>
          <p:nvPr>
            <p:ph type="title"/>
          </p:nvPr>
        </p:nvSpPr>
        <p:spPr/>
        <p:txBody>
          <a:bodyPr/>
          <a:lstStyle/>
          <a:p>
            <a:r>
              <a:rPr lang="de-DE" dirty="0"/>
              <a:t>Ergebnisse</a:t>
            </a:r>
          </a:p>
        </p:txBody>
      </p:sp>
      <p:graphicFrame>
        <p:nvGraphicFramePr>
          <p:cNvPr id="4" name="Tabelle 4">
            <a:extLst>
              <a:ext uri="{FF2B5EF4-FFF2-40B4-BE49-F238E27FC236}">
                <a16:creationId xmlns:a16="http://schemas.microsoft.com/office/drawing/2014/main" id="{1C275771-113C-3036-21FC-6D3013F3F1D7}"/>
              </a:ext>
            </a:extLst>
          </p:cNvPr>
          <p:cNvGraphicFramePr>
            <a:graphicFrameLocks noGrp="1"/>
          </p:cNvGraphicFramePr>
          <p:nvPr>
            <p:extLst>
              <p:ext uri="{D42A27DB-BD31-4B8C-83A1-F6EECF244321}">
                <p14:modId xmlns:p14="http://schemas.microsoft.com/office/powerpoint/2010/main" val="2406659795"/>
              </p:ext>
            </p:extLst>
          </p:nvPr>
        </p:nvGraphicFramePr>
        <p:xfrm>
          <a:off x="1169773" y="1905915"/>
          <a:ext cx="8817232" cy="3745245"/>
        </p:xfrm>
        <a:graphic>
          <a:graphicData uri="http://schemas.openxmlformats.org/drawingml/2006/table">
            <a:tbl>
              <a:tblPr firstRow="1" bandRow="1">
                <a:tableStyleId>{5C22544A-7EE6-4342-B048-85BDC9FD1C3A}</a:tableStyleId>
              </a:tblPr>
              <a:tblGrid>
                <a:gridCol w="2199503">
                  <a:extLst>
                    <a:ext uri="{9D8B030D-6E8A-4147-A177-3AD203B41FA5}">
                      <a16:colId xmlns:a16="http://schemas.microsoft.com/office/drawing/2014/main" val="2190241085"/>
                    </a:ext>
                  </a:extLst>
                </a:gridCol>
                <a:gridCol w="2209113">
                  <a:extLst>
                    <a:ext uri="{9D8B030D-6E8A-4147-A177-3AD203B41FA5}">
                      <a16:colId xmlns:a16="http://schemas.microsoft.com/office/drawing/2014/main" val="1713738081"/>
                    </a:ext>
                  </a:extLst>
                </a:gridCol>
                <a:gridCol w="2204308">
                  <a:extLst>
                    <a:ext uri="{9D8B030D-6E8A-4147-A177-3AD203B41FA5}">
                      <a16:colId xmlns:a16="http://schemas.microsoft.com/office/drawing/2014/main" val="1051686377"/>
                    </a:ext>
                  </a:extLst>
                </a:gridCol>
                <a:gridCol w="2204308">
                  <a:extLst>
                    <a:ext uri="{9D8B030D-6E8A-4147-A177-3AD203B41FA5}">
                      <a16:colId xmlns:a16="http://schemas.microsoft.com/office/drawing/2014/main" val="2107514296"/>
                    </a:ext>
                  </a:extLst>
                </a:gridCol>
              </a:tblGrid>
              <a:tr h="836703">
                <a:tc>
                  <a:txBody>
                    <a:bodyPr/>
                    <a:lstStyle/>
                    <a:p>
                      <a:r>
                        <a:rPr lang="de-DE" dirty="0"/>
                        <a:t>GE-Index</a:t>
                      </a:r>
                    </a:p>
                  </a:txBody>
                  <a:tcPr/>
                </a:tc>
                <a:tc>
                  <a:txBody>
                    <a:bodyPr/>
                    <a:lstStyle/>
                    <a:p>
                      <a:r>
                        <a:rPr lang="de-DE" dirty="0"/>
                        <a:t>Mechatroniker/in</a:t>
                      </a:r>
                    </a:p>
                  </a:txBody>
                  <a:tcPr/>
                </a:tc>
                <a:tc>
                  <a:txBody>
                    <a:bodyPr/>
                    <a:lstStyle/>
                    <a:p>
                      <a:r>
                        <a:rPr lang="de-DE" dirty="0"/>
                        <a:t>Maschinen- und Anlagenführer/in</a:t>
                      </a:r>
                    </a:p>
                  </a:txBody>
                  <a:tcPr/>
                </a:tc>
                <a:tc>
                  <a:txBody>
                    <a:bodyPr/>
                    <a:lstStyle/>
                    <a:p>
                      <a:r>
                        <a:rPr lang="de-DE" dirty="0"/>
                        <a:t>Metallbauer/in</a:t>
                      </a:r>
                    </a:p>
                  </a:txBody>
                  <a:tcPr/>
                </a:tc>
                <a:extLst>
                  <a:ext uri="{0D108BD9-81ED-4DB2-BD59-A6C34878D82A}">
                    <a16:rowId xmlns:a16="http://schemas.microsoft.com/office/drawing/2014/main" val="4205183555"/>
                  </a:ext>
                </a:extLst>
              </a:tr>
              <a:tr h="484757">
                <a:tc>
                  <a:txBody>
                    <a:bodyPr/>
                    <a:lstStyle/>
                    <a:p>
                      <a:r>
                        <a:rPr lang="de-DE" dirty="0"/>
                        <a:t>Mean</a:t>
                      </a:r>
                    </a:p>
                  </a:txBody>
                  <a:tcPr/>
                </a:tc>
                <a:tc>
                  <a:txBody>
                    <a:bodyPr/>
                    <a:lstStyle/>
                    <a:p>
                      <a:r>
                        <a:rPr lang="de-DE" dirty="0"/>
                        <a:t>3.99</a:t>
                      </a:r>
                    </a:p>
                  </a:txBody>
                  <a:tcPr/>
                </a:tc>
                <a:tc>
                  <a:txBody>
                    <a:bodyPr/>
                    <a:lstStyle/>
                    <a:p>
                      <a:r>
                        <a:rPr lang="de-DE" dirty="0"/>
                        <a:t>1.89</a:t>
                      </a:r>
                    </a:p>
                  </a:txBody>
                  <a:tcPr/>
                </a:tc>
                <a:tc>
                  <a:txBody>
                    <a:bodyPr/>
                    <a:lstStyle/>
                    <a:p>
                      <a:r>
                        <a:rPr lang="de-DE" dirty="0"/>
                        <a:t>1.67</a:t>
                      </a:r>
                    </a:p>
                  </a:txBody>
                  <a:tcPr/>
                </a:tc>
                <a:extLst>
                  <a:ext uri="{0D108BD9-81ED-4DB2-BD59-A6C34878D82A}">
                    <a16:rowId xmlns:a16="http://schemas.microsoft.com/office/drawing/2014/main" val="1611984059"/>
                  </a:ext>
                </a:extLst>
              </a:tr>
              <a:tr h="484757">
                <a:tc>
                  <a:txBody>
                    <a:bodyPr/>
                    <a:lstStyle/>
                    <a:p>
                      <a:r>
                        <a:rPr lang="de-DE" dirty="0"/>
                        <a:t>Median</a:t>
                      </a:r>
                    </a:p>
                  </a:txBody>
                  <a:tcPr/>
                </a:tc>
                <a:tc>
                  <a:txBody>
                    <a:bodyPr/>
                    <a:lstStyle/>
                    <a:p>
                      <a:r>
                        <a:rPr lang="de-DE" dirty="0"/>
                        <a:t>2.67</a:t>
                      </a:r>
                    </a:p>
                  </a:txBody>
                  <a:tcPr/>
                </a:tc>
                <a:tc>
                  <a:txBody>
                    <a:bodyPr/>
                    <a:lstStyle/>
                    <a:p>
                      <a:r>
                        <a:rPr lang="de-DE" dirty="0"/>
                        <a:t>0</a:t>
                      </a:r>
                    </a:p>
                  </a:txBody>
                  <a:tcPr/>
                </a:tc>
                <a:tc>
                  <a:txBody>
                    <a:bodyPr/>
                    <a:lstStyle/>
                    <a:p>
                      <a:r>
                        <a:rPr lang="de-DE" dirty="0"/>
                        <a:t>0</a:t>
                      </a:r>
                    </a:p>
                  </a:txBody>
                  <a:tcPr/>
                </a:tc>
                <a:extLst>
                  <a:ext uri="{0D108BD9-81ED-4DB2-BD59-A6C34878D82A}">
                    <a16:rowId xmlns:a16="http://schemas.microsoft.com/office/drawing/2014/main" val="3184685140"/>
                  </a:ext>
                </a:extLst>
              </a:tr>
              <a:tr h="484757">
                <a:tc>
                  <a:txBody>
                    <a:bodyPr/>
                    <a:lstStyle/>
                    <a:p>
                      <a:r>
                        <a:rPr lang="de-DE" dirty="0"/>
                        <a:t>75 % Perzentil</a:t>
                      </a:r>
                    </a:p>
                  </a:txBody>
                  <a:tcPr/>
                </a:tc>
                <a:tc>
                  <a:txBody>
                    <a:bodyPr/>
                    <a:lstStyle/>
                    <a:p>
                      <a:r>
                        <a:rPr lang="de-DE" dirty="0"/>
                        <a:t>5.33</a:t>
                      </a:r>
                    </a:p>
                  </a:txBody>
                  <a:tcPr/>
                </a:tc>
                <a:tc>
                  <a:txBody>
                    <a:bodyPr/>
                    <a:lstStyle/>
                    <a:p>
                      <a:r>
                        <a:rPr lang="de-DE" dirty="0"/>
                        <a:t>2.67</a:t>
                      </a:r>
                    </a:p>
                  </a:txBody>
                  <a:tcPr/>
                </a:tc>
                <a:tc>
                  <a:txBody>
                    <a:bodyPr/>
                    <a:lstStyle/>
                    <a:p>
                      <a:r>
                        <a:rPr lang="de-DE" dirty="0"/>
                        <a:t>2.67</a:t>
                      </a:r>
                    </a:p>
                  </a:txBody>
                  <a:tcPr/>
                </a:tc>
                <a:extLst>
                  <a:ext uri="{0D108BD9-81ED-4DB2-BD59-A6C34878D82A}">
                    <a16:rowId xmlns:a16="http://schemas.microsoft.com/office/drawing/2014/main" val="1001752163"/>
                  </a:ext>
                </a:extLst>
              </a:tr>
              <a:tr h="484757">
                <a:tc>
                  <a:txBody>
                    <a:bodyPr/>
                    <a:lstStyle/>
                    <a:p>
                      <a:r>
                        <a:rPr lang="de-DE" dirty="0"/>
                        <a:t>Max</a:t>
                      </a:r>
                    </a:p>
                  </a:txBody>
                  <a:tcPr/>
                </a:tc>
                <a:tc>
                  <a:txBody>
                    <a:bodyPr/>
                    <a:lstStyle/>
                    <a:p>
                      <a:r>
                        <a:rPr lang="de-DE" dirty="0"/>
                        <a:t>44.67</a:t>
                      </a:r>
                    </a:p>
                  </a:txBody>
                  <a:tcPr/>
                </a:tc>
                <a:tc>
                  <a:txBody>
                    <a:bodyPr/>
                    <a:lstStyle/>
                    <a:p>
                      <a:r>
                        <a:rPr lang="de-DE" dirty="0"/>
                        <a:t>43.0</a:t>
                      </a:r>
                    </a:p>
                  </a:txBody>
                  <a:tcPr/>
                </a:tc>
                <a:tc>
                  <a:txBody>
                    <a:bodyPr/>
                    <a:lstStyle/>
                    <a:p>
                      <a:r>
                        <a:rPr lang="de-DE" dirty="0"/>
                        <a:t>29.0</a:t>
                      </a:r>
                    </a:p>
                  </a:txBody>
                  <a:tcPr/>
                </a:tc>
                <a:extLst>
                  <a:ext uri="{0D108BD9-81ED-4DB2-BD59-A6C34878D82A}">
                    <a16:rowId xmlns:a16="http://schemas.microsoft.com/office/drawing/2014/main" val="1164326200"/>
                  </a:ext>
                </a:extLst>
              </a:tr>
              <a:tr h="484757">
                <a:tc>
                  <a:txBody>
                    <a:bodyPr/>
                    <a:lstStyle/>
                    <a:p>
                      <a:r>
                        <a:rPr lang="de-DE" dirty="0"/>
                        <a:t>Min</a:t>
                      </a:r>
                    </a:p>
                  </a:txBody>
                  <a:tcPr/>
                </a:tc>
                <a:tc>
                  <a:txBody>
                    <a:bodyPr/>
                    <a:lstStyle/>
                    <a:p>
                      <a:r>
                        <a:rPr lang="de-DE" dirty="0"/>
                        <a:t>0</a:t>
                      </a:r>
                    </a:p>
                  </a:txBody>
                  <a:tcPr/>
                </a:tc>
                <a:tc>
                  <a:txBody>
                    <a:bodyPr/>
                    <a:lstStyle/>
                    <a:p>
                      <a:r>
                        <a:rPr lang="de-DE" dirty="0"/>
                        <a:t>0</a:t>
                      </a:r>
                    </a:p>
                  </a:txBody>
                  <a:tcPr/>
                </a:tc>
                <a:tc>
                  <a:txBody>
                    <a:bodyPr/>
                    <a:lstStyle/>
                    <a:p>
                      <a:r>
                        <a:rPr lang="de-DE" dirty="0"/>
                        <a:t>0</a:t>
                      </a:r>
                    </a:p>
                  </a:txBody>
                  <a:tcPr/>
                </a:tc>
                <a:extLst>
                  <a:ext uri="{0D108BD9-81ED-4DB2-BD59-A6C34878D82A}">
                    <a16:rowId xmlns:a16="http://schemas.microsoft.com/office/drawing/2014/main" val="3085140389"/>
                  </a:ext>
                </a:extLst>
              </a:tr>
              <a:tr h="484757">
                <a:tc>
                  <a:txBody>
                    <a:bodyPr/>
                    <a:lstStyle/>
                    <a:p>
                      <a:r>
                        <a:rPr lang="de-DE" dirty="0"/>
                        <a:t>Wörter</a:t>
                      </a:r>
                    </a:p>
                  </a:txBody>
                  <a:tcPr/>
                </a:tc>
                <a:tc>
                  <a:txBody>
                    <a:bodyPr/>
                    <a:lstStyle/>
                    <a:p>
                      <a:r>
                        <a:rPr lang="de-DE" dirty="0"/>
                        <a:t>465 / 1800</a:t>
                      </a:r>
                    </a:p>
                  </a:txBody>
                  <a:tcPr/>
                </a:tc>
                <a:tc>
                  <a:txBody>
                    <a:bodyPr/>
                    <a:lstStyle/>
                    <a:p>
                      <a:r>
                        <a:rPr lang="de-DE" dirty="0"/>
                        <a:t>382 / 1800</a:t>
                      </a:r>
                    </a:p>
                  </a:txBody>
                  <a:tcPr/>
                </a:tc>
                <a:tc>
                  <a:txBody>
                    <a:bodyPr/>
                    <a:lstStyle/>
                    <a:p>
                      <a:r>
                        <a:rPr lang="de-DE" dirty="0"/>
                        <a:t>322 / 1800</a:t>
                      </a:r>
                    </a:p>
                  </a:txBody>
                  <a:tcPr/>
                </a:tc>
                <a:extLst>
                  <a:ext uri="{0D108BD9-81ED-4DB2-BD59-A6C34878D82A}">
                    <a16:rowId xmlns:a16="http://schemas.microsoft.com/office/drawing/2014/main" val="2399211171"/>
                  </a:ext>
                </a:extLst>
              </a:tr>
            </a:tbl>
          </a:graphicData>
        </a:graphic>
      </p:graphicFrame>
    </p:spTree>
    <p:extLst>
      <p:ext uri="{BB962C8B-B14F-4D97-AF65-F5344CB8AC3E}">
        <p14:creationId xmlns:p14="http://schemas.microsoft.com/office/powerpoint/2010/main" val="407717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a:extLst>
              <a:ext uri="{FF2B5EF4-FFF2-40B4-BE49-F238E27FC236}">
                <a16:creationId xmlns:a16="http://schemas.microsoft.com/office/drawing/2014/main" id="{AF745825-7F53-EF40-9977-A8980FF85CEF}"/>
              </a:ext>
            </a:extLst>
          </p:cNvPr>
          <p:cNvGraphicFramePr>
            <a:graphicFrameLocks noChangeAspect="1"/>
          </p:cNvGraphicFramePr>
          <p:nvPr>
            <p:extLst>
              <p:ext uri="{D42A27DB-BD31-4B8C-83A1-F6EECF244321}">
                <p14:modId xmlns:p14="http://schemas.microsoft.com/office/powerpoint/2010/main" val="3307956474"/>
              </p:ext>
            </p:extLst>
          </p:nvPr>
        </p:nvGraphicFramePr>
        <p:xfrm>
          <a:off x="7218139" y="1845734"/>
          <a:ext cx="5245968" cy="3937321"/>
        </p:xfrm>
        <a:graphic>
          <a:graphicData uri="http://schemas.openxmlformats.org/presentationml/2006/ole">
            <mc:AlternateContent xmlns:mc="http://schemas.openxmlformats.org/markup-compatibility/2006">
              <mc:Choice xmlns:v="urn:schemas-microsoft-com:vml" Requires="v">
                <p:oleObj name="Acrobat Document" r:id="rId2" imgW="4390829" imgH="3295481" progId="Acrobat.Document.DC">
                  <p:embed/>
                </p:oleObj>
              </mc:Choice>
              <mc:Fallback>
                <p:oleObj name="Acrobat Document" r:id="rId2" imgW="4390829" imgH="3295481" progId="Acrobat.Document.DC">
                  <p:embed/>
                  <p:pic>
                    <p:nvPicPr>
                      <p:cNvPr id="0" name=""/>
                      <p:cNvPicPr/>
                      <p:nvPr/>
                    </p:nvPicPr>
                    <p:blipFill>
                      <a:blip r:embed="rId3"/>
                      <a:stretch>
                        <a:fillRect/>
                      </a:stretch>
                    </p:blipFill>
                    <p:spPr>
                      <a:xfrm>
                        <a:off x="7218139" y="1845734"/>
                        <a:ext cx="5245968" cy="3937321"/>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965CB2A-210A-D30E-EA43-9B92B100B10E}"/>
              </a:ext>
            </a:extLst>
          </p:cNvPr>
          <p:cNvSpPr>
            <a:spLocks noGrp="1"/>
          </p:cNvSpPr>
          <p:nvPr>
            <p:ph type="title"/>
          </p:nvPr>
        </p:nvSpPr>
        <p:spPr/>
        <p:txBody>
          <a:bodyPr/>
          <a:lstStyle/>
          <a:p>
            <a:r>
              <a:rPr lang="de-DE" dirty="0"/>
              <a:t>Welche Wörter werden verwendet</a:t>
            </a:r>
            <a:br>
              <a:rPr lang="de-DE" dirty="0"/>
            </a:br>
            <a:r>
              <a:rPr lang="de-DE" dirty="0"/>
              <a:t>Mechatroniker</a:t>
            </a:r>
          </a:p>
        </p:txBody>
      </p:sp>
      <p:sp>
        <p:nvSpPr>
          <p:cNvPr id="3" name="Inhaltsplatzhalter 2">
            <a:extLst>
              <a:ext uri="{FF2B5EF4-FFF2-40B4-BE49-F238E27FC236}">
                <a16:creationId xmlns:a16="http://schemas.microsoft.com/office/drawing/2014/main" id="{2FC2017B-B1D7-D0A4-DC61-DED8ABAA6255}"/>
              </a:ext>
            </a:extLst>
          </p:cNvPr>
          <p:cNvSpPr>
            <a:spLocks noGrp="1"/>
          </p:cNvSpPr>
          <p:nvPr>
            <p:ph idx="1"/>
          </p:nvPr>
        </p:nvSpPr>
        <p:spPr>
          <a:xfrm>
            <a:off x="1097280" y="1845734"/>
            <a:ext cx="7016990" cy="4023360"/>
          </a:xfrm>
        </p:spPr>
        <p:txBody>
          <a:bodyPr>
            <a:normAutofit fontScale="92500" lnSpcReduction="20000"/>
          </a:bodyPr>
          <a:lstStyle/>
          <a:p>
            <a:r>
              <a:rPr lang="de-DE" dirty="0"/>
              <a:t>Aus den Themenbereichen:</a:t>
            </a:r>
          </a:p>
          <a:p>
            <a:r>
              <a:rPr lang="de-DE" dirty="0"/>
              <a:t>1. „Bio“ / Umwelt</a:t>
            </a:r>
          </a:p>
          <a:p>
            <a:r>
              <a:rPr lang="de-DE" dirty="0"/>
              <a:t>'Biogas', 'Energiewende', 'erneuerbar', 'Landwirtschaft, 'Nachhaltigkeit‘</a:t>
            </a:r>
          </a:p>
          <a:p>
            <a:r>
              <a:rPr lang="de-DE" dirty="0"/>
              <a:t>2. 'Energie</a:t>
            </a:r>
            <a:r>
              <a:rPr lang="de-DE" b="1" dirty="0"/>
              <a:t>technik</a:t>
            </a:r>
            <a:r>
              <a:rPr lang="de-DE" dirty="0"/>
              <a:t>‘</a:t>
            </a:r>
          </a:p>
          <a:p>
            <a:r>
              <a:rPr lang="de-DE" dirty="0"/>
              <a:t>'Heiztechnik', 'Klimatechnik', 'Prozessoptimierung', 'Umwelttechnik‘, </a:t>
            </a:r>
          </a:p>
          <a:p>
            <a:r>
              <a:rPr lang="de-DE" dirty="0"/>
              <a:t>3. E-Mobilität</a:t>
            </a:r>
          </a:p>
          <a:p>
            <a:r>
              <a:rPr lang="de-DE" dirty="0"/>
              <a:t>'Elektromotor', 'Carsharing', 'Gebrauchtwagen', 'Schienenfahrzeug‘, </a:t>
            </a:r>
          </a:p>
          <a:p>
            <a:r>
              <a:rPr lang="de-DE" dirty="0"/>
              <a:t>4. Energie</a:t>
            </a:r>
          </a:p>
          <a:p>
            <a:r>
              <a:rPr lang="de-DE" dirty="0"/>
              <a:t>'Emission', 'Blockheizkraftwerk', 'Energieeffizienz', 'klimaneutral', 'Photovoltaikanlage', 'Reparatur', </a:t>
            </a:r>
          </a:p>
        </p:txBody>
      </p:sp>
    </p:spTree>
    <p:extLst>
      <p:ext uri="{BB962C8B-B14F-4D97-AF65-F5344CB8AC3E}">
        <p14:creationId xmlns:p14="http://schemas.microsoft.com/office/powerpoint/2010/main" val="1675945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a:extLst>
              <a:ext uri="{FF2B5EF4-FFF2-40B4-BE49-F238E27FC236}">
                <a16:creationId xmlns:a16="http://schemas.microsoft.com/office/drawing/2014/main" id="{B8537BFE-9E82-1CBF-A15D-75B1702F8556}"/>
              </a:ext>
            </a:extLst>
          </p:cNvPr>
          <p:cNvGraphicFramePr>
            <a:graphicFrameLocks noChangeAspect="1"/>
          </p:cNvGraphicFramePr>
          <p:nvPr>
            <p:extLst>
              <p:ext uri="{D42A27DB-BD31-4B8C-83A1-F6EECF244321}">
                <p14:modId xmlns:p14="http://schemas.microsoft.com/office/powerpoint/2010/main" val="3973214836"/>
              </p:ext>
            </p:extLst>
          </p:nvPr>
        </p:nvGraphicFramePr>
        <p:xfrm>
          <a:off x="6944449" y="1737360"/>
          <a:ext cx="5247552" cy="3938510"/>
        </p:xfrm>
        <a:graphic>
          <a:graphicData uri="http://schemas.openxmlformats.org/presentationml/2006/ole">
            <mc:AlternateContent xmlns:mc="http://schemas.openxmlformats.org/markup-compatibility/2006">
              <mc:Choice xmlns:v="urn:schemas-microsoft-com:vml" Requires="v">
                <p:oleObj name="Acrobat Document" r:id="rId2" imgW="4390829" imgH="3295481" progId="Acrobat.Document.DC">
                  <p:embed/>
                </p:oleObj>
              </mc:Choice>
              <mc:Fallback>
                <p:oleObj name="Acrobat Document" r:id="rId2" imgW="4390829" imgH="3295481" progId="Acrobat.Document.DC">
                  <p:embed/>
                  <p:pic>
                    <p:nvPicPr>
                      <p:cNvPr id="0" name=""/>
                      <p:cNvPicPr/>
                      <p:nvPr/>
                    </p:nvPicPr>
                    <p:blipFill>
                      <a:blip r:embed="rId3"/>
                      <a:stretch>
                        <a:fillRect/>
                      </a:stretch>
                    </p:blipFill>
                    <p:spPr>
                      <a:xfrm>
                        <a:off x="6944449" y="1737360"/>
                        <a:ext cx="5247552" cy="3938510"/>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E86725D-779A-AE7A-DF3C-39B8FD0C8C3E}"/>
              </a:ext>
            </a:extLst>
          </p:cNvPr>
          <p:cNvSpPr>
            <a:spLocks noGrp="1"/>
          </p:cNvSpPr>
          <p:nvPr>
            <p:ph type="title"/>
          </p:nvPr>
        </p:nvSpPr>
        <p:spPr/>
        <p:txBody>
          <a:bodyPr>
            <a:normAutofit/>
          </a:bodyPr>
          <a:lstStyle/>
          <a:p>
            <a:r>
              <a:rPr lang="de-DE" dirty="0"/>
              <a:t>Welche Wörter werden verwendet</a:t>
            </a:r>
            <a:br>
              <a:rPr lang="de-DE" dirty="0"/>
            </a:br>
            <a:r>
              <a:rPr lang="de-DE" dirty="0"/>
              <a:t>Maschinen- und Anlagenführer/in</a:t>
            </a:r>
          </a:p>
        </p:txBody>
      </p:sp>
      <p:sp>
        <p:nvSpPr>
          <p:cNvPr id="3" name="Inhaltsplatzhalter 2">
            <a:extLst>
              <a:ext uri="{FF2B5EF4-FFF2-40B4-BE49-F238E27FC236}">
                <a16:creationId xmlns:a16="http://schemas.microsoft.com/office/drawing/2014/main" id="{7E86769A-C627-B1FE-219C-7E42523AB0D6}"/>
              </a:ext>
            </a:extLst>
          </p:cNvPr>
          <p:cNvSpPr>
            <a:spLocks noGrp="1"/>
          </p:cNvSpPr>
          <p:nvPr>
            <p:ph idx="1"/>
          </p:nvPr>
        </p:nvSpPr>
        <p:spPr>
          <a:xfrm>
            <a:off x="1097280" y="1845734"/>
            <a:ext cx="7025228" cy="4023360"/>
          </a:xfrm>
        </p:spPr>
        <p:txBody>
          <a:bodyPr>
            <a:normAutofit lnSpcReduction="10000"/>
          </a:bodyPr>
          <a:lstStyle/>
          <a:p>
            <a:r>
              <a:rPr lang="de-DE" dirty="0"/>
              <a:t>Aus den Themenbereichen:</a:t>
            </a:r>
          </a:p>
          <a:p>
            <a:r>
              <a:rPr lang="de-DE" dirty="0"/>
              <a:t>1. Entsorgung:</a:t>
            </a:r>
          </a:p>
          <a:p>
            <a:r>
              <a:rPr lang="de-DE" dirty="0"/>
              <a:t>'Abfall', 'Abwasser', 'Abwasserbehandlung', 'Altpapier', 'Schrott‘, </a:t>
            </a:r>
          </a:p>
          <a:p>
            <a:r>
              <a:rPr lang="de-DE" dirty="0"/>
              <a:t>2. Nachhaltigkeit:</a:t>
            </a:r>
          </a:p>
          <a:p>
            <a:r>
              <a:rPr lang="de-DE" dirty="0"/>
              <a:t>Umweltschutz', '</a:t>
            </a:r>
            <a:r>
              <a:rPr lang="de-DE" dirty="0" err="1"/>
              <a:t>Windkraft‘,'Klimaschutz</a:t>
            </a:r>
            <a:r>
              <a:rPr lang="de-DE" dirty="0"/>
              <a:t>', 'Energiewende‘</a:t>
            </a:r>
          </a:p>
          <a:p>
            <a:r>
              <a:rPr lang="de-DE" dirty="0"/>
              <a:t>3. E-Mobilität</a:t>
            </a:r>
          </a:p>
          <a:p>
            <a:r>
              <a:rPr lang="de-DE" dirty="0"/>
              <a:t>'Batterie', 'Bike', 'Elektromobil', 'Elektromotor‘</a:t>
            </a:r>
          </a:p>
          <a:p>
            <a:r>
              <a:rPr lang="de-DE" dirty="0"/>
              <a:t>4. „Bio“ / Umwelt</a:t>
            </a:r>
          </a:p>
          <a:p>
            <a:r>
              <a:rPr lang="de-DE" dirty="0"/>
              <a:t>'biologisch', 'Bio', '</a:t>
            </a:r>
            <a:r>
              <a:rPr lang="de-DE" dirty="0" err="1"/>
              <a:t>Biotech</a:t>
            </a:r>
            <a:r>
              <a:rPr lang="de-DE" dirty="0"/>
              <a:t>', 'Emission‘, '</a:t>
            </a:r>
            <a:r>
              <a:rPr lang="de-DE" dirty="0" err="1"/>
              <a:t>Mehrweg</a:t>
            </a:r>
            <a:r>
              <a:rPr lang="de-DE" dirty="0"/>
              <a:t>', 'ressourcenschonend', </a:t>
            </a:r>
          </a:p>
        </p:txBody>
      </p:sp>
    </p:spTree>
    <p:extLst>
      <p:ext uri="{BB962C8B-B14F-4D97-AF65-F5344CB8AC3E}">
        <p14:creationId xmlns:p14="http://schemas.microsoft.com/office/powerpoint/2010/main" val="2697579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a:extLst>
              <a:ext uri="{FF2B5EF4-FFF2-40B4-BE49-F238E27FC236}">
                <a16:creationId xmlns:a16="http://schemas.microsoft.com/office/drawing/2014/main" id="{F25393D8-571A-7967-6ADB-4D80CF0AD9D5}"/>
              </a:ext>
            </a:extLst>
          </p:cNvPr>
          <p:cNvGraphicFramePr>
            <a:graphicFrameLocks noChangeAspect="1"/>
          </p:cNvGraphicFramePr>
          <p:nvPr>
            <p:extLst>
              <p:ext uri="{D42A27DB-BD31-4B8C-83A1-F6EECF244321}">
                <p14:modId xmlns:p14="http://schemas.microsoft.com/office/powerpoint/2010/main" val="3220435843"/>
              </p:ext>
            </p:extLst>
          </p:nvPr>
        </p:nvGraphicFramePr>
        <p:xfrm>
          <a:off x="7132174" y="2137812"/>
          <a:ext cx="5115842" cy="3839656"/>
        </p:xfrm>
        <a:graphic>
          <a:graphicData uri="http://schemas.openxmlformats.org/presentationml/2006/ole">
            <mc:AlternateContent xmlns:mc="http://schemas.openxmlformats.org/markup-compatibility/2006">
              <mc:Choice xmlns:v="urn:schemas-microsoft-com:vml" Requires="v">
                <p:oleObj name="Acrobat Document" r:id="rId2" imgW="4390829" imgH="3295481" progId="Acrobat.Document.DC">
                  <p:embed/>
                </p:oleObj>
              </mc:Choice>
              <mc:Fallback>
                <p:oleObj name="Acrobat Document" r:id="rId2" imgW="4390829" imgH="3295481" progId="Acrobat.Document.DC">
                  <p:embed/>
                  <p:pic>
                    <p:nvPicPr>
                      <p:cNvPr id="0" name=""/>
                      <p:cNvPicPr/>
                      <p:nvPr/>
                    </p:nvPicPr>
                    <p:blipFill>
                      <a:blip r:embed="rId3"/>
                      <a:stretch>
                        <a:fillRect/>
                      </a:stretch>
                    </p:blipFill>
                    <p:spPr>
                      <a:xfrm>
                        <a:off x="7132174" y="2137812"/>
                        <a:ext cx="5115842" cy="3839656"/>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81DB09E-EF76-010D-CBC0-AD0755ECA395}"/>
              </a:ext>
            </a:extLst>
          </p:cNvPr>
          <p:cNvSpPr>
            <a:spLocks noGrp="1"/>
          </p:cNvSpPr>
          <p:nvPr>
            <p:ph type="title"/>
          </p:nvPr>
        </p:nvSpPr>
        <p:spPr/>
        <p:txBody>
          <a:bodyPr>
            <a:normAutofit/>
          </a:bodyPr>
          <a:lstStyle/>
          <a:p>
            <a:r>
              <a:rPr lang="de-DE" dirty="0"/>
              <a:t>Welche Wörter werden verwendet</a:t>
            </a:r>
            <a:br>
              <a:rPr lang="de-DE" dirty="0"/>
            </a:br>
            <a:r>
              <a:rPr lang="de-DE" dirty="0"/>
              <a:t>Metallbauer/in</a:t>
            </a:r>
          </a:p>
        </p:txBody>
      </p:sp>
      <p:sp>
        <p:nvSpPr>
          <p:cNvPr id="3" name="Inhaltsplatzhalter 2">
            <a:extLst>
              <a:ext uri="{FF2B5EF4-FFF2-40B4-BE49-F238E27FC236}">
                <a16:creationId xmlns:a16="http://schemas.microsoft.com/office/drawing/2014/main" id="{BED83F12-C689-D3EF-0AD5-277D6B5B0F84}"/>
              </a:ext>
            </a:extLst>
          </p:cNvPr>
          <p:cNvSpPr>
            <a:spLocks noGrp="1"/>
          </p:cNvSpPr>
          <p:nvPr>
            <p:ph idx="1"/>
          </p:nvPr>
        </p:nvSpPr>
        <p:spPr>
          <a:xfrm>
            <a:off x="1097281" y="1845734"/>
            <a:ext cx="6300298" cy="4023360"/>
          </a:xfrm>
        </p:spPr>
        <p:txBody>
          <a:bodyPr>
            <a:normAutofit fontScale="92500" lnSpcReduction="20000"/>
          </a:bodyPr>
          <a:lstStyle/>
          <a:p>
            <a:r>
              <a:rPr lang="de-DE" dirty="0"/>
              <a:t>Aus den Themenbereichen:</a:t>
            </a:r>
          </a:p>
          <a:p>
            <a:r>
              <a:rPr lang="de-DE" dirty="0"/>
              <a:t>1. Reparatur:</a:t>
            </a:r>
          </a:p>
          <a:p>
            <a:r>
              <a:rPr lang="de-DE" dirty="0"/>
              <a:t>'Abdichtung‘, 'Instandsetzung', 'Korrosionsschutz‘, 'langlebig', 'Sanierung‘, </a:t>
            </a:r>
          </a:p>
          <a:p>
            <a:r>
              <a:rPr lang="de-DE" dirty="0"/>
              <a:t>2. Abfall, Entsorgung</a:t>
            </a:r>
          </a:p>
          <a:p>
            <a:r>
              <a:rPr lang="de-DE" dirty="0"/>
              <a:t>Abfall', 'Abwasser‘,</a:t>
            </a:r>
          </a:p>
          <a:p>
            <a:r>
              <a:rPr lang="de-DE" dirty="0"/>
              <a:t>3. </a:t>
            </a:r>
            <a:r>
              <a:rPr lang="de-DE" dirty="0" err="1"/>
              <a:t>regenerative_Energien</a:t>
            </a:r>
            <a:endParaRPr lang="de-DE" dirty="0"/>
          </a:p>
          <a:p>
            <a:r>
              <a:rPr lang="de-DE" dirty="0"/>
              <a:t> 'Biogasanlage, 'Energiewende', 'erneuerbar‘, 'Klimaschutz', Wasserkraft', 'Windenergie‘,</a:t>
            </a:r>
          </a:p>
          <a:p>
            <a:r>
              <a:rPr lang="de-DE" dirty="0"/>
              <a:t>4. </a:t>
            </a:r>
            <a:r>
              <a:rPr lang="de-DE" dirty="0" err="1"/>
              <a:t>Sanitaer</a:t>
            </a:r>
            <a:r>
              <a:rPr lang="de-DE" dirty="0" err="1">
                <a:solidFill>
                  <a:schemeClr val="tx1"/>
                </a:solidFill>
              </a:rPr>
              <a:t>technik</a:t>
            </a:r>
            <a:endParaRPr lang="de-DE" dirty="0">
              <a:solidFill>
                <a:schemeClr val="tx1"/>
              </a:solidFill>
            </a:endParaRPr>
          </a:p>
          <a:p>
            <a:r>
              <a:rPr lang="de-DE" dirty="0">
                <a:solidFill>
                  <a:schemeClr val="tx1"/>
                </a:solidFill>
              </a:rPr>
              <a:t>'Brandschutz', 'Fensterbau', 'Feuerschutz‘, 'Klimatechnik',</a:t>
            </a:r>
          </a:p>
        </p:txBody>
      </p:sp>
    </p:spTree>
    <p:extLst>
      <p:ext uri="{BB962C8B-B14F-4D97-AF65-F5344CB8AC3E}">
        <p14:creationId xmlns:p14="http://schemas.microsoft.com/office/powerpoint/2010/main" val="149152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63FA17-F22A-A596-9D10-A36C0332F8A0}"/>
              </a:ext>
            </a:extLst>
          </p:cNvPr>
          <p:cNvSpPr>
            <a:spLocks noGrp="1"/>
          </p:cNvSpPr>
          <p:nvPr>
            <p:ph type="title"/>
          </p:nvPr>
        </p:nvSpPr>
        <p:spPr/>
        <p:txBody>
          <a:bodyPr/>
          <a:lstStyle/>
          <a:p>
            <a:r>
              <a:rPr lang="de-DE"/>
              <a:t>Inhalt</a:t>
            </a:r>
          </a:p>
        </p:txBody>
      </p:sp>
      <p:sp>
        <p:nvSpPr>
          <p:cNvPr id="3" name="Inhaltsplatzhalter 2">
            <a:extLst>
              <a:ext uri="{FF2B5EF4-FFF2-40B4-BE49-F238E27FC236}">
                <a16:creationId xmlns:a16="http://schemas.microsoft.com/office/drawing/2014/main" id="{D5AAA682-96ED-F9B0-B153-DDA2BE2FE968}"/>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47374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B54DDF-B47B-DFBC-8667-192672D3F0A2}"/>
              </a:ext>
            </a:extLst>
          </p:cNvPr>
          <p:cNvSpPr>
            <a:spLocks noGrp="1"/>
          </p:cNvSpPr>
          <p:nvPr>
            <p:ph type="title"/>
          </p:nvPr>
        </p:nvSpPr>
        <p:spPr/>
        <p:txBody>
          <a:bodyPr/>
          <a:lstStyle/>
          <a:p>
            <a:r>
              <a:rPr lang="de-DE" dirty="0"/>
              <a:t>Definition „Green Economy”</a:t>
            </a:r>
          </a:p>
        </p:txBody>
      </p:sp>
      <p:sp>
        <p:nvSpPr>
          <p:cNvPr id="3" name="Inhaltsplatzhalter 2">
            <a:extLst>
              <a:ext uri="{FF2B5EF4-FFF2-40B4-BE49-F238E27FC236}">
                <a16:creationId xmlns:a16="http://schemas.microsoft.com/office/drawing/2014/main" id="{BE07D830-D59A-4894-C744-AEC72FAA33C4}"/>
              </a:ext>
            </a:extLst>
          </p:cNvPr>
          <p:cNvSpPr>
            <a:spLocks noGrp="1"/>
          </p:cNvSpPr>
          <p:nvPr>
            <p:ph idx="1"/>
          </p:nvPr>
        </p:nvSpPr>
        <p:spPr/>
        <p:txBody>
          <a:bodyPr/>
          <a:lstStyle/>
          <a:p>
            <a:r>
              <a:rPr lang="de-DE" dirty="0"/>
              <a:t>Umweltprogramms der Vereinten Nationen (UNEP 2011, S. 16) und definieren Green Economy als „ein Konzept, das Umwelt und Wirtschaft positiv miteinander verbindet und dadurch die gesellschaftliche Wohlfahrt steigert.</a:t>
            </a:r>
          </a:p>
          <a:p>
            <a:r>
              <a:rPr lang="de-DE" dirty="0"/>
              <a:t>Die Green Economy fördert umweltverträgliches Wachstum, indem die ökologischen Grenzen anerkannt und ökonomische Knappheiten und Kosten antizipiert werden.“ (BMU/UBA 2012, S. 58).</a:t>
            </a:r>
          </a:p>
          <a:p>
            <a:endParaRPr lang="de-DE" dirty="0"/>
          </a:p>
          <a:p>
            <a:r>
              <a:rPr lang="de-DE" dirty="0"/>
              <a:t>Auf Basis der angenommenen Branchenentwicklungen können dann Hinweise auf zukünftige Bedarfe an Berufen abgeleitet werden.</a:t>
            </a:r>
          </a:p>
        </p:txBody>
      </p:sp>
    </p:spTree>
    <p:extLst>
      <p:ext uri="{BB962C8B-B14F-4D97-AF65-F5344CB8AC3E}">
        <p14:creationId xmlns:p14="http://schemas.microsoft.com/office/powerpoint/2010/main" val="4026123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0E4A5-9F23-A522-EA87-23E433D720BB}"/>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A32A85E1-C9A3-9D68-F031-06CB2759A552}"/>
              </a:ext>
            </a:extLst>
          </p:cNvPr>
          <p:cNvSpPr>
            <a:spLocks noGrp="1"/>
          </p:cNvSpPr>
          <p:nvPr>
            <p:ph idx="1"/>
          </p:nvPr>
        </p:nvSpPr>
        <p:spPr>
          <a:xfrm>
            <a:off x="1097280" y="1845734"/>
            <a:ext cx="5254093" cy="4023360"/>
          </a:xfrm>
        </p:spPr>
        <p:txBody>
          <a:bodyPr>
            <a:normAutofit fontScale="62500" lnSpcReduction="20000"/>
          </a:bodyPr>
          <a:lstStyle/>
          <a:p>
            <a:r>
              <a:rPr lang="de-DE" dirty="0"/>
              <a:t>Als Handlungsfelder einer Green Economy benennt das UNEP (UNEP 2011):</a:t>
            </a:r>
          </a:p>
          <a:p>
            <a:r>
              <a:rPr lang="de-DE" dirty="0"/>
              <a:t>▸ Umweltverschmutzung und CO2-Emissionen reduzieren,</a:t>
            </a:r>
          </a:p>
          <a:p>
            <a:r>
              <a:rPr lang="de-DE" dirty="0"/>
              <a:t>▸ fossile Brennstoffe durch erneuerbare Energien und kohlenstoffarme Technologien</a:t>
            </a:r>
          </a:p>
          <a:p>
            <a:r>
              <a:rPr lang="de-DE" dirty="0"/>
              <a:t>ersetzen,</a:t>
            </a:r>
          </a:p>
          <a:p>
            <a:r>
              <a:rPr lang="de-DE" dirty="0"/>
              <a:t>▸ den Verlust von biologischer Vielfalt und Ökosystemdienstleistungen vermeiden,</a:t>
            </a:r>
          </a:p>
          <a:p>
            <a:r>
              <a:rPr lang="de-DE" dirty="0"/>
              <a:t>▸ den Naturkapitalstock verbessern und seine Neubildung fördern,</a:t>
            </a:r>
          </a:p>
          <a:p>
            <a:r>
              <a:rPr lang="de-DE" dirty="0"/>
              <a:t>▸ eine nachhaltigere städtische Lebensweise fördern,</a:t>
            </a:r>
          </a:p>
          <a:p>
            <a:r>
              <a:rPr lang="de-DE" dirty="0"/>
              <a:t>▸ eine kohlenstoffarme Mobilität fördern,</a:t>
            </a:r>
          </a:p>
          <a:p>
            <a:r>
              <a:rPr lang="de-DE" dirty="0"/>
              <a:t>▸ Abfall reduzieren,</a:t>
            </a:r>
          </a:p>
          <a:p>
            <a:r>
              <a:rPr lang="de-DE" dirty="0"/>
              <a:t>▸ die Effizienz landwirtschaftlicher und Nahrungsmittelproduktion erhöhen, sowie</a:t>
            </a:r>
          </a:p>
          <a:p>
            <a:r>
              <a:rPr lang="de-DE" dirty="0"/>
              <a:t>▸ energieeffizientes und „grünes” Bauen.</a:t>
            </a:r>
          </a:p>
        </p:txBody>
      </p:sp>
      <p:sp>
        <p:nvSpPr>
          <p:cNvPr id="7" name="Textfeld 6">
            <a:extLst>
              <a:ext uri="{FF2B5EF4-FFF2-40B4-BE49-F238E27FC236}">
                <a16:creationId xmlns:a16="http://schemas.microsoft.com/office/drawing/2014/main" id="{73834347-E3B7-CA98-70A3-325941DFAAC8}"/>
              </a:ext>
            </a:extLst>
          </p:cNvPr>
          <p:cNvSpPr txBox="1"/>
          <p:nvPr/>
        </p:nvSpPr>
        <p:spPr>
          <a:xfrm>
            <a:off x="6351373" y="1640002"/>
            <a:ext cx="6096000" cy="4801314"/>
          </a:xfrm>
          <a:prstGeom prst="rect">
            <a:avLst/>
          </a:prstGeom>
          <a:noFill/>
        </p:spPr>
        <p:txBody>
          <a:bodyPr wrap="square">
            <a:spAutoFit/>
          </a:bodyPr>
          <a:lstStyle/>
          <a:p>
            <a:r>
              <a:rPr lang="de-DE"/>
              <a:t>▸ schädliche Emissionen und Schadstoffeinträge in alle Umweltmedien vermeidet;</a:t>
            </a:r>
          </a:p>
          <a:p>
            <a:r>
              <a:rPr lang="de-DE"/>
              <a:t>▸ auf einer Weiterentwicklung der Kreislaufwirtschaft beruht und regionale Stoffkreisläufe so weit wie möglich schließt;</a:t>
            </a:r>
          </a:p>
          <a:p>
            <a:r>
              <a:rPr lang="de-DE"/>
              <a:t>▸ den Einsatz nicht erneuerbarer Ressourcen absolut senkt, insbesondere durch eine</a:t>
            </a:r>
          </a:p>
          <a:p>
            <a:r>
              <a:rPr lang="de-DE"/>
              <a:t>effizientere Nutzung von Energie, Rohstoffen und anderen natürlichen Ressourcen</a:t>
            </a:r>
          </a:p>
          <a:p>
            <a:r>
              <a:rPr lang="de-DE"/>
              <a:t>sowie die Substitution nicht erneuerbarer Ressourcen durch nachhaltig erzeugte</a:t>
            </a:r>
          </a:p>
          <a:p>
            <a:r>
              <a:rPr lang="de-DE"/>
              <a:t>erneuerbare Ressourcen;</a:t>
            </a:r>
          </a:p>
          <a:p>
            <a:r>
              <a:rPr lang="de-DE"/>
              <a:t>▸ langfristig eine ausschließlich auf erneuerbaren Energien basierende Energieversorgung erreicht und</a:t>
            </a:r>
          </a:p>
          <a:p>
            <a:r>
              <a:rPr lang="de-DE"/>
              <a:t>▸ die biologische Vielfalt sowie Ökosysteme und ihre Leistungen erhält, entwickelt</a:t>
            </a:r>
          </a:p>
          <a:p>
            <a:r>
              <a:rPr lang="de-DE"/>
              <a:t>und wiederherstellt (BMU/UBA 2012; Deutscher Bundestag 2015, S. 64).</a:t>
            </a:r>
            <a:endParaRPr lang="de-DE" dirty="0"/>
          </a:p>
        </p:txBody>
      </p:sp>
      <p:sp>
        <p:nvSpPr>
          <p:cNvPr id="9" name="Textfeld 8">
            <a:extLst>
              <a:ext uri="{FF2B5EF4-FFF2-40B4-BE49-F238E27FC236}">
                <a16:creationId xmlns:a16="http://schemas.microsoft.com/office/drawing/2014/main" id="{45A4B2CA-7FD7-8702-0182-7E85EF05BF1C}"/>
              </a:ext>
            </a:extLst>
          </p:cNvPr>
          <p:cNvSpPr txBox="1"/>
          <p:nvPr/>
        </p:nvSpPr>
        <p:spPr>
          <a:xfrm>
            <a:off x="5492578" y="-44981"/>
            <a:ext cx="6223686" cy="923330"/>
          </a:xfrm>
          <a:prstGeom prst="rect">
            <a:avLst/>
          </a:prstGeom>
          <a:noFill/>
        </p:spPr>
        <p:txBody>
          <a:bodyPr wrap="square">
            <a:spAutoFit/>
          </a:bodyPr>
          <a:lstStyle/>
          <a:p>
            <a:r>
              <a:rPr lang="en-US" dirty="0" err="1"/>
              <a:t>Ressourceneffizienz</a:t>
            </a:r>
            <a:r>
              <a:rPr lang="en-US" dirty="0"/>
              <a:t> und </a:t>
            </a:r>
            <a:r>
              <a:rPr lang="en-US" dirty="0" err="1"/>
              <a:t>Materialeffizienz</a:t>
            </a:r>
            <a:r>
              <a:rPr lang="en-US" dirty="0"/>
              <a:t>, </a:t>
            </a:r>
            <a:r>
              <a:rPr lang="en-US" dirty="0" err="1"/>
              <a:t>erneuerbare</a:t>
            </a:r>
            <a:r>
              <a:rPr lang="en-US" dirty="0"/>
              <a:t> </a:t>
            </a:r>
            <a:r>
              <a:rPr lang="en-US" dirty="0" err="1"/>
              <a:t>Ressourcen</a:t>
            </a:r>
            <a:r>
              <a:rPr lang="en-US" dirty="0"/>
              <a:t> ▸ </a:t>
            </a:r>
            <a:r>
              <a:rPr lang="en-US" dirty="0" err="1"/>
              <a:t>Energie</a:t>
            </a:r>
            <a:r>
              <a:rPr lang="en-US" dirty="0"/>
              <a:t> ▸ Smart Cities &amp; </a:t>
            </a:r>
            <a:r>
              <a:rPr lang="en-US" dirty="0" err="1"/>
              <a:t>Bauen</a:t>
            </a:r>
            <a:r>
              <a:rPr lang="en-US" dirty="0"/>
              <a:t> und </a:t>
            </a:r>
            <a:r>
              <a:rPr lang="en-US" dirty="0" err="1"/>
              <a:t>Sanieren</a:t>
            </a:r>
            <a:r>
              <a:rPr lang="en-US" dirty="0"/>
              <a:t> ▸ </a:t>
            </a:r>
            <a:r>
              <a:rPr lang="en-US" dirty="0" err="1"/>
              <a:t>Biodiversität</a:t>
            </a:r>
            <a:r>
              <a:rPr lang="en-US" dirty="0"/>
              <a:t> und </a:t>
            </a:r>
            <a:r>
              <a:rPr lang="en-US" dirty="0" err="1"/>
              <a:t>Naturkapital</a:t>
            </a:r>
            <a:r>
              <a:rPr lang="en-US" dirty="0"/>
              <a:t> ▸ </a:t>
            </a:r>
            <a:r>
              <a:rPr lang="en-US" dirty="0" err="1"/>
              <a:t>Konsum</a:t>
            </a:r>
            <a:r>
              <a:rPr lang="en-US" dirty="0"/>
              <a:t> ▸ </a:t>
            </a:r>
            <a:r>
              <a:rPr lang="en-US" dirty="0" err="1"/>
              <a:t>Mobilität</a:t>
            </a:r>
            <a:endParaRPr lang="de-DE" dirty="0"/>
          </a:p>
        </p:txBody>
      </p:sp>
      <p:sp>
        <p:nvSpPr>
          <p:cNvPr id="11" name="Textfeld 10">
            <a:extLst>
              <a:ext uri="{FF2B5EF4-FFF2-40B4-BE49-F238E27FC236}">
                <a16:creationId xmlns:a16="http://schemas.microsoft.com/office/drawing/2014/main" id="{F35FF343-402E-149B-421F-AE36C3C39291}"/>
              </a:ext>
            </a:extLst>
          </p:cNvPr>
          <p:cNvSpPr txBox="1"/>
          <p:nvPr/>
        </p:nvSpPr>
        <p:spPr>
          <a:xfrm>
            <a:off x="-97206" y="222978"/>
            <a:ext cx="6223686" cy="1477328"/>
          </a:xfrm>
          <a:prstGeom prst="rect">
            <a:avLst/>
          </a:prstGeom>
          <a:noFill/>
        </p:spPr>
        <p:txBody>
          <a:bodyPr wrap="square">
            <a:spAutoFit/>
          </a:bodyPr>
          <a:lstStyle/>
          <a:p>
            <a:r>
              <a:rPr lang="de-DE" dirty="0"/>
              <a:t>Diese Leitmärkte sind (1) Umweltfreundliche Energien und Energiespeicherung, (2) Energieeffizienz, (3) Rohstoff- und Materialeffizienz, (4) Nachhaltige Mobilität, (5) Kreislaufwirtschaft und (6) Nachhaltige Wasserwirtschaft.</a:t>
            </a:r>
          </a:p>
          <a:p>
            <a:r>
              <a:rPr lang="en-US" dirty="0" err="1"/>
              <a:t>Landwirtschaft</a:t>
            </a:r>
            <a:endParaRPr lang="de-DE" dirty="0"/>
          </a:p>
        </p:txBody>
      </p:sp>
    </p:spTree>
    <p:extLst>
      <p:ext uri="{BB962C8B-B14F-4D97-AF65-F5344CB8AC3E}">
        <p14:creationId xmlns:p14="http://schemas.microsoft.com/office/powerpoint/2010/main" val="136065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28F39D-E8BC-F306-020D-0D8704AADC9B}"/>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9477101-9E1A-F33B-AE2D-BD49BB4BE126}"/>
              </a:ext>
            </a:extLst>
          </p:cNvPr>
          <p:cNvSpPr>
            <a:spLocks noGrp="1"/>
          </p:cNvSpPr>
          <p:nvPr>
            <p:ph idx="1"/>
          </p:nvPr>
        </p:nvSpPr>
        <p:spPr/>
        <p:txBody>
          <a:bodyPr>
            <a:normAutofit fontScale="92500" lnSpcReduction="10000"/>
          </a:bodyPr>
          <a:lstStyle/>
          <a:p>
            <a:r>
              <a:rPr lang="de-DE" dirty="0"/>
              <a:t>Zentrale Fragen sind: Welche Qualifikationen und Berufe leisten nachweislich einen Beitrag zur Transformation hin zur Green Economy? </a:t>
            </a:r>
          </a:p>
          <a:p>
            <a:r>
              <a:rPr lang="de-DE" dirty="0"/>
              <a:t>Welche Qualifikationen und welche Berufe werden für den Übergang zur Green Economy benötigt?</a:t>
            </a:r>
          </a:p>
          <a:p>
            <a:r>
              <a:rPr lang="de-DE" dirty="0"/>
              <a:t>Demgegenüber formulieren Unternehmen in Stellenanzeigen in der Regel eher idealtypische Qualifikationsanforderungen für die Besetzung von Arbeitsplätzen. Stellenanzeigen und insbesondere die Stellenanzeigentexte bieten daher ein besonders hohes Analysepotential für die Untersuchung des zusätzlichen Arbeitskräftebedarfs und dessen Veränderungen am aktuellen Rand. Dies soll anhand eines Beispiels verdeutlicht werden.</a:t>
            </a:r>
          </a:p>
          <a:p>
            <a:endParaRPr lang="de-DE" dirty="0"/>
          </a:p>
          <a:p>
            <a:r>
              <a:rPr lang="de-DE" dirty="0"/>
              <a:t>Das Vorgehen wurde in zwei Schritten angegangen: Ausgehend von der Definition einer Green Economy wurde ein Schlagwortkatalog entwickelt, der Begriffe enthält, die eine Green Economy beschreiben. Anschließend wurden über 400.000 Stellenanzeigen, die sowohl eine Stellen- als auch eine Unternehmensbeschreibung enthalten, auf die Stichworte hin untersucht. </a:t>
            </a:r>
          </a:p>
        </p:txBody>
      </p:sp>
    </p:spTree>
    <p:extLst>
      <p:ext uri="{BB962C8B-B14F-4D97-AF65-F5344CB8AC3E}">
        <p14:creationId xmlns:p14="http://schemas.microsoft.com/office/powerpoint/2010/main" val="3397184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C3FA69-502C-43BA-E647-7AE2EF1E5E05}"/>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A859D87C-3174-D0C7-AD66-B05EAC817BBC}"/>
              </a:ext>
            </a:extLst>
          </p:cNvPr>
          <p:cNvSpPr>
            <a:spLocks noGrp="1"/>
          </p:cNvSpPr>
          <p:nvPr>
            <p:ph idx="1"/>
          </p:nvPr>
        </p:nvSpPr>
        <p:spPr/>
        <p:txBody>
          <a:bodyPr/>
          <a:lstStyle/>
          <a:p>
            <a:r>
              <a:rPr lang="de-DE" dirty="0"/>
              <a:t>Ein Schwerpunkt liegt im Produzierenden Gewerbe</a:t>
            </a:r>
          </a:p>
          <a:p>
            <a:endParaRPr lang="de-DE" dirty="0"/>
          </a:p>
          <a:p>
            <a:r>
              <a:rPr lang="de-DE" dirty="0"/>
              <a:t>Als Indikator dient der Anteil der Stellenausschreibungen eines Berufes mit einer Green Economy-Relevanz an allen Stellenausschreibungen dieses Berufes</a:t>
            </a:r>
          </a:p>
          <a:p>
            <a:endParaRPr lang="de-DE" dirty="0"/>
          </a:p>
          <a:p>
            <a:r>
              <a:rPr lang="de-DE" dirty="0"/>
              <a:t>. Im weiteren Verlauf wurde allen Anzeigen eine Green Economy-Relevanz zugesprochen, die mindestens zwei dieser Schlagworte enthalten. </a:t>
            </a:r>
          </a:p>
          <a:p>
            <a:r>
              <a:rPr lang="de-DE" dirty="0"/>
              <a:t>Also lässt sich entweder für die in den Anzeigen gesuchten Berufe bereits ein Wandel zur Green Economy erkennen, oder dass sich das Unternehmen bereits umstellt. </a:t>
            </a:r>
          </a:p>
        </p:txBody>
      </p:sp>
    </p:spTree>
    <p:extLst>
      <p:ext uri="{BB962C8B-B14F-4D97-AF65-F5344CB8AC3E}">
        <p14:creationId xmlns:p14="http://schemas.microsoft.com/office/powerpoint/2010/main" val="862021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C22523E-62ED-0719-767A-8F769F2E135F}"/>
              </a:ext>
            </a:extLst>
          </p:cNvPr>
          <p:cNvSpPr>
            <a:spLocks noGrp="1"/>
          </p:cNvSpPr>
          <p:nvPr>
            <p:ph type="title"/>
          </p:nvPr>
        </p:nvSpPr>
        <p:spPr>
          <a:xfrm>
            <a:off x="6411685" y="634946"/>
            <a:ext cx="5127171" cy="1450757"/>
          </a:xfrm>
        </p:spPr>
        <p:txBody>
          <a:bodyPr>
            <a:normAutofit/>
          </a:bodyPr>
          <a:lstStyle/>
          <a:p>
            <a:endParaRPr lang="de-DE" dirty="0"/>
          </a:p>
        </p:txBody>
      </p:sp>
      <p:pic>
        <p:nvPicPr>
          <p:cNvPr id="5" name="Grafik 4">
            <a:extLst>
              <a:ext uri="{FF2B5EF4-FFF2-40B4-BE49-F238E27FC236}">
                <a16:creationId xmlns:a16="http://schemas.microsoft.com/office/drawing/2014/main" id="{419FD06C-FB3D-71B2-F71C-C2F5A80AE91A}"/>
              </a:ext>
            </a:extLst>
          </p:cNvPr>
          <p:cNvPicPr>
            <a:picLocks noChangeAspect="1"/>
          </p:cNvPicPr>
          <p:nvPr/>
        </p:nvPicPr>
        <p:blipFill>
          <a:blip r:embed="rId2"/>
          <a:stretch>
            <a:fillRect/>
          </a:stretch>
        </p:blipFill>
        <p:spPr>
          <a:xfrm>
            <a:off x="643192" y="1640306"/>
            <a:ext cx="5451627" cy="3257347"/>
          </a:xfrm>
          <a:prstGeom prst="rect">
            <a:avLst/>
          </a:prstGeom>
        </p:spPr>
      </p:pic>
      <p:cxnSp>
        <p:nvCxnSpPr>
          <p:cNvPr id="12" name="Straight Connector 11">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469306DE-C62E-E3CB-4A20-81BF8258F3A0}"/>
              </a:ext>
            </a:extLst>
          </p:cNvPr>
          <p:cNvSpPr>
            <a:spLocks noGrp="1"/>
          </p:cNvSpPr>
          <p:nvPr>
            <p:ph idx="1"/>
          </p:nvPr>
        </p:nvSpPr>
        <p:spPr>
          <a:xfrm>
            <a:off x="6411684" y="2198914"/>
            <a:ext cx="5127172" cy="3670180"/>
          </a:xfrm>
        </p:spPr>
        <p:txBody>
          <a:bodyPr>
            <a:normAutofit/>
          </a:bodyPr>
          <a:lstStyle/>
          <a:p>
            <a:r>
              <a:rPr lang="de-DE" dirty="0"/>
              <a:t>Die Stellenanzeigen geben Einblick in die aktuelle Nachfrage der Betriebe nach bestimmten Qualifikationen, Kompetenzen und Fertigkeiten und erlauben die Untersuchung von u.a. Qualifikationsanforderungen in Teilarbeitsmärkten, Veränderungen von Anforderungen und Aufgaben innerhalb von Berufen, der Relevanz bestimmter Bildungsabschlüsse oder der Nachfrage nach speziellen Kompetenzen. Da die Stellenanzeigen im Volltext und viele Informationen auch kodiert vorliegen, ist es möglich, weitreichende Analysen dieser Anzeigen durchzuführen.</a:t>
            </a:r>
          </a:p>
        </p:txBody>
      </p:sp>
      <p:sp>
        <p:nvSpPr>
          <p:cNvPr id="14" name="Rectangle 13">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feld 10">
            <a:extLst>
              <a:ext uri="{FF2B5EF4-FFF2-40B4-BE49-F238E27FC236}">
                <a16:creationId xmlns:a16="http://schemas.microsoft.com/office/drawing/2014/main" id="{38301470-C425-BF22-0AA8-66E9AE9F373B}"/>
              </a:ext>
            </a:extLst>
          </p:cNvPr>
          <p:cNvSpPr txBox="1"/>
          <p:nvPr/>
        </p:nvSpPr>
        <p:spPr>
          <a:xfrm>
            <a:off x="3047189" y="2967335"/>
            <a:ext cx="6094378" cy="923330"/>
          </a:xfrm>
          <a:prstGeom prst="rect">
            <a:avLst/>
          </a:prstGeom>
          <a:noFill/>
        </p:spPr>
        <p:txBody>
          <a:bodyPr wrap="square">
            <a:spAutoFit/>
          </a:bodyPr>
          <a:lstStyle/>
          <a:p>
            <a:r>
              <a:rPr lang="de-DE" dirty="0"/>
              <a:t>Der überwiegende Teil der Nachfrage nach „grünen“ Qualifikationen konzentriert sich auf Bauberufe und technische Berufe.</a:t>
            </a:r>
          </a:p>
        </p:txBody>
      </p:sp>
    </p:spTree>
    <p:extLst>
      <p:ext uri="{BB962C8B-B14F-4D97-AF65-F5344CB8AC3E}">
        <p14:creationId xmlns:p14="http://schemas.microsoft.com/office/powerpoint/2010/main" val="265226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2F669-5E10-4EBD-8476-3BE8D6F99A99}"/>
              </a:ext>
            </a:extLst>
          </p:cNvPr>
          <p:cNvSpPr>
            <a:spLocks noGrp="1"/>
          </p:cNvSpPr>
          <p:nvPr>
            <p:ph type="title"/>
          </p:nvPr>
        </p:nvSpPr>
        <p:spPr/>
        <p:txBody>
          <a:bodyPr/>
          <a:lstStyle/>
          <a:p>
            <a:r>
              <a:rPr lang="de-DE" dirty="0"/>
              <a:t>3 Berufsgruppen</a:t>
            </a:r>
          </a:p>
        </p:txBody>
      </p:sp>
      <p:sp>
        <p:nvSpPr>
          <p:cNvPr id="3" name="Inhaltsplatzhalter 2">
            <a:extLst>
              <a:ext uri="{FF2B5EF4-FFF2-40B4-BE49-F238E27FC236}">
                <a16:creationId xmlns:a16="http://schemas.microsoft.com/office/drawing/2014/main" id="{578CE25B-D182-962F-11A2-7B264B8C9B70}"/>
              </a:ext>
            </a:extLst>
          </p:cNvPr>
          <p:cNvSpPr>
            <a:spLocks noGrp="1"/>
          </p:cNvSpPr>
          <p:nvPr>
            <p:ph idx="1"/>
          </p:nvPr>
        </p:nvSpPr>
        <p:spPr/>
        <p:txBody>
          <a:bodyPr/>
          <a:lstStyle/>
          <a:p>
            <a:r>
              <a:rPr lang="de-DE" dirty="0"/>
              <a:t>„Mechatroniker/in“, „Maschinen- und Anlagenführer/in“ und „Metallbauer/in“</a:t>
            </a:r>
          </a:p>
        </p:txBody>
      </p:sp>
    </p:spTree>
    <p:extLst>
      <p:ext uri="{BB962C8B-B14F-4D97-AF65-F5344CB8AC3E}">
        <p14:creationId xmlns:p14="http://schemas.microsoft.com/office/powerpoint/2010/main" val="5626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BCEBC0-1FEE-432C-5B58-2126353A793B}"/>
              </a:ext>
            </a:extLst>
          </p:cNvPr>
          <p:cNvSpPr>
            <a:spLocks noGrp="1"/>
          </p:cNvSpPr>
          <p:nvPr>
            <p:ph type="title"/>
          </p:nvPr>
        </p:nvSpPr>
        <p:spPr/>
        <p:txBody>
          <a:bodyPr/>
          <a:lstStyle/>
          <a:p>
            <a:r>
              <a:rPr lang="de-DE" dirty="0"/>
              <a:t>Rohe Zahlen</a:t>
            </a:r>
          </a:p>
        </p:txBody>
      </p:sp>
      <p:graphicFrame>
        <p:nvGraphicFramePr>
          <p:cNvPr id="4" name="Tabelle 4">
            <a:extLst>
              <a:ext uri="{FF2B5EF4-FFF2-40B4-BE49-F238E27FC236}">
                <a16:creationId xmlns:a16="http://schemas.microsoft.com/office/drawing/2014/main" id="{BCB7A2E7-B9F0-A244-1FB9-6720FB724284}"/>
              </a:ext>
            </a:extLst>
          </p:cNvPr>
          <p:cNvGraphicFramePr>
            <a:graphicFrameLocks noGrp="1"/>
          </p:cNvGraphicFramePr>
          <p:nvPr>
            <p:ph idx="1"/>
            <p:extLst>
              <p:ext uri="{D42A27DB-BD31-4B8C-83A1-F6EECF244321}">
                <p14:modId xmlns:p14="http://schemas.microsoft.com/office/powerpoint/2010/main" val="4118566711"/>
              </p:ext>
            </p:extLst>
          </p:nvPr>
        </p:nvGraphicFramePr>
        <p:xfrm>
          <a:off x="741405" y="1889741"/>
          <a:ext cx="11096368" cy="3459039"/>
        </p:xfrm>
        <a:graphic>
          <a:graphicData uri="http://schemas.openxmlformats.org/drawingml/2006/table">
            <a:tbl>
              <a:tblPr firstRow="1" bandRow="1">
                <a:tableStyleId>{5C22544A-7EE6-4342-B048-85BDC9FD1C3A}</a:tableStyleId>
              </a:tblPr>
              <a:tblGrid>
                <a:gridCol w="2774092">
                  <a:extLst>
                    <a:ext uri="{9D8B030D-6E8A-4147-A177-3AD203B41FA5}">
                      <a16:colId xmlns:a16="http://schemas.microsoft.com/office/drawing/2014/main" val="853591783"/>
                    </a:ext>
                  </a:extLst>
                </a:gridCol>
                <a:gridCol w="2774092">
                  <a:extLst>
                    <a:ext uri="{9D8B030D-6E8A-4147-A177-3AD203B41FA5}">
                      <a16:colId xmlns:a16="http://schemas.microsoft.com/office/drawing/2014/main" val="1321979308"/>
                    </a:ext>
                  </a:extLst>
                </a:gridCol>
                <a:gridCol w="2774092">
                  <a:extLst>
                    <a:ext uri="{9D8B030D-6E8A-4147-A177-3AD203B41FA5}">
                      <a16:colId xmlns:a16="http://schemas.microsoft.com/office/drawing/2014/main" val="1241377041"/>
                    </a:ext>
                  </a:extLst>
                </a:gridCol>
                <a:gridCol w="2774092">
                  <a:extLst>
                    <a:ext uri="{9D8B030D-6E8A-4147-A177-3AD203B41FA5}">
                      <a16:colId xmlns:a16="http://schemas.microsoft.com/office/drawing/2014/main" val="4101119102"/>
                    </a:ext>
                  </a:extLst>
                </a:gridCol>
              </a:tblGrid>
              <a:tr h="656791">
                <a:tc>
                  <a:txBody>
                    <a:bodyPr/>
                    <a:lstStyle/>
                    <a:p>
                      <a:endParaRPr lang="de-DE"/>
                    </a:p>
                  </a:txBody>
                  <a:tcPr/>
                </a:tc>
                <a:tc>
                  <a:txBody>
                    <a:bodyPr/>
                    <a:lstStyle/>
                    <a:p>
                      <a:r>
                        <a:rPr lang="de-DE" dirty="0"/>
                        <a:t>Mechatroniker/in</a:t>
                      </a:r>
                    </a:p>
                  </a:txBody>
                  <a:tcPr/>
                </a:tc>
                <a:tc>
                  <a:txBody>
                    <a:bodyPr/>
                    <a:lstStyle/>
                    <a:p>
                      <a:r>
                        <a:rPr lang="de-DE" dirty="0"/>
                        <a:t>Maschinen- und Anlagenführer/in</a:t>
                      </a:r>
                    </a:p>
                  </a:txBody>
                  <a:tcPr/>
                </a:tc>
                <a:tc>
                  <a:txBody>
                    <a:bodyPr/>
                    <a:lstStyle/>
                    <a:p>
                      <a:r>
                        <a:rPr lang="de-DE" dirty="0"/>
                        <a:t>Metallbauer/in</a:t>
                      </a:r>
                    </a:p>
                  </a:txBody>
                  <a:tcPr/>
                </a:tc>
                <a:extLst>
                  <a:ext uri="{0D108BD9-81ED-4DB2-BD59-A6C34878D82A}">
                    <a16:rowId xmlns:a16="http://schemas.microsoft.com/office/drawing/2014/main" val="2299532345"/>
                  </a:ext>
                </a:extLst>
              </a:tr>
              <a:tr h="380522">
                <a:tc>
                  <a:txBody>
                    <a:bodyPr/>
                    <a:lstStyle/>
                    <a:p>
                      <a:r>
                        <a:rPr lang="de-DE" dirty="0"/>
                        <a:t># Stellenanzeigen</a:t>
                      </a:r>
                      <a:r>
                        <a:rPr lang="de-DE" baseline="30000" dirty="0"/>
                        <a:t>1</a:t>
                      </a:r>
                      <a:endParaRPr lang="de-DE" dirty="0"/>
                    </a:p>
                  </a:txBody>
                  <a:tcPr/>
                </a:tc>
                <a:tc>
                  <a:txBody>
                    <a:bodyPr/>
                    <a:lstStyle/>
                    <a:p>
                      <a:r>
                        <a:rPr lang="de-DE" dirty="0"/>
                        <a:t>20.000</a:t>
                      </a:r>
                    </a:p>
                  </a:txBody>
                  <a:tcPr/>
                </a:tc>
                <a:tc>
                  <a:txBody>
                    <a:bodyPr/>
                    <a:lstStyle/>
                    <a:p>
                      <a:r>
                        <a:rPr lang="de-DE" dirty="0"/>
                        <a:t>22.000</a:t>
                      </a:r>
                    </a:p>
                  </a:txBody>
                  <a:tcPr/>
                </a:tc>
                <a:tc>
                  <a:txBody>
                    <a:bodyPr/>
                    <a:lstStyle/>
                    <a:p>
                      <a:r>
                        <a:rPr lang="de-DE" dirty="0"/>
                        <a:t>10.500</a:t>
                      </a:r>
                    </a:p>
                  </a:txBody>
                  <a:tcPr/>
                </a:tc>
                <a:extLst>
                  <a:ext uri="{0D108BD9-81ED-4DB2-BD59-A6C34878D82A}">
                    <a16:rowId xmlns:a16="http://schemas.microsoft.com/office/drawing/2014/main" val="1755552521"/>
                  </a:ext>
                </a:extLst>
              </a:tr>
              <a:tr h="380522">
                <a:tc>
                  <a:txBody>
                    <a:bodyPr/>
                    <a:lstStyle/>
                    <a:p>
                      <a:pPr lvl="1"/>
                      <a:r>
                        <a:rPr lang="de-DE" dirty="0"/>
                        <a:t>→ Ohne Zeitarbeit</a:t>
                      </a:r>
                      <a:r>
                        <a:rPr lang="de-DE" baseline="30000" dirty="0"/>
                        <a:t>1</a:t>
                      </a:r>
                      <a:endParaRPr lang="de-DE" dirty="0"/>
                    </a:p>
                  </a:txBody>
                  <a:tcPr/>
                </a:tc>
                <a:tc>
                  <a:txBody>
                    <a:bodyPr/>
                    <a:lstStyle/>
                    <a:p>
                      <a:r>
                        <a:rPr lang="de-DE" dirty="0"/>
                        <a:t>11.500</a:t>
                      </a:r>
                    </a:p>
                  </a:txBody>
                  <a:tcPr/>
                </a:tc>
                <a:tc>
                  <a:txBody>
                    <a:bodyPr/>
                    <a:lstStyle/>
                    <a:p>
                      <a:r>
                        <a:rPr lang="de-DE" dirty="0"/>
                        <a:t>7.500</a:t>
                      </a:r>
                    </a:p>
                  </a:txBody>
                  <a:tcPr/>
                </a:tc>
                <a:tc>
                  <a:txBody>
                    <a:bodyPr/>
                    <a:lstStyle/>
                    <a:p>
                      <a:r>
                        <a:rPr lang="de-DE" dirty="0"/>
                        <a:t>5.500</a:t>
                      </a:r>
                    </a:p>
                  </a:txBody>
                  <a:tcPr/>
                </a:tc>
                <a:extLst>
                  <a:ext uri="{0D108BD9-81ED-4DB2-BD59-A6C34878D82A}">
                    <a16:rowId xmlns:a16="http://schemas.microsoft.com/office/drawing/2014/main" val="4277684005"/>
                  </a:ext>
                </a:extLst>
              </a:tr>
              <a:tr h="380522">
                <a:tc>
                  <a:txBody>
                    <a:bodyPr/>
                    <a:lstStyle/>
                    <a:p>
                      <a:pPr lvl="0"/>
                      <a:r>
                        <a:rPr lang="de-DE" dirty="0"/>
                        <a:t># Ausbildungsplätzte</a:t>
                      </a:r>
                      <a:r>
                        <a:rPr lang="de-DE" baseline="30000" dirty="0"/>
                        <a:t>1</a:t>
                      </a:r>
                      <a:endParaRPr lang="de-DE" dirty="0"/>
                    </a:p>
                  </a:txBody>
                  <a:tcPr/>
                </a:tc>
                <a:tc>
                  <a:txBody>
                    <a:bodyPr/>
                    <a:lstStyle/>
                    <a:p>
                      <a:r>
                        <a:rPr lang="de-DE" dirty="0"/>
                        <a:t>3.500</a:t>
                      </a:r>
                    </a:p>
                  </a:txBody>
                  <a:tcPr/>
                </a:tc>
                <a:tc>
                  <a:txBody>
                    <a:bodyPr/>
                    <a:lstStyle/>
                    <a:p>
                      <a:r>
                        <a:rPr lang="de-DE" dirty="0"/>
                        <a:t>2.500</a:t>
                      </a:r>
                    </a:p>
                  </a:txBody>
                  <a:tcPr/>
                </a:tc>
                <a:tc>
                  <a:txBody>
                    <a:bodyPr/>
                    <a:lstStyle/>
                    <a:p>
                      <a:r>
                        <a:rPr lang="de-DE" dirty="0"/>
                        <a:t>2.500</a:t>
                      </a:r>
                    </a:p>
                  </a:txBody>
                  <a:tcPr/>
                </a:tc>
                <a:extLst>
                  <a:ext uri="{0D108BD9-81ED-4DB2-BD59-A6C34878D82A}">
                    <a16:rowId xmlns:a16="http://schemas.microsoft.com/office/drawing/2014/main" val="2051591640"/>
                  </a:ext>
                </a:extLst>
              </a:tr>
              <a:tr h="380522">
                <a:tc>
                  <a:txBody>
                    <a:bodyPr/>
                    <a:lstStyle/>
                    <a:p>
                      <a:r>
                        <a:rPr lang="de-DE" dirty="0"/>
                        <a:t>Abgeschlossene Ausbildungsverträge</a:t>
                      </a:r>
                      <a:r>
                        <a:rPr lang="de-DE" baseline="30000" dirty="0"/>
                        <a:t>2</a:t>
                      </a:r>
                    </a:p>
                  </a:txBody>
                  <a:tcPr/>
                </a:tc>
                <a:tc>
                  <a:txBody>
                    <a:bodyPr/>
                    <a:lstStyle/>
                    <a:p>
                      <a:r>
                        <a:rPr lang="de-DE" dirty="0"/>
                        <a:t>7. 500</a:t>
                      </a:r>
                    </a:p>
                  </a:txBody>
                  <a:tcPr/>
                </a:tc>
                <a:tc>
                  <a:txBody>
                    <a:bodyPr/>
                    <a:lstStyle/>
                    <a:p>
                      <a:r>
                        <a:rPr lang="en-US" dirty="0"/>
                        <a:t>3.500</a:t>
                      </a:r>
                      <a:endParaRPr lang="de-DE" dirty="0"/>
                    </a:p>
                  </a:txBody>
                  <a:tcPr/>
                </a:tc>
                <a:tc>
                  <a:txBody>
                    <a:bodyPr/>
                    <a:lstStyle/>
                    <a:p>
                      <a:r>
                        <a:rPr lang="de-DE" dirty="0"/>
                        <a:t>4.500</a:t>
                      </a:r>
                    </a:p>
                  </a:txBody>
                  <a:tcPr/>
                </a:tc>
                <a:extLst>
                  <a:ext uri="{0D108BD9-81ED-4DB2-BD59-A6C34878D82A}">
                    <a16:rowId xmlns:a16="http://schemas.microsoft.com/office/drawing/2014/main" val="4230987097"/>
                  </a:ext>
                </a:extLst>
              </a:tr>
              <a:tr h="380522">
                <a:tc>
                  <a:txBody>
                    <a:bodyPr/>
                    <a:lstStyle/>
                    <a:p>
                      <a:r>
                        <a:rPr lang="de-DE" dirty="0"/>
                        <a:t>Ausbildungsdauer</a:t>
                      </a:r>
                      <a:r>
                        <a:rPr lang="de-DE" baseline="30000" dirty="0"/>
                        <a:t>3</a:t>
                      </a:r>
                    </a:p>
                  </a:txBody>
                  <a:tcPr/>
                </a:tc>
                <a:tc>
                  <a:txBody>
                    <a:bodyPr/>
                    <a:lstStyle/>
                    <a:p>
                      <a:r>
                        <a:rPr lang="en-US" sz="1800" b="0" i="0" kern="1200" dirty="0">
                          <a:solidFill>
                            <a:schemeClr val="dk1"/>
                          </a:solidFill>
                          <a:effectLst/>
                          <a:latin typeface="+mn-lt"/>
                          <a:ea typeface="+mn-ea"/>
                          <a:cs typeface="+mn-cs"/>
                        </a:rPr>
                        <a:t>3.5 Jahre</a:t>
                      </a:r>
                      <a:endParaRPr lang="de-DE" dirty="0"/>
                    </a:p>
                  </a:txBody>
                  <a:tcPr/>
                </a:tc>
                <a:tc>
                  <a:txBody>
                    <a:bodyPr/>
                    <a:lstStyle/>
                    <a:p>
                      <a:r>
                        <a:rPr lang="de-DE" dirty="0"/>
                        <a:t>2 Jahre</a:t>
                      </a:r>
                    </a:p>
                  </a:txBody>
                  <a:tcPr/>
                </a:tc>
                <a:tc>
                  <a:txBody>
                    <a:bodyPr/>
                    <a:lstStyle/>
                    <a:p>
                      <a:r>
                        <a:rPr lang="en-US" sz="1800" b="0" i="0" kern="1200" dirty="0">
                          <a:solidFill>
                            <a:schemeClr val="dk1"/>
                          </a:solidFill>
                          <a:effectLst/>
                          <a:latin typeface="+mn-lt"/>
                          <a:ea typeface="+mn-ea"/>
                          <a:cs typeface="+mn-cs"/>
                        </a:rPr>
                        <a:t>3.5 Jahre</a:t>
                      </a:r>
                      <a:endParaRPr lang="de-DE" dirty="0"/>
                    </a:p>
                  </a:txBody>
                  <a:tcPr/>
                </a:tc>
                <a:extLst>
                  <a:ext uri="{0D108BD9-81ED-4DB2-BD59-A6C34878D82A}">
                    <a16:rowId xmlns:a16="http://schemas.microsoft.com/office/drawing/2014/main" val="1536549235"/>
                  </a:ext>
                </a:extLst>
              </a:tr>
              <a:tr h="380522">
                <a:tc>
                  <a:txBody>
                    <a:bodyPr/>
                    <a:lstStyle/>
                    <a:p>
                      <a:r>
                        <a:rPr lang="de-DE" dirty="0"/>
                        <a:t>Überwiegender Schulabschluss</a:t>
                      </a:r>
                      <a:r>
                        <a:rPr lang="de-DE" baseline="30000" dirty="0"/>
                        <a:t>3</a:t>
                      </a:r>
                      <a:endParaRPr lang="de-DE" dirty="0"/>
                    </a:p>
                  </a:txBody>
                  <a:tcPr/>
                </a:tc>
                <a:tc>
                  <a:txBody>
                    <a:bodyPr/>
                    <a:lstStyle/>
                    <a:p>
                      <a:r>
                        <a:rPr lang="de-DE" dirty="0"/>
                        <a:t>Realschule</a:t>
                      </a:r>
                    </a:p>
                  </a:txBody>
                  <a:tcPr/>
                </a:tc>
                <a:tc>
                  <a:txBody>
                    <a:bodyPr/>
                    <a:lstStyle/>
                    <a:p>
                      <a:r>
                        <a:rPr lang="de-DE" dirty="0"/>
                        <a:t>Hauptschule</a:t>
                      </a:r>
                    </a:p>
                  </a:txBody>
                  <a:tcPr/>
                </a:tc>
                <a:tc>
                  <a:txBody>
                    <a:bodyPr/>
                    <a:lstStyle/>
                    <a:p>
                      <a:r>
                        <a:rPr lang="de-DE" dirty="0"/>
                        <a:t>Hauptschule</a:t>
                      </a:r>
                    </a:p>
                  </a:txBody>
                  <a:tcPr/>
                </a:tc>
                <a:extLst>
                  <a:ext uri="{0D108BD9-81ED-4DB2-BD59-A6C34878D82A}">
                    <a16:rowId xmlns:a16="http://schemas.microsoft.com/office/drawing/2014/main" val="566324579"/>
                  </a:ext>
                </a:extLst>
              </a:tr>
            </a:tbl>
          </a:graphicData>
        </a:graphic>
      </p:graphicFrame>
      <p:sp>
        <p:nvSpPr>
          <p:cNvPr id="5" name="Textfeld 4">
            <a:extLst>
              <a:ext uri="{FF2B5EF4-FFF2-40B4-BE49-F238E27FC236}">
                <a16:creationId xmlns:a16="http://schemas.microsoft.com/office/drawing/2014/main" id="{8D5ED97D-F8FA-819B-753B-E832B43C93F9}"/>
              </a:ext>
            </a:extLst>
          </p:cNvPr>
          <p:cNvSpPr txBox="1"/>
          <p:nvPr/>
        </p:nvSpPr>
        <p:spPr>
          <a:xfrm>
            <a:off x="741405" y="5360665"/>
            <a:ext cx="11096368" cy="369332"/>
          </a:xfrm>
          <a:prstGeom prst="rect">
            <a:avLst/>
          </a:prstGeom>
          <a:noFill/>
        </p:spPr>
        <p:txBody>
          <a:bodyPr wrap="square" rtlCol="0">
            <a:spAutoFit/>
          </a:bodyPr>
          <a:lstStyle/>
          <a:p>
            <a:r>
              <a:rPr lang="de-DE" dirty="0"/>
              <a:t>Zahlen gerundet auf nächste 500</a:t>
            </a:r>
          </a:p>
        </p:txBody>
      </p:sp>
      <p:sp>
        <p:nvSpPr>
          <p:cNvPr id="7" name="Textfeld 6">
            <a:extLst>
              <a:ext uri="{FF2B5EF4-FFF2-40B4-BE49-F238E27FC236}">
                <a16:creationId xmlns:a16="http://schemas.microsoft.com/office/drawing/2014/main" id="{E009F47E-4AD0-8A7B-3716-1B97DB8E0D7D}"/>
              </a:ext>
            </a:extLst>
          </p:cNvPr>
          <p:cNvSpPr txBox="1"/>
          <p:nvPr/>
        </p:nvSpPr>
        <p:spPr>
          <a:xfrm>
            <a:off x="8247363" y="5129832"/>
            <a:ext cx="6096000" cy="1200329"/>
          </a:xfrm>
          <a:prstGeom prst="rect">
            <a:avLst/>
          </a:prstGeom>
          <a:noFill/>
        </p:spPr>
        <p:txBody>
          <a:bodyPr wrap="square">
            <a:spAutoFit/>
          </a:bodyPr>
          <a:lstStyle/>
          <a:p>
            <a:r>
              <a:rPr lang="de-DE" dirty="0"/>
              <a:t>Stichtag: 17.06.2022</a:t>
            </a:r>
          </a:p>
          <a:p>
            <a:pPr marL="342900" indent="-342900">
              <a:buAutoNum type="arabicParenR"/>
            </a:pPr>
            <a:r>
              <a:rPr lang="de-DE" dirty="0">
                <a:hlinkClick r:id="rId2"/>
              </a:rPr>
              <a:t>www.arbeitsagentur.de/</a:t>
            </a:r>
            <a:endParaRPr lang="de-DE" dirty="0"/>
          </a:p>
          <a:p>
            <a:pPr marL="342900" indent="-342900">
              <a:buAutoNum type="arabicParenR"/>
            </a:pPr>
            <a:r>
              <a:rPr lang="de-DE" dirty="0"/>
              <a:t>IG Metall </a:t>
            </a:r>
            <a:r>
              <a:rPr lang="de-DE" sz="700" dirty="0"/>
              <a:t>(</a:t>
            </a:r>
            <a:r>
              <a:rPr lang="de-DE" sz="700" dirty="0">
                <a:hlinkClick r:id="rId3"/>
              </a:rPr>
              <a:t>https://wap.igmetall.de/docs_20210316_IGM___Ausbildungsbilanz_2020_40cea7f9623dea3faaf9a870c41e5c217d5ef5da.pdf</a:t>
            </a:r>
            <a:r>
              <a:rPr lang="de-DE" sz="700" dirty="0"/>
              <a:t>)</a:t>
            </a:r>
          </a:p>
          <a:p>
            <a:pPr marL="342900" indent="-342900">
              <a:buAutoNum type="arabicParenR"/>
            </a:pPr>
            <a:r>
              <a:rPr lang="de-DE" dirty="0" err="1"/>
              <a:t>Berufenet</a:t>
            </a:r>
            <a:endParaRPr lang="de-DE" dirty="0"/>
          </a:p>
        </p:txBody>
      </p:sp>
      <p:sp>
        <p:nvSpPr>
          <p:cNvPr id="8" name="Textfeld 7">
            <a:extLst>
              <a:ext uri="{FF2B5EF4-FFF2-40B4-BE49-F238E27FC236}">
                <a16:creationId xmlns:a16="http://schemas.microsoft.com/office/drawing/2014/main" id="{60A1B9C2-F8A4-F40B-2A24-49A7E0D00EEF}"/>
              </a:ext>
            </a:extLst>
          </p:cNvPr>
          <p:cNvSpPr txBox="1"/>
          <p:nvPr/>
        </p:nvSpPr>
        <p:spPr>
          <a:xfrm>
            <a:off x="5101281" y="1011981"/>
            <a:ext cx="7171038" cy="646331"/>
          </a:xfrm>
          <a:prstGeom prst="rect">
            <a:avLst/>
          </a:prstGeom>
          <a:noFill/>
        </p:spPr>
        <p:txBody>
          <a:bodyPr wrap="square">
            <a:spAutoFit/>
          </a:bodyPr>
          <a:lstStyle/>
          <a:p>
            <a:r>
              <a:rPr lang="de-DE" dirty="0"/>
              <a:t>, nicht repräsentativ für alle vakanten Stellen in Deutschland sind. Die Meldequote liegt bei 40-50 % (Stand III 2014, IAB Stellenerhebung 2014)</a:t>
            </a:r>
          </a:p>
        </p:txBody>
      </p:sp>
    </p:spTree>
    <p:extLst>
      <p:ext uri="{BB962C8B-B14F-4D97-AF65-F5344CB8AC3E}">
        <p14:creationId xmlns:p14="http://schemas.microsoft.com/office/powerpoint/2010/main" val="4674935"/>
      </p:ext>
    </p:extLst>
  </p:cSld>
  <p:clrMapOvr>
    <a:masterClrMapping/>
  </p:clrMapOvr>
</p:sld>
</file>

<file path=ppt/theme/theme1.xml><?xml version="1.0" encoding="utf-8"?>
<a:theme xmlns:a="http://schemas.openxmlformats.org/drawingml/2006/main" name="Rückblick">
  <a:themeElements>
    <a:clrScheme name="Rückblick">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0</TotalTime>
  <Words>1023</Words>
  <Application>Microsoft Office PowerPoint</Application>
  <PresentationFormat>Breitbild</PresentationFormat>
  <Paragraphs>143</Paragraphs>
  <Slides>15</Slides>
  <Notes>0</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Eingebettete OLE-Server</vt:lpstr>
      </vt:variant>
      <vt:variant>
        <vt:i4>1</vt:i4>
      </vt:variant>
      <vt:variant>
        <vt:lpstr>Folientitel</vt:lpstr>
      </vt:variant>
      <vt:variant>
        <vt:i4>15</vt:i4>
      </vt:variant>
    </vt:vector>
  </HeadingPairs>
  <TitlesOfParts>
    <vt:vector size="20" baseType="lpstr">
      <vt:lpstr>Calibri</vt:lpstr>
      <vt:lpstr>Calibri Light</vt:lpstr>
      <vt:lpstr>Lato</vt:lpstr>
      <vt:lpstr>Rückblick</vt:lpstr>
      <vt:lpstr>Adobe Acrobat Document</vt:lpstr>
      <vt:lpstr>Green Economy</vt:lpstr>
      <vt:lpstr>Inhalt</vt:lpstr>
      <vt:lpstr>Definition „Green Economy”</vt:lpstr>
      <vt:lpstr>PowerPoint-Präsentation</vt:lpstr>
      <vt:lpstr>PowerPoint-Präsentation</vt:lpstr>
      <vt:lpstr>PowerPoint-Präsentation</vt:lpstr>
      <vt:lpstr>PowerPoint-Präsentation</vt:lpstr>
      <vt:lpstr>3 Berufsgruppen</vt:lpstr>
      <vt:lpstr>Rohe Zahlen</vt:lpstr>
      <vt:lpstr>Stellenausschreibung Aufbau</vt:lpstr>
      <vt:lpstr>Green Economy Index: GE-Index</vt:lpstr>
      <vt:lpstr>Ergebnisse</vt:lpstr>
      <vt:lpstr>Welche Wörter werden verwendet Mechatroniker</vt:lpstr>
      <vt:lpstr>Welche Wörter werden verwendet Maschinen- und Anlagenführer/in</vt:lpstr>
      <vt:lpstr>Welche Wörter werden verwendet Metallbauer/in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Economy</dc:title>
  <dc:creator>Jan Engler</dc:creator>
  <cp:lastModifiedBy>Jan Engler</cp:lastModifiedBy>
  <cp:revision>3</cp:revision>
  <dcterms:created xsi:type="dcterms:W3CDTF">2022-06-17T19:04:08Z</dcterms:created>
  <dcterms:modified xsi:type="dcterms:W3CDTF">2022-06-18T12:27:45Z</dcterms:modified>
</cp:coreProperties>
</file>