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9" r:id="rId3"/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Corbel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Corbel-bold.fntdata"/><Relationship Id="rId10" Type="http://schemas.openxmlformats.org/officeDocument/2006/relationships/slide" Target="slides/slide5.xml"/><Relationship Id="rId21" Type="http://schemas.openxmlformats.org/officeDocument/2006/relationships/font" Target="fonts/Corbel-regular.fntdata"/><Relationship Id="rId13" Type="http://schemas.openxmlformats.org/officeDocument/2006/relationships/slide" Target="slides/slide8.xml"/><Relationship Id="rId24" Type="http://schemas.openxmlformats.org/officeDocument/2006/relationships/font" Target="fonts/Corbel-boldItalic.fntdata"/><Relationship Id="rId12" Type="http://schemas.openxmlformats.org/officeDocument/2006/relationships/slide" Target="slides/slide7.xml"/><Relationship Id="rId23" Type="http://schemas.openxmlformats.org/officeDocument/2006/relationships/font" Target="fonts/Corbel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72b49ac8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472b49ac8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with Small Image" showMasterSp="0">
  <p:cSld name="Title Slide with Small Imag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/>
          <p:nvPr>
            <p:ph idx="2" type="pic"/>
          </p:nvPr>
        </p:nvSpPr>
        <p:spPr>
          <a:xfrm>
            <a:off x="9980476" y="0"/>
            <a:ext cx="2211524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type="ctrTitle"/>
          </p:nvPr>
        </p:nvSpPr>
        <p:spPr>
          <a:xfrm>
            <a:off x="286990" y="4346296"/>
            <a:ext cx="6798250" cy="16744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algn="r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1" sz="6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7311904" y="4650539"/>
            <a:ext cx="3401478" cy="119203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252000" spcFirstLastPara="1" rIns="0" wrap="square" tIns="0"/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i="1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2"/>
          <p:cNvSpPr/>
          <p:nvPr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" name="Google Shape;26;p2"/>
          <p:cNvSpPr/>
          <p:nvPr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Subtitle, and Content">
  <p:cSld name="Title, Subtitle, and Conte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431801" y="1008000"/>
            <a:ext cx="9198116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2" type="body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1" type="ftr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>
            <a:off x="432000" y="432000"/>
            <a:ext cx="9198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>
            <a:off x="431800" y="1008000"/>
            <a:ext cx="9198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2" type="body"/>
          </p:nvPr>
        </p:nvSpPr>
        <p:spPr>
          <a:xfrm>
            <a:off x="432000" y="1512000"/>
            <a:ext cx="2916000" cy="467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3" type="body"/>
          </p:nvPr>
        </p:nvSpPr>
        <p:spPr>
          <a:xfrm>
            <a:off x="3572900" y="1511476"/>
            <a:ext cx="2916000" cy="46792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4" type="body"/>
          </p:nvPr>
        </p:nvSpPr>
        <p:spPr>
          <a:xfrm>
            <a:off x="6713800" y="1511475"/>
            <a:ext cx="2916000" cy="467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1" type="ftr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2" type="sldNum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 Column">
  <p:cSld name="5 Colum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/>
          <p:nvPr>
            <p:ph type="title"/>
          </p:nvPr>
        </p:nvSpPr>
        <p:spPr>
          <a:xfrm>
            <a:off x="432000" y="432000"/>
            <a:ext cx="9198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1" type="body"/>
          </p:nvPr>
        </p:nvSpPr>
        <p:spPr>
          <a:xfrm>
            <a:off x="431800" y="1008000"/>
            <a:ext cx="9198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2" type="body"/>
          </p:nvPr>
        </p:nvSpPr>
        <p:spPr>
          <a:xfrm>
            <a:off x="432000" y="1512000"/>
            <a:ext cx="1764000" cy="467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3" type="body"/>
          </p:nvPr>
        </p:nvSpPr>
        <p:spPr>
          <a:xfrm>
            <a:off x="2290450" y="1512000"/>
            <a:ext cx="1764000" cy="467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4" type="body"/>
          </p:nvPr>
        </p:nvSpPr>
        <p:spPr>
          <a:xfrm>
            <a:off x="4148900" y="1512000"/>
            <a:ext cx="1764000" cy="467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5" type="body"/>
          </p:nvPr>
        </p:nvSpPr>
        <p:spPr>
          <a:xfrm>
            <a:off x="6007350" y="1507535"/>
            <a:ext cx="1764000" cy="467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idx="6" type="body"/>
          </p:nvPr>
        </p:nvSpPr>
        <p:spPr>
          <a:xfrm>
            <a:off x="7865800" y="1507535"/>
            <a:ext cx="1764000" cy="4683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13"/>
          <p:cNvSpPr txBox="1"/>
          <p:nvPr>
            <p:ph idx="11" type="ftr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2" type="sldNum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Subtitle">
  <p:cSld name="Title and Subtitle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idx="1" type="body"/>
          </p:nvPr>
        </p:nvSpPr>
        <p:spPr>
          <a:xfrm>
            <a:off x="431801" y="1008000"/>
            <a:ext cx="9198116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14"/>
          <p:cNvSpPr txBox="1"/>
          <p:nvPr>
            <p:ph idx="11" type="ftr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4"/>
          <p:cNvSpPr txBox="1"/>
          <p:nvPr>
            <p:ph idx="12" type="sldNum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/>
          <p:nvPr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15"/>
          <p:cNvSpPr txBox="1"/>
          <p:nvPr>
            <p:ph idx="11" type="ftr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idx="12" type="sldNum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15"/>
          <p:cNvSpPr txBox="1"/>
          <p:nvPr>
            <p:ph idx="1" type="subTitle"/>
          </p:nvPr>
        </p:nvSpPr>
        <p:spPr>
          <a:xfrm>
            <a:off x="6532775" y="3639199"/>
            <a:ext cx="5053936" cy="11920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252000" spcFirstLastPara="1" rIns="0" wrap="square" tIns="0"/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i="1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18" name="Google Shape;118;p15"/>
          <p:cNvSpPr txBox="1"/>
          <p:nvPr>
            <p:ph type="title"/>
          </p:nvPr>
        </p:nvSpPr>
        <p:spPr>
          <a:xfrm>
            <a:off x="6532775" y="993303"/>
            <a:ext cx="5053936" cy="251346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432000" y="432000"/>
            <a:ext cx="9198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6"/>
          <p:cNvSpPr txBox="1"/>
          <p:nvPr>
            <p:ph idx="11" type="ftr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12" type="sldNum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16"/>
          <p:cNvSpPr txBox="1"/>
          <p:nvPr>
            <p:ph idx="1" type="body"/>
          </p:nvPr>
        </p:nvSpPr>
        <p:spPr>
          <a:xfrm>
            <a:off x="432000" y="1046375"/>
            <a:ext cx="9198000" cy="5130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432000" y="432000"/>
            <a:ext cx="9198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7"/>
          <p:cNvSpPr txBox="1"/>
          <p:nvPr>
            <p:ph idx="11" type="ftr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idx="12" type="sldNum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>
            <a:off x="432000" y="1046376"/>
            <a:ext cx="4435831" cy="5130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2" type="body"/>
          </p:nvPr>
        </p:nvSpPr>
        <p:spPr>
          <a:xfrm>
            <a:off x="5194169" y="1046376"/>
            <a:ext cx="4435831" cy="5130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432000" y="432000"/>
            <a:ext cx="9198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8"/>
          <p:cNvSpPr txBox="1"/>
          <p:nvPr>
            <p:ph idx="11" type="ftr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8"/>
          <p:cNvSpPr txBox="1"/>
          <p:nvPr>
            <p:ph idx="12" type="sldNum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432000" y="1068420"/>
            <a:ext cx="4434840" cy="82391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5" name="Google Shape;135;p18"/>
          <p:cNvSpPr txBox="1"/>
          <p:nvPr>
            <p:ph idx="2" type="body"/>
          </p:nvPr>
        </p:nvSpPr>
        <p:spPr>
          <a:xfrm>
            <a:off x="5195160" y="1068420"/>
            <a:ext cx="4434840" cy="82391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6" name="Google Shape;136;p18"/>
          <p:cNvSpPr txBox="1"/>
          <p:nvPr>
            <p:ph idx="3" type="body"/>
          </p:nvPr>
        </p:nvSpPr>
        <p:spPr>
          <a:xfrm>
            <a:off x="432001" y="2096752"/>
            <a:ext cx="4434840" cy="40929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4" type="body"/>
          </p:nvPr>
        </p:nvSpPr>
        <p:spPr>
          <a:xfrm>
            <a:off x="5195160" y="2096752"/>
            <a:ext cx="4434840" cy="40929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>
  <p:cSld name="Content with Ca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idx="11" type="ftr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9"/>
          <p:cNvSpPr txBox="1"/>
          <p:nvPr>
            <p:ph idx="12" type="sldNum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19"/>
          <p:cNvSpPr txBox="1"/>
          <p:nvPr>
            <p:ph type="title"/>
          </p:nvPr>
        </p:nvSpPr>
        <p:spPr>
          <a:xfrm>
            <a:off x="432001" y="457200"/>
            <a:ext cx="315961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9"/>
          <p:cNvSpPr txBox="1"/>
          <p:nvPr>
            <p:ph idx="1" type="body"/>
          </p:nvPr>
        </p:nvSpPr>
        <p:spPr>
          <a:xfrm>
            <a:off x="432001" y="2057400"/>
            <a:ext cx="3159612" cy="41265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3" name="Google Shape;143;p19"/>
          <p:cNvSpPr txBox="1"/>
          <p:nvPr>
            <p:ph idx="2" type="body"/>
          </p:nvPr>
        </p:nvSpPr>
        <p:spPr>
          <a:xfrm>
            <a:off x="3770722" y="457201"/>
            <a:ext cx="6023727" cy="57267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>
  <p:cSld name="Picture with Caption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idx="11" type="ftr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0"/>
          <p:cNvSpPr txBox="1"/>
          <p:nvPr>
            <p:ph idx="12" type="sldNum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20"/>
          <p:cNvSpPr txBox="1"/>
          <p:nvPr>
            <p:ph type="title"/>
          </p:nvPr>
        </p:nvSpPr>
        <p:spPr>
          <a:xfrm>
            <a:off x="432001" y="457200"/>
            <a:ext cx="315961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0"/>
          <p:cNvSpPr txBox="1"/>
          <p:nvPr>
            <p:ph idx="1" type="body"/>
          </p:nvPr>
        </p:nvSpPr>
        <p:spPr>
          <a:xfrm>
            <a:off x="432001" y="2057400"/>
            <a:ext cx="3159612" cy="41265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9" name="Google Shape;149;p20"/>
          <p:cNvSpPr/>
          <p:nvPr>
            <p:ph idx="2" type="pic"/>
          </p:nvPr>
        </p:nvSpPr>
        <p:spPr>
          <a:xfrm>
            <a:off x="3788021" y="457201"/>
            <a:ext cx="5949868" cy="57267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/>
          <p:nvPr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" name="Google Shape;29;p3"/>
          <p:cNvSpPr txBox="1"/>
          <p:nvPr>
            <p:ph type="ctrTitle"/>
          </p:nvPr>
        </p:nvSpPr>
        <p:spPr>
          <a:xfrm>
            <a:off x="286990" y="4346296"/>
            <a:ext cx="6798250" cy="16744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algn="r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1" sz="6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" type="subTitle"/>
          </p:nvPr>
        </p:nvSpPr>
        <p:spPr>
          <a:xfrm>
            <a:off x="7326418" y="4650539"/>
            <a:ext cx="2456210" cy="11920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252000" spcFirstLastPara="1" rIns="0" wrap="square" tIns="0"/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i="1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1" name="Google Shape;31;p3"/>
          <p:cNvSpPr/>
          <p:nvPr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" name="Google Shape;33;p3"/>
          <p:cNvSpPr/>
          <p:nvPr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" name="Google Shape;34;p3"/>
          <p:cNvSpPr txBox="1"/>
          <p:nvPr>
            <p:ph idx="12" type="sldNum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432000" y="432000"/>
            <a:ext cx="9198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1"/>
          <p:cNvSpPr txBox="1"/>
          <p:nvPr>
            <p:ph idx="11" type="ftr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1"/>
          <p:cNvSpPr txBox="1"/>
          <p:nvPr>
            <p:ph idx="12" type="sldNum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Photo 2">
  <p:cSld name="Content Photo 2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3823393" y="1343906"/>
            <a:ext cx="3736800" cy="393364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0" lIns="180000" spcFirstLastPara="1" rIns="180000" wrap="square" tIns="1800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EFE"/>
              </a:buClr>
              <a:buSzPts val="1800"/>
              <a:buChar char="•"/>
              <a:defRPr>
                <a:solidFill>
                  <a:srgbClr val="FEFEFE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Char char="•"/>
              <a:defRPr>
                <a:solidFill>
                  <a:srgbClr val="FEFEFE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Char char="•"/>
              <a:defRPr>
                <a:solidFill>
                  <a:srgbClr val="FEFEFE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Char char="•"/>
              <a:defRPr>
                <a:solidFill>
                  <a:srgbClr val="FEFEFE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Char char="•"/>
              <a:defRPr>
                <a:solidFill>
                  <a:srgbClr val="FEFEFE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23"/>
          <p:cNvSpPr txBox="1"/>
          <p:nvPr>
            <p:ph idx="11" type="ftr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3"/>
          <p:cNvSpPr txBox="1"/>
          <p:nvPr>
            <p:ph idx="12" type="sldNum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9" name="Google Shape;169;p23"/>
          <p:cNvSpPr/>
          <p:nvPr>
            <p:ph idx="2" type="pic"/>
          </p:nvPr>
        </p:nvSpPr>
        <p:spPr>
          <a:xfrm>
            <a:off x="7560193" y="1344803"/>
            <a:ext cx="3737526" cy="3933645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0" name="Google Shape;170;p23"/>
          <p:cNvSpPr txBox="1"/>
          <p:nvPr>
            <p:ph type="title"/>
          </p:nvPr>
        </p:nvSpPr>
        <p:spPr>
          <a:xfrm>
            <a:off x="432000" y="432000"/>
            <a:ext cx="91311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3"/>
          <p:cNvSpPr txBox="1"/>
          <p:nvPr>
            <p:ph idx="3" type="body"/>
          </p:nvPr>
        </p:nvSpPr>
        <p:spPr>
          <a:xfrm>
            <a:off x="431800" y="1008000"/>
            <a:ext cx="68959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Photo 1">
  <p:cSld name="Content Photo 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/>
          <p:nvPr>
            <p:ph idx="2" type="pic"/>
          </p:nvPr>
        </p:nvSpPr>
        <p:spPr>
          <a:xfrm>
            <a:off x="9980476" y="0"/>
            <a:ext cx="2211524" cy="619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type="title"/>
          </p:nvPr>
        </p:nvSpPr>
        <p:spPr>
          <a:xfrm>
            <a:off x="4445086" y="1807950"/>
            <a:ext cx="5184913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4444886" y="2383950"/>
            <a:ext cx="5184913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3" type="body"/>
          </p:nvPr>
        </p:nvSpPr>
        <p:spPr>
          <a:xfrm>
            <a:off x="4445000" y="2908300"/>
            <a:ext cx="5184800" cy="328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180000" spcFirstLastPara="1" rIns="252000" wrap="square" tIns="2520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1" type="ftr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rge Photo">
  <p:cSld name="Large Photo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>
            <p:ph idx="2" type="pic"/>
          </p:nvPr>
        </p:nvSpPr>
        <p:spPr>
          <a:xfrm>
            <a:off x="6299200" y="432000"/>
            <a:ext cx="5472113" cy="575925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3875314" y="5096632"/>
            <a:ext cx="2028686" cy="109461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i="1"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5"/>
          <p:cNvSpPr txBox="1"/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idx="11" type="ftr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 You Slide" showMasterSp="0">
  <p:cSld name="Thank You Slid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ctrTitle"/>
          </p:nvPr>
        </p:nvSpPr>
        <p:spPr>
          <a:xfrm>
            <a:off x="2174360" y="2112793"/>
            <a:ext cx="6798250" cy="1674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1" sz="6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/>
          <p:nvPr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" name="Google Shape;54;p7"/>
          <p:cNvSpPr/>
          <p:nvPr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7"/>
          <p:cNvSpPr/>
          <p:nvPr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7"/>
          <p:cNvSpPr txBox="1"/>
          <p:nvPr>
            <p:ph idx="1" type="body"/>
          </p:nvPr>
        </p:nvSpPr>
        <p:spPr>
          <a:xfrm>
            <a:off x="2174361" y="4035727"/>
            <a:ext cx="3329850" cy="382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2" type="body"/>
          </p:nvPr>
        </p:nvSpPr>
        <p:spPr>
          <a:xfrm>
            <a:off x="6062268" y="4150118"/>
            <a:ext cx="2910342" cy="2380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i="1"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3" type="body"/>
          </p:nvPr>
        </p:nvSpPr>
        <p:spPr>
          <a:xfrm>
            <a:off x="6062268" y="4540691"/>
            <a:ext cx="2910342" cy="2380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i="1"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4" type="body"/>
          </p:nvPr>
        </p:nvSpPr>
        <p:spPr>
          <a:xfrm>
            <a:off x="6062268" y="4931263"/>
            <a:ext cx="2910342" cy="2380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i="1"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with Large Image">
  <p:cSld name="Title Slide with Large Image"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/>
          <p:nvPr>
            <p:ph idx="2" type="pic"/>
          </p:nvPr>
        </p:nvSpPr>
        <p:spPr>
          <a:xfrm>
            <a:off x="69273" y="63691"/>
            <a:ext cx="9911201" cy="6727346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type="ctrTitle"/>
          </p:nvPr>
        </p:nvSpPr>
        <p:spPr>
          <a:xfrm>
            <a:off x="286990" y="4346296"/>
            <a:ext cx="6798250" cy="16744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algn="r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1" sz="6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" type="subTitle"/>
          </p:nvPr>
        </p:nvSpPr>
        <p:spPr>
          <a:xfrm>
            <a:off x="7326418" y="4650539"/>
            <a:ext cx="2456210" cy="11920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252000" spcFirstLastPara="1" rIns="0" wrap="square" tIns="0"/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i="1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4" name="Google Shape;64;p8"/>
          <p:cNvSpPr/>
          <p:nvPr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8"/>
          <p:cNvSpPr/>
          <p:nvPr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8"/>
          <p:cNvSpPr/>
          <p:nvPr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8"/>
          <p:cNvSpPr txBox="1"/>
          <p:nvPr>
            <p:ph idx="12" type="sldNum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Photo 2">
  <p:cSld name="Content Photo 2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idx="1" type="body"/>
          </p:nvPr>
        </p:nvSpPr>
        <p:spPr>
          <a:xfrm>
            <a:off x="3823393" y="1343906"/>
            <a:ext cx="3736800" cy="39336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180000" spcFirstLastPara="1" rIns="180000" wrap="square" tIns="1800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1" type="ftr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9"/>
          <p:cNvSpPr/>
          <p:nvPr>
            <p:ph idx="2" type="pic"/>
          </p:nvPr>
        </p:nvSpPr>
        <p:spPr>
          <a:xfrm>
            <a:off x="7560193" y="1344803"/>
            <a:ext cx="3737526" cy="3933645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type="title"/>
          </p:nvPr>
        </p:nvSpPr>
        <p:spPr>
          <a:xfrm>
            <a:off x="432000" y="432000"/>
            <a:ext cx="91311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3" type="body"/>
          </p:nvPr>
        </p:nvSpPr>
        <p:spPr>
          <a:xfrm>
            <a:off x="431800" y="1008000"/>
            <a:ext cx="68959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 with Subtitle">
  <p:cSld name="Comparison with Subtitle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432000" y="432000"/>
            <a:ext cx="9198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" type="body"/>
          </p:nvPr>
        </p:nvSpPr>
        <p:spPr>
          <a:xfrm>
            <a:off x="431800" y="1008000"/>
            <a:ext cx="9198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2" type="body"/>
          </p:nvPr>
        </p:nvSpPr>
        <p:spPr>
          <a:xfrm>
            <a:off x="432000" y="1432296"/>
            <a:ext cx="4500000" cy="52707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180000" spcFirstLastPara="1" rIns="0" wrap="square" tIns="360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9" name="Google Shape;79;p10"/>
          <p:cNvSpPr txBox="1"/>
          <p:nvPr>
            <p:ph idx="3" type="body"/>
          </p:nvPr>
        </p:nvSpPr>
        <p:spPr>
          <a:xfrm>
            <a:off x="432000" y="2023668"/>
            <a:ext cx="4500000" cy="416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4" type="body"/>
          </p:nvPr>
        </p:nvSpPr>
        <p:spPr>
          <a:xfrm>
            <a:off x="5129800" y="1433105"/>
            <a:ext cx="4500000" cy="52528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180000" spcFirstLastPara="1" rIns="0" wrap="square" tIns="360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5" type="body"/>
          </p:nvPr>
        </p:nvSpPr>
        <p:spPr>
          <a:xfrm>
            <a:off x="5129800" y="2020359"/>
            <a:ext cx="4500000" cy="41708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1" type="ftr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12" type="sldNum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2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1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1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1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1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1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1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1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1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1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1"/>
          <p:cNvSpPr txBox="1"/>
          <p:nvPr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marR="0" rtl="0" algn="r">
              <a:lnSpc>
                <a:spcPct val="8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rPr>
              <a:t>FIRST UP</a:t>
            </a:r>
            <a:br>
              <a:rPr b="1" i="0" lang="en-US" sz="16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b="1" i="0" lang="en-US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CONSULTANTS</a:t>
            </a:r>
            <a:endParaRPr/>
          </a:p>
        </p:txBody>
      </p:sp>
      <p:sp>
        <p:nvSpPr>
          <p:cNvPr id="17" name="Google Shape;17;p1"/>
          <p:cNvSpPr/>
          <p:nvPr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" name="Google Shape;19;p1"/>
          <p:cNvSpPr/>
          <p:nvPr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/>
          <p:nvPr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22"/>
          <p:cNvSpPr/>
          <p:nvPr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22"/>
          <p:cNvSpPr txBox="1"/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9" name="Google Shape;159;p22"/>
          <p:cNvSpPr txBox="1"/>
          <p:nvPr>
            <p:ph idx="11" type="ftr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200" u="none" cap="none" strike="noStrike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0" name="Google Shape;160;p22"/>
          <p:cNvSpPr txBox="1"/>
          <p:nvPr>
            <p:ph idx="12" type="sldNum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1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1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1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1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1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1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1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1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1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p22"/>
          <p:cNvSpPr txBox="1"/>
          <p:nvPr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marR="0" rtl="0" algn="r">
              <a:lnSpc>
                <a:spcPct val="8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rPr>
              <a:t>FIRST UP</a:t>
            </a:r>
            <a:br>
              <a:rPr b="1" i="0" lang="en-US" sz="1600" u="none" cap="none" strike="noStrik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b="1" i="0" lang="en-US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1" i="0" lang="en-US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CONSULTANTS</a:t>
            </a: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22"/>
          <p:cNvSpPr/>
          <p:nvPr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22"/>
          <p:cNvSpPr/>
          <p:nvPr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type="ctrTitle"/>
          </p:nvPr>
        </p:nvSpPr>
        <p:spPr>
          <a:xfrm>
            <a:off x="691600" y="2904279"/>
            <a:ext cx="5606700" cy="298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HOBBY STORE ONLINE PLATFORM</a:t>
            </a:r>
            <a:endParaRPr/>
          </a:p>
        </p:txBody>
      </p:sp>
      <p:sp>
        <p:nvSpPr>
          <p:cNvPr id="177" name="Google Shape;177;p24"/>
          <p:cNvSpPr txBox="1"/>
          <p:nvPr>
            <p:ph idx="1" type="subTitle"/>
          </p:nvPr>
        </p:nvSpPr>
        <p:spPr>
          <a:xfrm>
            <a:off x="5320636" y="5103470"/>
            <a:ext cx="4570500" cy="119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25200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 sz="3200"/>
              <a:t>For The Sword  &amp; Board</a:t>
            </a:r>
            <a:endParaRPr/>
          </a:p>
        </p:txBody>
      </p:sp>
      <p:pic>
        <p:nvPicPr>
          <p:cNvPr id="178" name="Google Shape;17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5824" y="100275"/>
            <a:ext cx="2871225" cy="2871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indoor, photo, many, covered&#10;&#10;Description automatically generated" id="179" name="Google Shape;179;p24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0" l="39105" r="39105" t="0"/>
          <a:stretch/>
        </p:blipFill>
        <p:spPr>
          <a:xfrm>
            <a:off x="9891132" y="0"/>
            <a:ext cx="2301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"/>
          <p:cNvSpPr txBox="1"/>
          <p:nvPr>
            <p:ph idx="12" type="sldNum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6" name="Google Shape;266;p33"/>
          <p:cNvSpPr/>
          <p:nvPr/>
        </p:nvSpPr>
        <p:spPr>
          <a:xfrm>
            <a:off x="9984510" y="5911272"/>
            <a:ext cx="2207490" cy="9467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" name="Google Shape;267;p3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" name="Google Shape;268;p33"/>
          <p:cNvSpPr/>
          <p:nvPr/>
        </p:nvSpPr>
        <p:spPr>
          <a:xfrm>
            <a:off x="101599" y="110835"/>
            <a:ext cx="11970300" cy="656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A close up of a sign&#10;&#10;Description automatically generated" id="269" name="Google Shape;26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3346" y="154690"/>
            <a:ext cx="7458482" cy="34495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0" name="Google Shape;270;p33"/>
          <p:cNvCxnSpPr/>
          <p:nvPr/>
        </p:nvCxnSpPr>
        <p:spPr>
          <a:xfrm>
            <a:off x="2366759" y="4859382"/>
            <a:ext cx="7365070" cy="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1" name="Google Shape;271;p33"/>
          <p:cNvCxnSpPr/>
          <p:nvPr/>
        </p:nvCxnSpPr>
        <p:spPr>
          <a:xfrm>
            <a:off x="2366759" y="5077096"/>
            <a:ext cx="7365070" cy="0"/>
          </a:xfrm>
          <a:prstGeom prst="straightConnector1">
            <a:avLst/>
          </a:prstGeom>
          <a:noFill/>
          <a:ln cap="flat" cmpd="sng" w="952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2" name="Google Shape;272;p33"/>
          <p:cNvCxnSpPr/>
          <p:nvPr/>
        </p:nvCxnSpPr>
        <p:spPr>
          <a:xfrm>
            <a:off x="2366759" y="5299164"/>
            <a:ext cx="736507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3" name="Google Shape;273;p33"/>
          <p:cNvCxnSpPr/>
          <p:nvPr/>
        </p:nvCxnSpPr>
        <p:spPr>
          <a:xfrm>
            <a:off x="2366759" y="5521233"/>
            <a:ext cx="7365070" cy="0"/>
          </a:xfrm>
          <a:prstGeom prst="straightConnector1">
            <a:avLst/>
          </a:prstGeom>
          <a:noFill/>
          <a:ln cap="flat" cmpd="sng" w="9525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74" name="Google Shape;27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37546" y="110835"/>
            <a:ext cx="898329" cy="946728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3"/>
          <p:cNvSpPr txBox="1"/>
          <p:nvPr/>
        </p:nvSpPr>
        <p:spPr>
          <a:xfrm>
            <a:off x="4717700" y="3288350"/>
            <a:ext cx="3261000" cy="13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endParaRPr b="1" sz="8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 txBox="1"/>
          <p:nvPr>
            <p:ph idx="12" type="sldNum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1" name="Google Shape;281;p34"/>
          <p:cNvSpPr/>
          <p:nvPr/>
        </p:nvSpPr>
        <p:spPr>
          <a:xfrm>
            <a:off x="9984510" y="5911272"/>
            <a:ext cx="2207490" cy="9467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34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34"/>
          <p:cNvSpPr/>
          <p:nvPr/>
        </p:nvSpPr>
        <p:spPr>
          <a:xfrm>
            <a:off x="120074" y="146380"/>
            <a:ext cx="11970327" cy="65652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4" name="Google Shape;28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080" y="259218"/>
            <a:ext cx="5352299" cy="14538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object&#10;&#10;Description automatically generated" id="285" name="Google Shape;285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3275" y="1713125"/>
            <a:ext cx="4865375" cy="1771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286" name="Google Shape;286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9883" y="2980289"/>
            <a:ext cx="4572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6080" y="3958118"/>
            <a:ext cx="6096528" cy="3048264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4"/>
          <p:cNvSpPr txBox="1"/>
          <p:nvPr/>
        </p:nvSpPr>
        <p:spPr>
          <a:xfrm>
            <a:off x="6562608" y="649482"/>
            <a:ext cx="452775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MongoDB is the leading NoSQL database, empowering businesses to be more agile and scalable.</a:t>
            </a:r>
            <a:endParaRPr/>
          </a:p>
        </p:txBody>
      </p:sp>
      <p:sp>
        <p:nvSpPr>
          <p:cNvPr id="289" name="Google Shape;289;p34"/>
          <p:cNvSpPr txBox="1"/>
          <p:nvPr/>
        </p:nvSpPr>
        <p:spPr>
          <a:xfrm>
            <a:off x="6562608" y="1982690"/>
            <a:ext cx="513312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Express is a minimal and flexible node.js web application framework, providing a robust set of features for building single and multi-page, and hybrid web applications.</a:t>
            </a:r>
            <a:endParaRPr/>
          </a:p>
        </p:txBody>
      </p:sp>
      <p:sp>
        <p:nvSpPr>
          <p:cNvPr id="290" name="Google Shape;290;p34"/>
          <p:cNvSpPr txBox="1"/>
          <p:nvPr/>
        </p:nvSpPr>
        <p:spPr>
          <a:xfrm>
            <a:off x="6562608" y="3554003"/>
            <a:ext cx="513312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AngularJS lets you extend HTML vocabulary for your application. The resulting environment is extraordinarily expressive, readable, and quick to develop.</a:t>
            </a:r>
            <a:endParaRPr/>
          </a:p>
        </p:txBody>
      </p:sp>
      <p:sp>
        <p:nvSpPr>
          <p:cNvPr id="291" name="Google Shape;291;p34"/>
          <p:cNvSpPr txBox="1"/>
          <p:nvPr/>
        </p:nvSpPr>
        <p:spPr>
          <a:xfrm>
            <a:off x="6675800" y="5240236"/>
            <a:ext cx="513312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Node.js is a platform built on Chrome’s JavaScript runtime for easily building fast, scalable network applications.</a:t>
            </a:r>
            <a:endParaRPr/>
          </a:p>
        </p:txBody>
      </p:sp>
      <p:cxnSp>
        <p:nvCxnSpPr>
          <p:cNvPr id="292" name="Google Shape;292;p34"/>
          <p:cNvCxnSpPr/>
          <p:nvPr/>
        </p:nvCxnSpPr>
        <p:spPr>
          <a:xfrm flipH="1" rot="10800000">
            <a:off x="6322423" y="1684480"/>
            <a:ext cx="4924697" cy="286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3" name="Google Shape;293;p34"/>
          <p:cNvCxnSpPr/>
          <p:nvPr/>
        </p:nvCxnSpPr>
        <p:spPr>
          <a:xfrm flipH="1" rot="10800000">
            <a:off x="6322422" y="3346300"/>
            <a:ext cx="4924697" cy="286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4" name="Google Shape;294;p34"/>
          <p:cNvCxnSpPr/>
          <p:nvPr/>
        </p:nvCxnSpPr>
        <p:spPr>
          <a:xfrm flipH="1" rot="10800000">
            <a:off x="6322422" y="4933399"/>
            <a:ext cx="4924697" cy="286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95" name="Google Shape;295;p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173597" y="146380"/>
            <a:ext cx="898329" cy="946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5"/>
          <p:cNvSpPr txBox="1"/>
          <p:nvPr>
            <p:ph idx="12" type="sldNum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1" name="Google Shape;301;p35"/>
          <p:cNvSpPr/>
          <p:nvPr/>
        </p:nvSpPr>
        <p:spPr>
          <a:xfrm>
            <a:off x="9984510" y="5911272"/>
            <a:ext cx="2207490" cy="9467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2" name="Google Shape;302;p35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3" name="Google Shape;303;p35"/>
          <p:cNvSpPr/>
          <p:nvPr/>
        </p:nvSpPr>
        <p:spPr>
          <a:xfrm>
            <a:off x="120074" y="146380"/>
            <a:ext cx="11970327" cy="65652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4" name="Google Shape;30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92072" y="146380"/>
            <a:ext cx="898329" cy="946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8437" y="1530515"/>
            <a:ext cx="9753600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6"/>
          <p:cNvSpPr txBox="1"/>
          <p:nvPr>
            <p:ph idx="12" type="sldNum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1" name="Google Shape;311;p36"/>
          <p:cNvSpPr/>
          <p:nvPr/>
        </p:nvSpPr>
        <p:spPr>
          <a:xfrm>
            <a:off x="9984510" y="5911272"/>
            <a:ext cx="2207490" cy="9467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2" name="Google Shape;312;p3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3" name="Google Shape;313;p36"/>
          <p:cNvSpPr/>
          <p:nvPr/>
        </p:nvSpPr>
        <p:spPr>
          <a:xfrm>
            <a:off x="110836" y="110825"/>
            <a:ext cx="11970300" cy="656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4" name="Google Shape;31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92072" y="146380"/>
            <a:ext cx="898329" cy="946728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6"/>
          <p:cNvSpPr txBox="1"/>
          <p:nvPr/>
        </p:nvSpPr>
        <p:spPr>
          <a:xfrm>
            <a:off x="2695775" y="2771375"/>
            <a:ext cx="6800400" cy="12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rPr b="1" lang="en-US" sz="7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1" sz="7200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t/>
            </a:r>
            <a:endParaRPr b="1" sz="72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t/>
            </a:r>
            <a:endParaRPr b="1" sz="7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7"/>
          <p:cNvSpPr txBox="1"/>
          <p:nvPr>
            <p:ph type="ctrTitle"/>
          </p:nvPr>
        </p:nvSpPr>
        <p:spPr>
          <a:xfrm>
            <a:off x="3654367" y="4267186"/>
            <a:ext cx="4759440" cy="1773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en-US" sz="6600"/>
              <a:t>THANK YOU</a:t>
            </a:r>
            <a:endParaRPr/>
          </a:p>
        </p:txBody>
      </p:sp>
      <p:sp>
        <p:nvSpPr>
          <p:cNvPr id="321" name="Google Shape;321;p37"/>
          <p:cNvSpPr txBox="1"/>
          <p:nvPr/>
        </p:nvSpPr>
        <p:spPr>
          <a:xfrm>
            <a:off x="10251642" y="182562"/>
            <a:ext cx="1662546" cy="4046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marR="0" rtl="0" algn="r">
              <a:lnSpc>
                <a:spcPct val="8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rPr>
              <a:t>FIRST UP</a:t>
            </a:r>
            <a:br>
              <a:rPr b="1" lang="en-US" sz="16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b="1" lang="en-US" sz="16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1" lang="en-US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CONSULTANTS</a:t>
            </a:r>
            <a:endParaRPr b="1"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22" name="Google Shape;322;p37"/>
          <p:cNvSpPr txBox="1"/>
          <p:nvPr>
            <p:ph idx="4294967295" type="sldNum"/>
          </p:nvPr>
        </p:nvSpPr>
        <p:spPr>
          <a:xfrm>
            <a:off x="11914188" y="6402388"/>
            <a:ext cx="277812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3" name="Google Shape;32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1450" y="161911"/>
            <a:ext cx="4105275" cy="4105275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7"/>
          <p:cNvSpPr/>
          <p:nvPr/>
        </p:nvSpPr>
        <p:spPr>
          <a:xfrm>
            <a:off x="32243" y="5532582"/>
            <a:ext cx="4105275" cy="1325418"/>
          </a:xfrm>
          <a:prstGeom prst="rtTriangle">
            <a:avLst/>
          </a:prstGeom>
          <a:solidFill>
            <a:schemeClr val="dk1">
              <a:alpha val="8588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5" name="Google Shape;325;p37"/>
          <p:cNvSpPr/>
          <p:nvPr/>
        </p:nvSpPr>
        <p:spPr>
          <a:xfrm rot="10800000">
            <a:off x="8086725" y="0"/>
            <a:ext cx="4105275" cy="2346036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Google Shape;326;p37"/>
          <p:cNvSpPr/>
          <p:nvPr/>
        </p:nvSpPr>
        <p:spPr>
          <a:xfrm rot="5400000">
            <a:off x="-721590" y="721595"/>
            <a:ext cx="3429000" cy="1985816"/>
          </a:xfrm>
          <a:prstGeom prst="rtTriangle">
            <a:avLst/>
          </a:prstGeom>
          <a:solidFill>
            <a:schemeClr val="dk1">
              <a:alpha val="4588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7" name="Google Shape;327;p37"/>
          <p:cNvSpPr/>
          <p:nvPr/>
        </p:nvSpPr>
        <p:spPr>
          <a:xfrm rot="-5400000">
            <a:off x="10542906" y="5208904"/>
            <a:ext cx="992908" cy="2305279"/>
          </a:xfrm>
          <a:prstGeom prst="rtTriangle">
            <a:avLst/>
          </a:prstGeom>
          <a:solidFill>
            <a:schemeClr val="dk1">
              <a:alpha val="1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8"/>
          <p:cNvSpPr txBox="1"/>
          <p:nvPr>
            <p:ph type="ctrTitle"/>
          </p:nvPr>
        </p:nvSpPr>
        <p:spPr>
          <a:xfrm>
            <a:off x="4174836" y="2796309"/>
            <a:ext cx="3842327" cy="1265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None/>
            </a:pPr>
            <a:r>
              <a:rPr lang="en-US" sz="8800"/>
              <a:t>Q &amp; A</a:t>
            </a:r>
            <a:endParaRPr/>
          </a:p>
        </p:txBody>
      </p:sp>
      <p:sp>
        <p:nvSpPr>
          <p:cNvPr id="333" name="Google Shape;333;p38"/>
          <p:cNvSpPr txBox="1"/>
          <p:nvPr/>
        </p:nvSpPr>
        <p:spPr>
          <a:xfrm>
            <a:off x="10251642" y="182562"/>
            <a:ext cx="1662546" cy="4046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marR="0" rtl="0" algn="r">
              <a:lnSpc>
                <a:spcPct val="8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rPr>
              <a:t>FIRST UP</a:t>
            </a:r>
            <a:br>
              <a:rPr b="1" lang="en-US" sz="16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b="1" lang="en-US" sz="16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1" lang="en-US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CONSULTANTS</a:t>
            </a:r>
            <a:endParaRPr b="1"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34" name="Google Shape;334;p38"/>
          <p:cNvSpPr txBox="1"/>
          <p:nvPr>
            <p:ph idx="4294967295" type="sldNum"/>
          </p:nvPr>
        </p:nvSpPr>
        <p:spPr>
          <a:xfrm>
            <a:off x="11914188" y="6402388"/>
            <a:ext cx="277812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5" name="Google Shape;335;p38"/>
          <p:cNvSpPr/>
          <p:nvPr/>
        </p:nvSpPr>
        <p:spPr>
          <a:xfrm>
            <a:off x="32243" y="4461164"/>
            <a:ext cx="5518812" cy="2396836"/>
          </a:xfrm>
          <a:prstGeom prst="rtTriangle">
            <a:avLst/>
          </a:prstGeom>
          <a:solidFill>
            <a:schemeClr val="dk1">
              <a:alpha val="57647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6" name="Google Shape;336;p38"/>
          <p:cNvSpPr/>
          <p:nvPr/>
        </p:nvSpPr>
        <p:spPr>
          <a:xfrm rot="10800000">
            <a:off x="8086724" y="0"/>
            <a:ext cx="4105275" cy="34290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7" name="Google Shape;337;p38"/>
          <p:cNvSpPr/>
          <p:nvPr/>
        </p:nvSpPr>
        <p:spPr>
          <a:xfrm rot="5400000">
            <a:off x="-1005651" y="1037894"/>
            <a:ext cx="3429000" cy="1353212"/>
          </a:xfrm>
          <a:prstGeom prst="rtTriangle">
            <a:avLst/>
          </a:prstGeom>
          <a:solidFill>
            <a:schemeClr val="dk1">
              <a:alpha val="1568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8" name="Google Shape;338;p38"/>
          <p:cNvSpPr/>
          <p:nvPr/>
        </p:nvSpPr>
        <p:spPr>
          <a:xfrm rot="-5400000">
            <a:off x="10039525" y="4705523"/>
            <a:ext cx="1999671" cy="2305279"/>
          </a:xfrm>
          <a:prstGeom prst="rtTriangle">
            <a:avLst/>
          </a:prstGeom>
          <a:solidFill>
            <a:schemeClr val="dk1">
              <a:alpha val="6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type="ctrTitle"/>
          </p:nvPr>
        </p:nvSpPr>
        <p:spPr>
          <a:xfrm>
            <a:off x="2900217" y="316733"/>
            <a:ext cx="5829095" cy="16744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/>
              <a:t>TEAM MEMBERS</a:t>
            </a:r>
            <a:endParaRPr/>
          </a:p>
        </p:txBody>
      </p:sp>
      <p:sp>
        <p:nvSpPr>
          <p:cNvPr id="185" name="Google Shape;185;p25"/>
          <p:cNvSpPr txBox="1"/>
          <p:nvPr>
            <p:ph idx="12" type="sldNum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6" name="Google Shape;186;p25"/>
          <p:cNvSpPr txBox="1"/>
          <p:nvPr/>
        </p:nvSpPr>
        <p:spPr>
          <a:xfrm>
            <a:off x="1073001" y="3288713"/>
            <a:ext cx="6916454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Nolan Honey Lead /Back-End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Harry Archer UI / Back-End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Saif Mustaf  UI / Back-End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Jan Farun Database / Back-End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Nikolas Andrew Di Domenico</a:t>
            </a:r>
            <a:r>
              <a:rPr lang="en-US" sz="2800">
                <a:solidFill>
                  <a:schemeClr val="lt1"/>
                </a:solidFill>
              </a:rPr>
              <a:t>               </a:t>
            </a: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UI / Back-End</a:t>
            </a:r>
            <a:endParaRPr/>
          </a:p>
        </p:txBody>
      </p:sp>
      <p:pic>
        <p:nvPicPr>
          <p:cNvPr id="187" name="Google Shape;18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10182" y="0"/>
            <a:ext cx="1913511" cy="1913511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5"/>
          <p:cNvSpPr/>
          <p:nvPr/>
        </p:nvSpPr>
        <p:spPr>
          <a:xfrm>
            <a:off x="9949336" y="5724828"/>
            <a:ext cx="2242664" cy="10698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4771833" y="443760"/>
            <a:ext cx="4932300" cy="14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/>
              <a:t>AGENDA FOR  OUR PRESENTATION</a:t>
            </a:r>
            <a:r>
              <a:rPr lang="en-US"/>
              <a:t>…</a:t>
            </a:r>
            <a:endParaRPr/>
          </a:p>
        </p:txBody>
      </p:sp>
      <p:sp>
        <p:nvSpPr>
          <p:cNvPr id="194" name="Google Shape;194;p26"/>
          <p:cNvSpPr txBox="1"/>
          <p:nvPr>
            <p:ph idx="12" type="sldNum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picture containing building, indoor, table&#10;&#10;Description automatically generated" id="195" name="Google Shape;195;p2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36606" r="36606" t="0"/>
          <a:stretch/>
        </p:blipFill>
        <p:spPr>
          <a:xfrm>
            <a:off x="9912400" y="0"/>
            <a:ext cx="22797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196" name="Google Shape;196;p26"/>
          <p:cNvSpPr/>
          <p:nvPr/>
        </p:nvSpPr>
        <p:spPr>
          <a:xfrm>
            <a:off x="104503" y="147782"/>
            <a:ext cx="2429691" cy="65792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7" name="Google Shape;19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3966" y="282332"/>
            <a:ext cx="1945404" cy="191351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6"/>
          <p:cNvSpPr txBox="1"/>
          <p:nvPr/>
        </p:nvSpPr>
        <p:spPr>
          <a:xfrm>
            <a:off x="3149539" y="2195845"/>
            <a:ext cx="5892900" cy="35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description by </a:t>
            </a:r>
            <a:r>
              <a:rPr lang="en-US" sz="2200">
                <a:solidFill>
                  <a:schemeClr val="dk1"/>
                </a:solidFill>
              </a:rPr>
              <a:t>Harry Archer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In-Scope by</a:t>
            </a:r>
            <a:r>
              <a:rPr lang="en-US" sz="2200">
                <a:solidFill>
                  <a:schemeClr val="dk1"/>
                </a:solidFill>
              </a:rPr>
              <a:t> Nolan Honey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Out-of-Scope by</a:t>
            </a:r>
            <a:r>
              <a:rPr lang="en-US" sz="2200">
                <a:solidFill>
                  <a:schemeClr val="dk1"/>
                </a:solidFill>
              </a:rPr>
              <a:t> Saif Mustaf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Detailed Demo of Mock up/Prototype b</a:t>
            </a:r>
            <a:r>
              <a:rPr lang="en-US" sz="2200">
                <a:solidFill>
                  <a:schemeClr val="dk1"/>
                </a:solidFill>
              </a:rPr>
              <a:t>y </a:t>
            </a:r>
            <a:r>
              <a:rPr lang="en-US" sz="2200"/>
              <a:t>Nikolas Andrew Di Domenico </a:t>
            </a:r>
            <a:endParaRPr sz="2200"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Technology Requirements by Jan Farun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 by Saif Mustaf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 &amp; 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14141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type="title"/>
          </p:nvPr>
        </p:nvSpPr>
        <p:spPr>
          <a:xfrm>
            <a:off x="6658050" y="896389"/>
            <a:ext cx="50064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DESCRIPTION</a:t>
            </a:r>
            <a:endParaRPr/>
          </a:p>
        </p:txBody>
      </p:sp>
      <p:sp>
        <p:nvSpPr>
          <p:cNvPr id="204" name="Google Shape;204;p27"/>
          <p:cNvSpPr/>
          <p:nvPr/>
        </p:nvSpPr>
        <p:spPr>
          <a:xfrm flipH="1">
            <a:off x="0" y="0"/>
            <a:ext cx="6172782" cy="6858000"/>
          </a:xfrm>
          <a:custGeom>
            <a:rect b="b" l="l" r="r" t="t"/>
            <a:pathLst>
              <a:path extrusionOk="0" h="6858000" w="6172782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7"/>
          <p:cNvSpPr/>
          <p:nvPr/>
        </p:nvSpPr>
        <p:spPr>
          <a:xfrm flipH="1">
            <a:off x="0" y="0"/>
            <a:ext cx="6024154" cy="6858000"/>
          </a:xfrm>
          <a:custGeom>
            <a:rect b="b" l="l" r="r" t="t"/>
            <a:pathLst>
              <a:path extrusionOk="0" h="6858000" w="6024154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4241" y="643466"/>
            <a:ext cx="4105275" cy="4105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7"/>
          <p:cNvSpPr txBox="1"/>
          <p:nvPr>
            <p:ph idx="1" type="body"/>
          </p:nvPr>
        </p:nvSpPr>
        <p:spPr>
          <a:xfrm>
            <a:off x="6658075" y="2699475"/>
            <a:ext cx="5352600" cy="318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66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Our project is based around the Magic: The Gathering (MTG) card game. We have teamed up with The Sword &amp; Board Toronto, a local hobby shop to create an Online Marketing Platform (OMP) to boost their online presence. </a:t>
            </a:r>
            <a:br>
              <a:rPr lang="en-US">
                <a:solidFill>
                  <a:schemeClr val="lt1"/>
                </a:solidFill>
              </a:rPr>
            </a:br>
            <a:r>
              <a:rPr lang="en-US">
                <a:solidFill>
                  <a:schemeClr val="lt1"/>
                </a:solidFill>
              </a:rPr>
              <a:t>Our Project will: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>
                <a:solidFill>
                  <a:schemeClr val="lt1"/>
                </a:solidFill>
              </a:rPr>
              <a:t>Allow employees to manage card inventory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>
                <a:solidFill>
                  <a:schemeClr val="lt1"/>
                </a:solidFill>
              </a:rPr>
              <a:t>Allow customers to search card database for prices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>
                <a:solidFill>
                  <a:schemeClr val="lt1"/>
                </a:solidFill>
              </a:rPr>
              <a:t>Allow Customers to purchase Cards online   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>
                <a:solidFill>
                  <a:schemeClr val="lt1"/>
                </a:solidFill>
              </a:rPr>
              <a:t>Allow Employees to manage customers with Efficiency</a:t>
            </a:r>
            <a:endParaRPr>
              <a:solidFill>
                <a:schemeClr val="lt1"/>
              </a:solidFill>
            </a:endParaRPr>
          </a:p>
          <a:p>
            <a:pPr indent="-114300" lvl="0" marL="2667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8" name="Google Shape;208;p27"/>
          <p:cNvSpPr/>
          <p:nvPr/>
        </p:nvSpPr>
        <p:spPr>
          <a:xfrm>
            <a:off x="9880500" y="6358550"/>
            <a:ext cx="2311500" cy="49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idx="1" type="body"/>
          </p:nvPr>
        </p:nvSpPr>
        <p:spPr>
          <a:xfrm>
            <a:off x="1446750" y="2921774"/>
            <a:ext cx="6066000" cy="360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1524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i="0" lang="en-US" sz="1200">
                <a:latin typeface="Times"/>
                <a:ea typeface="Times"/>
                <a:cs typeface="Times"/>
                <a:sym typeface="Times"/>
              </a:rPr>
              <a:t> </a:t>
            </a:r>
            <a:r>
              <a:rPr i="0" lang="en-US" sz="2000">
                <a:latin typeface="Times"/>
                <a:ea typeface="Times"/>
                <a:cs typeface="Times"/>
                <a:sym typeface="Times"/>
              </a:rPr>
              <a:t>Store Credit webform for employees to fill out</a:t>
            </a:r>
            <a:endParaRPr i="0" sz="2000">
              <a:latin typeface="Times"/>
              <a:ea typeface="Times"/>
              <a:cs typeface="Times"/>
              <a:sym typeface="Times"/>
            </a:endParaRPr>
          </a:p>
          <a:p>
            <a:pPr indent="-1270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i="0" lang="en-US" sz="2000">
                <a:latin typeface="Times"/>
                <a:ea typeface="Times"/>
                <a:cs typeface="Times"/>
                <a:sym typeface="Times"/>
              </a:rPr>
              <a:t> Store Credit database to maintain customer store credit balances</a:t>
            </a:r>
            <a:endParaRPr i="0" sz="2000">
              <a:latin typeface="Times"/>
              <a:ea typeface="Times"/>
              <a:cs typeface="Times"/>
              <a:sym typeface="Times"/>
            </a:endParaRPr>
          </a:p>
          <a:p>
            <a:pPr indent="-1270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i="0" lang="en-US" sz="2000">
                <a:latin typeface="Times"/>
                <a:ea typeface="Times"/>
                <a:cs typeface="Times"/>
                <a:sym typeface="Times"/>
              </a:rPr>
              <a:t> Online portal for customers to view their store credit pages</a:t>
            </a:r>
            <a:endParaRPr i="0" sz="2000">
              <a:latin typeface="Times"/>
              <a:ea typeface="Times"/>
              <a:cs typeface="Times"/>
              <a:sym typeface="Times"/>
            </a:endParaRPr>
          </a:p>
          <a:p>
            <a:pPr indent="-1270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i="0" lang="en-US" sz="2000">
                <a:latin typeface="Times"/>
                <a:ea typeface="Times"/>
                <a:cs typeface="Times"/>
                <a:sym typeface="Times"/>
              </a:rPr>
              <a:t> Card database which will mirror the official database</a:t>
            </a:r>
            <a:endParaRPr i="0" sz="2000">
              <a:latin typeface="Times"/>
              <a:ea typeface="Times"/>
              <a:cs typeface="Times"/>
              <a:sym typeface="Times"/>
            </a:endParaRPr>
          </a:p>
          <a:p>
            <a:pPr indent="-1270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i="0" lang="en-US" sz="2000">
                <a:latin typeface="Times"/>
                <a:ea typeface="Times"/>
                <a:cs typeface="Times"/>
                <a:sym typeface="Times"/>
              </a:rPr>
              <a:t> Card prices, which will be scraped from competitors using;</a:t>
            </a:r>
            <a:endParaRPr i="0" sz="2000">
              <a:latin typeface="Times"/>
              <a:ea typeface="Times"/>
              <a:cs typeface="Times"/>
              <a:sym typeface="Times"/>
            </a:endParaRPr>
          </a:p>
          <a:p>
            <a:pPr indent="-1270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"/>
              <a:buChar char="•"/>
            </a:pPr>
            <a:r>
              <a:rPr i="0" lang="en-US" sz="2000">
                <a:latin typeface="Times"/>
                <a:ea typeface="Times"/>
                <a:cs typeface="Times"/>
                <a:sym typeface="Times"/>
              </a:rPr>
              <a:t> a web crawler</a:t>
            </a:r>
            <a:endParaRPr i="0" sz="2000">
              <a:latin typeface="Times"/>
              <a:ea typeface="Times"/>
              <a:cs typeface="Times"/>
              <a:sym typeface="Times"/>
            </a:endParaRPr>
          </a:p>
          <a:p>
            <a:pPr indent="-1270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i="0" lang="en-US" sz="2000">
                <a:latin typeface="Times"/>
                <a:ea typeface="Times"/>
                <a:cs typeface="Times"/>
                <a:sym typeface="Times"/>
              </a:rPr>
              <a:t> A system to allow managers to manage which parts of the application are available, as well as making employee accounts and overseeing account activity</a:t>
            </a:r>
            <a:endParaRPr i="0" sz="20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0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14" name="Google Shape;214;p28"/>
          <p:cNvSpPr/>
          <p:nvPr/>
        </p:nvSpPr>
        <p:spPr>
          <a:xfrm rot="10800000">
            <a:off x="752858" y="744469"/>
            <a:ext cx="3275668" cy="4408488"/>
          </a:xfrm>
          <a:custGeom>
            <a:rect b="b" l="l" r="r" t="t"/>
            <a:pathLst>
              <a:path extrusionOk="0" h="10000" w="10002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8"/>
          <p:cNvSpPr/>
          <p:nvPr/>
        </p:nvSpPr>
        <p:spPr>
          <a:xfrm>
            <a:off x="8151962" y="1685652"/>
            <a:ext cx="3275013" cy="4408488"/>
          </a:xfrm>
          <a:custGeom>
            <a:rect b="b" l="l" r="r" t="t"/>
            <a:pathLst>
              <a:path extrusionOk="0" h="10000" w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>
            <a:noFill/>
          </a:ln>
        </p:spPr>
      </p:sp>
      <p:pic>
        <p:nvPicPr>
          <p:cNvPr id="216" name="Google Shape;216;p28"/>
          <p:cNvPicPr preferRelativeResize="0"/>
          <p:nvPr/>
        </p:nvPicPr>
        <p:blipFill rotWithShape="1">
          <a:blip r:embed="rId3">
            <a:alphaModFix/>
          </a:blip>
          <a:srcRect b="-8" l="0" r="-7" t="161"/>
          <a:stretch/>
        </p:blipFill>
        <p:spPr>
          <a:xfrm>
            <a:off x="8324130" y="3191551"/>
            <a:ext cx="2198097" cy="2194559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8"/>
          <p:cNvSpPr txBox="1"/>
          <p:nvPr/>
        </p:nvSpPr>
        <p:spPr>
          <a:xfrm>
            <a:off x="2386361" y="217448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28"/>
          <p:cNvSpPr txBox="1"/>
          <p:nvPr/>
        </p:nvSpPr>
        <p:spPr>
          <a:xfrm>
            <a:off x="1446751" y="1466600"/>
            <a:ext cx="6913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In-Scop</a:t>
            </a:r>
            <a:r>
              <a:rPr b="1" lang="en-US" sz="4000">
                <a:solidFill>
                  <a:schemeClr val="dk1"/>
                </a:solidFill>
              </a:rPr>
              <a:t>e: For the Store</a:t>
            </a:r>
            <a:endParaRPr/>
          </a:p>
        </p:txBody>
      </p:sp>
      <p:sp>
        <p:nvSpPr>
          <p:cNvPr id="219" name="Google Shape;219;p28"/>
          <p:cNvSpPr/>
          <p:nvPr/>
        </p:nvSpPr>
        <p:spPr>
          <a:xfrm>
            <a:off x="9927500" y="6216075"/>
            <a:ext cx="2264700" cy="64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/>
          <p:nvPr>
            <p:ph idx="1" type="body"/>
          </p:nvPr>
        </p:nvSpPr>
        <p:spPr>
          <a:xfrm>
            <a:off x="1448220" y="4486795"/>
            <a:ext cx="6066000" cy="15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/>
              <a:t>Everything that was in-scope for the Store, plus:</a:t>
            </a:r>
            <a:endParaRPr i="0"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i="0" lang="en-US" sz="2400"/>
              <a:t>A stores stock of cards</a:t>
            </a:r>
            <a:endParaRPr i="0"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i="0" lang="en-US" sz="2400"/>
              <a:t>shopping cart functionality, expandable to other products</a:t>
            </a:r>
            <a:endParaRPr i="0" sz="2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i="0" lang="en-US" sz="2400"/>
            </a:br>
            <a:r>
              <a:rPr i="0" lang="en-US" sz="2400"/>
              <a:t>Please note that these are all in scope. We intend for the software to be modular, allowing stores to only enable the parts they want.</a:t>
            </a:r>
            <a:endParaRPr i="0" sz="2400"/>
          </a:p>
        </p:txBody>
      </p:sp>
      <p:sp>
        <p:nvSpPr>
          <p:cNvPr id="225" name="Google Shape;225;p29"/>
          <p:cNvSpPr/>
          <p:nvPr/>
        </p:nvSpPr>
        <p:spPr>
          <a:xfrm rot="10800000">
            <a:off x="752846" y="744457"/>
            <a:ext cx="3275680" cy="4408500"/>
          </a:xfrm>
          <a:custGeom>
            <a:rect b="b" l="l" r="r" t="t"/>
            <a:pathLst>
              <a:path extrusionOk="0" h="10000" w="10002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9"/>
          <p:cNvSpPr/>
          <p:nvPr/>
        </p:nvSpPr>
        <p:spPr>
          <a:xfrm>
            <a:off x="8151962" y="1685652"/>
            <a:ext cx="3275025" cy="4408500"/>
          </a:xfrm>
          <a:custGeom>
            <a:rect b="b" l="l" r="r" t="t"/>
            <a:pathLst>
              <a:path extrusionOk="0" h="10000" w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>
            <a:noFill/>
          </a:ln>
        </p:spPr>
      </p:sp>
      <p:pic>
        <p:nvPicPr>
          <p:cNvPr id="227" name="Google Shape;227;p29"/>
          <p:cNvPicPr preferRelativeResize="0"/>
          <p:nvPr/>
        </p:nvPicPr>
        <p:blipFill rotWithShape="1">
          <a:blip r:embed="rId3">
            <a:alphaModFix/>
          </a:blip>
          <a:srcRect b="-9" l="0" r="-10" t="159"/>
          <a:stretch/>
        </p:blipFill>
        <p:spPr>
          <a:xfrm>
            <a:off x="8324130" y="3191551"/>
            <a:ext cx="2198098" cy="219456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9"/>
          <p:cNvSpPr txBox="1"/>
          <p:nvPr/>
        </p:nvSpPr>
        <p:spPr>
          <a:xfrm>
            <a:off x="2386361" y="2174488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3008801" y="1505000"/>
            <a:ext cx="6913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In-Scop</a:t>
            </a:r>
            <a:r>
              <a:rPr b="1" lang="en-US" sz="4000">
                <a:solidFill>
                  <a:schemeClr val="dk1"/>
                </a:solidFill>
              </a:rPr>
              <a:t>e: For the Project</a:t>
            </a:r>
            <a:endParaRPr/>
          </a:p>
        </p:txBody>
      </p:sp>
      <p:sp>
        <p:nvSpPr>
          <p:cNvPr id="230" name="Google Shape;230;p29"/>
          <p:cNvSpPr/>
          <p:nvPr/>
        </p:nvSpPr>
        <p:spPr>
          <a:xfrm>
            <a:off x="9922000" y="6216075"/>
            <a:ext cx="2270100" cy="64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/>
          <p:nvPr>
            <p:ph idx="1" type="body"/>
          </p:nvPr>
        </p:nvSpPr>
        <p:spPr>
          <a:xfrm>
            <a:off x="606950" y="1579050"/>
            <a:ext cx="7852500" cy="36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i="0" lang="en-US" sz="2400"/>
              <a:t>Analytic tools to allow store employee’s to </a:t>
            </a:r>
            <a:r>
              <a:rPr i="0" lang="en-US" sz="2400"/>
              <a:t>analyze sales statistics, popular hours, where traffic comes from, etc.</a:t>
            </a:r>
            <a:endParaRPr i="0"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i="0" lang="en-US" sz="2400"/>
              <a:t>Full website deployment package. This would include all basic functions that you would need to run a small hobby store business.</a:t>
            </a:r>
            <a:endParaRPr i="0"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i="0" lang="en-US" sz="2400"/>
              <a:t>Provide Advertisement space for future possibilities of selling that space to market other gaming platforms, products, tournaments etc.</a:t>
            </a:r>
            <a:br>
              <a:rPr i="0" lang="en-US" sz="2400"/>
            </a:br>
            <a:r>
              <a:rPr i="0" lang="en-US" sz="2400"/>
              <a:t> </a:t>
            </a:r>
            <a:endParaRPr i="0" sz="2400"/>
          </a:p>
        </p:txBody>
      </p:sp>
      <p:sp>
        <p:nvSpPr>
          <p:cNvPr id="236" name="Google Shape;236;p30"/>
          <p:cNvSpPr txBox="1"/>
          <p:nvPr>
            <p:ph idx="12" type="sldNum"/>
          </p:nvPr>
        </p:nvSpPr>
        <p:spPr>
          <a:xfrm>
            <a:off x="10330903" y="6217920"/>
            <a:ext cx="914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7F7F7F"/>
                </a:solidFill>
              </a:rPr>
              <a:t>‹#›</a:t>
            </a:fld>
            <a:endParaRPr>
              <a:solidFill>
                <a:srgbClr val="7F7F7F"/>
              </a:solidFill>
            </a:endParaRPr>
          </a:p>
        </p:txBody>
      </p:sp>
      <p:sp>
        <p:nvSpPr>
          <p:cNvPr id="237" name="Google Shape;237;p30"/>
          <p:cNvSpPr txBox="1"/>
          <p:nvPr/>
        </p:nvSpPr>
        <p:spPr>
          <a:xfrm>
            <a:off x="606942" y="645278"/>
            <a:ext cx="3691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Out-of-Scope</a:t>
            </a:r>
            <a:endParaRPr/>
          </a:p>
        </p:txBody>
      </p:sp>
      <p:sp>
        <p:nvSpPr>
          <p:cNvPr id="238" name="Google Shape;238;p30"/>
          <p:cNvSpPr/>
          <p:nvPr/>
        </p:nvSpPr>
        <p:spPr>
          <a:xfrm>
            <a:off x="9922000" y="0"/>
            <a:ext cx="22701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9" name="Google Shape;23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45202" y="1353175"/>
            <a:ext cx="1823697" cy="1823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/>
          <p:nvPr>
            <p:ph idx="12" type="sldNum"/>
          </p:nvPr>
        </p:nvSpPr>
        <p:spPr>
          <a:xfrm>
            <a:off x="10330903" y="6217920"/>
            <a:ext cx="914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7F7F7F"/>
                </a:solidFill>
              </a:rPr>
              <a:t>‹#›</a:t>
            </a:fld>
            <a:endParaRPr>
              <a:solidFill>
                <a:srgbClr val="7F7F7F"/>
              </a:solidFill>
            </a:endParaRPr>
          </a:p>
        </p:txBody>
      </p:sp>
      <p:pic>
        <p:nvPicPr>
          <p:cNvPr id="245" name="Google Shape;24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9850" y="4393775"/>
            <a:ext cx="2338250" cy="2464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1"/>
          <p:cNvSpPr/>
          <p:nvPr/>
        </p:nvSpPr>
        <p:spPr>
          <a:xfrm>
            <a:off x="0" y="4354946"/>
            <a:ext cx="8368145" cy="2503054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" name="Google Shape;247;p31"/>
          <p:cNvSpPr/>
          <p:nvPr/>
        </p:nvSpPr>
        <p:spPr>
          <a:xfrm rot="10800000">
            <a:off x="1639906" y="0"/>
            <a:ext cx="8368145" cy="2503054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31"/>
          <p:cNvSpPr txBox="1"/>
          <p:nvPr/>
        </p:nvSpPr>
        <p:spPr>
          <a:xfrm>
            <a:off x="87776" y="540135"/>
            <a:ext cx="10243127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Detailed Demo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Mock up/Prototype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/>
          <p:nvPr/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rgbClr val="5CB8B3">
                  <a:alpha val="81960"/>
                </a:srgbClr>
              </a:gs>
              <a:gs pos="25000">
                <a:srgbClr val="5CB8B3">
                  <a:alpha val="60000"/>
                </a:srgbClr>
              </a:gs>
              <a:gs pos="94000">
                <a:srgbClr val="BFBFBF"/>
              </a:gs>
              <a:gs pos="100000">
                <a:srgbClr val="BFBFBF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4" name="Google Shape;25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2"/>
          <p:cNvSpPr txBox="1"/>
          <p:nvPr/>
        </p:nvSpPr>
        <p:spPr>
          <a:xfrm>
            <a:off x="623813" y="518205"/>
            <a:ext cx="4805996" cy="1297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Technology Requirements</a:t>
            </a:r>
            <a:endParaRPr/>
          </a:p>
        </p:txBody>
      </p:sp>
      <p:sp>
        <p:nvSpPr>
          <p:cNvPr id="256" name="Google Shape;256;p32"/>
          <p:cNvSpPr/>
          <p:nvPr/>
        </p:nvSpPr>
        <p:spPr>
          <a:xfrm>
            <a:off x="6727121" y="581159"/>
            <a:ext cx="5464879" cy="6276841"/>
          </a:xfrm>
          <a:custGeom>
            <a:rect b="b" l="l" r="r" t="t"/>
            <a:pathLst>
              <a:path extrusionOk="0" h="6276841" w="5464879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BCE2E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7" name="Google Shape;257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09770" y="1815320"/>
            <a:ext cx="4141760" cy="414176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2"/>
          <p:cNvSpPr txBox="1"/>
          <p:nvPr/>
        </p:nvSpPr>
        <p:spPr>
          <a:xfrm>
            <a:off x="313825" y="3097498"/>
            <a:ext cx="51957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team needs great technologies for our </a:t>
            </a:r>
            <a:r>
              <a:rPr lang="en-US" sz="3200">
                <a:solidFill>
                  <a:schemeClr val="dk1"/>
                </a:solidFill>
              </a:rPr>
              <a:t>w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eb </a:t>
            </a:r>
            <a:r>
              <a:rPr lang="en-US" sz="3200">
                <a:solidFill>
                  <a:schemeClr val="dk1"/>
                </a:solidFill>
              </a:rPr>
              <a:t>a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pplication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come true.</a:t>
            </a:r>
            <a:endParaRPr/>
          </a:p>
        </p:txBody>
      </p:sp>
      <p:cxnSp>
        <p:nvCxnSpPr>
          <p:cNvPr id="259" name="Google Shape;259;p32"/>
          <p:cNvCxnSpPr/>
          <p:nvPr/>
        </p:nvCxnSpPr>
        <p:spPr>
          <a:xfrm>
            <a:off x="0" y="5164255"/>
            <a:ext cx="560019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0" name="Google Shape;260;p32"/>
          <p:cNvCxnSpPr/>
          <p:nvPr/>
        </p:nvCxnSpPr>
        <p:spPr>
          <a:xfrm>
            <a:off x="0" y="2615018"/>
            <a:ext cx="5600197" cy="0"/>
          </a:xfrm>
          <a:prstGeom prst="straightConnector1">
            <a:avLst/>
          </a:prstGeom>
          <a:noFill/>
          <a:ln cap="flat" cmpd="sng" w="349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