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9C794-F68B-9F4D-8F83-7FA37025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29A07E-51EA-BC48-9A93-D85B372B4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8A6FF1-CCA3-8242-847B-91CCD6E2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84B5DD-6609-6145-A4EE-9CC96F65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CEBE2-608F-6946-9071-C2B06B63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7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D0B2F-CECE-B44D-93FF-E643DC1D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D421E6-68EC-734A-807B-9DF4BA063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65B14-BC48-E64F-9FA5-54D0D0A4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F2B9E-68A2-144D-A1E8-E6C66017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EC6CF-53FF-3548-B3DA-58292A66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9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697027-4D9C-AA4E-82B9-D1F9AE7DE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297986-0FE9-074A-976D-D64C2DDF9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1D73A-CA70-0F44-A81E-99D4A6EC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9BD939-68B0-9248-B66E-D0A54590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267B7-B79B-144D-8B03-B1EAFDAC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714A2-3A98-054C-964F-567F701B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5EB5E-B04D-DA49-A22B-EE08F2B8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519667-E7A0-CB42-AEF2-DCC5E8C6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C922E8-73A7-8F47-882C-4CD1C7DF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725E4-4207-EB43-8FC7-65690347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0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0E7A-B068-BE40-86B1-17B8BF23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535D64-BB78-8C4A-A96C-99A94203C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75A1EC-B7F6-A242-A4DA-5599120B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F3923-0C31-874E-9FCC-5DC0CE3D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C06D7-F7D5-A44B-B96E-AD60888C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1EFCC-332B-504A-934E-0483DD47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6B3F9-CBAC-FC46-86D8-A6425B3B0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7BCE6D-F7F4-EF41-9E49-22C8D23A4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D5075C-3C54-AA4C-909C-A7523CB0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0A7939-0CBF-D845-99B2-72902121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B6C615-7361-1D4F-AA59-6EC8EB37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90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41FA7-2360-EA46-B5B7-1C8027EF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207879-9D4F-6D48-808F-192648D7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6DEBA7-7520-3E44-A8FA-143F407E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7FA7B7-CE78-594B-A9A4-7816C539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CC6074-6262-D24B-AFFF-6DB22A5A5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2CF864-B345-944D-909A-CB975D75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55B367-A630-834F-9DE9-EBA7F819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7B5072-70E0-8049-BE33-2D344AA1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48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933D2-9DE6-434D-A53A-7C355AE2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8A2EF2-E8A0-0044-AD12-F0F8C8A4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69E940-6FFC-1F46-ADC1-D7F79D2E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7328F0-C5CD-864F-82C7-EB921860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87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307744-146E-734D-8A85-C5288BAF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63BCC5-20A5-044A-8D55-CA896BCD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0CD977-71CB-2F4F-859D-B321A244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22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B05C0-3B34-6B49-8DB9-E7CDDFC5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2F4BA-CACF-8041-81B6-3E4900E0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367904-C697-FF4B-8BF2-69B37998E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DDB9DC-AE60-A342-BD27-9B1408B6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F80F8B-2B70-C945-82C0-613EABDB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A26CE1-CF29-BF4D-A858-EAE5103C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21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60BCD-B1D9-C643-AD05-E336DA61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ADE355F-5271-4A43-B2C9-AB682912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97516C-211E-4B40-8F8F-E345EC256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FB492C-B15C-E144-BC37-D3C2FFE4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A19713-7C9F-A24A-92FF-2B742AAD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655F0F-B678-D049-BD11-ECAD6149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79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732614-BD5E-134F-B245-25697ED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1B15C1-A797-7A4A-A4D4-24B9D405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8B409-BF30-1548-942D-0DB01C92B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0F01A-B58D-884B-9AAB-75A8B3F43B8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6735D9-90AA-1248-9173-9FD84AF6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C2B73-8123-864E-8DD4-C91BE4198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1024A-E7DB-9E43-840C-E381E7A95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56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deJ9-enuI &#10;qdeJ9-•aWI &#10;u04 」 uuo ">
            <a:extLst>
              <a:ext uri="{FF2B5EF4-FFF2-40B4-BE49-F238E27FC236}">
                <a16:creationId xmlns:a16="http://schemas.microsoft.com/office/drawing/2014/main" id="{456E6908-BE2B-7342-A634-49ACD0A09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787400"/>
            <a:ext cx="57404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BB17B428-44C4-DA46-A363-0D50BCB2387A}"/>
              </a:ext>
            </a:extLst>
          </p:cNvPr>
          <p:cNvSpPr/>
          <p:nvPr/>
        </p:nvSpPr>
        <p:spPr>
          <a:xfrm>
            <a:off x="4942114" y="1959429"/>
            <a:ext cx="859972" cy="8273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42B02243-D890-DD40-B8B5-AF0F100A899D}"/>
              </a:ext>
            </a:extLst>
          </p:cNvPr>
          <p:cNvSpPr/>
          <p:nvPr/>
        </p:nvSpPr>
        <p:spPr>
          <a:xfrm>
            <a:off x="5008790" y="3958772"/>
            <a:ext cx="663347" cy="64180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DC80BC05-CE40-974F-9C62-6F7EBF0ADE33}"/>
              </a:ext>
            </a:extLst>
          </p:cNvPr>
          <p:cNvSpPr/>
          <p:nvPr/>
        </p:nvSpPr>
        <p:spPr>
          <a:xfrm>
            <a:off x="5297599" y="3093811"/>
            <a:ext cx="663347" cy="64180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EB3B76C-B771-B446-97B4-E633977D295B}"/>
              </a:ext>
            </a:extLst>
          </p:cNvPr>
          <p:cNvSpPr/>
          <p:nvPr/>
        </p:nvSpPr>
        <p:spPr>
          <a:xfrm>
            <a:off x="5899382" y="3415168"/>
            <a:ext cx="620483" cy="64180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93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 ets &#10;Intra-Gra* &#10;Graph &#10;between tm &#10;*man tk within a &#10;across different datasets ">
            <a:extLst>
              <a:ext uri="{FF2B5EF4-FFF2-40B4-BE49-F238E27FC236}">
                <a16:creationId xmlns:a16="http://schemas.microsoft.com/office/drawing/2014/main" id="{B9D6162C-F7D8-D649-AB10-F5CAB9BA1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638301"/>
            <a:ext cx="10344150" cy="306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6D36C1F-73C9-9545-B55F-622F8BF8DC6D}"/>
                  </a:ext>
                </a:extLst>
              </p:cNvPr>
              <p:cNvSpPr txBox="1"/>
              <p:nvPr/>
            </p:nvSpPr>
            <p:spPr>
              <a:xfrm>
                <a:off x="685800" y="1869133"/>
                <a:ext cx="1517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altLang="ja-JP"/>
                        <m:t>𝑍</m:t>
                      </m:r>
                      <m:r>
                        <a:rPr lang="x-none" altLang="ja-JP"/>
                        <m:t>=</m:t>
                      </m:r>
                      <m:r>
                        <a:rPr lang="x-none" altLang="ja-JP"/>
                        <m:t>𝜙</m:t>
                      </m:r>
                      <m:d>
                        <m:dPr>
                          <m:ctrlPr>
                            <a:rPr lang="x-none" altLang="ja-JP" i="1"/>
                          </m:ctrlPr>
                        </m:dPr>
                        <m:e>
                          <m:r>
                            <a:rPr lang="x-none" altLang="ja-JP"/>
                            <m:t>𝑋</m:t>
                          </m:r>
                          <m:r>
                            <a:rPr lang="x-none" altLang="ja-JP"/>
                            <m:t>,</m:t>
                          </m:r>
                          <m:r>
                            <a:rPr lang="x-none" altLang="ja-JP"/>
                            <m:t>𝑊</m:t>
                          </m:r>
                        </m:e>
                      </m:d>
                    </m:oMath>
                  </m:oMathPara>
                </a14:m>
                <a:endParaRPr lang="x-none" altLang="ja-JP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6D36C1F-73C9-9545-B55F-622F8BF8D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69133"/>
                <a:ext cx="151721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862091-DC9E-B744-AA56-F8187784D3B1}"/>
              </a:ext>
            </a:extLst>
          </p:cNvPr>
          <p:cNvSpPr txBox="1"/>
          <p:nvPr/>
        </p:nvSpPr>
        <p:spPr>
          <a:xfrm>
            <a:off x="685800" y="1407468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画像から抽出された特徴量を</a:t>
            </a:r>
          </a:p>
          <a:p>
            <a:r>
              <a:rPr lang="en-US" altLang="ja-JP" sz="1200"/>
              <a:t>グラフへ写像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FA19BEF-BDD0-B849-8F1C-88F07CDBA020}"/>
              </a:ext>
            </a:extLst>
          </p:cNvPr>
          <p:cNvCxnSpPr/>
          <p:nvPr/>
        </p:nvCxnSpPr>
        <p:spPr>
          <a:xfrm>
            <a:off x="2057400" y="2371725"/>
            <a:ext cx="385763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432B909-0078-064D-AA2D-193CCA5AD77A}"/>
                  </a:ext>
                </a:extLst>
              </p:cNvPr>
              <p:cNvSpPr txBox="1"/>
              <p:nvPr/>
            </p:nvSpPr>
            <p:spPr>
              <a:xfrm>
                <a:off x="3000710" y="1384385"/>
                <a:ext cx="1689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/>
                  <a:t>無向グラフ</a:t>
                </a:r>
                <a:r>
                  <a:rPr lang="en-US" altLang="ja-JP" sz="1200"/>
                  <a:t> </a:t>
                </a:r>
                <a14:m>
                  <m:oMath xmlns:m="http://schemas.openxmlformats.org/officeDocument/2006/math">
                    <m:r>
                      <a:rPr lang="x-none" altLang="ja-JP" sz="1200"/>
                      <m:t>𝐺</m:t>
                    </m:r>
                    <m:r>
                      <a:rPr lang="x-none" altLang="ja-JP" sz="1200"/>
                      <m:t>=</m:t>
                    </m:r>
                    <m:d>
                      <m:dPr>
                        <m:ctrlPr>
                          <a:rPr lang="x-none" altLang="ja-JP" sz="1200" i="1"/>
                        </m:ctrlPr>
                      </m:dPr>
                      <m:e>
                        <m:r>
                          <a:rPr lang="x-none" altLang="ja-JP" sz="1200"/>
                          <m:t>𝑉</m:t>
                        </m:r>
                        <m:r>
                          <a:rPr lang="x-none" altLang="ja-JP" sz="1200"/>
                          <m:t>,</m:t>
                        </m:r>
                        <m:r>
                          <a:rPr lang="x-none" altLang="ja-JP" sz="1200"/>
                          <m:t>𝐸</m:t>
                        </m:r>
                      </m:e>
                    </m:d>
                  </m:oMath>
                </a14:m>
                <a:endParaRPr lang="x-none" altLang="ja-JP" sz="1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432B909-0078-064D-AA2D-193CCA5AD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10" y="1384385"/>
                <a:ext cx="1689950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1F3B63E-01EA-904C-B667-4A7EFBE9566E}"/>
                  </a:ext>
                </a:extLst>
              </p:cNvPr>
              <p:cNvSpPr txBox="1"/>
              <p:nvPr/>
            </p:nvSpPr>
            <p:spPr>
              <a:xfrm>
                <a:off x="4214813" y="1776800"/>
                <a:ext cx="636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/>
                  <a:t>頂点</a:t>
                </a:r>
                <a:r>
                  <a:rPr lang="en-US" altLang="ja-JP" sz="1200"/>
                  <a:t> </a:t>
                </a:r>
                <a14:m>
                  <m:oMath xmlns:m="http://schemas.openxmlformats.org/officeDocument/2006/math">
                    <m:r>
                      <a:rPr lang="x-none" altLang="ja-JP" sz="120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1F3B63E-01EA-904C-B667-4A7EFBE95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813" y="1776800"/>
                <a:ext cx="636777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5DA4ECA-C74C-8647-B167-B1E5DDB35171}"/>
                  </a:ext>
                </a:extLst>
              </p:cNvPr>
              <p:cNvSpPr txBox="1"/>
              <p:nvPr/>
            </p:nvSpPr>
            <p:spPr>
              <a:xfrm>
                <a:off x="3362796" y="2238465"/>
                <a:ext cx="4828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/>
                  <a:t>辺</a:t>
                </a:r>
                <a:r>
                  <a:rPr lang="en-US" altLang="ja-JP" sz="1200"/>
                  <a:t>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kumimoji="1" lang="ja-JP" altLang="en-US" sz="1200" i="1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5DA4ECA-C74C-8647-B167-B1E5DDB35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796" y="2238465"/>
                <a:ext cx="482889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C539CD-B55D-2142-BA2F-F337B352DCDB}"/>
              </a:ext>
            </a:extLst>
          </p:cNvPr>
          <p:cNvSpPr txBox="1"/>
          <p:nvPr/>
        </p:nvSpPr>
        <p:spPr>
          <a:xfrm>
            <a:off x="4071938" y="614363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【Graphomy 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のアーキテクチャ図</a:t>
            </a:r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】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CB6FF28-FCFC-9448-A53C-D3C70A14F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0244" y="1409699"/>
            <a:ext cx="1092200" cy="2286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FE0039-3B30-3740-B6B5-B6EBB851121E}"/>
              </a:ext>
            </a:extLst>
          </p:cNvPr>
          <p:cNvSpPr txBox="1"/>
          <p:nvPr/>
        </p:nvSpPr>
        <p:spPr>
          <a:xfrm>
            <a:off x="5098345" y="113046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縮約された無向グラフ</a:t>
            </a:r>
            <a:endParaRPr kumimoji="1" lang="ja-JP" altLang="en-US" sz="120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916C926-008B-B84C-9115-F07B52166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4484" y="4096541"/>
            <a:ext cx="1358900" cy="20320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5AA37CB-4D54-7041-BBDF-6D7C84FBED3C}"/>
              </a:ext>
            </a:extLst>
          </p:cNvPr>
          <p:cNvCxnSpPr/>
          <p:nvPr/>
        </p:nvCxnSpPr>
        <p:spPr>
          <a:xfrm flipH="1" flipV="1">
            <a:off x="4851590" y="3843338"/>
            <a:ext cx="106173" cy="25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9C64A35-847F-3B49-8FAA-F592886CFBC1}"/>
                  </a:ext>
                </a:extLst>
              </p:cNvPr>
              <p:cNvSpPr txBox="1"/>
              <p:nvPr/>
            </p:nvSpPr>
            <p:spPr>
              <a:xfrm rot="16200000">
                <a:off x="2222653" y="2884686"/>
                <a:ext cx="16991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altLang="ja-JP" sz="1200" i="1"/>
                          </m:ctrlPr>
                        </m:sSubPr>
                        <m:e>
                          <m:r>
                            <a:rPr lang="x-none" altLang="ja-JP" sz="1200"/>
                            <m:t>𝑍</m:t>
                          </m:r>
                        </m:e>
                        <m:sub>
                          <m:r>
                            <a:rPr lang="x-none" altLang="ja-JP" sz="1200"/>
                            <m:t>𝑡</m:t>
                          </m:r>
                        </m:sub>
                      </m:sSub>
                      <m:r>
                        <a:rPr lang="x-none" altLang="ja-JP" sz="1200"/>
                        <m:t>=</m:t>
                      </m:r>
                      <m:sSub>
                        <m:sSubPr>
                          <m:ctrlPr>
                            <a:rPr lang="x-none" altLang="ja-JP" sz="1200" i="1"/>
                          </m:ctrlPr>
                        </m:sSubPr>
                        <m:e>
                          <m:r>
                            <a:rPr lang="x-none" altLang="ja-JP" sz="1200"/>
                            <m:t>𝑍</m:t>
                          </m:r>
                        </m:e>
                        <m:sub>
                          <m:r>
                            <a:rPr lang="x-none" altLang="ja-JP" sz="1200"/>
                            <m:t>𝑡</m:t>
                          </m:r>
                        </m:sub>
                      </m:sSub>
                      <m:r>
                        <a:rPr lang="x-none" altLang="ja-JP" sz="1200"/>
                        <m:t>+</m:t>
                      </m:r>
                      <m:r>
                        <a:rPr lang="x-none" altLang="ja-JP" sz="1200"/>
                        <m:t>𝜎</m:t>
                      </m:r>
                      <m:d>
                        <m:dPr>
                          <m:ctrlPr>
                            <a:rPr lang="x-none" altLang="ja-JP" sz="1200" i="1"/>
                          </m:ctrlPr>
                        </m:dPr>
                        <m:e>
                          <m:sSub>
                            <m:sSubPr>
                              <m:ctrlPr>
                                <a:rPr lang="x-none" altLang="ja-JP" sz="1200" i="1"/>
                              </m:ctrlPr>
                            </m:sSubPr>
                            <m:e>
                              <m:r>
                                <a:rPr lang="x-none" altLang="ja-JP" sz="1200"/>
                                <m:t>𝐴</m:t>
                              </m:r>
                            </m:e>
                            <m:sub>
                              <m:r>
                                <a:rPr lang="x-none" altLang="ja-JP" sz="1200"/>
                                <m:t>𝑡𝑟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x-none" altLang="ja-JP" sz="1200" i="1"/>
                              </m:ctrlPr>
                            </m:sSubPr>
                            <m:e>
                              <m:r>
                                <a:rPr lang="x-none" altLang="ja-JP" sz="1200"/>
                                <m:t>𝑍</m:t>
                              </m:r>
                            </m:e>
                            <m:sub>
                              <m:r>
                                <a:rPr lang="x-none" altLang="ja-JP" sz="1200"/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x-none" altLang="ja-JP" sz="1200" i="1"/>
                              </m:ctrlPr>
                            </m:sSubPr>
                            <m:e>
                              <m:r>
                                <a:rPr lang="x-none" altLang="ja-JP" sz="1200"/>
                                <m:t>𝑊</m:t>
                              </m:r>
                            </m:e>
                            <m:sub>
                              <m:r>
                                <a:rPr lang="x-none" altLang="ja-JP" sz="1200"/>
                                <m:t>𝑡𝑟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altLang="ja-JP" sz="12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9C64A35-847F-3B49-8FAA-F592886CF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22653" y="2884686"/>
                <a:ext cx="169918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79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>
            <a:extLst>
              <a:ext uri="{FF2B5EF4-FFF2-40B4-BE49-F238E27FC236}">
                <a16:creationId xmlns:a16="http://schemas.microsoft.com/office/drawing/2014/main" id="{0A3B6E28-E43F-534B-8D59-982DDBC6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464" y="3750746"/>
            <a:ext cx="1866900" cy="82550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E63BA13-2787-1A42-9616-45844EC9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313" y="2404640"/>
            <a:ext cx="1943100" cy="87630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448CB4F-70F4-F146-BC4C-3E9B85F2E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582" y="1106666"/>
            <a:ext cx="1651000" cy="787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E4E8D70-127E-444D-98E9-8D0D80B808B3}"/>
              </a:ext>
            </a:extLst>
          </p:cNvPr>
          <p:cNvSpPr txBox="1"/>
          <p:nvPr/>
        </p:nvSpPr>
        <p:spPr>
          <a:xfrm>
            <a:off x="3171825" y="557005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【</a:t>
            </a:r>
            <a:r>
              <a:rPr lang="ja-JP" altLang="ja-JP">
                <a:latin typeface="Meiryo UI" panose="020B0604030504040204" pitchFamily="34" charset="-128"/>
                <a:ea typeface="Meiryo UI" panose="020B0604030504040204" pitchFamily="34" charset="-128"/>
              </a:rPr>
              <a:t>Intra-Graph Reasoning</a:t>
            </a:r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】</a:t>
            </a:r>
            <a:endParaRPr lang="ja-JP" altLang="ja-JP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E473F5B-A364-1641-B00B-18D986FCC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6" y="2070098"/>
            <a:ext cx="2133600" cy="12319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8DC7DFA-F63B-C248-BA7C-D17D4270AC1C}"/>
              </a:ext>
            </a:extLst>
          </p:cNvPr>
          <p:cNvSpPr txBox="1"/>
          <p:nvPr/>
        </p:nvSpPr>
        <p:spPr>
          <a:xfrm>
            <a:off x="3214476" y="2055064"/>
            <a:ext cx="4031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同じデータセット内の頂点間をつなぐ辺構造を学習する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4D3A6B6-69CB-E545-9787-69CFF5758894}"/>
              </a:ext>
            </a:extLst>
          </p:cNvPr>
          <p:cNvCxnSpPr/>
          <p:nvPr/>
        </p:nvCxnSpPr>
        <p:spPr>
          <a:xfrm>
            <a:off x="3914776" y="1685926"/>
            <a:ext cx="4286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612910B-8008-FF40-8595-8672CA314862}"/>
              </a:ext>
            </a:extLst>
          </p:cNvPr>
          <p:cNvCxnSpPr>
            <a:cxnSpLocks/>
          </p:cNvCxnSpPr>
          <p:nvPr/>
        </p:nvCxnSpPr>
        <p:spPr>
          <a:xfrm flipH="1" flipV="1">
            <a:off x="4129088" y="1770880"/>
            <a:ext cx="42858" cy="29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61590B1-269A-A34C-9F1E-0B31071D4A09}"/>
              </a:ext>
            </a:extLst>
          </p:cNvPr>
          <p:cNvCxnSpPr>
            <a:cxnSpLocks/>
          </p:cNvCxnSpPr>
          <p:nvPr/>
        </p:nvCxnSpPr>
        <p:spPr>
          <a:xfrm>
            <a:off x="4124326" y="1532454"/>
            <a:ext cx="219074" cy="1534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9CE0F78-A1E8-FD4D-B8D8-56C2E8774F74}"/>
              </a:ext>
            </a:extLst>
          </p:cNvPr>
          <p:cNvCxnSpPr>
            <a:cxnSpLocks/>
          </p:cNvCxnSpPr>
          <p:nvPr/>
        </p:nvCxnSpPr>
        <p:spPr>
          <a:xfrm>
            <a:off x="4400546" y="1413242"/>
            <a:ext cx="0" cy="2299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E95512C-7193-ED45-8CF3-8772B12C71B0}"/>
              </a:ext>
            </a:extLst>
          </p:cNvPr>
          <p:cNvCxnSpPr>
            <a:cxnSpLocks/>
          </p:cNvCxnSpPr>
          <p:nvPr/>
        </p:nvCxnSpPr>
        <p:spPr>
          <a:xfrm flipH="1">
            <a:off x="4429123" y="1299713"/>
            <a:ext cx="214316" cy="1517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27324B5-E059-4640-888E-4F9911B29CA2}"/>
              </a:ext>
            </a:extLst>
          </p:cNvPr>
          <p:cNvCxnSpPr/>
          <p:nvPr/>
        </p:nvCxnSpPr>
        <p:spPr>
          <a:xfrm>
            <a:off x="3157537" y="1451490"/>
            <a:ext cx="0" cy="2716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2C16393-BA8A-2D42-A189-4C0CEE7E1CE3}"/>
              </a:ext>
            </a:extLst>
          </p:cNvPr>
          <p:cNvCxnSpPr>
            <a:cxnSpLocks/>
          </p:cNvCxnSpPr>
          <p:nvPr/>
        </p:nvCxnSpPr>
        <p:spPr>
          <a:xfrm>
            <a:off x="2650331" y="2828924"/>
            <a:ext cx="7834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1CEE3EB-B1D3-9948-9C20-AE83CCBE3D0F}"/>
              </a:ext>
            </a:extLst>
          </p:cNvPr>
          <p:cNvCxnSpPr>
            <a:cxnSpLocks/>
          </p:cNvCxnSpPr>
          <p:nvPr/>
        </p:nvCxnSpPr>
        <p:spPr>
          <a:xfrm>
            <a:off x="3171825" y="4163496"/>
            <a:ext cx="319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815A2FC9-27C7-094B-980D-2EB5E35650FA}"/>
              </a:ext>
            </a:extLst>
          </p:cNvPr>
          <p:cNvSpPr/>
          <p:nvPr/>
        </p:nvSpPr>
        <p:spPr>
          <a:xfrm>
            <a:off x="3331369" y="1031569"/>
            <a:ext cx="1789112" cy="966698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643E7A10-1722-0A49-83F8-8D452F0F30A6}"/>
              </a:ext>
            </a:extLst>
          </p:cNvPr>
          <p:cNvSpPr/>
          <p:nvPr/>
        </p:nvSpPr>
        <p:spPr>
          <a:xfrm>
            <a:off x="3319462" y="2361385"/>
            <a:ext cx="1878806" cy="966698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1AA66FC1-5CC5-4440-B624-96E526EB71CA}"/>
              </a:ext>
            </a:extLst>
          </p:cNvPr>
          <p:cNvSpPr/>
          <p:nvPr/>
        </p:nvSpPr>
        <p:spPr>
          <a:xfrm>
            <a:off x="3305175" y="3651571"/>
            <a:ext cx="1878806" cy="966698"/>
          </a:xfrm>
          <a:prstGeom prst="round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128AD3C-5236-004A-B5D9-1A1BAB008011}"/>
              </a:ext>
            </a:extLst>
          </p:cNvPr>
          <p:cNvCxnSpPr/>
          <p:nvPr/>
        </p:nvCxnSpPr>
        <p:spPr>
          <a:xfrm>
            <a:off x="3157537" y="1451490"/>
            <a:ext cx="276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4F92ACA-F5BF-1543-A8C5-E3A1BD15166B}"/>
              </a:ext>
            </a:extLst>
          </p:cNvPr>
          <p:cNvSpPr/>
          <p:nvPr/>
        </p:nvSpPr>
        <p:spPr>
          <a:xfrm>
            <a:off x="728663" y="1106666"/>
            <a:ext cx="2558650" cy="395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68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BC2D1-7380-B84A-8A00-DD8DA36C55F6}"/>
              </a:ext>
            </a:extLst>
          </p:cNvPr>
          <p:cNvSpPr txBox="1"/>
          <p:nvPr/>
        </p:nvSpPr>
        <p:spPr>
          <a:xfrm>
            <a:off x="4042033" y="914402"/>
            <a:ext cx="273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【</a:t>
            </a:r>
            <a:r>
              <a:rPr lang="ja-JP" altLang="ja-JP">
                <a:latin typeface="Meiryo UI" panose="020B0604030504040204" pitchFamily="34" charset="-128"/>
                <a:ea typeface="Meiryo UI" panose="020B0604030504040204" pitchFamily="34" charset="-128"/>
              </a:rPr>
              <a:t>Inter-Graph Transfer</a:t>
            </a:r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】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598938-44ED-9448-A9F0-F126A3B99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1405454"/>
            <a:ext cx="1955800" cy="273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8E03042-30B7-A84F-A858-7DB7414C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734" y="1683782"/>
            <a:ext cx="1612252" cy="2373868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060508B-472D-7B49-829D-BBC5C0BB1996}"/>
              </a:ext>
            </a:extLst>
          </p:cNvPr>
          <p:cNvSpPr/>
          <p:nvPr/>
        </p:nvSpPr>
        <p:spPr>
          <a:xfrm>
            <a:off x="4408486" y="1362590"/>
            <a:ext cx="2106613" cy="2895084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1D08B8-EBAE-A64A-B701-8C75F6E7DF2B}"/>
              </a:ext>
            </a:extLst>
          </p:cNvPr>
          <p:cNvCxnSpPr>
            <a:cxnSpLocks/>
          </p:cNvCxnSpPr>
          <p:nvPr/>
        </p:nvCxnSpPr>
        <p:spPr>
          <a:xfrm>
            <a:off x="5072061" y="2214560"/>
            <a:ext cx="100014" cy="510384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733CB09-437B-C444-B3A7-E99F84B96382}"/>
              </a:ext>
            </a:extLst>
          </p:cNvPr>
          <p:cNvCxnSpPr>
            <a:cxnSpLocks/>
          </p:cNvCxnSpPr>
          <p:nvPr/>
        </p:nvCxnSpPr>
        <p:spPr>
          <a:xfrm flipH="1">
            <a:off x="4957763" y="2192855"/>
            <a:ext cx="114298" cy="749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B3191A6-F1C8-2E45-AA04-8E6F51B8EFB6}"/>
              </a:ext>
            </a:extLst>
          </p:cNvPr>
          <p:cNvCxnSpPr>
            <a:cxnSpLocks/>
          </p:cNvCxnSpPr>
          <p:nvPr/>
        </p:nvCxnSpPr>
        <p:spPr>
          <a:xfrm>
            <a:off x="5072061" y="2192855"/>
            <a:ext cx="300039" cy="6778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BB253E7-0AD8-D044-87CE-CE4A1E51937A}"/>
              </a:ext>
            </a:extLst>
          </p:cNvPr>
          <p:cNvSpPr txBox="1"/>
          <p:nvPr/>
        </p:nvSpPr>
        <p:spPr>
          <a:xfrm>
            <a:off x="6704270" y="205435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異なる</a:t>
            </a:r>
            <a:r>
              <a:rPr kumimoji="1" lang="ja-JP" altLang="en-US" sz="1200"/>
              <a:t>データセット内で包含関係</a:t>
            </a:r>
            <a:r>
              <a:rPr lang="ja-JP" altLang="en-US" sz="1200"/>
              <a:t>をもつ</a:t>
            </a:r>
            <a:r>
              <a:rPr kumimoji="1" lang="ja-JP" altLang="en-US" sz="1200"/>
              <a:t>頂点間を</a:t>
            </a:r>
            <a:endParaRPr kumimoji="1" lang="en-US" altLang="ja-JP" sz="1200"/>
          </a:p>
          <a:p>
            <a:r>
              <a:rPr kumimoji="1" lang="ja-JP" altLang="en-US" sz="1200"/>
              <a:t>つなぐ辺構造を学習する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7AB576A-954A-E04B-819D-6A1C5A0A76DC}"/>
              </a:ext>
            </a:extLst>
          </p:cNvPr>
          <p:cNvCxnSpPr>
            <a:cxnSpLocks/>
          </p:cNvCxnSpPr>
          <p:nvPr/>
        </p:nvCxnSpPr>
        <p:spPr>
          <a:xfrm flipH="1">
            <a:off x="5279232" y="2285188"/>
            <a:ext cx="1482190" cy="18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52A6A16-0850-694A-8BB4-D33867395B8F}"/>
                  </a:ext>
                </a:extLst>
              </p:cNvPr>
              <p:cNvSpPr txBox="1"/>
              <p:nvPr/>
            </p:nvSpPr>
            <p:spPr>
              <a:xfrm>
                <a:off x="6778103" y="2486082"/>
                <a:ext cx="2451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altLang="ja-JP" i="1"/>
                          </m:ctrlPr>
                        </m:sSubPr>
                        <m:e>
                          <m:r>
                            <a:rPr lang="x-none" altLang="ja-JP"/>
                            <m:t>𝑍</m:t>
                          </m:r>
                        </m:e>
                        <m:sub>
                          <m:r>
                            <a:rPr lang="x-none" altLang="ja-JP"/>
                            <m:t>𝑡</m:t>
                          </m:r>
                        </m:sub>
                      </m:sSub>
                      <m:r>
                        <a:rPr lang="x-none" altLang="ja-JP"/>
                        <m:t>=</m:t>
                      </m:r>
                      <m:sSub>
                        <m:sSubPr>
                          <m:ctrlPr>
                            <a:rPr lang="x-none" altLang="ja-JP" i="1"/>
                          </m:ctrlPr>
                        </m:sSubPr>
                        <m:e>
                          <m:r>
                            <a:rPr lang="x-none" altLang="ja-JP"/>
                            <m:t>𝑍</m:t>
                          </m:r>
                        </m:e>
                        <m:sub>
                          <m:r>
                            <a:rPr lang="x-none" altLang="ja-JP"/>
                            <m:t>𝑡</m:t>
                          </m:r>
                        </m:sub>
                      </m:sSub>
                      <m:r>
                        <a:rPr lang="x-none" altLang="ja-JP"/>
                        <m:t>+</m:t>
                      </m:r>
                      <m:r>
                        <a:rPr lang="x-none" altLang="ja-JP"/>
                        <m:t>𝜎</m:t>
                      </m:r>
                      <m:d>
                        <m:dPr>
                          <m:ctrlPr>
                            <a:rPr lang="x-none" altLang="ja-JP" i="1"/>
                          </m:ctrlPr>
                        </m:dPr>
                        <m:e>
                          <m:sSub>
                            <m:sSubPr>
                              <m:ctrlPr>
                                <a:rPr lang="x-none" altLang="ja-JP" i="1"/>
                              </m:ctrlPr>
                            </m:sSubPr>
                            <m:e>
                              <m:r>
                                <a:rPr lang="x-none" altLang="ja-JP"/>
                                <m:t>𝐴</m:t>
                              </m:r>
                            </m:e>
                            <m:sub>
                              <m:r>
                                <a:rPr lang="x-none" altLang="ja-JP"/>
                                <m:t>𝑡𝑟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x-none" altLang="ja-JP" i="1"/>
                              </m:ctrlPr>
                            </m:sSubPr>
                            <m:e>
                              <m:r>
                                <a:rPr lang="x-none" altLang="ja-JP"/>
                                <m:t>𝑍</m:t>
                              </m:r>
                            </m:e>
                            <m:sub>
                              <m:r>
                                <a:rPr lang="x-none" altLang="ja-JP"/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x-none" altLang="ja-JP" i="1"/>
                              </m:ctrlPr>
                            </m:sSubPr>
                            <m:e>
                              <m:r>
                                <a:rPr lang="x-none" altLang="ja-JP"/>
                                <m:t>𝑊</m:t>
                              </m:r>
                            </m:e>
                            <m:sub>
                              <m:r>
                                <a:rPr lang="x-none" altLang="ja-JP"/>
                                <m:t>𝑡𝑟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altLang="ja-JP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52A6A16-0850-694A-8BB4-D338673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103" y="2486082"/>
                <a:ext cx="24513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F147C87-DEE0-814F-8DF5-08CA858F659F}"/>
              </a:ext>
            </a:extLst>
          </p:cNvPr>
          <p:cNvSpPr/>
          <p:nvPr/>
        </p:nvSpPr>
        <p:spPr>
          <a:xfrm>
            <a:off x="2514600" y="1628777"/>
            <a:ext cx="1875098" cy="224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4BA4B9A4-2C31-B849-8819-41487BC2E5B9}"/>
                  </a:ext>
                </a:extLst>
              </p:cNvPr>
              <p:cNvSpPr/>
              <p:nvPr/>
            </p:nvSpPr>
            <p:spPr>
              <a:xfrm>
                <a:off x="3058541" y="1790505"/>
                <a:ext cx="13244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altLang="ja-JP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x-none" altLang="ja-JP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x-none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none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none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altLang="ja-JP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x-none" altLang="ja-JP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x-none" altLang="ja-JP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x-none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altLang="ja-JP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x-none" altLang="ja-JP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altLang="ja-JP" sz="160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4BA4B9A4-2C31-B849-8819-41487BC2E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541" y="1790505"/>
                <a:ext cx="132446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35174E4-D637-FB42-963B-2532B864AF02}"/>
                  </a:ext>
                </a:extLst>
              </p:cNvPr>
              <p:cNvSpPr txBox="1"/>
              <p:nvPr/>
            </p:nvSpPr>
            <p:spPr>
              <a:xfrm>
                <a:off x="3006624" y="2675563"/>
                <a:ext cx="1314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altLang="ja-JP" sz="1600" i="1"/>
                          </m:ctrlPr>
                        </m:sSubPr>
                        <m:e>
                          <m:r>
                            <a:rPr lang="x-none" altLang="ja-JP" sz="1600"/>
                            <m:t>𝐺</m:t>
                          </m:r>
                        </m:e>
                        <m:sub>
                          <m:r>
                            <a:rPr lang="x-none" altLang="ja-JP" sz="1600"/>
                            <m:t>𝑡</m:t>
                          </m:r>
                        </m:sub>
                      </m:sSub>
                      <m:r>
                        <a:rPr lang="x-none" altLang="ja-JP" sz="1600"/>
                        <m:t>=</m:t>
                      </m:r>
                      <m:d>
                        <m:dPr>
                          <m:ctrlPr>
                            <a:rPr lang="x-none" altLang="ja-JP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x-none" altLang="ja-JP" sz="1600" i="1"/>
                              </m:ctrlPr>
                            </m:sSubPr>
                            <m:e>
                              <m:r>
                                <a:rPr lang="x-none" altLang="ja-JP" sz="1600"/>
                                <m:t>𝑉</m:t>
                              </m:r>
                            </m:e>
                            <m:sub>
                              <m:r>
                                <a:rPr lang="x-none" altLang="ja-JP" sz="1600"/>
                                <m:t>𝑡</m:t>
                              </m:r>
                            </m:sub>
                          </m:sSub>
                          <m:r>
                            <a:rPr lang="x-none" altLang="ja-JP" sz="1600"/>
                            <m:t>,</m:t>
                          </m:r>
                          <m:sSub>
                            <m:sSubPr>
                              <m:ctrlPr>
                                <a:rPr lang="x-none" altLang="ja-JP" sz="1600" i="1"/>
                              </m:ctrlPr>
                            </m:sSubPr>
                            <m:e>
                              <m:r>
                                <a:rPr lang="x-none" altLang="ja-JP" sz="1600"/>
                                <m:t>𝐸</m:t>
                              </m:r>
                            </m:e>
                            <m:sub>
                              <m:r>
                                <a:rPr lang="x-none" altLang="ja-JP" sz="1600"/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x-none" altLang="ja-JP" sz="16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35174E4-D637-FB42-963B-2532B864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24" y="2675563"/>
                <a:ext cx="131452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80B2C6-8DFD-B94F-83FD-3915F2D76BC7}"/>
              </a:ext>
            </a:extLst>
          </p:cNvPr>
          <p:cNvSpPr txBox="1"/>
          <p:nvPr/>
        </p:nvSpPr>
        <p:spPr>
          <a:xfrm>
            <a:off x="2951540" y="146884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転送元の無向グラフ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A09AEC-C70F-A442-9299-1E24AB41E2E3}"/>
              </a:ext>
            </a:extLst>
          </p:cNvPr>
          <p:cNvSpPr txBox="1"/>
          <p:nvPr/>
        </p:nvSpPr>
        <p:spPr>
          <a:xfrm>
            <a:off x="2946702" y="242067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転送</a:t>
            </a:r>
            <a:r>
              <a:rPr lang="ja-JP" altLang="en-US" sz="1200"/>
              <a:t>先</a:t>
            </a:r>
            <a:r>
              <a:rPr kumimoji="1" lang="ja-JP" altLang="en-US" sz="1200"/>
              <a:t>の無向グラフ</a:t>
            </a:r>
          </a:p>
        </p:txBody>
      </p:sp>
    </p:spTree>
    <p:extLst>
      <p:ext uri="{BB962C8B-B14F-4D97-AF65-F5344CB8AC3E}">
        <p14:creationId xmlns:p14="http://schemas.microsoft.com/office/powerpoint/2010/main" val="176789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90</Words>
  <Application>Microsoft Macintosh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YS 360</dc:creator>
  <cp:lastModifiedBy>YS 360</cp:lastModifiedBy>
  <cp:revision>10</cp:revision>
  <dcterms:created xsi:type="dcterms:W3CDTF">2019-07-10T04:56:33Z</dcterms:created>
  <dcterms:modified xsi:type="dcterms:W3CDTF">2019-07-10T10:13:49Z</dcterms:modified>
</cp:coreProperties>
</file>