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92" r:id="rId4"/>
    <p:sldId id="286" r:id="rId5"/>
    <p:sldId id="287" r:id="rId6"/>
    <p:sldId id="291" r:id="rId7"/>
    <p:sldId id="288" r:id="rId8"/>
    <p:sldId id="289" r:id="rId9"/>
    <p:sldId id="290" r:id="rId10"/>
    <p:sldId id="272" r:id="rId11"/>
    <p:sldId id="274" r:id="rId12"/>
  </p:sldIdLst>
  <p:sldSz cx="13433425" cy="7556500"/>
  <p:notesSz cx="6858000" cy="9144000"/>
  <p:defaultTextStyle>
    <a:defPPr>
      <a:defRPr lang="pl-P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42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FE2CB-1C95-1548-4113-17CA68DD6924}" v="375" dt="2025-03-24T07:36:10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88" y="71"/>
      </p:cViewPr>
      <p:guideLst>
        <p:guide orient="horz" pos="2380"/>
        <p:guide pos="42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BA44A26F-6AC1-C77E-9A96-82892B15F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783FDDA-62A5-2347-B0CC-D7B719FCE95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 noProof="0">
                <a:sym typeface="Helvetica Neue" charset="0"/>
              </a:rPr>
              <a:t>Click to edit Master text styles</a:t>
            </a:r>
          </a:p>
          <a:p>
            <a:pPr lvl="1"/>
            <a:r>
              <a:rPr lang="pl-PL" altLang="pl-PL" noProof="0">
                <a:sym typeface="Helvetica Neue" charset="0"/>
              </a:rPr>
              <a:t>Second level</a:t>
            </a:r>
          </a:p>
          <a:p>
            <a:pPr lvl="2"/>
            <a:r>
              <a:rPr lang="pl-PL" altLang="pl-PL" noProof="0">
                <a:sym typeface="Helvetica Neue" charset="0"/>
              </a:rPr>
              <a:t>Third level</a:t>
            </a:r>
          </a:p>
          <a:p>
            <a:pPr lvl="3"/>
            <a:r>
              <a:rPr lang="pl-PL" altLang="pl-PL" noProof="0">
                <a:sym typeface="Helvetica Neue" charset="0"/>
              </a:rPr>
              <a:t>Fourth level</a:t>
            </a:r>
          </a:p>
          <a:p>
            <a:pPr lvl="4"/>
            <a:r>
              <a:rPr lang="pl-PL" altLang="pl-PL" noProof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1pPr>
    <a:lvl2pPr indent="2286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2pPr>
    <a:lvl3pPr indent="4572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3pPr>
    <a:lvl4pPr indent="6858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4pPr>
    <a:lvl5pPr indent="914400" algn="l" rtl="0" eaLnBrk="0" fontAlgn="base" hangingPunct="0">
      <a:spcBef>
        <a:spcPct val="0"/>
      </a:spcBef>
      <a:spcAft>
        <a:spcPct val="0"/>
      </a:spcAft>
      <a:defRPr kern="1200">
        <a:solidFill>
          <a:srgbClr val="000000"/>
        </a:solidFill>
        <a:latin typeface="Helvetica Neue" charset="0"/>
        <a:ea typeface="Helvetica Neue" charset="0"/>
        <a:cs typeface="Helvetica Neue" charset="0"/>
        <a:sym typeface="Helvetica Neue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178" y="1236678"/>
            <a:ext cx="10075069" cy="2630781"/>
          </a:xfrm>
        </p:spPr>
        <p:txBody>
          <a:bodyPr anchor="b"/>
          <a:lstStyle>
            <a:lvl1pPr algn="ctr"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178" y="3968912"/>
            <a:ext cx="10075069" cy="1824404"/>
          </a:xfrm>
        </p:spPr>
        <p:txBody>
          <a:bodyPr/>
          <a:lstStyle>
            <a:lvl1pPr marL="0" indent="0" algn="ctr">
              <a:buNone/>
              <a:defRPr sz="2644"/>
            </a:lvl1pPr>
            <a:lvl2pPr marL="503743" indent="0" algn="ctr">
              <a:buNone/>
              <a:defRPr sz="2204"/>
            </a:lvl2pPr>
            <a:lvl3pPr marL="1007486" indent="0" algn="ctr">
              <a:buNone/>
              <a:defRPr sz="1983"/>
            </a:lvl3pPr>
            <a:lvl4pPr marL="1511229" indent="0" algn="ctr">
              <a:buNone/>
              <a:defRPr sz="1763"/>
            </a:lvl4pPr>
            <a:lvl5pPr marL="2014972" indent="0" algn="ctr">
              <a:buNone/>
              <a:defRPr sz="1763"/>
            </a:lvl5pPr>
            <a:lvl6pPr marL="2518715" indent="0" algn="ctr">
              <a:buNone/>
              <a:defRPr sz="1763"/>
            </a:lvl6pPr>
            <a:lvl7pPr marL="3022458" indent="0" algn="ctr">
              <a:buNone/>
              <a:defRPr sz="1763"/>
            </a:lvl7pPr>
            <a:lvl8pPr marL="3526201" indent="0" algn="ctr">
              <a:buNone/>
              <a:defRPr sz="1763"/>
            </a:lvl8pPr>
            <a:lvl9pPr marL="4029944" indent="0" algn="ctr">
              <a:buNone/>
              <a:defRPr sz="1763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145D2-C95E-F1A3-2FF7-52F68320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13BB1-D600-4DB7-AE6E-41A6F5804328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30084-A96E-0109-2857-29FF6677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FEB31-621B-4F21-9716-B9866C7E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B119C-F25B-49E5-8BD9-293026B14892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78846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0ECB7-ECBF-6CCF-5B07-84DA79B7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93E68-8E9D-4F6B-BD46-E85B963ABEE0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CAC5-6A2E-7D34-962B-7FBBE3E6D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96B0-84AA-1A99-B84A-0087D590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308C0-4CE9-4151-9A56-EA12137602F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9537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3295" y="402314"/>
            <a:ext cx="2896582" cy="640378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548" y="402314"/>
            <a:ext cx="8521829" cy="640378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6D2F-5E60-8F88-6F53-FA672BBF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6738E-846B-435C-B506-E40EE7902F3A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058F2-7832-71A5-82C0-31FDF52F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212E-1127-54BB-B367-9AD7F873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D09E9-7C9A-4C63-AA19-2C714D05CB8A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21814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06098-C6C5-E972-5D6B-D3D4E7600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C3A72-DF6C-4B40-8A10-9522C830FFC6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C0E-38A0-360C-F0D6-2D95BFFC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DA220-8669-BB7A-B65C-93CB534E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47898-3B4A-4C4A-B859-0082AA7070CC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91039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551" y="1883878"/>
            <a:ext cx="11586329" cy="3143294"/>
          </a:xfrm>
        </p:spPr>
        <p:txBody>
          <a:bodyPr anchor="b"/>
          <a:lstStyle>
            <a:lvl1pPr>
              <a:defRPr sz="661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551" y="5056909"/>
            <a:ext cx="11586329" cy="1652984"/>
          </a:xfrm>
        </p:spPr>
        <p:txBody>
          <a:bodyPr/>
          <a:lstStyle>
            <a:lvl1pPr marL="0" indent="0">
              <a:buNone/>
              <a:defRPr sz="2644">
                <a:solidFill>
                  <a:schemeClr val="tx1">
                    <a:tint val="75000"/>
                  </a:schemeClr>
                </a:solidFill>
              </a:defRPr>
            </a:lvl1pPr>
            <a:lvl2pPr marL="503743" indent="0">
              <a:buNone/>
              <a:defRPr sz="2204">
                <a:solidFill>
                  <a:schemeClr val="tx1">
                    <a:tint val="75000"/>
                  </a:schemeClr>
                </a:solidFill>
              </a:defRPr>
            </a:lvl2pPr>
            <a:lvl3pPr marL="1007486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3pPr>
            <a:lvl4pPr marL="1511229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4pPr>
            <a:lvl5pPr marL="2014972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5pPr>
            <a:lvl6pPr marL="2518715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6pPr>
            <a:lvl7pPr marL="3022458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7pPr>
            <a:lvl8pPr marL="3526201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8pPr>
            <a:lvl9pPr marL="4029944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EBA61-0346-67B9-03F9-AB930E6B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B2721-E4D3-43B9-A406-949F54080AAA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401D-A6A1-E3A0-8D7C-6C5F5D16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60E13-39DA-C51A-0DE7-1ABC3DC8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E75B6-CE56-4813-89D7-F41DF9037080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75475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548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0671" y="2011568"/>
            <a:ext cx="5709206" cy="479453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BFBAE93-D24A-BF7C-5CF1-7C8B4C95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460A0-070C-40BF-9F51-7D47D2E17BA4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2FF75E3-CEAE-B4F0-7095-C984B15E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9B7501-1145-E9DA-251C-5F18881E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7C769-B48D-45F4-8FED-77761E60B639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90377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402314"/>
            <a:ext cx="11586329" cy="146057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298" y="1852393"/>
            <a:ext cx="5682968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298" y="2760222"/>
            <a:ext cx="5682968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0672" y="1852393"/>
            <a:ext cx="5710955" cy="907829"/>
          </a:xfrm>
        </p:spPr>
        <p:txBody>
          <a:bodyPr anchor="b"/>
          <a:lstStyle>
            <a:lvl1pPr marL="0" indent="0">
              <a:buNone/>
              <a:defRPr sz="2644" b="1"/>
            </a:lvl1pPr>
            <a:lvl2pPr marL="503743" indent="0">
              <a:buNone/>
              <a:defRPr sz="2204" b="1"/>
            </a:lvl2pPr>
            <a:lvl3pPr marL="1007486" indent="0">
              <a:buNone/>
              <a:defRPr sz="1983" b="1"/>
            </a:lvl3pPr>
            <a:lvl4pPr marL="1511229" indent="0">
              <a:buNone/>
              <a:defRPr sz="1763" b="1"/>
            </a:lvl4pPr>
            <a:lvl5pPr marL="2014972" indent="0">
              <a:buNone/>
              <a:defRPr sz="1763" b="1"/>
            </a:lvl5pPr>
            <a:lvl6pPr marL="2518715" indent="0">
              <a:buNone/>
              <a:defRPr sz="1763" b="1"/>
            </a:lvl6pPr>
            <a:lvl7pPr marL="3022458" indent="0">
              <a:buNone/>
              <a:defRPr sz="1763" b="1"/>
            </a:lvl7pPr>
            <a:lvl8pPr marL="3526201" indent="0">
              <a:buNone/>
              <a:defRPr sz="1763" b="1"/>
            </a:lvl8pPr>
            <a:lvl9pPr marL="4029944" indent="0">
              <a:buNone/>
              <a:defRPr sz="1763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0672" y="2760222"/>
            <a:ext cx="5710955" cy="405987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EFB1A55-66B8-9A44-04F8-577612B0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72541-F028-41EF-96D7-C20EEA5A6D73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6C3268E-059D-B75A-9E33-46E83CBD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3F9B39C-A058-647C-C5F6-4D5A8964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354A-DDF9-4DB7-929C-6F76E1BE10F6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84785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4C7104-6356-E198-F8BE-D56C6EA81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7578C-97F8-421D-A9C0-ACC8AEBD6EEC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62E174E-A453-20D1-31BE-8D326826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6516BF-77F1-1E5F-4A77-834410B8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BA0D-28B1-40D4-A134-A1CB7D144F4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85945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A35CA94-0F19-1C77-5031-8F4EDBC9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74F1E0-6240-4EDF-BC3C-F6DCC67174F8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ECC0D98-2C6E-D1B9-69DF-1E2226FB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9BA29D-A9D4-84E3-FDEA-7E1E07A3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E7AF9-A792-4440-A886-E18199E724C7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91638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956" y="1087996"/>
            <a:ext cx="6800671" cy="5370013"/>
          </a:xfrm>
        </p:spPr>
        <p:txBody>
          <a:bodyPr/>
          <a:lstStyle>
            <a:lvl1pPr>
              <a:defRPr sz="3526"/>
            </a:lvl1pPr>
            <a:lvl2pPr>
              <a:defRPr sz="3085"/>
            </a:lvl2pPr>
            <a:lvl3pPr>
              <a:defRPr sz="2644"/>
            </a:lvl3pPr>
            <a:lvl4pPr>
              <a:defRPr sz="2204"/>
            </a:lvl4pPr>
            <a:lvl5pPr>
              <a:defRPr sz="2204"/>
            </a:lvl5pPr>
            <a:lvl6pPr>
              <a:defRPr sz="2204"/>
            </a:lvl6pPr>
            <a:lvl7pPr>
              <a:defRPr sz="2204"/>
            </a:lvl7pPr>
            <a:lvl8pPr>
              <a:defRPr sz="2204"/>
            </a:lvl8pPr>
            <a:lvl9pPr>
              <a:defRPr sz="2204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FDD40B-4004-C6E4-282A-7D64411B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1761D-D839-466B-9422-3A0B6DA045E4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40D5EF-E7F7-82C9-4EF3-5C92F2CC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1DE9AFA-1CD7-78DB-6D9E-3065D245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2FA99-D372-4439-AA7F-B363F696164E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70246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298" y="503767"/>
            <a:ext cx="4332629" cy="1763183"/>
          </a:xfrm>
        </p:spPr>
        <p:txBody>
          <a:bodyPr anchor="b"/>
          <a:lstStyle>
            <a:lvl1pPr>
              <a:defRPr sz="3526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0956" y="1087996"/>
            <a:ext cx="6800671" cy="5370013"/>
          </a:xfrm>
        </p:spPr>
        <p:txBody>
          <a:bodyPr rtlCol="0">
            <a:normAutofit/>
          </a:bodyPr>
          <a:lstStyle>
            <a:lvl1pPr marL="0" indent="0">
              <a:buNone/>
              <a:defRPr sz="3526"/>
            </a:lvl1pPr>
            <a:lvl2pPr marL="503743" indent="0">
              <a:buNone/>
              <a:defRPr sz="3085"/>
            </a:lvl2pPr>
            <a:lvl3pPr marL="1007486" indent="0">
              <a:buNone/>
              <a:defRPr sz="2644"/>
            </a:lvl3pPr>
            <a:lvl4pPr marL="1511229" indent="0">
              <a:buNone/>
              <a:defRPr sz="2204"/>
            </a:lvl4pPr>
            <a:lvl5pPr marL="2014972" indent="0">
              <a:buNone/>
              <a:defRPr sz="2204"/>
            </a:lvl5pPr>
            <a:lvl6pPr marL="2518715" indent="0">
              <a:buNone/>
              <a:defRPr sz="2204"/>
            </a:lvl6pPr>
            <a:lvl7pPr marL="3022458" indent="0">
              <a:buNone/>
              <a:defRPr sz="2204"/>
            </a:lvl7pPr>
            <a:lvl8pPr marL="3526201" indent="0">
              <a:buNone/>
              <a:defRPr sz="2204"/>
            </a:lvl8pPr>
            <a:lvl9pPr marL="4029944" indent="0">
              <a:buNone/>
              <a:defRPr sz="2204"/>
            </a:lvl9pPr>
          </a:lstStyle>
          <a:p>
            <a:pPr lvl="0"/>
            <a:r>
              <a:rPr lang="pl-PL" noProof="0"/>
              <a:t>Kliknij ikonę, aby dodać obraz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298" y="2266950"/>
            <a:ext cx="4332629" cy="4199805"/>
          </a:xfrm>
        </p:spPr>
        <p:txBody>
          <a:bodyPr/>
          <a:lstStyle>
            <a:lvl1pPr marL="0" indent="0">
              <a:buNone/>
              <a:defRPr sz="1763"/>
            </a:lvl1pPr>
            <a:lvl2pPr marL="503743" indent="0">
              <a:buNone/>
              <a:defRPr sz="1543"/>
            </a:lvl2pPr>
            <a:lvl3pPr marL="1007486" indent="0">
              <a:buNone/>
              <a:defRPr sz="1322"/>
            </a:lvl3pPr>
            <a:lvl4pPr marL="1511229" indent="0">
              <a:buNone/>
              <a:defRPr sz="1102"/>
            </a:lvl4pPr>
            <a:lvl5pPr marL="2014972" indent="0">
              <a:buNone/>
              <a:defRPr sz="1102"/>
            </a:lvl5pPr>
            <a:lvl6pPr marL="2518715" indent="0">
              <a:buNone/>
              <a:defRPr sz="1102"/>
            </a:lvl6pPr>
            <a:lvl7pPr marL="3022458" indent="0">
              <a:buNone/>
              <a:defRPr sz="1102"/>
            </a:lvl7pPr>
            <a:lvl8pPr marL="3526201" indent="0">
              <a:buNone/>
              <a:defRPr sz="1102"/>
            </a:lvl8pPr>
            <a:lvl9pPr marL="4029944" indent="0">
              <a:buNone/>
              <a:defRPr sz="1102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B7D603A-47B6-6A15-5D69-E7E79F4F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3C5AE-3542-4323-95F2-BAE92E59208A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D764F8-95BB-75BF-15E4-5FCBDE2B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F287CC-1334-7E47-997C-2A98D50A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B7531-0D93-4E93-9AB1-3A500BD2A115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8156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F809442-BD3D-0E84-3BA1-888F6E63B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23925" y="401638"/>
            <a:ext cx="11585575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</a:t>
            </a:r>
            <a:endParaRPr lang="en-US" altLang="pl-PL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57566E0-F513-27D1-85A8-B4FC448D15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23925" y="2011363"/>
            <a:ext cx="11585575" cy="479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altLang="pl-PL"/>
              <a:t>Kliknij, aby edytować style wzorca tekstu</a:t>
            </a:r>
          </a:p>
          <a:p>
            <a:pPr lvl="1"/>
            <a:r>
              <a:rPr lang="pl-PL" altLang="pl-PL"/>
              <a:t>Drugi poziom</a:t>
            </a:r>
          </a:p>
          <a:p>
            <a:pPr lvl="2"/>
            <a:r>
              <a:rPr lang="pl-PL" altLang="pl-PL"/>
              <a:t>Trzeci poziom</a:t>
            </a:r>
          </a:p>
          <a:p>
            <a:pPr lvl="3"/>
            <a:r>
              <a:rPr lang="pl-PL" altLang="pl-PL"/>
              <a:t>Czwarty poziom</a:t>
            </a:r>
          </a:p>
          <a:p>
            <a:pPr lvl="4"/>
            <a:r>
              <a:rPr lang="pl-PL" altLang="pl-PL"/>
              <a:t>Piąty poziom</a:t>
            </a:r>
            <a:endParaRPr lang="en-US" alt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DFC4-B3CD-5730-909B-EF328A616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3925" y="7004050"/>
            <a:ext cx="3022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C468634-A6A5-450E-820D-09B8901123FB}" type="datetimeFigureOut">
              <a:rPr lang="en-US"/>
              <a:pPr>
                <a:defRPr/>
              </a:pPr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049D6-8656-758A-9971-C6AA689A7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9763" y="7004050"/>
            <a:ext cx="45339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13B95-A268-ED0A-9416-899D1F26B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86900" y="7004050"/>
            <a:ext cx="3022600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6F9758A-E962-4CD3-9C36-116545C5C1CB}" type="slidenum">
              <a:rPr lang="pl-PL" altLang="pl-PL"/>
              <a:pPr>
                <a:defRPr/>
              </a:pPr>
              <a:t>‹#›</a:t>
            </a:fld>
            <a:endParaRPr lang="pl-PL" alt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2pPr>
      <a:lvl3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3pPr>
      <a:lvl4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4pPr>
      <a:lvl5pPr algn="l" defTabSz="100647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1006475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50825" indent="-250825" algn="l" defTabSz="1006475" rtl="0" eaLnBrk="0" fontAlgn="base" hangingPunct="0">
        <a:lnSpc>
          <a:spcPct val="90000"/>
        </a:lnSpc>
        <a:spcBef>
          <a:spcPts val="1100"/>
        </a:spcBef>
        <a:spcAft>
          <a:spcPct val="0"/>
        </a:spcAft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06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2125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265363" indent="-250825" algn="l" defTabSz="1006475" rtl="0" eaLnBrk="0" fontAlgn="base" hangingPunct="0">
        <a:lnSpc>
          <a:spcPct val="90000"/>
        </a:lnSpc>
        <a:spcBef>
          <a:spcPts val="55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770586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274329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778072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281815" indent="-251871" algn="l" defTabSz="100748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43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486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229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4972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715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458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201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29944" algn="l" defTabSz="100748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h.edu.pl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gh.edu.pl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CE8E2356-20C5-D667-9C6B-ED40326F99AE}"/>
              </a:ext>
            </a:extLst>
          </p:cNvPr>
          <p:cNvSpPr>
            <a:spLocks/>
          </p:cNvSpPr>
          <p:nvPr/>
        </p:nvSpPr>
        <p:spPr bwMode="auto">
          <a:xfrm>
            <a:off x="3319463" y="2122488"/>
            <a:ext cx="71564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en-US" altLang="pl-PL" sz="4000">
                <a:latin typeface="WordVisi_MSFontService"/>
              </a:rPr>
              <a:t>Physics informed deep networks based on High Fidelity septum magnet model for the real-time monitoring</a:t>
            </a:r>
            <a:endParaRPr lang="pl-PL" altLang="pl-PL" sz="40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B3261A1-E70A-3580-2B23-3BFC17BE4B04}"/>
              </a:ext>
            </a:extLst>
          </p:cNvPr>
          <p:cNvSpPr>
            <a:spLocks/>
          </p:cNvSpPr>
          <p:nvPr/>
        </p:nvSpPr>
        <p:spPr bwMode="auto">
          <a:xfrm>
            <a:off x="3811588" y="5146675"/>
            <a:ext cx="61722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/>
            <a:r>
              <a:rPr lang="pl-PL" altLang="pl-PL" sz="1200">
                <a:solidFill>
                  <a:srgbClr val="00A200"/>
                </a:solidFill>
                <a:latin typeface="FagoNoBoldCE-Caps" charset="0"/>
                <a:sym typeface="FagoNoBoldCE-Caps" charset="0"/>
              </a:rPr>
              <a:t>Akademia Górniczo-Hutnicza</a:t>
            </a:r>
            <a:r>
              <a:rPr lang="pl-PL" altLang="pl-PL" sz="1200">
                <a:latin typeface="FagoNoBoldCE-Caps" charset="0"/>
                <a:sym typeface="FagoNoBoldCE-Caps" charset="0"/>
              </a:rPr>
              <a:t> </a:t>
            </a:r>
            <a:r>
              <a:rPr lang="pl-PL" altLang="pl-PL" sz="1200">
                <a:solidFill>
                  <a:srgbClr val="808080"/>
                </a:solidFill>
                <a:latin typeface="FagoNoBoldCE-Caps" charset="0"/>
                <a:sym typeface="FagoNoBoldCE-Caps" charset="0"/>
              </a:rPr>
              <a:t>im. Stanisława Staszica w Krakowie</a:t>
            </a:r>
          </a:p>
          <a:p>
            <a:pPr algn="ctr" eaLnBrk="1"/>
            <a:r>
              <a:rPr lang="pl-PL" altLang="pl-PL" sz="1200">
                <a:solidFill>
                  <a:srgbClr val="808080"/>
                </a:solidFill>
                <a:latin typeface="FagoNoBoldCE-Caps" charset="0"/>
                <a:sym typeface="FagoNoBoldCE-Caps" charset="0"/>
              </a:rPr>
              <a:t>AGH University of Krakow</a:t>
            </a:r>
          </a:p>
        </p:txBody>
      </p:sp>
      <p:sp>
        <p:nvSpPr>
          <p:cNvPr id="3076" name="Prostokąt 2">
            <a:hlinkClick r:id="rId3"/>
            <a:extLst>
              <a:ext uri="{FF2B5EF4-FFF2-40B4-BE49-F238E27FC236}">
                <a16:creationId xmlns:a16="http://schemas.microsoft.com/office/drawing/2014/main" id="{11A3EA6F-5D95-1EDB-D30E-C4DE6168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7018338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3077" name="pole tekstowe 1">
            <a:extLst>
              <a:ext uri="{FF2B5EF4-FFF2-40B4-BE49-F238E27FC236}">
                <a16:creationId xmlns:a16="http://schemas.microsoft.com/office/drawing/2014/main" id="{65BDF565-A7D1-0EF1-6FB3-2648E6B58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7525" y="5865813"/>
            <a:ext cx="27336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pl-PL"/>
              <a:t>By Jan Gorczyński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Prostokąt 2">
            <a:hlinkClick r:id="rId2"/>
            <a:extLst>
              <a:ext uri="{FF2B5EF4-FFF2-40B4-BE49-F238E27FC236}">
                <a16:creationId xmlns:a16="http://schemas.microsoft.com/office/drawing/2014/main" id="{DE95EE3F-D290-F221-D48A-F38550731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7018338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19459" name="pole tekstowe 1">
            <a:extLst>
              <a:ext uri="{FF2B5EF4-FFF2-40B4-BE49-F238E27FC236}">
                <a16:creationId xmlns:a16="http://schemas.microsoft.com/office/drawing/2014/main" id="{5E914635-FF00-62BF-47AC-5682FCEAB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3201988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pl-PL" sz="4000" dirty="0">
                <a:latin typeface="Arial"/>
                <a:cs typeface="Arial"/>
              </a:rPr>
              <a:t>Questions</a:t>
            </a:r>
          </a:p>
        </p:txBody>
      </p:sp>
    </p:spTree>
  </p:cSld>
  <p:clrMapOvr>
    <a:masterClrMapping/>
  </p:clrMapOvr>
  <p:transition spd="med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Prostokąt 2">
            <a:hlinkClick r:id="rId2"/>
            <a:extLst>
              <a:ext uri="{FF2B5EF4-FFF2-40B4-BE49-F238E27FC236}">
                <a16:creationId xmlns:a16="http://schemas.microsoft.com/office/drawing/2014/main" id="{A6EBE45A-1E1F-D096-D7D2-AF99170FF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7018338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20483" name="pole tekstowe 1">
            <a:extLst>
              <a:ext uri="{FF2B5EF4-FFF2-40B4-BE49-F238E27FC236}">
                <a16:creationId xmlns:a16="http://schemas.microsoft.com/office/drawing/2014/main" id="{7CDC1A57-FDFD-D12C-4FD7-BC08FE1AB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600" y="3070225"/>
            <a:ext cx="7416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pl-PL" sz="4000"/>
              <a:t>Thank you for your attention!</a:t>
            </a:r>
          </a:p>
        </p:txBody>
      </p:sp>
    </p:spTree>
  </p:cSld>
  <p:clrMapOvr>
    <a:masterClrMapping/>
  </p:clrMapOvr>
  <p:transition spd="med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rostokąt 2">
            <a:hlinkClick r:id="rId2"/>
            <a:extLst>
              <a:ext uri="{FF2B5EF4-FFF2-40B4-BE49-F238E27FC236}">
                <a16:creationId xmlns:a16="http://schemas.microsoft.com/office/drawing/2014/main" id="{ABA7338E-C5F6-7588-20B9-A629B7477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7018338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4099" name="pole tekstowe 1">
            <a:extLst>
              <a:ext uri="{FF2B5EF4-FFF2-40B4-BE49-F238E27FC236}">
                <a16:creationId xmlns:a16="http://schemas.microsoft.com/office/drawing/2014/main" id="{7814DB04-1820-2FC2-AADF-B0D419B9A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1330325"/>
            <a:ext cx="6911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pl-PL" sz="4000"/>
              <a:t>Purpose of the project</a:t>
            </a:r>
            <a:endParaRPr lang="pl-PL" altLang="pl-PL"/>
          </a:p>
        </p:txBody>
      </p:sp>
      <p:sp>
        <p:nvSpPr>
          <p:cNvPr id="4100" name="pole tekstowe 2">
            <a:extLst>
              <a:ext uri="{FF2B5EF4-FFF2-40B4-BE49-F238E27FC236}">
                <a16:creationId xmlns:a16="http://schemas.microsoft.com/office/drawing/2014/main" id="{2C5A33C6-8081-A595-7AA8-23BB5CA5D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2914650"/>
            <a:ext cx="10933944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marL="342900" indent="-3429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pl-PL" dirty="0">
                <a:latin typeface="Arial"/>
                <a:cs typeface="Arial"/>
              </a:rPr>
              <a:t>High fidelity numerical model is very time-consuming, it takes few hours to conduct a single simulation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We aim to train neural networks as faster surveillance models in certain domains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pl-PL" dirty="0">
                <a:latin typeface="Arial"/>
                <a:cs typeface="Arial"/>
              </a:rPr>
              <a:t>We chose oscillation velocity of the magnet, as the first domain to explore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Our initial plan was to use physics informed neural networks (PINNs), but we were not able to implement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We used a Fourier series based model for this problem</a:t>
            </a:r>
          </a:p>
        </p:txBody>
      </p:sp>
    </p:spTree>
  </p:cSld>
  <p:clrMapOvr>
    <a:masterClrMapping/>
  </p:clrMapOvr>
  <p:transition spd="med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88D05D-01D0-AE7A-9FD6-7C0624402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>
                <a:ea typeface="Calibri Light" panose="020F0302020204030204"/>
                <a:cs typeface="Calibri Light" panose="020F0302020204030204"/>
              </a:rPr>
              <a:t>Data </a:t>
            </a:r>
            <a:r>
              <a:rPr lang="pl-PL" dirty="0" err="1">
                <a:ea typeface="Calibri Light" panose="020F0302020204030204"/>
                <a:cs typeface="Calibri Light" panose="020F0302020204030204"/>
              </a:rPr>
              <a:t>overview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547853-DD8B-011D-62F0-7970B785A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>
                <a:latin typeface="Arial"/>
                <a:ea typeface="+mn-lt"/>
                <a:cs typeface="+mn-lt"/>
              </a:rPr>
              <a:t>Input for </a:t>
            </a:r>
            <a:r>
              <a:rPr lang="pl-PL" sz="2400" err="1">
                <a:latin typeface="Arial"/>
                <a:ea typeface="+mn-lt"/>
                <a:cs typeface="+mn-lt"/>
              </a:rPr>
              <a:t>our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models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is</a:t>
            </a:r>
            <a:r>
              <a:rPr lang="pl-PL" sz="2400" dirty="0">
                <a:latin typeface="Arial"/>
                <a:ea typeface="+mn-lt"/>
                <a:cs typeface="+mn-lt"/>
              </a:rPr>
              <a:t> a set of </a:t>
            </a:r>
            <a:r>
              <a:rPr lang="pl-PL" sz="2400" err="1">
                <a:latin typeface="Arial"/>
                <a:ea typeface="+mn-lt"/>
                <a:cs typeface="+mn-lt"/>
              </a:rPr>
              <a:t>simulation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parameters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such</a:t>
            </a:r>
            <a:r>
              <a:rPr lang="pl-PL" sz="2400" dirty="0">
                <a:latin typeface="Arial"/>
                <a:ea typeface="+mn-lt"/>
                <a:cs typeface="+mn-lt"/>
              </a:rPr>
              <a:t> as </a:t>
            </a:r>
            <a:r>
              <a:rPr lang="pl-PL" sz="2400" err="1">
                <a:latin typeface="Arial"/>
                <a:ea typeface="+mn-lt"/>
                <a:cs typeface="+mn-lt"/>
              </a:rPr>
              <a:t>damping</a:t>
            </a:r>
            <a:r>
              <a:rPr lang="pl-PL" sz="2400" dirty="0">
                <a:latin typeface="Arial"/>
                <a:ea typeface="+mn-lt"/>
                <a:cs typeface="+mn-lt"/>
              </a:rPr>
              <a:t> ratio of the spring, maximum </a:t>
            </a:r>
            <a:r>
              <a:rPr lang="pl-PL" sz="2400" err="1">
                <a:latin typeface="Arial"/>
                <a:ea typeface="+mn-lt"/>
                <a:cs typeface="+mn-lt"/>
              </a:rPr>
              <a:t>current</a:t>
            </a:r>
            <a:r>
              <a:rPr lang="pl-PL" sz="2400" dirty="0">
                <a:latin typeface="Arial"/>
                <a:ea typeface="+mn-lt"/>
                <a:cs typeface="+mn-lt"/>
              </a:rPr>
              <a:t>, etc.</a:t>
            </a:r>
          </a:p>
          <a:p>
            <a:r>
              <a:rPr lang="pl-PL" sz="2400" err="1">
                <a:latin typeface="Arial"/>
                <a:ea typeface="+mn-lt"/>
                <a:cs typeface="+mn-lt"/>
              </a:rPr>
              <a:t>Our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desired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output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is</a:t>
            </a:r>
            <a:r>
              <a:rPr lang="pl-PL" sz="2400" dirty="0">
                <a:latin typeface="Arial"/>
                <a:ea typeface="+mn-lt"/>
                <a:cs typeface="+mn-lt"/>
              </a:rPr>
              <a:t> a </a:t>
            </a:r>
            <a:r>
              <a:rPr lang="pl-PL" sz="2400" err="1">
                <a:latin typeface="Arial"/>
                <a:ea typeface="+mn-lt"/>
                <a:cs typeface="+mn-lt"/>
              </a:rPr>
              <a:t>a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velocity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function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during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magnets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power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cycle</a:t>
            </a:r>
            <a:endParaRPr lang="pl-PL" sz="2400">
              <a:latin typeface="Arial"/>
              <a:ea typeface="+mn-lt"/>
              <a:cs typeface="+mn-lt"/>
            </a:endParaRPr>
          </a:p>
          <a:p>
            <a:endParaRPr lang="pl-PL" dirty="0">
              <a:ea typeface="Calibri"/>
              <a:cs typeface="Calibri"/>
            </a:endParaRPr>
          </a:p>
        </p:txBody>
      </p:sp>
      <p:pic>
        <p:nvPicPr>
          <p:cNvPr id="4" name="Obraz 3" descr="Obraz zawierający tekst, zrzut ekranu, Wykres, lin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6178577C-FD54-0926-7DF5-803B1B1F8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015" y="3536968"/>
            <a:ext cx="3590517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1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AEB50-D6E5-128E-F0BC-963730999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Prostokąt 2">
            <a:hlinkClick r:id="rId2"/>
            <a:extLst>
              <a:ext uri="{FF2B5EF4-FFF2-40B4-BE49-F238E27FC236}">
                <a16:creationId xmlns:a16="http://schemas.microsoft.com/office/drawing/2014/main" id="{7F4A5837-055D-F512-3F86-0E8979A45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7018338"/>
            <a:ext cx="180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pl-PL" altLang="pl-PL"/>
          </a:p>
        </p:txBody>
      </p:sp>
      <p:sp>
        <p:nvSpPr>
          <p:cNvPr id="8195" name="pole tekstowe 1">
            <a:extLst>
              <a:ext uri="{FF2B5EF4-FFF2-40B4-BE49-F238E27FC236}">
                <a16:creationId xmlns:a16="http://schemas.microsoft.com/office/drawing/2014/main" id="{8B60B834-5BC3-63EF-7D89-551999155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1330325"/>
            <a:ext cx="77771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/>
            <a:r>
              <a:rPr lang="en-US" altLang="pl-PL" sz="4000"/>
              <a:t>Fourier series</a:t>
            </a:r>
            <a:endParaRPr lang="pl-PL" altLang="pl-PL" sz="4000"/>
          </a:p>
        </p:txBody>
      </p:sp>
      <p:sp>
        <p:nvSpPr>
          <p:cNvPr id="8196" name="pole tekstowe 2">
            <a:extLst>
              <a:ext uri="{FF2B5EF4-FFF2-40B4-BE49-F238E27FC236}">
                <a16:creationId xmlns:a16="http://schemas.microsoft.com/office/drawing/2014/main" id="{EC46C472-93F2-569E-2217-FD31845AE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2519553"/>
            <a:ext cx="10225087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marL="342900" indent="-3429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A solution that we found was neural networks based on the Fourier series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Our model predicts Fourier series parameters based on the initial simulation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/>
                <a:cs typeface="Arial"/>
              </a:rPr>
              <a:t>At the input, the model takes 8 simulation parameters, such as initial current, spring constant, etc., and outputs 50 amplitudes and 50 phases for 50 frequencies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pl-PL" dirty="0"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pl-PL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81743"/>
      </p:ext>
    </p:extLst>
  </p:cSld>
  <p:clrMapOvr>
    <a:masterClrMapping/>
  </p:clrMapOvr>
  <p:transition spd="med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9C68B3-5287-96B4-3B26-2B7904B7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686470"/>
            <a:ext cx="11585575" cy="1460500"/>
          </a:xfrm>
        </p:spPr>
        <p:txBody>
          <a:bodyPr/>
          <a:lstStyle/>
          <a:p>
            <a:pPr algn="ctr"/>
            <a:r>
              <a:rPr lang="pl-PL" sz="4000" dirty="0">
                <a:latin typeface="Arial"/>
                <a:ea typeface="+mj-lt"/>
                <a:cs typeface="+mj-lt"/>
              </a:rPr>
              <a:t>Model</a:t>
            </a:r>
            <a:endParaRPr lang="pl-PL" sz="4000" dirty="0">
              <a:latin typeface="Arial"/>
              <a:ea typeface="Calibri Light"/>
              <a:cs typeface="Calibri Light"/>
            </a:endParaRPr>
          </a:p>
          <a:p>
            <a:pPr algn="ctr"/>
            <a:endParaRPr lang="pl-PL" dirty="0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4" name="Symbol zastępczy zawartości 3" descr="Obraz zawierający tekst, zrzut ekranu, design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E50EB6E7-ECCE-8AA1-9D7B-5E5D421AC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4829" y="3546217"/>
            <a:ext cx="4694246" cy="3761570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E99D5EF6-463F-3611-8549-C96D866A0A0B}"/>
              </a:ext>
            </a:extLst>
          </p:cNvPr>
          <p:cNvSpPr txBox="1"/>
          <p:nvPr/>
        </p:nvSpPr>
        <p:spPr>
          <a:xfrm>
            <a:off x="1222633" y="1876164"/>
            <a:ext cx="963402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pl-PL" dirty="0">
                <a:latin typeface="Arial"/>
                <a:cs typeface="Arial"/>
              </a:rPr>
              <a:t>The model </a:t>
            </a:r>
            <a:r>
              <a:rPr lang="pl-PL" err="1">
                <a:latin typeface="Arial"/>
                <a:cs typeface="Arial"/>
              </a:rPr>
              <a:t>consists</a:t>
            </a:r>
            <a:r>
              <a:rPr lang="pl-PL" dirty="0">
                <a:latin typeface="Arial"/>
                <a:cs typeface="Arial"/>
              </a:rPr>
              <a:t> of 8 </a:t>
            </a:r>
            <a:r>
              <a:rPr lang="pl-PL" err="1">
                <a:latin typeface="Arial"/>
                <a:cs typeface="Arial"/>
              </a:rPr>
              <a:t>input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layers</a:t>
            </a:r>
            <a:r>
              <a:rPr lang="pl-PL" dirty="0">
                <a:latin typeface="Arial"/>
                <a:cs typeface="Arial"/>
              </a:rPr>
              <a:t>, 3 </a:t>
            </a:r>
            <a:r>
              <a:rPr lang="pl-PL" err="1">
                <a:latin typeface="Arial"/>
                <a:cs typeface="Arial"/>
              </a:rPr>
              <a:t>hidden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fully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connected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layers</a:t>
            </a:r>
            <a:r>
              <a:rPr lang="pl-PL" dirty="0">
                <a:latin typeface="Arial"/>
                <a:cs typeface="Arial"/>
              </a:rPr>
              <a:t> of </a:t>
            </a:r>
            <a:r>
              <a:rPr lang="pl-PL" err="1">
                <a:latin typeface="Arial"/>
                <a:cs typeface="Arial"/>
              </a:rPr>
              <a:t>sizes</a:t>
            </a:r>
            <a:r>
              <a:rPr lang="pl-PL" dirty="0">
                <a:latin typeface="Arial"/>
                <a:cs typeface="Arial"/>
              </a:rPr>
              <a:t> 128, 256, and 128, and </a:t>
            </a:r>
            <a:r>
              <a:rPr lang="pl-PL" err="1">
                <a:latin typeface="Arial"/>
                <a:cs typeface="Arial"/>
              </a:rPr>
              <a:t>an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output</a:t>
            </a:r>
            <a:r>
              <a:rPr lang="pl-PL" dirty="0">
                <a:latin typeface="Arial"/>
                <a:cs typeface="Arial"/>
              </a:rPr>
              <a:t> of </a:t>
            </a:r>
            <a:r>
              <a:rPr lang="pl-PL" err="1">
                <a:latin typeface="Arial"/>
                <a:cs typeface="Arial"/>
              </a:rPr>
              <a:t>size</a:t>
            </a:r>
            <a:r>
              <a:rPr lang="pl-PL" dirty="0">
                <a:latin typeface="Arial"/>
                <a:cs typeface="Arial"/>
              </a:rPr>
              <a:t> 2 by 50</a:t>
            </a:r>
            <a:endParaRPr lang="pl-PL"/>
          </a:p>
          <a:p>
            <a:pPr marL="342900" indent="-342900">
              <a:buFont typeface="Arial"/>
              <a:buChar char="•"/>
            </a:pPr>
            <a:endParaRPr lang="pl-PL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pl-PL" dirty="0">
                <a:latin typeface="Arial"/>
                <a:cs typeface="Arial"/>
              </a:rPr>
              <a:t>The </a:t>
            </a:r>
            <a:r>
              <a:rPr lang="pl-PL" err="1">
                <a:latin typeface="Arial"/>
                <a:cs typeface="Arial"/>
              </a:rPr>
              <a:t>activation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function</a:t>
            </a:r>
            <a:r>
              <a:rPr lang="pl-PL" dirty="0">
                <a:latin typeface="Arial"/>
                <a:cs typeface="Arial"/>
              </a:rPr>
              <a:t> in </a:t>
            </a:r>
            <a:r>
              <a:rPr lang="pl-PL" err="1">
                <a:latin typeface="Arial"/>
                <a:cs typeface="Arial"/>
              </a:rPr>
              <a:t>all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hidden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layers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is</a:t>
            </a:r>
            <a:r>
              <a:rPr lang="pl-PL" dirty="0">
                <a:latin typeface="Arial"/>
                <a:cs typeface="Arial"/>
              </a:rPr>
              <a:t> RELU, in the </a:t>
            </a:r>
            <a:r>
              <a:rPr lang="pl-PL" err="1">
                <a:latin typeface="Arial"/>
                <a:cs typeface="Arial"/>
              </a:rPr>
              <a:t>output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layer</a:t>
            </a:r>
            <a:r>
              <a:rPr lang="pl-PL" dirty="0">
                <a:latin typeface="Arial"/>
                <a:cs typeface="Arial"/>
              </a:rPr>
              <a:t>, </a:t>
            </a:r>
            <a:r>
              <a:rPr lang="pl-PL" err="1">
                <a:latin typeface="Arial"/>
                <a:cs typeface="Arial"/>
              </a:rPr>
              <a:t>it's</a:t>
            </a:r>
            <a:r>
              <a:rPr lang="pl-PL" dirty="0">
                <a:latin typeface="Arial"/>
                <a:cs typeface="Arial"/>
              </a:rPr>
              <a:t> </a:t>
            </a:r>
            <a:r>
              <a:rPr lang="pl-PL" err="1">
                <a:latin typeface="Arial"/>
                <a:cs typeface="Arial"/>
              </a:rPr>
              <a:t>linear</a:t>
            </a:r>
            <a:endParaRPr lang="pl-PL" err="1"/>
          </a:p>
          <a:p>
            <a:pPr marL="342900" indent="-342900">
              <a:buFont typeface="Arial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796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611F2D-C741-96E5-5B89-F65C64CB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000" err="1">
                <a:latin typeface="Arial"/>
                <a:ea typeface="+mj-lt"/>
                <a:cs typeface="+mj-lt"/>
              </a:rPr>
              <a:t>Cost</a:t>
            </a:r>
            <a:r>
              <a:rPr lang="pl-PL" sz="4000" dirty="0">
                <a:latin typeface="Arial"/>
                <a:ea typeface="+mj-lt"/>
                <a:cs typeface="+mj-lt"/>
              </a:rPr>
              <a:t> </a:t>
            </a:r>
            <a:r>
              <a:rPr lang="pl-PL" sz="4000" err="1">
                <a:latin typeface="Arial"/>
                <a:ea typeface="+mj-lt"/>
                <a:cs typeface="+mj-lt"/>
              </a:rPr>
              <a:t>function</a:t>
            </a:r>
            <a:endParaRPr lang="pl-PL" sz="4000">
              <a:latin typeface="Arial"/>
              <a:ea typeface="+mj-lt"/>
              <a:cs typeface="+mj-l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C2C0B14-3118-82FB-FA72-CAF054A7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err="1">
                <a:latin typeface="Arial"/>
                <a:ea typeface="+mn-lt"/>
                <a:cs typeface="+mn-lt"/>
              </a:rPr>
              <a:t>Our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cost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function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works</a:t>
            </a:r>
            <a:r>
              <a:rPr lang="pl-PL" sz="2400" dirty="0">
                <a:latin typeface="Arial"/>
                <a:ea typeface="+mn-lt"/>
                <a:cs typeface="+mn-lt"/>
              </a:rPr>
              <a:t> by </a:t>
            </a:r>
            <a:r>
              <a:rPr lang="pl-PL" sz="2400" dirty="0" err="1">
                <a:latin typeface="Arial"/>
                <a:ea typeface="+mn-lt"/>
                <a:cs typeface="+mn-lt"/>
              </a:rPr>
              <a:t>assembling</a:t>
            </a:r>
            <a:r>
              <a:rPr lang="pl-PL" sz="2400" dirty="0">
                <a:latin typeface="Arial"/>
                <a:ea typeface="+mn-lt"/>
                <a:cs typeface="+mn-lt"/>
              </a:rPr>
              <a:t> Fourier </a:t>
            </a:r>
            <a:r>
              <a:rPr lang="pl-PL" sz="2400" dirty="0" err="1">
                <a:latin typeface="Arial"/>
                <a:ea typeface="+mn-lt"/>
                <a:cs typeface="+mn-lt"/>
              </a:rPr>
              <a:t>series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parameters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into</a:t>
            </a:r>
            <a:r>
              <a:rPr lang="pl-PL" sz="2400" dirty="0">
                <a:latin typeface="Arial"/>
                <a:ea typeface="+mn-lt"/>
                <a:cs typeface="+mn-lt"/>
              </a:rPr>
              <a:t> a </a:t>
            </a:r>
            <a:r>
              <a:rPr lang="pl-PL" sz="2400" dirty="0" err="1">
                <a:latin typeface="Arial"/>
                <a:ea typeface="+mn-lt"/>
                <a:cs typeface="+mn-lt"/>
              </a:rPr>
              <a:t>time-velocity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function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using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this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formula</a:t>
            </a:r>
            <a:r>
              <a:rPr lang="pl-PL" sz="2400" dirty="0">
                <a:latin typeface="Arial"/>
                <a:ea typeface="+mn-lt"/>
                <a:cs typeface="+mn-lt"/>
              </a:rPr>
              <a:t>:</a:t>
            </a:r>
          </a:p>
          <a:p>
            <a:endParaRPr lang="pl-PL" sz="2400" dirty="0">
              <a:latin typeface="Arial"/>
              <a:ea typeface="Calibri"/>
              <a:cs typeface="Calibri"/>
            </a:endParaRPr>
          </a:p>
          <a:p>
            <a:endParaRPr lang="pl-PL" sz="2400" dirty="0">
              <a:latin typeface="Arial"/>
              <a:ea typeface="+mn-lt"/>
              <a:cs typeface="+mn-lt"/>
            </a:endParaRPr>
          </a:p>
          <a:p>
            <a:endParaRPr lang="pl-PL" sz="2400" dirty="0">
              <a:latin typeface="Arial"/>
              <a:ea typeface="+mn-lt"/>
              <a:cs typeface="+mn-lt"/>
            </a:endParaRPr>
          </a:p>
          <a:p>
            <a:r>
              <a:rPr lang="pl-PL" sz="2400" err="1">
                <a:latin typeface="Arial"/>
                <a:ea typeface="+mn-lt"/>
                <a:cs typeface="+mn-lt"/>
              </a:rPr>
              <a:t>After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assembling</a:t>
            </a:r>
            <a:r>
              <a:rPr lang="pl-PL" sz="2400" dirty="0">
                <a:latin typeface="Arial"/>
                <a:ea typeface="+mn-lt"/>
                <a:cs typeface="+mn-lt"/>
              </a:rPr>
              <a:t> the </a:t>
            </a:r>
            <a:r>
              <a:rPr lang="pl-PL" sz="2400" err="1">
                <a:latin typeface="Arial"/>
                <a:ea typeface="+mn-lt"/>
                <a:cs typeface="+mn-lt"/>
              </a:rPr>
              <a:t>function</a:t>
            </a:r>
            <a:r>
              <a:rPr lang="pl-PL" sz="2400" dirty="0">
                <a:latin typeface="Arial"/>
                <a:ea typeface="+mn-lt"/>
                <a:cs typeface="+mn-lt"/>
              </a:rPr>
              <a:t>, we </a:t>
            </a:r>
            <a:r>
              <a:rPr lang="pl-PL" sz="2400" err="1">
                <a:latin typeface="Arial"/>
                <a:ea typeface="+mn-lt"/>
                <a:cs typeface="+mn-lt"/>
              </a:rPr>
              <a:t>apply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it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over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all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time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points</a:t>
            </a:r>
            <a:r>
              <a:rPr lang="pl-PL" sz="2400" dirty="0">
                <a:latin typeface="Arial"/>
                <a:ea typeface="+mn-lt"/>
                <a:cs typeface="+mn-lt"/>
              </a:rPr>
              <a:t> and </a:t>
            </a:r>
            <a:r>
              <a:rPr lang="pl-PL" sz="2400" err="1">
                <a:latin typeface="Arial"/>
                <a:ea typeface="+mn-lt"/>
                <a:cs typeface="+mn-lt"/>
              </a:rPr>
              <a:t>calculate</a:t>
            </a:r>
            <a:r>
              <a:rPr lang="pl-PL" sz="2400" dirty="0">
                <a:latin typeface="Arial"/>
                <a:ea typeface="+mn-lt"/>
                <a:cs typeface="+mn-lt"/>
              </a:rPr>
              <a:t> the </a:t>
            </a:r>
            <a:r>
              <a:rPr lang="pl-PL" sz="2400" err="1">
                <a:latin typeface="Arial"/>
                <a:ea typeface="+mn-lt"/>
                <a:cs typeface="+mn-lt"/>
              </a:rPr>
              <a:t>mean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squared</a:t>
            </a:r>
            <a:r>
              <a:rPr lang="pl-PL" sz="2400" dirty="0">
                <a:latin typeface="Arial"/>
                <a:ea typeface="+mn-lt"/>
                <a:cs typeface="+mn-lt"/>
              </a:rPr>
              <a:t> error with </a:t>
            </a:r>
            <a:r>
              <a:rPr lang="pl-PL" sz="2400" err="1">
                <a:latin typeface="Arial"/>
                <a:ea typeface="+mn-lt"/>
                <a:cs typeface="+mn-lt"/>
              </a:rPr>
              <a:t>respect</a:t>
            </a:r>
            <a:r>
              <a:rPr lang="pl-PL" sz="2400" dirty="0">
                <a:latin typeface="Arial"/>
                <a:ea typeface="+mn-lt"/>
                <a:cs typeface="+mn-lt"/>
              </a:rPr>
              <a:t> to </a:t>
            </a:r>
            <a:r>
              <a:rPr lang="pl-PL" sz="2400" err="1">
                <a:latin typeface="Arial"/>
                <a:ea typeface="+mn-lt"/>
                <a:cs typeface="+mn-lt"/>
              </a:rPr>
              <a:t>ground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truth</a:t>
            </a:r>
            <a:endParaRPr lang="pl-PL" sz="2400">
              <a:latin typeface="Arial"/>
              <a:ea typeface="+mn-lt"/>
              <a:cs typeface="+mn-lt"/>
            </a:endParaRPr>
          </a:p>
        </p:txBody>
      </p:sp>
      <p:pic>
        <p:nvPicPr>
          <p:cNvPr id="5" name="Obraz 4" descr="Obraz zawierający Czcionka, tekst, biały, typograf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5A52EACE-6B40-CC25-F193-7D545088C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177" y="3007130"/>
            <a:ext cx="3560348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0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4E7F93-79A1-C3A0-2418-06DC67D1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000" dirty="0">
                <a:latin typeface="Arial"/>
                <a:ea typeface="Calibri Light" panose="020F0302020204030204"/>
                <a:cs typeface="Calibri Light" panose="020F0302020204030204"/>
              </a:rPr>
              <a:t>Training proces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5AEBB6-9E8C-6F83-8FE2-DB2C97CEA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err="1">
                <a:latin typeface="Arial"/>
                <a:ea typeface="+mn-lt"/>
                <a:cs typeface="+mn-lt"/>
              </a:rPr>
              <a:t>Due</a:t>
            </a:r>
            <a:r>
              <a:rPr lang="pl-PL" sz="2400" dirty="0">
                <a:latin typeface="Arial"/>
                <a:ea typeface="+mn-lt"/>
                <a:cs typeface="+mn-lt"/>
              </a:rPr>
              <a:t> to the </a:t>
            </a:r>
            <a:r>
              <a:rPr lang="pl-PL" sz="2400" err="1">
                <a:latin typeface="Arial"/>
                <a:ea typeface="+mn-lt"/>
                <a:cs typeface="+mn-lt"/>
              </a:rPr>
              <a:t>limited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amount</a:t>
            </a:r>
            <a:r>
              <a:rPr lang="pl-PL" sz="2400" dirty="0">
                <a:latin typeface="Arial"/>
                <a:ea typeface="+mn-lt"/>
                <a:cs typeface="+mn-lt"/>
              </a:rPr>
              <a:t> of data, we </a:t>
            </a:r>
            <a:r>
              <a:rPr lang="pl-PL" sz="2400" err="1">
                <a:latin typeface="Arial"/>
                <a:ea typeface="+mn-lt"/>
                <a:cs typeface="+mn-lt"/>
              </a:rPr>
              <a:t>used</a:t>
            </a:r>
            <a:r>
              <a:rPr lang="pl-PL" sz="2400" dirty="0">
                <a:latin typeface="Arial"/>
                <a:ea typeface="+mn-lt"/>
                <a:cs typeface="+mn-lt"/>
              </a:rPr>
              <a:t> a </a:t>
            </a:r>
            <a:r>
              <a:rPr lang="pl-PL" sz="2400" err="1">
                <a:latin typeface="Arial"/>
                <a:ea typeface="+mn-lt"/>
                <a:cs typeface="+mn-lt"/>
              </a:rPr>
              <a:t>technique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called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leave</a:t>
            </a:r>
            <a:r>
              <a:rPr lang="pl-PL" sz="2400" dirty="0">
                <a:latin typeface="Arial"/>
                <a:ea typeface="+mn-lt"/>
                <a:cs typeface="+mn-lt"/>
              </a:rPr>
              <a:t>-one-out cross-</a:t>
            </a:r>
            <a:r>
              <a:rPr lang="pl-PL" sz="2400" err="1">
                <a:latin typeface="Arial"/>
                <a:ea typeface="+mn-lt"/>
                <a:cs typeface="+mn-lt"/>
              </a:rPr>
              <a:t>validation</a:t>
            </a:r>
            <a:r>
              <a:rPr lang="pl-PL" sz="2400" dirty="0">
                <a:latin typeface="Arial"/>
                <a:ea typeface="+mn-lt"/>
                <a:cs typeface="+mn-lt"/>
              </a:rPr>
              <a:t>, </a:t>
            </a:r>
            <a:r>
              <a:rPr lang="pl-PL" sz="2400" err="1">
                <a:latin typeface="Arial"/>
                <a:ea typeface="+mn-lt"/>
                <a:cs typeface="+mn-lt"/>
              </a:rPr>
              <a:t>which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means</a:t>
            </a:r>
            <a:r>
              <a:rPr lang="pl-PL" sz="2400" dirty="0">
                <a:latin typeface="Arial"/>
                <a:ea typeface="+mn-lt"/>
                <a:cs typeface="+mn-lt"/>
              </a:rPr>
              <a:t> we </a:t>
            </a:r>
            <a:r>
              <a:rPr lang="pl-PL" sz="2400" err="1">
                <a:latin typeface="Arial"/>
                <a:ea typeface="+mn-lt"/>
                <a:cs typeface="+mn-lt"/>
              </a:rPr>
              <a:t>take</a:t>
            </a:r>
            <a:r>
              <a:rPr lang="pl-PL" sz="2400" dirty="0">
                <a:latin typeface="Arial"/>
                <a:ea typeface="+mn-lt"/>
                <a:cs typeface="+mn-lt"/>
              </a:rPr>
              <a:t> one of the </a:t>
            </a:r>
            <a:r>
              <a:rPr lang="pl-PL" sz="2400" err="1">
                <a:latin typeface="Arial"/>
                <a:ea typeface="+mn-lt"/>
                <a:cs typeface="+mn-lt"/>
              </a:rPr>
              <a:t>examples</a:t>
            </a:r>
            <a:r>
              <a:rPr lang="pl-PL" sz="2400" dirty="0">
                <a:latin typeface="Arial"/>
                <a:ea typeface="+mn-lt"/>
                <a:cs typeface="+mn-lt"/>
              </a:rPr>
              <a:t> out of the </a:t>
            </a:r>
            <a:r>
              <a:rPr lang="pl-PL" sz="2400" err="1">
                <a:latin typeface="Arial"/>
                <a:ea typeface="+mn-lt"/>
                <a:cs typeface="+mn-lt"/>
              </a:rPr>
              <a:t>training</a:t>
            </a:r>
            <a:r>
              <a:rPr lang="pl-PL" sz="2400" dirty="0">
                <a:latin typeface="Arial"/>
                <a:ea typeface="+mn-lt"/>
                <a:cs typeface="+mn-lt"/>
              </a:rPr>
              <a:t> data and </a:t>
            </a:r>
            <a:r>
              <a:rPr lang="pl-PL" sz="2400" err="1">
                <a:latin typeface="Arial"/>
                <a:ea typeface="+mn-lt"/>
                <a:cs typeface="+mn-lt"/>
              </a:rPr>
              <a:t>train</a:t>
            </a:r>
            <a:r>
              <a:rPr lang="pl-PL" sz="2400" dirty="0">
                <a:latin typeface="Arial"/>
                <a:ea typeface="+mn-lt"/>
                <a:cs typeface="+mn-lt"/>
              </a:rPr>
              <a:t> on the </a:t>
            </a:r>
            <a:r>
              <a:rPr lang="pl-PL" sz="2400" err="1">
                <a:latin typeface="Arial"/>
                <a:ea typeface="+mn-lt"/>
                <a:cs typeface="+mn-lt"/>
              </a:rPr>
              <a:t>rest</a:t>
            </a:r>
            <a:endParaRPr lang="pl-PL" sz="2400">
              <a:latin typeface="Arial"/>
              <a:ea typeface="+mn-lt"/>
              <a:cs typeface="+mn-lt"/>
            </a:endParaRPr>
          </a:p>
          <a:p>
            <a:r>
              <a:rPr lang="pl-PL" sz="2400" dirty="0">
                <a:latin typeface="Arial"/>
                <a:ea typeface="+mn-lt"/>
                <a:cs typeface="+mn-lt"/>
              </a:rPr>
              <a:t>To </a:t>
            </a:r>
            <a:r>
              <a:rPr lang="pl-PL" sz="2400" err="1">
                <a:latin typeface="Arial"/>
                <a:ea typeface="+mn-lt"/>
                <a:cs typeface="+mn-lt"/>
              </a:rPr>
              <a:t>increase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our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model's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accuracy</a:t>
            </a:r>
            <a:r>
              <a:rPr lang="pl-PL" sz="2400" dirty="0">
                <a:latin typeface="Arial"/>
                <a:ea typeface="+mn-lt"/>
                <a:cs typeface="+mn-lt"/>
              </a:rPr>
              <a:t>, we </a:t>
            </a:r>
            <a:r>
              <a:rPr lang="pl-PL" sz="2400" err="1">
                <a:latin typeface="Arial"/>
                <a:ea typeface="+mn-lt"/>
                <a:cs typeface="+mn-lt"/>
              </a:rPr>
              <a:t>used</a:t>
            </a:r>
            <a:r>
              <a:rPr lang="pl-PL" sz="2400" dirty="0">
                <a:latin typeface="Arial"/>
                <a:ea typeface="+mn-lt"/>
                <a:cs typeface="+mn-lt"/>
              </a:rPr>
              <a:t> data </a:t>
            </a:r>
            <a:r>
              <a:rPr lang="pl-PL" sz="2400" err="1">
                <a:latin typeface="Arial"/>
                <a:ea typeface="+mn-lt"/>
                <a:cs typeface="+mn-lt"/>
              </a:rPr>
              <a:t>augmentation</a:t>
            </a:r>
            <a:r>
              <a:rPr lang="pl-PL" sz="2400" dirty="0">
                <a:latin typeface="Arial"/>
                <a:ea typeface="+mn-lt"/>
                <a:cs typeface="+mn-lt"/>
              </a:rPr>
              <a:t>. By </a:t>
            </a:r>
            <a:r>
              <a:rPr lang="pl-PL" sz="2400" err="1">
                <a:latin typeface="Arial"/>
                <a:ea typeface="+mn-lt"/>
                <a:cs typeface="+mn-lt"/>
              </a:rPr>
              <a:t>adding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noise</a:t>
            </a:r>
            <a:r>
              <a:rPr lang="pl-PL" sz="2400" dirty="0">
                <a:latin typeface="Arial"/>
                <a:ea typeface="+mn-lt"/>
                <a:cs typeface="+mn-lt"/>
              </a:rPr>
              <a:t> to </a:t>
            </a:r>
            <a:r>
              <a:rPr lang="pl-PL" sz="2400" err="1">
                <a:latin typeface="Arial"/>
                <a:ea typeface="+mn-lt"/>
                <a:cs typeface="+mn-lt"/>
              </a:rPr>
              <a:t>examples</a:t>
            </a:r>
            <a:r>
              <a:rPr lang="pl-PL" sz="2400" dirty="0">
                <a:latin typeface="Arial"/>
                <a:ea typeface="+mn-lt"/>
                <a:cs typeface="+mn-lt"/>
              </a:rPr>
              <a:t> from the </a:t>
            </a:r>
            <a:r>
              <a:rPr lang="pl-PL" sz="2400" err="1">
                <a:latin typeface="Arial"/>
                <a:ea typeface="+mn-lt"/>
                <a:cs typeface="+mn-lt"/>
              </a:rPr>
              <a:t>training</a:t>
            </a:r>
            <a:r>
              <a:rPr lang="pl-PL" sz="2400" dirty="0">
                <a:latin typeface="Arial"/>
                <a:ea typeface="+mn-lt"/>
                <a:cs typeface="+mn-lt"/>
              </a:rPr>
              <a:t> set, we </a:t>
            </a:r>
            <a:r>
              <a:rPr lang="pl-PL" sz="2400" err="1">
                <a:latin typeface="Arial"/>
                <a:ea typeface="+mn-lt"/>
                <a:cs typeface="+mn-lt"/>
              </a:rPr>
              <a:t>were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able</a:t>
            </a:r>
            <a:r>
              <a:rPr lang="pl-PL" sz="2400" dirty="0">
                <a:latin typeface="Arial"/>
                <a:ea typeface="+mn-lt"/>
                <a:cs typeface="+mn-lt"/>
              </a:rPr>
              <a:t> to </a:t>
            </a:r>
            <a:r>
              <a:rPr lang="pl-PL" sz="2400" err="1">
                <a:latin typeface="Arial"/>
                <a:ea typeface="+mn-lt"/>
                <a:cs typeface="+mn-lt"/>
              </a:rPr>
              <a:t>artificially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create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more</a:t>
            </a:r>
            <a:r>
              <a:rPr lang="pl-PL" sz="2400" dirty="0">
                <a:latin typeface="Arial"/>
                <a:ea typeface="+mn-lt"/>
                <a:cs typeface="+mn-lt"/>
              </a:rPr>
              <a:t> data</a:t>
            </a:r>
          </a:p>
          <a:p>
            <a:r>
              <a:rPr lang="pl-PL" sz="2400" dirty="0">
                <a:latin typeface="Arial"/>
                <a:ea typeface="+mn-lt"/>
                <a:cs typeface="+mn-lt"/>
              </a:rPr>
              <a:t>We </a:t>
            </a:r>
            <a:r>
              <a:rPr lang="pl-PL" sz="2400" dirty="0" err="1">
                <a:latin typeface="Arial"/>
                <a:ea typeface="+mn-lt"/>
                <a:cs typeface="+mn-lt"/>
              </a:rPr>
              <a:t>also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trained</a:t>
            </a:r>
            <a:r>
              <a:rPr lang="pl-PL" sz="2400" dirty="0">
                <a:latin typeface="Arial"/>
                <a:ea typeface="+mn-lt"/>
                <a:cs typeface="+mn-lt"/>
              </a:rPr>
              <a:t> 2 </a:t>
            </a:r>
            <a:r>
              <a:rPr lang="pl-PL" sz="2400" dirty="0" err="1">
                <a:latin typeface="Arial"/>
                <a:ea typeface="+mn-lt"/>
                <a:cs typeface="+mn-lt"/>
              </a:rPr>
              <a:t>models</a:t>
            </a:r>
            <a:r>
              <a:rPr lang="pl-PL" sz="2400" dirty="0">
                <a:latin typeface="Arial"/>
                <a:ea typeface="+mn-lt"/>
                <a:cs typeface="+mn-lt"/>
              </a:rPr>
              <a:t> for </a:t>
            </a:r>
            <a:r>
              <a:rPr lang="pl-PL" sz="2400" dirty="0" err="1">
                <a:latin typeface="Arial"/>
                <a:ea typeface="+mn-lt"/>
                <a:cs typeface="+mn-lt"/>
              </a:rPr>
              <a:t>each</a:t>
            </a:r>
            <a:r>
              <a:rPr lang="pl-PL" sz="2400" dirty="0">
                <a:latin typeface="Arial"/>
                <a:ea typeface="+mn-lt"/>
                <a:cs typeface="+mn-lt"/>
              </a:rPr>
              <a:t> set of </a:t>
            </a:r>
            <a:r>
              <a:rPr lang="pl-PL" sz="2400" dirty="0" err="1">
                <a:latin typeface="Arial"/>
                <a:ea typeface="+mn-lt"/>
                <a:cs typeface="+mn-lt"/>
              </a:rPr>
              <a:t>parameters</a:t>
            </a:r>
            <a:r>
              <a:rPr lang="pl-PL" sz="2400" dirty="0">
                <a:latin typeface="Arial"/>
                <a:ea typeface="+mn-lt"/>
                <a:cs typeface="+mn-lt"/>
              </a:rPr>
              <a:t>, one from the </a:t>
            </a:r>
            <a:r>
              <a:rPr lang="pl-PL" sz="2400" dirty="0" err="1">
                <a:latin typeface="Arial"/>
                <a:ea typeface="+mn-lt"/>
                <a:cs typeface="+mn-lt"/>
              </a:rPr>
              <a:t>beginning</a:t>
            </a:r>
            <a:r>
              <a:rPr lang="pl-PL" sz="2400" dirty="0">
                <a:latin typeface="Arial"/>
                <a:ea typeface="+mn-lt"/>
                <a:cs typeface="+mn-lt"/>
              </a:rPr>
              <a:t> and one </a:t>
            </a:r>
            <a:r>
              <a:rPr lang="pl-PL" sz="2400" dirty="0" err="1">
                <a:latin typeface="Arial"/>
                <a:ea typeface="+mn-lt"/>
                <a:cs typeface="+mn-lt"/>
              </a:rPr>
              <a:t>after</a:t>
            </a:r>
            <a:r>
              <a:rPr lang="pl-PL" sz="2400" dirty="0">
                <a:latin typeface="Arial"/>
                <a:ea typeface="+mn-lt"/>
                <a:cs typeface="+mn-lt"/>
              </a:rPr>
              <a:t> the </a:t>
            </a:r>
            <a:r>
              <a:rPr lang="pl-PL" sz="2400" dirty="0" err="1">
                <a:latin typeface="Arial"/>
                <a:ea typeface="+mn-lt"/>
                <a:cs typeface="+mn-lt"/>
              </a:rPr>
              <a:t>initial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pulse</a:t>
            </a:r>
            <a:r>
              <a:rPr lang="pl-PL" sz="2400" dirty="0">
                <a:latin typeface="Arial"/>
                <a:ea typeface="+mn-lt"/>
                <a:cs typeface="+mn-lt"/>
              </a:rPr>
              <a:t>. In </a:t>
            </a:r>
            <a:r>
              <a:rPr lang="pl-PL" sz="2400" dirty="0" err="1">
                <a:latin typeface="Arial"/>
                <a:ea typeface="+mn-lt"/>
                <a:cs typeface="+mn-lt"/>
              </a:rPr>
              <a:t>total</a:t>
            </a:r>
            <a:r>
              <a:rPr lang="pl-PL" sz="2400" dirty="0">
                <a:latin typeface="Arial"/>
                <a:ea typeface="+mn-lt"/>
                <a:cs typeface="+mn-lt"/>
              </a:rPr>
              <a:t>, we </a:t>
            </a:r>
            <a:r>
              <a:rPr lang="pl-PL" sz="2400" dirty="0" err="1">
                <a:latin typeface="Arial"/>
                <a:ea typeface="+mn-lt"/>
                <a:cs typeface="+mn-lt"/>
              </a:rPr>
              <a:t>trained</a:t>
            </a:r>
            <a:r>
              <a:rPr lang="pl-PL" sz="2400" dirty="0">
                <a:latin typeface="Arial"/>
                <a:ea typeface="+mn-lt"/>
                <a:cs typeface="+mn-lt"/>
              </a:rPr>
              <a:t> 30 </a:t>
            </a:r>
            <a:r>
              <a:rPr lang="pl-PL" sz="2400" dirty="0" err="1">
                <a:latin typeface="Arial"/>
                <a:ea typeface="+mn-lt"/>
                <a:cs typeface="+mn-lt"/>
              </a:rPr>
              <a:t>models</a:t>
            </a:r>
            <a:r>
              <a:rPr lang="pl-PL" sz="2400" dirty="0">
                <a:latin typeface="Arial"/>
                <a:ea typeface="+mn-lt"/>
                <a:cs typeface="+mn-lt"/>
              </a:rPr>
              <a:t>, 2 for </a:t>
            </a:r>
            <a:r>
              <a:rPr lang="pl-PL" sz="2400" dirty="0" err="1">
                <a:latin typeface="Arial"/>
                <a:ea typeface="+mn-lt"/>
                <a:cs typeface="+mn-lt"/>
              </a:rPr>
              <a:t>each</a:t>
            </a:r>
            <a:r>
              <a:rPr lang="pl-PL" sz="2400" dirty="0">
                <a:latin typeface="Arial"/>
                <a:ea typeface="+mn-lt"/>
                <a:cs typeface="+mn-lt"/>
              </a:rPr>
              <a:t> of the 15 </a:t>
            </a:r>
            <a:r>
              <a:rPr lang="pl-PL" sz="2400" dirty="0" err="1">
                <a:latin typeface="Arial"/>
                <a:ea typeface="+mn-lt"/>
                <a:cs typeface="+mn-lt"/>
              </a:rPr>
              <a:t>parameter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sets</a:t>
            </a:r>
          </a:p>
          <a:p>
            <a:pPr marL="0" indent="0">
              <a:buNone/>
            </a:pPr>
            <a:endParaRPr lang="pl-PL" dirty="0"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787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EF9F7D-4E8D-5141-2A2A-B6441C46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000" err="1">
                <a:latin typeface="Arial"/>
                <a:ea typeface="Calibri Light" panose="020F0302020204030204"/>
                <a:cs typeface="Calibri Light" panose="020F0302020204030204"/>
              </a:rPr>
              <a:t>Results</a:t>
            </a:r>
            <a:endParaRPr lang="pl-PL" sz="4000">
              <a:latin typeface="Arial"/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7" name="Symbol zastępczy zawartości 6" descr="Obraz zawierający tekst, pismo odręczne, Czcionka, kaligraf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4EEABFD4-194C-301C-9928-3A9F544DB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832" y="1353695"/>
            <a:ext cx="6343026" cy="6346592"/>
          </a:xfrm>
        </p:spPr>
      </p:pic>
    </p:spTree>
    <p:extLst>
      <p:ext uri="{BB962C8B-B14F-4D97-AF65-F5344CB8AC3E}">
        <p14:creationId xmlns:p14="http://schemas.microsoft.com/office/powerpoint/2010/main" val="306762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4A0B38-C3BF-4E00-1710-A1F123D6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728804"/>
            <a:ext cx="11585575" cy="1154441"/>
          </a:xfrm>
        </p:spPr>
        <p:txBody>
          <a:bodyPr/>
          <a:lstStyle/>
          <a:p>
            <a:pPr algn="ctr"/>
            <a:r>
              <a:rPr lang="pl-PL" sz="4000" err="1">
                <a:latin typeface="Arial"/>
                <a:ea typeface="+mj-lt"/>
                <a:cs typeface="+mj-lt"/>
              </a:rPr>
              <a:t>Conclusion</a:t>
            </a:r>
            <a:endParaRPr lang="pl-PL" sz="4000">
              <a:latin typeface="Arial"/>
              <a:cs typeface="Arial"/>
            </a:endParaRPr>
          </a:p>
          <a:p>
            <a:endParaRPr lang="pl-PL" dirty="0">
              <a:latin typeface="Arial"/>
              <a:ea typeface="Calibri Light"/>
              <a:cs typeface="Calibri Ligh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35FA2F-D43D-7063-AF09-5F2EEB8ED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>
                <a:latin typeface="Arial"/>
                <a:ea typeface="+mn-lt"/>
                <a:cs typeface="+mn-lt"/>
              </a:rPr>
              <a:t>The Fourier </a:t>
            </a:r>
            <a:r>
              <a:rPr lang="pl-PL" sz="2400" dirty="0" err="1">
                <a:latin typeface="Arial"/>
                <a:ea typeface="+mn-lt"/>
                <a:cs typeface="+mn-lt"/>
              </a:rPr>
              <a:t>series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based</a:t>
            </a:r>
            <a:r>
              <a:rPr lang="pl-PL" sz="2400" dirty="0">
                <a:latin typeface="Arial"/>
                <a:ea typeface="+mn-lt"/>
                <a:cs typeface="+mn-lt"/>
              </a:rPr>
              <a:t> model </a:t>
            </a:r>
            <a:r>
              <a:rPr lang="pl-PL" sz="2400" dirty="0" err="1">
                <a:latin typeface="Arial"/>
                <a:ea typeface="+mn-lt"/>
                <a:cs typeface="+mn-lt"/>
              </a:rPr>
              <a:t>managed</a:t>
            </a:r>
            <a:r>
              <a:rPr lang="pl-PL" sz="2400" dirty="0">
                <a:latin typeface="Arial"/>
                <a:ea typeface="+mn-lt"/>
                <a:cs typeface="+mn-lt"/>
              </a:rPr>
              <a:t> to </a:t>
            </a:r>
            <a:r>
              <a:rPr lang="pl-PL" sz="2400" dirty="0" err="1">
                <a:latin typeface="Arial"/>
                <a:ea typeface="+mn-lt"/>
                <a:cs typeface="+mn-lt"/>
              </a:rPr>
              <a:t>simulate</a:t>
            </a:r>
            <a:r>
              <a:rPr lang="pl-PL" sz="2400" dirty="0">
                <a:latin typeface="Arial"/>
                <a:ea typeface="+mn-lt"/>
                <a:cs typeface="+mn-lt"/>
              </a:rPr>
              <a:t> the </a:t>
            </a:r>
            <a:r>
              <a:rPr lang="pl-PL" sz="2400" dirty="0" err="1">
                <a:latin typeface="Arial"/>
                <a:ea typeface="+mn-lt"/>
                <a:cs typeface="+mn-lt"/>
              </a:rPr>
              <a:t>behavior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quite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well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even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without</a:t>
            </a:r>
            <a:r>
              <a:rPr lang="pl-PL" sz="2400" dirty="0">
                <a:latin typeface="Arial"/>
                <a:ea typeface="+mn-lt"/>
                <a:cs typeface="+mn-lt"/>
              </a:rPr>
              <a:t> much </a:t>
            </a:r>
            <a:r>
              <a:rPr lang="pl-PL" sz="2400" dirty="0" err="1">
                <a:latin typeface="Arial"/>
                <a:ea typeface="+mn-lt"/>
                <a:cs typeface="+mn-lt"/>
              </a:rPr>
              <a:t>work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put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into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hyperparameter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tuning</a:t>
            </a:r>
            <a:endParaRPr lang="pl-PL" sz="2400" dirty="0">
              <a:latin typeface="Arial"/>
              <a:cs typeface="Arial"/>
            </a:endParaRPr>
          </a:p>
          <a:p>
            <a:r>
              <a:rPr lang="pl-PL" sz="2400" dirty="0">
                <a:latin typeface="Arial"/>
                <a:ea typeface="+mn-lt"/>
                <a:cs typeface="+mn-lt"/>
              </a:rPr>
              <a:t>The </a:t>
            </a:r>
            <a:r>
              <a:rPr lang="pl-PL" sz="2400" err="1">
                <a:latin typeface="Arial"/>
                <a:ea typeface="+mn-lt"/>
                <a:cs typeface="+mn-lt"/>
              </a:rPr>
              <a:t>advantage</a:t>
            </a:r>
            <a:r>
              <a:rPr lang="pl-PL" sz="2400" dirty="0">
                <a:latin typeface="Arial"/>
                <a:ea typeface="+mn-lt"/>
                <a:cs typeface="+mn-lt"/>
              </a:rPr>
              <a:t> of </a:t>
            </a:r>
            <a:r>
              <a:rPr lang="pl-PL" sz="2400" err="1">
                <a:latin typeface="Arial"/>
                <a:ea typeface="+mn-lt"/>
                <a:cs typeface="+mn-lt"/>
              </a:rPr>
              <a:t>this</a:t>
            </a:r>
            <a:r>
              <a:rPr lang="pl-PL" sz="2400" dirty="0">
                <a:latin typeface="Arial"/>
                <a:ea typeface="+mn-lt"/>
                <a:cs typeface="+mn-lt"/>
              </a:rPr>
              <a:t> model </a:t>
            </a:r>
            <a:r>
              <a:rPr lang="pl-PL" sz="2400" err="1">
                <a:latin typeface="Arial"/>
                <a:ea typeface="+mn-lt"/>
                <a:cs typeface="+mn-lt"/>
              </a:rPr>
              <a:t>is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its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ability</a:t>
            </a:r>
            <a:r>
              <a:rPr lang="pl-PL" sz="2400" dirty="0">
                <a:latin typeface="Arial"/>
                <a:ea typeface="+mn-lt"/>
                <a:cs typeface="+mn-lt"/>
              </a:rPr>
              <a:t> to </a:t>
            </a:r>
            <a:r>
              <a:rPr lang="pl-PL" sz="2400" err="1">
                <a:latin typeface="Arial"/>
                <a:ea typeface="+mn-lt"/>
                <a:cs typeface="+mn-lt"/>
              </a:rPr>
              <a:t>predict</a:t>
            </a:r>
            <a:r>
              <a:rPr lang="pl-PL" sz="2400" dirty="0">
                <a:latin typeface="Arial"/>
                <a:ea typeface="+mn-lt"/>
                <a:cs typeface="+mn-lt"/>
              </a:rPr>
              <a:t> the </a:t>
            </a:r>
            <a:r>
              <a:rPr lang="pl-PL" sz="2400" err="1">
                <a:latin typeface="Arial"/>
                <a:ea typeface="+mn-lt"/>
                <a:cs typeface="+mn-lt"/>
              </a:rPr>
              <a:t>whole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function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at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once</a:t>
            </a:r>
            <a:r>
              <a:rPr lang="pl-PL" sz="2400" dirty="0">
                <a:latin typeface="Arial"/>
                <a:ea typeface="+mn-lt"/>
                <a:cs typeface="+mn-lt"/>
              </a:rPr>
              <a:t>, as </a:t>
            </a:r>
            <a:r>
              <a:rPr lang="pl-PL" sz="2400" err="1">
                <a:latin typeface="Arial"/>
                <a:ea typeface="+mn-lt"/>
                <a:cs typeface="+mn-lt"/>
              </a:rPr>
              <a:t>opposed</a:t>
            </a:r>
            <a:r>
              <a:rPr lang="pl-PL" sz="2400" dirty="0">
                <a:latin typeface="Arial"/>
                <a:ea typeface="+mn-lt"/>
                <a:cs typeface="+mn-lt"/>
              </a:rPr>
              <a:t> to </a:t>
            </a:r>
            <a:r>
              <a:rPr lang="pl-PL" sz="2400" err="1">
                <a:latin typeface="Arial"/>
                <a:ea typeface="+mn-lt"/>
                <a:cs typeface="+mn-lt"/>
              </a:rPr>
              <a:t>models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that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take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err="1">
                <a:latin typeface="Arial"/>
                <a:ea typeface="+mn-lt"/>
                <a:cs typeface="+mn-lt"/>
              </a:rPr>
              <a:t>time</a:t>
            </a:r>
            <a:r>
              <a:rPr lang="pl-PL" sz="2400" dirty="0">
                <a:latin typeface="Arial"/>
                <a:ea typeface="+mn-lt"/>
                <a:cs typeface="+mn-lt"/>
              </a:rPr>
              <a:t> as </a:t>
            </a:r>
            <a:r>
              <a:rPr lang="pl-PL" sz="2400" err="1">
                <a:latin typeface="Arial"/>
                <a:ea typeface="+mn-lt"/>
                <a:cs typeface="+mn-lt"/>
              </a:rPr>
              <a:t>input</a:t>
            </a:r>
            <a:r>
              <a:rPr lang="pl-PL" sz="2400" dirty="0">
                <a:latin typeface="Arial"/>
                <a:ea typeface="+mn-lt"/>
                <a:cs typeface="+mn-lt"/>
              </a:rPr>
              <a:t> and </a:t>
            </a:r>
            <a:r>
              <a:rPr lang="pl-PL" sz="2400" err="1">
                <a:latin typeface="Arial"/>
                <a:ea typeface="+mn-lt"/>
                <a:cs typeface="+mn-lt"/>
              </a:rPr>
              <a:t>output</a:t>
            </a:r>
            <a:r>
              <a:rPr lang="pl-PL" sz="2400" dirty="0">
                <a:latin typeface="Arial"/>
                <a:ea typeface="+mn-lt"/>
                <a:cs typeface="+mn-lt"/>
              </a:rPr>
              <a:t> a single </a:t>
            </a:r>
            <a:r>
              <a:rPr lang="pl-PL" sz="2400" err="1">
                <a:latin typeface="Arial"/>
                <a:ea typeface="+mn-lt"/>
                <a:cs typeface="+mn-lt"/>
              </a:rPr>
              <a:t>value</a:t>
            </a:r>
            <a:endParaRPr lang="pl-PL" sz="2400">
              <a:latin typeface="Arial"/>
              <a:cs typeface="Arial"/>
            </a:endParaRPr>
          </a:p>
          <a:p>
            <a:r>
              <a:rPr lang="pl-PL" sz="2400" dirty="0" err="1">
                <a:latin typeface="Arial"/>
                <a:ea typeface="+mn-lt"/>
                <a:cs typeface="+mn-lt"/>
              </a:rPr>
              <a:t>This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work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could</a:t>
            </a:r>
            <a:r>
              <a:rPr lang="pl-PL" sz="2400" dirty="0">
                <a:latin typeface="Arial"/>
                <a:ea typeface="+mn-lt"/>
                <a:cs typeface="+mn-lt"/>
              </a:rPr>
              <a:t> be </a:t>
            </a:r>
            <a:r>
              <a:rPr lang="pl-PL" sz="2400" dirty="0" err="1">
                <a:latin typeface="Arial"/>
                <a:ea typeface="+mn-lt"/>
                <a:cs typeface="+mn-lt"/>
              </a:rPr>
              <a:t>expanded</a:t>
            </a:r>
            <a:r>
              <a:rPr lang="pl-PL" sz="2400" dirty="0">
                <a:latin typeface="Arial"/>
                <a:ea typeface="+mn-lt"/>
                <a:cs typeface="+mn-lt"/>
              </a:rPr>
              <a:t> to </a:t>
            </a:r>
            <a:r>
              <a:rPr lang="pl-PL" sz="2400" dirty="0" err="1">
                <a:latin typeface="Arial"/>
                <a:ea typeface="+mn-lt"/>
                <a:cs typeface="+mn-lt"/>
              </a:rPr>
              <a:t>similar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models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utilizing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parameterized</a:t>
            </a:r>
            <a:r>
              <a:rPr lang="pl-PL" sz="2400" dirty="0">
                <a:latin typeface="Arial"/>
                <a:ea typeface="+mn-lt"/>
                <a:cs typeface="+mn-lt"/>
              </a:rPr>
              <a:t> </a:t>
            </a:r>
            <a:r>
              <a:rPr lang="pl-PL" sz="2400" dirty="0" err="1">
                <a:latin typeface="Arial"/>
                <a:ea typeface="+mn-lt"/>
                <a:cs typeface="+mn-lt"/>
              </a:rPr>
              <a:t>functions</a:t>
            </a:r>
            <a:endParaRPr lang="pl-PL" sz="2400" dirty="0" err="1"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52561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</TotalTime>
  <Words>342</Words>
  <Application>Microsoft Office PowerPoint</Application>
  <PresentationFormat>Niestandardowy</PresentationFormat>
  <Paragraphs>39</Paragraphs>
  <Slides>11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2" baseType="lpstr">
      <vt:lpstr>Blank Presentation</vt:lpstr>
      <vt:lpstr>Prezentacja programu PowerPoint</vt:lpstr>
      <vt:lpstr>Prezentacja programu PowerPoint</vt:lpstr>
      <vt:lpstr>Data overview</vt:lpstr>
      <vt:lpstr>Prezentacja programu PowerPoint</vt:lpstr>
      <vt:lpstr>Model </vt:lpstr>
      <vt:lpstr>Cost function</vt:lpstr>
      <vt:lpstr>Training proces</vt:lpstr>
      <vt:lpstr>Results</vt:lpstr>
      <vt:lpstr>Conclusion 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Maciek</dc:creator>
  <cp:lastModifiedBy>Jan Gorczyński</cp:lastModifiedBy>
  <cp:revision>674</cp:revision>
  <dcterms:modified xsi:type="dcterms:W3CDTF">2025-03-24T07:37:52Z</dcterms:modified>
</cp:coreProperties>
</file>