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3"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94660"/>
  </p:normalViewPr>
  <p:slideViewPr>
    <p:cSldViewPr snapToGrid="0">
      <p:cViewPr varScale="1">
        <p:scale>
          <a:sx n="76" d="100"/>
          <a:sy n="76" d="100"/>
        </p:scale>
        <p:origin x="3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2CC2-7019-4704-838C-1E69098DA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5CC7C-0EE2-4ED6-B9BE-4A9A09EBA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185D8-4E62-4095-B964-A11EE842E55D}"/>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EB90FCEC-1BFC-4AC1-BE9E-0F133C773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10EC5-372D-4C07-9B1E-9B8BADD9DCA4}"/>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20451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02B5-A103-476F-B97D-7479AB3C9E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C7556-78D3-45DD-8F60-C000F05A4C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86384-9DDB-4D40-9467-BEDC51142713}"/>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E822D51F-1353-4904-A345-FB373EB68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8EA0B-8AA0-476B-9DFB-320F7D6CFC9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84942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BED72-1625-4C6A-83E0-6F49A0068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0F7F3-E8BB-4892-A684-980CDA9B5D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F822B-710C-425D-8A39-0A17752ABF2F}"/>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68B82171-495A-4FF0-82CD-63012EFDE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89DD5-4869-4B5C-BE36-871E6B34B46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427810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D0C54-F5EF-47A2-A5D0-E2937CAE9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55F3C-107E-4066-8822-0807EF37C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F1787-5843-47DE-9792-4507EBAA3F3B}"/>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00D2586F-3A66-413B-A3B0-2BCB72493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1E66C-9FDC-454F-B85A-1393142874D0}"/>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271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189C-B57B-4AD0-B0BF-CB20D499D2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F813EB-7BC7-46F8-BBF2-CAE6993E0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77888-06F6-4156-8D7B-C3AF9448E1F0}"/>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A3B54FEC-C9BC-4D59-95D6-B517822AF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DAEE6-DD99-4013-989B-50C55CF3B75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8979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397C-2B21-4175-9B44-F75DC23B1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4DB08-FFAE-44F3-AFF2-2A68C7846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B74622-FFCA-4516-A8C9-311A0593E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EAAD2-34C6-4610-AA68-48845F27F7F0}"/>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6" name="Footer Placeholder 5">
            <a:extLst>
              <a:ext uri="{FF2B5EF4-FFF2-40B4-BE49-F238E27FC236}">
                <a16:creationId xmlns:a16="http://schemas.microsoft.com/office/drawing/2014/main" id="{325CDAB0-1993-4793-AE1F-988361B62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09330-C924-46B2-B369-A664021AE5DD}"/>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3994793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874A-CD7F-47E3-A496-9B17A0E666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EA5716-C66A-4630-A15A-B8366FF6E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3A0D3-1500-4BD4-B695-24DF40B27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D7222-B9DB-40AD-9150-70BF2C727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56AD4-781F-4ADE-9CE0-83BFE376A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A5994-FEB6-46B9-BECD-C5C765265D5D}"/>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8" name="Footer Placeholder 7">
            <a:extLst>
              <a:ext uri="{FF2B5EF4-FFF2-40B4-BE49-F238E27FC236}">
                <a16:creationId xmlns:a16="http://schemas.microsoft.com/office/drawing/2014/main" id="{EFFD295C-BDED-4661-B307-5264363939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3B6A21-53F8-4612-8981-3498C5B5668A}"/>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601627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2090-2E45-4489-AD33-EA9F85E67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2F5C0-FFAE-4C01-82AB-C4591A198A8C}"/>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4" name="Footer Placeholder 3">
            <a:extLst>
              <a:ext uri="{FF2B5EF4-FFF2-40B4-BE49-F238E27FC236}">
                <a16:creationId xmlns:a16="http://schemas.microsoft.com/office/drawing/2014/main" id="{7C5A5958-7558-4B05-9757-08BAE5CE9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6D4D1D-5E0B-4D1D-A8BC-44705ABA738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94014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CCEF5-7C89-475D-9D2E-638EAA760AFA}"/>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3" name="Footer Placeholder 2">
            <a:extLst>
              <a:ext uri="{FF2B5EF4-FFF2-40B4-BE49-F238E27FC236}">
                <a16:creationId xmlns:a16="http://schemas.microsoft.com/office/drawing/2014/main" id="{8A478302-E94D-497A-9482-72E59AA74E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A9B2B8-DBD4-4F68-92D3-96F9700F8209}"/>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06307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5386-3091-46B2-BC83-D82DD411E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64DBDA-24D5-4016-9DDD-C8E446781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5CB05-53B3-4064-A457-E5EDCA19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E803-6BF6-4E07-A991-47F64947087F}"/>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6" name="Footer Placeholder 5">
            <a:extLst>
              <a:ext uri="{FF2B5EF4-FFF2-40B4-BE49-F238E27FC236}">
                <a16:creationId xmlns:a16="http://schemas.microsoft.com/office/drawing/2014/main" id="{74B21E90-8660-4CFF-A9E5-1FA2C96E4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03249-F40F-4F32-B8E5-11F51D645C1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260364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0B23-B4D5-4177-8528-2D9407721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965AE5-ADF8-46B0-A3C1-BE2CEDE5B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140C4-A26E-46B1-B13F-06DA673F7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AAE89-D1CE-4AC5-AF25-B181B32B6E94}"/>
              </a:ext>
            </a:extLst>
          </p:cNvPr>
          <p:cNvSpPr>
            <a:spLocks noGrp="1"/>
          </p:cNvSpPr>
          <p:nvPr>
            <p:ph type="dt" sz="half" idx="10"/>
          </p:nvPr>
        </p:nvSpPr>
        <p:spPr/>
        <p:txBody>
          <a:bodyPr/>
          <a:lstStyle/>
          <a:p>
            <a:fld id="{30D9F841-ABF2-4BCB-9012-2D7CF7DC0868}" type="datetimeFigureOut">
              <a:rPr lang="en-US" smtClean="0"/>
              <a:t>6/1/2024</a:t>
            </a:fld>
            <a:endParaRPr lang="en-US"/>
          </a:p>
        </p:txBody>
      </p:sp>
      <p:sp>
        <p:nvSpPr>
          <p:cNvPr id="6" name="Footer Placeholder 5">
            <a:extLst>
              <a:ext uri="{FF2B5EF4-FFF2-40B4-BE49-F238E27FC236}">
                <a16:creationId xmlns:a16="http://schemas.microsoft.com/office/drawing/2014/main" id="{3FC9886F-9F4B-416B-9E7E-94EB981C2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683BE-D47C-4BA1-91F9-5AE0501CD948}"/>
              </a:ext>
            </a:extLst>
          </p:cNvPr>
          <p:cNvSpPr>
            <a:spLocks noGrp="1"/>
          </p:cNvSpPr>
          <p:nvPr>
            <p:ph type="sldNum" sz="quarter" idx="12"/>
          </p:nvPr>
        </p:nvSpPr>
        <p:spPr/>
        <p:txBody>
          <a:bodyPr/>
          <a:lstStyle/>
          <a:p>
            <a:fld id="{6E2C254E-FD03-4F0F-A172-4410DE096EB6}" type="slidenum">
              <a:rPr lang="en-US" smtClean="0"/>
              <a:t>‹#›</a:t>
            </a:fld>
            <a:endParaRPr lang="en-US"/>
          </a:p>
        </p:txBody>
      </p:sp>
    </p:spTree>
    <p:extLst>
      <p:ext uri="{BB962C8B-B14F-4D97-AF65-F5344CB8AC3E}">
        <p14:creationId xmlns:p14="http://schemas.microsoft.com/office/powerpoint/2010/main" val="124662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D142C-DDBE-4055-8579-05C996664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782CC-0D38-4F85-AC9A-FA5006FF1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FC93A-DEE4-44A7-A712-94F4830D67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9F841-ABF2-4BCB-9012-2D7CF7DC0868}" type="datetimeFigureOut">
              <a:rPr lang="en-US" smtClean="0"/>
              <a:t>6/1/2024</a:t>
            </a:fld>
            <a:endParaRPr lang="en-US"/>
          </a:p>
        </p:txBody>
      </p:sp>
      <p:sp>
        <p:nvSpPr>
          <p:cNvPr id="5" name="Footer Placeholder 4">
            <a:extLst>
              <a:ext uri="{FF2B5EF4-FFF2-40B4-BE49-F238E27FC236}">
                <a16:creationId xmlns:a16="http://schemas.microsoft.com/office/drawing/2014/main" id="{E021D399-5C4D-4D68-B5BC-C45BE17A5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94CF9A-B756-45DF-A7EC-7C4662520F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C254E-FD03-4F0F-A172-4410DE096EB6}" type="slidenum">
              <a:rPr lang="en-US" smtClean="0"/>
              <a:t>‹#›</a:t>
            </a:fld>
            <a:endParaRPr lang="en-US"/>
          </a:p>
        </p:txBody>
      </p:sp>
    </p:spTree>
    <p:extLst>
      <p:ext uri="{BB962C8B-B14F-4D97-AF65-F5344CB8AC3E}">
        <p14:creationId xmlns:p14="http://schemas.microsoft.com/office/powerpoint/2010/main" val="2321710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58F6-8E9F-4F06-A350-6427911DCF81}"/>
              </a:ext>
            </a:extLst>
          </p:cNvPr>
          <p:cNvSpPr>
            <a:spLocks noGrp="1"/>
          </p:cNvSpPr>
          <p:nvPr>
            <p:ph type="ctrTitle"/>
          </p:nvPr>
        </p:nvSpPr>
        <p:spPr/>
        <p:txBody>
          <a:bodyPr/>
          <a:lstStyle/>
          <a:p>
            <a:r>
              <a:rPr lang="en-US" b="1" i="1" dirty="0">
                <a:solidFill>
                  <a:schemeClr val="bg1">
                    <a:lumMod val="65000"/>
                  </a:schemeClr>
                </a:solidFill>
              </a:rPr>
              <a:t>ENG GRAMMER</a:t>
            </a:r>
          </a:p>
        </p:txBody>
      </p:sp>
    </p:spTree>
    <p:extLst>
      <p:ext uri="{BB962C8B-B14F-4D97-AF65-F5344CB8AC3E}">
        <p14:creationId xmlns:p14="http://schemas.microsoft.com/office/powerpoint/2010/main" val="177645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use (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I should play.</a:t>
            </a:r>
          </a:p>
          <a:p>
            <a:pPr marL="0" indent="0">
              <a:buNone/>
            </a:pPr>
            <a:r>
              <a:rPr lang="en-US" sz="1600" dirty="0">
                <a:solidFill>
                  <a:schemeClr val="bg1"/>
                </a:solidFill>
              </a:rPr>
              <a:t>He should go.</a:t>
            </a:r>
          </a:p>
          <a:p>
            <a:pPr marL="0" indent="0">
              <a:buNone/>
            </a:pPr>
            <a:r>
              <a:rPr lang="en-US" sz="1600" dirty="0">
                <a:solidFill>
                  <a:schemeClr val="bg1"/>
                </a:solidFill>
              </a:rPr>
              <a:t>They should not do it.</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“Must” use (</a:t>
            </a:r>
            <a:r>
              <a:rPr lang="en-US" dirty="0" err="1">
                <a:solidFill>
                  <a:schemeClr val="bg1"/>
                </a:solidFill>
              </a:rPr>
              <a:t>zaroor</a:t>
            </a:r>
            <a:r>
              <a:rPr lang="en-US" dirty="0">
                <a:solidFill>
                  <a:schemeClr val="bg1"/>
                </a:solidFill>
              </a:rPr>
              <a:t> </a:t>
            </a:r>
            <a:r>
              <a:rPr lang="en-US" dirty="0" err="1">
                <a:solidFill>
                  <a:schemeClr val="bg1"/>
                </a:solidFill>
              </a:rPr>
              <a:t>chaheea</a:t>
            </a:r>
            <a:r>
              <a:rPr lang="en-US" dirty="0">
                <a:solidFill>
                  <a:schemeClr val="bg1"/>
                </a:solidFill>
              </a:rPr>
              <a:t>).</a:t>
            </a:r>
          </a:p>
          <a:p>
            <a:r>
              <a:rPr lang="en-US" dirty="0">
                <a:solidFill>
                  <a:schemeClr val="bg1"/>
                </a:solidFill>
              </a:rPr>
              <a:t>I must go.</a:t>
            </a:r>
          </a:p>
          <a:p>
            <a:r>
              <a:rPr lang="en-US" dirty="0">
                <a:solidFill>
                  <a:schemeClr val="bg1"/>
                </a:solidFill>
              </a:rPr>
              <a:t>You must go.</a:t>
            </a:r>
          </a:p>
          <a:p>
            <a:r>
              <a:rPr lang="en-US" dirty="0">
                <a:solidFill>
                  <a:schemeClr val="bg1"/>
                </a:solidFill>
              </a:rPr>
              <a:t>He must go hospital his father is in danger </a:t>
            </a:r>
            <a:r>
              <a:rPr lang="en-US" dirty="0" err="1">
                <a:solidFill>
                  <a:schemeClr val="bg1"/>
                </a:solidFill>
              </a:rPr>
              <a:t>satuation</a:t>
            </a:r>
            <a:r>
              <a:rPr lang="en-US" dirty="0">
                <a:solidFill>
                  <a:schemeClr val="bg1"/>
                </a:solidFill>
              </a:rPr>
              <a:t>.</a:t>
            </a:r>
          </a:p>
          <a:p>
            <a:r>
              <a:rPr lang="en-US" dirty="0">
                <a:solidFill>
                  <a:schemeClr val="bg1"/>
                </a:solidFill>
              </a:rPr>
              <a:t>This is </a:t>
            </a:r>
            <a:r>
              <a:rPr lang="en-US" dirty="0" err="1">
                <a:solidFill>
                  <a:schemeClr val="bg1"/>
                </a:solidFill>
              </a:rPr>
              <a:t>reponsibilty</a:t>
            </a:r>
            <a:r>
              <a:rPr lang="en-US" dirty="0">
                <a:solidFill>
                  <a:schemeClr val="bg1"/>
                </a:solidFill>
              </a:rPr>
              <a:t> of every </a:t>
            </a:r>
            <a:r>
              <a:rPr lang="en-US" dirty="0" err="1">
                <a:solidFill>
                  <a:schemeClr val="bg1"/>
                </a:solidFill>
              </a:rPr>
              <a:t>muslim</a:t>
            </a:r>
            <a:r>
              <a:rPr lang="en-US" dirty="0">
                <a:solidFill>
                  <a:schemeClr val="bg1"/>
                </a:solidFill>
              </a:rPr>
              <a:t> to must empower our religions.</a:t>
            </a:r>
          </a:p>
          <a:p>
            <a:r>
              <a:rPr lang="en-US" dirty="0">
                <a:solidFill>
                  <a:schemeClr val="bg1"/>
                </a:solidFill>
              </a:rPr>
              <a:t>We must help the poor.</a:t>
            </a:r>
          </a:p>
          <a:p>
            <a:r>
              <a:rPr lang="en-US" dirty="0">
                <a:solidFill>
                  <a:schemeClr val="bg1"/>
                </a:solidFill>
              </a:rPr>
              <a:t>They must go where and there.</a:t>
            </a:r>
          </a:p>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Should, Must</a:t>
            </a:r>
            <a:endParaRPr lang="en-US" dirty="0"/>
          </a:p>
        </p:txBody>
      </p:sp>
    </p:spTree>
    <p:extLst>
      <p:ext uri="{BB962C8B-B14F-4D97-AF65-F5344CB8AC3E}">
        <p14:creationId xmlns:p14="http://schemas.microsoft.com/office/powerpoint/2010/main" val="400738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be” use (</a:t>
            </a:r>
            <a:r>
              <a:rPr lang="en-US" sz="1600" dirty="0" err="1">
                <a:solidFill>
                  <a:schemeClr val="bg1"/>
                </a:solidFill>
              </a:rPr>
              <a:t>hona</a:t>
            </a:r>
            <a:r>
              <a:rPr lang="en-US" sz="1600" dirty="0">
                <a:solidFill>
                  <a:schemeClr val="bg1"/>
                </a:solidFill>
              </a:rPr>
              <a:t>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He should be at home.</a:t>
            </a:r>
          </a:p>
          <a:p>
            <a:pPr marL="0" indent="0">
              <a:buNone/>
            </a:pPr>
            <a:r>
              <a:rPr lang="en-US" sz="1600" dirty="0">
                <a:solidFill>
                  <a:schemeClr val="bg1"/>
                </a:solidFill>
              </a:rPr>
              <a:t>I should be with you.</a:t>
            </a:r>
          </a:p>
          <a:p>
            <a:pPr marL="0" indent="0">
              <a:buNone/>
            </a:pPr>
            <a:r>
              <a:rPr lang="en-US" sz="1600" dirty="0">
                <a:solidFill>
                  <a:schemeClr val="bg1"/>
                </a:solidFill>
              </a:rPr>
              <a:t>You should be respect of elder.</a:t>
            </a:r>
          </a:p>
          <a:p>
            <a:pPr marL="0" indent="0">
              <a:buNone/>
            </a:pPr>
            <a:r>
              <a:rPr lang="en-US" sz="1600" dirty="0">
                <a:solidFill>
                  <a:schemeClr val="bg1"/>
                </a:solidFill>
              </a:rPr>
              <a:t>Yar we should be expert in English next three month.</a:t>
            </a:r>
          </a:p>
          <a:p>
            <a:pPr marL="0" indent="0">
              <a:buNone/>
            </a:pPr>
            <a:r>
              <a:rPr lang="en-US" sz="1600" dirty="0">
                <a:solidFill>
                  <a:schemeClr val="bg1"/>
                </a:solidFill>
              </a:rPr>
              <a:t>Jan and jingo should be in school. what are the doing here.</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Should + be/have</a:t>
            </a:r>
            <a:endParaRPr lang="en-US" dirty="0"/>
          </a:p>
        </p:txBody>
      </p:sp>
    </p:spTree>
    <p:extLst>
      <p:ext uri="{BB962C8B-B14F-4D97-AF65-F5344CB8AC3E}">
        <p14:creationId xmlns:p14="http://schemas.microsoft.com/office/powerpoint/2010/main" val="167326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“Should be” use (</a:t>
            </a:r>
            <a:r>
              <a:rPr lang="en-US" sz="1600" dirty="0" err="1">
                <a:solidFill>
                  <a:schemeClr val="bg1"/>
                </a:solidFill>
              </a:rPr>
              <a:t>hona</a:t>
            </a:r>
            <a:r>
              <a:rPr lang="en-US" sz="1600" dirty="0">
                <a:solidFill>
                  <a:schemeClr val="bg1"/>
                </a:solidFill>
              </a:rPr>
              <a:t> </a:t>
            </a:r>
            <a:r>
              <a:rPr lang="en-US" sz="1600" dirty="0" err="1">
                <a:solidFill>
                  <a:schemeClr val="bg1"/>
                </a:solidFill>
              </a:rPr>
              <a:t>Chaheea</a:t>
            </a:r>
            <a:r>
              <a:rPr lang="en-US" sz="1600" dirty="0">
                <a:solidFill>
                  <a:schemeClr val="bg1"/>
                </a:solidFill>
              </a:rPr>
              <a:t>)</a:t>
            </a:r>
          </a:p>
          <a:p>
            <a:pPr marL="0" indent="0">
              <a:buNone/>
            </a:pPr>
            <a:r>
              <a:rPr lang="en-US" sz="1600" dirty="0">
                <a:solidFill>
                  <a:schemeClr val="bg1"/>
                </a:solidFill>
              </a:rPr>
              <a:t>Example:</a:t>
            </a:r>
          </a:p>
          <a:p>
            <a:pPr marL="0" indent="0">
              <a:buNone/>
            </a:pPr>
            <a:r>
              <a:rPr lang="en-US" sz="1600" dirty="0">
                <a:solidFill>
                  <a:schemeClr val="bg1"/>
                </a:solidFill>
              </a:rPr>
              <a:t>He should be at home.</a:t>
            </a:r>
          </a:p>
          <a:p>
            <a:pPr marL="0" indent="0">
              <a:buNone/>
            </a:pPr>
            <a:r>
              <a:rPr lang="en-US" sz="1600" dirty="0">
                <a:solidFill>
                  <a:schemeClr val="bg1"/>
                </a:solidFill>
              </a:rPr>
              <a:t>I should be with you.</a:t>
            </a:r>
          </a:p>
          <a:p>
            <a:pPr marL="0" indent="0">
              <a:buNone/>
            </a:pPr>
            <a:r>
              <a:rPr lang="en-US" sz="1600" dirty="0">
                <a:solidFill>
                  <a:schemeClr val="bg1"/>
                </a:solidFill>
              </a:rPr>
              <a:t>You should be respect of elder.</a:t>
            </a:r>
          </a:p>
          <a:p>
            <a:pPr marL="0" indent="0">
              <a:buNone/>
            </a:pPr>
            <a:r>
              <a:rPr lang="en-US" sz="1600" dirty="0">
                <a:solidFill>
                  <a:schemeClr val="bg1"/>
                </a:solidFill>
              </a:rPr>
              <a:t>Yar we should be expert in English next three month.</a:t>
            </a:r>
          </a:p>
          <a:p>
            <a:pPr marL="0" indent="0">
              <a:buNone/>
            </a:pPr>
            <a:r>
              <a:rPr lang="en-US" sz="1600" dirty="0">
                <a:solidFill>
                  <a:schemeClr val="bg1"/>
                </a:solidFill>
              </a:rPr>
              <a:t>Jan and jingo should be in school. what are the doing here.</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a:t>
            </a:r>
            <a:r>
              <a:rPr lang="en-US" dirty="0">
                <a:solidFill>
                  <a:schemeClr val="bg1"/>
                </a:solidFill>
              </a:rPr>
              <a:t>Mush </a:t>
            </a:r>
            <a:r>
              <a:rPr lang="en-US" sz="1800" dirty="0">
                <a:solidFill>
                  <a:schemeClr val="bg1"/>
                </a:solidFill>
              </a:rPr>
              <a:t>+ be/have</a:t>
            </a:r>
            <a:endParaRPr lang="en-US" dirty="0"/>
          </a:p>
        </p:txBody>
      </p:sp>
    </p:spTree>
    <p:extLst>
      <p:ext uri="{BB962C8B-B14F-4D97-AF65-F5344CB8AC3E}">
        <p14:creationId xmlns:p14="http://schemas.microsoft.com/office/powerpoint/2010/main" val="795433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"To" or "supposed to" means (</a:t>
            </a:r>
            <a:r>
              <a:rPr lang="en-US" sz="1600" dirty="0" err="1">
                <a:solidFill>
                  <a:schemeClr val="bg1"/>
                </a:solidFill>
              </a:rPr>
              <a:t>Kerna</a:t>
            </a:r>
            <a:r>
              <a:rPr lang="en-US" sz="1600" dirty="0">
                <a:solidFill>
                  <a:schemeClr val="bg1"/>
                </a:solidFill>
              </a:rPr>
              <a:t> </a:t>
            </a:r>
            <a:r>
              <a:rPr lang="en-US" sz="1600" dirty="0" err="1">
                <a:solidFill>
                  <a:schemeClr val="bg1"/>
                </a:solidFill>
              </a:rPr>
              <a:t>hai</a:t>
            </a:r>
            <a:r>
              <a:rPr lang="en-US" sz="1600" dirty="0">
                <a:solidFill>
                  <a:schemeClr val="bg1"/>
                </a:solidFill>
              </a:rPr>
              <a:t>) that something needs to be done. It indicates that a certain action is expected to happen. The verb form that follows is always in its first form.</a:t>
            </a:r>
          </a:p>
          <a:p>
            <a:pPr marL="0" indent="0">
              <a:buNone/>
            </a:pPr>
            <a:endParaRPr lang="en-US" sz="1600" dirty="0">
              <a:solidFill>
                <a:schemeClr val="bg1"/>
              </a:solidFill>
            </a:endParaRPr>
          </a:p>
          <a:p>
            <a:pPr marL="0" indent="0">
              <a:buNone/>
            </a:pPr>
            <a:r>
              <a:rPr lang="en-US" sz="1600" dirty="0">
                <a:solidFill>
                  <a:schemeClr val="bg1"/>
                </a:solidFill>
              </a:rPr>
              <a:t>Examples:</a:t>
            </a:r>
          </a:p>
          <a:p>
            <a:pPr marL="0" indent="0">
              <a:buNone/>
            </a:pPr>
            <a:r>
              <a:rPr lang="en-US" sz="1600" dirty="0">
                <a:solidFill>
                  <a:schemeClr val="bg1"/>
                </a:solidFill>
              </a:rPr>
              <a:t>- We are to meet you.</a:t>
            </a:r>
          </a:p>
          <a:p>
            <a:pPr>
              <a:buFontTx/>
              <a:buChar char="-"/>
            </a:pPr>
            <a:r>
              <a:rPr lang="en-US" sz="1600" dirty="0">
                <a:solidFill>
                  <a:schemeClr val="bg1"/>
                </a:solidFill>
              </a:rPr>
              <a:t>I am to go to school.</a:t>
            </a:r>
          </a:p>
          <a:p>
            <a:pPr>
              <a:buFontTx/>
              <a:buChar char="-"/>
            </a:pPr>
            <a:r>
              <a:rPr lang="en-US" sz="1600" dirty="0">
                <a:solidFill>
                  <a:schemeClr val="bg1"/>
                </a:solidFill>
              </a:rPr>
              <a:t>I am suppose to go to school.</a:t>
            </a:r>
          </a:p>
          <a:p>
            <a:pPr marL="0" indent="0">
              <a:buNone/>
            </a:pPr>
            <a:endParaRPr lang="en-US" sz="1600" dirty="0">
              <a:solidFill>
                <a:schemeClr val="bg1"/>
              </a:solidFill>
            </a:endParaRPr>
          </a:p>
          <a:p>
            <a:pPr marL="0" indent="0">
              <a:buNone/>
            </a:pPr>
            <a:r>
              <a:rPr lang="en-US" sz="1600" dirty="0">
                <a:solidFill>
                  <a:schemeClr val="bg1"/>
                </a:solidFill>
              </a:rPr>
              <a:t>Negative sentences:</a:t>
            </a:r>
          </a:p>
          <a:p>
            <a:pPr>
              <a:buFontTx/>
              <a:buChar char="-"/>
            </a:pPr>
            <a:r>
              <a:rPr lang="en-US" sz="1600" dirty="0">
                <a:solidFill>
                  <a:schemeClr val="bg1"/>
                </a:solidFill>
              </a:rPr>
              <a:t>I am not to go to school.</a:t>
            </a:r>
          </a:p>
          <a:p>
            <a:pPr>
              <a:buFontTx/>
              <a:buChar char="-"/>
            </a:pPr>
            <a:r>
              <a:rPr lang="en-US" sz="1600" dirty="0">
                <a:solidFill>
                  <a:schemeClr val="bg1"/>
                </a:solidFill>
              </a:rPr>
              <a:t>We are not suppose to meet  you.</a:t>
            </a:r>
          </a:p>
          <a:p>
            <a:pPr marL="0" indent="0">
              <a:buNone/>
            </a:pPr>
            <a:r>
              <a:rPr lang="en-US" sz="1600" dirty="0" err="1">
                <a:solidFill>
                  <a:schemeClr val="bg1"/>
                </a:solidFill>
              </a:rPr>
              <a:t>Intragative</a:t>
            </a:r>
            <a:r>
              <a:rPr lang="en-US" sz="1600" dirty="0">
                <a:solidFill>
                  <a:schemeClr val="bg1"/>
                </a:solidFill>
              </a:rPr>
              <a:t> sentence:</a:t>
            </a:r>
          </a:p>
          <a:p>
            <a:pPr marL="0" indent="0">
              <a:buNone/>
            </a:pPr>
            <a:r>
              <a:rPr lang="en-US" sz="1600" dirty="0">
                <a:solidFill>
                  <a:schemeClr val="bg1"/>
                </a:solidFill>
              </a:rPr>
              <a:t>Am I to go to school.</a:t>
            </a:r>
          </a:p>
          <a:p>
            <a:pPr marL="0" indent="0">
              <a:buNone/>
            </a:pPr>
            <a:r>
              <a:rPr lang="en-US" sz="1600" dirty="0">
                <a:solidFill>
                  <a:schemeClr val="bg1"/>
                </a:solidFill>
              </a:rPr>
              <a:t>Are you suppose to meet to it.</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Is/Am/Are + to</a:t>
            </a:r>
          </a:p>
        </p:txBody>
      </p:sp>
    </p:spTree>
    <p:extLst>
      <p:ext uri="{BB962C8B-B14F-4D97-AF65-F5344CB8AC3E}">
        <p14:creationId xmlns:p14="http://schemas.microsoft.com/office/powerpoint/2010/main" val="2187046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Remember always to use before the verb first form.</a:t>
            </a:r>
          </a:p>
          <a:p>
            <a:pPr marL="0" indent="0">
              <a:buNone/>
            </a:pPr>
            <a:r>
              <a:rPr lang="en-US" sz="1600" dirty="0">
                <a:solidFill>
                  <a:schemeClr val="bg1"/>
                </a:solidFill>
              </a:rPr>
              <a:t>When after has and have use to then the subject ko </a:t>
            </a:r>
            <a:r>
              <a:rPr lang="en-US" sz="1600" dirty="0" err="1">
                <a:solidFill>
                  <a:schemeClr val="bg1"/>
                </a:solidFill>
              </a:rPr>
              <a:t>koy</a:t>
            </a:r>
            <a:r>
              <a:rPr lang="en-US" sz="1600" dirty="0">
                <a:solidFill>
                  <a:schemeClr val="bg1"/>
                </a:solidFill>
              </a:rPr>
              <a:t> </a:t>
            </a:r>
            <a:r>
              <a:rPr lang="en-US" sz="1600" dirty="0" err="1">
                <a:solidFill>
                  <a:schemeClr val="bg1"/>
                </a:solidFill>
              </a:rPr>
              <a:t>kam</a:t>
            </a:r>
            <a:r>
              <a:rPr lang="en-US" sz="1600" dirty="0">
                <a:solidFill>
                  <a:schemeClr val="bg1"/>
                </a:solidFill>
              </a:rPr>
              <a:t> kana  </a:t>
            </a:r>
            <a:r>
              <a:rPr lang="en-US" sz="1600" dirty="0" err="1">
                <a:solidFill>
                  <a:schemeClr val="bg1"/>
                </a:solidFill>
              </a:rPr>
              <a:t>hai</a:t>
            </a:r>
            <a:r>
              <a:rPr lang="en-US" sz="1600" dirty="0">
                <a:solidFill>
                  <a:schemeClr val="bg1"/>
                </a:solidFill>
              </a:rPr>
              <a:t> our </a:t>
            </a:r>
            <a:r>
              <a:rPr lang="en-US" sz="1600" dirty="0" err="1">
                <a:solidFill>
                  <a:schemeClr val="bg1"/>
                </a:solidFill>
              </a:rPr>
              <a:t>kam</a:t>
            </a:r>
            <a:r>
              <a:rPr lang="en-US" sz="1600" dirty="0">
                <a:solidFill>
                  <a:schemeClr val="bg1"/>
                </a:solidFill>
              </a:rPr>
              <a:t> </a:t>
            </a:r>
            <a:r>
              <a:rPr lang="en-US" sz="1600" dirty="0" err="1">
                <a:solidFill>
                  <a:schemeClr val="bg1"/>
                </a:solidFill>
              </a:rPr>
              <a:t>importan</a:t>
            </a:r>
            <a:r>
              <a:rPr lang="en-US" sz="1600" dirty="0">
                <a:solidFill>
                  <a:schemeClr val="bg1"/>
                </a:solidFill>
              </a:rPr>
              <a:t> ho ga or </a:t>
            </a:r>
            <a:r>
              <a:rPr lang="en-US" sz="1600" dirty="0" err="1">
                <a:solidFill>
                  <a:schemeClr val="bg1"/>
                </a:solidFill>
              </a:rPr>
              <a:t>karna</a:t>
            </a:r>
            <a:r>
              <a:rPr lang="en-US" sz="1600" dirty="0">
                <a:solidFill>
                  <a:schemeClr val="bg1"/>
                </a:solidFill>
              </a:rPr>
              <a:t> </a:t>
            </a:r>
            <a:r>
              <a:rPr lang="en-US" sz="1600" dirty="0" err="1">
                <a:solidFill>
                  <a:schemeClr val="bg1"/>
                </a:solidFill>
              </a:rPr>
              <a:t>pardtha</a:t>
            </a:r>
            <a:r>
              <a:rPr lang="en-US" sz="1600" dirty="0">
                <a:solidFill>
                  <a:schemeClr val="bg1"/>
                </a:solidFill>
              </a:rPr>
              <a:t> </a:t>
            </a:r>
            <a:r>
              <a:rPr lang="en-US" sz="1600" dirty="0" err="1">
                <a:solidFill>
                  <a:schemeClr val="bg1"/>
                </a:solidFill>
              </a:rPr>
              <a:t>hai</a:t>
            </a:r>
            <a:r>
              <a:rPr lang="en-US" sz="1600" dirty="0">
                <a:solidFill>
                  <a:schemeClr val="bg1"/>
                </a:solidFill>
              </a:rPr>
              <a:t>.</a:t>
            </a:r>
          </a:p>
          <a:p>
            <a:pPr marL="0" indent="0">
              <a:buNone/>
            </a:pPr>
            <a:r>
              <a:rPr lang="en-US" sz="1600" dirty="0">
                <a:solidFill>
                  <a:schemeClr val="bg1"/>
                </a:solidFill>
              </a:rPr>
              <a:t>And you can use got before the sentence the meaning become same.</a:t>
            </a:r>
          </a:p>
          <a:p>
            <a:pPr marL="0" indent="0">
              <a:buNone/>
            </a:pPr>
            <a:r>
              <a:rPr lang="en-US" sz="1600" dirty="0" err="1">
                <a:solidFill>
                  <a:schemeClr val="bg1"/>
                </a:solidFill>
              </a:rPr>
              <a:t>Tommorow</a:t>
            </a:r>
            <a:r>
              <a:rPr lang="en-US" sz="1600" dirty="0">
                <a:solidFill>
                  <a:schemeClr val="bg1"/>
                </a:solidFill>
              </a:rPr>
              <a:t> I have to go college because there is my paper. “important sentence”</a:t>
            </a:r>
          </a:p>
          <a:p>
            <a:pPr marL="0" indent="0">
              <a:buNone/>
            </a:pPr>
            <a:r>
              <a:rPr lang="en-US" sz="1600" dirty="0" err="1">
                <a:solidFill>
                  <a:schemeClr val="bg1"/>
                </a:solidFill>
              </a:rPr>
              <a:t>tommorrowI</a:t>
            </a:r>
            <a:r>
              <a:rPr lang="en-US" sz="1600" dirty="0">
                <a:solidFill>
                  <a:schemeClr val="bg1"/>
                </a:solidFill>
              </a:rPr>
              <a:t> have got to go college. </a:t>
            </a:r>
            <a:r>
              <a:rPr lang="en-US" sz="1600" dirty="0" err="1">
                <a:solidFill>
                  <a:schemeClr val="bg1"/>
                </a:solidFill>
              </a:rPr>
              <a:t>Beause</a:t>
            </a:r>
            <a:r>
              <a:rPr lang="en-US" sz="1600" dirty="0">
                <a:solidFill>
                  <a:schemeClr val="bg1"/>
                </a:solidFill>
              </a:rPr>
              <a:t> </a:t>
            </a:r>
            <a:r>
              <a:rPr lang="en-US" sz="1600" dirty="0" err="1">
                <a:solidFill>
                  <a:schemeClr val="bg1"/>
                </a:solidFill>
              </a:rPr>
              <a:t>ther</a:t>
            </a:r>
            <a:r>
              <a:rPr lang="en-US" sz="1600" dirty="0">
                <a:solidFill>
                  <a:schemeClr val="bg1"/>
                </a:solidFill>
              </a:rPr>
              <a:t> is my paper.</a:t>
            </a:r>
          </a:p>
          <a:p>
            <a:pPr marL="0" indent="0">
              <a:buNone/>
            </a:pPr>
            <a:r>
              <a:rPr lang="en-US" sz="1600" dirty="0">
                <a:solidFill>
                  <a:schemeClr val="bg1"/>
                </a:solidFill>
              </a:rPr>
              <a:t>I have to go there home </a:t>
            </a:r>
            <a:r>
              <a:rPr lang="en-US" sz="1600" dirty="0" err="1">
                <a:solidFill>
                  <a:schemeClr val="bg1"/>
                </a:solidFill>
              </a:rPr>
              <a:t>everday</a:t>
            </a:r>
            <a:r>
              <a:rPr lang="en-US" sz="1600" dirty="0">
                <a:solidFill>
                  <a:schemeClr val="bg1"/>
                </a:solidFill>
              </a:rPr>
              <a:t>.</a:t>
            </a:r>
          </a:p>
          <a:p>
            <a:pPr marL="0" indent="0">
              <a:buNone/>
            </a:pPr>
            <a:r>
              <a:rPr lang="en-US" sz="1600" dirty="0">
                <a:solidFill>
                  <a:schemeClr val="bg1"/>
                </a:solidFill>
              </a:rPr>
              <a:t>He has got to go  there home everyday.</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has/have + to</a:t>
            </a:r>
          </a:p>
        </p:txBody>
      </p:sp>
    </p:spTree>
    <p:extLst>
      <p:ext uri="{BB962C8B-B14F-4D97-AF65-F5344CB8AC3E}">
        <p14:creationId xmlns:p14="http://schemas.microsoft.com/office/powerpoint/2010/main" val="147325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tha</a:t>
            </a:r>
            <a:r>
              <a:rPr lang="en-US" sz="1600" dirty="0">
                <a:solidFill>
                  <a:schemeClr val="bg1"/>
                </a:solidFill>
              </a:rPr>
              <a:t>.</a:t>
            </a:r>
          </a:p>
          <a:p>
            <a:pPr marL="0" indent="0">
              <a:buNone/>
            </a:pPr>
            <a:r>
              <a:rPr lang="en-US" sz="1600" dirty="0">
                <a:solidFill>
                  <a:schemeClr val="bg1"/>
                </a:solidFill>
              </a:rPr>
              <a:t>And you can use “ supposed to”.</a:t>
            </a:r>
          </a:p>
          <a:p>
            <a:pPr marL="0" indent="0">
              <a:buNone/>
            </a:pPr>
            <a:r>
              <a:rPr lang="en-US" sz="1600" dirty="0">
                <a:solidFill>
                  <a:schemeClr val="bg1"/>
                </a:solidFill>
              </a:rPr>
              <a:t>I was tell you.</a:t>
            </a:r>
          </a:p>
          <a:p>
            <a:pPr marL="0" indent="0">
              <a:buNone/>
            </a:pPr>
            <a:r>
              <a:rPr lang="en-US" sz="1600" dirty="0">
                <a:solidFill>
                  <a:schemeClr val="bg1"/>
                </a:solidFill>
              </a:rPr>
              <a:t>I was supposed to tell you.</a:t>
            </a:r>
          </a:p>
          <a:p>
            <a:pPr marL="0" indent="0">
              <a:buNone/>
            </a:pPr>
            <a:r>
              <a:rPr lang="en-US" sz="1600" dirty="0">
                <a:solidFill>
                  <a:schemeClr val="bg1"/>
                </a:solidFill>
              </a:rPr>
              <a:t>I was to play football today in the evening.</a:t>
            </a:r>
          </a:p>
          <a:p>
            <a:pPr marL="0" indent="0">
              <a:buNone/>
            </a:pPr>
            <a:r>
              <a:rPr lang="en-US" sz="1600" dirty="0">
                <a:solidFill>
                  <a:schemeClr val="bg1"/>
                </a:solidFill>
              </a:rPr>
              <a:t>I was supposed to paly football today in the evening.</a:t>
            </a:r>
          </a:p>
          <a:p>
            <a:pPr marL="0" indent="0">
              <a:buNone/>
            </a:pPr>
            <a:r>
              <a:rPr lang="en-US" sz="1600" dirty="0">
                <a:solidFill>
                  <a:schemeClr val="bg1"/>
                </a:solidFill>
              </a:rPr>
              <a:t>In 2021 abas was to go his shop.</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Was/were + to</a:t>
            </a:r>
          </a:p>
        </p:txBody>
      </p:sp>
    </p:spTree>
    <p:extLst>
      <p:ext uri="{BB962C8B-B14F-4D97-AF65-F5344CB8AC3E}">
        <p14:creationId xmlns:p14="http://schemas.microsoft.com/office/powerpoint/2010/main" val="126526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1,karna </a:t>
            </a:r>
            <a:r>
              <a:rPr lang="en-US" sz="1600" dirty="0" err="1">
                <a:solidFill>
                  <a:schemeClr val="bg1"/>
                </a:solidFill>
              </a:rPr>
              <a:t>padtha</a:t>
            </a:r>
            <a:r>
              <a:rPr lang="en-US" sz="1600" dirty="0">
                <a:solidFill>
                  <a:schemeClr val="bg1"/>
                </a:solidFill>
              </a:rPr>
              <a:t> </a:t>
            </a:r>
            <a:r>
              <a:rPr lang="en-US" sz="1600" dirty="0" err="1">
                <a:solidFill>
                  <a:schemeClr val="bg1"/>
                </a:solidFill>
              </a:rPr>
              <a:t>tha</a:t>
            </a:r>
            <a:r>
              <a:rPr lang="en-US" sz="1600" dirty="0">
                <a:solidFill>
                  <a:schemeClr val="bg1"/>
                </a:solidFill>
              </a:rPr>
              <a:t>. </a:t>
            </a:r>
          </a:p>
          <a:p>
            <a:pPr marL="0" indent="0">
              <a:buNone/>
            </a:pPr>
            <a:r>
              <a:rPr lang="en-US" sz="1600" dirty="0">
                <a:solidFill>
                  <a:schemeClr val="bg1"/>
                </a:solidFill>
              </a:rPr>
              <a:t>2,Karna </a:t>
            </a:r>
            <a:r>
              <a:rPr lang="en-US" sz="1600" dirty="0" err="1">
                <a:solidFill>
                  <a:schemeClr val="bg1"/>
                </a:solidFill>
              </a:rPr>
              <a:t>tha</a:t>
            </a:r>
            <a:r>
              <a:rPr lang="en-US" sz="1600" dirty="0">
                <a:solidFill>
                  <a:schemeClr val="bg1"/>
                </a:solidFill>
              </a:rPr>
              <a:t> “important work”.</a:t>
            </a:r>
          </a:p>
          <a:p>
            <a:pPr marL="0" indent="0">
              <a:buNone/>
            </a:pPr>
            <a:r>
              <a:rPr lang="en-US" sz="1600" dirty="0">
                <a:solidFill>
                  <a:schemeClr val="bg1"/>
                </a:solidFill>
              </a:rPr>
              <a:t>3, </a:t>
            </a:r>
            <a:r>
              <a:rPr lang="en-US" sz="1600" dirty="0" err="1">
                <a:solidFill>
                  <a:schemeClr val="bg1"/>
                </a:solidFill>
              </a:rPr>
              <a:t>karna</a:t>
            </a:r>
            <a:r>
              <a:rPr lang="en-US" sz="1600" dirty="0">
                <a:solidFill>
                  <a:schemeClr val="bg1"/>
                </a:solidFill>
              </a:rPr>
              <a:t> pada.</a:t>
            </a:r>
          </a:p>
          <a:p>
            <a:pPr marL="0" indent="0">
              <a:buNone/>
            </a:pPr>
            <a:r>
              <a:rPr lang="en-US" sz="1600" dirty="0">
                <a:solidFill>
                  <a:schemeClr val="bg1"/>
                </a:solidFill>
              </a:rPr>
              <a:t>You had to play.</a:t>
            </a:r>
          </a:p>
          <a:p>
            <a:pPr marL="0" indent="0">
              <a:buNone/>
            </a:pPr>
            <a:r>
              <a:rPr lang="en-US" sz="1600" dirty="0">
                <a:solidFill>
                  <a:schemeClr val="bg1"/>
                </a:solidFill>
              </a:rPr>
              <a:t>I had to go there.</a:t>
            </a:r>
          </a:p>
          <a:p>
            <a:pPr marL="0" indent="0">
              <a:buNone/>
            </a:pPr>
            <a:r>
              <a:rPr lang="en-US" sz="1600" dirty="0">
                <a:solidFill>
                  <a:schemeClr val="bg1"/>
                </a:solidFill>
              </a:rPr>
              <a:t>We had to thing.</a:t>
            </a:r>
          </a:p>
          <a:p>
            <a:pPr marL="0" indent="0">
              <a:buNone/>
            </a:pPr>
            <a:r>
              <a:rPr lang="en-US" sz="1600" dirty="0">
                <a:solidFill>
                  <a:schemeClr val="bg1"/>
                </a:solidFill>
              </a:rPr>
              <a:t>We had to thing.</a:t>
            </a:r>
          </a:p>
          <a:p>
            <a:pPr marL="0" indent="0">
              <a:buNone/>
            </a:pPr>
            <a:r>
              <a:rPr lang="en-US" sz="1600" dirty="0">
                <a:solidFill>
                  <a:schemeClr val="bg1"/>
                </a:solidFill>
              </a:rPr>
              <a:t>We had to thing.</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had + to</a:t>
            </a:r>
          </a:p>
        </p:txBody>
      </p:sp>
    </p:spTree>
    <p:extLst>
      <p:ext uri="{BB962C8B-B14F-4D97-AF65-F5344CB8AC3E}">
        <p14:creationId xmlns:p14="http://schemas.microsoft.com/office/powerpoint/2010/main" val="4268529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padega</a:t>
            </a:r>
            <a:r>
              <a:rPr lang="en-US" sz="1600" dirty="0">
                <a:solidFill>
                  <a:schemeClr val="bg1"/>
                </a:solidFill>
              </a:rPr>
              <a:t>/</a:t>
            </a:r>
            <a:r>
              <a:rPr lang="en-US" sz="1600" dirty="0" err="1">
                <a:solidFill>
                  <a:schemeClr val="bg1"/>
                </a:solidFill>
              </a:rPr>
              <a:t>hoga</a:t>
            </a:r>
            <a:r>
              <a:rPr lang="en-US" sz="1600" dirty="0">
                <a:solidFill>
                  <a:schemeClr val="bg1"/>
                </a:solidFill>
              </a:rPr>
              <a:t>.</a:t>
            </a:r>
          </a:p>
          <a:p>
            <a:pPr marL="0" indent="0">
              <a:buNone/>
            </a:pPr>
            <a:r>
              <a:rPr lang="en-US" sz="1600" dirty="0">
                <a:solidFill>
                  <a:schemeClr val="bg1"/>
                </a:solidFill>
              </a:rPr>
              <a:t>I will have to meet you.</a:t>
            </a:r>
          </a:p>
          <a:p>
            <a:pPr marL="0" indent="0">
              <a:buNone/>
            </a:pPr>
            <a:r>
              <a:rPr lang="en-US" sz="1600" dirty="0">
                <a:solidFill>
                  <a:schemeClr val="bg1"/>
                </a:solidFill>
              </a:rPr>
              <a:t>We will have to doing this work.</a:t>
            </a:r>
          </a:p>
          <a:p>
            <a:pPr marL="0" indent="0">
              <a:buNone/>
            </a:pPr>
            <a:r>
              <a:rPr lang="en-US" sz="1600" dirty="0">
                <a:solidFill>
                  <a:schemeClr val="bg1"/>
                </a:solidFill>
              </a:rPr>
              <a:t>They will have to talk </a:t>
            </a:r>
            <a:r>
              <a:rPr lang="en-US" sz="1600">
                <a:solidFill>
                  <a:schemeClr val="bg1"/>
                </a:solidFill>
              </a:rPr>
              <a:t>to you</a:t>
            </a:r>
            <a:r>
              <a:rPr lang="en-US" sz="1600" dirty="0">
                <a:solidFill>
                  <a:schemeClr val="bg1"/>
                </a:solidFill>
              </a:rPr>
              <a:t>.</a:t>
            </a:r>
          </a:p>
          <a:p>
            <a:pPr marL="0" indent="0">
              <a:buNone/>
            </a:pPr>
            <a:r>
              <a:rPr lang="en-US" sz="1600" dirty="0">
                <a:solidFill>
                  <a:schemeClr val="bg1"/>
                </a:solidFill>
              </a:rPr>
              <a:t>He will have to set with me.</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Will have + to</a:t>
            </a:r>
          </a:p>
        </p:txBody>
      </p:sp>
    </p:spTree>
    <p:extLst>
      <p:ext uri="{BB962C8B-B14F-4D97-AF65-F5344CB8AC3E}">
        <p14:creationId xmlns:p14="http://schemas.microsoft.com/office/powerpoint/2010/main" val="72056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38100"/>
            <a:ext cx="4572000" cy="6934200"/>
          </a:xfrm>
          <a:solidFill>
            <a:schemeClr val="bg2">
              <a:lumMod val="25000"/>
            </a:schemeClr>
          </a:solidFill>
        </p:spPr>
        <p:txBody>
          <a:bodyPr>
            <a:normAutofit/>
          </a:bodyPr>
          <a:lstStyle/>
          <a:p>
            <a:pPr marL="0" indent="0">
              <a:buNone/>
            </a:pPr>
            <a:r>
              <a:rPr lang="en-US" sz="1600" dirty="0">
                <a:solidFill>
                  <a:schemeClr val="bg1"/>
                </a:solidFill>
              </a:rPr>
              <a:t>Karna </a:t>
            </a:r>
            <a:r>
              <a:rPr lang="en-US" sz="1600" dirty="0" err="1">
                <a:solidFill>
                  <a:schemeClr val="bg1"/>
                </a:solidFill>
              </a:rPr>
              <a:t>hota</a:t>
            </a:r>
            <a:r>
              <a:rPr lang="en-US" sz="1600" dirty="0">
                <a:solidFill>
                  <a:schemeClr val="bg1"/>
                </a:solidFill>
              </a:rPr>
              <a:t>/</a:t>
            </a:r>
            <a:r>
              <a:rPr lang="en-US" sz="1600" dirty="0" err="1">
                <a:solidFill>
                  <a:schemeClr val="bg1"/>
                </a:solidFill>
              </a:rPr>
              <a:t>padta</a:t>
            </a:r>
            <a:endParaRPr lang="en-US" sz="1600" dirty="0">
              <a:solidFill>
                <a:schemeClr val="bg1"/>
              </a:solidFill>
            </a:endParaRPr>
          </a:p>
          <a:p>
            <a:pPr marL="0" indent="0">
              <a:buNone/>
            </a:pPr>
            <a:r>
              <a:rPr lang="en-US" sz="1600" dirty="0">
                <a:solidFill>
                  <a:schemeClr val="bg1"/>
                </a:solidFill>
              </a:rPr>
              <a:t>He would have </a:t>
            </a:r>
            <a:r>
              <a:rPr lang="en-US" sz="1600">
                <a:solidFill>
                  <a:schemeClr val="bg1"/>
                </a:solidFill>
              </a:rPr>
              <a:t>to meet you today.</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2512646"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Would have + to</a:t>
            </a:r>
          </a:p>
        </p:txBody>
      </p:sp>
    </p:spTree>
    <p:extLst>
      <p:ext uri="{BB962C8B-B14F-4D97-AF65-F5344CB8AC3E}">
        <p14:creationId xmlns:p14="http://schemas.microsoft.com/office/powerpoint/2010/main" val="18735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E91C149-6BED-B1A5-4CFC-EDC8BC56D6E9}"/>
              </a:ext>
            </a:extLst>
          </p:cNvPr>
          <p:cNvGrpSpPr/>
          <p:nvPr/>
        </p:nvGrpSpPr>
        <p:grpSpPr>
          <a:xfrm>
            <a:off x="2789539" y="300608"/>
            <a:ext cx="8400017" cy="2034819"/>
            <a:chOff x="531341" y="498316"/>
            <a:chExt cx="8400017" cy="2034819"/>
          </a:xfrm>
        </p:grpSpPr>
        <p:cxnSp>
          <p:nvCxnSpPr>
            <p:cNvPr id="7" name="Straight Arrow Connector 6">
              <a:extLst>
                <a:ext uri="{FF2B5EF4-FFF2-40B4-BE49-F238E27FC236}">
                  <a16:creationId xmlns:a16="http://schemas.microsoft.com/office/drawing/2014/main" id="{45F5A096-398A-F13E-A5C7-EA94FA1B7624}"/>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097E7869-E3D6-105D-1668-4CBBB978793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Present</a:t>
              </a:r>
            </a:p>
          </p:txBody>
        </p:sp>
        <p:cxnSp>
          <p:nvCxnSpPr>
            <p:cNvPr id="3" name="Straight Arrow Connector 2">
              <a:extLst>
                <a:ext uri="{FF2B5EF4-FFF2-40B4-BE49-F238E27FC236}">
                  <a16:creationId xmlns:a16="http://schemas.microsoft.com/office/drawing/2014/main" id="{32841E76-600F-F793-F6F7-0A5C14092D6C}"/>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02C1CE8-AECB-97FE-8AC9-9F0567423FFF}"/>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BAC00D-DA41-BC99-5C00-DFB5A1F865BC}"/>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59C8D3-AF6C-3E1C-79DA-292444AB7DB4}"/>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13" name="TextBox 12">
              <a:extLst>
                <a:ext uri="{FF2B5EF4-FFF2-40B4-BE49-F238E27FC236}">
                  <a16:creationId xmlns:a16="http://schemas.microsoft.com/office/drawing/2014/main" id="{7434A66D-B02A-78A3-2B07-A445B91DB850}"/>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15" name="TextBox 14">
              <a:extLst>
                <a:ext uri="{FF2B5EF4-FFF2-40B4-BE49-F238E27FC236}">
                  <a16:creationId xmlns:a16="http://schemas.microsoft.com/office/drawing/2014/main" id="{C29F6A90-6559-8218-8101-0CBC8FA9A053}"/>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16" name="TextBox 15">
              <a:extLst>
                <a:ext uri="{FF2B5EF4-FFF2-40B4-BE49-F238E27FC236}">
                  <a16:creationId xmlns:a16="http://schemas.microsoft.com/office/drawing/2014/main" id="{D98248DC-E1BA-1621-E4F4-0A4409EE84AB}"/>
                </a:ext>
              </a:extLst>
            </p:cNvPr>
            <p:cNvSpPr txBox="1"/>
            <p:nvPr/>
          </p:nvSpPr>
          <p:spPr>
            <a:xfrm>
              <a:off x="2918135" y="173851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17" name="TextBox 16">
              <a:extLst>
                <a:ext uri="{FF2B5EF4-FFF2-40B4-BE49-F238E27FC236}">
                  <a16:creationId xmlns:a16="http://schemas.microsoft.com/office/drawing/2014/main" id="{CA9F28A6-16E3-7010-B80C-5F5134F76B41}"/>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do	</a:t>
              </a:r>
            </a:p>
          </p:txBody>
        </p:sp>
        <p:sp>
          <p:nvSpPr>
            <p:cNvPr id="18" name="TextBox 17">
              <a:extLst>
                <a:ext uri="{FF2B5EF4-FFF2-40B4-BE49-F238E27FC236}">
                  <a16:creationId xmlns:a16="http://schemas.microsoft.com/office/drawing/2014/main" id="{00642DFB-68F9-217F-2FA8-DC9F9D3B0DA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am doing</a:t>
              </a:r>
            </a:p>
          </p:txBody>
        </p:sp>
        <p:sp>
          <p:nvSpPr>
            <p:cNvPr id="19" name="TextBox 18">
              <a:extLst>
                <a:ext uri="{FF2B5EF4-FFF2-40B4-BE49-F238E27FC236}">
                  <a16:creationId xmlns:a16="http://schemas.microsoft.com/office/drawing/2014/main" id="{56B6B50E-51CD-62C8-6167-A956C4D4B246}"/>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done</a:t>
              </a:r>
            </a:p>
          </p:txBody>
        </p:sp>
        <p:sp>
          <p:nvSpPr>
            <p:cNvPr id="20" name="TextBox 19">
              <a:extLst>
                <a:ext uri="{FF2B5EF4-FFF2-40B4-BE49-F238E27FC236}">
                  <a16:creationId xmlns:a16="http://schemas.microsoft.com/office/drawing/2014/main" id="{0C43C6AD-3275-B41F-5CDB-82BCFF9929FD}"/>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have been done</a:t>
              </a:r>
            </a:p>
          </p:txBody>
        </p:sp>
        <p:sp>
          <p:nvSpPr>
            <p:cNvPr id="21" name="TextBox 20">
              <a:extLst>
                <a:ext uri="{FF2B5EF4-FFF2-40B4-BE49-F238E27FC236}">
                  <a16:creationId xmlns:a16="http://schemas.microsoft.com/office/drawing/2014/main" id="{767995DC-E696-AFEC-622A-F9D525EE0451}"/>
                </a:ext>
              </a:extLst>
            </p:cNvPr>
            <p:cNvSpPr txBox="1"/>
            <p:nvPr/>
          </p:nvSpPr>
          <p:spPr>
            <a:xfrm>
              <a:off x="7148277" y="498316"/>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کرتا ہوں</a:t>
              </a:r>
              <a:endParaRPr lang="en-US" sz="1600" dirty="0">
                <a:solidFill>
                  <a:schemeClr val="bg1"/>
                </a:solidFill>
              </a:endParaRPr>
            </a:p>
          </p:txBody>
        </p:sp>
        <p:sp>
          <p:nvSpPr>
            <p:cNvPr id="22" name="TextBox 21">
              <a:extLst>
                <a:ext uri="{FF2B5EF4-FFF2-40B4-BE49-F238E27FC236}">
                  <a16:creationId xmlns:a16="http://schemas.microsoft.com/office/drawing/2014/main" id="{69E0D9B7-EDF6-FBFB-CEB7-C9D14D593330}"/>
                </a:ext>
              </a:extLst>
            </p:cNvPr>
            <p:cNvSpPr txBox="1"/>
            <p:nvPr/>
          </p:nvSpPr>
          <p:spPr>
            <a:xfrm>
              <a:off x="7148277" y="897134"/>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b="0" i="0" dirty="0">
                  <a:solidFill>
                    <a:schemeClr val="bg1"/>
                  </a:solidFill>
                  <a:effectLst/>
                  <a:latin typeface="Söhne"/>
                </a:rPr>
                <a:t>میں کر رہا ہوں</a:t>
              </a:r>
              <a:endParaRPr lang="en-US" sz="1600" dirty="0">
                <a:solidFill>
                  <a:schemeClr val="bg1"/>
                </a:solidFill>
              </a:endParaRPr>
            </a:p>
          </p:txBody>
        </p:sp>
        <p:sp>
          <p:nvSpPr>
            <p:cNvPr id="23" name="TextBox 22">
              <a:extLst>
                <a:ext uri="{FF2B5EF4-FFF2-40B4-BE49-F238E27FC236}">
                  <a16:creationId xmlns:a16="http://schemas.microsoft.com/office/drawing/2014/main" id="{2353EACB-80C1-6DE4-89AC-5C844ECD01F5}"/>
                </a:ext>
              </a:extLst>
            </p:cNvPr>
            <p:cNvSpPr txBox="1"/>
            <p:nvPr/>
          </p:nvSpPr>
          <p:spPr>
            <a:xfrm>
              <a:off x="7148277" y="1295952"/>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کرچکا هوں</a:t>
              </a:r>
              <a:endParaRPr lang="en-US" sz="1600" dirty="0">
                <a:solidFill>
                  <a:schemeClr val="bg1"/>
                </a:solidFill>
              </a:endParaRPr>
            </a:p>
          </p:txBody>
        </p:sp>
        <p:sp>
          <p:nvSpPr>
            <p:cNvPr id="24" name="TextBox 23">
              <a:extLst>
                <a:ext uri="{FF2B5EF4-FFF2-40B4-BE49-F238E27FC236}">
                  <a16:creationId xmlns:a16="http://schemas.microsoft.com/office/drawing/2014/main" id="{944758D2-2D82-4F4F-8003-0C95BA8FFA1A}"/>
                </a:ext>
              </a:extLst>
            </p:cNvPr>
            <p:cNvSpPr txBox="1"/>
            <p:nvPr/>
          </p:nvSpPr>
          <p:spPr>
            <a:xfrm>
              <a:off x="7148277" y="1694771"/>
              <a:ext cx="1783081" cy="338554"/>
            </a:xfrm>
            <a:prstGeom prst="rect">
              <a:avLst/>
            </a:prstGeom>
            <a:solidFill>
              <a:schemeClr val="bg2">
                <a:lumMod val="25000"/>
              </a:schemeClr>
            </a:solidFill>
            <a:ln w="9525">
              <a:solidFill>
                <a:schemeClr val="tx1"/>
              </a:solidFill>
            </a:ln>
          </p:spPr>
          <p:txBody>
            <a:bodyPr wrap="square" rtlCol="0">
              <a:spAutoFit/>
            </a:bodyPr>
            <a:lstStyle/>
            <a:p>
              <a:pPr algn="r"/>
              <a:r>
                <a:rPr lang="ar-AE" sz="1600" dirty="0">
                  <a:solidFill>
                    <a:schemeClr val="bg1"/>
                  </a:solidFill>
                </a:rPr>
                <a:t>میں کیا گیا ہے</a:t>
              </a:r>
              <a:endParaRPr lang="en-US" sz="1600" dirty="0">
                <a:solidFill>
                  <a:schemeClr val="bg1"/>
                </a:solidFill>
              </a:endParaRPr>
            </a:p>
          </p:txBody>
        </p:sp>
      </p:grpSp>
      <p:grpSp>
        <p:nvGrpSpPr>
          <p:cNvPr id="26" name="Group 25">
            <a:extLst>
              <a:ext uri="{FF2B5EF4-FFF2-40B4-BE49-F238E27FC236}">
                <a16:creationId xmlns:a16="http://schemas.microsoft.com/office/drawing/2014/main" id="{7617C027-1AE2-F82D-9421-A527C7F32509}"/>
              </a:ext>
            </a:extLst>
          </p:cNvPr>
          <p:cNvGrpSpPr/>
          <p:nvPr/>
        </p:nvGrpSpPr>
        <p:grpSpPr>
          <a:xfrm>
            <a:off x="2789539" y="4714826"/>
            <a:ext cx="8400017" cy="2034819"/>
            <a:chOff x="531341" y="498316"/>
            <a:chExt cx="8400017" cy="2034819"/>
          </a:xfrm>
        </p:grpSpPr>
        <p:cxnSp>
          <p:nvCxnSpPr>
            <p:cNvPr id="27" name="Straight Arrow Connector 26">
              <a:extLst>
                <a:ext uri="{FF2B5EF4-FFF2-40B4-BE49-F238E27FC236}">
                  <a16:creationId xmlns:a16="http://schemas.microsoft.com/office/drawing/2014/main" id="{4CD33984-1346-5717-AB61-3C1117E6E396}"/>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2CDE9704-A816-EE55-A123-CB8DBFFDC1EB}"/>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Future </a:t>
              </a:r>
            </a:p>
          </p:txBody>
        </p:sp>
        <p:cxnSp>
          <p:nvCxnSpPr>
            <p:cNvPr id="29" name="Straight Arrow Connector 28">
              <a:extLst>
                <a:ext uri="{FF2B5EF4-FFF2-40B4-BE49-F238E27FC236}">
                  <a16:creationId xmlns:a16="http://schemas.microsoft.com/office/drawing/2014/main" id="{E9734507-58E6-CD8C-4736-ACE4FF6E9B43}"/>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CF3EA8-30C6-108E-5538-0238633BFD42}"/>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594E94-FB29-8024-0331-4FBD713C337B}"/>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FEDC3D-A8D1-7CF5-C530-4155C1E66401}"/>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33" name="TextBox 32">
              <a:extLst>
                <a:ext uri="{FF2B5EF4-FFF2-40B4-BE49-F238E27FC236}">
                  <a16:creationId xmlns:a16="http://schemas.microsoft.com/office/drawing/2014/main" id="{ACB080E7-488A-A4C4-51BE-146FDD9A9DED}"/>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34" name="TextBox 33">
              <a:extLst>
                <a:ext uri="{FF2B5EF4-FFF2-40B4-BE49-F238E27FC236}">
                  <a16:creationId xmlns:a16="http://schemas.microsoft.com/office/drawing/2014/main" id="{7BACA916-BB30-A0E8-2F03-045D4472B5EF}"/>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35" name="TextBox 34">
              <a:extLst>
                <a:ext uri="{FF2B5EF4-FFF2-40B4-BE49-F238E27FC236}">
                  <a16:creationId xmlns:a16="http://schemas.microsoft.com/office/drawing/2014/main" id="{1008B458-577D-3F5E-2465-120CBBEB0386}"/>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36" name="TextBox 35">
              <a:extLst>
                <a:ext uri="{FF2B5EF4-FFF2-40B4-BE49-F238E27FC236}">
                  <a16:creationId xmlns:a16="http://schemas.microsoft.com/office/drawing/2014/main" id="{D7D15427-7988-8427-A56C-20B3C3E72B5E}"/>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	</a:t>
              </a:r>
            </a:p>
          </p:txBody>
        </p:sp>
        <p:sp>
          <p:nvSpPr>
            <p:cNvPr id="37" name="TextBox 36">
              <a:extLst>
                <a:ext uri="{FF2B5EF4-FFF2-40B4-BE49-F238E27FC236}">
                  <a16:creationId xmlns:a16="http://schemas.microsoft.com/office/drawing/2014/main" id="{F8BFCE30-F3EE-CE0E-B3EE-899FDDCAFD3B}"/>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doing</a:t>
              </a:r>
            </a:p>
          </p:txBody>
        </p:sp>
        <p:sp>
          <p:nvSpPr>
            <p:cNvPr id="38" name="TextBox 37">
              <a:extLst>
                <a:ext uri="{FF2B5EF4-FFF2-40B4-BE49-F238E27FC236}">
                  <a16:creationId xmlns:a16="http://schemas.microsoft.com/office/drawing/2014/main" id="{2CF12232-B73E-334A-2AC8-44D27F2C32FE}"/>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done</a:t>
              </a:r>
            </a:p>
          </p:txBody>
        </p:sp>
        <p:sp>
          <p:nvSpPr>
            <p:cNvPr id="39" name="TextBox 38">
              <a:extLst>
                <a:ext uri="{FF2B5EF4-FFF2-40B4-BE49-F238E27FC236}">
                  <a16:creationId xmlns:a16="http://schemas.microsoft.com/office/drawing/2014/main" id="{B1B05D0F-8DCC-3579-36C4-F03B2C67A046}"/>
                </a:ext>
              </a:extLst>
            </p:cNvPr>
            <p:cNvSpPr txBox="1"/>
            <p:nvPr/>
          </p:nvSpPr>
          <p:spPr>
            <a:xfrm>
              <a:off x="4961125" y="1694771"/>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will have been done</a:t>
              </a:r>
            </a:p>
          </p:txBody>
        </p:sp>
        <p:sp>
          <p:nvSpPr>
            <p:cNvPr id="40" name="TextBox 39">
              <a:extLst>
                <a:ext uri="{FF2B5EF4-FFF2-40B4-BE49-F238E27FC236}">
                  <a16:creationId xmlns:a16="http://schemas.microsoft.com/office/drawing/2014/main" id="{60CC1EDC-2A46-1C29-09C2-8663E0739BAA}"/>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a:solidFill>
                    <a:schemeClr val="bg1"/>
                  </a:solidFill>
                </a:rPr>
                <a:t>میں کروں گا</a:t>
              </a:r>
              <a:endParaRPr lang="en-US" sz="1600" dirty="0">
                <a:solidFill>
                  <a:schemeClr val="bg1"/>
                </a:solidFill>
              </a:endParaRPr>
            </a:p>
          </p:txBody>
        </p:sp>
        <p:sp>
          <p:nvSpPr>
            <p:cNvPr id="41" name="TextBox 40">
              <a:extLst>
                <a:ext uri="{FF2B5EF4-FFF2-40B4-BE49-F238E27FC236}">
                  <a16:creationId xmlns:a16="http://schemas.microsoft.com/office/drawing/2014/main" id="{ED256FE0-7CA7-C968-176B-9B3ECDC5F88C}"/>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ہوں</a:t>
              </a:r>
              <a:endParaRPr lang="en-US" sz="1600" dirty="0">
                <a:solidFill>
                  <a:schemeClr val="bg1"/>
                </a:solidFill>
              </a:endParaRPr>
            </a:p>
          </p:txBody>
        </p:sp>
        <p:sp>
          <p:nvSpPr>
            <p:cNvPr id="42" name="TextBox 41">
              <a:extLst>
                <a:ext uri="{FF2B5EF4-FFF2-40B4-BE49-F238E27FC236}">
                  <a16:creationId xmlns:a16="http://schemas.microsoft.com/office/drawing/2014/main" id="{753232D9-AD2B-B916-F2D1-CBE23F4ABEC3}"/>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ہوں گا۔</a:t>
              </a:r>
              <a:endParaRPr lang="en-US" sz="1600" dirty="0">
                <a:solidFill>
                  <a:schemeClr val="bg1"/>
                </a:solidFill>
              </a:endParaRPr>
            </a:p>
          </p:txBody>
        </p:sp>
        <p:sp>
          <p:nvSpPr>
            <p:cNvPr id="43" name="TextBox 42">
              <a:extLst>
                <a:ext uri="{FF2B5EF4-FFF2-40B4-BE49-F238E27FC236}">
                  <a16:creationId xmlns:a16="http://schemas.microsoft.com/office/drawing/2014/main" id="{42E502A5-1B08-BB7D-0247-3DE16D586F8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ہو چکا ہو گا</a:t>
              </a:r>
              <a:endParaRPr lang="en-US" sz="1600" dirty="0">
                <a:solidFill>
                  <a:schemeClr val="bg1"/>
                </a:solidFill>
              </a:endParaRPr>
            </a:p>
          </p:txBody>
        </p:sp>
      </p:grpSp>
      <p:grpSp>
        <p:nvGrpSpPr>
          <p:cNvPr id="44" name="Group 43">
            <a:extLst>
              <a:ext uri="{FF2B5EF4-FFF2-40B4-BE49-F238E27FC236}">
                <a16:creationId xmlns:a16="http://schemas.microsoft.com/office/drawing/2014/main" id="{7D079B9C-D056-0590-6790-26ACC2352C55}"/>
              </a:ext>
            </a:extLst>
          </p:cNvPr>
          <p:cNvGrpSpPr/>
          <p:nvPr/>
        </p:nvGrpSpPr>
        <p:grpSpPr>
          <a:xfrm>
            <a:off x="2789539" y="2507717"/>
            <a:ext cx="8400017" cy="2034819"/>
            <a:chOff x="531341" y="498316"/>
            <a:chExt cx="8400017" cy="2034819"/>
          </a:xfrm>
        </p:grpSpPr>
        <p:cxnSp>
          <p:nvCxnSpPr>
            <p:cNvPr id="45" name="Straight Arrow Connector 44">
              <a:extLst>
                <a:ext uri="{FF2B5EF4-FFF2-40B4-BE49-F238E27FC236}">
                  <a16:creationId xmlns:a16="http://schemas.microsoft.com/office/drawing/2014/main" id="{992425D8-F66E-AC6D-4527-E5B3CD68AEB5}"/>
                </a:ext>
              </a:extLst>
            </p:cNvPr>
            <p:cNvCxnSpPr>
              <a:cxnSpLocks/>
            </p:cNvCxnSpPr>
            <p:nvPr/>
          </p:nvCxnSpPr>
          <p:spPr>
            <a:xfrm flipV="1">
              <a:off x="1995523" y="715317"/>
              <a:ext cx="835797"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Flowchart: Connector 45">
              <a:extLst>
                <a:ext uri="{FF2B5EF4-FFF2-40B4-BE49-F238E27FC236}">
                  <a16:creationId xmlns:a16="http://schemas.microsoft.com/office/drawing/2014/main" id="{6A531F6F-BCD3-A2D9-DF22-1BB9DF47F5E5}"/>
                </a:ext>
              </a:extLst>
            </p:cNvPr>
            <p:cNvSpPr/>
            <p:nvPr/>
          </p:nvSpPr>
          <p:spPr>
            <a:xfrm>
              <a:off x="531341" y="753762"/>
              <a:ext cx="1783080" cy="177937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Past</a:t>
              </a:r>
            </a:p>
          </p:txBody>
        </p:sp>
        <p:cxnSp>
          <p:nvCxnSpPr>
            <p:cNvPr id="47" name="Straight Arrow Connector 46">
              <a:extLst>
                <a:ext uri="{FF2B5EF4-FFF2-40B4-BE49-F238E27FC236}">
                  <a16:creationId xmlns:a16="http://schemas.microsoft.com/office/drawing/2014/main" id="{9D762C06-69E3-B4F7-45FB-1D1AF92D0417}"/>
                </a:ext>
              </a:extLst>
            </p:cNvPr>
            <p:cNvCxnSpPr>
              <a:cxnSpLocks/>
            </p:cNvCxnSpPr>
            <p:nvPr/>
          </p:nvCxnSpPr>
          <p:spPr>
            <a:xfrm flipV="1">
              <a:off x="2192555" y="1085105"/>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7A45A55-7627-8575-C3EC-CE522ABB640A}"/>
                </a:ext>
              </a:extLst>
            </p:cNvPr>
            <p:cNvCxnSpPr>
              <a:cxnSpLocks/>
            </p:cNvCxnSpPr>
            <p:nvPr/>
          </p:nvCxnSpPr>
          <p:spPr>
            <a:xfrm flipV="1">
              <a:off x="2170260" y="1454893"/>
              <a:ext cx="690741" cy="370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B58262B-2BE9-DDFF-1F5B-CDAA25360065}"/>
                </a:ext>
              </a:extLst>
            </p:cNvPr>
            <p:cNvCxnSpPr>
              <a:cxnSpLocks/>
            </p:cNvCxnSpPr>
            <p:nvPr/>
          </p:nvCxnSpPr>
          <p:spPr>
            <a:xfrm flipV="1">
              <a:off x="1987592" y="1824681"/>
              <a:ext cx="852297" cy="4478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9BC786B-13B3-15F5-FF46-B089AB289E7D}"/>
                </a:ext>
              </a:extLst>
            </p:cNvPr>
            <p:cNvSpPr txBox="1"/>
            <p:nvPr/>
          </p:nvSpPr>
          <p:spPr>
            <a:xfrm>
              <a:off x="2918135" y="498316"/>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Simple</a:t>
              </a:r>
            </a:p>
          </p:txBody>
        </p:sp>
        <p:sp>
          <p:nvSpPr>
            <p:cNvPr id="51" name="TextBox 50">
              <a:extLst>
                <a:ext uri="{FF2B5EF4-FFF2-40B4-BE49-F238E27FC236}">
                  <a16:creationId xmlns:a16="http://schemas.microsoft.com/office/drawing/2014/main" id="{112CD152-26C1-A587-2972-BD488570A776}"/>
                </a:ext>
              </a:extLst>
            </p:cNvPr>
            <p:cNvSpPr txBox="1"/>
            <p:nvPr/>
          </p:nvSpPr>
          <p:spPr>
            <a:xfrm>
              <a:off x="2918135" y="897134"/>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Continuous </a:t>
              </a:r>
            </a:p>
          </p:txBody>
        </p:sp>
        <p:sp>
          <p:nvSpPr>
            <p:cNvPr id="52" name="TextBox 51">
              <a:extLst>
                <a:ext uri="{FF2B5EF4-FFF2-40B4-BE49-F238E27FC236}">
                  <a16:creationId xmlns:a16="http://schemas.microsoft.com/office/drawing/2014/main" id="{49DBB09A-3D10-D25A-C95B-8F328651B214}"/>
                </a:ext>
              </a:extLst>
            </p:cNvPr>
            <p:cNvSpPr txBox="1"/>
            <p:nvPr/>
          </p:nvSpPr>
          <p:spPr>
            <a:xfrm>
              <a:off x="2918135" y="1295952"/>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a:t>
              </a:r>
            </a:p>
          </p:txBody>
        </p:sp>
        <p:sp>
          <p:nvSpPr>
            <p:cNvPr id="53" name="TextBox 52">
              <a:extLst>
                <a:ext uri="{FF2B5EF4-FFF2-40B4-BE49-F238E27FC236}">
                  <a16:creationId xmlns:a16="http://schemas.microsoft.com/office/drawing/2014/main" id="{D5E3F903-3A8F-2CD9-0AA9-12528E0589EC}"/>
                </a:ext>
              </a:extLst>
            </p:cNvPr>
            <p:cNvSpPr txBox="1"/>
            <p:nvPr/>
          </p:nvSpPr>
          <p:spPr>
            <a:xfrm>
              <a:off x="2918135" y="1694771"/>
              <a:ext cx="1783081" cy="338554"/>
            </a:xfrm>
            <a:prstGeom prst="rect">
              <a:avLst/>
            </a:prstGeom>
            <a:solidFill>
              <a:schemeClr val="bg2">
                <a:lumMod val="25000"/>
              </a:schemeClr>
            </a:solidFill>
          </p:spPr>
          <p:txBody>
            <a:bodyPr wrap="square" rtlCol="0">
              <a:spAutoFit/>
            </a:bodyPr>
            <a:lstStyle/>
            <a:p>
              <a:r>
                <a:rPr lang="en-US" sz="1600" dirty="0">
                  <a:solidFill>
                    <a:schemeClr val="bg1"/>
                  </a:solidFill>
                </a:rPr>
                <a:t>Perfect Continuous </a:t>
              </a:r>
            </a:p>
          </p:txBody>
        </p:sp>
        <p:sp>
          <p:nvSpPr>
            <p:cNvPr id="54" name="TextBox 53">
              <a:extLst>
                <a:ext uri="{FF2B5EF4-FFF2-40B4-BE49-F238E27FC236}">
                  <a16:creationId xmlns:a16="http://schemas.microsoft.com/office/drawing/2014/main" id="{EE81C001-DEE3-1C12-26BD-DE09862EC227}"/>
                </a:ext>
              </a:extLst>
            </p:cNvPr>
            <p:cNvSpPr txBox="1"/>
            <p:nvPr/>
          </p:nvSpPr>
          <p:spPr>
            <a:xfrm>
              <a:off x="4961125" y="498316"/>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did	</a:t>
              </a:r>
            </a:p>
          </p:txBody>
        </p:sp>
        <p:sp>
          <p:nvSpPr>
            <p:cNvPr id="55" name="TextBox 54">
              <a:extLst>
                <a:ext uri="{FF2B5EF4-FFF2-40B4-BE49-F238E27FC236}">
                  <a16:creationId xmlns:a16="http://schemas.microsoft.com/office/drawing/2014/main" id="{7C1C5421-E637-551E-F38A-8A152013E85D}"/>
                </a:ext>
              </a:extLst>
            </p:cNvPr>
            <p:cNvSpPr txBox="1"/>
            <p:nvPr/>
          </p:nvSpPr>
          <p:spPr>
            <a:xfrm>
              <a:off x="4961125" y="897134"/>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was doing</a:t>
              </a:r>
            </a:p>
          </p:txBody>
        </p:sp>
        <p:sp>
          <p:nvSpPr>
            <p:cNvPr id="56" name="TextBox 55">
              <a:extLst>
                <a:ext uri="{FF2B5EF4-FFF2-40B4-BE49-F238E27FC236}">
                  <a16:creationId xmlns:a16="http://schemas.microsoft.com/office/drawing/2014/main" id="{4745F569-B0A8-CFAF-161C-1497F875792C}"/>
                </a:ext>
              </a:extLst>
            </p:cNvPr>
            <p:cNvSpPr txBox="1"/>
            <p:nvPr/>
          </p:nvSpPr>
          <p:spPr>
            <a:xfrm>
              <a:off x="4961125" y="1295952"/>
              <a:ext cx="1946301" cy="338554"/>
            </a:xfrm>
            <a:prstGeom prst="rect">
              <a:avLst/>
            </a:prstGeom>
            <a:solidFill>
              <a:schemeClr val="bg2">
                <a:lumMod val="25000"/>
              </a:schemeClr>
            </a:solidFill>
          </p:spPr>
          <p:txBody>
            <a:bodyPr wrap="square" rtlCol="0">
              <a:spAutoFit/>
            </a:bodyPr>
            <a:lstStyle/>
            <a:p>
              <a:r>
                <a:rPr lang="en-US" sz="1600" dirty="0">
                  <a:solidFill>
                    <a:schemeClr val="bg1"/>
                  </a:solidFill>
                </a:rPr>
                <a:t>I had done</a:t>
              </a:r>
            </a:p>
          </p:txBody>
        </p:sp>
        <p:sp>
          <p:nvSpPr>
            <p:cNvPr id="57" name="TextBox 56">
              <a:extLst>
                <a:ext uri="{FF2B5EF4-FFF2-40B4-BE49-F238E27FC236}">
                  <a16:creationId xmlns:a16="http://schemas.microsoft.com/office/drawing/2014/main" id="{BC518FFB-6406-B7B5-CD82-8B186D6D82F1}"/>
                </a:ext>
              </a:extLst>
            </p:cNvPr>
            <p:cNvSpPr txBox="1"/>
            <p:nvPr/>
          </p:nvSpPr>
          <p:spPr>
            <a:xfrm>
              <a:off x="4961124" y="1694771"/>
              <a:ext cx="1947672" cy="338554"/>
            </a:xfrm>
            <a:prstGeom prst="rect">
              <a:avLst/>
            </a:prstGeom>
            <a:solidFill>
              <a:schemeClr val="bg2">
                <a:lumMod val="25000"/>
              </a:schemeClr>
            </a:solidFill>
          </p:spPr>
          <p:txBody>
            <a:bodyPr wrap="square" rtlCol="0">
              <a:spAutoFit/>
            </a:bodyPr>
            <a:lstStyle/>
            <a:p>
              <a:r>
                <a:rPr lang="en-US" sz="1600" dirty="0">
                  <a:solidFill>
                    <a:schemeClr val="bg1"/>
                  </a:solidFill>
                </a:rPr>
                <a:t>I had been done</a:t>
              </a:r>
            </a:p>
          </p:txBody>
        </p:sp>
        <p:sp>
          <p:nvSpPr>
            <p:cNvPr id="58" name="TextBox 57">
              <a:extLst>
                <a:ext uri="{FF2B5EF4-FFF2-40B4-BE49-F238E27FC236}">
                  <a16:creationId xmlns:a16="http://schemas.microsoft.com/office/drawing/2014/main" id="{ED35F7D5-8A01-FA35-F424-564B9ACEC921}"/>
                </a:ext>
              </a:extLst>
            </p:cNvPr>
            <p:cNvSpPr txBox="1"/>
            <p:nvPr/>
          </p:nvSpPr>
          <p:spPr>
            <a:xfrm>
              <a:off x="7148277" y="498316"/>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نے کیا۔</a:t>
              </a:r>
              <a:endParaRPr lang="en-US" sz="1600" dirty="0">
                <a:solidFill>
                  <a:schemeClr val="bg1"/>
                </a:solidFill>
              </a:endParaRPr>
            </a:p>
          </p:txBody>
        </p:sp>
        <p:sp>
          <p:nvSpPr>
            <p:cNvPr id="59" name="TextBox 58">
              <a:extLst>
                <a:ext uri="{FF2B5EF4-FFF2-40B4-BE49-F238E27FC236}">
                  <a16:creationId xmlns:a16="http://schemas.microsoft.com/office/drawing/2014/main" id="{E6963F56-744A-8C98-479B-56111948B76D}"/>
                </a:ext>
              </a:extLst>
            </p:cNvPr>
            <p:cNvSpPr txBox="1"/>
            <p:nvPr/>
          </p:nvSpPr>
          <p:spPr>
            <a:xfrm>
              <a:off x="7148277" y="897134"/>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رہا تھا</a:t>
              </a:r>
              <a:endParaRPr lang="en-US" sz="1600" dirty="0">
                <a:solidFill>
                  <a:schemeClr val="bg1"/>
                </a:solidFill>
              </a:endParaRPr>
            </a:p>
          </p:txBody>
        </p:sp>
        <p:sp>
          <p:nvSpPr>
            <p:cNvPr id="60" name="TextBox 59">
              <a:extLst>
                <a:ext uri="{FF2B5EF4-FFF2-40B4-BE49-F238E27FC236}">
                  <a16:creationId xmlns:a16="http://schemas.microsoft.com/office/drawing/2014/main" id="{C8DDE6CE-87F0-705E-ED15-20C0E70B67A0}"/>
                </a:ext>
              </a:extLst>
            </p:cNvPr>
            <p:cNvSpPr txBox="1"/>
            <p:nvPr/>
          </p:nvSpPr>
          <p:spPr>
            <a:xfrm>
              <a:off x="7148277" y="1295952"/>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کر چکا تھا۔</a:t>
              </a:r>
              <a:endParaRPr lang="en-US" sz="1600" dirty="0">
                <a:solidFill>
                  <a:schemeClr val="bg1"/>
                </a:solidFill>
              </a:endParaRPr>
            </a:p>
          </p:txBody>
        </p:sp>
        <p:sp>
          <p:nvSpPr>
            <p:cNvPr id="61" name="TextBox 60">
              <a:extLst>
                <a:ext uri="{FF2B5EF4-FFF2-40B4-BE49-F238E27FC236}">
                  <a16:creationId xmlns:a16="http://schemas.microsoft.com/office/drawing/2014/main" id="{C136CE98-1468-0705-DA82-F9CBB05C6A0D}"/>
                </a:ext>
              </a:extLst>
            </p:cNvPr>
            <p:cNvSpPr txBox="1"/>
            <p:nvPr/>
          </p:nvSpPr>
          <p:spPr>
            <a:xfrm>
              <a:off x="7148277" y="1694771"/>
              <a:ext cx="1783081" cy="338554"/>
            </a:xfrm>
            <a:prstGeom prst="rect">
              <a:avLst/>
            </a:prstGeom>
            <a:solidFill>
              <a:schemeClr val="bg2">
                <a:lumMod val="25000"/>
              </a:schemeClr>
            </a:solidFill>
          </p:spPr>
          <p:txBody>
            <a:bodyPr wrap="square" rtlCol="0">
              <a:spAutoFit/>
            </a:bodyPr>
            <a:lstStyle/>
            <a:p>
              <a:pPr algn="r"/>
              <a:r>
                <a:rPr lang="ar-AE" sz="1600" dirty="0">
                  <a:solidFill>
                    <a:schemeClr val="bg1"/>
                  </a:solidFill>
                </a:rPr>
                <a:t>میں کیا گیا تھا</a:t>
              </a:r>
              <a:endParaRPr lang="en-US" sz="1600" dirty="0">
                <a:solidFill>
                  <a:schemeClr val="bg1"/>
                </a:solidFill>
              </a:endParaRPr>
            </a:p>
          </p:txBody>
        </p:sp>
      </p:grpSp>
      <p:sp>
        <p:nvSpPr>
          <p:cNvPr id="2" name="Rectangle: Rounded Corners 1">
            <a:extLst>
              <a:ext uri="{FF2B5EF4-FFF2-40B4-BE49-F238E27FC236}">
                <a16:creationId xmlns:a16="http://schemas.microsoft.com/office/drawing/2014/main" id="{6FA7C725-F1D9-4837-BEBC-CE4E8EB2F6CB}"/>
              </a:ext>
            </a:extLst>
          </p:cNvPr>
          <p:cNvSpPr/>
          <p:nvPr/>
        </p:nvSpPr>
        <p:spPr>
          <a:xfrm rot="19170948">
            <a:off x="146259" y="697341"/>
            <a:ext cx="2506021" cy="140947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i="1" dirty="0"/>
              <a:t>ALL TENSES</a:t>
            </a:r>
          </a:p>
        </p:txBody>
      </p:sp>
    </p:spTree>
    <p:extLst>
      <p:ext uri="{BB962C8B-B14F-4D97-AF65-F5344CB8AC3E}">
        <p14:creationId xmlns:p14="http://schemas.microsoft.com/office/powerpoint/2010/main" val="383349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0" y="0"/>
            <a:ext cx="12192000" cy="6858000"/>
          </a:xfrm>
          <a:solidFill>
            <a:schemeClr val="bg2">
              <a:lumMod val="25000"/>
            </a:schemeClr>
          </a:solidFill>
        </p:spPr>
        <p:txBody>
          <a:bodyPr>
            <a:normAutofit/>
          </a:bodyPr>
          <a:lstStyle/>
          <a:p>
            <a:pPr marL="0" indent="0">
              <a:buNone/>
            </a:pPr>
            <a:r>
              <a:rPr lang="en-US" sz="1800" dirty="0">
                <a:solidFill>
                  <a:schemeClr val="bg1"/>
                </a:solidFill>
              </a:rPr>
              <a:t>Subject                                                                     (All Verbs (Helping/Auxiliary/Modal)               </a:t>
            </a:r>
          </a:p>
          <a:p>
            <a:pPr marL="0" indent="0">
              <a:buNone/>
            </a:pPr>
            <a:r>
              <a:rPr lang="en-US" sz="1800" dirty="0">
                <a:solidFill>
                  <a:schemeClr val="bg1"/>
                </a:solidFill>
              </a:rPr>
              <a:t>He             * Is, Am, Are             * Must+be/have        *Used to, Would          </a:t>
            </a:r>
          </a:p>
          <a:p>
            <a:pPr marL="0" indent="0">
              <a:buNone/>
            </a:pPr>
            <a:r>
              <a:rPr lang="en-US" sz="1800" dirty="0">
                <a:solidFill>
                  <a:schemeClr val="bg1"/>
                </a:solidFill>
              </a:rPr>
              <a:t>She           * Was, Were              * Is/Am/Are + to       * Would + be /have            </a:t>
            </a:r>
          </a:p>
          <a:p>
            <a:pPr marL="0" indent="0">
              <a:buNone/>
            </a:pPr>
            <a:r>
              <a:rPr lang="en-US" sz="1800" dirty="0">
                <a:solidFill>
                  <a:schemeClr val="bg1"/>
                </a:solidFill>
              </a:rPr>
              <a:t>Hamas     * Has, Have, Had       * Has/Have + to        * May, Might               </a:t>
            </a:r>
          </a:p>
          <a:p>
            <a:pPr marL="0" indent="0">
              <a:buNone/>
            </a:pPr>
            <a:r>
              <a:rPr lang="en-US" sz="1800" dirty="0">
                <a:solidFill>
                  <a:schemeClr val="bg1"/>
                </a:solidFill>
              </a:rPr>
              <a:t>I                * Do, Does, Did         * Was/Were + to       * May/Might + be/have                 </a:t>
            </a:r>
          </a:p>
          <a:p>
            <a:pPr marL="0" indent="0">
              <a:buNone/>
            </a:pPr>
            <a:r>
              <a:rPr lang="en-US" sz="1800" dirty="0">
                <a:solidFill>
                  <a:schemeClr val="bg1"/>
                </a:solidFill>
              </a:rPr>
              <a:t>You           * Will, Shall               * Had + to                   * Should have had               </a:t>
            </a:r>
          </a:p>
          <a:p>
            <a:pPr marL="0" indent="0">
              <a:buNone/>
            </a:pPr>
            <a:r>
              <a:rPr lang="en-US" sz="1800" dirty="0">
                <a:solidFill>
                  <a:schemeClr val="bg1"/>
                </a:solidFill>
              </a:rPr>
              <a:t>We            * Will + be/have       * Will have to             * Must have had    </a:t>
            </a:r>
          </a:p>
          <a:p>
            <a:pPr marL="0" indent="0">
              <a:buNone/>
            </a:pPr>
            <a:r>
              <a:rPr lang="en-US" sz="1800" dirty="0">
                <a:solidFill>
                  <a:schemeClr val="bg1"/>
                </a:solidFill>
              </a:rPr>
              <a:t>                                                      * Would have to            </a:t>
            </a:r>
          </a:p>
          <a:p>
            <a:pPr marL="0" indent="0">
              <a:buNone/>
            </a:pPr>
            <a:r>
              <a:rPr lang="en-US" sz="1800" dirty="0">
                <a:solidFill>
                  <a:schemeClr val="bg1"/>
                </a:solidFill>
              </a:rPr>
              <a:t>They         * Should, Must          * can + could              * could have had             </a:t>
            </a:r>
          </a:p>
          <a:p>
            <a:pPr marL="0" indent="0">
              <a:buNone/>
            </a:pPr>
            <a:r>
              <a:rPr lang="en-US" sz="1800" dirty="0">
                <a:solidFill>
                  <a:schemeClr val="bg1"/>
                </a:solidFill>
              </a:rPr>
              <a:t>                  * Should + be/have  * can + be/have       * May/Might have had                </a:t>
            </a:r>
          </a:p>
          <a:p>
            <a:pPr marL="0" indent="0">
              <a:buNone/>
            </a:pPr>
            <a:r>
              <a:rPr lang="en-US" sz="1800" dirty="0">
                <a:solidFill>
                  <a:schemeClr val="bg1"/>
                </a:solidFill>
              </a:rPr>
              <a:t>Da &amp; Da   * Could + be/have     * Would have had     * would have to                          </a:t>
            </a:r>
          </a:p>
          <a:p>
            <a:pPr marL="0" indent="0">
              <a:buNone/>
            </a:pPr>
            <a:r>
              <a:rPr lang="en-US" sz="1800" dirty="0">
                <a:solidFill>
                  <a:schemeClr val="bg1"/>
                </a:solidFill>
              </a:rPr>
              <a:t>                  * Would have had     * Has/have/had + been                </a:t>
            </a:r>
          </a:p>
          <a:p>
            <a:pPr marL="0" indent="0">
              <a:buNone/>
            </a:pPr>
            <a:r>
              <a:rPr lang="en-US" sz="1800" dirty="0">
                <a:solidFill>
                  <a:schemeClr val="bg1"/>
                </a:solidFill>
              </a:rPr>
              <a:t>                  * Would/ should/ could/ may/ might/ must + have been</a:t>
            </a:r>
          </a:p>
          <a:p>
            <a:pPr marL="0" indent="0">
              <a:buNone/>
            </a:pPr>
            <a:endParaRPr lang="en-US" dirty="0">
              <a:solidFill>
                <a:schemeClr val="bg1"/>
              </a:solidFill>
            </a:endParaRPr>
          </a:p>
        </p:txBody>
      </p:sp>
    </p:spTree>
    <p:extLst>
      <p:ext uri="{BB962C8B-B14F-4D97-AF65-F5344CB8AC3E}">
        <p14:creationId xmlns:p14="http://schemas.microsoft.com/office/powerpoint/2010/main" val="252153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6413500" cy="5118100"/>
          </a:xfrm>
          <a:solidFill>
            <a:schemeClr val="bg2">
              <a:lumMod val="25000"/>
            </a:schemeClr>
          </a:solidFill>
        </p:spPr>
        <p:txBody>
          <a:bodyPr>
            <a:normAutofit/>
          </a:bodyPr>
          <a:lstStyle/>
          <a:p>
            <a:pPr marL="0" indent="0" algn="ctr">
              <a:buNone/>
            </a:pPr>
            <a:r>
              <a:rPr lang="fr-FR" sz="2000" dirty="0">
                <a:solidFill>
                  <a:schemeClr val="bg1"/>
                </a:solidFill>
              </a:rPr>
              <a:t>*</a:t>
            </a:r>
            <a:r>
              <a:rPr lang="en-US" sz="2000" dirty="0">
                <a:solidFill>
                  <a:schemeClr val="bg1"/>
                </a:solidFill>
              </a:rPr>
              <a:t>IS/AM/ARE    (Hai , </a:t>
            </a:r>
            <a:r>
              <a:rPr lang="en-US" sz="2000" dirty="0" err="1">
                <a:solidFill>
                  <a:schemeClr val="bg1"/>
                </a:solidFill>
              </a:rPr>
              <a:t>am”ho</a:t>
            </a:r>
            <a:r>
              <a:rPr lang="en-US" sz="2000">
                <a:solidFill>
                  <a:schemeClr val="bg1"/>
                </a:solidFill>
              </a:rPr>
              <a:t>”)                       </a:t>
            </a:r>
            <a:endParaRPr lang="en-US" sz="2000" dirty="0">
              <a:solidFill>
                <a:schemeClr val="bg1"/>
              </a:solidFill>
            </a:endParaRPr>
          </a:p>
          <a:p>
            <a:pPr marL="0" indent="0">
              <a:buNone/>
            </a:pPr>
            <a:r>
              <a:rPr lang="en-US" sz="2000" dirty="0">
                <a:solidFill>
                  <a:schemeClr val="bg1"/>
                </a:solidFill>
              </a:rPr>
              <a:t>Are use:</a:t>
            </a:r>
            <a:endParaRPr lang="fr-FR" sz="2000" dirty="0">
              <a:solidFill>
                <a:schemeClr val="bg1"/>
              </a:solidFill>
            </a:endParaRPr>
          </a:p>
          <a:p>
            <a:pPr marL="0" indent="0">
              <a:buNone/>
            </a:pPr>
            <a:r>
              <a:rPr lang="fr-FR" sz="2000" dirty="0">
                <a:solidFill>
                  <a:schemeClr val="bg1"/>
                </a:solidFill>
              </a:rPr>
              <a:t>1.Simple Sentence - present.</a:t>
            </a:r>
          </a:p>
          <a:p>
            <a:pPr marL="0" indent="0">
              <a:buNone/>
            </a:pPr>
            <a:r>
              <a:rPr lang="fr-FR" sz="2000" dirty="0">
                <a:solidFill>
                  <a:schemeClr val="bg1"/>
                </a:solidFill>
              </a:rPr>
              <a:t>2.Present Continous Tense.</a:t>
            </a:r>
          </a:p>
          <a:p>
            <a:pPr marL="0" indent="0">
              <a:buNone/>
            </a:pPr>
            <a:r>
              <a:rPr lang="fr-FR" sz="2000" dirty="0">
                <a:solidFill>
                  <a:schemeClr val="bg1"/>
                </a:solidFill>
              </a:rPr>
              <a:t>3.Present Indefinite Tense Passive Voice.</a:t>
            </a:r>
          </a:p>
          <a:p>
            <a:pPr marL="0" indent="0">
              <a:buNone/>
            </a:pPr>
            <a:endParaRPr lang="fr-FR" sz="2000" dirty="0">
              <a:solidFill>
                <a:schemeClr val="bg1"/>
              </a:solidFill>
            </a:endParaRPr>
          </a:p>
          <a:p>
            <a:pPr marL="0" indent="0">
              <a:buNone/>
            </a:pPr>
            <a:r>
              <a:rPr lang="en-US" sz="1400" dirty="0">
                <a:solidFill>
                  <a:schemeClr val="bg1"/>
                </a:solidFill>
              </a:rPr>
              <a:t>Is, Am, Are: "Is" is used for singular subjects, "am" is used for the first person singular, and "are" is used for plural subjects or for the second person singular. These forms are only used in the present simple and continuous tenses. When you use "is," "am," or "are" with a verb in its third form, the sentence becomes present indefinite passive voice.</a:t>
            </a:r>
          </a:p>
          <a:p>
            <a:pPr marL="0" indent="0">
              <a:buNone/>
            </a:pPr>
            <a:endParaRPr lang="fr-FR" sz="2000" dirty="0">
              <a:solidFill>
                <a:schemeClr val="bg1"/>
              </a:solidFill>
            </a:endParaRPr>
          </a:p>
          <a:p>
            <a:pPr marL="0" indent="0">
              <a:buNone/>
            </a:pPr>
            <a:endParaRPr lang="fr-FR" sz="2000" dirty="0">
              <a:solidFill>
                <a:schemeClr val="bg1"/>
              </a:solidFill>
            </a:endParaRPr>
          </a:p>
          <a:p>
            <a:pPr marL="0" indent="0">
              <a:buNone/>
            </a:pPr>
            <a:endParaRPr lang="en-US" sz="20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Example of simple and con:</a:t>
            </a:r>
          </a:p>
          <a:p>
            <a:r>
              <a:rPr lang="en-US" dirty="0"/>
              <a:t>"Is"</a:t>
            </a:r>
          </a:p>
          <a:p>
            <a:r>
              <a:rPr lang="en-US" dirty="0"/>
              <a:t>1. He is presently at home.</a:t>
            </a:r>
          </a:p>
          <a:p>
            <a:r>
              <a:rPr lang="en-US" dirty="0"/>
              <a:t>2. He is presently enroute to school.</a:t>
            </a:r>
          </a:p>
          <a:p>
            <a:endParaRPr lang="en-US" dirty="0"/>
          </a:p>
          <a:p>
            <a:r>
              <a:rPr lang="en-US" dirty="0"/>
              <a:t>"Am"</a:t>
            </a:r>
          </a:p>
          <a:p>
            <a:r>
              <a:rPr lang="en-US" dirty="0"/>
              <a:t>1. I am presently at school.</a:t>
            </a:r>
          </a:p>
          <a:p>
            <a:r>
              <a:rPr lang="en-US" dirty="0"/>
              <a:t>2. I am currently on my way to school.</a:t>
            </a:r>
          </a:p>
          <a:p>
            <a:endParaRPr lang="en-US" dirty="0"/>
          </a:p>
          <a:p>
            <a:r>
              <a:rPr lang="en-US" dirty="0"/>
              <a:t>"Are"</a:t>
            </a:r>
          </a:p>
          <a:p>
            <a:r>
              <a:rPr lang="en-US" dirty="0"/>
              <a:t>1. You are accompanying me.</a:t>
            </a:r>
          </a:p>
          <a:p>
            <a:r>
              <a:rPr lang="en-US" dirty="0"/>
              <a:t>2. You are playing with others.</a:t>
            </a:r>
          </a:p>
          <a:p>
            <a:endParaRPr lang="en-US" dirty="0"/>
          </a:p>
          <a:p>
            <a:r>
              <a:rPr lang="en-US" dirty="0"/>
              <a:t>Passive voice example:</a:t>
            </a:r>
          </a:p>
          <a:p>
            <a:r>
              <a:rPr lang="en-US" dirty="0"/>
              <a:t>1.He is sent.</a:t>
            </a:r>
          </a:p>
          <a:p>
            <a:r>
              <a:rPr lang="en-US" dirty="0"/>
              <a:t>2.She is given a book.</a:t>
            </a:r>
          </a:p>
          <a:p>
            <a:r>
              <a:rPr lang="en-US" dirty="0"/>
              <a:t>3.I am told.</a:t>
            </a:r>
          </a:p>
          <a:p>
            <a:r>
              <a:rPr lang="en-US" dirty="0"/>
              <a:t>4. You are seen.</a:t>
            </a:r>
          </a:p>
          <a:p>
            <a:r>
              <a:rPr lang="en-US" dirty="0"/>
              <a:t>5. We are tortured.</a:t>
            </a:r>
          </a:p>
          <a:p>
            <a:r>
              <a:rPr lang="en-US" dirty="0"/>
              <a:t>6. They are blamed.</a:t>
            </a:r>
          </a:p>
        </p:txBody>
      </p:sp>
    </p:spTree>
    <p:extLst>
      <p:ext uri="{BB962C8B-B14F-4D97-AF65-F5344CB8AC3E}">
        <p14:creationId xmlns:p14="http://schemas.microsoft.com/office/powerpoint/2010/main" val="8790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6413500" cy="6858000"/>
          </a:xfrm>
          <a:solidFill>
            <a:schemeClr val="bg2">
              <a:lumMod val="25000"/>
            </a:schemeClr>
          </a:solidFill>
        </p:spPr>
        <p:txBody>
          <a:bodyPr>
            <a:normAutofit/>
          </a:bodyPr>
          <a:lstStyle/>
          <a:p>
            <a:pPr marL="0" indent="0" algn="ctr">
              <a:buNone/>
            </a:pPr>
            <a:r>
              <a:rPr lang="en-US" sz="2000" dirty="0">
                <a:solidFill>
                  <a:schemeClr val="bg1"/>
                </a:solidFill>
              </a:rPr>
              <a:t>* Was, Were  (Ta Te Tee)</a:t>
            </a:r>
          </a:p>
          <a:p>
            <a:pPr marL="0" indent="0">
              <a:buNone/>
            </a:pPr>
            <a:r>
              <a:rPr lang="en-US" sz="3200" dirty="0">
                <a:solidFill>
                  <a:schemeClr val="bg1"/>
                </a:solidFill>
              </a:rPr>
              <a:t>Are use:</a:t>
            </a:r>
            <a:endParaRPr lang="fr-FR" sz="3200" dirty="0">
              <a:solidFill>
                <a:schemeClr val="bg1"/>
              </a:solidFill>
            </a:endParaRPr>
          </a:p>
          <a:p>
            <a:pPr marL="0" indent="0">
              <a:buNone/>
            </a:pPr>
            <a:r>
              <a:rPr lang="fr-FR" sz="2400" dirty="0">
                <a:solidFill>
                  <a:schemeClr val="bg1"/>
                </a:solidFill>
              </a:rPr>
              <a:t>1.Past simple Sentence.</a:t>
            </a:r>
          </a:p>
          <a:p>
            <a:pPr marL="0" indent="0">
              <a:buNone/>
            </a:pPr>
            <a:r>
              <a:rPr lang="fr-FR" sz="2400" dirty="0">
                <a:solidFill>
                  <a:schemeClr val="bg1"/>
                </a:solidFill>
              </a:rPr>
              <a:t>2.Past Continuos Tense.</a:t>
            </a:r>
          </a:p>
          <a:p>
            <a:pPr marL="0" indent="0">
              <a:buNone/>
            </a:pPr>
            <a:r>
              <a:rPr lang="fr-FR" sz="2400" dirty="0">
                <a:solidFill>
                  <a:schemeClr val="bg1"/>
                </a:solidFill>
              </a:rPr>
              <a:t>3.Past Indefinite Tense Passive Voice.</a:t>
            </a:r>
          </a:p>
          <a:p>
            <a:pPr marL="0" indent="0">
              <a:buNone/>
            </a:pPr>
            <a:endParaRPr lang="fr-FR" sz="3200" dirty="0">
              <a:solidFill>
                <a:schemeClr val="bg1"/>
              </a:solidFill>
            </a:endParaRPr>
          </a:p>
          <a:p>
            <a:pPr marL="0" indent="0">
              <a:buNone/>
            </a:pPr>
            <a:r>
              <a:rPr lang="en-US" sz="2000" dirty="0">
                <a:solidFill>
                  <a:schemeClr val="bg1"/>
                </a:solidFill>
              </a:rPr>
              <a:t>Was, Were: “was” is used for singular subjects and personal, “Were” is used for plural subjects or for the second person singular. These forms are only used in the past simple and continuous tenses. When you use “was” and “were” with a verb in its third form, the sentence becomes Past indefinite passive voice.</a:t>
            </a:r>
          </a:p>
          <a:p>
            <a:pPr marL="457200" indent="-457200">
              <a:buAutoNum type="arabicPeriod"/>
            </a:pPr>
            <a:endParaRPr lang="en-US" sz="20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6515100" y="0"/>
            <a:ext cx="56769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rgbClr val="92D050"/>
                </a:solidFill>
              </a:rPr>
              <a:t>Example: Past simple tense</a:t>
            </a:r>
          </a:p>
          <a:p>
            <a:r>
              <a:rPr lang="en-US" sz="1800" dirty="0">
                <a:solidFill>
                  <a:schemeClr val="bg1"/>
                </a:solidFill>
              </a:rPr>
              <a:t>He was at home.</a:t>
            </a:r>
          </a:p>
          <a:p>
            <a:r>
              <a:rPr lang="en-US" sz="1800" dirty="0">
                <a:solidFill>
                  <a:schemeClr val="bg1"/>
                </a:solidFill>
              </a:rPr>
              <a:t>She was in school.</a:t>
            </a:r>
          </a:p>
          <a:p>
            <a:r>
              <a:rPr lang="en-US" sz="1800" dirty="0">
                <a:solidFill>
                  <a:schemeClr val="bg1"/>
                </a:solidFill>
              </a:rPr>
              <a:t>Pycaptter was with that day.</a:t>
            </a:r>
          </a:p>
          <a:p>
            <a:r>
              <a:rPr lang="en-US" sz="1800" dirty="0">
                <a:solidFill>
                  <a:schemeClr val="bg1"/>
                </a:solidFill>
              </a:rPr>
              <a:t>I was there.</a:t>
            </a:r>
          </a:p>
          <a:p>
            <a:r>
              <a:rPr lang="en-US" sz="1800" dirty="0">
                <a:solidFill>
                  <a:schemeClr val="bg1"/>
                </a:solidFill>
              </a:rPr>
              <a:t>You were not there.</a:t>
            </a:r>
          </a:p>
          <a:p>
            <a:r>
              <a:rPr lang="en-US" sz="1800" dirty="0">
                <a:solidFill>
                  <a:schemeClr val="bg1"/>
                </a:solidFill>
              </a:rPr>
              <a:t>We were in India those days.</a:t>
            </a:r>
          </a:p>
          <a:p>
            <a:endParaRPr lang="en-US" sz="1800" dirty="0">
              <a:solidFill>
                <a:schemeClr val="bg1"/>
              </a:solidFill>
            </a:endParaRPr>
          </a:p>
          <a:p>
            <a:r>
              <a:rPr lang="en-US" dirty="0">
                <a:solidFill>
                  <a:srgbClr val="92D050"/>
                </a:solidFill>
              </a:rPr>
              <a:t>Example: Past continuous tense</a:t>
            </a:r>
            <a:endParaRPr lang="en-US" sz="1800" dirty="0">
              <a:solidFill>
                <a:srgbClr val="92D050"/>
              </a:solidFill>
            </a:endParaRPr>
          </a:p>
          <a:p>
            <a:r>
              <a:rPr lang="en-US" sz="1800" dirty="0">
                <a:solidFill>
                  <a:schemeClr val="bg1"/>
                </a:solidFill>
              </a:rPr>
              <a:t>He was sleeping.</a:t>
            </a:r>
          </a:p>
          <a:p>
            <a:r>
              <a:rPr lang="en-US" sz="1800" dirty="0">
                <a:solidFill>
                  <a:schemeClr val="bg1"/>
                </a:solidFill>
              </a:rPr>
              <a:t>She was weeping.</a:t>
            </a:r>
          </a:p>
          <a:p>
            <a:r>
              <a:rPr lang="en-US" sz="1800" dirty="0">
                <a:solidFill>
                  <a:schemeClr val="bg1"/>
                </a:solidFill>
              </a:rPr>
              <a:t>Pycaptter was doing hard work.</a:t>
            </a:r>
          </a:p>
          <a:p>
            <a:r>
              <a:rPr lang="en-US" sz="1800" dirty="0">
                <a:solidFill>
                  <a:schemeClr val="bg1"/>
                </a:solidFill>
              </a:rPr>
              <a:t>I was going .</a:t>
            </a:r>
          </a:p>
          <a:p>
            <a:r>
              <a:rPr lang="en-US" sz="1800" dirty="0">
                <a:solidFill>
                  <a:schemeClr val="bg1"/>
                </a:solidFill>
              </a:rPr>
              <a:t>You were going to home.</a:t>
            </a:r>
          </a:p>
          <a:p>
            <a:r>
              <a:rPr lang="en-US" sz="1800" dirty="0">
                <a:solidFill>
                  <a:schemeClr val="bg1"/>
                </a:solidFill>
              </a:rPr>
              <a:t>We were going to college.</a:t>
            </a:r>
          </a:p>
          <a:p>
            <a:endParaRPr lang="en-US" sz="1800" dirty="0">
              <a:solidFill>
                <a:schemeClr val="bg1"/>
              </a:solidFill>
            </a:endParaRPr>
          </a:p>
          <a:p>
            <a:r>
              <a:rPr lang="en-US" dirty="0">
                <a:solidFill>
                  <a:srgbClr val="92D050"/>
                </a:solidFill>
              </a:rPr>
              <a:t>Past indefinite passive voice</a:t>
            </a:r>
            <a:endParaRPr lang="en-US" sz="1800" dirty="0">
              <a:solidFill>
                <a:srgbClr val="92D050"/>
              </a:solidFill>
            </a:endParaRPr>
          </a:p>
          <a:p>
            <a:r>
              <a:rPr lang="en-US" sz="1800" dirty="0">
                <a:solidFill>
                  <a:schemeClr val="bg1"/>
                </a:solidFill>
              </a:rPr>
              <a:t>He was told.</a:t>
            </a:r>
          </a:p>
          <a:p>
            <a:r>
              <a:rPr lang="en-US" sz="1800" dirty="0">
                <a:solidFill>
                  <a:schemeClr val="bg1"/>
                </a:solidFill>
              </a:rPr>
              <a:t>She was given a mobile.</a:t>
            </a:r>
          </a:p>
          <a:p>
            <a:r>
              <a:rPr lang="en-US" sz="1800" dirty="0">
                <a:solidFill>
                  <a:schemeClr val="bg1"/>
                </a:solidFill>
              </a:rPr>
              <a:t>We were scolded.</a:t>
            </a:r>
          </a:p>
          <a:p>
            <a:endParaRPr lang="en-US" dirty="0"/>
          </a:p>
        </p:txBody>
      </p:sp>
    </p:spTree>
    <p:extLst>
      <p:ext uri="{BB962C8B-B14F-4D97-AF65-F5344CB8AC3E}">
        <p14:creationId xmlns:p14="http://schemas.microsoft.com/office/powerpoint/2010/main" val="234280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4318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Uses of has, have:</a:t>
            </a:r>
          </a:p>
          <a:p>
            <a:pPr marL="0" indent="0">
              <a:buNone/>
            </a:pPr>
            <a:r>
              <a:rPr lang="en-US" sz="1600" dirty="0">
                <a:solidFill>
                  <a:srgbClr val="00B050"/>
                </a:solidFill>
              </a:rPr>
              <a:t>1. Present tense:</a:t>
            </a:r>
            <a:endParaRPr lang="en-US" sz="1600" dirty="0">
              <a:solidFill>
                <a:schemeClr val="bg1"/>
              </a:solidFill>
            </a:endParaRPr>
          </a:p>
          <a:p>
            <a:pPr marL="0" indent="0">
              <a:buNone/>
            </a:pPr>
            <a:r>
              <a:rPr lang="en-US" sz="1600" dirty="0">
                <a:solidFill>
                  <a:schemeClr val="bg1"/>
                </a:solidFill>
              </a:rPr>
              <a:t>He has a pen.</a:t>
            </a:r>
          </a:p>
          <a:p>
            <a:pPr marL="0" indent="0">
              <a:buNone/>
            </a:pPr>
            <a:r>
              <a:rPr lang="en-US" sz="1600" dirty="0">
                <a:solidFill>
                  <a:schemeClr val="bg1"/>
                </a:solidFill>
              </a:rPr>
              <a:t>They have lots of books.</a:t>
            </a:r>
          </a:p>
          <a:p>
            <a:pPr marL="0" indent="0">
              <a:buNone/>
            </a:pPr>
            <a:r>
              <a:rPr lang="en-US" sz="1600" dirty="0">
                <a:solidFill>
                  <a:schemeClr val="bg1"/>
                </a:solidFill>
              </a:rPr>
              <a:t>I have a car.</a:t>
            </a:r>
          </a:p>
          <a:p>
            <a:pPr marL="0" indent="0">
              <a:buNone/>
            </a:pPr>
            <a:r>
              <a:rPr lang="en-US" sz="1600" dirty="0">
                <a:solidFill>
                  <a:srgbClr val="00B050"/>
                </a:solidFill>
              </a:rPr>
              <a:t>3.Present Perfect Sentence:</a:t>
            </a:r>
          </a:p>
          <a:p>
            <a:pPr marL="0" indent="0">
              <a:buNone/>
            </a:pPr>
            <a:r>
              <a:rPr lang="en-US" sz="1600" dirty="0">
                <a:solidFill>
                  <a:schemeClr val="bg1"/>
                </a:solidFill>
              </a:rPr>
              <a:t> He has finished his homework.</a:t>
            </a:r>
          </a:p>
          <a:p>
            <a:pPr marL="0" indent="0">
              <a:buNone/>
            </a:pPr>
            <a:r>
              <a:rPr lang="en-US" sz="1600" dirty="0">
                <a:solidFill>
                  <a:schemeClr val="bg1"/>
                </a:solidFill>
              </a:rPr>
              <a:t>I have don’t it work.</a:t>
            </a:r>
          </a:p>
          <a:p>
            <a:pPr marL="0" indent="0">
              <a:buNone/>
            </a:pPr>
            <a:r>
              <a:rPr lang="en-US" sz="1600" dirty="0">
                <a:solidFill>
                  <a:schemeClr val="bg1"/>
                </a:solidFill>
              </a:rPr>
              <a:t>Uses of “Had”</a:t>
            </a:r>
          </a:p>
          <a:p>
            <a:pPr marL="0" indent="0">
              <a:buNone/>
            </a:pPr>
            <a:r>
              <a:rPr lang="en-US" sz="1600" dirty="0">
                <a:solidFill>
                  <a:srgbClr val="00B050"/>
                </a:solidFill>
              </a:rPr>
              <a:t>2. Past tense:</a:t>
            </a:r>
          </a:p>
          <a:p>
            <a:pPr marL="0" indent="0">
              <a:buNone/>
            </a:pPr>
            <a:r>
              <a:rPr lang="en-US" sz="1600" dirty="0">
                <a:solidFill>
                  <a:schemeClr val="bg1"/>
                </a:solidFill>
              </a:rPr>
              <a:t>He had a pen.</a:t>
            </a:r>
          </a:p>
          <a:p>
            <a:pPr marL="0" indent="0">
              <a:buNone/>
            </a:pPr>
            <a:r>
              <a:rPr lang="en-US" sz="1600" dirty="0">
                <a:solidFill>
                  <a:schemeClr val="bg1"/>
                </a:solidFill>
              </a:rPr>
              <a:t>I had a pen.</a:t>
            </a:r>
          </a:p>
          <a:p>
            <a:pPr marL="0" indent="0">
              <a:buNone/>
            </a:pPr>
            <a:r>
              <a:rPr lang="en-US" sz="1800" dirty="0">
                <a:solidFill>
                  <a:schemeClr val="bg1"/>
                </a:solidFill>
              </a:rPr>
              <a:t>They had lots of books.</a:t>
            </a:r>
          </a:p>
          <a:p>
            <a:pPr marL="0" indent="0">
              <a:buNone/>
            </a:pPr>
            <a:r>
              <a:rPr lang="en-US" sz="1800" dirty="0">
                <a:solidFill>
                  <a:srgbClr val="00B050"/>
                </a:solidFill>
              </a:rPr>
              <a:t>4.Past Perfect Sentence: </a:t>
            </a:r>
          </a:p>
          <a:p>
            <a:pPr marL="0" indent="0">
              <a:buNone/>
            </a:pPr>
            <a:r>
              <a:rPr lang="en-US" sz="1800" dirty="0">
                <a:solidFill>
                  <a:schemeClr val="bg1"/>
                </a:solidFill>
              </a:rPr>
              <a:t>She had already left when I arrived.</a:t>
            </a:r>
          </a:p>
          <a:p>
            <a:pPr marL="0" indent="0">
              <a:buNone/>
            </a:pPr>
            <a:r>
              <a:rPr lang="en-US" sz="1800" dirty="0">
                <a:solidFill>
                  <a:schemeClr val="bg1"/>
                </a:solidFill>
              </a:rPr>
              <a:t>Remember:</a:t>
            </a:r>
          </a:p>
          <a:p>
            <a:pPr marL="0" indent="0">
              <a:buNone/>
            </a:pPr>
            <a:r>
              <a:rPr lang="en-US" sz="1600" dirty="0">
                <a:solidFill>
                  <a:schemeClr val="accent4">
                    <a:lumMod val="60000"/>
                    <a:lumOff val="40000"/>
                  </a:schemeClr>
                </a:solidFill>
              </a:rPr>
              <a:t>When used verb  third form with it sentence become present perfect and past perfect sentences.</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38608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solidFill>
                  <a:schemeClr val="bg1"/>
                </a:solidFill>
              </a:rPr>
              <a:t>Has,Have are used :</a:t>
            </a:r>
          </a:p>
          <a:p>
            <a:pPr marL="0" indent="0">
              <a:buNone/>
            </a:pPr>
            <a:r>
              <a:rPr lang="en-US" dirty="0">
                <a:solidFill>
                  <a:srgbClr val="92D050"/>
                </a:solidFill>
              </a:rPr>
              <a:t>1, Pass hai </a:t>
            </a:r>
            <a:endParaRPr lang="en-US" dirty="0">
              <a:solidFill>
                <a:schemeClr val="bg1"/>
              </a:solidFill>
            </a:endParaRPr>
          </a:p>
          <a:p>
            <a:pPr marL="0" indent="0">
              <a:buNone/>
            </a:pPr>
            <a:r>
              <a:rPr lang="en-US" dirty="0">
                <a:solidFill>
                  <a:schemeClr val="bg1"/>
                </a:solidFill>
              </a:rPr>
              <a:t>He is pen.</a:t>
            </a:r>
          </a:p>
          <a:p>
            <a:pPr marL="0" indent="0">
              <a:buNone/>
            </a:pPr>
            <a:r>
              <a:rPr lang="en-US" dirty="0">
                <a:solidFill>
                  <a:schemeClr val="bg1"/>
                </a:solidFill>
              </a:rPr>
              <a:t>They have lots of books.</a:t>
            </a:r>
          </a:p>
          <a:p>
            <a:pPr marL="0" indent="0">
              <a:buNone/>
            </a:pPr>
            <a:r>
              <a:rPr lang="en-US" dirty="0">
                <a:solidFill>
                  <a:schemeClr val="bg1"/>
                </a:solidFill>
              </a:rPr>
              <a:t>I have a car.</a:t>
            </a:r>
          </a:p>
          <a:p>
            <a:pPr marL="0" indent="0">
              <a:buNone/>
            </a:pPr>
            <a:r>
              <a:rPr lang="en-US" dirty="0">
                <a:solidFill>
                  <a:srgbClr val="00B050"/>
                </a:solidFill>
              </a:rPr>
              <a:t>“Had” : Pass ta or tee</a:t>
            </a:r>
          </a:p>
          <a:p>
            <a:pPr marL="0" indent="0">
              <a:buNone/>
            </a:pPr>
            <a:r>
              <a:rPr lang="en-US" dirty="0">
                <a:solidFill>
                  <a:schemeClr val="bg1"/>
                </a:solidFill>
              </a:rPr>
              <a:t>He had a pen.</a:t>
            </a:r>
          </a:p>
          <a:p>
            <a:pPr marL="0" indent="0">
              <a:buNone/>
            </a:pPr>
            <a:r>
              <a:rPr lang="en-US" dirty="0">
                <a:solidFill>
                  <a:schemeClr val="bg1"/>
                </a:solidFill>
              </a:rPr>
              <a:t>I had a pen.</a:t>
            </a:r>
          </a:p>
          <a:p>
            <a:pPr marL="0" indent="0">
              <a:buNone/>
            </a:pPr>
            <a:r>
              <a:rPr lang="en-US" dirty="0">
                <a:solidFill>
                  <a:schemeClr val="bg1"/>
                </a:solidFill>
              </a:rPr>
              <a:t>The had lots of books.</a:t>
            </a:r>
          </a:p>
          <a:p>
            <a:pPr marL="0" indent="0">
              <a:buNone/>
            </a:pPr>
            <a:r>
              <a:rPr lang="fr-FR" dirty="0">
                <a:solidFill>
                  <a:srgbClr val="00B050"/>
                </a:solidFill>
              </a:rPr>
              <a:t>2, </a:t>
            </a:r>
            <a:r>
              <a:rPr lang="en-US" dirty="0">
                <a:solidFill>
                  <a:srgbClr val="00B050"/>
                </a:solidFill>
              </a:rPr>
              <a:t>Has,Have are used </a:t>
            </a:r>
            <a:r>
              <a:rPr lang="fr-FR" dirty="0">
                <a:solidFill>
                  <a:srgbClr val="00B050"/>
                </a:solidFill>
              </a:rPr>
              <a:t>(chuka hai, </a:t>
            </a:r>
            <a:r>
              <a:rPr lang="fr-FR" dirty="0" err="1">
                <a:solidFill>
                  <a:srgbClr val="00B050"/>
                </a:solidFill>
              </a:rPr>
              <a:t>chuke</a:t>
            </a:r>
            <a:r>
              <a:rPr lang="fr-FR" dirty="0">
                <a:solidFill>
                  <a:srgbClr val="00B050"/>
                </a:solidFill>
              </a:rPr>
              <a:t> ha, Ker chuka hai)</a:t>
            </a:r>
          </a:p>
          <a:p>
            <a:pPr marL="0" indent="0">
              <a:buNone/>
            </a:pPr>
            <a:r>
              <a:rPr lang="fr-FR" dirty="0">
                <a:solidFill>
                  <a:schemeClr val="bg1"/>
                </a:solidFill>
              </a:rPr>
              <a:t>He</a:t>
            </a:r>
            <a:r>
              <a:rPr lang="fr-FR" dirty="0">
                <a:solidFill>
                  <a:srgbClr val="92D050"/>
                </a:solidFill>
              </a:rPr>
              <a:t> </a:t>
            </a:r>
            <a:r>
              <a:rPr lang="fr-FR" dirty="0">
                <a:solidFill>
                  <a:schemeClr val="bg1"/>
                </a:solidFill>
              </a:rPr>
              <a:t>has</a:t>
            </a:r>
            <a:r>
              <a:rPr lang="fr-FR" dirty="0">
                <a:solidFill>
                  <a:srgbClr val="92D050"/>
                </a:solidFill>
              </a:rPr>
              <a:t> </a:t>
            </a:r>
            <a:r>
              <a:rPr lang="fr-FR" dirty="0">
                <a:solidFill>
                  <a:schemeClr val="bg1"/>
                </a:solidFill>
              </a:rPr>
              <a:t>gone</a:t>
            </a:r>
            <a:r>
              <a:rPr lang="fr-FR" dirty="0">
                <a:solidFill>
                  <a:srgbClr val="92D050"/>
                </a:solidFill>
              </a:rPr>
              <a:t> </a:t>
            </a:r>
            <a:r>
              <a:rPr lang="fr-FR" dirty="0">
                <a:solidFill>
                  <a:schemeClr val="bg1"/>
                </a:solidFill>
              </a:rPr>
              <a:t>to</a:t>
            </a:r>
            <a:r>
              <a:rPr lang="fr-FR" dirty="0">
                <a:solidFill>
                  <a:srgbClr val="92D050"/>
                </a:solidFill>
              </a:rPr>
              <a:t> </a:t>
            </a:r>
            <a:r>
              <a:rPr lang="fr-FR" dirty="0">
                <a:solidFill>
                  <a:schemeClr val="bg1"/>
                </a:solidFill>
              </a:rPr>
              <a:t>school</a:t>
            </a:r>
            <a:r>
              <a:rPr lang="fr-FR" dirty="0">
                <a:solidFill>
                  <a:srgbClr val="92D050"/>
                </a:solidFill>
              </a:rPr>
              <a:t>.</a:t>
            </a:r>
            <a:endParaRPr lang="en-US" dirty="0">
              <a:solidFill>
                <a:srgbClr val="92D050"/>
              </a:solidFill>
            </a:endParaRPr>
          </a:p>
          <a:p>
            <a:pPr marL="0" indent="0">
              <a:buNone/>
            </a:pPr>
            <a:r>
              <a:rPr lang="fr-FR" dirty="0">
                <a:solidFill>
                  <a:schemeClr val="bg1"/>
                </a:solidFill>
              </a:rPr>
              <a:t>He</a:t>
            </a:r>
            <a:r>
              <a:rPr lang="fr-FR" dirty="0">
                <a:solidFill>
                  <a:srgbClr val="92D050"/>
                </a:solidFill>
              </a:rPr>
              <a:t> </a:t>
            </a:r>
            <a:r>
              <a:rPr lang="fr-FR" dirty="0">
                <a:solidFill>
                  <a:schemeClr val="bg1"/>
                </a:solidFill>
              </a:rPr>
              <a:t>has</a:t>
            </a:r>
            <a:r>
              <a:rPr lang="fr-FR" dirty="0">
                <a:solidFill>
                  <a:srgbClr val="92D050"/>
                </a:solidFill>
              </a:rPr>
              <a:t> </a:t>
            </a:r>
            <a:r>
              <a:rPr lang="fr-FR" dirty="0">
                <a:solidFill>
                  <a:schemeClr val="bg1"/>
                </a:solidFill>
              </a:rPr>
              <a:t>came</a:t>
            </a:r>
            <a:r>
              <a:rPr lang="fr-FR" dirty="0">
                <a:solidFill>
                  <a:srgbClr val="92D050"/>
                </a:solidFill>
              </a:rPr>
              <a:t> </a:t>
            </a:r>
            <a:r>
              <a:rPr lang="fr-FR" dirty="0">
                <a:solidFill>
                  <a:schemeClr val="bg1"/>
                </a:solidFill>
              </a:rPr>
              <a:t>to</a:t>
            </a:r>
            <a:r>
              <a:rPr lang="fr-FR" dirty="0">
                <a:solidFill>
                  <a:srgbClr val="92D050"/>
                </a:solidFill>
              </a:rPr>
              <a:t> </a:t>
            </a:r>
            <a:r>
              <a:rPr lang="fr-FR" dirty="0">
                <a:solidFill>
                  <a:schemeClr val="bg1"/>
                </a:solidFill>
              </a:rPr>
              <a:t>me</a:t>
            </a:r>
            <a:r>
              <a:rPr lang="fr-FR" dirty="0">
                <a:solidFill>
                  <a:srgbClr val="92D050"/>
                </a:solidFill>
              </a:rPr>
              <a:t>.</a:t>
            </a:r>
          </a:p>
          <a:p>
            <a:r>
              <a:rPr lang="en-US" dirty="0">
                <a:solidFill>
                  <a:schemeClr val="bg1"/>
                </a:solidFill>
              </a:rPr>
              <a:t>I have done it.</a:t>
            </a:r>
          </a:p>
          <a:p>
            <a:r>
              <a:rPr lang="en-US" dirty="0">
                <a:solidFill>
                  <a:schemeClr val="bg1"/>
                </a:solidFill>
              </a:rPr>
              <a:t>She is leaved there.</a:t>
            </a:r>
          </a:p>
          <a:p>
            <a:r>
              <a:rPr lang="en-US" dirty="0">
                <a:solidFill>
                  <a:schemeClr val="bg1"/>
                </a:solidFill>
              </a:rPr>
              <a:t>I have played with that person.</a:t>
            </a:r>
          </a:p>
          <a:p>
            <a:r>
              <a:rPr lang="en-US" dirty="0">
                <a:solidFill>
                  <a:srgbClr val="00B050"/>
                </a:solidFill>
              </a:rPr>
              <a:t>“Had” </a:t>
            </a:r>
            <a:r>
              <a:rPr lang="fr-FR" dirty="0">
                <a:solidFill>
                  <a:srgbClr val="00B050"/>
                </a:solidFill>
              </a:rPr>
              <a:t>:Chuka ta , Chuka tee ,</a:t>
            </a:r>
            <a:r>
              <a:rPr lang="fr-FR" dirty="0" err="1">
                <a:solidFill>
                  <a:srgbClr val="00B050"/>
                </a:solidFill>
              </a:rPr>
              <a:t>ker</a:t>
            </a:r>
            <a:r>
              <a:rPr lang="fr-FR" dirty="0">
                <a:solidFill>
                  <a:srgbClr val="00B050"/>
                </a:solidFill>
              </a:rPr>
              <a:t> </a:t>
            </a:r>
            <a:r>
              <a:rPr lang="fr-FR" dirty="0" err="1">
                <a:solidFill>
                  <a:srgbClr val="00B050"/>
                </a:solidFill>
              </a:rPr>
              <a:t>chuke</a:t>
            </a:r>
            <a:r>
              <a:rPr lang="fr-FR" dirty="0">
                <a:solidFill>
                  <a:srgbClr val="00B050"/>
                </a:solidFill>
              </a:rPr>
              <a:t> te</a:t>
            </a:r>
            <a:endParaRPr lang="en-US" dirty="0">
              <a:solidFill>
                <a:srgbClr val="00B050"/>
              </a:solidFill>
            </a:endParaRPr>
          </a:p>
          <a:p>
            <a:r>
              <a:rPr lang="en-US" dirty="0">
                <a:solidFill>
                  <a:schemeClr val="bg1"/>
                </a:solidFill>
              </a:rPr>
              <a:t>I had gone there.</a:t>
            </a:r>
          </a:p>
          <a:p>
            <a:r>
              <a:rPr lang="en-US" dirty="0">
                <a:solidFill>
                  <a:schemeClr val="bg1"/>
                </a:solidFill>
              </a:rPr>
              <a:t>They had played with them.</a:t>
            </a:r>
          </a:p>
          <a:p>
            <a:endParaRPr lang="en-US" dirty="0">
              <a:solidFill>
                <a:schemeClr val="bg1"/>
              </a:solidFill>
            </a:endParaRPr>
          </a:p>
          <a:p>
            <a:endParaRPr lang="en-US" dirty="0">
              <a:solidFill>
                <a:schemeClr val="bg1"/>
              </a:solidFill>
            </a:endParaRPr>
          </a:p>
          <a:p>
            <a:endParaRPr lang="en-US" sz="2000" dirty="0"/>
          </a:p>
        </p:txBody>
      </p:sp>
      <p:sp>
        <p:nvSpPr>
          <p:cNvPr id="5" name="Rectangle 4">
            <a:extLst>
              <a:ext uri="{FF2B5EF4-FFF2-40B4-BE49-F238E27FC236}">
                <a16:creationId xmlns:a16="http://schemas.microsoft.com/office/drawing/2014/main" id="{6B70C3AB-9B67-4E32-930D-63576B6B9160}"/>
              </a:ext>
            </a:extLst>
          </p:cNvPr>
          <p:cNvSpPr/>
          <p:nvPr/>
        </p:nvSpPr>
        <p:spPr>
          <a:xfrm>
            <a:off x="8280400" y="0"/>
            <a:ext cx="39116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92D050"/>
                </a:solidFill>
              </a:rPr>
              <a:t>3, </a:t>
            </a:r>
            <a:r>
              <a:rPr lang="en-US" dirty="0">
                <a:solidFill>
                  <a:schemeClr val="bg1"/>
                </a:solidFill>
              </a:rPr>
              <a:t>Has,Have are used :</a:t>
            </a:r>
            <a:r>
              <a:rPr lang="en-US" dirty="0">
                <a:solidFill>
                  <a:srgbClr val="92D050"/>
                </a:solidFill>
              </a:rPr>
              <a:t>“ability” </a:t>
            </a:r>
            <a:r>
              <a:rPr lang="en-US" dirty="0" err="1">
                <a:solidFill>
                  <a:srgbClr val="92D050"/>
                </a:solidFill>
              </a:rPr>
              <a:t>yene</a:t>
            </a:r>
            <a:r>
              <a:rPr lang="en-US" dirty="0">
                <a:solidFill>
                  <a:srgbClr val="92D050"/>
                </a:solidFill>
              </a:rPr>
              <a:t> </a:t>
            </a:r>
            <a:r>
              <a:rPr lang="en-US" dirty="0" err="1">
                <a:solidFill>
                  <a:srgbClr val="92D050"/>
                </a:solidFill>
              </a:rPr>
              <a:t>kese</a:t>
            </a:r>
            <a:r>
              <a:rPr lang="en-US" dirty="0">
                <a:solidFill>
                  <a:srgbClr val="92D050"/>
                </a:solidFill>
              </a:rPr>
              <a:t> </a:t>
            </a:r>
            <a:r>
              <a:rPr lang="en-US" dirty="0" err="1">
                <a:solidFill>
                  <a:srgbClr val="92D050"/>
                </a:solidFill>
              </a:rPr>
              <a:t>ander</a:t>
            </a:r>
            <a:r>
              <a:rPr lang="en-US" dirty="0">
                <a:solidFill>
                  <a:srgbClr val="92D050"/>
                </a:solidFill>
              </a:rPr>
              <a:t>. </a:t>
            </a:r>
            <a:r>
              <a:rPr lang="en-US" dirty="0" err="1">
                <a:solidFill>
                  <a:srgbClr val="92D050"/>
                </a:solidFill>
              </a:rPr>
              <a:t>muj</a:t>
            </a:r>
            <a:r>
              <a:rPr lang="en-US" dirty="0">
                <a:solidFill>
                  <a:srgbClr val="92D050"/>
                </a:solidFill>
              </a:rPr>
              <a:t> me hai, app me hai.</a:t>
            </a:r>
            <a:endParaRPr lang="en-US" dirty="0">
              <a:solidFill>
                <a:schemeClr val="bg1"/>
              </a:solidFill>
            </a:endParaRPr>
          </a:p>
          <a:p>
            <a:r>
              <a:rPr lang="en-US" dirty="0">
                <a:solidFill>
                  <a:schemeClr val="bg1"/>
                </a:solidFill>
              </a:rPr>
              <a:t>I have courage to do some thing.</a:t>
            </a:r>
          </a:p>
          <a:p>
            <a:r>
              <a:rPr lang="en-US">
                <a:solidFill>
                  <a:schemeClr val="bg1"/>
                </a:solidFill>
              </a:rPr>
              <a:t>He have </a:t>
            </a:r>
            <a:r>
              <a:rPr lang="en-US" dirty="0" err="1">
                <a:solidFill>
                  <a:schemeClr val="bg1"/>
                </a:solidFill>
              </a:rPr>
              <a:t>potensional</a:t>
            </a:r>
            <a:r>
              <a:rPr lang="en-US" dirty="0">
                <a:solidFill>
                  <a:schemeClr val="bg1"/>
                </a:solidFill>
              </a:rPr>
              <a:t> to going to </a:t>
            </a:r>
            <a:r>
              <a:rPr lang="en-US" dirty="0" err="1">
                <a:solidFill>
                  <a:schemeClr val="bg1"/>
                </a:solidFill>
              </a:rPr>
              <a:t>bazer</a:t>
            </a:r>
            <a:r>
              <a:rPr lang="en-US" dirty="0">
                <a:solidFill>
                  <a:schemeClr val="bg1"/>
                </a:solidFill>
              </a:rPr>
              <a:t>.</a:t>
            </a:r>
          </a:p>
          <a:p>
            <a:r>
              <a:rPr lang="en-US" dirty="0">
                <a:solidFill>
                  <a:schemeClr val="bg1"/>
                </a:solidFill>
              </a:rPr>
              <a:t>They have </a:t>
            </a:r>
            <a:r>
              <a:rPr lang="en-US" dirty="0" err="1">
                <a:solidFill>
                  <a:schemeClr val="bg1"/>
                </a:solidFill>
              </a:rPr>
              <a:t>potensionl</a:t>
            </a:r>
            <a:r>
              <a:rPr lang="en-US" dirty="0">
                <a:solidFill>
                  <a:schemeClr val="bg1"/>
                </a:solidFill>
              </a:rPr>
              <a:t> to get victory against </a:t>
            </a:r>
            <a:r>
              <a:rPr lang="en-US" dirty="0" err="1">
                <a:solidFill>
                  <a:schemeClr val="bg1"/>
                </a:solidFill>
              </a:rPr>
              <a:t>amary</a:t>
            </a:r>
            <a:r>
              <a:rPr lang="en-US" dirty="0">
                <a:solidFill>
                  <a:schemeClr val="bg1"/>
                </a:solidFill>
              </a:rPr>
              <a:t>.</a:t>
            </a:r>
          </a:p>
          <a:p>
            <a:r>
              <a:rPr lang="en-US" dirty="0">
                <a:solidFill>
                  <a:srgbClr val="00B050"/>
                </a:solidFill>
              </a:rPr>
              <a:t>“Had” ability for past tense </a:t>
            </a:r>
            <a:r>
              <a:rPr lang="en-US" dirty="0" err="1">
                <a:solidFill>
                  <a:srgbClr val="00B050"/>
                </a:solidFill>
              </a:rPr>
              <a:t>muj</a:t>
            </a:r>
            <a:r>
              <a:rPr lang="en-US" dirty="0">
                <a:solidFill>
                  <a:srgbClr val="00B050"/>
                </a:solidFill>
              </a:rPr>
              <a:t> me ta, </a:t>
            </a:r>
            <a:r>
              <a:rPr lang="en-US" dirty="0" err="1">
                <a:solidFill>
                  <a:srgbClr val="00B050"/>
                </a:solidFill>
              </a:rPr>
              <a:t>te</a:t>
            </a:r>
            <a:r>
              <a:rPr lang="en-US" dirty="0">
                <a:solidFill>
                  <a:srgbClr val="00B050"/>
                </a:solidFill>
              </a:rPr>
              <a:t> ,tee</a:t>
            </a:r>
          </a:p>
          <a:p>
            <a:r>
              <a:rPr lang="en-US" dirty="0">
                <a:solidFill>
                  <a:schemeClr val="bg1"/>
                </a:solidFill>
              </a:rPr>
              <a:t>I had courage to do some thing.</a:t>
            </a:r>
          </a:p>
          <a:p>
            <a:r>
              <a:rPr lang="en-US" dirty="0">
                <a:solidFill>
                  <a:schemeClr val="bg1"/>
                </a:solidFill>
              </a:rPr>
              <a:t>You have a brave heart.</a:t>
            </a:r>
            <a:endParaRPr lang="en-US" sz="2000" dirty="0">
              <a:solidFill>
                <a:schemeClr val="bg1"/>
              </a:solidFill>
            </a:endParaRPr>
          </a:p>
          <a:p>
            <a:pPr marL="0" indent="0">
              <a:buNone/>
            </a:pPr>
            <a:r>
              <a:rPr lang="en-US" sz="2000" dirty="0">
                <a:solidFill>
                  <a:schemeClr val="bg1"/>
                </a:solidFill>
              </a:rPr>
              <a:t>4,</a:t>
            </a:r>
            <a:r>
              <a:rPr lang="en-US" sz="2000" dirty="0">
                <a:solidFill>
                  <a:srgbClr val="92D050"/>
                </a:solidFill>
              </a:rPr>
              <a:t> </a:t>
            </a:r>
            <a:r>
              <a:rPr lang="en-US" sz="2000" dirty="0" err="1">
                <a:solidFill>
                  <a:schemeClr val="bg1"/>
                </a:solidFill>
              </a:rPr>
              <a:t>Has,Have</a:t>
            </a:r>
            <a:r>
              <a:rPr lang="en-US" sz="2000" dirty="0">
                <a:solidFill>
                  <a:schemeClr val="bg1"/>
                </a:solidFill>
              </a:rPr>
              <a:t> are used  Us </a:t>
            </a:r>
            <a:r>
              <a:rPr lang="en-US" sz="2000" dirty="0" err="1">
                <a:solidFill>
                  <a:schemeClr val="bg1"/>
                </a:solidFill>
              </a:rPr>
              <a:t>ke</a:t>
            </a:r>
            <a:r>
              <a:rPr lang="en-US" sz="2000" dirty="0">
                <a:solidFill>
                  <a:schemeClr val="bg1"/>
                </a:solidFill>
              </a:rPr>
              <a:t> </a:t>
            </a:r>
            <a:r>
              <a:rPr lang="en-US" sz="2000" dirty="0" err="1">
                <a:solidFill>
                  <a:schemeClr val="bg1"/>
                </a:solidFill>
              </a:rPr>
              <a:t>hai</a:t>
            </a:r>
            <a:r>
              <a:rPr lang="en-US" sz="2000" dirty="0">
                <a:solidFill>
                  <a:schemeClr val="bg1"/>
                </a:solidFill>
              </a:rPr>
              <a:t>.</a:t>
            </a:r>
          </a:p>
          <a:p>
            <a:pPr marL="0" indent="0">
              <a:buNone/>
            </a:pPr>
            <a:r>
              <a:rPr lang="en-US" sz="2000" dirty="0">
                <a:solidFill>
                  <a:schemeClr val="bg1"/>
                </a:solidFill>
              </a:rPr>
              <a:t>I have two brother.</a:t>
            </a:r>
          </a:p>
          <a:p>
            <a:r>
              <a:rPr lang="en-US" sz="2000" dirty="0">
                <a:solidFill>
                  <a:srgbClr val="00B050"/>
                </a:solidFill>
              </a:rPr>
              <a:t>“</a:t>
            </a:r>
            <a:r>
              <a:rPr lang="en-US" sz="2000" dirty="0" err="1">
                <a:solidFill>
                  <a:srgbClr val="00B050"/>
                </a:solidFill>
              </a:rPr>
              <a:t>Had”are</a:t>
            </a:r>
            <a:r>
              <a:rPr lang="en-US" sz="2000" dirty="0">
                <a:solidFill>
                  <a:srgbClr val="00B050"/>
                </a:solidFill>
              </a:rPr>
              <a:t> used  Us </a:t>
            </a:r>
            <a:r>
              <a:rPr lang="en-US" sz="2000" dirty="0" err="1">
                <a:solidFill>
                  <a:srgbClr val="00B050"/>
                </a:solidFill>
              </a:rPr>
              <a:t>ke</a:t>
            </a:r>
            <a:r>
              <a:rPr lang="en-US" sz="2000" dirty="0">
                <a:solidFill>
                  <a:srgbClr val="00B050"/>
                </a:solidFill>
              </a:rPr>
              <a:t> ta.</a:t>
            </a:r>
          </a:p>
          <a:p>
            <a:pPr marL="0" indent="0">
              <a:buNone/>
            </a:pPr>
            <a:r>
              <a:rPr lang="en-US" sz="2000" dirty="0">
                <a:solidFill>
                  <a:schemeClr val="bg1"/>
                </a:solidFill>
              </a:rPr>
              <a:t>He had no brother.</a:t>
            </a: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solidFill>
                <a:schemeClr val="bg1"/>
              </a:solidFill>
            </a:endParaRPr>
          </a:p>
          <a:p>
            <a:pPr marL="0" indent="0">
              <a:buNone/>
            </a:pPr>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Has, Have, Had</a:t>
            </a:r>
            <a:endParaRPr lang="en-US" dirty="0"/>
          </a:p>
        </p:txBody>
      </p:sp>
    </p:spTree>
    <p:extLst>
      <p:ext uri="{BB962C8B-B14F-4D97-AF65-F5344CB8AC3E}">
        <p14:creationId xmlns:p14="http://schemas.microsoft.com/office/powerpoint/2010/main" val="145931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01600" y="0"/>
            <a:ext cx="4318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The words "do," "does" and "did" are necessary for forming present and past indefinite sentences. "Do" is used for plural subjects and "I" and "you," while "does" is used for singular subjects. "Did" is used for past tense with both singular and plural subjects. While typically found in negative sentences, these words can also be used in affirmative sentences.</a:t>
            </a:r>
          </a:p>
          <a:p>
            <a:pPr marL="0" indent="0">
              <a:buNone/>
            </a:pPr>
            <a:r>
              <a:rPr lang="en-US" sz="1600" dirty="0">
                <a:solidFill>
                  <a:schemeClr val="bg1"/>
                </a:solidFill>
              </a:rPr>
              <a:t> It is important to remember that they use to emphasize the sentence. </a:t>
            </a:r>
          </a:p>
          <a:p>
            <a:pPr marL="0" indent="0">
              <a:buNone/>
            </a:pPr>
            <a:r>
              <a:rPr lang="en-US" sz="1600" dirty="0">
                <a:solidFill>
                  <a:schemeClr val="bg1"/>
                </a:solidFill>
              </a:rPr>
              <a:t>For example:</a:t>
            </a:r>
          </a:p>
          <a:p>
            <a:pPr marL="0" indent="0">
              <a:buNone/>
            </a:pPr>
            <a:r>
              <a:rPr lang="en-US" sz="1600" dirty="0">
                <a:solidFill>
                  <a:schemeClr val="bg1"/>
                </a:solidFill>
              </a:rPr>
              <a:t>if someone tells your child not to go to school, you can assertively respond with, "He does go to school“, I do go. I do meet with every day.</a:t>
            </a:r>
          </a:p>
          <a:p>
            <a:pPr marL="0" indent="0">
              <a:buNone/>
            </a:pPr>
            <a:endParaRPr lang="en-US" sz="1600" dirty="0">
              <a:solidFill>
                <a:schemeClr val="bg1"/>
              </a:solidFill>
            </a:endParaRP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800" dirty="0">
                <a:solidFill>
                  <a:schemeClr val="accent6">
                    <a:lumMod val="75000"/>
                  </a:schemeClr>
                </a:solidFill>
              </a:rPr>
              <a:t>Did is use in past </a:t>
            </a:r>
            <a:r>
              <a:rPr lang="en-US" sz="1800" dirty="0" err="1">
                <a:solidFill>
                  <a:schemeClr val="accent6">
                    <a:lumMod val="75000"/>
                  </a:schemeClr>
                </a:solidFill>
              </a:rPr>
              <a:t>indfinite</a:t>
            </a:r>
            <a:r>
              <a:rPr lang="en-US" sz="1800" dirty="0">
                <a:solidFill>
                  <a:schemeClr val="accent6">
                    <a:lumMod val="75000"/>
                  </a:schemeClr>
                </a:solidFill>
              </a:rPr>
              <a:t> tense:</a:t>
            </a:r>
          </a:p>
          <a:p>
            <a:pPr marL="0" indent="0">
              <a:buNone/>
            </a:pPr>
            <a:r>
              <a:rPr lang="en-US" sz="1800" dirty="0">
                <a:solidFill>
                  <a:schemeClr val="bg1"/>
                </a:solidFill>
              </a:rPr>
              <a:t>Example:</a:t>
            </a:r>
          </a:p>
          <a:p>
            <a:pPr marL="0" indent="0">
              <a:buNone/>
            </a:pPr>
            <a:r>
              <a:rPr lang="en-US" sz="1200" dirty="0">
                <a:solidFill>
                  <a:schemeClr val="bg1"/>
                </a:solidFill>
              </a:rPr>
              <a:t>He did not come to my home.</a:t>
            </a:r>
          </a:p>
          <a:p>
            <a:pPr marL="0" indent="0">
              <a:buNone/>
            </a:pPr>
            <a:r>
              <a:rPr lang="en-US" sz="1800" dirty="0">
                <a:solidFill>
                  <a:schemeClr val="bg1"/>
                </a:solidFill>
              </a:rPr>
              <a:t>He did not set with me.</a:t>
            </a:r>
          </a:p>
          <a:p>
            <a:pPr marL="0" indent="0">
              <a:buNone/>
            </a:pPr>
            <a:r>
              <a:rPr lang="en-US" sz="1800" dirty="0">
                <a:solidFill>
                  <a:schemeClr val="bg1"/>
                </a:solidFill>
              </a:rPr>
              <a:t>In 2021 I did not meet with you.</a:t>
            </a:r>
          </a:p>
          <a:p>
            <a:pPr marL="0" indent="0">
              <a:buNone/>
            </a:pPr>
            <a:r>
              <a:rPr lang="en-US" sz="1800" dirty="0">
                <a:solidFill>
                  <a:schemeClr val="bg1"/>
                </a:solidFill>
              </a:rPr>
              <a:t>I did not call you bro.</a:t>
            </a:r>
          </a:p>
          <a:p>
            <a:pPr marL="0" indent="0">
              <a:buNone/>
            </a:pPr>
            <a:r>
              <a:rPr lang="en-US" sz="1800" dirty="0">
                <a:solidFill>
                  <a:schemeClr val="bg1"/>
                </a:solidFill>
              </a:rPr>
              <a:t>I did go there bro.(emphasize sentence).</a:t>
            </a:r>
          </a:p>
          <a:p>
            <a:pPr marL="0" indent="0">
              <a:buNone/>
            </a:pPr>
            <a:r>
              <a:rPr lang="en-US" sz="1800" dirty="0" err="1">
                <a:solidFill>
                  <a:schemeClr val="bg1"/>
                </a:solidFill>
              </a:rPr>
              <a:t>Sudais</a:t>
            </a:r>
            <a:r>
              <a:rPr lang="en-US" sz="1800" dirty="0">
                <a:solidFill>
                  <a:schemeClr val="bg1"/>
                </a:solidFill>
              </a:rPr>
              <a:t> met with it(General case).</a:t>
            </a:r>
          </a:p>
          <a:p>
            <a:pPr marL="0" indent="0">
              <a:buNone/>
            </a:pPr>
            <a:r>
              <a:rPr lang="en-US" sz="1800" dirty="0" err="1">
                <a:solidFill>
                  <a:schemeClr val="bg1"/>
                </a:solidFill>
              </a:rPr>
              <a:t>Sudais</a:t>
            </a:r>
            <a:r>
              <a:rPr lang="en-US" sz="1800" dirty="0">
                <a:solidFill>
                  <a:schemeClr val="bg1"/>
                </a:solidFill>
              </a:rPr>
              <a:t> did meet with it.(emphasize)</a:t>
            </a:r>
          </a:p>
          <a:p>
            <a:pPr marL="0" indent="0">
              <a:buNone/>
            </a:pPr>
            <a:endParaRPr lang="en-US" sz="1800" dirty="0">
              <a:solidFill>
                <a:schemeClr val="accent6">
                  <a:lumMod val="75000"/>
                </a:schemeClr>
              </a:solidFill>
            </a:endParaRPr>
          </a:p>
          <a:p>
            <a:pPr marL="0" indent="0">
              <a:buNone/>
            </a:pPr>
            <a:r>
              <a:rPr lang="en-US" sz="1800" dirty="0">
                <a:solidFill>
                  <a:schemeClr val="accent6">
                    <a:lumMod val="75000"/>
                  </a:schemeClr>
                </a:solidFill>
              </a:rPr>
              <a:t>Examples other sentence:</a:t>
            </a:r>
          </a:p>
          <a:p>
            <a:pPr marL="0" indent="0">
              <a:buNone/>
            </a:pPr>
            <a:r>
              <a:rPr lang="en-US" sz="1800" dirty="0">
                <a:solidFill>
                  <a:schemeClr val="bg1"/>
                </a:solidFill>
              </a:rPr>
              <a:t>He sets with me.</a:t>
            </a:r>
          </a:p>
          <a:p>
            <a:pPr marL="0" indent="0">
              <a:buNone/>
            </a:pPr>
            <a:r>
              <a:rPr lang="en-US" sz="1800" dirty="0">
                <a:solidFill>
                  <a:schemeClr val="bg1"/>
                </a:solidFill>
              </a:rPr>
              <a:t>She goes to school.</a:t>
            </a:r>
          </a:p>
          <a:p>
            <a:pPr marL="0" indent="0">
              <a:buNone/>
            </a:pPr>
            <a:r>
              <a:rPr lang="en-US" sz="1800" dirty="0">
                <a:solidFill>
                  <a:schemeClr val="bg1"/>
                </a:solidFill>
              </a:rPr>
              <a:t>I do this.</a:t>
            </a:r>
          </a:p>
          <a:p>
            <a:pPr marL="0" indent="0">
              <a:buNone/>
            </a:pPr>
            <a:r>
              <a:rPr lang="en-US" sz="1800" dirty="0">
                <a:solidFill>
                  <a:schemeClr val="bg1"/>
                </a:solidFill>
              </a:rPr>
              <a:t>You know me.</a:t>
            </a:r>
          </a:p>
          <a:p>
            <a:pPr marL="0" indent="0">
              <a:buNone/>
            </a:pPr>
            <a:r>
              <a:rPr lang="en-US" sz="1800" dirty="0">
                <a:solidFill>
                  <a:schemeClr val="bg1"/>
                </a:solidFill>
              </a:rPr>
              <a:t>Examples:</a:t>
            </a:r>
          </a:p>
          <a:p>
            <a:pPr marL="0" indent="0">
              <a:buNone/>
            </a:pPr>
            <a:r>
              <a:rPr lang="en-US" sz="1800" dirty="0">
                <a:solidFill>
                  <a:schemeClr val="bg1"/>
                </a:solidFill>
              </a:rPr>
              <a:t>He doesn't sit with me.</a:t>
            </a:r>
          </a:p>
          <a:p>
            <a:pPr marL="0" indent="0">
              <a:buNone/>
            </a:pPr>
            <a:r>
              <a:rPr lang="en-US" sz="1800" dirty="0">
                <a:solidFill>
                  <a:schemeClr val="bg1"/>
                </a:solidFill>
              </a:rPr>
              <a:t>She doesn't go to school.</a:t>
            </a:r>
          </a:p>
          <a:p>
            <a:pPr marL="0" indent="0">
              <a:buNone/>
            </a:pPr>
            <a:r>
              <a:rPr lang="en-US" sz="1800" dirty="0">
                <a:solidFill>
                  <a:schemeClr val="bg1"/>
                </a:solidFill>
              </a:rPr>
              <a:t>I do not do this.</a:t>
            </a:r>
          </a:p>
          <a:p>
            <a:pPr marL="0" indent="0">
              <a:buNone/>
            </a:pPr>
            <a:r>
              <a:rPr lang="en-US" sz="1800" dirty="0">
                <a:solidFill>
                  <a:schemeClr val="bg1"/>
                </a:solidFill>
              </a:rPr>
              <a:t>You do not know me.</a:t>
            </a:r>
          </a:p>
          <a:p>
            <a:endParaRPr lang="en-US" dirty="0">
              <a:solidFill>
                <a:schemeClr val="bg1"/>
              </a:solidFill>
            </a:endParaRPr>
          </a:p>
          <a:p>
            <a:endParaRPr lang="en-US" dirty="0">
              <a:solidFill>
                <a:schemeClr val="bg1"/>
              </a:solidFill>
            </a:endParaRPr>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Do, Does, Did</a:t>
            </a:r>
            <a:endParaRPr lang="en-US" dirty="0"/>
          </a:p>
        </p:txBody>
      </p:sp>
    </p:spTree>
    <p:extLst>
      <p:ext uri="{BB962C8B-B14F-4D97-AF65-F5344CB8AC3E}">
        <p14:creationId xmlns:p14="http://schemas.microsoft.com/office/powerpoint/2010/main" val="270375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0" y="0"/>
            <a:ext cx="44196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a:p>
            <a:pPr marL="0" indent="0">
              <a:buNone/>
            </a:pPr>
            <a:r>
              <a:rPr lang="en-US" sz="1600" dirty="0">
                <a:solidFill>
                  <a:schemeClr val="bg1"/>
                </a:solidFill>
              </a:rPr>
              <a:t> “will” use for feature (ga, </a:t>
            </a:r>
            <a:r>
              <a:rPr lang="en-US" sz="1600" dirty="0" err="1">
                <a:solidFill>
                  <a:schemeClr val="bg1"/>
                </a:solidFill>
              </a:rPr>
              <a:t>ge</a:t>
            </a:r>
            <a:r>
              <a:rPr lang="en-US" sz="1600" dirty="0">
                <a:solidFill>
                  <a:schemeClr val="bg1"/>
                </a:solidFill>
              </a:rPr>
              <a:t>, gee).</a:t>
            </a:r>
          </a:p>
          <a:p>
            <a:pPr marL="0" indent="0">
              <a:buNone/>
            </a:pPr>
            <a:r>
              <a:rPr lang="en-US" sz="1600" dirty="0">
                <a:solidFill>
                  <a:schemeClr val="bg1"/>
                </a:solidFill>
              </a:rPr>
              <a:t>It sentence must be show work.</a:t>
            </a:r>
          </a:p>
          <a:p>
            <a:pPr marL="0" indent="0">
              <a:buNone/>
            </a:pPr>
            <a:r>
              <a:rPr lang="en-US" sz="1600" dirty="0">
                <a:solidFill>
                  <a:schemeClr val="bg1"/>
                </a:solidFill>
              </a:rPr>
              <a:t>Example: </a:t>
            </a:r>
          </a:p>
          <a:p>
            <a:pPr marL="0" indent="0">
              <a:buNone/>
            </a:pPr>
            <a:r>
              <a:rPr lang="en-US" sz="1600" dirty="0">
                <a:solidFill>
                  <a:schemeClr val="bg1"/>
                </a:solidFill>
              </a:rPr>
              <a:t>I will doing inshallah.</a:t>
            </a:r>
          </a:p>
          <a:p>
            <a:pPr marL="0" indent="0">
              <a:buNone/>
            </a:pPr>
            <a:r>
              <a:rPr lang="en-US" sz="1600" dirty="0">
                <a:solidFill>
                  <a:schemeClr val="bg1"/>
                </a:solidFill>
              </a:rPr>
              <a:t>I will going or he will play.</a:t>
            </a:r>
          </a:p>
          <a:p>
            <a:pPr marL="0" indent="0">
              <a:buNone/>
            </a:pPr>
            <a:r>
              <a:rPr lang="en-US" sz="1600" dirty="0">
                <a:solidFill>
                  <a:schemeClr val="bg1"/>
                </a:solidFill>
              </a:rPr>
              <a:t>They will come our home.</a:t>
            </a:r>
          </a:p>
          <a:p>
            <a:pPr marL="0" indent="0">
              <a:buNone/>
            </a:pPr>
            <a:r>
              <a:rPr lang="en-US" sz="1600" dirty="0">
                <a:solidFill>
                  <a:schemeClr val="bg1"/>
                </a:solidFill>
              </a:rPr>
              <a:t>Use of “shall” (</a:t>
            </a:r>
            <a:r>
              <a:rPr lang="en-US" sz="1600" dirty="0" err="1">
                <a:solidFill>
                  <a:schemeClr val="bg1"/>
                </a:solidFill>
              </a:rPr>
              <a:t>chahia</a:t>
            </a:r>
            <a:r>
              <a:rPr lang="en-US" sz="1600" dirty="0">
                <a:solidFill>
                  <a:schemeClr val="bg1"/>
                </a:solidFill>
              </a:rPr>
              <a:t>, </a:t>
            </a:r>
            <a:r>
              <a:rPr lang="en-US" sz="1600" dirty="0" err="1">
                <a:solidFill>
                  <a:schemeClr val="bg1"/>
                </a:solidFill>
              </a:rPr>
              <a:t>oo,too</a:t>
            </a:r>
            <a:r>
              <a:rPr lang="en-US" sz="1600" dirty="0">
                <a:solidFill>
                  <a:schemeClr val="bg1"/>
                </a:solidFill>
              </a:rPr>
              <a:t>)</a:t>
            </a:r>
          </a:p>
          <a:p>
            <a:pPr marL="0" indent="0">
              <a:buNone/>
            </a:pPr>
            <a:r>
              <a:rPr lang="en-US" sz="1600" dirty="0">
                <a:solidFill>
                  <a:schemeClr val="bg1"/>
                </a:solidFill>
              </a:rPr>
              <a:t>One meaning like should.</a:t>
            </a:r>
          </a:p>
          <a:p>
            <a:pPr marL="0" indent="0">
              <a:buNone/>
            </a:pPr>
            <a:r>
              <a:rPr lang="en-US" sz="1600" dirty="0">
                <a:solidFill>
                  <a:schemeClr val="bg1"/>
                </a:solidFill>
              </a:rPr>
              <a:t>Example:</a:t>
            </a:r>
          </a:p>
          <a:p>
            <a:pPr marL="0" indent="0">
              <a:buNone/>
            </a:pPr>
            <a:r>
              <a:rPr lang="en-US" sz="1600" dirty="0">
                <a:solidFill>
                  <a:schemeClr val="bg1"/>
                </a:solidFill>
              </a:rPr>
              <a:t>Shall I play with you?</a:t>
            </a:r>
          </a:p>
          <a:p>
            <a:pPr marL="0" indent="0">
              <a:buNone/>
            </a:pPr>
            <a:r>
              <a:rPr lang="en-US" sz="1600" dirty="0">
                <a:solidFill>
                  <a:schemeClr val="bg1"/>
                </a:solidFill>
              </a:rPr>
              <a:t>Shall we tell you?</a:t>
            </a:r>
          </a:p>
          <a:p>
            <a:pPr marL="0" indent="0">
              <a:buNone/>
            </a:pPr>
            <a:r>
              <a:rPr lang="en-US" sz="1600" dirty="0">
                <a:solidFill>
                  <a:schemeClr val="bg1"/>
                </a:solidFill>
              </a:rPr>
              <a:t>Shall I go there?</a:t>
            </a:r>
          </a:p>
          <a:p>
            <a:pPr marL="0" indent="0">
              <a:buNone/>
            </a:pPr>
            <a:r>
              <a:rPr lang="en-US" sz="1600" dirty="0">
                <a:solidFill>
                  <a:schemeClr val="bg1"/>
                </a:solidFill>
              </a:rPr>
              <a:t>Shall I met you?</a:t>
            </a:r>
          </a:p>
          <a:p>
            <a:pPr marL="0" indent="0">
              <a:buNone/>
            </a:pPr>
            <a:r>
              <a:rPr lang="en-US" sz="1600" dirty="0">
                <a:solidFill>
                  <a:schemeClr val="bg1"/>
                </a:solidFill>
              </a:rPr>
              <a:t>Shall I sit with you?</a:t>
            </a:r>
          </a:p>
          <a:p>
            <a:pPr marL="0" indent="0">
              <a:buNone/>
            </a:pPr>
            <a:r>
              <a:rPr lang="en-US" sz="1600" dirty="0">
                <a:solidFill>
                  <a:schemeClr val="bg1"/>
                </a:solidFill>
              </a:rPr>
              <a:t>Shall I talk to him?</a:t>
            </a:r>
          </a:p>
          <a:p>
            <a:pPr marL="0" indent="0">
              <a:buNone/>
            </a:pPr>
            <a:endParaRPr lang="en-US" sz="1600" dirty="0">
              <a:solidFill>
                <a:schemeClr val="bg1"/>
              </a:solidFill>
            </a:endParaRPr>
          </a:p>
        </p:txBody>
      </p:sp>
      <p:sp>
        <p:nvSpPr>
          <p:cNvPr id="4" name="Rectangle 3">
            <a:extLst>
              <a:ext uri="{FF2B5EF4-FFF2-40B4-BE49-F238E27FC236}">
                <a16:creationId xmlns:a16="http://schemas.microsoft.com/office/drawing/2014/main" id="{DB76DB15-5CA3-42C1-AF30-24A0C187E065}"/>
              </a:ext>
            </a:extLst>
          </p:cNvPr>
          <p:cNvSpPr/>
          <p:nvPr/>
        </p:nvSpPr>
        <p:spPr>
          <a:xfrm>
            <a:off x="4419600" y="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2362200" y="889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 Will, Shall</a:t>
            </a:r>
            <a:endParaRPr lang="en-US" dirty="0"/>
          </a:p>
        </p:txBody>
      </p:sp>
    </p:spTree>
    <p:extLst>
      <p:ext uri="{BB962C8B-B14F-4D97-AF65-F5344CB8AC3E}">
        <p14:creationId xmlns:p14="http://schemas.microsoft.com/office/powerpoint/2010/main" val="9674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09E22-F0A3-43EA-81FC-7B6236FA1414}"/>
              </a:ext>
            </a:extLst>
          </p:cNvPr>
          <p:cNvSpPr>
            <a:spLocks noGrp="1"/>
          </p:cNvSpPr>
          <p:nvPr>
            <p:ph idx="1"/>
          </p:nvPr>
        </p:nvSpPr>
        <p:spPr>
          <a:xfrm>
            <a:off x="-152400" y="0"/>
            <a:ext cx="4572000" cy="6858000"/>
          </a:xfrm>
          <a:solidFill>
            <a:schemeClr val="bg2">
              <a:lumMod val="25000"/>
            </a:schemeClr>
          </a:solidFill>
        </p:spPr>
        <p:txBody>
          <a:bodyPr>
            <a:normAutofit/>
          </a:bodyPr>
          <a:lstStyle/>
          <a:p>
            <a:pPr marL="0" indent="0">
              <a:buNone/>
            </a:pPr>
            <a:endParaRPr lang="en-US" sz="1600" dirty="0">
              <a:solidFill>
                <a:schemeClr val="bg1"/>
              </a:solidFill>
            </a:endParaRPr>
          </a:p>
          <a:p>
            <a:pPr marL="0" indent="0">
              <a:buNone/>
            </a:pPr>
            <a:r>
              <a:rPr lang="en-US" sz="1600" dirty="0">
                <a:solidFill>
                  <a:schemeClr val="bg1"/>
                </a:solidFill>
              </a:rPr>
              <a:t>“Will be” uses (ho </a:t>
            </a:r>
            <a:r>
              <a:rPr lang="en-US" sz="1600" dirty="0" err="1">
                <a:solidFill>
                  <a:schemeClr val="bg1"/>
                </a:solidFill>
              </a:rPr>
              <a:t>ga,ho</a:t>
            </a:r>
            <a:r>
              <a:rPr lang="en-US" sz="1600" dirty="0">
                <a:solidFill>
                  <a:schemeClr val="bg1"/>
                </a:solidFill>
              </a:rPr>
              <a:t> </a:t>
            </a:r>
            <a:r>
              <a:rPr lang="en-US" sz="1600" dirty="0" err="1">
                <a:solidFill>
                  <a:schemeClr val="bg1"/>
                </a:solidFill>
              </a:rPr>
              <a:t>ge,raha</a:t>
            </a:r>
            <a:r>
              <a:rPr lang="en-US" sz="1600" dirty="0">
                <a:solidFill>
                  <a:schemeClr val="bg1"/>
                </a:solidFill>
              </a:rPr>
              <a:t> </a:t>
            </a:r>
            <a:r>
              <a:rPr lang="en-US" sz="1600" dirty="0" err="1">
                <a:solidFill>
                  <a:schemeClr val="bg1"/>
                </a:solidFill>
              </a:rPr>
              <a:t>ho,raha</a:t>
            </a:r>
            <a:r>
              <a:rPr lang="en-US" sz="1600" dirty="0">
                <a:solidFill>
                  <a:schemeClr val="bg1"/>
                </a:solidFill>
              </a:rPr>
              <a:t> hon gee)</a:t>
            </a:r>
          </a:p>
          <a:p>
            <a:pPr marL="0" indent="0">
              <a:buNone/>
            </a:pPr>
            <a:r>
              <a:rPr lang="en-US" sz="1600" dirty="0">
                <a:solidFill>
                  <a:schemeClr val="bg1"/>
                </a:solidFill>
              </a:rPr>
              <a:t>Example:</a:t>
            </a:r>
          </a:p>
          <a:p>
            <a:pPr marL="0" indent="0">
              <a:buNone/>
            </a:pPr>
            <a:r>
              <a:rPr lang="en-US" sz="1600" dirty="0">
                <a:solidFill>
                  <a:schemeClr val="bg1"/>
                </a:solidFill>
              </a:rPr>
              <a:t>She will be at home.</a:t>
            </a:r>
          </a:p>
          <a:p>
            <a:pPr marL="0" indent="0">
              <a:buNone/>
            </a:pPr>
            <a:r>
              <a:rPr lang="en-US" sz="1600" dirty="0">
                <a:solidFill>
                  <a:schemeClr val="bg1"/>
                </a:solidFill>
              </a:rPr>
              <a:t>Yar come you I will be in home.</a:t>
            </a:r>
          </a:p>
          <a:p>
            <a:pPr marL="0" indent="0">
              <a:buNone/>
            </a:pPr>
            <a:r>
              <a:rPr lang="en-US" sz="1600" dirty="0">
                <a:solidFill>
                  <a:schemeClr val="bg1"/>
                </a:solidFill>
              </a:rPr>
              <a:t>Don’t worry come tomorrow </a:t>
            </a:r>
            <a:r>
              <a:rPr lang="en-US" sz="1600" dirty="0" err="1">
                <a:solidFill>
                  <a:schemeClr val="bg1"/>
                </a:solidFill>
              </a:rPr>
              <a:t>inshallabe</a:t>
            </a:r>
            <a:r>
              <a:rPr lang="en-US" sz="1600" dirty="0">
                <a:solidFill>
                  <a:schemeClr val="bg1"/>
                </a:solidFill>
              </a:rPr>
              <a:t> I will be it office.</a:t>
            </a:r>
          </a:p>
          <a:p>
            <a:pPr marL="0" indent="0">
              <a:buNone/>
            </a:pPr>
            <a:r>
              <a:rPr lang="en-US" sz="1600" dirty="0" err="1">
                <a:solidFill>
                  <a:schemeClr val="bg1"/>
                </a:solidFill>
              </a:rPr>
              <a:t>Sudais</a:t>
            </a:r>
            <a:r>
              <a:rPr lang="en-US" sz="1600" dirty="0">
                <a:solidFill>
                  <a:schemeClr val="bg1"/>
                </a:solidFill>
              </a:rPr>
              <a:t> and </a:t>
            </a:r>
            <a:r>
              <a:rPr lang="en-US" sz="1600" dirty="0" err="1">
                <a:solidFill>
                  <a:schemeClr val="bg1"/>
                </a:solidFill>
              </a:rPr>
              <a:t>haris</a:t>
            </a:r>
            <a:r>
              <a:rPr lang="en-US" sz="1600" dirty="0">
                <a:solidFill>
                  <a:schemeClr val="bg1"/>
                </a:solidFill>
              </a:rPr>
              <a:t> will be in </a:t>
            </a:r>
            <a:r>
              <a:rPr lang="en-US" sz="1600" dirty="0" err="1">
                <a:solidFill>
                  <a:schemeClr val="bg1"/>
                </a:solidFill>
              </a:rPr>
              <a:t>deera</a:t>
            </a:r>
            <a:r>
              <a:rPr lang="en-US" sz="1600" dirty="0">
                <a:solidFill>
                  <a:schemeClr val="bg1"/>
                </a:solidFill>
              </a:rPr>
              <a:t>.</a:t>
            </a:r>
          </a:p>
          <a:p>
            <a:pPr marL="0" indent="0">
              <a:buNone/>
            </a:pPr>
            <a:r>
              <a:rPr lang="en-US" sz="1600" dirty="0">
                <a:solidFill>
                  <a:schemeClr val="bg1"/>
                </a:solidFill>
              </a:rPr>
              <a:t>He will be playing in yesterday.</a:t>
            </a:r>
          </a:p>
          <a:p>
            <a:pPr marL="0" indent="0">
              <a:buNone/>
            </a:pPr>
            <a:r>
              <a:rPr lang="en-US" sz="1600" dirty="0" err="1">
                <a:solidFill>
                  <a:schemeClr val="bg1"/>
                </a:solidFill>
              </a:rPr>
              <a:t>Tommrow</a:t>
            </a:r>
            <a:r>
              <a:rPr lang="en-US" sz="1600" dirty="0">
                <a:solidFill>
                  <a:schemeClr val="bg1"/>
                </a:solidFill>
              </a:rPr>
              <a:t> </a:t>
            </a:r>
            <a:r>
              <a:rPr lang="en-US" sz="1600" dirty="0" err="1">
                <a:solidFill>
                  <a:schemeClr val="bg1"/>
                </a:solidFill>
              </a:rPr>
              <a:t>Inshalla</a:t>
            </a:r>
            <a:r>
              <a:rPr lang="en-US" sz="1600" dirty="0">
                <a:solidFill>
                  <a:schemeClr val="bg1"/>
                </a:solidFill>
              </a:rPr>
              <a:t> I will be starting python </a:t>
            </a:r>
            <a:r>
              <a:rPr lang="en-US" sz="1600" dirty="0" err="1">
                <a:solidFill>
                  <a:schemeClr val="bg1"/>
                </a:solidFill>
              </a:rPr>
              <a:t>djangoo</a:t>
            </a:r>
            <a:r>
              <a:rPr lang="en-US" sz="1600" dirty="0">
                <a:solidFill>
                  <a:schemeClr val="bg1"/>
                </a:solidFill>
              </a:rPr>
              <a:t> project.</a:t>
            </a:r>
          </a:p>
          <a:p>
            <a:pPr marL="0" indent="0">
              <a:buNone/>
            </a:pPr>
            <a:r>
              <a:rPr lang="en-US" sz="1600" dirty="0">
                <a:solidFill>
                  <a:schemeClr val="bg1"/>
                </a:solidFill>
              </a:rPr>
              <a:t>I will be going in </a:t>
            </a:r>
            <a:r>
              <a:rPr lang="en-US" sz="1600" dirty="0" err="1">
                <a:solidFill>
                  <a:schemeClr val="bg1"/>
                </a:solidFill>
              </a:rPr>
              <a:t>chitral</a:t>
            </a:r>
            <a:r>
              <a:rPr lang="en-US" sz="1600" dirty="0">
                <a:solidFill>
                  <a:schemeClr val="bg1"/>
                </a:solidFill>
              </a:rPr>
              <a:t> tomorrow inshallah.	</a:t>
            </a:r>
          </a:p>
        </p:txBody>
      </p:sp>
      <p:sp>
        <p:nvSpPr>
          <p:cNvPr id="4" name="Rectangle 3">
            <a:extLst>
              <a:ext uri="{FF2B5EF4-FFF2-40B4-BE49-F238E27FC236}">
                <a16:creationId xmlns:a16="http://schemas.microsoft.com/office/drawing/2014/main" id="{DB76DB15-5CA3-42C1-AF30-24A0C187E065}"/>
              </a:ext>
            </a:extLst>
          </p:cNvPr>
          <p:cNvSpPr/>
          <p:nvPr/>
        </p:nvSpPr>
        <p:spPr>
          <a:xfrm>
            <a:off x="4419600" y="-76200"/>
            <a:ext cx="777240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1"/>
              </a:solidFill>
            </a:endParaRPr>
          </a:p>
          <a:p>
            <a:endParaRPr lang="en-US" dirty="0">
              <a:solidFill>
                <a:schemeClr val="bg1"/>
              </a:solidFill>
            </a:endParaRPr>
          </a:p>
          <a:p>
            <a:r>
              <a:rPr lang="en-US" sz="2000" dirty="0"/>
              <a:t>“Will have” uses (Pass </a:t>
            </a:r>
            <a:r>
              <a:rPr lang="en-US" sz="2000" dirty="0" err="1"/>
              <a:t>hoga,chuka</a:t>
            </a:r>
            <a:r>
              <a:rPr lang="en-US" sz="2000" dirty="0"/>
              <a:t> ho ga when used verb third)	</a:t>
            </a:r>
          </a:p>
          <a:p>
            <a:r>
              <a:rPr lang="en-US" sz="2000" dirty="0"/>
              <a:t>Example:</a:t>
            </a:r>
          </a:p>
          <a:p>
            <a:r>
              <a:rPr lang="en-US" sz="2000" dirty="0"/>
              <a:t>Inshallah in 2025 I will have danger pc.</a:t>
            </a:r>
          </a:p>
          <a:p>
            <a:r>
              <a:rPr lang="en-US" sz="2000" dirty="0"/>
              <a:t>I will have a car very soon.</a:t>
            </a:r>
          </a:p>
          <a:p>
            <a:r>
              <a:rPr lang="en-US" sz="2000" dirty="0"/>
              <a:t>Don’t worry bro inshallah you will have own by December.</a:t>
            </a:r>
          </a:p>
          <a:p>
            <a:r>
              <a:rPr lang="en-US" sz="2000" dirty="0"/>
              <a:t>I will have done every thing.</a:t>
            </a:r>
          </a:p>
          <a:p>
            <a:r>
              <a:rPr lang="en-US" sz="2000" dirty="0"/>
              <a:t>He will have brought a new car.</a:t>
            </a:r>
          </a:p>
          <a:p>
            <a:r>
              <a:rPr lang="en-US" sz="2000" dirty="0"/>
              <a:t>I will have build strong band.</a:t>
            </a:r>
          </a:p>
          <a:p>
            <a:r>
              <a:rPr lang="en-US" sz="2000" dirty="0"/>
              <a:t>He will have got job next year.</a:t>
            </a:r>
          </a:p>
          <a:p>
            <a:r>
              <a:rPr lang="en-US" sz="2000" dirty="0"/>
              <a:t>Imran will have become pm of Pakistan by 2026.</a:t>
            </a:r>
          </a:p>
          <a:p>
            <a:endParaRPr lang="en-US" sz="2000" dirty="0"/>
          </a:p>
          <a:p>
            <a:endParaRPr lang="en-US" sz="2000" dirty="0"/>
          </a:p>
        </p:txBody>
      </p:sp>
      <p:sp>
        <p:nvSpPr>
          <p:cNvPr id="6" name="Rectangle: Rounded Corners 5">
            <a:extLst>
              <a:ext uri="{FF2B5EF4-FFF2-40B4-BE49-F238E27FC236}">
                <a16:creationId xmlns:a16="http://schemas.microsoft.com/office/drawing/2014/main" id="{87818043-EA7B-49AC-AD13-BEB900300301}"/>
              </a:ext>
            </a:extLst>
          </p:cNvPr>
          <p:cNvSpPr/>
          <p:nvPr/>
        </p:nvSpPr>
        <p:spPr>
          <a:xfrm>
            <a:off x="5130800" y="76200"/>
            <a:ext cx="1930400" cy="58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 Will + be/have</a:t>
            </a:r>
            <a:endParaRPr lang="en-US" dirty="0"/>
          </a:p>
        </p:txBody>
      </p:sp>
    </p:spTree>
    <p:extLst>
      <p:ext uri="{BB962C8B-B14F-4D97-AF65-F5344CB8AC3E}">
        <p14:creationId xmlns:p14="http://schemas.microsoft.com/office/powerpoint/2010/main" val="3398813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305</TotalTime>
  <Words>2170</Words>
  <Application>Microsoft Office PowerPoint</Application>
  <PresentationFormat>Widescreen</PresentationFormat>
  <Paragraphs>325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ENG GRAMMER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 GRAMMER</dc:title>
  <dc:creator>PyCaptter</dc:creator>
  <cp:lastModifiedBy>Khan Jan</cp:lastModifiedBy>
  <cp:revision>282</cp:revision>
  <dcterms:created xsi:type="dcterms:W3CDTF">2024-05-05T06:51:57Z</dcterms:created>
  <dcterms:modified xsi:type="dcterms:W3CDTF">2024-06-01T17:52:00Z</dcterms:modified>
</cp:coreProperties>
</file>