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306" r:id="rId3"/>
    <p:sldId id="305" r:id="rId4"/>
    <p:sldId id="298" r:id="rId5"/>
    <p:sldId id="299" r:id="rId6"/>
    <p:sldId id="300" r:id="rId7"/>
    <p:sldId id="297" r:id="rId8"/>
    <p:sldId id="303" r:id="rId9"/>
    <p:sldId id="304" r:id="rId10"/>
    <p:sldId id="302" r:id="rId11"/>
    <p:sldId id="307" r:id="rId12"/>
    <p:sldId id="309" r:id="rId13"/>
    <p:sldId id="308" r:id="rId14"/>
    <p:sldId id="31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7C5B-6448-4DAF-8B78-4A76F97265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063F49-43F7-4873-9DE2-3AE2DAB205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FB8021-B45D-4F92-BDBF-3DC735512EB1}"/>
              </a:ext>
            </a:extLst>
          </p:cNvPr>
          <p:cNvSpPr>
            <a:spLocks noGrp="1"/>
          </p:cNvSpPr>
          <p:nvPr>
            <p:ph type="dt" sz="half" idx="10"/>
          </p:nvPr>
        </p:nvSpPr>
        <p:spPr/>
        <p:txBody>
          <a:bodyPr/>
          <a:lstStyle/>
          <a:p>
            <a:fld id="{BE841350-DE04-4E37-857D-F6E42BD1A862}" type="datetimeFigureOut">
              <a:rPr lang="en-US" smtClean="0"/>
              <a:t>11/4/2024</a:t>
            </a:fld>
            <a:endParaRPr lang="en-US"/>
          </a:p>
        </p:txBody>
      </p:sp>
      <p:sp>
        <p:nvSpPr>
          <p:cNvPr id="5" name="Footer Placeholder 4">
            <a:extLst>
              <a:ext uri="{FF2B5EF4-FFF2-40B4-BE49-F238E27FC236}">
                <a16:creationId xmlns:a16="http://schemas.microsoft.com/office/drawing/2014/main" id="{30A75FA5-7D2D-4228-8D59-B02A41382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DB3253-D024-40AE-B937-F0C85981BB1E}"/>
              </a:ext>
            </a:extLst>
          </p:cNvPr>
          <p:cNvSpPr>
            <a:spLocks noGrp="1"/>
          </p:cNvSpPr>
          <p:nvPr>
            <p:ph type="sldNum" sz="quarter" idx="12"/>
          </p:nvPr>
        </p:nvSpPr>
        <p:spPr/>
        <p:txBody>
          <a:bodyPr/>
          <a:lstStyle/>
          <a:p>
            <a:fld id="{2E90D354-003D-43D0-B1CF-42935EEC4736}" type="slidenum">
              <a:rPr lang="en-US" smtClean="0"/>
              <a:t>‹#›</a:t>
            </a:fld>
            <a:endParaRPr lang="en-US"/>
          </a:p>
        </p:txBody>
      </p:sp>
    </p:spTree>
    <p:extLst>
      <p:ext uri="{BB962C8B-B14F-4D97-AF65-F5344CB8AC3E}">
        <p14:creationId xmlns:p14="http://schemas.microsoft.com/office/powerpoint/2010/main" val="197997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59E39-1AB5-470A-9858-41212CA67E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ECDA07-9302-4260-B457-5F0E38B331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C0928-8883-44B9-8A78-08A834EE9942}"/>
              </a:ext>
            </a:extLst>
          </p:cNvPr>
          <p:cNvSpPr>
            <a:spLocks noGrp="1"/>
          </p:cNvSpPr>
          <p:nvPr>
            <p:ph type="dt" sz="half" idx="10"/>
          </p:nvPr>
        </p:nvSpPr>
        <p:spPr/>
        <p:txBody>
          <a:bodyPr/>
          <a:lstStyle/>
          <a:p>
            <a:fld id="{BE841350-DE04-4E37-857D-F6E42BD1A862}" type="datetimeFigureOut">
              <a:rPr lang="en-US" smtClean="0"/>
              <a:t>11/4/2024</a:t>
            </a:fld>
            <a:endParaRPr lang="en-US"/>
          </a:p>
        </p:txBody>
      </p:sp>
      <p:sp>
        <p:nvSpPr>
          <p:cNvPr id="5" name="Footer Placeholder 4">
            <a:extLst>
              <a:ext uri="{FF2B5EF4-FFF2-40B4-BE49-F238E27FC236}">
                <a16:creationId xmlns:a16="http://schemas.microsoft.com/office/drawing/2014/main" id="{A4F55608-DDA8-4F2D-AF8F-0DBFECC46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B56F0-6658-4F9F-9D76-46C1CD7B62DA}"/>
              </a:ext>
            </a:extLst>
          </p:cNvPr>
          <p:cNvSpPr>
            <a:spLocks noGrp="1"/>
          </p:cNvSpPr>
          <p:nvPr>
            <p:ph type="sldNum" sz="quarter" idx="12"/>
          </p:nvPr>
        </p:nvSpPr>
        <p:spPr/>
        <p:txBody>
          <a:bodyPr/>
          <a:lstStyle/>
          <a:p>
            <a:fld id="{2E90D354-003D-43D0-B1CF-42935EEC4736}" type="slidenum">
              <a:rPr lang="en-US" smtClean="0"/>
              <a:t>‹#›</a:t>
            </a:fld>
            <a:endParaRPr lang="en-US"/>
          </a:p>
        </p:txBody>
      </p:sp>
    </p:spTree>
    <p:extLst>
      <p:ext uri="{BB962C8B-B14F-4D97-AF65-F5344CB8AC3E}">
        <p14:creationId xmlns:p14="http://schemas.microsoft.com/office/powerpoint/2010/main" val="2953195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9D0224-02F3-4396-AD73-AE1F8E6098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8B27D9-E658-4F9A-B677-6D662C00FD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EB0BE-8A18-4988-BC87-81386CB9D056}"/>
              </a:ext>
            </a:extLst>
          </p:cNvPr>
          <p:cNvSpPr>
            <a:spLocks noGrp="1"/>
          </p:cNvSpPr>
          <p:nvPr>
            <p:ph type="dt" sz="half" idx="10"/>
          </p:nvPr>
        </p:nvSpPr>
        <p:spPr/>
        <p:txBody>
          <a:bodyPr/>
          <a:lstStyle/>
          <a:p>
            <a:fld id="{BE841350-DE04-4E37-857D-F6E42BD1A862}" type="datetimeFigureOut">
              <a:rPr lang="en-US" smtClean="0"/>
              <a:t>11/4/2024</a:t>
            </a:fld>
            <a:endParaRPr lang="en-US"/>
          </a:p>
        </p:txBody>
      </p:sp>
      <p:sp>
        <p:nvSpPr>
          <p:cNvPr id="5" name="Footer Placeholder 4">
            <a:extLst>
              <a:ext uri="{FF2B5EF4-FFF2-40B4-BE49-F238E27FC236}">
                <a16:creationId xmlns:a16="http://schemas.microsoft.com/office/drawing/2014/main" id="{A8EF2236-3DCB-4915-A583-EE219770F9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1F2DCC-7087-447F-850E-16F95FBF8CEE}"/>
              </a:ext>
            </a:extLst>
          </p:cNvPr>
          <p:cNvSpPr>
            <a:spLocks noGrp="1"/>
          </p:cNvSpPr>
          <p:nvPr>
            <p:ph type="sldNum" sz="quarter" idx="12"/>
          </p:nvPr>
        </p:nvSpPr>
        <p:spPr/>
        <p:txBody>
          <a:bodyPr/>
          <a:lstStyle/>
          <a:p>
            <a:fld id="{2E90D354-003D-43D0-B1CF-42935EEC4736}" type="slidenum">
              <a:rPr lang="en-US" smtClean="0"/>
              <a:t>‹#›</a:t>
            </a:fld>
            <a:endParaRPr lang="en-US"/>
          </a:p>
        </p:txBody>
      </p:sp>
    </p:spTree>
    <p:extLst>
      <p:ext uri="{BB962C8B-B14F-4D97-AF65-F5344CB8AC3E}">
        <p14:creationId xmlns:p14="http://schemas.microsoft.com/office/powerpoint/2010/main" val="3523941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AB438-A5DD-4D3E-85B1-61A1B9D038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9689CD-09C9-4F00-A2FF-D3F150183B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D439D-086B-4547-BBAC-A531972806D4}"/>
              </a:ext>
            </a:extLst>
          </p:cNvPr>
          <p:cNvSpPr>
            <a:spLocks noGrp="1"/>
          </p:cNvSpPr>
          <p:nvPr>
            <p:ph type="dt" sz="half" idx="10"/>
          </p:nvPr>
        </p:nvSpPr>
        <p:spPr/>
        <p:txBody>
          <a:bodyPr/>
          <a:lstStyle/>
          <a:p>
            <a:fld id="{BE841350-DE04-4E37-857D-F6E42BD1A862}" type="datetimeFigureOut">
              <a:rPr lang="en-US" smtClean="0"/>
              <a:t>11/4/2024</a:t>
            </a:fld>
            <a:endParaRPr lang="en-US"/>
          </a:p>
        </p:txBody>
      </p:sp>
      <p:sp>
        <p:nvSpPr>
          <p:cNvPr id="5" name="Footer Placeholder 4">
            <a:extLst>
              <a:ext uri="{FF2B5EF4-FFF2-40B4-BE49-F238E27FC236}">
                <a16:creationId xmlns:a16="http://schemas.microsoft.com/office/drawing/2014/main" id="{50E857F1-2082-4A93-9BBF-EA08B958BE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B33123-F3E9-4FD3-9908-352AB92D5BBD}"/>
              </a:ext>
            </a:extLst>
          </p:cNvPr>
          <p:cNvSpPr>
            <a:spLocks noGrp="1"/>
          </p:cNvSpPr>
          <p:nvPr>
            <p:ph type="sldNum" sz="quarter" idx="12"/>
          </p:nvPr>
        </p:nvSpPr>
        <p:spPr/>
        <p:txBody>
          <a:bodyPr/>
          <a:lstStyle/>
          <a:p>
            <a:fld id="{2E90D354-003D-43D0-B1CF-42935EEC4736}" type="slidenum">
              <a:rPr lang="en-US" smtClean="0"/>
              <a:t>‹#›</a:t>
            </a:fld>
            <a:endParaRPr lang="en-US"/>
          </a:p>
        </p:txBody>
      </p:sp>
    </p:spTree>
    <p:extLst>
      <p:ext uri="{BB962C8B-B14F-4D97-AF65-F5344CB8AC3E}">
        <p14:creationId xmlns:p14="http://schemas.microsoft.com/office/powerpoint/2010/main" val="1376829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A8E45-6A4F-4C3B-8067-6B9CD86CEC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10BA17-8F3B-4E65-934E-7EF52D2901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1E715F-2B78-4552-813A-86374C08E37C}"/>
              </a:ext>
            </a:extLst>
          </p:cNvPr>
          <p:cNvSpPr>
            <a:spLocks noGrp="1"/>
          </p:cNvSpPr>
          <p:nvPr>
            <p:ph type="dt" sz="half" idx="10"/>
          </p:nvPr>
        </p:nvSpPr>
        <p:spPr/>
        <p:txBody>
          <a:bodyPr/>
          <a:lstStyle/>
          <a:p>
            <a:fld id="{BE841350-DE04-4E37-857D-F6E42BD1A862}" type="datetimeFigureOut">
              <a:rPr lang="en-US" smtClean="0"/>
              <a:t>11/4/2024</a:t>
            </a:fld>
            <a:endParaRPr lang="en-US"/>
          </a:p>
        </p:txBody>
      </p:sp>
      <p:sp>
        <p:nvSpPr>
          <p:cNvPr id="5" name="Footer Placeholder 4">
            <a:extLst>
              <a:ext uri="{FF2B5EF4-FFF2-40B4-BE49-F238E27FC236}">
                <a16:creationId xmlns:a16="http://schemas.microsoft.com/office/drawing/2014/main" id="{A4E1A45A-B33A-4AB7-84F1-D840064B2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FEF50-53F3-4795-8E4D-885E5F5DF6FE}"/>
              </a:ext>
            </a:extLst>
          </p:cNvPr>
          <p:cNvSpPr>
            <a:spLocks noGrp="1"/>
          </p:cNvSpPr>
          <p:nvPr>
            <p:ph type="sldNum" sz="quarter" idx="12"/>
          </p:nvPr>
        </p:nvSpPr>
        <p:spPr/>
        <p:txBody>
          <a:bodyPr/>
          <a:lstStyle/>
          <a:p>
            <a:fld id="{2E90D354-003D-43D0-B1CF-42935EEC4736}" type="slidenum">
              <a:rPr lang="en-US" smtClean="0"/>
              <a:t>‹#›</a:t>
            </a:fld>
            <a:endParaRPr lang="en-US"/>
          </a:p>
        </p:txBody>
      </p:sp>
    </p:spTree>
    <p:extLst>
      <p:ext uri="{BB962C8B-B14F-4D97-AF65-F5344CB8AC3E}">
        <p14:creationId xmlns:p14="http://schemas.microsoft.com/office/powerpoint/2010/main" val="977396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A30DC-13EF-4A1E-89F3-E3A6C63580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DAA60F-D3B2-4532-8E24-444A3FF348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1CD0F0-FC0B-483A-9D15-80D8E0D9E2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6A8B53-1AEF-4817-B23F-D8F9A95FF600}"/>
              </a:ext>
            </a:extLst>
          </p:cNvPr>
          <p:cNvSpPr>
            <a:spLocks noGrp="1"/>
          </p:cNvSpPr>
          <p:nvPr>
            <p:ph type="dt" sz="half" idx="10"/>
          </p:nvPr>
        </p:nvSpPr>
        <p:spPr/>
        <p:txBody>
          <a:bodyPr/>
          <a:lstStyle/>
          <a:p>
            <a:fld id="{BE841350-DE04-4E37-857D-F6E42BD1A862}" type="datetimeFigureOut">
              <a:rPr lang="en-US" smtClean="0"/>
              <a:t>11/4/2024</a:t>
            </a:fld>
            <a:endParaRPr lang="en-US"/>
          </a:p>
        </p:txBody>
      </p:sp>
      <p:sp>
        <p:nvSpPr>
          <p:cNvPr id="6" name="Footer Placeholder 5">
            <a:extLst>
              <a:ext uri="{FF2B5EF4-FFF2-40B4-BE49-F238E27FC236}">
                <a16:creationId xmlns:a16="http://schemas.microsoft.com/office/drawing/2014/main" id="{D0CA0D16-C628-49F8-9EF0-1CB9006CA1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93A610-3BC0-4866-B2EB-29714C5C3B75}"/>
              </a:ext>
            </a:extLst>
          </p:cNvPr>
          <p:cNvSpPr>
            <a:spLocks noGrp="1"/>
          </p:cNvSpPr>
          <p:nvPr>
            <p:ph type="sldNum" sz="quarter" idx="12"/>
          </p:nvPr>
        </p:nvSpPr>
        <p:spPr/>
        <p:txBody>
          <a:bodyPr/>
          <a:lstStyle/>
          <a:p>
            <a:fld id="{2E90D354-003D-43D0-B1CF-42935EEC4736}" type="slidenum">
              <a:rPr lang="en-US" smtClean="0"/>
              <a:t>‹#›</a:t>
            </a:fld>
            <a:endParaRPr lang="en-US"/>
          </a:p>
        </p:txBody>
      </p:sp>
    </p:spTree>
    <p:extLst>
      <p:ext uri="{BB962C8B-B14F-4D97-AF65-F5344CB8AC3E}">
        <p14:creationId xmlns:p14="http://schemas.microsoft.com/office/powerpoint/2010/main" val="1582938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689DE-0619-4F0B-A25D-67FA59B370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0F031B-F79D-4F37-8ECD-EAF8B24968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07259A-BB7C-4416-9DCC-B124F3A9D4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804089-44D1-4BB0-A2F0-15693DD270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03594D-42A2-4024-9ABC-46D1466DD3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6F0BCC-C411-4BF1-8FBF-2A44A9C76A89}"/>
              </a:ext>
            </a:extLst>
          </p:cNvPr>
          <p:cNvSpPr>
            <a:spLocks noGrp="1"/>
          </p:cNvSpPr>
          <p:nvPr>
            <p:ph type="dt" sz="half" idx="10"/>
          </p:nvPr>
        </p:nvSpPr>
        <p:spPr/>
        <p:txBody>
          <a:bodyPr/>
          <a:lstStyle/>
          <a:p>
            <a:fld id="{BE841350-DE04-4E37-857D-F6E42BD1A862}" type="datetimeFigureOut">
              <a:rPr lang="en-US" smtClean="0"/>
              <a:t>11/4/2024</a:t>
            </a:fld>
            <a:endParaRPr lang="en-US"/>
          </a:p>
        </p:txBody>
      </p:sp>
      <p:sp>
        <p:nvSpPr>
          <p:cNvPr id="8" name="Footer Placeholder 7">
            <a:extLst>
              <a:ext uri="{FF2B5EF4-FFF2-40B4-BE49-F238E27FC236}">
                <a16:creationId xmlns:a16="http://schemas.microsoft.com/office/drawing/2014/main" id="{CD22CAB7-2790-4D50-96E0-02EB2BF14E0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0EF73E-D022-4C91-AFAC-8828D80854F0}"/>
              </a:ext>
            </a:extLst>
          </p:cNvPr>
          <p:cNvSpPr>
            <a:spLocks noGrp="1"/>
          </p:cNvSpPr>
          <p:nvPr>
            <p:ph type="sldNum" sz="quarter" idx="12"/>
          </p:nvPr>
        </p:nvSpPr>
        <p:spPr/>
        <p:txBody>
          <a:bodyPr/>
          <a:lstStyle/>
          <a:p>
            <a:fld id="{2E90D354-003D-43D0-B1CF-42935EEC4736}" type="slidenum">
              <a:rPr lang="en-US" smtClean="0"/>
              <a:t>‹#›</a:t>
            </a:fld>
            <a:endParaRPr lang="en-US"/>
          </a:p>
        </p:txBody>
      </p:sp>
    </p:spTree>
    <p:extLst>
      <p:ext uri="{BB962C8B-B14F-4D97-AF65-F5344CB8AC3E}">
        <p14:creationId xmlns:p14="http://schemas.microsoft.com/office/powerpoint/2010/main" val="3644127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58D6C-B40C-42DB-A355-2E7CF8EFD0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F5BA12-3453-4E28-9975-58F3BCAB5EF6}"/>
              </a:ext>
            </a:extLst>
          </p:cNvPr>
          <p:cNvSpPr>
            <a:spLocks noGrp="1"/>
          </p:cNvSpPr>
          <p:nvPr>
            <p:ph type="dt" sz="half" idx="10"/>
          </p:nvPr>
        </p:nvSpPr>
        <p:spPr/>
        <p:txBody>
          <a:bodyPr/>
          <a:lstStyle/>
          <a:p>
            <a:fld id="{BE841350-DE04-4E37-857D-F6E42BD1A862}" type="datetimeFigureOut">
              <a:rPr lang="en-US" smtClean="0"/>
              <a:t>11/4/2024</a:t>
            </a:fld>
            <a:endParaRPr lang="en-US"/>
          </a:p>
        </p:txBody>
      </p:sp>
      <p:sp>
        <p:nvSpPr>
          <p:cNvPr id="4" name="Footer Placeholder 3">
            <a:extLst>
              <a:ext uri="{FF2B5EF4-FFF2-40B4-BE49-F238E27FC236}">
                <a16:creationId xmlns:a16="http://schemas.microsoft.com/office/drawing/2014/main" id="{3DF54B91-01A9-49BA-B573-8B90A614500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12E6A7-A3F6-4D0B-B3A1-A4F16D6C8085}"/>
              </a:ext>
            </a:extLst>
          </p:cNvPr>
          <p:cNvSpPr>
            <a:spLocks noGrp="1"/>
          </p:cNvSpPr>
          <p:nvPr>
            <p:ph type="sldNum" sz="quarter" idx="12"/>
          </p:nvPr>
        </p:nvSpPr>
        <p:spPr/>
        <p:txBody>
          <a:bodyPr/>
          <a:lstStyle/>
          <a:p>
            <a:fld id="{2E90D354-003D-43D0-B1CF-42935EEC4736}" type="slidenum">
              <a:rPr lang="en-US" smtClean="0"/>
              <a:t>‹#›</a:t>
            </a:fld>
            <a:endParaRPr lang="en-US"/>
          </a:p>
        </p:txBody>
      </p:sp>
    </p:spTree>
    <p:extLst>
      <p:ext uri="{BB962C8B-B14F-4D97-AF65-F5344CB8AC3E}">
        <p14:creationId xmlns:p14="http://schemas.microsoft.com/office/powerpoint/2010/main" val="1675101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A9C1B7-6E1E-431D-82E0-470F1B2C959F}"/>
              </a:ext>
            </a:extLst>
          </p:cNvPr>
          <p:cNvSpPr>
            <a:spLocks noGrp="1"/>
          </p:cNvSpPr>
          <p:nvPr>
            <p:ph type="dt" sz="half" idx="10"/>
          </p:nvPr>
        </p:nvSpPr>
        <p:spPr/>
        <p:txBody>
          <a:bodyPr/>
          <a:lstStyle/>
          <a:p>
            <a:fld id="{BE841350-DE04-4E37-857D-F6E42BD1A862}" type="datetimeFigureOut">
              <a:rPr lang="en-US" smtClean="0"/>
              <a:t>11/4/2024</a:t>
            </a:fld>
            <a:endParaRPr lang="en-US"/>
          </a:p>
        </p:txBody>
      </p:sp>
      <p:sp>
        <p:nvSpPr>
          <p:cNvPr id="3" name="Footer Placeholder 2">
            <a:extLst>
              <a:ext uri="{FF2B5EF4-FFF2-40B4-BE49-F238E27FC236}">
                <a16:creationId xmlns:a16="http://schemas.microsoft.com/office/drawing/2014/main" id="{F85969C3-0FAE-43A6-B9E3-00017D2C68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E48B7B-6109-4D7E-85A4-0CEE63284E19}"/>
              </a:ext>
            </a:extLst>
          </p:cNvPr>
          <p:cNvSpPr>
            <a:spLocks noGrp="1"/>
          </p:cNvSpPr>
          <p:nvPr>
            <p:ph type="sldNum" sz="quarter" idx="12"/>
          </p:nvPr>
        </p:nvSpPr>
        <p:spPr/>
        <p:txBody>
          <a:bodyPr/>
          <a:lstStyle/>
          <a:p>
            <a:fld id="{2E90D354-003D-43D0-B1CF-42935EEC4736}" type="slidenum">
              <a:rPr lang="en-US" smtClean="0"/>
              <a:t>‹#›</a:t>
            </a:fld>
            <a:endParaRPr lang="en-US"/>
          </a:p>
        </p:txBody>
      </p:sp>
    </p:spTree>
    <p:extLst>
      <p:ext uri="{BB962C8B-B14F-4D97-AF65-F5344CB8AC3E}">
        <p14:creationId xmlns:p14="http://schemas.microsoft.com/office/powerpoint/2010/main" val="228686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2955-EE24-40CE-8E0D-80A86173DE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452FC1-2E81-4A1C-BF03-83FFD2E082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E1AF21-179F-4B1A-BA9B-0CE07CFE3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9AF67D-81BC-4CF5-9DBF-C4056979F14E}"/>
              </a:ext>
            </a:extLst>
          </p:cNvPr>
          <p:cNvSpPr>
            <a:spLocks noGrp="1"/>
          </p:cNvSpPr>
          <p:nvPr>
            <p:ph type="dt" sz="half" idx="10"/>
          </p:nvPr>
        </p:nvSpPr>
        <p:spPr/>
        <p:txBody>
          <a:bodyPr/>
          <a:lstStyle/>
          <a:p>
            <a:fld id="{BE841350-DE04-4E37-857D-F6E42BD1A862}" type="datetimeFigureOut">
              <a:rPr lang="en-US" smtClean="0"/>
              <a:t>11/4/2024</a:t>
            </a:fld>
            <a:endParaRPr lang="en-US"/>
          </a:p>
        </p:txBody>
      </p:sp>
      <p:sp>
        <p:nvSpPr>
          <p:cNvPr id="6" name="Footer Placeholder 5">
            <a:extLst>
              <a:ext uri="{FF2B5EF4-FFF2-40B4-BE49-F238E27FC236}">
                <a16:creationId xmlns:a16="http://schemas.microsoft.com/office/drawing/2014/main" id="{E34A3721-FD55-4C53-B33B-F012196F0E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74BBE0-B952-4375-AC83-01E23D9C78E3}"/>
              </a:ext>
            </a:extLst>
          </p:cNvPr>
          <p:cNvSpPr>
            <a:spLocks noGrp="1"/>
          </p:cNvSpPr>
          <p:nvPr>
            <p:ph type="sldNum" sz="quarter" idx="12"/>
          </p:nvPr>
        </p:nvSpPr>
        <p:spPr/>
        <p:txBody>
          <a:bodyPr/>
          <a:lstStyle/>
          <a:p>
            <a:fld id="{2E90D354-003D-43D0-B1CF-42935EEC4736}" type="slidenum">
              <a:rPr lang="en-US" smtClean="0"/>
              <a:t>‹#›</a:t>
            </a:fld>
            <a:endParaRPr lang="en-US"/>
          </a:p>
        </p:txBody>
      </p:sp>
    </p:spTree>
    <p:extLst>
      <p:ext uri="{BB962C8B-B14F-4D97-AF65-F5344CB8AC3E}">
        <p14:creationId xmlns:p14="http://schemas.microsoft.com/office/powerpoint/2010/main" val="2337040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F66A-8A68-4A4A-A60F-61524F027F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CD593D-D1D5-42A2-BC20-BCE0D558B8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40E31B-AE2E-43DC-B780-C12FF60EF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6B8C28-C864-4DC4-B698-70C3E25FD398}"/>
              </a:ext>
            </a:extLst>
          </p:cNvPr>
          <p:cNvSpPr>
            <a:spLocks noGrp="1"/>
          </p:cNvSpPr>
          <p:nvPr>
            <p:ph type="dt" sz="half" idx="10"/>
          </p:nvPr>
        </p:nvSpPr>
        <p:spPr/>
        <p:txBody>
          <a:bodyPr/>
          <a:lstStyle/>
          <a:p>
            <a:fld id="{BE841350-DE04-4E37-857D-F6E42BD1A862}" type="datetimeFigureOut">
              <a:rPr lang="en-US" smtClean="0"/>
              <a:t>11/4/2024</a:t>
            </a:fld>
            <a:endParaRPr lang="en-US"/>
          </a:p>
        </p:txBody>
      </p:sp>
      <p:sp>
        <p:nvSpPr>
          <p:cNvPr id="6" name="Footer Placeholder 5">
            <a:extLst>
              <a:ext uri="{FF2B5EF4-FFF2-40B4-BE49-F238E27FC236}">
                <a16:creationId xmlns:a16="http://schemas.microsoft.com/office/drawing/2014/main" id="{BA51E23C-68FB-45AC-9409-1D4637AF3A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813DA2-4DA9-4A86-9EF1-2DF60227D0D5}"/>
              </a:ext>
            </a:extLst>
          </p:cNvPr>
          <p:cNvSpPr>
            <a:spLocks noGrp="1"/>
          </p:cNvSpPr>
          <p:nvPr>
            <p:ph type="sldNum" sz="quarter" idx="12"/>
          </p:nvPr>
        </p:nvSpPr>
        <p:spPr/>
        <p:txBody>
          <a:bodyPr/>
          <a:lstStyle/>
          <a:p>
            <a:fld id="{2E90D354-003D-43D0-B1CF-42935EEC4736}" type="slidenum">
              <a:rPr lang="en-US" smtClean="0"/>
              <a:t>‹#›</a:t>
            </a:fld>
            <a:endParaRPr lang="en-US"/>
          </a:p>
        </p:txBody>
      </p:sp>
    </p:spTree>
    <p:extLst>
      <p:ext uri="{BB962C8B-B14F-4D97-AF65-F5344CB8AC3E}">
        <p14:creationId xmlns:p14="http://schemas.microsoft.com/office/powerpoint/2010/main" val="3825907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196445-8505-43ED-B95A-70DB89A81A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10AD4D-F70A-4C85-8BF5-1761CFA403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2409BB-36D3-4FF2-B3A2-40AF68DCDF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841350-DE04-4E37-857D-F6E42BD1A862}" type="datetimeFigureOut">
              <a:rPr lang="en-US" smtClean="0"/>
              <a:t>11/4/2024</a:t>
            </a:fld>
            <a:endParaRPr lang="en-US"/>
          </a:p>
        </p:txBody>
      </p:sp>
      <p:sp>
        <p:nvSpPr>
          <p:cNvPr id="5" name="Footer Placeholder 4">
            <a:extLst>
              <a:ext uri="{FF2B5EF4-FFF2-40B4-BE49-F238E27FC236}">
                <a16:creationId xmlns:a16="http://schemas.microsoft.com/office/drawing/2014/main" id="{8CF6E124-9CFD-49B2-A244-ED76C6FC3E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5D188B-E302-4A06-A367-A65C7D53C3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90D354-003D-43D0-B1CF-42935EEC4736}" type="slidenum">
              <a:rPr lang="en-US" smtClean="0"/>
              <a:t>‹#›</a:t>
            </a:fld>
            <a:endParaRPr lang="en-US"/>
          </a:p>
        </p:txBody>
      </p:sp>
    </p:spTree>
    <p:extLst>
      <p:ext uri="{BB962C8B-B14F-4D97-AF65-F5344CB8AC3E}">
        <p14:creationId xmlns:p14="http://schemas.microsoft.com/office/powerpoint/2010/main" val="3624046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Form API</a:t>
            </a:r>
          </a:p>
        </p:txBody>
      </p:sp>
      <p:sp>
        <p:nvSpPr>
          <p:cNvPr id="7" name="Rectangle 6">
            <a:extLst>
              <a:ext uri="{FF2B5EF4-FFF2-40B4-BE49-F238E27FC236}">
                <a16:creationId xmlns:a16="http://schemas.microsoft.com/office/drawing/2014/main" id="{3DD7E08A-4643-4F5C-84FF-A37ADEA0F7FE}"/>
              </a:ext>
            </a:extLst>
          </p:cNvPr>
          <p:cNvSpPr/>
          <p:nvPr/>
        </p:nvSpPr>
        <p:spPr>
          <a:xfrm>
            <a:off x="748937" y="1030350"/>
            <a:ext cx="6122126" cy="2031325"/>
          </a:xfrm>
          <a:prstGeom prst="rect">
            <a:avLst/>
          </a:prstGeom>
        </p:spPr>
        <p:txBody>
          <a:bodyPr wrap="square">
            <a:spAutoFit/>
          </a:bodyPr>
          <a:lstStyle/>
          <a:p>
            <a:r>
              <a:rPr lang="en-US" b="1" dirty="0"/>
              <a:t>forms.py</a:t>
            </a:r>
          </a:p>
          <a:p>
            <a:r>
              <a:rPr lang="en-US" dirty="0"/>
              <a:t>from </a:t>
            </a:r>
            <a:r>
              <a:rPr lang="en-US" dirty="0" err="1"/>
              <a:t>django.core</a:t>
            </a:r>
            <a:r>
              <a:rPr lang="en-US" dirty="0"/>
              <a:t> import validators</a:t>
            </a:r>
          </a:p>
          <a:p>
            <a:r>
              <a:rPr lang="en-US" dirty="0"/>
              <a:t>from </a:t>
            </a:r>
            <a:r>
              <a:rPr lang="en-US" dirty="0" err="1"/>
              <a:t>django</a:t>
            </a:r>
            <a:r>
              <a:rPr lang="en-US" dirty="0"/>
              <a:t> import forms</a:t>
            </a:r>
          </a:p>
          <a:p>
            <a:r>
              <a:rPr lang="en-US" dirty="0"/>
              <a:t>class </a:t>
            </a:r>
            <a:r>
              <a:rPr lang="en-US" dirty="0" err="1"/>
              <a:t>StudentRegistration</a:t>
            </a:r>
            <a:r>
              <a:rPr lang="en-US" dirty="0"/>
              <a:t>(</a:t>
            </a:r>
            <a:r>
              <a:rPr lang="en-US" dirty="0" err="1"/>
              <a:t>forms.Form</a:t>
            </a:r>
            <a:r>
              <a:rPr lang="en-US" dirty="0"/>
              <a:t>):</a:t>
            </a:r>
          </a:p>
          <a:p>
            <a:r>
              <a:rPr lang="en-US" dirty="0"/>
              <a:t> name = </a:t>
            </a:r>
            <a:r>
              <a:rPr lang="en-US" dirty="0" err="1"/>
              <a:t>forms.CharField</a:t>
            </a:r>
            <a:r>
              <a:rPr lang="en-US" dirty="0"/>
              <a:t>()</a:t>
            </a:r>
          </a:p>
          <a:p>
            <a:r>
              <a:rPr lang="en-US" dirty="0"/>
              <a:t> email = </a:t>
            </a:r>
            <a:r>
              <a:rPr lang="en-US" dirty="0" err="1"/>
              <a:t>forms.EmailField</a:t>
            </a:r>
            <a:r>
              <a:rPr lang="en-US" dirty="0"/>
              <a:t>()</a:t>
            </a:r>
          </a:p>
          <a:p>
            <a:r>
              <a:rPr lang="en-US" dirty="0"/>
              <a:t> password = </a:t>
            </a:r>
            <a:r>
              <a:rPr lang="en-US" dirty="0" err="1"/>
              <a:t>forms.CharField</a:t>
            </a:r>
            <a:r>
              <a:rPr lang="en-US" dirty="0"/>
              <a:t>(widget=</a:t>
            </a:r>
            <a:r>
              <a:rPr lang="en-US" dirty="0" err="1"/>
              <a:t>forms.PasswordInput</a:t>
            </a:r>
            <a:r>
              <a:rPr lang="en-US" dirty="0"/>
              <a:t>) </a:t>
            </a:r>
          </a:p>
        </p:txBody>
      </p:sp>
      <p:sp>
        <p:nvSpPr>
          <p:cNvPr id="8" name="Rectangle 7">
            <a:extLst>
              <a:ext uri="{FF2B5EF4-FFF2-40B4-BE49-F238E27FC236}">
                <a16:creationId xmlns:a16="http://schemas.microsoft.com/office/drawing/2014/main" id="{389EFEAF-1BB3-425C-A97B-F81406B1F05F}"/>
              </a:ext>
            </a:extLst>
          </p:cNvPr>
          <p:cNvSpPr/>
          <p:nvPr/>
        </p:nvSpPr>
        <p:spPr>
          <a:xfrm>
            <a:off x="7010400" y="1030350"/>
            <a:ext cx="4990012" cy="1754326"/>
          </a:xfrm>
          <a:prstGeom prst="rect">
            <a:avLst/>
          </a:prstGeom>
        </p:spPr>
        <p:txBody>
          <a:bodyPr wrap="square">
            <a:spAutoFit/>
          </a:bodyPr>
          <a:lstStyle/>
          <a:p>
            <a:r>
              <a:rPr lang="en-US" b="1" dirty="0"/>
              <a:t>models.py</a:t>
            </a:r>
          </a:p>
          <a:p>
            <a:r>
              <a:rPr lang="en-US" dirty="0"/>
              <a:t>from </a:t>
            </a:r>
            <a:r>
              <a:rPr lang="en-US" dirty="0" err="1"/>
              <a:t>django.db</a:t>
            </a:r>
            <a:r>
              <a:rPr lang="en-US" dirty="0"/>
              <a:t> import models</a:t>
            </a:r>
          </a:p>
          <a:p>
            <a:r>
              <a:rPr lang="en-US" dirty="0"/>
              <a:t>class User(</a:t>
            </a:r>
            <a:r>
              <a:rPr lang="en-US" dirty="0" err="1"/>
              <a:t>models.Model</a:t>
            </a:r>
            <a:r>
              <a:rPr lang="en-US" dirty="0"/>
              <a:t>):</a:t>
            </a:r>
          </a:p>
          <a:p>
            <a:r>
              <a:rPr lang="en-US" dirty="0"/>
              <a:t> name = </a:t>
            </a:r>
            <a:r>
              <a:rPr lang="en-US" dirty="0" err="1"/>
              <a:t>models.CharField</a:t>
            </a:r>
            <a:r>
              <a:rPr lang="en-US" dirty="0"/>
              <a:t>(</a:t>
            </a:r>
            <a:r>
              <a:rPr lang="en-US" dirty="0" err="1"/>
              <a:t>max_length</a:t>
            </a:r>
            <a:r>
              <a:rPr lang="en-US" dirty="0"/>
              <a:t>=70)</a:t>
            </a:r>
          </a:p>
          <a:p>
            <a:r>
              <a:rPr lang="en-US" dirty="0"/>
              <a:t> email = </a:t>
            </a:r>
            <a:r>
              <a:rPr lang="en-US" dirty="0" err="1"/>
              <a:t>models.EmailField</a:t>
            </a:r>
            <a:r>
              <a:rPr lang="en-US" dirty="0"/>
              <a:t>(</a:t>
            </a:r>
            <a:r>
              <a:rPr lang="en-US" dirty="0" err="1"/>
              <a:t>max_length</a:t>
            </a:r>
            <a:r>
              <a:rPr lang="en-US" dirty="0"/>
              <a:t>=100)</a:t>
            </a:r>
          </a:p>
          <a:p>
            <a:r>
              <a:rPr lang="en-US" dirty="0"/>
              <a:t> password = </a:t>
            </a:r>
            <a:r>
              <a:rPr lang="en-US" dirty="0" err="1"/>
              <a:t>models.CharField</a:t>
            </a:r>
            <a:r>
              <a:rPr lang="en-US" dirty="0"/>
              <a:t>(</a:t>
            </a:r>
            <a:r>
              <a:rPr lang="en-US" dirty="0" err="1"/>
              <a:t>max_length</a:t>
            </a:r>
            <a:r>
              <a:rPr lang="en-US" dirty="0"/>
              <a:t>=100)</a:t>
            </a:r>
          </a:p>
        </p:txBody>
      </p:sp>
      <p:sp>
        <p:nvSpPr>
          <p:cNvPr id="9" name="Rectangle 8">
            <a:extLst>
              <a:ext uri="{FF2B5EF4-FFF2-40B4-BE49-F238E27FC236}">
                <a16:creationId xmlns:a16="http://schemas.microsoft.com/office/drawing/2014/main" id="{55737BC2-DFEE-4DA0-B0ED-3090A590881B}"/>
              </a:ext>
            </a:extLst>
          </p:cNvPr>
          <p:cNvSpPr/>
          <p:nvPr/>
        </p:nvSpPr>
        <p:spPr>
          <a:xfrm>
            <a:off x="7114903" y="3584496"/>
            <a:ext cx="4781005" cy="1754326"/>
          </a:xfrm>
          <a:prstGeom prst="rect">
            <a:avLst/>
          </a:prstGeom>
        </p:spPr>
        <p:txBody>
          <a:bodyPr wrap="square">
            <a:spAutoFit/>
          </a:bodyPr>
          <a:lstStyle/>
          <a:p>
            <a:r>
              <a:rPr lang="en-US" b="1" dirty="0"/>
              <a:t>templatefile.html</a:t>
            </a:r>
          </a:p>
          <a:p>
            <a:r>
              <a:rPr lang="en-US" dirty="0"/>
              <a:t>&lt;form action="" method="POST" </a:t>
            </a:r>
            <a:r>
              <a:rPr lang="en-US" dirty="0" err="1"/>
              <a:t>novalidate</a:t>
            </a:r>
            <a:r>
              <a:rPr lang="en-US" dirty="0"/>
              <a:t>&gt; </a:t>
            </a:r>
          </a:p>
          <a:p>
            <a:r>
              <a:rPr lang="en-US" dirty="0"/>
              <a:t> {% </a:t>
            </a:r>
            <a:r>
              <a:rPr lang="en-US" dirty="0" err="1"/>
              <a:t>csrf_token</a:t>
            </a:r>
            <a:r>
              <a:rPr lang="en-US" dirty="0"/>
              <a:t> %}</a:t>
            </a:r>
          </a:p>
          <a:p>
            <a:r>
              <a:rPr lang="en-US" dirty="0"/>
              <a:t>  {{</a:t>
            </a:r>
            <a:r>
              <a:rPr lang="en-US" dirty="0" err="1"/>
              <a:t>form.as_p</a:t>
            </a:r>
            <a:r>
              <a:rPr lang="en-US" dirty="0"/>
              <a:t>}}</a:t>
            </a:r>
          </a:p>
          <a:p>
            <a:r>
              <a:rPr lang="en-US" dirty="0"/>
              <a:t>  &lt;input type="submit" value="Submit"&gt;</a:t>
            </a:r>
          </a:p>
          <a:p>
            <a:r>
              <a:rPr lang="en-US" dirty="0"/>
              <a:t> &lt;/form&gt;</a:t>
            </a:r>
          </a:p>
        </p:txBody>
      </p:sp>
      <p:sp>
        <p:nvSpPr>
          <p:cNvPr id="10" name="Rectangle 9">
            <a:extLst>
              <a:ext uri="{FF2B5EF4-FFF2-40B4-BE49-F238E27FC236}">
                <a16:creationId xmlns:a16="http://schemas.microsoft.com/office/drawing/2014/main" id="{97EDA05B-6D6A-4C0B-A0FC-E3D136C95BA6}"/>
              </a:ext>
            </a:extLst>
          </p:cNvPr>
          <p:cNvSpPr/>
          <p:nvPr/>
        </p:nvSpPr>
        <p:spPr>
          <a:xfrm>
            <a:off x="762000" y="3429000"/>
            <a:ext cx="6096000" cy="2862322"/>
          </a:xfrm>
          <a:prstGeom prst="rect">
            <a:avLst/>
          </a:prstGeom>
        </p:spPr>
        <p:txBody>
          <a:bodyPr>
            <a:spAutoFit/>
          </a:bodyPr>
          <a:lstStyle/>
          <a:p>
            <a:r>
              <a:rPr lang="en-US" b="1" dirty="0"/>
              <a:t>views.py</a:t>
            </a:r>
          </a:p>
          <a:p>
            <a:r>
              <a:rPr lang="en-US" dirty="0"/>
              <a:t>def </a:t>
            </a:r>
            <a:r>
              <a:rPr lang="en-US" dirty="0" err="1"/>
              <a:t>showformdata</a:t>
            </a:r>
            <a:r>
              <a:rPr lang="en-US" dirty="0"/>
              <a:t>(request):</a:t>
            </a:r>
          </a:p>
          <a:p>
            <a:r>
              <a:rPr lang="en-US" dirty="0"/>
              <a:t> if </a:t>
            </a:r>
            <a:r>
              <a:rPr lang="en-US" dirty="0" err="1"/>
              <a:t>request.method</a:t>
            </a:r>
            <a:r>
              <a:rPr lang="en-US" dirty="0"/>
              <a:t> == 'POST':</a:t>
            </a:r>
          </a:p>
          <a:p>
            <a:r>
              <a:rPr lang="en-US" dirty="0"/>
              <a:t>  </a:t>
            </a:r>
            <a:r>
              <a:rPr lang="en-US" dirty="0" err="1"/>
              <a:t>fm</a:t>
            </a:r>
            <a:r>
              <a:rPr lang="en-US" dirty="0"/>
              <a:t> = </a:t>
            </a:r>
            <a:r>
              <a:rPr lang="en-US" dirty="0" err="1"/>
              <a:t>StudentRegistration</a:t>
            </a:r>
            <a:r>
              <a:rPr lang="en-US" dirty="0"/>
              <a:t>(</a:t>
            </a:r>
            <a:r>
              <a:rPr lang="en-US" dirty="0" err="1"/>
              <a:t>request.POST</a:t>
            </a:r>
            <a:r>
              <a:rPr lang="en-US" dirty="0"/>
              <a:t>)</a:t>
            </a:r>
          </a:p>
          <a:p>
            <a:r>
              <a:rPr lang="en-US" dirty="0"/>
              <a:t>  if </a:t>
            </a:r>
            <a:r>
              <a:rPr lang="en-US" dirty="0" err="1"/>
              <a:t>fm.is_valid</a:t>
            </a:r>
            <a:r>
              <a:rPr lang="en-US" dirty="0"/>
              <a:t>():</a:t>
            </a:r>
          </a:p>
          <a:p>
            <a:r>
              <a:rPr lang="en-US" dirty="0"/>
              <a:t>   nm = </a:t>
            </a:r>
            <a:r>
              <a:rPr lang="en-US" dirty="0" err="1"/>
              <a:t>fm.cleaned_data</a:t>
            </a:r>
            <a:r>
              <a:rPr lang="en-US" dirty="0"/>
              <a:t>['name']</a:t>
            </a:r>
          </a:p>
          <a:p>
            <a:r>
              <a:rPr lang="en-US" dirty="0"/>
              <a:t>   </a:t>
            </a:r>
            <a:r>
              <a:rPr lang="en-US" dirty="0" err="1"/>
              <a:t>em</a:t>
            </a:r>
            <a:r>
              <a:rPr lang="en-US" dirty="0"/>
              <a:t> = </a:t>
            </a:r>
            <a:r>
              <a:rPr lang="en-US" dirty="0" err="1"/>
              <a:t>fm.cleaned_data</a:t>
            </a:r>
            <a:r>
              <a:rPr lang="en-US" dirty="0"/>
              <a:t>['email']</a:t>
            </a:r>
          </a:p>
          <a:p>
            <a:r>
              <a:rPr lang="en-US" dirty="0"/>
              <a:t>   pw = </a:t>
            </a:r>
            <a:r>
              <a:rPr lang="en-US" dirty="0" err="1"/>
              <a:t>fm.cleaned_data</a:t>
            </a:r>
            <a:r>
              <a:rPr lang="en-US" dirty="0"/>
              <a:t>['password']</a:t>
            </a:r>
          </a:p>
          <a:p>
            <a:r>
              <a:rPr lang="en-US" dirty="0"/>
              <a:t>   reg = User(name=nm, email=</a:t>
            </a:r>
            <a:r>
              <a:rPr lang="en-US" dirty="0" err="1"/>
              <a:t>em</a:t>
            </a:r>
            <a:r>
              <a:rPr lang="en-US" dirty="0"/>
              <a:t>, password=pw)</a:t>
            </a:r>
          </a:p>
          <a:p>
            <a:r>
              <a:rPr lang="en-US" dirty="0"/>
              <a:t>   </a:t>
            </a:r>
            <a:r>
              <a:rPr lang="en-US" dirty="0" err="1"/>
              <a:t>reg.save</a:t>
            </a:r>
            <a:r>
              <a:rPr lang="en-US" dirty="0"/>
              <a:t>()</a:t>
            </a:r>
          </a:p>
        </p:txBody>
      </p:sp>
    </p:spTree>
    <p:extLst>
      <p:ext uri="{BB962C8B-B14F-4D97-AF65-F5344CB8AC3E}">
        <p14:creationId xmlns:p14="http://schemas.microsoft.com/office/powerpoint/2010/main" val="2352769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save ( ) Method</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086393"/>
            <a:ext cx="10972800" cy="5392783"/>
          </a:xfrm>
        </p:spPr>
        <p:txBody>
          <a:bodyPr>
            <a:normAutofit/>
          </a:bodyPr>
          <a:lstStyle/>
          <a:p>
            <a:pPr marL="0" indent="0" defTabSz="457200">
              <a:buNone/>
            </a:pPr>
            <a:r>
              <a:rPr lang="en-US" sz="1800" dirty="0">
                <a:latin typeface="Times New Roman" panose="02020603050405020304" pitchFamily="18" charset="0"/>
                <a:cs typeface="Times New Roman" panose="02020603050405020304" pitchFamily="18" charset="0"/>
              </a:rPr>
              <a:t>save (commit=False/True) Method - This method creates and saves a database object from the data bound to the form. </a:t>
            </a:r>
          </a:p>
          <a:p>
            <a:pPr marL="0" indent="0" defTabSz="457200">
              <a:buNone/>
            </a:pPr>
            <a:r>
              <a:rPr lang="en-US" sz="1800" dirty="0">
                <a:latin typeface="Times New Roman" panose="02020603050405020304" pitchFamily="18" charset="0"/>
                <a:cs typeface="Times New Roman" panose="02020603050405020304" pitchFamily="18" charset="0"/>
              </a:rPr>
              <a:t>A subclass of </a:t>
            </a:r>
            <a:r>
              <a:rPr lang="en-US" sz="1800" dirty="0" err="1">
                <a:latin typeface="Times New Roman" panose="02020603050405020304" pitchFamily="18" charset="0"/>
                <a:cs typeface="Times New Roman" panose="02020603050405020304" pitchFamily="18" charset="0"/>
              </a:rPr>
              <a:t>ModelForm</a:t>
            </a:r>
            <a:r>
              <a:rPr lang="en-US" sz="1800" dirty="0">
                <a:latin typeface="Times New Roman" panose="02020603050405020304" pitchFamily="18" charset="0"/>
                <a:cs typeface="Times New Roman" panose="02020603050405020304" pitchFamily="18" charset="0"/>
              </a:rPr>
              <a:t> can accept an existing model instance as the keyword argument instance, if this is supplied, save() will update that instance. </a:t>
            </a:r>
          </a:p>
          <a:p>
            <a:pPr marL="0" indent="0" defTabSz="457200">
              <a:buNone/>
            </a:pPr>
            <a:r>
              <a:rPr lang="en-US" sz="1800" dirty="0">
                <a:latin typeface="Times New Roman" panose="02020603050405020304" pitchFamily="18" charset="0"/>
                <a:cs typeface="Times New Roman" panose="02020603050405020304" pitchFamily="18" charset="0"/>
              </a:rPr>
              <a:t>If it’s not supplied, save() will create a new instance of the specified model.</a:t>
            </a:r>
          </a:p>
          <a:p>
            <a:pPr marL="0" indent="0" defTabSz="457200">
              <a:buNone/>
            </a:pPr>
            <a:r>
              <a:rPr lang="en-US" sz="1800" dirty="0">
                <a:latin typeface="Times New Roman" panose="02020603050405020304" pitchFamily="18" charset="0"/>
                <a:cs typeface="Times New Roman" panose="02020603050405020304" pitchFamily="18" charset="0"/>
              </a:rPr>
              <a:t>If the form hasn’t been validated, calling save( ) will do so by checking </a:t>
            </a:r>
            <a:r>
              <a:rPr lang="en-US" sz="1800" dirty="0" err="1">
                <a:latin typeface="Times New Roman" panose="02020603050405020304" pitchFamily="18" charset="0"/>
                <a:cs typeface="Times New Roman" panose="02020603050405020304" pitchFamily="18" charset="0"/>
              </a:rPr>
              <a:t>form.errors</a:t>
            </a:r>
            <a:r>
              <a:rPr lang="en-US" sz="1800" dirty="0">
                <a:latin typeface="Times New Roman" panose="02020603050405020304" pitchFamily="18" charset="0"/>
                <a:cs typeface="Times New Roman" panose="02020603050405020304" pitchFamily="18" charset="0"/>
              </a:rPr>
              <a:t>.</a:t>
            </a:r>
          </a:p>
          <a:p>
            <a:pPr marL="0" indent="0" defTabSz="457200">
              <a:buNone/>
            </a:pPr>
            <a:r>
              <a:rPr lang="en-US" sz="1800" dirty="0">
                <a:latin typeface="Times New Roman" panose="02020603050405020304" pitchFamily="18" charset="0"/>
                <a:cs typeface="Times New Roman" panose="02020603050405020304" pitchFamily="18" charset="0"/>
              </a:rPr>
              <a:t>Syntax:- save (commit=False/True)</a:t>
            </a:r>
          </a:p>
          <a:p>
            <a:pPr marL="0" indent="0" defTabSz="457200">
              <a:buNone/>
            </a:pPr>
            <a:r>
              <a:rPr lang="en-US" sz="1800" dirty="0">
                <a:latin typeface="Times New Roman" panose="02020603050405020304" pitchFamily="18" charset="0"/>
                <a:cs typeface="Times New Roman" panose="02020603050405020304" pitchFamily="18" charset="0"/>
              </a:rPr>
              <a:t>If </a:t>
            </a:r>
            <a:r>
              <a:rPr lang="en-US" sz="1800" i="1" dirty="0">
                <a:latin typeface="Times New Roman" panose="02020603050405020304" pitchFamily="18" charset="0"/>
                <a:cs typeface="Times New Roman" panose="02020603050405020304" pitchFamily="18" charset="0"/>
              </a:rPr>
              <a:t>commit=False</a:t>
            </a:r>
            <a:r>
              <a:rPr lang="en-US" sz="1800" dirty="0">
                <a:latin typeface="Times New Roman" panose="02020603050405020304" pitchFamily="18" charset="0"/>
                <a:cs typeface="Times New Roman" panose="02020603050405020304" pitchFamily="18" charset="0"/>
              </a:rPr>
              <a:t>, then it will return an object that hasn’t yet been saved to the database. This is useful if you want to do custom processing on the object before saving it, or if you want to use one of the specialized model saving options.</a:t>
            </a:r>
          </a:p>
          <a:p>
            <a:pPr marL="0" indent="0" defTabSz="457200">
              <a:buNone/>
            </a:pPr>
            <a:r>
              <a:rPr lang="en-US" sz="1800" dirty="0">
                <a:latin typeface="Times New Roman" panose="02020603050405020304" pitchFamily="18" charset="0"/>
                <a:cs typeface="Times New Roman" panose="02020603050405020304" pitchFamily="18" charset="0"/>
              </a:rPr>
              <a:t>If your model has a many-to-many relation and you specify </a:t>
            </a:r>
            <a:r>
              <a:rPr lang="en-US" sz="1800" i="1" dirty="0">
                <a:latin typeface="Times New Roman" panose="02020603050405020304" pitchFamily="18" charset="0"/>
                <a:cs typeface="Times New Roman" panose="02020603050405020304" pitchFamily="18" charset="0"/>
              </a:rPr>
              <a:t>commit=False</a:t>
            </a:r>
            <a:r>
              <a:rPr lang="en-US" sz="1800" dirty="0">
                <a:latin typeface="Times New Roman" panose="02020603050405020304" pitchFamily="18" charset="0"/>
                <a:cs typeface="Times New Roman" panose="02020603050405020304" pitchFamily="18" charset="0"/>
              </a:rPr>
              <a:t> when you save a form, Django cannot immediately save the form data for the many-to-many relation. This is because it isn’t possible to save many-to-many data for an instance until the instance exists in the database.</a:t>
            </a:r>
          </a:p>
        </p:txBody>
      </p:sp>
    </p:spTree>
    <p:extLst>
      <p:ext uri="{BB962C8B-B14F-4D97-AF65-F5344CB8AC3E}">
        <p14:creationId xmlns:p14="http://schemas.microsoft.com/office/powerpoint/2010/main" val="130014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Selecting Fields</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70262" y="1086393"/>
            <a:ext cx="11251475" cy="5392783"/>
          </a:xfrm>
        </p:spPr>
        <p:txBody>
          <a:bodyPr>
            <a:normAutofit/>
          </a:bodyPr>
          <a:lstStyle/>
          <a:p>
            <a:pPr defTabSz="457200"/>
            <a:r>
              <a:rPr lang="en-US" sz="2000" dirty="0">
                <a:latin typeface="Times New Roman" panose="02020603050405020304" pitchFamily="18" charset="0"/>
                <a:cs typeface="Times New Roman" panose="02020603050405020304" pitchFamily="18" charset="0"/>
              </a:rPr>
              <a:t>Set the fields attribute to field names</a:t>
            </a:r>
          </a:p>
          <a:p>
            <a:pPr marL="0" indent="0" defTabSz="457200">
              <a:buNone/>
            </a:pPr>
            <a:r>
              <a:rPr lang="en-US" sz="2000" dirty="0">
                <a:latin typeface="Times New Roman" panose="02020603050405020304" pitchFamily="18" charset="0"/>
                <a:cs typeface="Times New Roman" panose="02020603050405020304" pitchFamily="18" charset="0"/>
              </a:rPr>
              <a:t>class Registration(</a:t>
            </a:r>
            <a:r>
              <a:rPr lang="en-US" sz="2000" dirty="0" err="1">
                <a:latin typeface="Times New Roman" panose="02020603050405020304" pitchFamily="18" charset="0"/>
                <a:cs typeface="Times New Roman" panose="02020603050405020304" pitchFamily="18" charset="0"/>
              </a:rPr>
              <a:t>forms.ModelForm</a:t>
            </a:r>
            <a:r>
              <a:rPr lang="en-US" sz="2000" dirty="0">
                <a:latin typeface="Times New Roman" panose="02020603050405020304" pitchFamily="18" charset="0"/>
                <a:cs typeface="Times New Roman" panose="02020603050405020304" pitchFamily="18" charset="0"/>
              </a:rPr>
              <a:t>):</a:t>
            </a:r>
          </a:p>
          <a:p>
            <a:pPr marL="0" indent="0" defTabSz="457200">
              <a:buNone/>
            </a:pPr>
            <a:r>
              <a:rPr lang="en-US" sz="2000" dirty="0">
                <a:latin typeface="Times New Roman" panose="02020603050405020304" pitchFamily="18" charset="0"/>
                <a:cs typeface="Times New Roman" panose="02020603050405020304" pitchFamily="18" charset="0"/>
              </a:rPr>
              <a:t>	class Meta:</a:t>
            </a:r>
          </a:p>
          <a:p>
            <a:pPr marL="0" indent="0" defTabSz="457200">
              <a:buNone/>
            </a:pPr>
            <a:r>
              <a:rPr lang="en-US" sz="2000" dirty="0">
                <a:latin typeface="Times New Roman" panose="02020603050405020304" pitchFamily="18" charset="0"/>
                <a:cs typeface="Times New Roman" panose="02020603050405020304" pitchFamily="18" charset="0"/>
              </a:rPr>
              <a:t>		model = User</a:t>
            </a:r>
          </a:p>
          <a:p>
            <a:pPr marL="0" indent="0" defTabSz="457200">
              <a:buNone/>
            </a:pPr>
            <a:r>
              <a:rPr lang="en-US" sz="2000" dirty="0">
                <a:latin typeface="Times New Roman" panose="02020603050405020304" pitchFamily="18" charset="0"/>
                <a:cs typeface="Times New Roman" panose="02020603050405020304" pitchFamily="18" charset="0"/>
              </a:rPr>
              <a:t>		fields = [‘name’, ‘password’, ‘email’]</a:t>
            </a:r>
          </a:p>
          <a:p>
            <a:pPr marL="0" indent="0" defTabSz="457200">
              <a:buNone/>
            </a:pPr>
            <a:endParaRPr lang="en-US" sz="2000" dirty="0">
              <a:latin typeface="Times New Roman" panose="02020603050405020304" pitchFamily="18" charset="0"/>
              <a:cs typeface="Times New Roman" panose="02020603050405020304" pitchFamily="18" charset="0"/>
            </a:endParaRPr>
          </a:p>
          <a:p>
            <a:pPr defTabSz="457200"/>
            <a:r>
              <a:rPr lang="en-US" sz="2000" dirty="0">
                <a:latin typeface="Times New Roman" panose="02020603050405020304" pitchFamily="18" charset="0"/>
                <a:cs typeface="Times New Roman" panose="02020603050405020304" pitchFamily="18" charset="0"/>
              </a:rPr>
              <a:t>Set the fields attribute to the special value __all__ to indicate that all fields in the model should be used.</a:t>
            </a:r>
          </a:p>
          <a:p>
            <a:pPr marL="0" indent="0" defTabSz="457200">
              <a:buNone/>
            </a:pPr>
            <a:r>
              <a:rPr lang="en-US" sz="2000" dirty="0">
                <a:latin typeface="Times New Roman" panose="02020603050405020304" pitchFamily="18" charset="0"/>
                <a:cs typeface="Times New Roman" panose="02020603050405020304" pitchFamily="18" charset="0"/>
              </a:rPr>
              <a:t>class Registration(</a:t>
            </a:r>
            <a:r>
              <a:rPr lang="en-US" sz="2000" dirty="0" err="1">
                <a:latin typeface="Times New Roman" panose="02020603050405020304" pitchFamily="18" charset="0"/>
                <a:cs typeface="Times New Roman" panose="02020603050405020304" pitchFamily="18" charset="0"/>
              </a:rPr>
              <a:t>forms.ModelForm</a:t>
            </a:r>
            <a:r>
              <a:rPr lang="en-US" sz="2000" dirty="0">
                <a:latin typeface="Times New Roman" panose="02020603050405020304" pitchFamily="18" charset="0"/>
                <a:cs typeface="Times New Roman" panose="02020603050405020304" pitchFamily="18" charset="0"/>
              </a:rPr>
              <a:t>):</a:t>
            </a:r>
          </a:p>
          <a:p>
            <a:pPr marL="0" indent="0" defTabSz="457200">
              <a:buNone/>
            </a:pPr>
            <a:r>
              <a:rPr lang="en-US" sz="2000" dirty="0">
                <a:latin typeface="Times New Roman" panose="02020603050405020304" pitchFamily="18" charset="0"/>
                <a:cs typeface="Times New Roman" panose="02020603050405020304" pitchFamily="18" charset="0"/>
              </a:rPr>
              <a:t>	class Meta:</a:t>
            </a:r>
          </a:p>
          <a:p>
            <a:pPr marL="0" indent="0" defTabSz="457200">
              <a:buNone/>
            </a:pPr>
            <a:r>
              <a:rPr lang="en-US" sz="2000" dirty="0">
                <a:latin typeface="Times New Roman" panose="02020603050405020304" pitchFamily="18" charset="0"/>
                <a:cs typeface="Times New Roman" panose="02020603050405020304" pitchFamily="18" charset="0"/>
              </a:rPr>
              <a:t>		model = User</a:t>
            </a:r>
          </a:p>
          <a:p>
            <a:pPr marL="0" indent="0" defTabSz="457200">
              <a:buNone/>
            </a:pPr>
            <a:r>
              <a:rPr lang="en-US" sz="2000" dirty="0">
                <a:latin typeface="Times New Roman" panose="02020603050405020304" pitchFamily="18" charset="0"/>
                <a:cs typeface="Times New Roman" panose="02020603050405020304" pitchFamily="18" charset="0"/>
              </a:rPr>
              <a:t>		fields = ‘__all__’</a:t>
            </a:r>
          </a:p>
          <a:p>
            <a:pPr marL="0" indent="0" defTabSz="457200">
              <a:buNone/>
            </a:pP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3184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fade">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fade">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Selecting Fields</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70262" y="1086393"/>
            <a:ext cx="11251475" cy="5392783"/>
          </a:xfrm>
        </p:spPr>
        <p:txBody>
          <a:bodyPr>
            <a:normAutofit/>
          </a:bodyPr>
          <a:lstStyle/>
          <a:p>
            <a:pPr defTabSz="457200"/>
            <a:r>
              <a:rPr lang="en-US" sz="2000" dirty="0">
                <a:latin typeface="Times New Roman" panose="02020603050405020304" pitchFamily="18" charset="0"/>
                <a:cs typeface="Times New Roman" panose="02020603050405020304" pitchFamily="18" charset="0"/>
              </a:rPr>
              <a:t>Set the exclude attribute of the </a:t>
            </a:r>
            <a:r>
              <a:rPr lang="en-US" sz="2000" dirty="0" err="1">
                <a:latin typeface="Times New Roman" panose="02020603050405020304" pitchFamily="18" charset="0"/>
                <a:cs typeface="Times New Roman" panose="02020603050405020304" pitchFamily="18" charset="0"/>
              </a:rPr>
              <a:t>ModelForm’s</a:t>
            </a:r>
            <a:r>
              <a:rPr lang="en-US" sz="2000" dirty="0">
                <a:latin typeface="Times New Roman" panose="02020603050405020304" pitchFamily="18" charset="0"/>
                <a:cs typeface="Times New Roman" panose="02020603050405020304" pitchFamily="18" charset="0"/>
              </a:rPr>
              <a:t> inner Meta class to a list of fields to be excluded from the form.</a:t>
            </a:r>
          </a:p>
          <a:p>
            <a:pPr marL="0" indent="0" defTabSz="457200">
              <a:buNone/>
            </a:pPr>
            <a:r>
              <a:rPr lang="en-US" sz="2000" dirty="0">
                <a:latin typeface="Times New Roman" panose="02020603050405020304" pitchFamily="18" charset="0"/>
                <a:cs typeface="Times New Roman" panose="02020603050405020304" pitchFamily="18" charset="0"/>
              </a:rPr>
              <a:t>class Registration(</a:t>
            </a:r>
            <a:r>
              <a:rPr lang="en-US" sz="2000" dirty="0" err="1">
                <a:latin typeface="Times New Roman" panose="02020603050405020304" pitchFamily="18" charset="0"/>
                <a:cs typeface="Times New Roman" panose="02020603050405020304" pitchFamily="18" charset="0"/>
              </a:rPr>
              <a:t>forms.ModelForm</a:t>
            </a:r>
            <a:r>
              <a:rPr lang="en-US" sz="2000" dirty="0">
                <a:latin typeface="Times New Roman" panose="02020603050405020304" pitchFamily="18" charset="0"/>
                <a:cs typeface="Times New Roman" panose="02020603050405020304" pitchFamily="18" charset="0"/>
              </a:rPr>
              <a:t>):</a:t>
            </a:r>
          </a:p>
          <a:p>
            <a:pPr marL="0" indent="0" defTabSz="457200">
              <a:buNone/>
            </a:pPr>
            <a:r>
              <a:rPr lang="en-US" sz="2000" dirty="0">
                <a:latin typeface="Times New Roman" panose="02020603050405020304" pitchFamily="18" charset="0"/>
                <a:cs typeface="Times New Roman" panose="02020603050405020304" pitchFamily="18" charset="0"/>
              </a:rPr>
              <a:t>	class Meta:</a:t>
            </a:r>
          </a:p>
          <a:p>
            <a:pPr marL="0" indent="0" defTabSz="457200">
              <a:buNone/>
            </a:pPr>
            <a:r>
              <a:rPr lang="en-US" sz="2000" dirty="0">
                <a:latin typeface="Times New Roman" panose="02020603050405020304" pitchFamily="18" charset="0"/>
                <a:cs typeface="Times New Roman" panose="02020603050405020304" pitchFamily="18" charset="0"/>
              </a:rPr>
              <a:t>		model = User</a:t>
            </a:r>
          </a:p>
          <a:p>
            <a:pPr marL="0" indent="0" defTabSz="457200">
              <a:buNone/>
            </a:pPr>
            <a:r>
              <a:rPr lang="en-US" sz="2000" dirty="0">
                <a:latin typeface="Times New Roman" panose="02020603050405020304" pitchFamily="18" charset="0"/>
                <a:cs typeface="Times New Roman" panose="02020603050405020304" pitchFamily="18" charset="0"/>
              </a:rPr>
              <a:t>		exclude = [‘name’]</a:t>
            </a:r>
          </a:p>
          <a:p>
            <a:pPr marL="0" indent="0" defTabSz="45720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7644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ModelForm</a:t>
            </a:r>
            <a:r>
              <a:rPr lang="en-US" b="1" u="sng" dirty="0">
                <a:latin typeface="Times New Roman" panose="02020603050405020304" pitchFamily="18" charset="0"/>
                <a:cs typeface="Times New Roman" panose="02020603050405020304" pitchFamily="18" charset="0"/>
              </a:rPr>
              <a:t> Inheritance</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70262" y="1086393"/>
            <a:ext cx="11251475" cy="5392783"/>
          </a:xfrm>
        </p:spPr>
        <p:txBody>
          <a:bodyPr>
            <a:normAutofit/>
          </a:bodyPr>
          <a:lstStyle/>
          <a:p>
            <a:pPr marL="0" indent="0" defTabSz="457200">
              <a:buNone/>
            </a:pPr>
            <a:r>
              <a:rPr lang="en-US" sz="2000" dirty="0">
                <a:latin typeface="Times New Roman" panose="02020603050405020304" pitchFamily="18" charset="0"/>
                <a:cs typeface="Times New Roman" panose="02020603050405020304" pitchFamily="18" charset="0"/>
              </a:rPr>
              <a:t>You can extend and reuse </a:t>
            </a:r>
            <a:r>
              <a:rPr lang="en-US" sz="2000" dirty="0" err="1">
                <a:latin typeface="Times New Roman" panose="02020603050405020304" pitchFamily="18" charset="0"/>
                <a:cs typeface="Times New Roman" panose="02020603050405020304" pitchFamily="18" charset="0"/>
              </a:rPr>
              <a:t>ModelForms</a:t>
            </a:r>
            <a:r>
              <a:rPr lang="en-US" sz="2000" dirty="0">
                <a:latin typeface="Times New Roman" panose="02020603050405020304" pitchFamily="18" charset="0"/>
                <a:cs typeface="Times New Roman" panose="02020603050405020304" pitchFamily="18" charset="0"/>
              </a:rPr>
              <a:t> by inheriting them. This is useful if you need to declare extra fields or extra methods on a parent class for use in a number of forms derived from models.</a:t>
            </a:r>
          </a:p>
          <a:p>
            <a:pPr marL="0" indent="0" defTabSz="457200">
              <a:buNone/>
            </a:pPr>
            <a:r>
              <a:rPr lang="en-US" sz="2000" dirty="0">
                <a:latin typeface="Times New Roman" panose="02020603050405020304" pitchFamily="18" charset="0"/>
                <a:cs typeface="Times New Roman" panose="02020603050405020304" pitchFamily="18" charset="0"/>
              </a:rPr>
              <a:t>You can also subclass the parent’s Meta inner class if you want to change the </a:t>
            </a:r>
            <a:r>
              <a:rPr lang="en-US" sz="2000" dirty="0" err="1">
                <a:latin typeface="Times New Roman" panose="02020603050405020304" pitchFamily="18" charset="0"/>
                <a:cs typeface="Times New Roman" panose="02020603050405020304" pitchFamily="18" charset="0"/>
              </a:rPr>
              <a:t>Meta.fields</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Meta.exclude</a:t>
            </a:r>
            <a:r>
              <a:rPr lang="en-US" sz="2000" dirty="0">
                <a:latin typeface="Times New Roman" panose="02020603050405020304" pitchFamily="18" charset="0"/>
                <a:cs typeface="Times New Roman" panose="02020603050405020304" pitchFamily="18" charset="0"/>
              </a:rPr>
              <a:t> lists.</a:t>
            </a:r>
          </a:p>
          <a:p>
            <a:pPr marL="0" indent="0" defTabSz="457200">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StudentRegistration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forms.ModelForm</a:t>
            </a:r>
            <a:r>
              <a:rPr lang="en-US" sz="2000" dirty="0">
                <a:latin typeface="Times New Roman" panose="02020603050405020304" pitchFamily="18" charset="0"/>
                <a:cs typeface="Times New Roman" panose="02020603050405020304" pitchFamily="18" charset="0"/>
              </a:rPr>
              <a:t>):</a:t>
            </a:r>
          </a:p>
          <a:p>
            <a:pPr marL="0" indent="0" defTabSz="457200">
              <a:buNone/>
            </a:pPr>
            <a:r>
              <a:rPr lang="en-US" sz="2000" dirty="0">
                <a:latin typeface="Times New Roman" panose="02020603050405020304" pitchFamily="18" charset="0"/>
                <a:cs typeface="Times New Roman" panose="02020603050405020304" pitchFamily="18" charset="0"/>
              </a:rPr>
              <a:t> class Meta:</a:t>
            </a:r>
          </a:p>
          <a:p>
            <a:pPr marL="0" indent="0" defTabSz="457200">
              <a:buNone/>
            </a:pPr>
            <a:r>
              <a:rPr lang="en-US" sz="2000" dirty="0">
                <a:latin typeface="Times New Roman" panose="02020603050405020304" pitchFamily="18" charset="0"/>
                <a:cs typeface="Times New Roman" panose="02020603050405020304" pitchFamily="18" charset="0"/>
              </a:rPr>
              <a:t>  model = User</a:t>
            </a:r>
          </a:p>
          <a:p>
            <a:pPr marL="0" indent="0" defTabSz="457200">
              <a:buNone/>
            </a:pPr>
            <a:r>
              <a:rPr lang="en-US" sz="2000" dirty="0">
                <a:latin typeface="Times New Roman" panose="02020603050405020304" pitchFamily="18" charset="0"/>
                <a:cs typeface="Times New Roman" panose="02020603050405020304" pitchFamily="18" charset="0"/>
              </a:rPr>
              <a:t>  fields = ['</a:t>
            </a:r>
            <a:r>
              <a:rPr lang="en-US" sz="2000" dirty="0" err="1">
                <a:latin typeface="Times New Roman" panose="02020603050405020304" pitchFamily="18" charset="0"/>
                <a:cs typeface="Times New Roman" panose="02020603050405020304" pitchFamily="18" charset="0"/>
              </a:rPr>
              <a:t>student_name</a:t>
            </a:r>
            <a:r>
              <a:rPr lang="en-US" sz="2000" dirty="0">
                <a:latin typeface="Times New Roman" panose="02020603050405020304" pitchFamily="18" charset="0"/>
                <a:cs typeface="Times New Roman" panose="02020603050405020304" pitchFamily="18" charset="0"/>
              </a:rPr>
              <a:t>', 'email', 'password']</a:t>
            </a:r>
          </a:p>
          <a:p>
            <a:pPr marL="0" indent="0" defTabSz="457200">
              <a:buNone/>
            </a:pPr>
            <a:endParaRPr lang="en-US" sz="2000" dirty="0">
              <a:latin typeface="Times New Roman" panose="02020603050405020304" pitchFamily="18" charset="0"/>
              <a:cs typeface="Times New Roman" panose="02020603050405020304" pitchFamily="18" charset="0"/>
            </a:endParaRPr>
          </a:p>
          <a:p>
            <a:pPr marL="0" indent="0" defTabSz="457200">
              <a:buNone/>
            </a:pP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TeacherRegistration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StudentRegistration</a:t>
            </a:r>
            <a:r>
              <a:rPr lang="en-US" sz="2000" dirty="0">
                <a:latin typeface="Times New Roman" panose="02020603050405020304" pitchFamily="18" charset="0"/>
                <a:cs typeface="Times New Roman" panose="02020603050405020304" pitchFamily="18" charset="0"/>
              </a:rPr>
              <a:t>):</a:t>
            </a:r>
          </a:p>
          <a:p>
            <a:pPr marL="0" indent="0" defTabSz="457200">
              <a:buNone/>
            </a:pPr>
            <a:r>
              <a:rPr lang="en-US" sz="2000" dirty="0">
                <a:latin typeface="Times New Roman" panose="02020603050405020304" pitchFamily="18" charset="0"/>
                <a:cs typeface="Times New Roman" panose="02020603050405020304" pitchFamily="18" charset="0"/>
              </a:rPr>
              <a:t> class Meta(</a:t>
            </a:r>
            <a:r>
              <a:rPr lang="en-US" sz="2000" dirty="0" err="1">
                <a:latin typeface="Times New Roman" panose="02020603050405020304" pitchFamily="18" charset="0"/>
                <a:cs typeface="Times New Roman" panose="02020603050405020304" pitchFamily="18" charset="0"/>
              </a:rPr>
              <a:t>StudentRegistration.Meta</a:t>
            </a:r>
            <a:r>
              <a:rPr lang="en-US" sz="2000" dirty="0">
                <a:latin typeface="Times New Roman" panose="02020603050405020304" pitchFamily="18" charset="0"/>
                <a:cs typeface="Times New Roman" panose="02020603050405020304" pitchFamily="18" charset="0"/>
              </a:rPr>
              <a:t>):</a:t>
            </a:r>
          </a:p>
          <a:p>
            <a:pPr marL="0" indent="0" defTabSz="457200">
              <a:buNone/>
            </a:pPr>
            <a:r>
              <a:rPr lang="en-US" sz="2000" dirty="0">
                <a:latin typeface="Times New Roman" panose="02020603050405020304" pitchFamily="18" charset="0"/>
                <a:cs typeface="Times New Roman" panose="02020603050405020304" pitchFamily="18" charset="0"/>
              </a:rPr>
              <a:t>  fields = ['</a:t>
            </a:r>
            <a:r>
              <a:rPr lang="en-US" sz="2000" dirty="0" err="1">
                <a:latin typeface="Times New Roman" panose="02020603050405020304" pitchFamily="18" charset="0"/>
                <a:cs typeface="Times New Roman" panose="02020603050405020304" pitchFamily="18" charset="0"/>
              </a:rPr>
              <a:t>teacher_name</a:t>
            </a:r>
            <a:r>
              <a:rPr lang="en-US" sz="2000" dirty="0">
                <a:latin typeface="Times New Roman" panose="02020603050405020304" pitchFamily="18" charset="0"/>
                <a:cs typeface="Times New Roman" panose="02020603050405020304" pitchFamily="18" charset="0"/>
              </a:rPr>
              <a:t>', 'email', 'password']</a:t>
            </a:r>
          </a:p>
        </p:txBody>
      </p:sp>
      <p:sp>
        <p:nvSpPr>
          <p:cNvPr id="5" name="Rectangle 4">
            <a:extLst>
              <a:ext uri="{FF2B5EF4-FFF2-40B4-BE49-F238E27FC236}">
                <a16:creationId xmlns:a16="http://schemas.microsoft.com/office/drawing/2014/main" id="{A7E29A3B-C11B-4325-A085-85360205B4F9}"/>
              </a:ext>
            </a:extLst>
          </p:cNvPr>
          <p:cNvSpPr/>
          <p:nvPr/>
        </p:nvSpPr>
        <p:spPr>
          <a:xfrm>
            <a:off x="5837382" y="2819645"/>
            <a:ext cx="6096000" cy="2352952"/>
          </a:xfrm>
          <a:prstGeom prst="rect">
            <a:avLst/>
          </a:prstGeom>
        </p:spPr>
        <p:txBody>
          <a:bodyPr>
            <a:spAutoFit/>
          </a:bodyPr>
          <a:lstStyle/>
          <a:p>
            <a:pPr>
              <a:lnSpc>
                <a:spcPct val="150000"/>
              </a:lnSpc>
            </a:pPr>
            <a:r>
              <a:rPr lang="en-US" sz="2000" dirty="0"/>
              <a:t>class User(</a:t>
            </a:r>
            <a:r>
              <a:rPr lang="en-US" sz="2000" dirty="0" err="1"/>
              <a:t>models.Model</a:t>
            </a:r>
            <a:r>
              <a:rPr lang="en-US" sz="2000" dirty="0"/>
              <a:t>):</a:t>
            </a:r>
          </a:p>
          <a:p>
            <a:pPr>
              <a:lnSpc>
                <a:spcPct val="150000"/>
              </a:lnSpc>
            </a:pPr>
            <a:r>
              <a:rPr lang="en-US" sz="2000" dirty="0"/>
              <a:t> </a:t>
            </a:r>
            <a:r>
              <a:rPr lang="en-US" sz="2000" dirty="0" err="1"/>
              <a:t>student_name</a:t>
            </a:r>
            <a:r>
              <a:rPr lang="en-US" sz="2000" dirty="0"/>
              <a:t> = </a:t>
            </a:r>
            <a:r>
              <a:rPr lang="en-US" sz="2000" dirty="0" err="1"/>
              <a:t>models.CharField</a:t>
            </a:r>
            <a:r>
              <a:rPr lang="en-US" sz="2000" dirty="0"/>
              <a:t>(</a:t>
            </a:r>
            <a:r>
              <a:rPr lang="en-US" sz="2000" dirty="0" err="1"/>
              <a:t>max_length</a:t>
            </a:r>
            <a:r>
              <a:rPr lang="en-US" sz="2000" dirty="0"/>
              <a:t>=100)</a:t>
            </a:r>
          </a:p>
          <a:p>
            <a:pPr>
              <a:lnSpc>
                <a:spcPct val="150000"/>
              </a:lnSpc>
            </a:pPr>
            <a:r>
              <a:rPr lang="en-US" sz="2000" dirty="0"/>
              <a:t> </a:t>
            </a:r>
            <a:r>
              <a:rPr lang="en-US" sz="2000" dirty="0" err="1"/>
              <a:t>teacher_name</a:t>
            </a:r>
            <a:r>
              <a:rPr lang="en-US" sz="2000" dirty="0"/>
              <a:t> = </a:t>
            </a:r>
            <a:r>
              <a:rPr lang="en-US" sz="2000" dirty="0" err="1"/>
              <a:t>models.CharField</a:t>
            </a:r>
            <a:r>
              <a:rPr lang="en-US" sz="2000" dirty="0"/>
              <a:t>(</a:t>
            </a:r>
            <a:r>
              <a:rPr lang="en-US" sz="2000" dirty="0" err="1"/>
              <a:t>max_length</a:t>
            </a:r>
            <a:r>
              <a:rPr lang="en-US" sz="2000" dirty="0"/>
              <a:t>=100)</a:t>
            </a:r>
          </a:p>
          <a:p>
            <a:pPr>
              <a:lnSpc>
                <a:spcPct val="150000"/>
              </a:lnSpc>
            </a:pPr>
            <a:r>
              <a:rPr lang="en-US" sz="2000" dirty="0"/>
              <a:t> email = </a:t>
            </a:r>
            <a:r>
              <a:rPr lang="en-US" sz="2000" dirty="0" err="1"/>
              <a:t>models.EmailField</a:t>
            </a:r>
            <a:r>
              <a:rPr lang="en-US" sz="2000" dirty="0"/>
              <a:t>(</a:t>
            </a:r>
            <a:r>
              <a:rPr lang="en-US" sz="2000" dirty="0" err="1"/>
              <a:t>max_length</a:t>
            </a:r>
            <a:r>
              <a:rPr lang="en-US" sz="2000" dirty="0"/>
              <a:t>=100)</a:t>
            </a:r>
          </a:p>
          <a:p>
            <a:pPr>
              <a:lnSpc>
                <a:spcPct val="150000"/>
              </a:lnSpc>
            </a:pPr>
            <a:r>
              <a:rPr lang="en-US" sz="2000" dirty="0"/>
              <a:t> password = </a:t>
            </a:r>
            <a:r>
              <a:rPr lang="en-US" sz="2000" dirty="0" err="1"/>
              <a:t>models.CharField</a:t>
            </a:r>
            <a:r>
              <a:rPr lang="en-US" sz="2000" dirty="0"/>
              <a:t>(</a:t>
            </a:r>
            <a:r>
              <a:rPr lang="en-US" sz="2000" dirty="0" err="1"/>
              <a:t>max_length</a:t>
            </a:r>
            <a:r>
              <a:rPr lang="en-US" sz="2000" dirty="0"/>
              <a:t>=100)</a:t>
            </a:r>
          </a:p>
        </p:txBody>
      </p:sp>
    </p:spTree>
    <p:extLst>
      <p:ext uri="{BB962C8B-B14F-4D97-AF65-F5344CB8AC3E}">
        <p14:creationId xmlns:p14="http://schemas.microsoft.com/office/powerpoint/2010/main" val="677942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err="1">
                <a:latin typeface="Times New Roman" panose="02020603050405020304" pitchFamily="18" charset="0"/>
                <a:cs typeface="Times New Roman" panose="02020603050405020304" pitchFamily="18" charset="0"/>
              </a:rPr>
              <a:t>ModelForm</a:t>
            </a:r>
            <a:r>
              <a:rPr lang="en-US" b="1" u="sng" dirty="0">
                <a:latin typeface="Times New Roman" panose="02020603050405020304" pitchFamily="18" charset="0"/>
                <a:cs typeface="Times New Roman" panose="02020603050405020304" pitchFamily="18" charset="0"/>
              </a:rPr>
              <a:t> Inheritance</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70262" y="1086393"/>
            <a:ext cx="11251475" cy="5392783"/>
          </a:xfrm>
        </p:spPr>
        <p:txBody>
          <a:bodyPr>
            <a:normAutofit/>
          </a:bodyPr>
          <a:lstStyle/>
          <a:p>
            <a:pPr defTabSz="457200"/>
            <a:r>
              <a:rPr lang="en-US" sz="2000" dirty="0">
                <a:latin typeface="Times New Roman" panose="02020603050405020304" pitchFamily="18" charset="0"/>
                <a:cs typeface="Times New Roman" panose="02020603050405020304" pitchFamily="18" charset="0"/>
              </a:rPr>
              <a:t>Normal Python name resolution rules apply. If you have multiple base classes that declare a Meta inner class, only the first one will be used. This means the child’s Meta, if it exists, otherwise the Meta of the first parent, etc.</a:t>
            </a:r>
          </a:p>
          <a:p>
            <a:pPr defTabSz="457200"/>
            <a:endParaRPr lang="en-US" sz="2000" dirty="0">
              <a:latin typeface="Times New Roman" panose="02020603050405020304" pitchFamily="18" charset="0"/>
              <a:cs typeface="Times New Roman" panose="02020603050405020304" pitchFamily="18" charset="0"/>
            </a:endParaRPr>
          </a:p>
          <a:p>
            <a:pPr defTabSz="457200"/>
            <a:r>
              <a:rPr lang="en-US" sz="2000" dirty="0">
                <a:latin typeface="Times New Roman" panose="02020603050405020304" pitchFamily="18" charset="0"/>
                <a:cs typeface="Times New Roman" panose="02020603050405020304" pitchFamily="18" charset="0"/>
              </a:rPr>
              <a:t>It’s possible to inherit from both Form and </a:t>
            </a:r>
            <a:r>
              <a:rPr lang="en-US" sz="2000" dirty="0" err="1">
                <a:latin typeface="Times New Roman" panose="02020603050405020304" pitchFamily="18" charset="0"/>
                <a:cs typeface="Times New Roman" panose="02020603050405020304" pitchFamily="18" charset="0"/>
              </a:rPr>
              <a:t>ModelForm</a:t>
            </a:r>
            <a:r>
              <a:rPr lang="en-US" sz="2000" dirty="0">
                <a:latin typeface="Times New Roman" panose="02020603050405020304" pitchFamily="18" charset="0"/>
                <a:cs typeface="Times New Roman" panose="02020603050405020304" pitchFamily="18" charset="0"/>
              </a:rPr>
              <a:t> simultaneously, however, you must ensure that </a:t>
            </a:r>
            <a:r>
              <a:rPr lang="en-US" sz="2000" dirty="0" err="1">
                <a:latin typeface="Times New Roman" panose="02020603050405020304" pitchFamily="18" charset="0"/>
                <a:cs typeface="Times New Roman" panose="02020603050405020304" pitchFamily="18" charset="0"/>
              </a:rPr>
              <a:t>ModelForm</a:t>
            </a:r>
            <a:r>
              <a:rPr lang="en-US" sz="2000" dirty="0">
                <a:latin typeface="Times New Roman" panose="02020603050405020304" pitchFamily="18" charset="0"/>
                <a:cs typeface="Times New Roman" panose="02020603050405020304" pitchFamily="18" charset="0"/>
              </a:rPr>
              <a:t> appears first in the MRO. This is because these classes rely on different </a:t>
            </a:r>
            <a:r>
              <a:rPr lang="en-US" sz="2000" dirty="0" err="1">
                <a:latin typeface="Times New Roman" panose="02020603050405020304" pitchFamily="18" charset="0"/>
                <a:cs typeface="Times New Roman" panose="02020603050405020304" pitchFamily="18" charset="0"/>
              </a:rPr>
              <a:t>metaclasses</a:t>
            </a:r>
            <a:r>
              <a:rPr lang="en-US" sz="2000" dirty="0">
                <a:latin typeface="Times New Roman" panose="02020603050405020304" pitchFamily="18" charset="0"/>
                <a:cs typeface="Times New Roman" panose="02020603050405020304" pitchFamily="18" charset="0"/>
              </a:rPr>
              <a:t> and a class can only have one </a:t>
            </a:r>
            <a:r>
              <a:rPr lang="en-US" sz="2000" dirty="0" err="1">
                <a:latin typeface="Times New Roman" panose="02020603050405020304" pitchFamily="18" charset="0"/>
                <a:cs typeface="Times New Roman" panose="02020603050405020304" pitchFamily="18" charset="0"/>
              </a:rPr>
              <a:t>metaclass</a:t>
            </a:r>
            <a:r>
              <a:rPr lang="en-US" sz="2000" dirty="0">
                <a:latin typeface="Times New Roman" panose="02020603050405020304" pitchFamily="18" charset="0"/>
                <a:cs typeface="Times New Roman" panose="02020603050405020304" pitchFamily="18" charset="0"/>
              </a:rPr>
              <a:t>.</a:t>
            </a:r>
          </a:p>
          <a:p>
            <a:pPr defTabSz="457200"/>
            <a:endParaRPr lang="en-US" sz="2000" dirty="0">
              <a:latin typeface="Times New Roman" panose="02020603050405020304" pitchFamily="18" charset="0"/>
              <a:cs typeface="Times New Roman" panose="02020603050405020304" pitchFamily="18" charset="0"/>
            </a:endParaRPr>
          </a:p>
          <a:p>
            <a:pPr defTabSz="457200"/>
            <a:r>
              <a:rPr lang="en-US" sz="2000" dirty="0">
                <a:latin typeface="Times New Roman" panose="02020603050405020304" pitchFamily="18" charset="0"/>
                <a:cs typeface="Times New Roman" panose="02020603050405020304" pitchFamily="18" charset="0"/>
              </a:rPr>
              <a:t>It’s possible to declaratively remove a Field inherited from a parent class by setting the name to be None on the subclass.</a:t>
            </a:r>
          </a:p>
        </p:txBody>
      </p:sp>
    </p:spTree>
    <p:extLst>
      <p:ext uri="{BB962C8B-B14F-4D97-AF65-F5344CB8AC3E}">
        <p14:creationId xmlns:p14="http://schemas.microsoft.com/office/powerpoint/2010/main" val="39483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164757" y="11162"/>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Model Form</a:t>
            </a:r>
          </a:p>
        </p:txBody>
      </p:sp>
      <p:sp>
        <p:nvSpPr>
          <p:cNvPr id="7" name="Rectangle 6">
            <a:extLst>
              <a:ext uri="{FF2B5EF4-FFF2-40B4-BE49-F238E27FC236}">
                <a16:creationId xmlns:a16="http://schemas.microsoft.com/office/drawing/2014/main" id="{3DD7E08A-4643-4F5C-84FF-A37ADEA0F7FE}"/>
              </a:ext>
            </a:extLst>
          </p:cNvPr>
          <p:cNvSpPr/>
          <p:nvPr/>
        </p:nvSpPr>
        <p:spPr>
          <a:xfrm>
            <a:off x="748937" y="1030350"/>
            <a:ext cx="6122126" cy="2031325"/>
          </a:xfrm>
          <a:prstGeom prst="rect">
            <a:avLst/>
          </a:prstGeom>
        </p:spPr>
        <p:txBody>
          <a:bodyPr wrap="square">
            <a:spAutoFit/>
          </a:bodyPr>
          <a:lstStyle/>
          <a:p>
            <a:r>
              <a:rPr lang="en-US" b="1" dirty="0"/>
              <a:t>forms.py</a:t>
            </a:r>
          </a:p>
          <a:p>
            <a:r>
              <a:rPr lang="en-US" dirty="0"/>
              <a:t>from </a:t>
            </a:r>
            <a:r>
              <a:rPr lang="en-US" dirty="0" err="1"/>
              <a:t>django.core</a:t>
            </a:r>
            <a:r>
              <a:rPr lang="en-US" dirty="0"/>
              <a:t> import validators</a:t>
            </a:r>
          </a:p>
          <a:p>
            <a:r>
              <a:rPr lang="en-US" dirty="0"/>
              <a:t>from </a:t>
            </a:r>
            <a:r>
              <a:rPr lang="en-US" dirty="0" err="1"/>
              <a:t>django</a:t>
            </a:r>
            <a:r>
              <a:rPr lang="en-US" dirty="0"/>
              <a:t> import forms</a:t>
            </a:r>
          </a:p>
          <a:p>
            <a:r>
              <a:rPr lang="en-US" dirty="0"/>
              <a:t>class </a:t>
            </a:r>
            <a:r>
              <a:rPr lang="en-US" dirty="0" err="1"/>
              <a:t>StudentRegistration</a:t>
            </a:r>
            <a:r>
              <a:rPr lang="en-US" dirty="0"/>
              <a:t>(</a:t>
            </a:r>
            <a:r>
              <a:rPr lang="en-US" dirty="0" err="1"/>
              <a:t>forms.Form</a:t>
            </a:r>
            <a:r>
              <a:rPr lang="en-US" dirty="0"/>
              <a:t>):</a:t>
            </a:r>
          </a:p>
          <a:p>
            <a:r>
              <a:rPr lang="en-US" dirty="0"/>
              <a:t> name = </a:t>
            </a:r>
            <a:r>
              <a:rPr lang="en-US" dirty="0" err="1"/>
              <a:t>forms.CharField</a:t>
            </a:r>
            <a:r>
              <a:rPr lang="en-US" dirty="0"/>
              <a:t>()</a:t>
            </a:r>
          </a:p>
          <a:p>
            <a:r>
              <a:rPr lang="en-US" dirty="0"/>
              <a:t> email = </a:t>
            </a:r>
            <a:r>
              <a:rPr lang="en-US" dirty="0" err="1"/>
              <a:t>forms.EmailField</a:t>
            </a:r>
            <a:r>
              <a:rPr lang="en-US" dirty="0"/>
              <a:t>()</a:t>
            </a:r>
          </a:p>
          <a:p>
            <a:r>
              <a:rPr lang="en-US" dirty="0"/>
              <a:t> password = </a:t>
            </a:r>
            <a:r>
              <a:rPr lang="en-US" dirty="0" err="1"/>
              <a:t>forms.CharField</a:t>
            </a:r>
            <a:r>
              <a:rPr lang="en-US" dirty="0"/>
              <a:t>(widget=</a:t>
            </a:r>
            <a:r>
              <a:rPr lang="en-US" dirty="0" err="1"/>
              <a:t>forms.PasswordInput</a:t>
            </a:r>
            <a:r>
              <a:rPr lang="en-US" dirty="0"/>
              <a:t>) </a:t>
            </a:r>
          </a:p>
        </p:txBody>
      </p:sp>
      <p:sp>
        <p:nvSpPr>
          <p:cNvPr id="8" name="Rectangle 7">
            <a:extLst>
              <a:ext uri="{FF2B5EF4-FFF2-40B4-BE49-F238E27FC236}">
                <a16:creationId xmlns:a16="http://schemas.microsoft.com/office/drawing/2014/main" id="{389EFEAF-1BB3-425C-A97B-F81406B1F05F}"/>
              </a:ext>
            </a:extLst>
          </p:cNvPr>
          <p:cNvSpPr/>
          <p:nvPr/>
        </p:nvSpPr>
        <p:spPr>
          <a:xfrm>
            <a:off x="6565498" y="2481608"/>
            <a:ext cx="4990012" cy="1754326"/>
          </a:xfrm>
          <a:prstGeom prst="rect">
            <a:avLst/>
          </a:prstGeom>
        </p:spPr>
        <p:txBody>
          <a:bodyPr wrap="square">
            <a:spAutoFit/>
          </a:bodyPr>
          <a:lstStyle/>
          <a:p>
            <a:r>
              <a:rPr lang="en-US" b="1" dirty="0"/>
              <a:t>models.py</a:t>
            </a:r>
          </a:p>
          <a:p>
            <a:r>
              <a:rPr lang="en-US" dirty="0"/>
              <a:t>from </a:t>
            </a:r>
            <a:r>
              <a:rPr lang="en-US" dirty="0" err="1"/>
              <a:t>django.db</a:t>
            </a:r>
            <a:r>
              <a:rPr lang="en-US" dirty="0"/>
              <a:t> import models</a:t>
            </a:r>
          </a:p>
          <a:p>
            <a:r>
              <a:rPr lang="en-US" dirty="0"/>
              <a:t>class User(</a:t>
            </a:r>
            <a:r>
              <a:rPr lang="en-US" dirty="0" err="1"/>
              <a:t>models.Model</a:t>
            </a:r>
            <a:r>
              <a:rPr lang="en-US" dirty="0"/>
              <a:t>):</a:t>
            </a:r>
          </a:p>
          <a:p>
            <a:r>
              <a:rPr lang="en-US" dirty="0"/>
              <a:t> name = </a:t>
            </a:r>
            <a:r>
              <a:rPr lang="en-US" dirty="0" err="1"/>
              <a:t>models.CharField</a:t>
            </a:r>
            <a:r>
              <a:rPr lang="en-US" dirty="0"/>
              <a:t>(</a:t>
            </a:r>
            <a:r>
              <a:rPr lang="en-US" dirty="0" err="1"/>
              <a:t>max_length</a:t>
            </a:r>
            <a:r>
              <a:rPr lang="en-US" dirty="0"/>
              <a:t>=70)</a:t>
            </a:r>
          </a:p>
          <a:p>
            <a:r>
              <a:rPr lang="en-US" dirty="0"/>
              <a:t> email = </a:t>
            </a:r>
            <a:r>
              <a:rPr lang="en-US" dirty="0" err="1"/>
              <a:t>models.EmailField</a:t>
            </a:r>
            <a:r>
              <a:rPr lang="en-US" dirty="0"/>
              <a:t>(</a:t>
            </a:r>
            <a:r>
              <a:rPr lang="en-US" dirty="0" err="1"/>
              <a:t>max_length</a:t>
            </a:r>
            <a:r>
              <a:rPr lang="en-US" dirty="0"/>
              <a:t>=100)</a:t>
            </a:r>
          </a:p>
          <a:p>
            <a:r>
              <a:rPr lang="en-US" dirty="0"/>
              <a:t> password = </a:t>
            </a:r>
            <a:r>
              <a:rPr lang="en-US" dirty="0" err="1"/>
              <a:t>models.CharField</a:t>
            </a:r>
            <a:r>
              <a:rPr lang="en-US" dirty="0"/>
              <a:t>(</a:t>
            </a:r>
            <a:r>
              <a:rPr lang="en-US" dirty="0" err="1"/>
              <a:t>max_length</a:t>
            </a:r>
            <a:r>
              <a:rPr lang="en-US" dirty="0"/>
              <a:t>=100)</a:t>
            </a:r>
          </a:p>
        </p:txBody>
      </p:sp>
      <p:sp>
        <p:nvSpPr>
          <p:cNvPr id="9" name="Rectangle 8">
            <a:extLst>
              <a:ext uri="{FF2B5EF4-FFF2-40B4-BE49-F238E27FC236}">
                <a16:creationId xmlns:a16="http://schemas.microsoft.com/office/drawing/2014/main" id="{55737BC2-DFEE-4DA0-B0ED-3090A590881B}"/>
              </a:ext>
            </a:extLst>
          </p:cNvPr>
          <p:cNvSpPr/>
          <p:nvPr/>
        </p:nvSpPr>
        <p:spPr>
          <a:xfrm>
            <a:off x="6455876" y="4754269"/>
            <a:ext cx="4781005" cy="1754326"/>
          </a:xfrm>
          <a:prstGeom prst="rect">
            <a:avLst/>
          </a:prstGeom>
        </p:spPr>
        <p:txBody>
          <a:bodyPr wrap="square">
            <a:spAutoFit/>
          </a:bodyPr>
          <a:lstStyle/>
          <a:p>
            <a:r>
              <a:rPr lang="en-US" b="1" dirty="0"/>
              <a:t>templatefile.html</a:t>
            </a:r>
          </a:p>
          <a:p>
            <a:r>
              <a:rPr lang="en-US" dirty="0"/>
              <a:t>&lt;form action="" method="POST" </a:t>
            </a:r>
            <a:r>
              <a:rPr lang="en-US" dirty="0" err="1"/>
              <a:t>novalidate</a:t>
            </a:r>
            <a:r>
              <a:rPr lang="en-US" dirty="0"/>
              <a:t>&gt; </a:t>
            </a:r>
          </a:p>
          <a:p>
            <a:r>
              <a:rPr lang="en-US" dirty="0"/>
              <a:t> {% </a:t>
            </a:r>
            <a:r>
              <a:rPr lang="en-US" dirty="0" err="1"/>
              <a:t>csrf_token</a:t>
            </a:r>
            <a:r>
              <a:rPr lang="en-US" dirty="0"/>
              <a:t> %}</a:t>
            </a:r>
          </a:p>
          <a:p>
            <a:r>
              <a:rPr lang="en-US" dirty="0"/>
              <a:t>  {{</a:t>
            </a:r>
            <a:r>
              <a:rPr lang="en-US" dirty="0" err="1"/>
              <a:t>form.as_p</a:t>
            </a:r>
            <a:r>
              <a:rPr lang="en-US" dirty="0"/>
              <a:t>}}</a:t>
            </a:r>
          </a:p>
          <a:p>
            <a:r>
              <a:rPr lang="en-US" dirty="0"/>
              <a:t>  &lt;input type="submit" value="Submit"&gt;</a:t>
            </a:r>
          </a:p>
          <a:p>
            <a:r>
              <a:rPr lang="en-US" dirty="0"/>
              <a:t> &lt;/form&gt;</a:t>
            </a:r>
          </a:p>
        </p:txBody>
      </p:sp>
      <p:sp>
        <p:nvSpPr>
          <p:cNvPr id="10" name="Rectangle 9">
            <a:extLst>
              <a:ext uri="{FF2B5EF4-FFF2-40B4-BE49-F238E27FC236}">
                <a16:creationId xmlns:a16="http://schemas.microsoft.com/office/drawing/2014/main" id="{97EDA05B-6D6A-4C0B-A0FC-E3D136C95BA6}"/>
              </a:ext>
            </a:extLst>
          </p:cNvPr>
          <p:cNvSpPr/>
          <p:nvPr/>
        </p:nvSpPr>
        <p:spPr>
          <a:xfrm>
            <a:off x="762000" y="3426823"/>
            <a:ext cx="6096000" cy="2862322"/>
          </a:xfrm>
          <a:prstGeom prst="rect">
            <a:avLst/>
          </a:prstGeom>
        </p:spPr>
        <p:txBody>
          <a:bodyPr>
            <a:spAutoFit/>
          </a:bodyPr>
          <a:lstStyle/>
          <a:p>
            <a:r>
              <a:rPr lang="en-US" b="1" dirty="0"/>
              <a:t>views.py</a:t>
            </a:r>
          </a:p>
          <a:p>
            <a:r>
              <a:rPr lang="en-US" dirty="0"/>
              <a:t>def </a:t>
            </a:r>
            <a:r>
              <a:rPr lang="en-US" dirty="0" err="1"/>
              <a:t>showformdata</a:t>
            </a:r>
            <a:r>
              <a:rPr lang="en-US" dirty="0"/>
              <a:t>(request):</a:t>
            </a:r>
          </a:p>
          <a:p>
            <a:r>
              <a:rPr lang="en-US" dirty="0"/>
              <a:t> if </a:t>
            </a:r>
            <a:r>
              <a:rPr lang="en-US" dirty="0" err="1"/>
              <a:t>request.method</a:t>
            </a:r>
            <a:r>
              <a:rPr lang="en-US" dirty="0"/>
              <a:t> == 'POST':</a:t>
            </a:r>
          </a:p>
          <a:p>
            <a:r>
              <a:rPr lang="en-US" dirty="0"/>
              <a:t>  </a:t>
            </a:r>
            <a:r>
              <a:rPr lang="en-US" dirty="0" err="1"/>
              <a:t>fm</a:t>
            </a:r>
            <a:r>
              <a:rPr lang="en-US" dirty="0"/>
              <a:t> = </a:t>
            </a:r>
            <a:r>
              <a:rPr lang="en-US" dirty="0" err="1"/>
              <a:t>StudentRegistration</a:t>
            </a:r>
            <a:r>
              <a:rPr lang="en-US" dirty="0"/>
              <a:t>(</a:t>
            </a:r>
            <a:r>
              <a:rPr lang="en-US" dirty="0" err="1"/>
              <a:t>request.POST</a:t>
            </a:r>
            <a:r>
              <a:rPr lang="en-US" dirty="0"/>
              <a:t>)</a:t>
            </a:r>
          </a:p>
          <a:p>
            <a:r>
              <a:rPr lang="en-US" dirty="0"/>
              <a:t>  if </a:t>
            </a:r>
            <a:r>
              <a:rPr lang="en-US" dirty="0" err="1"/>
              <a:t>fm.is_valid</a:t>
            </a:r>
            <a:r>
              <a:rPr lang="en-US" dirty="0"/>
              <a:t>():</a:t>
            </a:r>
          </a:p>
          <a:p>
            <a:r>
              <a:rPr lang="en-US" dirty="0"/>
              <a:t>   nm = </a:t>
            </a:r>
            <a:r>
              <a:rPr lang="en-US" dirty="0" err="1"/>
              <a:t>fm.cleaned_data</a:t>
            </a:r>
            <a:r>
              <a:rPr lang="en-US" dirty="0"/>
              <a:t>['name']</a:t>
            </a:r>
          </a:p>
          <a:p>
            <a:r>
              <a:rPr lang="en-US" dirty="0"/>
              <a:t>   </a:t>
            </a:r>
            <a:r>
              <a:rPr lang="en-US" dirty="0" err="1"/>
              <a:t>em</a:t>
            </a:r>
            <a:r>
              <a:rPr lang="en-US" dirty="0"/>
              <a:t> = </a:t>
            </a:r>
            <a:r>
              <a:rPr lang="en-US" dirty="0" err="1"/>
              <a:t>fm.cleaned_data</a:t>
            </a:r>
            <a:r>
              <a:rPr lang="en-US" dirty="0"/>
              <a:t>['email']</a:t>
            </a:r>
          </a:p>
          <a:p>
            <a:r>
              <a:rPr lang="en-US" dirty="0"/>
              <a:t>   pw = </a:t>
            </a:r>
            <a:r>
              <a:rPr lang="en-US" dirty="0" err="1"/>
              <a:t>fm.cleaned_data</a:t>
            </a:r>
            <a:r>
              <a:rPr lang="en-US" dirty="0"/>
              <a:t>['password']</a:t>
            </a:r>
          </a:p>
          <a:p>
            <a:r>
              <a:rPr lang="en-US" dirty="0"/>
              <a:t>   reg = User(name=nm, email=</a:t>
            </a:r>
            <a:r>
              <a:rPr lang="en-US" dirty="0" err="1"/>
              <a:t>em</a:t>
            </a:r>
            <a:r>
              <a:rPr lang="en-US" dirty="0"/>
              <a:t>, password=pw)</a:t>
            </a:r>
          </a:p>
          <a:p>
            <a:r>
              <a:rPr lang="en-US" dirty="0"/>
              <a:t>   </a:t>
            </a:r>
            <a:r>
              <a:rPr lang="en-US" dirty="0" err="1"/>
              <a:t>reg.save</a:t>
            </a:r>
            <a:r>
              <a:rPr lang="en-US" dirty="0"/>
              <a:t>()</a:t>
            </a:r>
          </a:p>
        </p:txBody>
      </p:sp>
      <p:sp>
        <p:nvSpPr>
          <p:cNvPr id="3" name="Rectangle 2">
            <a:extLst>
              <a:ext uri="{FF2B5EF4-FFF2-40B4-BE49-F238E27FC236}">
                <a16:creationId xmlns:a16="http://schemas.microsoft.com/office/drawing/2014/main" id="{EEC519ED-0CBA-4982-9848-85D437142B3D}"/>
              </a:ext>
            </a:extLst>
          </p:cNvPr>
          <p:cNvSpPr/>
          <p:nvPr/>
        </p:nvSpPr>
        <p:spPr>
          <a:xfrm>
            <a:off x="6871063" y="0"/>
            <a:ext cx="5320937" cy="2308324"/>
          </a:xfrm>
          <a:prstGeom prst="rect">
            <a:avLst/>
          </a:prstGeom>
        </p:spPr>
        <p:txBody>
          <a:bodyPr wrap="square">
            <a:spAutoFit/>
          </a:bodyPr>
          <a:lstStyle/>
          <a:p>
            <a:r>
              <a:rPr lang="en-US" b="1" dirty="0"/>
              <a:t>forms.py</a:t>
            </a:r>
          </a:p>
          <a:p>
            <a:r>
              <a:rPr lang="en-US" dirty="0"/>
              <a:t>from </a:t>
            </a:r>
            <a:r>
              <a:rPr lang="en-US" dirty="0" err="1"/>
              <a:t>django.core</a:t>
            </a:r>
            <a:r>
              <a:rPr lang="en-US" dirty="0"/>
              <a:t> import validators</a:t>
            </a:r>
          </a:p>
          <a:p>
            <a:r>
              <a:rPr lang="en-US" dirty="0"/>
              <a:t>from </a:t>
            </a:r>
            <a:r>
              <a:rPr lang="en-US" dirty="0" err="1"/>
              <a:t>django</a:t>
            </a:r>
            <a:r>
              <a:rPr lang="en-US" dirty="0"/>
              <a:t> import forms</a:t>
            </a:r>
          </a:p>
          <a:p>
            <a:r>
              <a:rPr lang="en-US" dirty="0"/>
              <a:t>from .models import User</a:t>
            </a:r>
          </a:p>
          <a:p>
            <a:r>
              <a:rPr lang="en-US" dirty="0"/>
              <a:t>class </a:t>
            </a:r>
            <a:r>
              <a:rPr lang="en-US" dirty="0" err="1"/>
              <a:t>StudentRegistration</a:t>
            </a:r>
            <a:r>
              <a:rPr lang="en-US" dirty="0"/>
              <a:t>(</a:t>
            </a:r>
            <a:r>
              <a:rPr lang="en-US" dirty="0" err="1"/>
              <a:t>forms.ModelForm</a:t>
            </a:r>
            <a:r>
              <a:rPr lang="en-US" dirty="0"/>
              <a:t>):</a:t>
            </a:r>
          </a:p>
          <a:p>
            <a:r>
              <a:rPr lang="en-US" dirty="0"/>
              <a:t> class Meta:</a:t>
            </a:r>
          </a:p>
          <a:p>
            <a:r>
              <a:rPr lang="en-US" dirty="0"/>
              <a:t>  model = User</a:t>
            </a:r>
          </a:p>
          <a:p>
            <a:r>
              <a:rPr lang="en-US" dirty="0"/>
              <a:t>  fields = ['name', 'password', 'email']</a:t>
            </a:r>
          </a:p>
        </p:txBody>
      </p:sp>
    </p:spTree>
    <p:extLst>
      <p:ext uri="{BB962C8B-B14F-4D97-AF65-F5344CB8AC3E}">
        <p14:creationId xmlns:p14="http://schemas.microsoft.com/office/powerpoint/2010/main" val="253260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Model Form</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086393"/>
            <a:ext cx="10972800" cy="5392783"/>
          </a:xfrm>
        </p:spPr>
        <p:txBody>
          <a:bodyPr>
            <a:normAutofit/>
          </a:bodyPr>
          <a:lstStyle/>
          <a:p>
            <a:pPr marL="0" indent="0" defTabSz="457200">
              <a:buNone/>
            </a:pPr>
            <a:r>
              <a:rPr lang="en-US" sz="1600" dirty="0">
                <a:latin typeface="Times New Roman" panose="02020603050405020304" pitchFamily="18" charset="0"/>
                <a:cs typeface="Times New Roman" panose="02020603050405020304" pitchFamily="18" charset="0"/>
              </a:rPr>
              <a:t>Django provides a helper class that lets you create a Form class from a Django model. This helper class is called as </a:t>
            </a:r>
            <a:r>
              <a:rPr lang="en-US" sz="1600" dirty="0" err="1">
                <a:latin typeface="Times New Roman" panose="02020603050405020304" pitchFamily="18" charset="0"/>
                <a:cs typeface="Times New Roman" panose="02020603050405020304" pitchFamily="18" charset="0"/>
              </a:rPr>
              <a:t>ModelForm</a:t>
            </a:r>
            <a:r>
              <a:rPr lang="en-US" sz="1600" dirty="0">
                <a:latin typeface="Times New Roman" panose="02020603050405020304" pitchFamily="18" charset="0"/>
                <a:cs typeface="Times New Roman" panose="02020603050405020304" pitchFamily="18" charset="0"/>
              </a:rPr>
              <a:t>.</a:t>
            </a:r>
          </a:p>
          <a:p>
            <a:pPr marL="0" indent="0" defTabSz="457200">
              <a:buNone/>
            </a:pPr>
            <a:r>
              <a:rPr lang="en-US" sz="1600" dirty="0" err="1">
                <a:latin typeface="Times New Roman" panose="02020603050405020304" pitchFamily="18" charset="0"/>
                <a:cs typeface="Times New Roman" panose="02020603050405020304" pitchFamily="18" charset="0"/>
              </a:rPr>
              <a:t>ModelForm</a:t>
            </a:r>
            <a:r>
              <a:rPr lang="en-US" sz="1600" dirty="0">
                <a:latin typeface="Times New Roman" panose="02020603050405020304" pitchFamily="18" charset="0"/>
                <a:cs typeface="Times New Roman" panose="02020603050405020304" pitchFamily="18" charset="0"/>
              </a:rPr>
              <a:t> is a regular Form which can automatically generate certain fields. </a:t>
            </a:r>
          </a:p>
          <a:p>
            <a:pPr marL="0" indent="0" defTabSz="457200">
              <a:buNone/>
            </a:pPr>
            <a:r>
              <a:rPr lang="en-US" sz="1600" dirty="0">
                <a:latin typeface="Times New Roman" panose="02020603050405020304" pitchFamily="18" charset="0"/>
                <a:cs typeface="Times New Roman" panose="02020603050405020304" pitchFamily="18" charset="0"/>
              </a:rPr>
              <a:t>The fields that are automatically generated depend on the content of the Meta class and on which fields have already been defined declaratively.</a:t>
            </a:r>
          </a:p>
          <a:p>
            <a:pPr marL="0" indent="0" defTabSz="457200">
              <a:buNone/>
            </a:pPr>
            <a:r>
              <a:rPr lang="en-US" sz="1600" dirty="0">
                <a:latin typeface="Times New Roman" panose="02020603050405020304" pitchFamily="18" charset="0"/>
                <a:cs typeface="Times New Roman" panose="02020603050405020304" pitchFamily="18" charset="0"/>
              </a:rPr>
              <a:t>Steps:-</a:t>
            </a:r>
          </a:p>
          <a:p>
            <a:pPr defTabSz="457200"/>
            <a:r>
              <a:rPr lang="en-US" sz="1600" dirty="0">
                <a:latin typeface="Times New Roman" panose="02020603050405020304" pitchFamily="18" charset="0"/>
                <a:cs typeface="Times New Roman" panose="02020603050405020304" pitchFamily="18" charset="0"/>
              </a:rPr>
              <a:t>Create Model Class</a:t>
            </a:r>
          </a:p>
          <a:p>
            <a:pPr defTabSz="457200"/>
            <a:r>
              <a:rPr lang="en-US" sz="1600" dirty="0">
                <a:latin typeface="Times New Roman" panose="02020603050405020304" pitchFamily="18" charset="0"/>
                <a:cs typeface="Times New Roman" panose="02020603050405020304" pitchFamily="18" charset="0"/>
              </a:rPr>
              <a:t>Create </a:t>
            </a:r>
            <a:r>
              <a:rPr lang="en-US" sz="1600" dirty="0" err="1">
                <a:latin typeface="Times New Roman" panose="02020603050405020304" pitchFamily="18" charset="0"/>
                <a:cs typeface="Times New Roman" panose="02020603050405020304" pitchFamily="18" charset="0"/>
              </a:rPr>
              <a:t>ModelForm</a:t>
            </a:r>
            <a:r>
              <a:rPr lang="en-US" sz="1600" dirty="0">
                <a:latin typeface="Times New Roman" panose="02020603050405020304" pitchFamily="18" charset="0"/>
                <a:cs typeface="Times New Roman" panose="02020603050405020304" pitchFamily="18" charset="0"/>
              </a:rPr>
              <a:t> Class</a:t>
            </a:r>
          </a:p>
          <a:p>
            <a:pPr marL="0" indent="0" defTabSz="457200">
              <a:buNone/>
            </a:pPr>
            <a:r>
              <a:rPr lang="en-US" sz="1600" dirty="0">
                <a:latin typeface="Times New Roman" panose="02020603050405020304" pitchFamily="18" charset="0"/>
                <a:cs typeface="Times New Roman" panose="02020603050405020304" pitchFamily="18" charset="0"/>
              </a:rPr>
              <a:t>Syntax:-</a:t>
            </a:r>
          </a:p>
          <a:p>
            <a:pPr marL="0" indent="0" defTabSz="457200">
              <a:buNone/>
            </a:pPr>
            <a:r>
              <a:rPr lang="en-US" sz="1600" dirty="0">
                <a:latin typeface="Times New Roman" panose="02020603050405020304" pitchFamily="18" charset="0"/>
                <a:cs typeface="Times New Roman" panose="02020603050405020304" pitchFamily="18" charset="0"/>
              </a:rPr>
              <a:t>forms.py</a:t>
            </a:r>
          </a:p>
          <a:p>
            <a:pPr marL="0" indent="0" defTabSz="457200">
              <a:buNone/>
            </a:pPr>
            <a:r>
              <a:rPr lang="en-US" sz="1600" dirty="0">
                <a:latin typeface="Times New Roman" panose="02020603050405020304" pitchFamily="18" charset="0"/>
                <a:cs typeface="Times New Roman" panose="02020603050405020304" pitchFamily="18" charset="0"/>
              </a:rPr>
              <a:t>class </a:t>
            </a:r>
            <a:r>
              <a:rPr lang="en-US" sz="1600" dirty="0" err="1">
                <a:latin typeface="Times New Roman" panose="02020603050405020304" pitchFamily="18" charset="0"/>
                <a:cs typeface="Times New Roman" panose="02020603050405020304" pitchFamily="18" charset="0"/>
              </a:rPr>
              <a:t>ModelFormClassName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forms.ModelForm</a:t>
            </a:r>
            <a:r>
              <a:rPr lang="en-US" sz="1600" dirty="0">
                <a:latin typeface="Times New Roman" panose="02020603050405020304" pitchFamily="18" charset="0"/>
                <a:cs typeface="Times New Roman" panose="02020603050405020304" pitchFamily="18" charset="0"/>
              </a:rPr>
              <a:t>):</a:t>
            </a:r>
          </a:p>
          <a:p>
            <a:pPr marL="0" indent="0" defTabSz="457200">
              <a:buNone/>
            </a:pPr>
            <a:r>
              <a:rPr lang="en-US" sz="1600" dirty="0">
                <a:latin typeface="Times New Roman" panose="02020603050405020304" pitchFamily="18" charset="0"/>
                <a:cs typeface="Times New Roman" panose="02020603050405020304" pitchFamily="18" charset="0"/>
              </a:rPr>
              <a:t>	class Meta:</a:t>
            </a:r>
          </a:p>
          <a:p>
            <a:pPr marL="0" indent="0" defTabSz="457200">
              <a:buNone/>
            </a:pPr>
            <a:r>
              <a:rPr lang="en-US" sz="1600" dirty="0">
                <a:latin typeface="Times New Roman" panose="02020603050405020304" pitchFamily="18" charset="0"/>
                <a:cs typeface="Times New Roman" panose="02020603050405020304" pitchFamily="18" charset="0"/>
              </a:rPr>
              <a:t>		model = </a:t>
            </a:r>
            <a:r>
              <a:rPr lang="en-US" sz="1600" dirty="0" err="1">
                <a:latin typeface="Times New Roman" panose="02020603050405020304" pitchFamily="18" charset="0"/>
                <a:cs typeface="Times New Roman" panose="02020603050405020304" pitchFamily="18" charset="0"/>
              </a:rPr>
              <a:t>ModelClassName</a:t>
            </a:r>
            <a:endParaRPr lang="en-US" sz="1600" dirty="0">
              <a:latin typeface="Times New Roman" panose="02020603050405020304" pitchFamily="18" charset="0"/>
              <a:cs typeface="Times New Roman" panose="02020603050405020304" pitchFamily="18" charset="0"/>
            </a:endParaRPr>
          </a:p>
          <a:p>
            <a:pPr marL="0" indent="0" defTabSz="457200">
              <a:buNone/>
            </a:pPr>
            <a:r>
              <a:rPr lang="en-US" sz="1600" dirty="0">
                <a:latin typeface="Times New Roman" panose="02020603050405020304" pitchFamily="18" charset="0"/>
                <a:cs typeface="Times New Roman" panose="02020603050405020304" pitchFamily="18" charset="0"/>
              </a:rPr>
              <a:t>		fields = [‘fieldname1', ‘fieldname2', ‘fieldname3’]</a:t>
            </a:r>
          </a:p>
          <a:p>
            <a:pPr marL="0" indent="0" defTabSz="457200">
              <a:buNone/>
            </a:pPr>
            <a:r>
              <a:rPr lang="en-US" sz="1600" dirty="0">
                <a:latin typeface="Times New Roman" panose="02020603050405020304" pitchFamily="18" charset="0"/>
                <a:cs typeface="Times New Roman" panose="02020603050405020304" pitchFamily="18" charset="0"/>
              </a:rPr>
              <a:t>		fields = (‘fieldname1', ‘fieldname2', ‘fieldname3’)</a:t>
            </a:r>
          </a:p>
          <a:p>
            <a:pPr marL="0" indent="0" defTabSz="457200">
              <a:buNone/>
            </a:pPr>
            <a:endParaRPr lang="en-US" sz="1600" dirty="0">
              <a:latin typeface="Times New Roman" panose="02020603050405020304" pitchFamily="18" charset="0"/>
              <a:cs typeface="Times New Roman" panose="02020603050405020304" pitchFamily="18" charset="0"/>
            </a:endParaRPr>
          </a:p>
          <a:p>
            <a:pPr marL="0" indent="0" defTabSz="457200">
              <a:buNone/>
            </a:pPr>
            <a:endParaRPr lang="en-US" sz="1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EF53CA8-8899-4332-ABAD-5EADB23E6D57}"/>
              </a:ext>
            </a:extLst>
          </p:cNvPr>
          <p:cNvSpPr/>
          <p:nvPr/>
        </p:nvSpPr>
        <p:spPr>
          <a:xfrm>
            <a:off x="6096000" y="3960950"/>
            <a:ext cx="5364480" cy="1200329"/>
          </a:xfrm>
          <a:prstGeom prst="rect">
            <a:avLst/>
          </a:prstGeom>
        </p:spPr>
        <p:txBody>
          <a:bodyPr wrap="square">
            <a:spAutoFit/>
          </a:bodyPr>
          <a:lstStyle/>
          <a:p>
            <a:pPr defTabSz="457200"/>
            <a:r>
              <a:rPr lang="en-US" dirty="0">
                <a:latin typeface="Times New Roman" panose="02020603050405020304" pitchFamily="18" charset="0"/>
                <a:cs typeface="Times New Roman" panose="02020603050405020304" pitchFamily="18" charset="0"/>
              </a:rPr>
              <a:t>class Registration(</a:t>
            </a:r>
            <a:r>
              <a:rPr lang="en-US" dirty="0" err="1">
                <a:latin typeface="Times New Roman" panose="02020603050405020304" pitchFamily="18" charset="0"/>
                <a:cs typeface="Times New Roman" panose="02020603050405020304" pitchFamily="18" charset="0"/>
              </a:rPr>
              <a:t>forms.ModelForm</a:t>
            </a:r>
            <a:r>
              <a:rPr lang="en-US" dirty="0">
                <a:latin typeface="Times New Roman" panose="02020603050405020304" pitchFamily="18" charset="0"/>
                <a:cs typeface="Times New Roman" panose="02020603050405020304" pitchFamily="18" charset="0"/>
              </a:rPr>
              <a:t>):</a:t>
            </a:r>
          </a:p>
          <a:p>
            <a:pPr defTabSz="457200"/>
            <a:r>
              <a:rPr lang="en-US" dirty="0">
                <a:latin typeface="Times New Roman" panose="02020603050405020304" pitchFamily="18" charset="0"/>
                <a:cs typeface="Times New Roman" panose="02020603050405020304" pitchFamily="18" charset="0"/>
              </a:rPr>
              <a:t>	class Meta:</a:t>
            </a:r>
          </a:p>
          <a:p>
            <a:pPr defTabSz="457200"/>
            <a:r>
              <a:rPr lang="en-US" dirty="0">
                <a:latin typeface="Times New Roman" panose="02020603050405020304" pitchFamily="18" charset="0"/>
                <a:cs typeface="Times New Roman" panose="02020603050405020304" pitchFamily="18" charset="0"/>
              </a:rPr>
              <a:t>		model = User</a:t>
            </a:r>
          </a:p>
          <a:p>
            <a:pPr defTabSz="457200"/>
            <a:r>
              <a:rPr lang="en-US" dirty="0">
                <a:latin typeface="Times New Roman" panose="02020603050405020304" pitchFamily="18" charset="0"/>
                <a:cs typeface="Times New Roman" panose="02020603050405020304" pitchFamily="18" charset="0"/>
              </a:rPr>
              <a:t>		fields = [‘name’, ‘password’, ‘email']</a:t>
            </a:r>
          </a:p>
        </p:txBody>
      </p:sp>
    </p:spTree>
    <p:extLst>
      <p:ext uri="{BB962C8B-B14F-4D97-AF65-F5344CB8AC3E}">
        <p14:creationId xmlns:p14="http://schemas.microsoft.com/office/powerpoint/2010/main" val="6566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fade">
                                      <p:cBhvr>
                                        <p:cTn id="7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Model Form</a:t>
            </a:r>
          </a:p>
        </p:txBody>
      </p:sp>
      <p:graphicFrame>
        <p:nvGraphicFramePr>
          <p:cNvPr id="4" name="Table 3">
            <a:extLst>
              <a:ext uri="{FF2B5EF4-FFF2-40B4-BE49-F238E27FC236}">
                <a16:creationId xmlns:a16="http://schemas.microsoft.com/office/drawing/2014/main" id="{41080E42-D6FF-43E3-A134-4115CDA1AED3}"/>
              </a:ext>
            </a:extLst>
          </p:cNvPr>
          <p:cNvGraphicFramePr>
            <a:graphicFrameLocks noGrp="1"/>
          </p:cNvGraphicFramePr>
          <p:nvPr>
            <p:extLst>
              <p:ext uri="{D42A27DB-BD31-4B8C-83A1-F6EECF244321}">
                <p14:modId xmlns:p14="http://schemas.microsoft.com/office/powerpoint/2010/main" val="4032336487"/>
              </p:ext>
            </p:extLst>
          </p:nvPr>
        </p:nvGraphicFramePr>
        <p:xfrm>
          <a:off x="1944914" y="1176805"/>
          <a:ext cx="8128000" cy="4886960"/>
        </p:xfrm>
        <a:graphic>
          <a:graphicData uri="http://schemas.openxmlformats.org/drawingml/2006/table">
            <a:tbl>
              <a:tblPr firstRow="1" bandRow="1">
                <a:tableStyleId>{5940675A-B579-460E-94D1-54222C63F5DA}</a:tableStyleId>
              </a:tblPr>
              <a:tblGrid>
                <a:gridCol w="1773646">
                  <a:extLst>
                    <a:ext uri="{9D8B030D-6E8A-4147-A177-3AD203B41FA5}">
                      <a16:colId xmlns:a16="http://schemas.microsoft.com/office/drawing/2014/main" val="3098179371"/>
                    </a:ext>
                  </a:extLst>
                </a:gridCol>
                <a:gridCol w="6354354">
                  <a:extLst>
                    <a:ext uri="{9D8B030D-6E8A-4147-A177-3AD203B41FA5}">
                      <a16:colId xmlns:a16="http://schemas.microsoft.com/office/drawing/2014/main" val="967893004"/>
                    </a:ext>
                  </a:extLst>
                </a:gridCol>
              </a:tblGrid>
              <a:tr h="370840">
                <a:tc>
                  <a:txBody>
                    <a:bodyPr/>
                    <a:lstStyle/>
                    <a:p>
                      <a:pPr algn="ctr"/>
                      <a:r>
                        <a:rPr lang="en-US" sz="1800" b="1" dirty="0">
                          <a:latin typeface="Times New Roman" panose="02020603050405020304" pitchFamily="18" charset="0"/>
                          <a:cs typeface="Times New Roman" panose="02020603050405020304" pitchFamily="18" charset="0"/>
                        </a:rPr>
                        <a:t>Model Field</a:t>
                      </a:r>
                    </a:p>
                  </a:txBody>
                  <a:tcPr>
                    <a:solidFill>
                      <a:schemeClr val="accent2">
                        <a:lumMod val="40000"/>
                        <a:lumOff val="60000"/>
                      </a:schemeClr>
                    </a:solidFill>
                  </a:tcPr>
                </a:tc>
                <a:tc>
                  <a:txBody>
                    <a:bodyPr/>
                    <a:lstStyle/>
                    <a:p>
                      <a:pPr algn="ctr"/>
                      <a:r>
                        <a:rPr lang="en-US" sz="1800" b="1" dirty="0">
                          <a:latin typeface="Times New Roman" panose="02020603050405020304" pitchFamily="18" charset="0"/>
                          <a:cs typeface="Times New Roman" panose="02020603050405020304" pitchFamily="18" charset="0"/>
                        </a:rPr>
                        <a:t>Form Field</a:t>
                      </a:r>
                    </a:p>
                  </a:txBody>
                  <a:tcPr>
                    <a:solidFill>
                      <a:schemeClr val="accent2">
                        <a:lumMod val="40000"/>
                        <a:lumOff val="60000"/>
                      </a:schemeClr>
                    </a:solidFill>
                  </a:tcPr>
                </a:tc>
                <a:extLst>
                  <a:ext uri="{0D108BD9-81ED-4DB2-BD59-A6C34878D82A}">
                    <a16:rowId xmlns:a16="http://schemas.microsoft.com/office/drawing/2014/main" val="2770343149"/>
                  </a:ext>
                </a:extLst>
              </a:tr>
              <a:tr h="370840">
                <a:tc>
                  <a:txBody>
                    <a:bodyPr/>
                    <a:lstStyle/>
                    <a:p>
                      <a:pPr algn="l"/>
                      <a:r>
                        <a:rPr lang="en-US" sz="1800" dirty="0" err="1">
                          <a:latin typeface="Times New Roman" panose="02020603050405020304" pitchFamily="18" charset="0"/>
                          <a:cs typeface="Times New Roman" panose="02020603050405020304" pitchFamily="18" charset="0"/>
                        </a:rPr>
                        <a:t>AutoField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Not Represented in the Form</a:t>
                      </a:r>
                    </a:p>
                  </a:txBody>
                  <a:tcPr/>
                </a:tc>
                <a:extLst>
                  <a:ext uri="{0D108BD9-81ED-4DB2-BD59-A6C34878D82A}">
                    <a16:rowId xmlns:a16="http://schemas.microsoft.com/office/drawing/2014/main" val="1558203958"/>
                  </a:ext>
                </a:extLst>
              </a:tr>
              <a:tr h="370840">
                <a:tc>
                  <a:txBody>
                    <a:bodyPr/>
                    <a:lstStyle/>
                    <a:p>
                      <a:pPr algn="l"/>
                      <a:r>
                        <a:rPr lang="en-US" sz="1800" dirty="0" err="1">
                          <a:latin typeface="Times New Roman" panose="02020603050405020304" pitchFamily="18" charset="0"/>
                          <a:cs typeface="Times New Roman" panose="02020603050405020304" pitchFamily="18" charset="0"/>
                        </a:rPr>
                        <a:t>BigAutoField</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Not Represented in the Form</a:t>
                      </a:r>
                    </a:p>
                  </a:txBody>
                  <a:tcPr/>
                </a:tc>
                <a:extLst>
                  <a:ext uri="{0D108BD9-81ED-4DB2-BD59-A6C34878D82A}">
                    <a16:rowId xmlns:a16="http://schemas.microsoft.com/office/drawing/2014/main" val="1479642764"/>
                  </a:ext>
                </a:extLst>
              </a:tr>
              <a:tr h="370840">
                <a:tc>
                  <a:txBody>
                    <a:bodyPr/>
                    <a:lstStyle/>
                    <a:p>
                      <a:pPr algn="l"/>
                      <a:r>
                        <a:rPr lang="en-US" sz="1800" dirty="0" err="1">
                          <a:latin typeface="Times New Roman" panose="02020603050405020304" pitchFamily="18" charset="0"/>
                          <a:cs typeface="Times New Roman" panose="02020603050405020304" pitchFamily="18" charset="0"/>
                        </a:rPr>
                        <a:t>BigIntegerField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IntegerField</a:t>
                      </a:r>
                      <a:r>
                        <a:rPr lang="en-US" sz="1800" dirty="0">
                          <a:latin typeface="Times New Roman" panose="02020603050405020304" pitchFamily="18" charset="0"/>
                          <a:cs typeface="Times New Roman" panose="02020603050405020304" pitchFamily="18" charset="0"/>
                        </a:rPr>
                        <a:t> with </a:t>
                      </a:r>
                      <a:r>
                        <a:rPr lang="en-US" sz="1800" dirty="0" err="1">
                          <a:latin typeface="Times New Roman" panose="02020603050405020304" pitchFamily="18" charset="0"/>
                          <a:cs typeface="Times New Roman" panose="02020603050405020304" pitchFamily="18" charset="0"/>
                        </a:rPr>
                        <a:t>min_value</a:t>
                      </a:r>
                      <a:r>
                        <a:rPr lang="en-US" sz="1800" dirty="0">
                          <a:latin typeface="Times New Roman" panose="02020603050405020304" pitchFamily="18" charset="0"/>
                          <a:cs typeface="Times New Roman" panose="02020603050405020304" pitchFamily="18" charset="0"/>
                        </a:rPr>
                        <a:t> set to -9223372036854775808 and </a:t>
                      </a:r>
                      <a:r>
                        <a:rPr lang="en-US" sz="1800" dirty="0" err="1">
                          <a:latin typeface="Times New Roman" panose="02020603050405020304" pitchFamily="18" charset="0"/>
                          <a:cs typeface="Times New Roman" panose="02020603050405020304" pitchFamily="18" charset="0"/>
                        </a:rPr>
                        <a:t>max_value</a:t>
                      </a:r>
                      <a:r>
                        <a:rPr lang="en-US" sz="1800" dirty="0">
                          <a:latin typeface="Times New Roman" panose="02020603050405020304" pitchFamily="18" charset="0"/>
                          <a:cs typeface="Times New Roman" panose="02020603050405020304" pitchFamily="18" charset="0"/>
                        </a:rPr>
                        <a:t> set to 9223372036854775807.</a:t>
                      </a:r>
                    </a:p>
                  </a:txBody>
                  <a:tcPr/>
                </a:tc>
                <a:extLst>
                  <a:ext uri="{0D108BD9-81ED-4DB2-BD59-A6C34878D82A}">
                    <a16:rowId xmlns:a16="http://schemas.microsoft.com/office/drawing/2014/main" val="1094032045"/>
                  </a:ext>
                </a:extLst>
              </a:tr>
              <a:tr h="370840">
                <a:tc>
                  <a:txBody>
                    <a:bodyPr/>
                    <a:lstStyle/>
                    <a:p>
                      <a:pPr algn="l"/>
                      <a:r>
                        <a:rPr lang="en-US" sz="1800" dirty="0" err="1">
                          <a:latin typeface="Times New Roman" panose="02020603050405020304" pitchFamily="18" charset="0"/>
                          <a:cs typeface="Times New Roman" panose="02020603050405020304" pitchFamily="18" charset="0"/>
                        </a:rPr>
                        <a:t>BinaryField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CharField</a:t>
                      </a:r>
                      <a:r>
                        <a:rPr lang="en-US" sz="1800" dirty="0">
                          <a:latin typeface="Times New Roman" panose="02020603050405020304" pitchFamily="18" charset="0"/>
                          <a:cs typeface="Times New Roman" panose="02020603050405020304" pitchFamily="18" charset="0"/>
                        </a:rPr>
                        <a:t>, if editable is set to True on the model field, otherwise not represented in the form.</a:t>
                      </a:r>
                    </a:p>
                  </a:txBody>
                  <a:tcPr/>
                </a:tc>
                <a:extLst>
                  <a:ext uri="{0D108BD9-81ED-4DB2-BD59-A6C34878D82A}">
                    <a16:rowId xmlns:a16="http://schemas.microsoft.com/office/drawing/2014/main" val="474560353"/>
                  </a:ext>
                </a:extLst>
              </a:tr>
              <a:tr h="370840">
                <a:tc>
                  <a:txBody>
                    <a:bodyPr/>
                    <a:lstStyle/>
                    <a:p>
                      <a:pPr algn="l"/>
                      <a:r>
                        <a:rPr lang="en-US" sz="1800" dirty="0" err="1">
                          <a:latin typeface="Times New Roman" panose="02020603050405020304" pitchFamily="18" charset="0"/>
                          <a:cs typeface="Times New Roman" panose="02020603050405020304" pitchFamily="18" charset="0"/>
                        </a:rPr>
                        <a:t>BooleanField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BooleanField</a:t>
                      </a:r>
                      <a:r>
                        <a:rPr lang="en-US" sz="1800" dirty="0">
                          <a:latin typeface="Times New Roman" panose="02020603050405020304" pitchFamily="18" charset="0"/>
                          <a:cs typeface="Times New Roman" panose="02020603050405020304" pitchFamily="18" charset="0"/>
                        </a:rPr>
                        <a:t>, or </a:t>
                      </a:r>
                      <a:r>
                        <a:rPr lang="en-US" sz="1800" dirty="0" err="1">
                          <a:latin typeface="Times New Roman" panose="02020603050405020304" pitchFamily="18" charset="0"/>
                          <a:cs typeface="Times New Roman" panose="02020603050405020304" pitchFamily="18" charset="0"/>
                        </a:rPr>
                        <a:t>NullBooleanField</a:t>
                      </a:r>
                      <a:r>
                        <a:rPr lang="en-US" sz="1800" dirty="0">
                          <a:latin typeface="Times New Roman" panose="02020603050405020304" pitchFamily="18" charset="0"/>
                          <a:cs typeface="Times New Roman" panose="02020603050405020304" pitchFamily="18" charset="0"/>
                        </a:rPr>
                        <a:t> if null=True.</a:t>
                      </a:r>
                    </a:p>
                  </a:txBody>
                  <a:tcPr/>
                </a:tc>
                <a:extLst>
                  <a:ext uri="{0D108BD9-81ED-4DB2-BD59-A6C34878D82A}">
                    <a16:rowId xmlns:a16="http://schemas.microsoft.com/office/drawing/2014/main" val="3519639476"/>
                  </a:ext>
                </a:extLst>
              </a:tr>
              <a:tr h="370840">
                <a:tc>
                  <a:txBody>
                    <a:bodyPr/>
                    <a:lstStyle/>
                    <a:p>
                      <a:pPr algn="l"/>
                      <a:r>
                        <a:rPr lang="en-US" sz="1800" dirty="0" err="1">
                          <a:latin typeface="Times New Roman" panose="02020603050405020304" pitchFamily="18" charset="0"/>
                          <a:cs typeface="Times New Roman" panose="02020603050405020304" pitchFamily="18" charset="0"/>
                        </a:rPr>
                        <a:t>CharField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CharField</a:t>
                      </a:r>
                      <a:r>
                        <a:rPr lang="en-US" sz="1800" dirty="0">
                          <a:latin typeface="Times New Roman" panose="02020603050405020304" pitchFamily="18" charset="0"/>
                          <a:cs typeface="Times New Roman" panose="02020603050405020304" pitchFamily="18" charset="0"/>
                        </a:rPr>
                        <a:t> with </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 set to the model field’s </a:t>
                      </a:r>
                      <a:r>
                        <a:rPr lang="en-US" sz="1800" dirty="0" err="1">
                          <a:latin typeface="Times New Roman" panose="02020603050405020304" pitchFamily="18" charset="0"/>
                          <a:cs typeface="Times New Roman" panose="02020603050405020304" pitchFamily="18" charset="0"/>
                        </a:rPr>
                        <a:t>max_length</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empty_value</a:t>
                      </a:r>
                      <a:r>
                        <a:rPr lang="en-US" sz="1800" dirty="0">
                          <a:latin typeface="Times New Roman" panose="02020603050405020304" pitchFamily="18" charset="0"/>
                          <a:cs typeface="Times New Roman" panose="02020603050405020304" pitchFamily="18" charset="0"/>
                        </a:rPr>
                        <a:t> set to None if null=True.</a:t>
                      </a:r>
                    </a:p>
                  </a:txBody>
                  <a:tcPr/>
                </a:tc>
                <a:extLst>
                  <a:ext uri="{0D108BD9-81ED-4DB2-BD59-A6C34878D82A}">
                    <a16:rowId xmlns:a16="http://schemas.microsoft.com/office/drawing/2014/main" val="2655446712"/>
                  </a:ext>
                </a:extLst>
              </a:tr>
              <a:tr h="370840">
                <a:tc>
                  <a:txBody>
                    <a:bodyPr/>
                    <a:lstStyle/>
                    <a:p>
                      <a:pPr algn="l"/>
                      <a:r>
                        <a:rPr lang="en-US" sz="1800" dirty="0" err="1">
                          <a:latin typeface="Times New Roman" panose="02020603050405020304" pitchFamily="18" charset="0"/>
                          <a:cs typeface="Times New Roman" panose="02020603050405020304" pitchFamily="18" charset="0"/>
                        </a:rPr>
                        <a:t>DateField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DateField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46262408"/>
                  </a:ext>
                </a:extLst>
              </a:tr>
              <a:tr h="370840">
                <a:tc>
                  <a:txBody>
                    <a:bodyPr/>
                    <a:lstStyle/>
                    <a:p>
                      <a:pPr algn="l"/>
                      <a:r>
                        <a:rPr lang="en-US" sz="1800" dirty="0" err="1">
                          <a:latin typeface="Times New Roman" panose="02020603050405020304" pitchFamily="18" charset="0"/>
                          <a:cs typeface="Times New Roman" panose="02020603050405020304" pitchFamily="18" charset="0"/>
                        </a:rPr>
                        <a:t>DateTimeField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DateTimeField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772798"/>
                  </a:ext>
                </a:extLst>
              </a:tr>
              <a:tr h="370840">
                <a:tc>
                  <a:txBody>
                    <a:bodyPr/>
                    <a:lstStyle/>
                    <a:p>
                      <a:pPr algn="l"/>
                      <a:r>
                        <a:rPr lang="en-US" sz="1800" dirty="0" err="1">
                          <a:latin typeface="Times New Roman" panose="02020603050405020304" pitchFamily="18" charset="0"/>
                          <a:cs typeface="Times New Roman" panose="02020603050405020304" pitchFamily="18" charset="0"/>
                        </a:rPr>
                        <a:t>DecimalField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DecimalField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9708894"/>
                  </a:ext>
                </a:extLst>
              </a:tr>
              <a:tr h="370840">
                <a:tc>
                  <a:txBody>
                    <a:bodyPr/>
                    <a:lstStyle/>
                    <a:p>
                      <a:pPr algn="l"/>
                      <a:r>
                        <a:rPr lang="en-US" sz="1800" dirty="0" err="1">
                          <a:latin typeface="Times New Roman" panose="02020603050405020304" pitchFamily="18" charset="0"/>
                          <a:cs typeface="Times New Roman" panose="02020603050405020304" pitchFamily="18" charset="0"/>
                        </a:rPr>
                        <a:t>DurationField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DurationField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3226033"/>
                  </a:ext>
                </a:extLst>
              </a:tr>
            </a:tbl>
          </a:graphicData>
        </a:graphic>
      </p:graphicFrame>
    </p:spTree>
    <p:extLst>
      <p:ext uri="{BB962C8B-B14F-4D97-AF65-F5344CB8AC3E}">
        <p14:creationId xmlns:p14="http://schemas.microsoft.com/office/powerpoint/2010/main" val="41325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Model Form</a:t>
            </a:r>
          </a:p>
        </p:txBody>
      </p:sp>
      <p:graphicFrame>
        <p:nvGraphicFramePr>
          <p:cNvPr id="4" name="Table 3">
            <a:extLst>
              <a:ext uri="{FF2B5EF4-FFF2-40B4-BE49-F238E27FC236}">
                <a16:creationId xmlns:a16="http://schemas.microsoft.com/office/drawing/2014/main" id="{41080E42-D6FF-43E3-A134-4115CDA1AED3}"/>
              </a:ext>
            </a:extLst>
          </p:cNvPr>
          <p:cNvGraphicFramePr>
            <a:graphicFrameLocks noGrp="1"/>
          </p:cNvGraphicFramePr>
          <p:nvPr>
            <p:extLst>
              <p:ext uri="{D42A27DB-BD31-4B8C-83A1-F6EECF244321}">
                <p14:modId xmlns:p14="http://schemas.microsoft.com/office/powerpoint/2010/main" val="479524650"/>
              </p:ext>
            </p:extLst>
          </p:nvPr>
        </p:nvGraphicFramePr>
        <p:xfrm>
          <a:off x="1944914" y="1176805"/>
          <a:ext cx="8128000" cy="4820920"/>
        </p:xfrm>
        <a:graphic>
          <a:graphicData uri="http://schemas.openxmlformats.org/drawingml/2006/table">
            <a:tbl>
              <a:tblPr firstRow="1" bandRow="1">
                <a:tableStyleId>{5940675A-B579-460E-94D1-54222C63F5DA}</a:tableStyleId>
              </a:tblPr>
              <a:tblGrid>
                <a:gridCol w="2653212">
                  <a:extLst>
                    <a:ext uri="{9D8B030D-6E8A-4147-A177-3AD203B41FA5}">
                      <a16:colId xmlns:a16="http://schemas.microsoft.com/office/drawing/2014/main" val="3098179371"/>
                    </a:ext>
                  </a:extLst>
                </a:gridCol>
                <a:gridCol w="5474788">
                  <a:extLst>
                    <a:ext uri="{9D8B030D-6E8A-4147-A177-3AD203B41FA5}">
                      <a16:colId xmlns:a16="http://schemas.microsoft.com/office/drawing/2014/main" val="967893004"/>
                    </a:ext>
                  </a:extLst>
                </a:gridCol>
              </a:tblGrid>
              <a:tr h="370840">
                <a:tc>
                  <a:txBody>
                    <a:bodyPr/>
                    <a:lstStyle/>
                    <a:p>
                      <a:pPr algn="ctr"/>
                      <a:r>
                        <a:rPr lang="en-US" sz="1800" b="1" dirty="0">
                          <a:latin typeface="Times New Roman" panose="02020603050405020304" pitchFamily="18" charset="0"/>
                          <a:cs typeface="Times New Roman" panose="02020603050405020304" pitchFamily="18" charset="0"/>
                        </a:rPr>
                        <a:t>Model Field</a:t>
                      </a:r>
                    </a:p>
                  </a:txBody>
                  <a:tcPr>
                    <a:solidFill>
                      <a:schemeClr val="accent2">
                        <a:lumMod val="40000"/>
                        <a:lumOff val="60000"/>
                      </a:schemeClr>
                    </a:solidFill>
                  </a:tcPr>
                </a:tc>
                <a:tc>
                  <a:txBody>
                    <a:bodyPr/>
                    <a:lstStyle/>
                    <a:p>
                      <a:pPr algn="ctr"/>
                      <a:r>
                        <a:rPr lang="en-US" sz="1800" b="1" dirty="0">
                          <a:latin typeface="Times New Roman" panose="02020603050405020304" pitchFamily="18" charset="0"/>
                          <a:cs typeface="Times New Roman" panose="02020603050405020304" pitchFamily="18" charset="0"/>
                        </a:rPr>
                        <a:t>Form Field</a:t>
                      </a:r>
                    </a:p>
                  </a:txBody>
                  <a:tcPr>
                    <a:solidFill>
                      <a:schemeClr val="accent2">
                        <a:lumMod val="40000"/>
                        <a:lumOff val="60000"/>
                      </a:schemeClr>
                    </a:solidFill>
                  </a:tcPr>
                </a:tc>
                <a:extLst>
                  <a:ext uri="{0D108BD9-81ED-4DB2-BD59-A6C34878D82A}">
                    <a16:rowId xmlns:a16="http://schemas.microsoft.com/office/drawing/2014/main" val="2770343149"/>
                  </a:ext>
                </a:extLst>
              </a:tr>
              <a:tr h="370840">
                <a:tc>
                  <a:txBody>
                    <a:bodyPr/>
                    <a:lstStyle/>
                    <a:p>
                      <a:pPr algn="l"/>
                      <a:r>
                        <a:rPr lang="en-US" sz="1800" dirty="0" err="1">
                          <a:latin typeface="Times New Roman" panose="02020603050405020304" pitchFamily="18" charset="0"/>
                          <a:cs typeface="Times New Roman" panose="02020603050405020304" pitchFamily="18" charset="0"/>
                        </a:rPr>
                        <a:t>EmailField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EmailField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8203958"/>
                  </a:ext>
                </a:extLst>
              </a:tr>
              <a:tr h="370840">
                <a:tc>
                  <a:txBody>
                    <a:bodyPr/>
                    <a:lstStyle/>
                    <a:p>
                      <a:pPr algn="l"/>
                      <a:r>
                        <a:rPr lang="en-US" sz="1800" dirty="0" err="1">
                          <a:latin typeface="Times New Roman" panose="02020603050405020304" pitchFamily="18" charset="0"/>
                          <a:cs typeface="Times New Roman" panose="02020603050405020304" pitchFamily="18" charset="0"/>
                        </a:rPr>
                        <a:t>FileField</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Times New Roman" panose="02020603050405020304" pitchFamily="18" charset="0"/>
                          <a:cs typeface="Times New Roman" panose="02020603050405020304" pitchFamily="18" charset="0"/>
                        </a:rPr>
                        <a:t>FileField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9642764"/>
                  </a:ext>
                </a:extLst>
              </a:tr>
              <a:tr h="370840">
                <a:tc>
                  <a:txBody>
                    <a:bodyPr/>
                    <a:lstStyle/>
                    <a:p>
                      <a:pPr algn="l"/>
                      <a:r>
                        <a:rPr lang="en-US" sz="1800" dirty="0" err="1">
                          <a:latin typeface="Times New Roman" panose="02020603050405020304" pitchFamily="18" charset="0"/>
                          <a:cs typeface="Times New Roman" panose="02020603050405020304" pitchFamily="18" charset="0"/>
                        </a:rPr>
                        <a:t>FilePathField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FilePathField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4032045"/>
                  </a:ext>
                </a:extLst>
              </a:tr>
              <a:tr h="370840">
                <a:tc>
                  <a:txBody>
                    <a:bodyPr/>
                    <a:lstStyle/>
                    <a:p>
                      <a:pPr algn="l"/>
                      <a:r>
                        <a:rPr lang="en-US" sz="1800" dirty="0" err="1">
                          <a:latin typeface="Times New Roman" panose="02020603050405020304" pitchFamily="18" charset="0"/>
                          <a:cs typeface="Times New Roman" panose="02020603050405020304" pitchFamily="18" charset="0"/>
                        </a:rPr>
                        <a:t>FloatField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FloatField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74560353"/>
                  </a:ext>
                </a:extLst>
              </a:tr>
              <a:tr h="370840">
                <a:tc>
                  <a:txBody>
                    <a:bodyPr/>
                    <a:lstStyle/>
                    <a:p>
                      <a:pPr algn="l"/>
                      <a:r>
                        <a:rPr lang="en-US" sz="1800" dirty="0" err="1">
                          <a:latin typeface="Times New Roman" panose="02020603050405020304" pitchFamily="18" charset="0"/>
                          <a:cs typeface="Times New Roman" panose="02020603050405020304" pitchFamily="18" charset="0"/>
                        </a:rPr>
                        <a:t>ForeignKey</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ModelChoiceField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19639476"/>
                  </a:ext>
                </a:extLst>
              </a:tr>
              <a:tr h="370840">
                <a:tc>
                  <a:txBody>
                    <a:bodyPr/>
                    <a:lstStyle/>
                    <a:p>
                      <a:pPr algn="l"/>
                      <a:r>
                        <a:rPr lang="en-US" sz="1800" dirty="0" err="1">
                          <a:latin typeface="Times New Roman" panose="02020603050405020304" pitchFamily="18" charset="0"/>
                          <a:cs typeface="Times New Roman" panose="02020603050405020304" pitchFamily="18" charset="0"/>
                        </a:rPr>
                        <a:t>ImageField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ImageField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5446712"/>
                  </a:ext>
                </a:extLst>
              </a:tr>
              <a:tr h="370840">
                <a:tc>
                  <a:txBody>
                    <a:bodyPr/>
                    <a:lstStyle/>
                    <a:p>
                      <a:pPr algn="l"/>
                      <a:r>
                        <a:rPr lang="en-US" sz="1800" dirty="0" err="1">
                          <a:latin typeface="Times New Roman" panose="02020603050405020304" pitchFamily="18" charset="0"/>
                          <a:cs typeface="Times New Roman" panose="02020603050405020304" pitchFamily="18" charset="0"/>
                        </a:rPr>
                        <a:t>IntegerField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IntegerField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29708894"/>
                  </a:ext>
                </a:extLst>
              </a:tr>
              <a:tr h="370840">
                <a:tc>
                  <a:txBody>
                    <a:bodyPr/>
                    <a:lstStyle/>
                    <a:p>
                      <a:pPr algn="l"/>
                      <a:r>
                        <a:rPr lang="en-US" sz="1800" dirty="0" err="1">
                          <a:latin typeface="Times New Roman" panose="02020603050405020304" pitchFamily="18" charset="0"/>
                          <a:cs typeface="Times New Roman" panose="02020603050405020304" pitchFamily="18" charset="0"/>
                        </a:rPr>
                        <a:t>IPAddressField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IPAddressField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3226033"/>
                  </a:ext>
                </a:extLst>
              </a:tr>
              <a:tr h="370840">
                <a:tc>
                  <a:txBody>
                    <a:bodyPr/>
                    <a:lstStyle/>
                    <a:p>
                      <a:pPr algn="l"/>
                      <a:r>
                        <a:rPr lang="en-US" sz="1800" dirty="0" err="1">
                          <a:latin typeface="Times New Roman" panose="02020603050405020304" pitchFamily="18" charset="0"/>
                          <a:cs typeface="Times New Roman" panose="02020603050405020304" pitchFamily="18" charset="0"/>
                        </a:rPr>
                        <a:t>GenericIPAddressField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GenericIPAddressField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0895172"/>
                  </a:ext>
                </a:extLst>
              </a:tr>
              <a:tr h="370840">
                <a:tc>
                  <a:txBody>
                    <a:bodyPr/>
                    <a:lstStyle/>
                    <a:p>
                      <a:pPr algn="l"/>
                      <a:r>
                        <a:rPr lang="en-US" sz="1800" dirty="0" err="1">
                          <a:latin typeface="Times New Roman" panose="02020603050405020304" pitchFamily="18" charset="0"/>
                          <a:cs typeface="Times New Roman" panose="02020603050405020304" pitchFamily="18" charset="0"/>
                        </a:rPr>
                        <a:t>ManyToManyField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ModelMultipleChoiceField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5214099"/>
                  </a:ext>
                </a:extLst>
              </a:tr>
              <a:tr h="370840">
                <a:tc>
                  <a:txBody>
                    <a:bodyPr/>
                    <a:lstStyle/>
                    <a:p>
                      <a:pPr algn="l"/>
                      <a:r>
                        <a:rPr lang="en-US" sz="1800" dirty="0" err="1">
                          <a:latin typeface="Times New Roman" panose="02020603050405020304" pitchFamily="18" charset="0"/>
                          <a:cs typeface="Times New Roman" panose="02020603050405020304" pitchFamily="18" charset="0"/>
                        </a:rPr>
                        <a:t>NullBooleanField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NullBooleanField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64023682"/>
                  </a:ext>
                </a:extLst>
              </a:tr>
              <a:tr h="370840">
                <a:tc>
                  <a:txBody>
                    <a:bodyPr/>
                    <a:lstStyle/>
                    <a:p>
                      <a:pPr algn="l"/>
                      <a:r>
                        <a:rPr lang="en-US" sz="1800" dirty="0" err="1">
                          <a:latin typeface="Times New Roman" panose="02020603050405020304" pitchFamily="18" charset="0"/>
                          <a:cs typeface="Times New Roman" panose="02020603050405020304" pitchFamily="18" charset="0"/>
                        </a:rPr>
                        <a:t>PositiveIntegerField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IntegerField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91914226"/>
                  </a:ext>
                </a:extLst>
              </a:tr>
            </a:tbl>
          </a:graphicData>
        </a:graphic>
      </p:graphicFrame>
    </p:spTree>
    <p:extLst>
      <p:ext uri="{BB962C8B-B14F-4D97-AF65-F5344CB8AC3E}">
        <p14:creationId xmlns:p14="http://schemas.microsoft.com/office/powerpoint/2010/main" val="2897452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Model Form</a:t>
            </a:r>
          </a:p>
        </p:txBody>
      </p:sp>
      <p:graphicFrame>
        <p:nvGraphicFramePr>
          <p:cNvPr id="4" name="Table 3">
            <a:extLst>
              <a:ext uri="{FF2B5EF4-FFF2-40B4-BE49-F238E27FC236}">
                <a16:creationId xmlns:a16="http://schemas.microsoft.com/office/drawing/2014/main" id="{41080E42-D6FF-43E3-A134-4115CDA1AED3}"/>
              </a:ext>
            </a:extLst>
          </p:cNvPr>
          <p:cNvGraphicFramePr>
            <a:graphicFrameLocks noGrp="1"/>
          </p:cNvGraphicFramePr>
          <p:nvPr>
            <p:extLst>
              <p:ext uri="{D42A27DB-BD31-4B8C-83A1-F6EECF244321}">
                <p14:modId xmlns:p14="http://schemas.microsoft.com/office/powerpoint/2010/main" val="1037685756"/>
              </p:ext>
            </p:extLst>
          </p:nvPr>
        </p:nvGraphicFramePr>
        <p:xfrm>
          <a:off x="1944914" y="1176805"/>
          <a:ext cx="8128000" cy="3337560"/>
        </p:xfrm>
        <a:graphic>
          <a:graphicData uri="http://schemas.openxmlformats.org/drawingml/2006/table">
            <a:tbl>
              <a:tblPr firstRow="1" bandRow="1">
                <a:tableStyleId>{5940675A-B579-460E-94D1-54222C63F5DA}</a:tableStyleId>
              </a:tblPr>
              <a:tblGrid>
                <a:gridCol w="2661920">
                  <a:extLst>
                    <a:ext uri="{9D8B030D-6E8A-4147-A177-3AD203B41FA5}">
                      <a16:colId xmlns:a16="http://schemas.microsoft.com/office/drawing/2014/main" val="3098179371"/>
                    </a:ext>
                  </a:extLst>
                </a:gridCol>
                <a:gridCol w="5466080">
                  <a:extLst>
                    <a:ext uri="{9D8B030D-6E8A-4147-A177-3AD203B41FA5}">
                      <a16:colId xmlns:a16="http://schemas.microsoft.com/office/drawing/2014/main" val="967893004"/>
                    </a:ext>
                  </a:extLst>
                </a:gridCol>
              </a:tblGrid>
              <a:tr h="370840">
                <a:tc>
                  <a:txBody>
                    <a:bodyPr/>
                    <a:lstStyle/>
                    <a:p>
                      <a:pPr algn="ctr"/>
                      <a:r>
                        <a:rPr lang="en-US" sz="1800" b="1" dirty="0">
                          <a:latin typeface="Times New Roman" panose="02020603050405020304" pitchFamily="18" charset="0"/>
                          <a:cs typeface="Times New Roman" panose="02020603050405020304" pitchFamily="18" charset="0"/>
                        </a:rPr>
                        <a:t>Model Field</a:t>
                      </a:r>
                    </a:p>
                  </a:txBody>
                  <a:tcPr>
                    <a:solidFill>
                      <a:schemeClr val="accent2">
                        <a:lumMod val="40000"/>
                        <a:lumOff val="60000"/>
                      </a:schemeClr>
                    </a:solidFill>
                  </a:tcPr>
                </a:tc>
                <a:tc>
                  <a:txBody>
                    <a:bodyPr/>
                    <a:lstStyle/>
                    <a:p>
                      <a:pPr algn="ctr"/>
                      <a:r>
                        <a:rPr lang="en-US" sz="1800" b="1" dirty="0">
                          <a:latin typeface="Times New Roman" panose="02020603050405020304" pitchFamily="18" charset="0"/>
                          <a:cs typeface="Times New Roman" panose="02020603050405020304" pitchFamily="18" charset="0"/>
                        </a:rPr>
                        <a:t>Form Field</a:t>
                      </a:r>
                    </a:p>
                  </a:txBody>
                  <a:tcPr>
                    <a:solidFill>
                      <a:schemeClr val="accent2">
                        <a:lumMod val="40000"/>
                        <a:lumOff val="60000"/>
                      </a:schemeClr>
                    </a:solidFill>
                  </a:tcPr>
                </a:tc>
                <a:extLst>
                  <a:ext uri="{0D108BD9-81ED-4DB2-BD59-A6C34878D82A}">
                    <a16:rowId xmlns:a16="http://schemas.microsoft.com/office/drawing/2014/main" val="2770343149"/>
                  </a:ext>
                </a:extLst>
              </a:tr>
              <a:tr h="370840">
                <a:tc>
                  <a:txBody>
                    <a:bodyPr/>
                    <a:lstStyle/>
                    <a:p>
                      <a:pPr algn="l"/>
                      <a:r>
                        <a:rPr lang="en-US" sz="1800" dirty="0" err="1">
                          <a:latin typeface="Times New Roman" panose="02020603050405020304" pitchFamily="18" charset="0"/>
                          <a:cs typeface="Times New Roman" panose="02020603050405020304" pitchFamily="18" charset="0"/>
                        </a:rPr>
                        <a:t>PositiveSmallIntegerField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IntegerField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58203958"/>
                  </a:ext>
                </a:extLst>
              </a:tr>
              <a:tr h="370840">
                <a:tc>
                  <a:txBody>
                    <a:bodyPr/>
                    <a:lstStyle/>
                    <a:p>
                      <a:pPr algn="l"/>
                      <a:r>
                        <a:rPr lang="en-US" sz="1800" dirty="0" err="1">
                          <a:latin typeface="Times New Roman" panose="02020603050405020304" pitchFamily="18" charset="0"/>
                          <a:cs typeface="Times New Roman" panose="02020603050405020304" pitchFamily="18" charset="0"/>
                        </a:rPr>
                        <a:t>SlugField</a:t>
                      </a:r>
                      <a:endParaRPr lang="en-US"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Times New Roman" panose="02020603050405020304" pitchFamily="18" charset="0"/>
                          <a:cs typeface="Times New Roman" panose="02020603050405020304" pitchFamily="18" charset="0"/>
                        </a:rPr>
                        <a:t>SlugField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9642764"/>
                  </a:ext>
                </a:extLst>
              </a:tr>
              <a:tr h="370840">
                <a:tc>
                  <a:txBody>
                    <a:bodyPr/>
                    <a:lstStyle/>
                    <a:p>
                      <a:pPr algn="l"/>
                      <a:r>
                        <a:rPr lang="en-US" sz="1800" dirty="0" err="1">
                          <a:latin typeface="Times New Roman" panose="02020603050405020304" pitchFamily="18" charset="0"/>
                          <a:cs typeface="Times New Roman" panose="02020603050405020304" pitchFamily="18" charset="0"/>
                        </a:rPr>
                        <a:t>SmallAutoField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a:latin typeface="Times New Roman" panose="02020603050405020304" pitchFamily="18" charset="0"/>
                          <a:cs typeface="Times New Roman" panose="02020603050405020304" pitchFamily="18" charset="0"/>
                        </a:rPr>
                        <a:t>Not represented in the form</a:t>
                      </a:r>
                    </a:p>
                  </a:txBody>
                  <a:tcPr/>
                </a:tc>
                <a:extLst>
                  <a:ext uri="{0D108BD9-81ED-4DB2-BD59-A6C34878D82A}">
                    <a16:rowId xmlns:a16="http://schemas.microsoft.com/office/drawing/2014/main" val="1094032045"/>
                  </a:ext>
                </a:extLst>
              </a:tr>
              <a:tr h="370840">
                <a:tc>
                  <a:txBody>
                    <a:bodyPr/>
                    <a:lstStyle/>
                    <a:p>
                      <a:pPr algn="l"/>
                      <a:r>
                        <a:rPr lang="en-US" sz="1800" dirty="0" err="1">
                          <a:latin typeface="Times New Roman" panose="02020603050405020304" pitchFamily="18" charset="0"/>
                          <a:cs typeface="Times New Roman" panose="02020603050405020304" pitchFamily="18" charset="0"/>
                        </a:rPr>
                        <a:t>SmallIntegerField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IntegerField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74560353"/>
                  </a:ext>
                </a:extLst>
              </a:tr>
              <a:tr h="370840">
                <a:tc>
                  <a:txBody>
                    <a:bodyPr/>
                    <a:lstStyle/>
                    <a:p>
                      <a:pPr algn="l"/>
                      <a:r>
                        <a:rPr lang="en-US" sz="1800" dirty="0" err="1">
                          <a:latin typeface="Times New Roman" panose="02020603050405020304" pitchFamily="18" charset="0"/>
                          <a:cs typeface="Times New Roman" panose="02020603050405020304" pitchFamily="18" charset="0"/>
                        </a:rPr>
                        <a:t>TextField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CharField</a:t>
                      </a:r>
                      <a:r>
                        <a:rPr lang="en-US" sz="1800" dirty="0">
                          <a:latin typeface="Times New Roman" panose="02020603050405020304" pitchFamily="18" charset="0"/>
                          <a:cs typeface="Times New Roman" panose="02020603050405020304" pitchFamily="18" charset="0"/>
                        </a:rPr>
                        <a:t> with widget=</a:t>
                      </a:r>
                      <a:r>
                        <a:rPr lang="en-US" sz="1800" dirty="0" err="1">
                          <a:latin typeface="Times New Roman" panose="02020603050405020304" pitchFamily="18" charset="0"/>
                          <a:cs typeface="Times New Roman" panose="02020603050405020304" pitchFamily="18" charset="0"/>
                        </a:rPr>
                        <a:t>forms.Textarea</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19639476"/>
                  </a:ext>
                </a:extLst>
              </a:tr>
              <a:tr h="370840">
                <a:tc>
                  <a:txBody>
                    <a:bodyPr/>
                    <a:lstStyle/>
                    <a:p>
                      <a:pPr algn="l"/>
                      <a:r>
                        <a:rPr lang="en-US" sz="1800" dirty="0" err="1">
                          <a:latin typeface="Times New Roman" panose="02020603050405020304" pitchFamily="18" charset="0"/>
                          <a:cs typeface="Times New Roman" panose="02020603050405020304" pitchFamily="18" charset="0"/>
                        </a:rPr>
                        <a:t>TimeField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TimeField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5446712"/>
                  </a:ext>
                </a:extLst>
              </a:tr>
              <a:tr h="370840">
                <a:tc>
                  <a:txBody>
                    <a:bodyPr/>
                    <a:lstStyle/>
                    <a:p>
                      <a:pPr algn="l"/>
                      <a:r>
                        <a:rPr lang="en-US" sz="1800" dirty="0" err="1">
                          <a:latin typeface="Times New Roman" panose="02020603050405020304" pitchFamily="18" charset="0"/>
                          <a:cs typeface="Times New Roman" panose="02020603050405020304" pitchFamily="18" charset="0"/>
                        </a:rPr>
                        <a:t>URLField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URLField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46262408"/>
                  </a:ext>
                </a:extLst>
              </a:tr>
              <a:tr h="370840">
                <a:tc>
                  <a:txBody>
                    <a:bodyPr/>
                    <a:lstStyle/>
                    <a:p>
                      <a:pPr algn="l"/>
                      <a:r>
                        <a:rPr lang="en-US" sz="1800" dirty="0" err="1">
                          <a:latin typeface="Times New Roman" panose="02020603050405020304" pitchFamily="18" charset="0"/>
                          <a:cs typeface="Times New Roman" panose="02020603050405020304" pitchFamily="18" charset="0"/>
                        </a:rPr>
                        <a:t>UUIDField</a:t>
                      </a:r>
                      <a:endParaRPr lang="en-US" sz="1800" dirty="0">
                        <a:latin typeface="Times New Roman" panose="02020603050405020304" pitchFamily="18" charset="0"/>
                        <a:cs typeface="Times New Roman" panose="02020603050405020304" pitchFamily="18" charset="0"/>
                      </a:endParaRPr>
                    </a:p>
                  </a:txBody>
                  <a:tcPr/>
                </a:tc>
                <a:tc>
                  <a:txBody>
                    <a:bodyPr/>
                    <a:lstStyle/>
                    <a:p>
                      <a:pPr algn="l"/>
                      <a:r>
                        <a:rPr lang="en-US" sz="1800" dirty="0" err="1">
                          <a:latin typeface="Times New Roman" panose="02020603050405020304" pitchFamily="18" charset="0"/>
                          <a:cs typeface="Times New Roman" panose="02020603050405020304" pitchFamily="18" charset="0"/>
                        </a:rPr>
                        <a:t>UUIDField</a:t>
                      </a:r>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772798"/>
                  </a:ext>
                </a:extLst>
              </a:tr>
            </a:tbl>
          </a:graphicData>
        </a:graphic>
      </p:graphicFrame>
    </p:spTree>
    <p:extLst>
      <p:ext uri="{BB962C8B-B14F-4D97-AF65-F5344CB8AC3E}">
        <p14:creationId xmlns:p14="http://schemas.microsoft.com/office/powerpoint/2010/main" val="3872260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Model Form</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609600" y="1086393"/>
            <a:ext cx="10972800" cy="5392783"/>
          </a:xfrm>
        </p:spPr>
        <p:txBody>
          <a:bodyPr>
            <a:normAutofit/>
          </a:bodyPr>
          <a:lstStyle/>
          <a:p>
            <a:pPr defTabSz="457200"/>
            <a:r>
              <a:rPr lang="en-US" sz="1800" dirty="0">
                <a:latin typeface="Times New Roman" panose="02020603050405020304" pitchFamily="18" charset="0"/>
                <a:cs typeface="Times New Roman" panose="02020603050405020304" pitchFamily="18" charset="0"/>
              </a:rPr>
              <a:t>If the model field has </a:t>
            </a:r>
            <a:r>
              <a:rPr lang="en-US" sz="1800" i="1" dirty="0">
                <a:latin typeface="Times New Roman" panose="02020603050405020304" pitchFamily="18" charset="0"/>
                <a:cs typeface="Times New Roman" panose="02020603050405020304" pitchFamily="18" charset="0"/>
              </a:rPr>
              <a:t>blank=True</a:t>
            </a:r>
            <a:r>
              <a:rPr lang="en-US" sz="1800" dirty="0">
                <a:latin typeface="Times New Roman" panose="02020603050405020304" pitchFamily="18" charset="0"/>
                <a:cs typeface="Times New Roman" panose="02020603050405020304" pitchFamily="18" charset="0"/>
              </a:rPr>
              <a:t>, then required is set to </a:t>
            </a:r>
            <a:r>
              <a:rPr lang="en-US" sz="1800" i="1" dirty="0">
                <a:latin typeface="Times New Roman" panose="02020603050405020304" pitchFamily="18" charset="0"/>
                <a:cs typeface="Times New Roman" panose="02020603050405020304" pitchFamily="18" charset="0"/>
              </a:rPr>
              <a:t>False</a:t>
            </a:r>
            <a:r>
              <a:rPr lang="en-US" sz="1800" dirty="0">
                <a:latin typeface="Times New Roman" panose="02020603050405020304" pitchFamily="18" charset="0"/>
                <a:cs typeface="Times New Roman" panose="02020603050405020304" pitchFamily="18" charset="0"/>
              </a:rPr>
              <a:t> on the form field. Otherwise, </a:t>
            </a:r>
            <a:r>
              <a:rPr lang="en-US" sz="1800" i="1" dirty="0">
                <a:latin typeface="Times New Roman" panose="02020603050405020304" pitchFamily="18" charset="0"/>
                <a:cs typeface="Times New Roman" panose="02020603050405020304" pitchFamily="18" charset="0"/>
              </a:rPr>
              <a:t>required=True</a:t>
            </a:r>
            <a:r>
              <a:rPr lang="en-US" sz="1800" dirty="0">
                <a:latin typeface="Times New Roman" panose="02020603050405020304" pitchFamily="18" charset="0"/>
                <a:cs typeface="Times New Roman" panose="02020603050405020304" pitchFamily="18" charset="0"/>
              </a:rPr>
              <a:t>.</a:t>
            </a:r>
          </a:p>
          <a:p>
            <a:pPr defTabSz="457200"/>
            <a:r>
              <a:rPr lang="en-US" sz="1800" dirty="0">
                <a:latin typeface="Times New Roman" panose="02020603050405020304" pitchFamily="18" charset="0"/>
                <a:cs typeface="Times New Roman" panose="02020603050405020304" pitchFamily="18" charset="0"/>
              </a:rPr>
              <a:t>The form field’s </a:t>
            </a:r>
            <a:r>
              <a:rPr lang="en-US" sz="1800" i="1" dirty="0">
                <a:latin typeface="Times New Roman" panose="02020603050405020304" pitchFamily="18" charset="0"/>
                <a:cs typeface="Times New Roman" panose="02020603050405020304" pitchFamily="18" charset="0"/>
              </a:rPr>
              <a:t>label</a:t>
            </a:r>
            <a:r>
              <a:rPr lang="en-US" sz="1800" dirty="0">
                <a:latin typeface="Times New Roman" panose="02020603050405020304" pitchFamily="18" charset="0"/>
                <a:cs typeface="Times New Roman" panose="02020603050405020304" pitchFamily="18" charset="0"/>
              </a:rPr>
              <a:t> is set to the </a:t>
            </a:r>
            <a:r>
              <a:rPr lang="en-US" sz="1800" i="1" dirty="0" err="1">
                <a:latin typeface="Times New Roman" panose="02020603050405020304" pitchFamily="18" charset="0"/>
                <a:cs typeface="Times New Roman" panose="02020603050405020304" pitchFamily="18" charset="0"/>
              </a:rPr>
              <a:t>verbose_name</a:t>
            </a:r>
            <a:r>
              <a:rPr lang="en-US" sz="1800"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of the model field, with the first character capitalized.</a:t>
            </a:r>
          </a:p>
          <a:p>
            <a:pPr defTabSz="457200"/>
            <a:r>
              <a:rPr lang="en-US" sz="1800" dirty="0">
                <a:latin typeface="Times New Roman" panose="02020603050405020304" pitchFamily="18" charset="0"/>
                <a:cs typeface="Times New Roman" panose="02020603050405020304" pitchFamily="18" charset="0"/>
              </a:rPr>
              <a:t>The form field’s </a:t>
            </a:r>
            <a:r>
              <a:rPr lang="en-US" sz="1800" i="1" dirty="0" err="1">
                <a:latin typeface="Times New Roman" panose="02020603050405020304" pitchFamily="18" charset="0"/>
                <a:cs typeface="Times New Roman" panose="02020603050405020304" pitchFamily="18" charset="0"/>
              </a:rPr>
              <a:t>help_text</a:t>
            </a:r>
            <a:r>
              <a:rPr lang="en-US" sz="1800"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is set to the </a:t>
            </a:r>
            <a:r>
              <a:rPr lang="en-US" sz="1800" i="1" dirty="0" err="1">
                <a:latin typeface="Times New Roman" panose="02020603050405020304" pitchFamily="18" charset="0"/>
                <a:cs typeface="Times New Roman" panose="02020603050405020304" pitchFamily="18" charset="0"/>
              </a:rPr>
              <a:t>help_text</a:t>
            </a:r>
            <a:r>
              <a:rPr lang="en-US" sz="1800" i="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of the model field.</a:t>
            </a:r>
          </a:p>
          <a:p>
            <a:pPr defTabSz="457200"/>
            <a:r>
              <a:rPr lang="en-US" sz="1800" dirty="0">
                <a:latin typeface="Times New Roman" panose="02020603050405020304" pitchFamily="18" charset="0"/>
                <a:cs typeface="Times New Roman" panose="02020603050405020304" pitchFamily="18" charset="0"/>
              </a:rPr>
              <a:t>If the model field has </a:t>
            </a:r>
            <a:r>
              <a:rPr lang="en-US" sz="1800" i="1" dirty="0">
                <a:latin typeface="Times New Roman" panose="02020603050405020304" pitchFamily="18" charset="0"/>
                <a:cs typeface="Times New Roman" panose="02020603050405020304" pitchFamily="18" charset="0"/>
              </a:rPr>
              <a:t>choices</a:t>
            </a:r>
            <a:r>
              <a:rPr lang="en-US" sz="1800" dirty="0">
                <a:latin typeface="Times New Roman" panose="02020603050405020304" pitchFamily="18" charset="0"/>
                <a:cs typeface="Times New Roman" panose="02020603050405020304" pitchFamily="18" charset="0"/>
              </a:rPr>
              <a:t> set, then the form field’s widget will be set to </a:t>
            </a:r>
            <a:r>
              <a:rPr lang="en-US" sz="1800" i="1" dirty="0">
                <a:latin typeface="Times New Roman" panose="02020603050405020304" pitchFamily="18" charset="0"/>
                <a:cs typeface="Times New Roman" panose="02020603050405020304" pitchFamily="18" charset="0"/>
              </a:rPr>
              <a:t>Select</a:t>
            </a:r>
            <a:r>
              <a:rPr lang="en-US" sz="1800" dirty="0">
                <a:latin typeface="Times New Roman" panose="02020603050405020304" pitchFamily="18" charset="0"/>
                <a:cs typeface="Times New Roman" panose="02020603050405020304" pitchFamily="18" charset="0"/>
              </a:rPr>
              <a:t>, with choices coming from the model field’s choices. The choices will normally include the blank choice which is selected by default. If the field is required, this forces the user to make a selection. The blank choice will not be included if the model field has </a:t>
            </a:r>
            <a:r>
              <a:rPr lang="en-US" sz="1800" i="1" dirty="0">
                <a:latin typeface="Times New Roman" panose="02020603050405020304" pitchFamily="18" charset="0"/>
                <a:cs typeface="Times New Roman" panose="02020603050405020304" pitchFamily="18" charset="0"/>
              </a:rPr>
              <a:t>blank=False </a:t>
            </a:r>
            <a:r>
              <a:rPr lang="en-US" sz="1800" dirty="0">
                <a:latin typeface="Times New Roman" panose="02020603050405020304" pitchFamily="18" charset="0"/>
                <a:cs typeface="Times New Roman" panose="02020603050405020304" pitchFamily="18" charset="0"/>
              </a:rPr>
              <a:t>and an explicit </a:t>
            </a:r>
            <a:r>
              <a:rPr lang="en-US" sz="1800" i="1" dirty="0">
                <a:latin typeface="Times New Roman" panose="02020603050405020304" pitchFamily="18" charset="0"/>
                <a:cs typeface="Times New Roman" panose="02020603050405020304" pitchFamily="18" charset="0"/>
              </a:rPr>
              <a:t>default</a:t>
            </a:r>
            <a:r>
              <a:rPr lang="en-US" sz="1800" dirty="0">
                <a:latin typeface="Times New Roman" panose="02020603050405020304" pitchFamily="18" charset="0"/>
                <a:cs typeface="Times New Roman" panose="02020603050405020304" pitchFamily="18" charset="0"/>
              </a:rPr>
              <a:t> value (the default value will be initially selected instead).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2333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Model Form</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70262" y="1086393"/>
            <a:ext cx="11251475" cy="5392783"/>
          </a:xfrm>
        </p:spPr>
        <p:txBody>
          <a:bodyPr>
            <a:normAutofit/>
          </a:bodyPr>
          <a:lstStyle/>
          <a:p>
            <a:pPr marL="0" indent="0" defTabSz="457200">
              <a:buNone/>
            </a:pPr>
            <a:r>
              <a:rPr lang="en-US" sz="2000" dirty="0">
                <a:latin typeface="Times New Roman" panose="02020603050405020304" pitchFamily="18" charset="0"/>
                <a:cs typeface="Times New Roman" panose="02020603050405020304" pitchFamily="18" charset="0"/>
              </a:rPr>
              <a:t>class Registration(</a:t>
            </a:r>
            <a:r>
              <a:rPr lang="en-US" sz="2000" dirty="0" err="1">
                <a:latin typeface="Times New Roman" panose="02020603050405020304" pitchFamily="18" charset="0"/>
                <a:cs typeface="Times New Roman" panose="02020603050405020304" pitchFamily="18" charset="0"/>
              </a:rPr>
              <a:t>forms.ModelForm</a:t>
            </a:r>
            <a:r>
              <a:rPr lang="en-US" sz="2000" dirty="0">
                <a:latin typeface="Times New Roman" panose="02020603050405020304" pitchFamily="18" charset="0"/>
                <a:cs typeface="Times New Roman" panose="02020603050405020304" pitchFamily="18" charset="0"/>
              </a:rPr>
              <a:t>):</a:t>
            </a:r>
          </a:p>
          <a:p>
            <a:pPr marL="0" indent="0" defTabSz="457200">
              <a:buNone/>
            </a:pPr>
            <a:r>
              <a:rPr lang="en-US" sz="2000" dirty="0">
                <a:latin typeface="Times New Roman" panose="02020603050405020304" pitchFamily="18" charset="0"/>
                <a:cs typeface="Times New Roman" panose="02020603050405020304" pitchFamily="18" charset="0"/>
              </a:rPr>
              <a:t>	class Meta:</a:t>
            </a:r>
          </a:p>
          <a:p>
            <a:pPr marL="0" indent="0" defTabSz="457200">
              <a:buNone/>
            </a:pPr>
            <a:r>
              <a:rPr lang="en-US" sz="2000" dirty="0">
                <a:latin typeface="Times New Roman" panose="02020603050405020304" pitchFamily="18" charset="0"/>
                <a:cs typeface="Times New Roman" panose="02020603050405020304" pitchFamily="18" charset="0"/>
              </a:rPr>
              <a:t>		model = User</a:t>
            </a:r>
          </a:p>
          <a:p>
            <a:pPr marL="0" indent="0" defTabSz="457200">
              <a:buNone/>
            </a:pPr>
            <a:r>
              <a:rPr lang="en-US" sz="2000" dirty="0">
                <a:latin typeface="Times New Roman" panose="02020603050405020304" pitchFamily="18" charset="0"/>
                <a:cs typeface="Times New Roman" panose="02020603050405020304" pitchFamily="18" charset="0"/>
              </a:rPr>
              <a:t>		fields = [‘name’, ‘password’, ‘email’]</a:t>
            </a:r>
          </a:p>
          <a:p>
            <a:pPr marL="0" indent="0" defTabSz="457200">
              <a:buNone/>
            </a:pPr>
            <a:r>
              <a:rPr lang="en-US" sz="2000" dirty="0">
                <a:latin typeface="Times New Roman" panose="02020603050405020304" pitchFamily="18" charset="0"/>
                <a:cs typeface="Times New Roman" panose="02020603050405020304" pitchFamily="18" charset="0"/>
              </a:rPr>
              <a:t>		labels = {‘name’: ‘Enter Name’, ‘password’: ‘Enter Password’, ‘email’: ‘Enter Email’ }</a:t>
            </a:r>
          </a:p>
          <a:p>
            <a:pPr marL="0" indent="0" defTabSz="45720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help_text</a:t>
            </a:r>
            <a:r>
              <a:rPr lang="en-US" sz="2000" dirty="0">
                <a:latin typeface="Times New Roman" panose="02020603050405020304" pitchFamily="18" charset="0"/>
                <a:cs typeface="Times New Roman" panose="02020603050405020304" pitchFamily="18" charset="0"/>
              </a:rPr>
              <a:t> = {‘name’: ‘Enter Your Full Name’ }</a:t>
            </a:r>
          </a:p>
          <a:p>
            <a:pPr marL="0" indent="0" defTabSz="457200">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error_messages</a:t>
            </a:r>
            <a:r>
              <a:rPr lang="en-US" sz="2000" dirty="0">
                <a:latin typeface="Times New Roman" panose="02020603050405020304" pitchFamily="18" charset="0"/>
                <a:cs typeface="Times New Roman" panose="02020603050405020304" pitchFamily="18" charset="0"/>
              </a:rPr>
              <a:t> = {‘name’: {‘required’: ‘Naam </a:t>
            </a:r>
            <a:r>
              <a:rPr lang="en-US" sz="2000" dirty="0" err="1">
                <a:latin typeface="Times New Roman" panose="02020603050405020304" pitchFamily="18" charset="0"/>
                <a:cs typeface="Times New Roman" panose="02020603050405020304" pitchFamily="18" charset="0"/>
              </a:rPr>
              <a:t>Likhna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Jaruri</a:t>
            </a:r>
            <a:r>
              <a:rPr lang="en-US" sz="2000" dirty="0">
                <a:latin typeface="Times New Roman" panose="02020603050405020304" pitchFamily="18" charset="0"/>
                <a:cs typeface="Times New Roman" panose="02020603050405020304" pitchFamily="18" charset="0"/>
              </a:rPr>
              <a:t> Hai’},  </a:t>
            </a:r>
          </a:p>
          <a:p>
            <a:pPr marL="0" indent="0" defTabSz="457200">
              <a:buNone/>
            </a:pPr>
            <a:r>
              <a:rPr lang="en-US" sz="2000" dirty="0">
                <a:latin typeface="Times New Roman" panose="02020603050405020304" pitchFamily="18" charset="0"/>
                <a:cs typeface="Times New Roman" panose="02020603050405020304" pitchFamily="18" charset="0"/>
              </a:rPr>
              <a:t>						  ‘password’: {‘required’: ‘Password </a:t>
            </a:r>
            <a:r>
              <a:rPr lang="en-US" sz="2000" dirty="0" err="1">
                <a:latin typeface="Times New Roman" panose="02020603050405020304" pitchFamily="18" charset="0"/>
                <a:cs typeface="Times New Roman" panose="02020603050405020304" pitchFamily="18" charset="0"/>
              </a:rPr>
              <a:t>Likhna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Jaruri</a:t>
            </a:r>
            <a:r>
              <a:rPr lang="en-US" sz="2000" dirty="0">
                <a:latin typeface="Times New Roman" panose="02020603050405020304" pitchFamily="18" charset="0"/>
                <a:cs typeface="Times New Roman" panose="02020603050405020304" pitchFamily="18" charset="0"/>
              </a:rPr>
              <a:t> Hai’} }</a:t>
            </a:r>
          </a:p>
          <a:p>
            <a:pPr marL="0" indent="0" defTabSz="457200">
              <a:buNone/>
            </a:pPr>
            <a:r>
              <a:rPr lang="en-US" sz="2000" dirty="0">
                <a:latin typeface="Times New Roman" panose="02020603050405020304" pitchFamily="18" charset="0"/>
                <a:cs typeface="Times New Roman" panose="02020603050405020304" pitchFamily="18" charset="0"/>
              </a:rPr>
              <a:t>		widgets = { ‘password’: </a:t>
            </a:r>
            <a:r>
              <a:rPr lang="en-US" sz="2000" dirty="0" err="1">
                <a:latin typeface="Times New Roman" panose="02020603050405020304" pitchFamily="18" charset="0"/>
                <a:cs typeface="Times New Roman" panose="02020603050405020304" pitchFamily="18" charset="0"/>
              </a:rPr>
              <a:t>forms.PasswordInput</a:t>
            </a:r>
            <a:r>
              <a:rPr lang="en-US" sz="2000" dirty="0">
                <a:latin typeface="Times New Roman" panose="02020603050405020304" pitchFamily="18" charset="0"/>
                <a:cs typeface="Times New Roman" panose="02020603050405020304" pitchFamily="18" charset="0"/>
              </a:rPr>
              <a:t>,</a:t>
            </a:r>
          </a:p>
          <a:p>
            <a:pPr marL="0" indent="0" defTabSz="457200">
              <a:buNone/>
            </a:pPr>
            <a:r>
              <a:rPr lang="en-US" sz="2000" dirty="0">
                <a:latin typeface="Times New Roman" panose="02020603050405020304" pitchFamily="18" charset="0"/>
                <a:cs typeface="Times New Roman" panose="02020603050405020304" pitchFamily="18" charset="0"/>
              </a:rPr>
              <a:t>				 ‘name’: </a:t>
            </a:r>
            <a:r>
              <a:rPr lang="en-US" sz="2000" dirty="0" err="1">
                <a:latin typeface="Times New Roman" panose="02020603050405020304" pitchFamily="18" charset="0"/>
                <a:cs typeface="Times New Roman" panose="02020603050405020304" pitchFamily="18" charset="0"/>
              </a:rPr>
              <a:t>forms.TextInput</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attrs</a:t>
            </a:r>
            <a:r>
              <a:rPr lang="en-US" sz="2000" dirty="0">
                <a:latin typeface="Times New Roman" panose="02020603050405020304" pitchFamily="18" charset="0"/>
                <a:cs typeface="Times New Roman" panose="02020603050405020304" pitchFamily="18" charset="0"/>
              </a:rPr>
              <a:t>={‘class’: ‘</a:t>
            </a:r>
            <a:r>
              <a:rPr lang="en-US" sz="2000" dirty="0" err="1">
                <a:latin typeface="Times New Roman" panose="02020603050405020304" pitchFamily="18" charset="0"/>
                <a:cs typeface="Times New Roman" panose="02020603050405020304" pitchFamily="18" charset="0"/>
              </a:rPr>
              <a:t>myclass</a:t>
            </a:r>
            <a:r>
              <a:rPr lang="en-US" sz="2000" dirty="0">
                <a:latin typeface="Times New Roman" panose="02020603050405020304" pitchFamily="18" charset="0"/>
                <a:cs typeface="Times New Roman" panose="02020603050405020304" pitchFamily="18" charset="0"/>
              </a:rPr>
              <a:t>’, ‘placeholder’: ‘</a:t>
            </a:r>
            <a:r>
              <a:rPr lang="en-US" sz="2000" dirty="0" err="1">
                <a:latin typeface="Times New Roman" panose="02020603050405020304" pitchFamily="18" charset="0"/>
                <a:cs typeface="Times New Roman" panose="02020603050405020304" pitchFamily="18" charset="0"/>
              </a:rPr>
              <a:t>Yaha</a:t>
            </a:r>
            <a:r>
              <a:rPr lang="en-US" sz="2000" dirty="0">
                <a:latin typeface="Times New Roman" panose="02020603050405020304" pitchFamily="18" charset="0"/>
                <a:cs typeface="Times New Roman" panose="02020603050405020304" pitchFamily="18" charset="0"/>
              </a:rPr>
              <a:t> Naam </a:t>
            </a:r>
            <a:r>
              <a:rPr lang="en-US" sz="2000" dirty="0" err="1">
                <a:latin typeface="Times New Roman" panose="02020603050405020304" pitchFamily="18" charset="0"/>
                <a:cs typeface="Times New Roman" panose="02020603050405020304" pitchFamily="18" charset="0"/>
              </a:rPr>
              <a:t>likhe</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42291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DEFC7-EEF6-4C2B-AC53-0840FDFCA324}"/>
              </a:ext>
            </a:extLst>
          </p:cNvPr>
          <p:cNvSpPr>
            <a:spLocks noGrp="1"/>
          </p:cNvSpPr>
          <p:nvPr>
            <p:ph type="title"/>
          </p:nvPr>
        </p:nvSpPr>
        <p:spPr>
          <a:xfrm>
            <a:off x="609600" y="33805"/>
            <a:ext cx="10972800" cy="1143000"/>
          </a:xfrm>
        </p:spPr>
        <p:txBody>
          <a:bodyPr>
            <a:normAutofit/>
          </a:bodyPr>
          <a:lstStyle/>
          <a:p>
            <a:pPr algn="ctr"/>
            <a:r>
              <a:rPr lang="en-US" b="1" u="sng" dirty="0">
                <a:latin typeface="Times New Roman" panose="02020603050405020304" pitchFamily="18" charset="0"/>
                <a:cs typeface="Times New Roman" panose="02020603050405020304" pitchFamily="18" charset="0"/>
              </a:rPr>
              <a:t>Model Form</a:t>
            </a:r>
          </a:p>
        </p:txBody>
      </p:sp>
      <p:sp>
        <p:nvSpPr>
          <p:cNvPr id="3" name="Content Placeholder 2">
            <a:extLst>
              <a:ext uri="{FF2B5EF4-FFF2-40B4-BE49-F238E27FC236}">
                <a16:creationId xmlns:a16="http://schemas.microsoft.com/office/drawing/2014/main" id="{9F618A35-B0DE-4C8A-8367-917ACE64CD39}"/>
              </a:ext>
            </a:extLst>
          </p:cNvPr>
          <p:cNvSpPr>
            <a:spLocks noGrp="1"/>
          </p:cNvSpPr>
          <p:nvPr>
            <p:ph idx="1"/>
          </p:nvPr>
        </p:nvSpPr>
        <p:spPr>
          <a:xfrm>
            <a:off x="470262" y="1086393"/>
            <a:ext cx="11251475" cy="5392783"/>
          </a:xfrm>
        </p:spPr>
        <p:txBody>
          <a:bodyPr>
            <a:normAutofit/>
          </a:bodyPr>
          <a:lstStyle/>
          <a:p>
            <a:pPr marL="0" indent="0" defTabSz="457200">
              <a:buNone/>
            </a:pPr>
            <a:r>
              <a:rPr lang="en-US" sz="2000" dirty="0">
                <a:latin typeface="Times New Roman" panose="02020603050405020304" pitchFamily="18" charset="0"/>
                <a:cs typeface="Times New Roman" panose="02020603050405020304" pitchFamily="18" charset="0"/>
              </a:rPr>
              <a:t>class Registration(</a:t>
            </a:r>
            <a:r>
              <a:rPr lang="en-US" sz="2000" dirty="0" err="1">
                <a:latin typeface="Times New Roman" panose="02020603050405020304" pitchFamily="18" charset="0"/>
                <a:cs typeface="Times New Roman" panose="02020603050405020304" pitchFamily="18" charset="0"/>
              </a:rPr>
              <a:t>forms.ModelForm</a:t>
            </a:r>
            <a:r>
              <a:rPr lang="en-US" sz="2000" dirty="0">
                <a:latin typeface="Times New Roman" panose="02020603050405020304" pitchFamily="18" charset="0"/>
                <a:cs typeface="Times New Roman" panose="02020603050405020304" pitchFamily="18" charset="0"/>
              </a:rPr>
              <a:t>):</a:t>
            </a:r>
          </a:p>
          <a:p>
            <a:pPr marL="0" indent="0" defTabSz="457200">
              <a:buNone/>
            </a:pPr>
            <a:r>
              <a:rPr lang="en-US" sz="2000" dirty="0">
                <a:latin typeface="Times New Roman" panose="02020603050405020304" pitchFamily="18" charset="0"/>
                <a:cs typeface="Times New Roman" panose="02020603050405020304" pitchFamily="18" charset="0"/>
              </a:rPr>
              <a:t>	name = </a:t>
            </a:r>
            <a:r>
              <a:rPr lang="en-US" sz="2000" dirty="0" err="1">
                <a:latin typeface="Times New Roman" panose="02020603050405020304" pitchFamily="18" charset="0"/>
                <a:cs typeface="Times New Roman" panose="02020603050405020304" pitchFamily="18" charset="0"/>
              </a:rPr>
              <a:t>forms.CharField</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max_length</a:t>
            </a:r>
            <a:r>
              <a:rPr lang="en-US" sz="2000" dirty="0">
                <a:latin typeface="Times New Roman" panose="02020603050405020304" pitchFamily="18" charset="0"/>
                <a:cs typeface="Times New Roman" panose="02020603050405020304" pitchFamily="18" charset="0"/>
              </a:rPr>
              <a:t>=50, required=False)</a:t>
            </a:r>
          </a:p>
          <a:p>
            <a:pPr marL="0" indent="0" defTabSz="457200">
              <a:buNone/>
            </a:pPr>
            <a:r>
              <a:rPr lang="en-US" sz="2000" dirty="0">
                <a:latin typeface="Times New Roman" panose="02020603050405020304" pitchFamily="18" charset="0"/>
                <a:cs typeface="Times New Roman" panose="02020603050405020304" pitchFamily="18" charset="0"/>
              </a:rPr>
              <a:t>	class Meta:</a:t>
            </a:r>
          </a:p>
          <a:p>
            <a:pPr marL="0" indent="0" defTabSz="457200">
              <a:buNone/>
            </a:pPr>
            <a:r>
              <a:rPr lang="en-US" sz="2000" dirty="0">
                <a:latin typeface="Times New Roman" panose="02020603050405020304" pitchFamily="18" charset="0"/>
                <a:cs typeface="Times New Roman" panose="02020603050405020304" pitchFamily="18" charset="0"/>
              </a:rPr>
              <a:t>		model = User</a:t>
            </a:r>
          </a:p>
          <a:p>
            <a:pPr marL="0" indent="0" defTabSz="457200">
              <a:buNone/>
            </a:pPr>
            <a:r>
              <a:rPr lang="en-US" sz="2000" dirty="0">
                <a:latin typeface="Times New Roman" panose="02020603050405020304" pitchFamily="18" charset="0"/>
                <a:cs typeface="Times New Roman" panose="02020603050405020304" pitchFamily="18" charset="0"/>
              </a:rPr>
              <a:t>		fields = [‘name’, ‘password’, ‘email’]</a:t>
            </a:r>
          </a:p>
          <a:p>
            <a:pPr marL="0" indent="0" defTabSz="457200">
              <a:buNone/>
            </a:pPr>
            <a:r>
              <a:rPr lang="en-US" sz="2000" dirty="0">
                <a:latin typeface="Times New Roman" panose="02020603050405020304" pitchFamily="18" charset="0"/>
                <a:cs typeface="Times New Roman" panose="02020603050405020304" pitchFamily="18" charset="0"/>
              </a:rPr>
              <a:t>		labels = {‘name’: ‘Enter Name’, ‘password’: ‘Enter Password’, ‘email’: ‘Enter Email’ }</a:t>
            </a:r>
          </a:p>
          <a:p>
            <a:pPr marL="0" indent="0" defTabSz="457200">
              <a:buNone/>
            </a:pPr>
            <a:r>
              <a:rPr lang="en-US" sz="2000" dirty="0">
                <a:latin typeface="Times New Roman" panose="02020603050405020304" pitchFamily="18" charset="0"/>
                <a:cs typeface="Times New Roman" panose="02020603050405020304" pitchFamily="18" charset="0"/>
              </a:rPr>
              <a:t>		widgets = {‘password’:</a:t>
            </a:r>
            <a:r>
              <a:rPr lang="en-US" sz="2000" dirty="0" err="1">
                <a:latin typeface="Times New Roman" panose="02020603050405020304" pitchFamily="18" charset="0"/>
                <a:cs typeface="Times New Roman" panose="02020603050405020304" pitchFamily="18" charset="0"/>
              </a:rPr>
              <a:t>forms.PasswordInput</a:t>
            </a:r>
            <a:r>
              <a:rPr 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0489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TotalTime>
  <Words>1847</Words>
  <Application>Microsoft Office PowerPoint</Application>
  <PresentationFormat>Widescreen</PresentationFormat>
  <Paragraphs>228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Form API</vt:lpstr>
      <vt:lpstr>Model Form</vt:lpstr>
      <vt:lpstr>Model Form</vt:lpstr>
      <vt:lpstr>Model Form</vt:lpstr>
      <vt:lpstr>Model Form</vt:lpstr>
      <vt:lpstr>Model Form</vt:lpstr>
      <vt:lpstr>Model Form</vt:lpstr>
      <vt:lpstr>Model Form</vt:lpstr>
      <vt:lpstr>Model Form</vt:lpstr>
      <vt:lpstr>save ( ) Method</vt:lpstr>
      <vt:lpstr>Selecting Fields</vt:lpstr>
      <vt:lpstr>Selecting Fields</vt:lpstr>
      <vt:lpstr>ModelForm Inheritance</vt:lpstr>
      <vt:lpstr>ModelForm Inheritance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 Form</dc:title>
  <dc:creator>RK</dc:creator>
  <cp:lastModifiedBy>Khan Jan</cp:lastModifiedBy>
  <cp:revision>61</cp:revision>
  <dcterms:created xsi:type="dcterms:W3CDTF">2020-01-23T12:41:38Z</dcterms:created>
  <dcterms:modified xsi:type="dcterms:W3CDTF">2024-11-05T06:38:58Z</dcterms:modified>
</cp:coreProperties>
</file>