
<file path=[Content_Types].xml><?xml version="1.0" encoding="utf-8"?>
<Types xmlns="http://schemas.openxmlformats.org/package/2006/content-types">
  <Default Extension="CDF08860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78" r:id="rId2"/>
    <p:sldMasterId id="2147483683" r:id="rId3"/>
  </p:sldMasterIdLst>
  <p:notesMasterIdLst>
    <p:notesMasterId r:id="rId9"/>
  </p:notesMasterIdLst>
  <p:sldIdLst>
    <p:sldId id="1347" r:id="rId4"/>
    <p:sldId id="1355" r:id="rId5"/>
    <p:sldId id="1348" r:id="rId6"/>
    <p:sldId id="1349" r:id="rId7"/>
    <p:sldId id="135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640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126" y="3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4FF68-049D-47A5-9873-A922D3CE547F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EB106-538C-472F-B1FB-7A7DBC243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01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E058-AC18-46B9-98F0-D71886C3DC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1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7BD0952C-CDE0-43B7-A574-EEBDB4BE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C0CA148-1CE6-401A-BB73-DD1A5FEF42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DV2 - Prof. Dr. Klaus M. Liebler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ACDD81FF-D905-4930-86D1-5A1FDD4EE0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C70078-1136-47E7-A3DB-439F338FE96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1DDB3F9A-6AE0-4CDE-95BC-C4D3448F3F3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2088" y="1268760"/>
            <a:ext cx="11232504" cy="53285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3258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71AE1AB-A292-4890-B021-03E8AF7C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476672"/>
            <a:ext cx="11233248" cy="792088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5F6B5C34-0BF6-4C12-A623-A1D00ADEB4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RT&amp;ST kompakt - Prof. Dr. Klaus M. Liebler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8FA7C17A-EB91-4111-A91C-F70B65778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C70078-1136-47E7-A3DB-439F338FE96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1AA16559-92CA-4C9B-A539-C8EFF2144ED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216275" y="1268760"/>
            <a:ext cx="8208963" cy="532889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1561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RT&amp;ST kompakt - Prof. Dr. Klaus M. Liebler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0078-1136-47E7-A3DB-439F338FE9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30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FEF3413-B63F-4DDA-967B-55EE20C6FB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RT&amp;ST kompakt - Prof. Dr. Klaus M. Liebler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3BCD3CA-22F9-447A-9526-DB6DBE7B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C70078-1136-47E7-A3DB-439F338FE96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279ED24-D5B9-4EDB-A6FB-7794CDC5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2024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8B41F84-056B-484C-B562-199C069422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RT&amp;ST kompakt - Prof. Dr. Klaus M. Liebler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C2CBDB-9AC3-4C55-99B0-27146285BD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C70078-1136-47E7-A3DB-439F338FE96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6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9616" y="1716769"/>
            <a:ext cx="7968924" cy="4324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RT&amp;ST kompakt - Prof. Dr. Klaus M. Liebler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0078-1136-47E7-A3DB-439F338FE9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0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71AE1AB-A292-4890-B021-03E8AF7C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476672"/>
            <a:ext cx="11233248" cy="792088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5F6B5C34-0BF6-4C12-A623-A1D00ADEB4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DV2 - Prof. Dr. Klaus M. Liebler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8FA7C17A-EB91-4111-A91C-F70B65778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C70078-1136-47E7-A3DB-439F338FE96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1AA16559-92CA-4C9B-A539-C8EFF2144ED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216275" y="1268760"/>
            <a:ext cx="8208963" cy="532889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763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FEF3413-B63F-4DDA-967B-55EE20C6FB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DV2 - Prof. Dr. Klaus M. Liebler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3BCD3CA-22F9-447A-9526-DB6DBE7B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C70078-1136-47E7-A3DB-439F338FE96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279ED24-D5B9-4EDB-A6FB-7794CDC5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1218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8B41F84-056B-484C-B562-199C069422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DV2 - Prof. Dr. Klaus M. Liebler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C2CBDB-9AC3-4C55-99B0-27146285BD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C70078-1136-47E7-A3DB-439F338FE96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7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7BD0952C-CDE0-43B7-A574-EEBDB4BE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C0CA148-1CE6-401A-BB73-DD1A5FEF42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DV1 - Prof. Dr. Klaus M. Liebler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ACDD81FF-D905-4930-86D1-5A1FDD4EE0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C70078-1136-47E7-A3DB-439F338FE96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1DDB3F9A-6AE0-4CDE-95BC-C4D3448F3F3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2088" y="1268760"/>
            <a:ext cx="11232504" cy="53285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4370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71AE1AB-A292-4890-B021-03E8AF7C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476672"/>
            <a:ext cx="11233248" cy="792088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5F6B5C34-0BF6-4C12-A623-A1D00ADEB4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DV1 - Prof. Dr. Klaus M. Liebler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8FA7C17A-EB91-4111-A91C-F70B65778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C70078-1136-47E7-A3DB-439F338FE96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1AA16559-92CA-4C9B-A539-C8EFF2144ED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216275" y="1268760"/>
            <a:ext cx="8208963" cy="532889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5046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DV1 - Prof. Dr. Klaus M. Liebler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0078-1136-47E7-A3DB-439F338FE9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FEF3413-B63F-4DDA-967B-55EE20C6FB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DV1 - Prof. Dr. Klaus M. Liebler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3BCD3CA-22F9-447A-9526-DB6DBE7B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C70078-1136-47E7-A3DB-439F338FE96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279ED24-D5B9-4EDB-A6FB-7794CDC5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7527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7BD0952C-CDE0-43B7-A574-EEBDB4BE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C0CA148-1CE6-401A-BB73-DD1A5FEF42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RT&amp;ST kompakt - Prof. Dr. Klaus M. Liebler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ACDD81FF-D905-4930-86D1-5A1FDD4EE0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C70078-1136-47E7-A3DB-439F338FE96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1DDB3F9A-6AE0-4CDE-95BC-C4D3448F3F3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2088" y="1268760"/>
            <a:ext cx="11232504" cy="53285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3743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CDF08860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304775A-77F2-4358-AED4-CF89232176EB}"/>
              </a:ext>
            </a:extLst>
          </p:cNvPr>
          <p:cNvGrpSpPr/>
          <p:nvPr userDrawn="1"/>
        </p:nvGrpSpPr>
        <p:grpSpPr>
          <a:xfrm>
            <a:off x="11136560" y="-8467"/>
            <a:ext cx="1055440" cy="6866467"/>
            <a:chOff x="8932333" y="-8467"/>
            <a:chExt cx="3259667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9" name="Isosceles Triangle 28"/>
          <p:cNvSpPr/>
          <p:nvPr/>
        </p:nvSpPr>
        <p:spPr>
          <a:xfrm>
            <a:off x="1" y="4013200"/>
            <a:ext cx="119335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344" y="476672"/>
            <a:ext cx="1123324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344" y="6597352"/>
            <a:ext cx="1728192" cy="3600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DV2 - Prof. Dr. Klaus M. Liebler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480" y="6597352"/>
            <a:ext cx="683339" cy="2931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BC70078-1136-47E7-A3DB-439F338FE96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9" name="Picture 4" descr="C:\Users\JURI\Desktop\Projekte-FH\WH\neues Logo\WH_logo_CMYK_01_Standorte.jpg">
            <a:extLst>
              <a:ext uri="{FF2B5EF4-FFF2-40B4-BE49-F238E27FC236}">
                <a16:creationId xmlns:a16="http://schemas.microsoft.com/office/drawing/2014/main" id="{ED2DD2DF-BC6D-45AE-80B9-B2BA4F86C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44624"/>
            <a:ext cx="1686827" cy="36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 Box 4">
            <a:extLst>
              <a:ext uri="{FF2B5EF4-FFF2-40B4-BE49-F238E27FC236}">
                <a16:creationId xmlns:a16="http://schemas.microsoft.com/office/drawing/2014/main" id="{40C00534-EA65-4890-A6A5-E835E9798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856" y="0"/>
            <a:ext cx="64979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sz="1200" b="1" dirty="0">
                <a:latin typeface="Univers 45 Light" pitchFamily="34" charset="0"/>
              </a:rPr>
              <a:t>Wissen. Was </a:t>
            </a:r>
            <a:r>
              <a:rPr lang="de-DE" sz="1200" b="1" dirty="0">
                <a:solidFill>
                  <a:srgbClr val="8AB438"/>
                </a:solidFill>
                <a:latin typeface="Univers 45 Light" pitchFamily="34" charset="0"/>
              </a:rPr>
              <a:t>praktisch </a:t>
            </a:r>
            <a:r>
              <a:rPr lang="de-DE" sz="1200" b="1" dirty="0">
                <a:latin typeface="Univers 45 Light" pitchFamily="34" charset="0"/>
              </a:rPr>
              <a:t>zählt.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980011F-FE52-442C-8AB6-D4A729A55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344" y="1268760"/>
            <a:ext cx="11162456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361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304775A-77F2-4358-AED4-CF89232176EB}"/>
              </a:ext>
            </a:extLst>
          </p:cNvPr>
          <p:cNvGrpSpPr/>
          <p:nvPr userDrawn="1"/>
        </p:nvGrpSpPr>
        <p:grpSpPr>
          <a:xfrm>
            <a:off x="11136560" y="-8467"/>
            <a:ext cx="1055440" cy="6866467"/>
            <a:chOff x="8932333" y="-8467"/>
            <a:chExt cx="3259667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9" name="Isosceles Triangle 28"/>
          <p:cNvSpPr/>
          <p:nvPr/>
        </p:nvSpPr>
        <p:spPr>
          <a:xfrm>
            <a:off x="1" y="4013200"/>
            <a:ext cx="119335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344" y="476672"/>
            <a:ext cx="1123324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344" y="6597352"/>
            <a:ext cx="1728192" cy="3600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DV1 - Prof. Dr. Klaus M. Liebler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480" y="6597352"/>
            <a:ext cx="683339" cy="2931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BC70078-1136-47E7-A3DB-439F338FE96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9" name="Picture 4" descr="C:\Users\JURI\Desktop\Projekte-FH\WH\neues Logo\WH_logo_CMYK_01_Standorte.jpg">
            <a:extLst>
              <a:ext uri="{FF2B5EF4-FFF2-40B4-BE49-F238E27FC236}">
                <a16:creationId xmlns:a16="http://schemas.microsoft.com/office/drawing/2014/main" id="{ED2DD2DF-BC6D-45AE-80B9-B2BA4F86C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44624"/>
            <a:ext cx="1686827" cy="36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 Box 4">
            <a:extLst>
              <a:ext uri="{FF2B5EF4-FFF2-40B4-BE49-F238E27FC236}">
                <a16:creationId xmlns:a16="http://schemas.microsoft.com/office/drawing/2014/main" id="{40C00534-EA65-4890-A6A5-E835E9798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856" y="0"/>
            <a:ext cx="64979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sz="1200" b="1" dirty="0">
                <a:latin typeface="Univers 45 Light" pitchFamily="34" charset="0"/>
              </a:rPr>
              <a:t>Wissen. Was </a:t>
            </a:r>
            <a:r>
              <a:rPr lang="de-DE" sz="1200" b="1" dirty="0">
                <a:solidFill>
                  <a:srgbClr val="8AB438"/>
                </a:solidFill>
                <a:latin typeface="Univers 45 Light" pitchFamily="34" charset="0"/>
              </a:rPr>
              <a:t>praktisch </a:t>
            </a:r>
            <a:r>
              <a:rPr lang="de-DE" sz="1200" b="1" dirty="0">
                <a:latin typeface="Univers 45 Light" pitchFamily="34" charset="0"/>
              </a:rPr>
              <a:t>zählt.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980011F-FE52-442C-8AB6-D4A729A55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344" y="1268760"/>
            <a:ext cx="11162456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4690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304775A-77F2-4358-AED4-CF89232176EB}"/>
              </a:ext>
            </a:extLst>
          </p:cNvPr>
          <p:cNvGrpSpPr/>
          <p:nvPr userDrawn="1"/>
        </p:nvGrpSpPr>
        <p:grpSpPr>
          <a:xfrm>
            <a:off x="11136560" y="-8467"/>
            <a:ext cx="1055440" cy="6866467"/>
            <a:chOff x="8932333" y="-8467"/>
            <a:chExt cx="3259667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9" name="Isosceles Triangle 28"/>
          <p:cNvSpPr/>
          <p:nvPr/>
        </p:nvSpPr>
        <p:spPr>
          <a:xfrm>
            <a:off x="1" y="4013200"/>
            <a:ext cx="119335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344" y="476672"/>
            <a:ext cx="1123324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344" y="6597352"/>
            <a:ext cx="5904656" cy="3600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>
                <a:ea typeface="Calibri" panose="020F0502020204030204" pitchFamily="34" charset="0"/>
              </a:rPr>
              <a:t>RT&amp;ST kompakt - Prof. Dr. Klaus M. Liebler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480" y="6597352"/>
            <a:ext cx="683339" cy="2931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BC70078-1136-47E7-A3DB-439F338FE96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980011F-FE52-442C-8AB6-D4A729A55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344" y="1268760"/>
            <a:ext cx="11162456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42549E-111F-40B1-9302-74A3367ED87C}"/>
              </a:ext>
            </a:extLst>
          </p:cNvPr>
          <p:cNvSpPr txBox="1"/>
          <p:nvPr userDrawn="1"/>
        </p:nvSpPr>
        <p:spPr>
          <a:xfrm>
            <a:off x="192000" y="45000"/>
            <a:ext cx="77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n-lt"/>
              </a:rPr>
              <a:t>VDI Inhouse-Seminar</a:t>
            </a:r>
          </a:p>
        </p:txBody>
      </p:sp>
      <p:pic>
        <p:nvPicPr>
          <p:cNvPr id="19" name="Bild 1">
            <a:extLst>
              <a:ext uri="{FF2B5EF4-FFF2-40B4-BE49-F238E27FC236}">
                <a16:creationId xmlns:a16="http://schemas.microsoft.com/office/drawing/2014/main" id="{07FEDEF1-BC2D-453F-8EA4-2BE8F9AF31EF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000" y="117000"/>
            <a:ext cx="1952625" cy="36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672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815DC60-3142-4171-B7AD-13B6FD26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A6DAA4D-C382-42E6-8F33-927EE99444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5" r="25249" b="1"/>
          <a:stretch/>
        </p:blipFill>
        <p:spPr>
          <a:xfrm>
            <a:off x="20" y="-1"/>
            <a:ext cx="5897982" cy="6858000"/>
          </a:xfrm>
          <a:custGeom>
            <a:avLst/>
            <a:gdLst/>
            <a:ahLst/>
            <a:cxnLst/>
            <a:rect l="l" t="t" r="r" b="b"/>
            <a:pathLst>
              <a:path w="5898002" h="6858000">
                <a:moveTo>
                  <a:pt x="0" y="0"/>
                </a:moveTo>
                <a:lnTo>
                  <a:pt x="5898002" y="0"/>
                </a:lnTo>
                <a:lnTo>
                  <a:pt x="4873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4" name="Inhaltsplatzhalter 8" descr="Ein Bild, das Schaltkreis enthält.&#10;&#10;Automatisch generierte Beschreibung">
            <a:extLst>
              <a:ext uri="{FF2B5EF4-FFF2-40B4-BE49-F238E27FC236}">
                <a16:creationId xmlns:a16="http://schemas.microsoft.com/office/drawing/2014/main" id="{DB5D6DDF-6548-49E5-A051-F9A82631E2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7" r="23797" b="1"/>
          <a:stretch/>
        </p:blipFill>
        <p:spPr>
          <a:xfrm>
            <a:off x="4869095" y="-1"/>
            <a:ext cx="7312272" cy="6858000"/>
          </a:xfrm>
          <a:custGeom>
            <a:avLst/>
            <a:gdLst/>
            <a:ahLst/>
            <a:cxnLst/>
            <a:rect l="l" t="t" r="r" b="b"/>
            <a:pathLst>
              <a:path w="7312272" h="6858000">
                <a:moveTo>
                  <a:pt x="1024379" y="0"/>
                </a:moveTo>
                <a:lnTo>
                  <a:pt x="7312272" y="0"/>
                </a:lnTo>
                <a:lnTo>
                  <a:pt x="731227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3" name="Freeform 52">
            <a:extLst>
              <a:ext uri="{FF2B5EF4-FFF2-40B4-BE49-F238E27FC236}">
                <a16:creationId xmlns:a16="http://schemas.microsoft.com/office/drawing/2014/main" id="{3A459D44-E95C-4AB2-9D79-7C182560C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649" y="3576483"/>
            <a:ext cx="8522979" cy="3281517"/>
          </a:xfrm>
          <a:custGeom>
            <a:avLst/>
            <a:gdLst>
              <a:gd name="connsiteX0" fmla="*/ 8516100 w 8522979"/>
              <a:gd name="connsiteY0" fmla="*/ 0 h 3281517"/>
              <a:gd name="connsiteX1" fmla="*/ 8522979 w 8522979"/>
              <a:gd name="connsiteY1" fmla="*/ 3281517 h 3281517"/>
              <a:gd name="connsiteX2" fmla="*/ 650153 w 8522979"/>
              <a:gd name="connsiteY2" fmla="*/ 3281517 h 3281517"/>
              <a:gd name="connsiteX3" fmla="*/ 0 w 8522979"/>
              <a:gd name="connsiteY3" fmla="*/ 3003752 h 3281517"/>
              <a:gd name="connsiteX4" fmla="*/ 879142 w 8522979"/>
              <a:gd name="connsiteY4" fmla="*/ 690551 h 3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2979" h="3281517">
                <a:moveTo>
                  <a:pt x="8516100" y="0"/>
                </a:moveTo>
                <a:lnTo>
                  <a:pt x="8522979" y="3281517"/>
                </a:lnTo>
                <a:lnTo>
                  <a:pt x="650153" y="3281517"/>
                </a:lnTo>
                <a:lnTo>
                  <a:pt x="0" y="3003752"/>
                </a:lnTo>
                <a:lnTo>
                  <a:pt x="879142" y="690551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7167F-CFDA-4F1E-BB5A-04C1D3B1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401" y="4267830"/>
            <a:ext cx="5870465" cy="13296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 err="1">
                <a:solidFill>
                  <a:srgbClr val="3C640C"/>
                </a:solidFill>
              </a:rPr>
              <a:t>Praktikum</a:t>
            </a:r>
            <a:r>
              <a:rPr lang="en-US" sz="2400" dirty="0">
                <a:solidFill>
                  <a:srgbClr val="3C640C"/>
                </a:solidFill>
              </a:rPr>
              <a:t> </a:t>
            </a:r>
            <a:r>
              <a:rPr lang="en-US" sz="2400" dirty="0" err="1">
                <a:solidFill>
                  <a:srgbClr val="3C640C"/>
                </a:solidFill>
              </a:rPr>
              <a:t>mit</a:t>
            </a:r>
            <a:r>
              <a:rPr lang="en-US" sz="2400" dirty="0">
                <a:solidFill>
                  <a:srgbClr val="3C640C"/>
                </a:solidFill>
              </a:rPr>
              <a:t> </a:t>
            </a:r>
            <a:r>
              <a:rPr lang="en-US" sz="2400" dirty="0" err="1">
                <a:solidFill>
                  <a:srgbClr val="3C640C"/>
                </a:solidFill>
              </a:rPr>
              <a:t>Lab@Home</a:t>
            </a:r>
            <a:br>
              <a:rPr lang="en-US" sz="2400" dirty="0">
                <a:solidFill>
                  <a:srgbClr val="3C640C"/>
                </a:solidFill>
              </a:rPr>
            </a:br>
            <a:r>
              <a:rPr lang="en-US" sz="2400" dirty="0" err="1">
                <a:solidFill>
                  <a:srgbClr val="3C640C"/>
                </a:solidFill>
              </a:rPr>
              <a:t>Steuerungs</a:t>
            </a:r>
            <a:r>
              <a:rPr lang="en-US" sz="2400" dirty="0">
                <a:solidFill>
                  <a:srgbClr val="3C640C"/>
                </a:solidFill>
              </a:rPr>
              <a:t>- und </a:t>
            </a:r>
            <a:r>
              <a:rPr lang="en-US" sz="2400" dirty="0" err="1">
                <a:solidFill>
                  <a:srgbClr val="3C640C"/>
                </a:solidFill>
              </a:rPr>
              <a:t>Regelungstechnik</a:t>
            </a:r>
            <a:r>
              <a:rPr lang="en-US" sz="2400" dirty="0">
                <a:solidFill>
                  <a:srgbClr val="3C640C"/>
                </a:solidFill>
              </a:rPr>
              <a:t> </a:t>
            </a:r>
            <a:r>
              <a:rPr lang="en-US" sz="2400" dirty="0" err="1">
                <a:solidFill>
                  <a:srgbClr val="3C640C"/>
                </a:solidFill>
              </a:rPr>
              <a:t>überall</a:t>
            </a:r>
            <a:r>
              <a:rPr lang="en-US" sz="2400" dirty="0">
                <a:solidFill>
                  <a:srgbClr val="3C640C"/>
                </a:solidFill>
              </a:rPr>
              <a:t> </a:t>
            </a:r>
            <a:r>
              <a:rPr lang="en-US" sz="2400" dirty="0" err="1">
                <a:solidFill>
                  <a:srgbClr val="3C640C"/>
                </a:solidFill>
              </a:rPr>
              <a:t>einfach</a:t>
            </a:r>
            <a:r>
              <a:rPr lang="en-US" sz="2400" dirty="0">
                <a:solidFill>
                  <a:srgbClr val="3C640C"/>
                </a:solidFill>
              </a:rPr>
              <a:t> – und </a:t>
            </a:r>
            <a:r>
              <a:rPr lang="en-US" sz="2400" dirty="0" err="1">
                <a:solidFill>
                  <a:srgbClr val="3C640C"/>
                </a:solidFill>
              </a:rPr>
              <a:t>einfach</a:t>
            </a:r>
            <a:r>
              <a:rPr lang="en-US" sz="2400" dirty="0">
                <a:solidFill>
                  <a:srgbClr val="3C640C"/>
                </a:solidFill>
              </a:rPr>
              <a:t> </a:t>
            </a:r>
            <a:r>
              <a:rPr lang="en-US" sz="2400" dirty="0" err="1">
                <a:solidFill>
                  <a:srgbClr val="3C640C"/>
                </a:solidFill>
              </a:rPr>
              <a:t>probieren</a:t>
            </a:r>
            <a:r>
              <a:rPr lang="en-US" sz="2400" dirty="0">
                <a:solidFill>
                  <a:srgbClr val="3C640C"/>
                </a:solidFill>
              </a:rPr>
              <a:t>!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FCDD0EDF-6A18-4240-B0AE-9F3DB7834F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092401" y="5597505"/>
            <a:ext cx="5870465" cy="3909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20C88A-0294-4FEE-AB7E-047976A0C7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92401" y="6053852"/>
            <a:ext cx="40214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Condensed Light"/>
                <a:ea typeface="+mn-ea"/>
                <a:cs typeface="+mn-cs"/>
              </a:rPr>
              <a:t>RT&amp;ST kompakt - Prof. Dr. Klaus M. Liebler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6A45B-47F5-4AEC-AFA8-84DA5395A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74002" y="605385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BC70078-1136-47E7-A3DB-439F338FE96F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Condensed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Condensed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729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5EAFFE1-29EB-4699-8DD4-C9F903224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RT&amp;ST kompakt - Prof. Dr. Klaus M. Liebler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5D7A9C-D837-4927-A627-2AA1BCC6B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C70078-1136-47E7-A3DB-439F338FE96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BDD86A9-4EA6-40FB-A04E-C9650E62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14507D-83C8-4EC0-B226-28DAA263B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5" r="25249" b="1"/>
          <a:stretch/>
        </p:blipFill>
        <p:spPr>
          <a:xfrm>
            <a:off x="20" y="-1"/>
            <a:ext cx="5897982" cy="6858000"/>
          </a:xfrm>
          <a:custGeom>
            <a:avLst/>
            <a:gdLst/>
            <a:ahLst/>
            <a:cxnLst/>
            <a:rect l="l" t="t" r="r" b="b"/>
            <a:pathLst>
              <a:path w="5898002" h="6858000">
                <a:moveTo>
                  <a:pt x="0" y="0"/>
                </a:moveTo>
                <a:lnTo>
                  <a:pt x="5898002" y="0"/>
                </a:lnTo>
                <a:lnTo>
                  <a:pt x="4873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8" name="Inhaltsplatzhalter 8" descr="Ein Bild, das Schaltkreis enthält.&#10;&#10;Automatisch generierte Beschreibung">
            <a:extLst>
              <a:ext uri="{FF2B5EF4-FFF2-40B4-BE49-F238E27FC236}">
                <a16:creationId xmlns:a16="http://schemas.microsoft.com/office/drawing/2014/main" id="{75BB9A29-C898-44F3-84A9-0BD6B8FAFA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7" r="23797" b="1"/>
          <a:stretch/>
        </p:blipFill>
        <p:spPr>
          <a:xfrm>
            <a:off x="4869095" y="-1"/>
            <a:ext cx="7312272" cy="6858000"/>
          </a:xfrm>
          <a:custGeom>
            <a:avLst/>
            <a:gdLst/>
            <a:ahLst/>
            <a:cxnLst/>
            <a:rect l="l" t="t" r="r" b="b"/>
            <a:pathLst>
              <a:path w="7312272" h="6858000">
                <a:moveTo>
                  <a:pt x="1024379" y="0"/>
                </a:moveTo>
                <a:lnTo>
                  <a:pt x="7312272" y="0"/>
                </a:lnTo>
                <a:lnTo>
                  <a:pt x="731227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96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2A659-0B07-4537-A70E-5233401A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Praktikum Steuerungstechnik</a:t>
            </a:r>
            <a:br>
              <a:rPr lang="de-DE" dirty="0"/>
            </a:br>
            <a:r>
              <a:rPr lang="de-DE" dirty="0"/>
              <a:t>Was ist </a:t>
            </a:r>
            <a:r>
              <a:rPr lang="de-DE" dirty="0" err="1"/>
              <a:t>Lab@Home</a:t>
            </a:r>
            <a:r>
              <a:rPr lang="de-DE" dirty="0"/>
              <a:t>?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25BB3C-83D1-4A5B-9211-59338DC8B1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RT&amp;ST kompakt - Prof. Dr. Klaus M. Liebler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92EBBD-9217-4E28-B012-4199C2CAE6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C70078-1136-47E7-A3DB-439F338FE96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5E9CDBC-6625-462D-BEAD-1E1879888D3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Eine Experimentier- und Lehrplattform für die Steuerungs- und Regelungstechnik mit Fokus auf die Gebäudeautomation</a:t>
            </a:r>
          </a:p>
          <a:p>
            <a:r>
              <a:rPr lang="de-DE" sz="2000" b="1" dirty="0">
                <a:solidFill>
                  <a:schemeClr val="accent1"/>
                </a:solidFill>
              </a:rPr>
              <a:t>Universell</a:t>
            </a:r>
            <a:r>
              <a:rPr lang="de-DE" dirty="0"/>
              <a:t>: Regelungstechnik, Steuerungstechnik, Informationstechnik</a:t>
            </a:r>
          </a:p>
          <a:p>
            <a:r>
              <a:rPr lang="de-DE" sz="2000" b="1" dirty="0" err="1">
                <a:solidFill>
                  <a:schemeClr val="accent1"/>
                </a:solidFill>
              </a:rPr>
              <a:t>Kabelarm</a:t>
            </a:r>
            <a:r>
              <a:rPr lang="de-DE" dirty="0"/>
              <a:t>: USB-C anstecken und los geht es</a:t>
            </a:r>
          </a:p>
          <a:p>
            <a:r>
              <a:rPr lang="de-DE" sz="2000" b="1" dirty="0">
                <a:solidFill>
                  <a:schemeClr val="accent1"/>
                </a:solidFill>
              </a:rPr>
              <a:t>Leistungsfähig</a:t>
            </a:r>
            <a:r>
              <a:rPr lang="de-DE" dirty="0"/>
              <a:t>: 32bit Dual Core 240MHz Microcontroller</a:t>
            </a:r>
          </a:p>
          <a:p>
            <a:r>
              <a:rPr lang="de-DE" sz="2000" b="1" dirty="0">
                <a:solidFill>
                  <a:schemeClr val="accent1"/>
                </a:solidFill>
              </a:rPr>
              <a:t>Webbasiert</a:t>
            </a:r>
            <a:r>
              <a:rPr lang="de-DE" dirty="0"/>
              <a:t>: Ein Laptop / Tablet /Handy mit einem Webbrowser genügt!</a:t>
            </a:r>
          </a:p>
          <a:p>
            <a:r>
              <a:rPr lang="de-DE" sz="2000" b="1" dirty="0">
                <a:solidFill>
                  <a:schemeClr val="accent1"/>
                </a:solidFill>
              </a:rPr>
              <a:t>Frei</a:t>
            </a:r>
            <a:r>
              <a:rPr lang="de-DE" dirty="0"/>
              <a:t>: Hard- und Software stehen unter einer freien Lizenz auf </a:t>
            </a:r>
            <a:r>
              <a:rPr lang="de-DE" dirty="0" err="1"/>
              <a:t>Github</a:t>
            </a:r>
            <a:r>
              <a:rPr lang="de-DE" dirty="0"/>
              <a:t> zur Verfügung</a:t>
            </a:r>
          </a:p>
          <a:p>
            <a:r>
              <a:rPr lang="de-DE" sz="2000" b="1" dirty="0">
                <a:solidFill>
                  <a:schemeClr val="accent1"/>
                </a:solidFill>
              </a:rPr>
              <a:t>Programmierbar</a:t>
            </a:r>
            <a:r>
              <a:rPr lang="de-DE" dirty="0"/>
              <a:t>: Sie können das Verhalten im Browser mit „Funktion Block“ Programmierung festlegen oder nativ in C++ programmieren</a:t>
            </a:r>
          </a:p>
          <a:p>
            <a:r>
              <a:rPr lang="de-DE" sz="2000" b="1" dirty="0">
                <a:solidFill>
                  <a:schemeClr val="accent1"/>
                </a:solidFill>
              </a:rPr>
              <a:t>Günstig</a:t>
            </a:r>
            <a:r>
              <a:rPr lang="de-DE" dirty="0"/>
              <a:t>: Bauteilekosten je nach Ausbaustufe 15€….35€, DIY</a:t>
            </a:r>
          </a:p>
          <a:p>
            <a:r>
              <a:rPr lang="de-DE" sz="2000" b="1" dirty="0">
                <a:solidFill>
                  <a:schemeClr val="accent1"/>
                </a:solidFill>
              </a:rPr>
              <a:t>Romantisch</a:t>
            </a:r>
            <a:r>
              <a:rPr lang="de-DE" dirty="0"/>
              <a:t>: Bei Bedarf kann er auch Webradio und (visuelle) Kaminfeuersimulation…</a:t>
            </a:r>
          </a:p>
        </p:txBody>
      </p:sp>
      <p:pic>
        <p:nvPicPr>
          <p:cNvPr id="6" name="Inhaltsplatzhalter 8" descr="Ein Bild, das Schaltkreis enthält.&#10;&#10;Automatisch generierte Beschreibung">
            <a:extLst>
              <a:ext uri="{FF2B5EF4-FFF2-40B4-BE49-F238E27FC236}">
                <a16:creationId xmlns:a16="http://schemas.microsoft.com/office/drawing/2014/main" id="{99A4F7F5-5C50-416A-82AD-C75D8C6B5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7" r="23797" b="1"/>
          <a:stretch/>
        </p:blipFill>
        <p:spPr>
          <a:xfrm>
            <a:off x="191344" y="1412776"/>
            <a:ext cx="3071112" cy="2880320"/>
          </a:xfrm>
          <a:custGeom>
            <a:avLst/>
            <a:gdLst/>
            <a:ahLst/>
            <a:cxnLst/>
            <a:rect l="l" t="t" r="r" b="b"/>
            <a:pathLst>
              <a:path w="7312272" h="6858000">
                <a:moveTo>
                  <a:pt x="1024379" y="0"/>
                </a:moveTo>
                <a:lnTo>
                  <a:pt x="7312272" y="0"/>
                </a:lnTo>
                <a:lnTo>
                  <a:pt x="731227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188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6206C-EB32-4BB7-B192-3A3EA7DF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Univers Condensed"/>
                <a:ea typeface="+mj-ea"/>
                <a:cs typeface="+mj-cs"/>
              </a:rPr>
              <a:t>Praktikum Steuerungstechnik</a:t>
            </a:r>
            <a:br>
              <a:rPr lang="de-DE" dirty="0"/>
            </a:br>
            <a:r>
              <a:rPr lang="de-DE" dirty="0" err="1"/>
              <a:t>Lab@Home</a:t>
            </a:r>
            <a:r>
              <a:rPr lang="de-DE" dirty="0"/>
              <a:t> hat…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08549E-59D2-4A84-9DB8-DB2760DA1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RT&amp;ST kompakt - Prof. Dr. Klaus M. Liebler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474D60-C50F-4FD8-87A1-DAC95645A4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C70078-1136-47E7-A3DB-439F338FE96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6BAD509-F220-4680-A2FD-6223ADB51BD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Microcontroller mit integriertem Wifi</a:t>
            </a:r>
          </a:p>
          <a:p>
            <a:r>
              <a:rPr lang="de-DE" dirty="0"/>
              <a:t>2 Taster, einen Drehencoder</a:t>
            </a:r>
          </a:p>
          <a:p>
            <a:r>
              <a:rPr lang="de-DE" dirty="0"/>
              <a:t>IPS Farbdisplay, 240x240 Pixel, 1W-Lautsprecher</a:t>
            </a:r>
          </a:p>
          <a:p>
            <a:r>
              <a:rPr lang="de-DE" dirty="0"/>
              <a:t>8 einzeln steuerbare RGB-Led, Eine weiße Hochleistungs-LED, Relaisausgang</a:t>
            </a:r>
          </a:p>
          <a:p>
            <a:r>
              <a:rPr lang="de-DE" dirty="0"/>
              <a:t>Mikrofon, Temperatursensor für Heizwiderstände und Raum, Luftdrucksensor, Luftfeuchtesensor, Helligkeitssensor, Bewegungsmelder</a:t>
            </a:r>
          </a:p>
          <a:p>
            <a:r>
              <a:rPr lang="de-DE" dirty="0"/>
              <a:t>2 </a:t>
            </a:r>
            <a:r>
              <a:rPr lang="de-DE" dirty="0" err="1"/>
              <a:t>Servo</a:t>
            </a:r>
            <a:r>
              <a:rPr lang="de-DE" dirty="0"/>
              <a:t>-Anschlüsse, 2 Lüfter-Anschlüsse (einer mit Tacho-Signal), 2 Heizwiderstände</a:t>
            </a:r>
          </a:p>
          <a:p>
            <a:r>
              <a:rPr lang="de-DE" dirty="0"/>
              <a:t>Stromversorgung aus 24V oder USB-C-Netzteil</a:t>
            </a:r>
          </a:p>
          <a:p>
            <a:r>
              <a:rPr lang="de-DE" dirty="0"/>
              <a:t>Kommunikation drahtgebunden: RS485 (Modbus, </a:t>
            </a:r>
            <a:r>
              <a:rPr lang="de-DE" dirty="0" err="1"/>
              <a:t>BacNET</a:t>
            </a:r>
            <a:r>
              <a:rPr lang="de-DE" dirty="0"/>
              <a:t>, </a:t>
            </a:r>
            <a:r>
              <a:rPr lang="de-DE" dirty="0" err="1"/>
              <a:t>opt</a:t>
            </a:r>
            <a:r>
              <a:rPr lang="de-DE" dirty="0"/>
              <a:t>.), CAN-Bus (</a:t>
            </a:r>
            <a:r>
              <a:rPr lang="de-DE" dirty="0" err="1"/>
              <a:t>opt</a:t>
            </a:r>
            <a:r>
              <a:rPr lang="de-DE" dirty="0"/>
              <a:t>.)</a:t>
            </a:r>
          </a:p>
          <a:p>
            <a:r>
              <a:rPr lang="de-DE" dirty="0"/>
              <a:t>Kommunikation drahtlos: Wifi, Bluetooth, </a:t>
            </a:r>
            <a:r>
              <a:rPr lang="de-DE" dirty="0" err="1"/>
              <a:t>Lorawan</a:t>
            </a:r>
            <a:r>
              <a:rPr lang="de-DE" dirty="0"/>
              <a:t> (</a:t>
            </a:r>
            <a:r>
              <a:rPr lang="de-DE" dirty="0" err="1"/>
              <a:t>opt</a:t>
            </a:r>
            <a:r>
              <a:rPr lang="de-DE" dirty="0"/>
              <a:t>.), GSM (</a:t>
            </a:r>
            <a:r>
              <a:rPr lang="de-DE" dirty="0" err="1"/>
              <a:t>opt</a:t>
            </a:r>
            <a:r>
              <a:rPr lang="de-DE" dirty="0"/>
              <a:t>.)</a:t>
            </a:r>
          </a:p>
          <a:p>
            <a:r>
              <a:rPr lang="de-DE" dirty="0"/>
              <a:t>Für „Steuerungstechnik mit Verdrahtung“: Ein Zeitrelais 2xUM, zwei Relais 2xUM, zwei Taster, zwei LEDs</a:t>
            </a:r>
          </a:p>
          <a:p>
            <a:endParaRPr lang="de-DE" dirty="0"/>
          </a:p>
        </p:txBody>
      </p:sp>
      <p:pic>
        <p:nvPicPr>
          <p:cNvPr id="6" name="Inhaltsplatzhalter 8" descr="Ein Bild, das Schaltkreis enthält.&#10;&#10;Automatisch generierte Beschreibung">
            <a:extLst>
              <a:ext uri="{FF2B5EF4-FFF2-40B4-BE49-F238E27FC236}">
                <a16:creationId xmlns:a16="http://schemas.microsoft.com/office/drawing/2014/main" id="{3B781AC5-069E-4A3C-BBEC-DCA70A88F4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7" r="23797" b="1"/>
          <a:stretch/>
        </p:blipFill>
        <p:spPr>
          <a:xfrm>
            <a:off x="191344" y="1412776"/>
            <a:ext cx="3071112" cy="2880320"/>
          </a:xfrm>
          <a:custGeom>
            <a:avLst/>
            <a:gdLst/>
            <a:ahLst/>
            <a:cxnLst/>
            <a:rect l="l" t="t" r="r" b="b"/>
            <a:pathLst>
              <a:path w="7312272" h="6858000">
                <a:moveTo>
                  <a:pt x="1024379" y="0"/>
                </a:moveTo>
                <a:lnTo>
                  <a:pt x="7312272" y="0"/>
                </a:lnTo>
                <a:lnTo>
                  <a:pt x="731227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699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6206C-EB32-4BB7-B192-3A3EA7DF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Univers Condensed"/>
                <a:ea typeface="+mj-ea"/>
                <a:cs typeface="+mj-cs"/>
              </a:rPr>
              <a:t>Praktikum Steuerungstechnik</a:t>
            </a:r>
            <a:br>
              <a:rPr lang="de-DE" dirty="0"/>
            </a:br>
            <a:r>
              <a:rPr lang="de-DE" dirty="0" err="1"/>
              <a:t>Lab@Home</a:t>
            </a:r>
            <a:r>
              <a:rPr lang="de-DE" dirty="0"/>
              <a:t> unterstützt die Experimente: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08549E-59D2-4A84-9DB8-DB2760DA1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RT&amp;ST kompakt - Prof. Dr. Klaus M. Liebler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474D60-C50F-4FD8-87A1-DAC95645A4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C70078-1136-47E7-A3DB-439F338FE96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6BAD509-F220-4680-A2FD-6223ADB51BD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Verbindungsprogrammierte Logik (UND/ODER/Selbsthaltung/Zeitverzögerung etc. mit Tastern, Relais, LED)</a:t>
            </a:r>
          </a:p>
          <a:p>
            <a:r>
              <a:rPr lang="de-DE" dirty="0"/>
              <a:t>Funktionsblock-orientierte Simulation</a:t>
            </a:r>
          </a:p>
          <a:p>
            <a:r>
              <a:rPr lang="de-DE" dirty="0"/>
              <a:t>Funktionsblock-orientierte Programmierung</a:t>
            </a:r>
          </a:p>
          <a:p>
            <a:r>
              <a:rPr lang="de-DE" dirty="0"/>
              <a:t>Identifikation/Auslegung/Regelung/Störgröße für eine Heizregelstrecke (PTN mit PID)</a:t>
            </a:r>
          </a:p>
          <a:p>
            <a:r>
              <a:rPr lang="de-DE" dirty="0"/>
              <a:t>Identifikation/Auslegung/Regelung einer Lichtregelstrecke (P mit P)</a:t>
            </a:r>
          </a:p>
          <a:p>
            <a:r>
              <a:rPr lang="de-DE" dirty="0"/>
              <a:t>(Aktuell in Umsetzung) Identifikation/Regelung einer </a:t>
            </a:r>
            <a:r>
              <a:rPr lang="de-DE" dirty="0" err="1"/>
              <a:t>Füllstandsregelstecke</a:t>
            </a:r>
            <a:r>
              <a:rPr lang="de-DE" dirty="0"/>
              <a:t> (I mit 2Punkt)</a:t>
            </a:r>
          </a:p>
          <a:p>
            <a:r>
              <a:rPr lang="de-DE" dirty="0"/>
              <a:t>Drehzahlregelung eines Ventilators</a:t>
            </a:r>
          </a:p>
          <a:p>
            <a:r>
              <a:rPr lang="de-DE" dirty="0"/>
              <a:t>Volumenstromregelung eines Ventilators</a:t>
            </a:r>
          </a:p>
          <a:p>
            <a:r>
              <a:rPr lang="de-DE" dirty="0"/>
              <a:t>SMOPLA::PTN: Elektronisches PT1x3-Glied</a:t>
            </a:r>
          </a:p>
          <a:p>
            <a:r>
              <a:rPr lang="de-DE" dirty="0"/>
              <a:t>IoT: Umgebung sensorisch erfassen und via Wifi/</a:t>
            </a:r>
            <a:r>
              <a:rPr lang="de-DE" dirty="0" err="1"/>
              <a:t>LoRaWan</a:t>
            </a:r>
            <a:r>
              <a:rPr lang="de-DE" dirty="0"/>
              <a:t>/GSM „in die Cloud“ bringen. </a:t>
            </a:r>
            <a:r>
              <a:rPr lang="de-DE" dirty="0" err="1"/>
              <a:t>Aktorbefehle</a:t>
            </a:r>
            <a:r>
              <a:rPr lang="de-DE" dirty="0"/>
              <a:t> empfangen und umsetzen</a:t>
            </a:r>
          </a:p>
          <a:p>
            <a:pPr lvl="1"/>
            <a:r>
              <a:rPr lang="de-DE" dirty="0"/>
              <a:t>Projektbeispiel: Erfassung der Umdrehungen eines Gaszählers mit Hall-Sensor; Übermittlung / Verarbeitung / grafische Auswertung in mehreren „hintereinandergeschalteten“ Cloud-Services</a:t>
            </a:r>
          </a:p>
          <a:p>
            <a:r>
              <a:rPr lang="de-DE" dirty="0"/>
              <a:t>Kommunikation: Agiere als BACnet- oder als Modbus-Gerät (Master/Slave, RS485/IP)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EF715C7-0D8B-4258-960D-0A591E783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1" y="1628800"/>
            <a:ext cx="2519208" cy="3312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08420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WHSColors">
      <a:dk1>
        <a:sysClr val="windowText" lastClr="000000"/>
      </a:dk1>
      <a:lt1>
        <a:sysClr val="window" lastClr="FFFFFF"/>
      </a:lt1>
      <a:dk2>
        <a:srgbClr val="2C3C43"/>
      </a:dk2>
      <a:lt2>
        <a:srgbClr val="E9E9E9"/>
      </a:lt2>
      <a:accent1>
        <a:srgbClr val="71B127"/>
      </a:accent1>
      <a:accent2>
        <a:srgbClr val="3C640C"/>
      </a:accent2>
      <a:accent3>
        <a:srgbClr val="3D5ABE"/>
      </a:accent3>
      <a:accent4>
        <a:srgbClr val="7E270F"/>
      </a:accent4>
      <a:accent5>
        <a:srgbClr val="FD582B"/>
      </a:accent5>
      <a:accent6>
        <a:srgbClr val="E9E9E9"/>
      </a:accent6>
      <a:hlink>
        <a:srgbClr val="71B127"/>
      </a:hlink>
      <a:folHlink>
        <a:srgbClr val="C6E99E"/>
      </a:folHlink>
    </a:clrScheme>
    <a:fontScheme name="WHS-Fonts">
      <a:majorFont>
        <a:latin typeface="Univers Condensed"/>
        <a:ea typeface=""/>
        <a:cs typeface=""/>
      </a:majorFont>
      <a:minorFont>
        <a:latin typeface="Univers Condensed Light"/>
        <a:ea typeface=""/>
        <a:cs typeface="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te">
  <a:themeElements>
    <a:clrScheme name="WHSColors">
      <a:dk1>
        <a:sysClr val="windowText" lastClr="000000"/>
      </a:dk1>
      <a:lt1>
        <a:sysClr val="window" lastClr="FFFFFF"/>
      </a:lt1>
      <a:dk2>
        <a:srgbClr val="2C3C43"/>
      </a:dk2>
      <a:lt2>
        <a:srgbClr val="E9E9E9"/>
      </a:lt2>
      <a:accent1>
        <a:srgbClr val="71B127"/>
      </a:accent1>
      <a:accent2>
        <a:srgbClr val="3C640C"/>
      </a:accent2>
      <a:accent3>
        <a:srgbClr val="3D5ABE"/>
      </a:accent3>
      <a:accent4>
        <a:srgbClr val="7E270F"/>
      </a:accent4>
      <a:accent5>
        <a:srgbClr val="FD582B"/>
      </a:accent5>
      <a:accent6>
        <a:srgbClr val="E9E9E9"/>
      </a:accent6>
      <a:hlink>
        <a:srgbClr val="71B127"/>
      </a:hlink>
      <a:folHlink>
        <a:srgbClr val="C6E99E"/>
      </a:folHlink>
    </a:clrScheme>
    <a:fontScheme name="WHS-Fonts">
      <a:majorFont>
        <a:latin typeface="Univers Condensed"/>
        <a:ea typeface=""/>
        <a:cs typeface=""/>
      </a:majorFont>
      <a:minorFont>
        <a:latin typeface="Univers Condensed Light"/>
        <a:ea typeface=""/>
        <a:cs typeface="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2_Facette">
  <a:themeElements>
    <a:clrScheme name="Benutzerdefiniert 1">
      <a:dk1>
        <a:sysClr val="windowText" lastClr="000000"/>
      </a:dk1>
      <a:lt1>
        <a:sysClr val="window" lastClr="FFFFFF"/>
      </a:lt1>
      <a:dk2>
        <a:srgbClr val="2C3C43"/>
      </a:dk2>
      <a:lt2>
        <a:srgbClr val="E9E9E9"/>
      </a:lt2>
      <a:accent1>
        <a:srgbClr val="009BDE"/>
      </a:accent1>
      <a:accent2>
        <a:srgbClr val="22E05F"/>
      </a:accent2>
      <a:accent3>
        <a:srgbClr val="D6F731"/>
      </a:accent3>
      <a:accent4>
        <a:srgbClr val="E0A622"/>
      </a:accent4>
      <a:accent5>
        <a:srgbClr val="FF5726"/>
      </a:accent5>
      <a:accent6>
        <a:srgbClr val="E9E9E9"/>
      </a:accent6>
      <a:hlink>
        <a:srgbClr val="009BDE"/>
      </a:hlink>
      <a:folHlink>
        <a:srgbClr val="22E05F"/>
      </a:folHlink>
    </a:clrScheme>
    <a:fontScheme name="WHS-Fonts">
      <a:majorFont>
        <a:latin typeface="Univers Condensed"/>
        <a:ea typeface=""/>
        <a:cs typeface=""/>
      </a:majorFont>
      <a:minorFont>
        <a:latin typeface="Univers Condensed Light"/>
        <a:ea typeface=""/>
        <a:cs typeface="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Breitbild</PresentationFormat>
  <Paragraphs>46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Calibri</vt:lpstr>
      <vt:lpstr>Trebuchet MS</vt:lpstr>
      <vt:lpstr>Univers 45 Light</vt:lpstr>
      <vt:lpstr>Univers Condensed</vt:lpstr>
      <vt:lpstr>Univers Condensed Light</vt:lpstr>
      <vt:lpstr>Wingdings 3</vt:lpstr>
      <vt:lpstr>Facette</vt:lpstr>
      <vt:lpstr>1_Facette</vt:lpstr>
      <vt:lpstr>2_Facette</vt:lpstr>
      <vt:lpstr>Praktikum mit Lab@Home Steuerungs- und Regelungstechnik überall einfach – und einfach probieren!</vt:lpstr>
      <vt:lpstr>PowerPoint-Präsentation</vt:lpstr>
      <vt:lpstr>Praktikum Steuerungstechnik Was ist Lab@Home?</vt:lpstr>
      <vt:lpstr>Praktikum Steuerungstechnik Lab@Home hat…</vt:lpstr>
      <vt:lpstr>Praktikum Steuerungstechnik Lab@Home unterstützt die Experimente: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Herzlich Willkommen bei Datenverarbeitung 2</dc:title>
  <dc:creator>Klaus Liebler</dc:creator>
  <cp:lastModifiedBy>Klaus Liebler</cp:lastModifiedBy>
  <cp:revision>57</cp:revision>
  <dcterms:created xsi:type="dcterms:W3CDTF">2020-03-31T20:25:18Z</dcterms:created>
  <dcterms:modified xsi:type="dcterms:W3CDTF">2020-12-04T08:15:44Z</dcterms:modified>
</cp:coreProperties>
</file>