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8"/>
    <a:srgbClr val="8BC1EA"/>
    <a:srgbClr val="6E99BA"/>
    <a:srgbClr val="6085A2"/>
    <a:srgbClr val="517088"/>
    <a:srgbClr val="CADBE9"/>
    <a:srgbClr val="BBCFE2"/>
    <a:srgbClr val="7CA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8"/>
    <p:restoredTop sz="93520"/>
  </p:normalViewPr>
  <p:slideViewPr>
    <p:cSldViewPr snapToGrid="0" snapToObjects="1">
      <p:cViewPr varScale="1">
        <p:scale>
          <a:sx n="71" d="100"/>
          <a:sy n="71" d="100"/>
        </p:scale>
        <p:origin x="3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00BFC-1849-C847-B2CE-115DE7DA218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2718-9876-1248-800A-304655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PowerPoint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2718-9876-1248-800A-30465546B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PowerPoint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2718-9876-1248-800A-30465546B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AB2A-7C22-9D4A-BF8D-0CC0A2ED51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D268-95E7-FD48-B178-3FC56A85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A38E03-8A5B-B24B-B412-85C27F71D179}"/>
              </a:ext>
            </a:extLst>
          </p:cNvPr>
          <p:cNvSpPr/>
          <p:nvPr/>
        </p:nvSpPr>
        <p:spPr>
          <a:xfrm>
            <a:off x="321294" y="1501510"/>
            <a:ext cx="6215412" cy="1662489"/>
          </a:xfrm>
          <a:prstGeom prst="rect">
            <a:avLst/>
          </a:prstGeom>
          <a:solidFill>
            <a:srgbClr val="DEE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Domain-specific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F4BA6-15AC-C944-9060-AC496AAEF52A}"/>
              </a:ext>
            </a:extLst>
          </p:cNvPr>
          <p:cNvSpPr/>
          <p:nvPr/>
        </p:nvSpPr>
        <p:spPr>
          <a:xfrm>
            <a:off x="321294" y="3225431"/>
            <a:ext cx="6215412" cy="2635483"/>
          </a:xfrm>
          <a:prstGeom prst="rect">
            <a:avLst/>
          </a:prstGeom>
          <a:solidFill>
            <a:srgbClr val="DEE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General-purpose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569070-541D-144E-81FF-315EE0DE7C5D}"/>
              </a:ext>
            </a:extLst>
          </p:cNvPr>
          <p:cNvSpPr/>
          <p:nvPr/>
        </p:nvSpPr>
        <p:spPr>
          <a:xfrm>
            <a:off x="754055" y="4620090"/>
            <a:ext cx="5527167" cy="1117962"/>
          </a:xfrm>
          <a:prstGeom prst="roundRect">
            <a:avLst/>
          </a:prstGeom>
          <a:solidFill>
            <a:srgbClr val="8B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IT, Internet and Information</a:t>
            </a:r>
          </a:p>
          <a:p>
            <a:pPr algn="ctr"/>
            <a:endParaRPr lang="en-US" sz="1050" dirty="0"/>
          </a:p>
          <a:p>
            <a:pPr algn="ctr"/>
            <a:r>
              <a:rPr lang="en-US" sz="1400" dirty="0"/>
              <a:t>Organizations: W3C, OASIS, IETF, IEEE, ISO/IEC JTC 1, OMG, etc.</a:t>
            </a:r>
          </a:p>
          <a:p>
            <a:pPr algn="ctr"/>
            <a:r>
              <a:rPr lang="en-US" sz="1400" dirty="0"/>
              <a:t>Examples of standards: HTML, XRI, IPv6, IEEE 802, JPEG, UML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C434FC-0703-D649-B9BD-A958F0D27EA3}"/>
              </a:ext>
            </a:extLst>
          </p:cNvPr>
          <p:cNvSpPr/>
          <p:nvPr/>
        </p:nvSpPr>
        <p:spPr>
          <a:xfrm>
            <a:off x="767360" y="3416510"/>
            <a:ext cx="5513863" cy="1117962"/>
          </a:xfrm>
          <a:prstGeom prst="roundRect">
            <a:avLst/>
          </a:prstGeom>
          <a:solidFill>
            <a:srgbClr val="6E9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Geospatial Information and Technology</a:t>
            </a:r>
          </a:p>
          <a:p>
            <a:pPr algn="ctr"/>
            <a:endParaRPr lang="en-US" sz="1050" dirty="0"/>
          </a:p>
          <a:p>
            <a:pPr algn="ctr"/>
            <a:r>
              <a:rPr lang="en-US" sz="1400" dirty="0"/>
              <a:t>Organizations: ISO/TC 211, OGC, IHO</a:t>
            </a:r>
          </a:p>
          <a:p>
            <a:pPr algn="ctr"/>
            <a:r>
              <a:rPr lang="en-US" sz="1400" dirty="0"/>
              <a:t>Examples of standards: ISO 6709, ISO 19103, ISO 19115-1, WMS, WFS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5F2728-225C-D645-8A68-7C0788A5B424}"/>
              </a:ext>
            </a:extLst>
          </p:cNvPr>
          <p:cNvSpPr/>
          <p:nvPr/>
        </p:nvSpPr>
        <p:spPr>
          <a:xfrm>
            <a:off x="767360" y="1773773"/>
            <a:ext cx="5513862" cy="1117962"/>
          </a:xfrm>
          <a:prstGeom prst="roundRect">
            <a:avLst/>
          </a:prstGeom>
          <a:solidFill>
            <a:srgbClr val="517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Geospatial Information and Technology</a:t>
            </a:r>
          </a:p>
          <a:p>
            <a:pPr algn="ctr"/>
            <a:endParaRPr lang="en-US" sz="1050" b="1" dirty="0"/>
          </a:p>
          <a:p>
            <a:pPr algn="ctr"/>
            <a:r>
              <a:rPr lang="en-US" sz="1400" dirty="0"/>
              <a:t>Organizations: ISO/TC 211, OGC, IHO, DGIWG, WMO, ICAO, etc.</a:t>
            </a:r>
          </a:p>
          <a:p>
            <a:pPr algn="ctr"/>
            <a:r>
              <a:rPr lang="en-US" sz="1400" dirty="0"/>
              <a:t>Examples of standards: ISO 19160-1, </a:t>
            </a:r>
            <a:r>
              <a:rPr lang="en-US" sz="1400" dirty="0" err="1"/>
              <a:t>GroundwaterML</a:t>
            </a:r>
            <a:r>
              <a:rPr lang="en-US" sz="1400"/>
              <a:t>, DGIF</a:t>
            </a:r>
            <a:r>
              <a:rPr lang="en-US" sz="1400" dirty="0"/>
              <a:t>, S-100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9D5F7B-ACE6-4947-B592-ED17F6788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69246"/>
              </p:ext>
            </p:extLst>
          </p:nvPr>
        </p:nvGraphicFramePr>
        <p:xfrm>
          <a:off x="321295" y="5983777"/>
          <a:ext cx="6215412" cy="23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494">
                  <a:extLst>
                    <a:ext uri="{9D8B030D-6E8A-4147-A177-3AD203B41FA5}">
                      <a16:colId xmlns:a16="http://schemas.microsoft.com/office/drawing/2014/main" val="1694168690"/>
                    </a:ext>
                  </a:extLst>
                </a:gridCol>
                <a:gridCol w="5125918">
                  <a:extLst>
                    <a:ext uri="{9D8B030D-6E8A-4147-A177-3AD203B41FA5}">
                      <a16:colId xmlns:a16="http://schemas.microsoft.com/office/drawing/2014/main" val="2751471975"/>
                    </a:ext>
                  </a:extLst>
                </a:gridCol>
              </a:tblGrid>
              <a:tr h="239288">
                <a:tc>
                  <a:txBody>
                    <a:bodyPr/>
                    <a:lstStyle/>
                    <a:p>
                      <a:r>
                        <a:rPr lang="en-US" sz="1200" b="0" dirty="0"/>
                        <a:t>DGIWG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Defence</a:t>
                      </a:r>
                      <a:r>
                        <a:rPr lang="en-US" sz="1200" b="0" dirty="0"/>
                        <a:t> Geospatial Information Working Group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80204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ICAO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Civil Aviation Organization 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151591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IEC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Electrotechnical Commission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140779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IEEE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Institute of Electrical and Electronics Engineers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6862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IETF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Internet Engineering Task Force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75797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ISO/IEC JTC 1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ISO/IEC Joint Technical Committee 1 – Information Technology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3475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OASIS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 for the Advancement of Structured Information Standards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27223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OMG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Object Management Group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95952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W3C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World Wide Web Consortium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33151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WMO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World Meteorological Organization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80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A38E03-8A5B-B24B-B412-85C27F71D179}"/>
              </a:ext>
            </a:extLst>
          </p:cNvPr>
          <p:cNvSpPr/>
          <p:nvPr/>
        </p:nvSpPr>
        <p:spPr>
          <a:xfrm>
            <a:off x="321294" y="1501510"/>
            <a:ext cx="6215412" cy="1662489"/>
          </a:xfrm>
          <a:prstGeom prst="rect">
            <a:avLst/>
          </a:prstGeom>
          <a:solidFill>
            <a:srgbClr val="DEE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Domain-specific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F4BA6-15AC-C944-9060-AC496AAEF52A}"/>
              </a:ext>
            </a:extLst>
          </p:cNvPr>
          <p:cNvSpPr/>
          <p:nvPr/>
        </p:nvSpPr>
        <p:spPr>
          <a:xfrm>
            <a:off x="321294" y="3225431"/>
            <a:ext cx="6215412" cy="2635483"/>
          </a:xfrm>
          <a:prstGeom prst="rect">
            <a:avLst/>
          </a:prstGeom>
          <a:solidFill>
            <a:srgbClr val="DEE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General-purpose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569070-541D-144E-81FF-315EE0DE7C5D}"/>
              </a:ext>
            </a:extLst>
          </p:cNvPr>
          <p:cNvSpPr/>
          <p:nvPr/>
        </p:nvSpPr>
        <p:spPr>
          <a:xfrm>
            <a:off x="754055" y="4620090"/>
            <a:ext cx="5527167" cy="1117962"/>
          </a:xfrm>
          <a:prstGeom prst="roundRect">
            <a:avLst/>
          </a:prstGeom>
          <a:solidFill>
            <a:srgbClr val="8B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IT, Internet and Information</a:t>
            </a:r>
          </a:p>
          <a:p>
            <a:pPr algn="ctr"/>
            <a:endParaRPr lang="en-US" sz="1050" dirty="0"/>
          </a:p>
          <a:p>
            <a:pPr algn="ctr"/>
            <a:r>
              <a:rPr lang="en-US" sz="1400" dirty="0"/>
              <a:t>Organizations: W3C, OASIS, IETF, IEEE, ISO/IEC JTC 1, OMG, etc.</a:t>
            </a:r>
          </a:p>
          <a:p>
            <a:pPr algn="ctr"/>
            <a:r>
              <a:rPr lang="en-US" sz="1400" dirty="0"/>
              <a:t>Examples of standards: HTML, XRI, IPv6, IEEE 802, JPEG, UML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C434FC-0703-D649-B9BD-A958F0D27EA3}"/>
              </a:ext>
            </a:extLst>
          </p:cNvPr>
          <p:cNvSpPr/>
          <p:nvPr/>
        </p:nvSpPr>
        <p:spPr>
          <a:xfrm>
            <a:off x="767360" y="3416510"/>
            <a:ext cx="5513863" cy="1117962"/>
          </a:xfrm>
          <a:prstGeom prst="roundRect">
            <a:avLst/>
          </a:prstGeom>
          <a:solidFill>
            <a:srgbClr val="6E9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Geospatial Information and Technology</a:t>
            </a:r>
          </a:p>
          <a:p>
            <a:pPr algn="ctr"/>
            <a:endParaRPr lang="en-US" sz="1050" dirty="0"/>
          </a:p>
          <a:p>
            <a:pPr algn="ctr"/>
            <a:r>
              <a:rPr lang="en-US" sz="1400" dirty="0"/>
              <a:t>Organizations: ISO/TC 211, OGC, IHO</a:t>
            </a:r>
          </a:p>
          <a:p>
            <a:pPr algn="ctr"/>
            <a:r>
              <a:rPr lang="en-US" sz="1400" dirty="0"/>
              <a:t>Examples of standards: ISO 6709, ISO 19103, ISO 19115-1, WMS, WFS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5F2728-225C-D645-8A68-7C0788A5B424}"/>
              </a:ext>
            </a:extLst>
          </p:cNvPr>
          <p:cNvSpPr/>
          <p:nvPr/>
        </p:nvSpPr>
        <p:spPr>
          <a:xfrm>
            <a:off x="767360" y="1773773"/>
            <a:ext cx="5513862" cy="1117962"/>
          </a:xfrm>
          <a:prstGeom prst="roundRect">
            <a:avLst/>
          </a:prstGeom>
          <a:solidFill>
            <a:srgbClr val="517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Geospatial Information and Technology</a:t>
            </a:r>
          </a:p>
          <a:p>
            <a:pPr algn="ctr"/>
            <a:endParaRPr lang="en-US" sz="1050" b="1" dirty="0"/>
          </a:p>
          <a:p>
            <a:pPr algn="ctr"/>
            <a:r>
              <a:rPr lang="en-US" sz="1400" dirty="0"/>
              <a:t>Organizations: ISO/TC 211, OGC, IHO, DGIWG, WMO, ICAO, etc.</a:t>
            </a:r>
          </a:p>
          <a:p>
            <a:pPr algn="ctr"/>
            <a:r>
              <a:rPr lang="en-US" sz="1400" dirty="0"/>
              <a:t>Examples of standards: ISO 19160-1, </a:t>
            </a:r>
            <a:r>
              <a:rPr lang="en-US" sz="1400" dirty="0" err="1"/>
              <a:t>GroundwaterML</a:t>
            </a:r>
            <a:r>
              <a:rPr lang="en-US" sz="1400"/>
              <a:t>, DGIF</a:t>
            </a:r>
            <a:r>
              <a:rPr lang="en-US" sz="1400" dirty="0"/>
              <a:t>, S-100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27CDDD-D9D8-BC47-979E-0D962940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86407"/>
              </p:ext>
            </p:extLst>
          </p:nvPr>
        </p:nvGraphicFramePr>
        <p:xfrm>
          <a:off x="321295" y="5983777"/>
          <a:ext cx="6215412" cy="3110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494">
                  <a:extLst>
                    <a:ext uri="{9D8B030D-6E8A-4147-A177-3AD203B41FA5}">
                      <a16:colId xmlns:a16="http://schemas.microsoft.com/office/drawing/2014/main" val="1694168690"/>
                    </a:ext>
                  </a:extLst>
                </a:gridCol>
                <a:gridCol w="5125918">
                  <a:extLst>
                    <a:ext uri="{9D8B030D-6E8A-4147-A177-3AD203B41FA5}">
                      <a16:colId xmlns:a16="http://schemas.microsoft.com/office/drawing/2014/main" val="2751471975"/>
                    </a:ext>
                  </a:extLst>
                </a:gridCol>
              </a:tblGrid>
              <a:tr h="239288">
                <a:tc>
                  <a:txBody>
                    <a:bodyPr/>
                    <a:lstStyle/>
                    <a:p>
                      <a:r>
                        <a:rPr lang="en-US" sz="1200" b="0" dirty="0"/>
                        <a:t>DGIWG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Defence</a:t>
                      </a:r>
                      <a:r>
                        <a:rPr lang="en-US" sz="1200" b="0" dirty="0"/>
                        <a:t> Geospatial Information Working Group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80204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ICAO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Civil Aviation Organization 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151591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IEC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Electrotechnical Commission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140779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IEEE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Institute of Electrical and Electronics Engineers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6862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IETF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Internet Engineering Task Force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75797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IHO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Hydrographic Organization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191773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Organization for Standardization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802515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ISO/IEC JTC 1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ISO/IEC Joint Technical Committee 1 – Information Technology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3475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OASIS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 for the Advancement of Structured Information Standards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27223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OGC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 Geospatial Consortium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049898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OMG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Object Management Group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95952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W3C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World Wide Web Consortium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33151"/>
                  </a:ext>
                </a:extLst>
              </a:tr>
              <a:tr h="239288">
                <a:tc>
                  <a:txBody>
                    <a:bodyPr/>
                    <a:lstStyle/>
                    <a:p>
                      <a:r>
                        <a:rPr lang="en-US" sz="1200" dirty="0"/>
                        <a:t>WMO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World Meteorological Organization</a:t>
                      </a:r>
                    </a:p>
                  </a:txBody>
                  <a:tcPr marL="41791" marR="41791" marT="20896" marB="208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80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7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363</Words>
  <Application>Microsoft Office PowerPoint</Application>
  <PresentationFormat>A4 Paper (210x297 mm)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SM Coetzee</dc:creator>
  <cp:lastModifiedBy>Mark Reichardt</cp:lastModifiedBy>
  <cp:revision>52</cp:revision>
  <dcterms:created xsi:type="dcterms:W3CDTF">2019-02-17T06:20:09Z</dcterms:created>
  <dcterms:modified xsi:type="dcterms:W3CDTF">2021-11-15T14:12:21Z</dcterms:modified>
</cp:coreProperties>
</file>