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31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3"/>
            <a:ext cx="12192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24648" y="2743152"/>
            <a:ext cx="75456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2616" y="5947147"/>
            <a:ext cx="857696" cy="571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E6BAD-FFB9-4CE2-B4DC-774D9A0A3EDA}"/>
              </a:ext>
            </a:extLst>
          </p:cNvPr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500"/>
          <a:stretch/>
        </p:blipFill>
        <p:spPr bwMode="auto">
          <a:xfrm>
            <a:off x="10738908" y="5940552"/>
            <a:ext cx="782937" cy="5510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3B90D07-1012-457D-B61B-B1828D6B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7074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609600" y="8549"/>
            <a:ext cx="109728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8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6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01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609600" y="8549"/>
            <a:ext cx="109728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4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45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6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609600" y="7938"/>
            <a:ext cx="109728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ZA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234" y="1484313"/>
            <a:ext cx="1094316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ZA" altLang="en-US" dirty="0"/>
          </a:p>
        </p:txBody>
      </p:sp>
    </p:spTree>
    <p:extLst>
      <p:ext uri="{BB962C8B-B14F-4D97-AF65-F5344CB8AC3E}">
        <p14:creationId xmlns:p14="http://schemas.microsoft.com/office/powerpoint/2010/main" val="224651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404040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404040"/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404040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rgbClr val="404040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24000" y="7938"/>
            <a:ext cx="9144000" cy="7540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Trends Driving New Areas of Standards Development</a:t>
            </a:r>
          </a:p>
        </p:txBody>
      </p:sp>
      <p:sp>
        <p:nvSpPr>
          <p:cNvPr id="133" name="Title 3"/>
          <p:cNvSpPr txBox="1">
            <a:spLocks/>
          </p:cNvSpPr>
          <p:nvPr/>
        </p:nvSpPr>
        <p:spPr bwMode="auto">
          <a:xfrm>
            <a:off x="1524000" y="1003832"/>
            <a:ext cx="9144000" cy="43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76092"/>
                </a:solidFill>
                <a:latin typeface="Arial"/>
                <a:ea typeface="MS PGothic" pitchFamily="34" charset="-128"/>
                <a:cs typeface="Arial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76092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altLang="ko-KR" sz="2000" u="sng" dirty="0">
                <a:solidFill>
                  <a:srgbClr val="ACCBF9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Classifying and Structuring</a:t>
            </a:r>
            <a:r>
              <a:rPr lang="en-US" altLang="ko-KR" sz="2000" dirty="0">
                <a:solidFill>
                  <a:srgbClr val="ACCBF9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Evolutionary trends</a:t>
            </a:r>
            <a:endParaRPr lang="ko-KR" altLang="en-US" sz="2000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721112" y="1792403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Collect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721112" y="2614031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Data Build</a:t>
            </a: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1721112" y="3435659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1721112" y="5900545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Apply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721112" y="5078915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Visualize</a:t>
            </a: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1721112" y="4257287"/>
            <a:ext cx="1126432" cy="374242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Analyze</a:t>
            </a:r>
          </a:p>
        </p:txBody>
      </p:sp>
      <p:sp>
        <p:nvSpPr>
          <p:cNvPr id="145" name="아래쪽 화살표 144"/>
          <p:cNvSpPr/>
          <p:nvPr/>
        </p:nvSpPr>
        <p:spPr>
          <a:xfrm>
            <a:off x="2006302" y="2236884"/>
            <a:ext cx="480060" cy="3196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46" name="아래쪽 화살표 145"/>
          <p:cNvSpPr/>
          <p:nvPr/>
        </p:nvSpPr>
        <p:spPr>
          <a:xfrm>
            <a:off x="2006302" y="3044218"/>
            <a:ext cx="480060" cy="3196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47" name="아래쪽 화살표 146"/>
          <p:cNvSpPr/>
          <p:nvPr/>
        </p:nvSpPr>
        <p:spPr>
          <a:xfrm>
            <a:off x="2006302" y="3881726"/>
            <a:ext cx="480060" cy="3196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48" name="아래쪽 화살표 147"/>
          <p:cNvSpPr/>
          <p:nvPr/>
        </p:nvSpPr>
        <p:spPr>
          <a:xfrm>
            <a:off x="2006302" y="4695413"/>
            <a:ext cx="480060" cy="3196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49" name="아래쪽 화살표 148"/>
          <p:cNvSpPr/>
          <p:nvPr/>
        </p:nvSpPr>
        <p:spPr>
          <a:xfrm>
            <a:off x="2006302" y="5548462"/>
            <a:ext cx="480060" cy="3196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white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341621" y="5782559"/>
            <a:ext cx="5219698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341620" y="4989309"/>
            <a:ext cx="5219698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5341620" y="4132248"/>
            <a:ext cx="5219700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341620" y="3275187"/>
            <a:ext cx="5219698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5341620" y="2476676"/>
            <a:ext cx="5219698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341620" y="1678165"/>
            <a:ext cx="5219700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3010662" y="5782559"/>
            <a:ext cx="2422399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Domain Specific Application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010661" y="4989309"/>
            <a:ext cx="2422399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User Interfaces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010660" y="4132248"/>
            <a:ext cx="2422400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Geospatial Data Science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010661" y="3275187"/>
            <a:ext cx="2422399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Digital Transformation Infra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3010661" y="2476676"/>
            <a:ext cx="2422399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Geospatial Big Data Sources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010660" y="1678165"/>
            <a:ext cx="2422400" cy="602721"/>
          </a:xfrm>
          <a:prstGeom prst="roundRect">
            <a:avLst>
              <a:gd name="adj" fmla="val 837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Sensing and Observations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9328143" y="2285201"/>
            <a:ext cx="1791009" cy="320344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10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12827" y="1720999"/>
            <a:ext cx="1162759" cy="504511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New Space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Exploration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372685" y="1720999"/>
            <a:ext cx="1152964" cy="504511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High-Resolution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High-Revisit Earth Observation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852967" y="1720999"/>
            <a:ext cx="1162759" cy="504511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Real-Time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Information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5478065" y="1720999"/>
            <a:ext cx="1277800" cy="504511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Outdoor &amp;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Indoor Mapping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7303658" y="2534416"/>
            <a:ext cx="1547633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Multiple Data Sources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976131" y="2534416"/>
            <a:ext cx="1534595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Crowdsourcing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&amp; VGI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5478066" y="2542830"/>
            <a:ext cx="1700751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Linked Data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6845346" y="3355793"/>
            <a:ext cx="116275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Spatial Data 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on the Web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8105206" y="3355793"/>
            <a:ext cx="116275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Open API Management</a:t>
            </a: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365065" y="3355793"/>
            <a:ext cx="1152964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Model Interoperability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470446" y="3364207"/>
            <a:ext cx="127779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Cloud Native &amp; Edge Computing</a:t>
            </a: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5480375" y="4206075"/>
            <a:ext cx="2535351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Big Data Processing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8112827" y="4206075"/>
            <a:ext cx="2405203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AI &amp; Deep Learning </a:t>
            </a: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5487995" y="5056055"/>
            <a:ext cx="2535351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Immersive Geo: AR XR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120447" y="5056055"/>
            <a:ext cx="2405203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Urban Digital Twins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6855275" y="5846369"/>
            <a:ext cx="116275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Digital Twins for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Smart City</a:t>
            </a: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8115135" y="5846369"/>
            <a:ext cx="116275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Connected Autonomous Vehicles</a:t>
            </a: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9374994" y="5846369"/>
            <a:ext cx="1152964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Digital Ethics &amp; Privacy</a:t>
            </a: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5480375" y="5854783"/>
            <a:ext cx="1277799" cy="458646"/>
          </a:xfrm>
          <a:prstGeom prst="roundRect">
            <a:avLst>
              <a:gd name="adj" fmla="val 837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Responding to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COVID-19</a:t>
            </a:r>
          </a:p>
        </p:txBody>
      </p:sp>
      <p:sp>
        <p:nvSpPr>
          <p:cNvPr id="175" name="오른쪽 중괄호 174"/>
          <p:cNvSpPr/>
          <p:nvPr/>
        </p:nvSpPr>
        <p:spPr>
          <a:xfrm rot="16200000">
            <a:off x="3438527" y="-291466"/>
            <a:ext cx="300990" cy="3642362"/>
          </a:xfrm>
          <a:prstGeom prst="rightBrace">
            <a:avLst>
              <a:gd name="adj1" fmla="val 8333"/>
              <a:gd name="adj2" fmla="val 821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  <a:latin typeface="Calibri"/>
              <a:ea typeface="맑은 고딕" panose="020B0503020000020004" pitchFamily="34" charset="-127"/>
            </a:endParaRPr>
          </a:p>
        </p:txBody>
      </p:sp>
      <p:sp>
        <p:nvSpPr>
          <p:cNvPr id="176" name="오른쪽 중괄호 175"/>
          <p:cNvSpPr/>
          <p:nvPr/>
        </p:nvSpPr>
        <p:spPr>
          <a:xfrm rot="16200000">
            <a:off x="7857481" y="-990267"/>
            <a:ext cx="300990" cy="5039964"/>
          </a:xfrm>
          <a:prstGeom prst="rightBrace">
            <a:avLst>
              <a:gd name="adj1" fmla="val 8333"/>
              <a:gd name="adj2" fmla="val 458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prstClr val="black"/>
              </a:solidFill>
              <a:latin typeface="Calibri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7017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Macintosh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PresentationTemplate_2015</vt:lpstr>
      <vt:lpstr>Trends Driving New Areas of Standards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Driving New Areas of Standards Development</dc:title>
  <dc:creator>Hong Sangki</dc:creator>
  <cp:lastModifiedBy>Hong Sangki</cp:lastModifiedBy>
  <cp:revision>1</cp:revision>
  <dcterms:created xsi:type="dcterms:W3CDTF">2021-11-17T13:00:13Z</dcterms:created>
  <dcterms:modified xsi:type="dcterms:W3CDTF">2021-11-17T13:05:37Z</dcterms:modified>
</cp:coreProperties>
</file>