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More Sugar" charset="1" panose="00000000000000000000"/>
      <p:regular r:id="rId28"/>
    </p:embeddedFont>
    <p:embeddedFont>
      <p:font typeface="Cerebri Light" charset="1" panose="00000400000000000000"/>
      <p:regular r:id="rId29"/>
    </p:embeddedFont>
    <p:embeddedFont>
      <p:font typeface="Courier Prime" charset="1" panose="00000509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A48C7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sp>
      </p:grpSp>
      <p:sp>
        <p:nvSpPr>
          <p:cNvPr name="Freeform 4" id="4"/>
          <p:cNvSpPr/>
          <p:nvPr/>
        </p:nvSpPr>
        <p:spPr>
          <a:xfrm flipH="false" flipV="false" rot="0">
            <a:off x="-6078538" y="7185105"/>
            <a:ext cx="15222538" cy="7805010"/>
          </a:xfrm>
          <a:custGeom>
            <a:avLst/>
            <a:gdLst/>
            <a:ahLst/>
            <a:cxnLst/>
            <a:rect r="r" b="b" t="t" l="l"/>
            <a:pathLst>
              <a:path h="7805010" w="15222538">
                <a:moveTo>
                  <a:pt x="0" y="0"/>
                </a:moveTo>
                <a:lnTo>
                  <a:pt x="15222538" y="0"/>
                </a:lnTo>
                <a:lnTo>
                  <a:pt x="15222538" y="7805010"/>
                </a:lnTo>
                <a:lnTo>
                  <a:pt x="0" y="7805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540123" y="1913778"/>
            <a:ext cx="2403103" cy="3263473"/>
          </a:xfrm>
          <a:custGeom>
            <a:avLst/>
            <a:gdLst/>
            <a:ahLst/>
            <a:cxnLst/>
            <a:rect r="r" b="b" t="t" l="l"/>
            <a:pathLst>
              <a:path h="3263473" w="2403103">
                <a:moveTo>
                  <a:pt x="0" y="0"/>
                </a:moveTo>
                <a:lnTo>
                  <a:pt x="2403103" y="0"/>
                </a:lnTo>
                <a:lnTo>
                  <a:pt x="2403103" y="3263473"/>
                </a:lnTo>
                <a:lnTo>
                  <a:pt x="0" y="3263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65715" y="3276120"/>
            <a:ext cx="5542976" cy="4827428"/>
          </a:xfrm>
          <a:custGeom>
            <a:avLst/>
            <a:gdLst/>
            <a:ahLst/>
            <a:cxnLst/>
            <a:rect r="r" b="b" t="t" l="l"/>
            <a:pathLst>
              <a:path h="4827428" w="5542976">
                <a:moveTo>
                  <a:pt x="0" y="0"/>
                </a:moveTo>
                <a:lnTo>
                  <a:pt x="5542976" y="0"/>
                </a:lnTo>
                <a:lnTo>
                  <a:pt x="5542976" y="4827428"/>
                </a:lnTo>
                <a:lnTo>
                  <a:pt x="0" y="48274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18326" y="5177251"/>
            <a:ext cx="2294777" cy="3244544"/>
          </a:xfrm>
          <a:custGeom>
            <a:avLst/>
            <a:gdLst/>
            <a:ahLst/>
            <a:cxnLst/>
            <a:rect r="r" b="b" t="t" l="l"/>
            <a:pathLst>
              <a:path h="3244544" w="2294777">
                <a:moveTo>
                  <a:pt x="0" y="0"/>
                </a:moveTo>
                <a:lnTo>
                  <a:pt x="2294777" y="0"/>
                </a:lnTo>
                <a:lnTo>
                  <a:pt x="2294777" y="3244543"/>
                </a:lnTo>
                <a:lnTo>
                  <a:pt x="0" y="32445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6020582" y="6139273"/>
            <a:ext cx="1776217" cy="2282521"/>
          </a:xfrm>
          <a:custGeom>
            <a:avLst/>
            <a:gdLst/>
            <a:ahLst/>
            <a:cxnLst/>
            <a:rect r="r" b="b" t="t" l="l"/>
            <a:pathLst>
              <a:path h="2282521" w="1776217">
                <a:moveTo>
                  <a:pt x="0" y="0"/>
                </a:moveTo>
                <a:lnTo>
                  <a:pt x="1776217" y="0"/>
                </a:lnTo>
                <a:lnTo>
                  <a:pt x="1776217" y="2282521"/>
                </a:lnTo>
                <a:lnTo>
                  <a:pt x="0" y="22825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532731" y="7391492"/>
            <a:ext cx="5208943" cy="8185482"/>
          </a:xfrm>
          <a:custGeom>
            <a:avLst/>
            <a:gdLst/>
            <a:ahLst/>
            <a:cxnLst/>
            <a:rect r="r" b="b" t="t" l="l"/>
            <a:pathLst>
              <a:path h="8185482" w="5208943">
                <a:moveTo>
                  <a:pt x="0" y="0"/>
                </a:moveTo>
                <a:lnTo>
                  <a:pt x="5208943" y="0"/>
                </a:lnTo>
                <a:lnTo>
                  <a:pt x="5208943" y="8185482"/>
                </a:lnTo>
                <a:lnTo>
                  <a:pt x="0" y="818548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2915509" y="203514"/>
            <a:ext cx="2443388" cy="2465804"/>
          </a:xfrm>
          <a:custGeom>
            <a:avLst/>
            <a:gdLst/>
            <a:ahLst/>
            <a:cxnLst/>
            <a:rect r="r" b="b" t="t" l="l"/>
            <a:pathLst>
              <a:path h="2465804" w="2443388">
                <a:moveTo>
                  <a:pt x="0" y="0"/>
                </a:moveTo>
                <a:lnTo>
                  <a:pt x="2443388" y="0"/>
                </a:lnTo>
                <a:lnTo>
                  <a:pt x="2443388" y="2465805"/>
                </a:lnTo>
                <a:lnTo>
                  <a:pt x="0" y="246580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49781" y="1309349"/>
            <a:ext cx="3462885" cy="2719939"/>
          </a:xfrm>
          <a:custGeom>
            <a:avLst/>
            <a:gdLst/>
            <a:ahLst/>
            <a:cxnLst/>
            <a:rect r="r" b="b" t="t" l="l"/>
            <a:pathLst>
              <a:path h="2719939" w="3462885">
                <a:moveTo>
                  <a:pt x="0" y="0"/>
                </a:moveTo>
                <a:lnTo>
                  <a:pt x="3462884" y="0"/>
                </a:lnTo>
                <a:lnTo>
                  <a:pt x="3462884" y="2719939"/>
                </a:lnTo>
                <a:lnTo>
                  <a:pt x="0" y="271993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2" id="12"/>
          <p:cNvSpPr txBox="true"/>
          <p:nvPr/>
        </p:nvSpPr>
        <p:spPr>
          <a:xfrm rot="0">
            <a:off x="9267825" y="2815353"/>
            <a:ext cx="7502609" cy="4298125"/>
          </a:xfrm>
          <a:prstGeom prst="rect">
            <a:avLst/>
          </a:prstGeom>
        </p:spPr>
        <p:txBody>
          <a:bodyPr anchor="t" rtlCol="false" tIns="0" lIns="0" bIns="0" rIns="0">
            <a:spAutoFit/>
          </a:bodyPr>
          <a:lstStyle/>
          <a:p>
            <a:pPr algn="l">
              <a:lnSpc>
                <a:spcPts val="8469"/>
              </a:lnSpc>
            </a:pPr>
            <a:r>
              <a:rPr lang="en-US" sz="6514">
                <a:solidFill>
                  <a:srgbClr val="866255"/>
                </a:solidFill>
                <a:latin typeface="More Sugar"/>
              </a:rPr>
              <a:t>INSURANCE PROFITABILITY</a:t>
            </a:r>
          </a:p>
          <a:p>
            <a:pPr algn="l">
              <a:lnSpc>
                <a:spcPts val="8599"/>
              </a:lnSpc>
            </a:pPr>
            <a:r>
              <a:rPr lang="en-US" sz="6614">
                <a:solidFill>
                  <a:srgbClr val="866255"/>
                </a:solidFill>
                <a:latin typeface="More Sugar"/>
              </a:rPr>
              <a:t>EXPLORATORY DATA ANALYSIS</a:t>
            </a:r>
          </a:p>
        </p:txBody>
      </p:sp>
      <p:sp>
        <p:nvSpPr>
          <p:cNvPr name="TextBox 13" id="13"/>
          <p:cNvSpPr txBox="true"/>
          <p:nvPr/>
        </p:nvSpPr>
        <p:spPr>
          <a:xfrm rot="0">
            <a:off x="9432985" y="1984413"/>
            <a:ext cx="4505758" cy="441340"/>
          </a:xfrm>
          <a:prstGeom prst="rect">
            <a:avLst/>
          </a:prstGeom>
        </p:spPr>
        <p:txBody>
          <a:bodyPr anchor="t" rtlCol="false" tIns="0" lIns="0" bIns="0" rIns="0">
            <a:spAutoFit/>
          </a:bodyPr>
          <a:lstStyle/>
          <a:p>
            <a:pPr algn="l">
              <a:lnSpc>
                <a:spcPts val="3678"/>
              </a:lnSpc>
            </a:pPr>
            <a:r>
              <a:rPr lang="en-US" sz="2627" spc="262">
                <a:solidFill>
                  <a:srgbClr val="866255"/>
                </a:solidFill>
                <a:latin typeface="Cerebri Light"/>
              </a:rPr>
              <a:t>Jan Hendrik Hofmeyr</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129213" y="990600"/>
            <a:ext cx="18029575" cy="8903335"/>
          </a:xfrm>
          <a:prstGeom prst="rect">
            <a:avLst/>
          </a:prstGeom>
        </p:spPr>
        <p:txBody>
          <a:bodyPr anchor="t" rtlCol="false" tIns="0" lIns="0" bIns="0" rIns="0">
            <a:spAutoFit/>
          </a:bodyPr>
          <a:lstStyle/>
          <a:p>
            <a:pPr algn="just">
              <a:lnSpc>
                <a:spcPts val="4160"/>
              </a:lnSpc>
              <a:spcBef>
                <a:spcPct val="0"/>
              </a:spcBef>
            </a:pPr>
          </a:p>
          <a:p>
            <a:pPr algn="just">
              <a:lnSpc>
                <a:spcPts val="4160"/>
              </a:lnSpc>
              <a:spcBef>
                <a:spcPct val="0"/>
              </a:spcBef>
            </a:pPr>
            <a:r>
              <a:rPr lang="en-US" sz="3200">
                <a:solidFill>
                  <a:srgbClr val="FFFFFF"/>
                </a:solidFill>
                <a:latin typeface="Courier Prime"/>
              </a:rPr>
              <a:t>DATA PREPROCESSING:</a:t>
            </a:r>
          </a:p>
          <a:p>
            <a:pPr algn="just">
              <a:lnSpc>
                <a:spcPts val="4160"/>
              </a:lnSpc>
              <a:spcBef>
                <a:spcPct val="0"/>
              </a:spcBef>
            </a:pPr>
            <a:r>
              <a:rPr lang="en-US" sz="3200">
                <a:solidFill>
                  <a:srgbClr val="FFFFFF"/>
                </a:solidFill>
                <a:latin typeface="Courier Prime"/>
              </a:rPr>
              <a:t>CLEAN THE DATA TO HANDLE NULL VALUES, OUTLIERS, AND INCONSISTENCIES.</a:t>
            </a:r>
          </a:p>
          <a:p>
            <a:pPr algn="just">
              <a:lnSpc>
                <a:spcPts val="4160"/>
              </a:lnSpc>
              <a:spcBef>
                <a:spcPct val="0"/>
              </a:spcBef>
            </a:pPr>
            <a:r>
              <a:rPr lang="en-US" sz="3200">
                <a:solidFill>
                  <a:srgbClr val="FFFFFF"/>
                </a:solidFill>
                <a:latin typeface="Courier Prime"/>
              </a:rPr>
              <a:t>CREATE NEW CALCULATED COLUMNS AND MEASURES AS NEEDED, SUCH AS NUMBER_OF_CLAIMS, PROFIT, AGE_RANGE, TOTAL_LOSS.</a:t>
            </a:r>
          </a:p>
          <a:p>
            <a:pPr algn="just">
              <a:lnSpc>
                <a:spcPts val="4160"/>
              </a:lnSpc>
              <a:spcBef>
                <a:spcPct val="0"/>
              </a:spcBef>
            </a:pPr>
          </a:p>
          <a:p>
            <a:pPr algn="just">
              <a:lnSpc>
                <a:spcPts val="4160"/>
              </a:lnSpc>
              <a:spcBef>
                <a:spcPct val="0"/>
              </a:spcBef>
            </a:pPr>
            <a:r>
              <a:rPr lang="en-US" sz="3200">
                <a:solidFill>
                  <a:srgbClr val="FFFFFF"/>
                </a:solidFill>
                <a:latin typeface="Courier Prime"/>
              </a:rPr>
              <a:t>EXPLORATORY DATA ANALYSIS (EDA):</a:t>
            </a:r>
          </a:p>
          <a:p>
            <a:pPr algn="just">
              <a:lnSpc>
                <a:spcPts val="4160"/>
              </a:lnSpc>
              <a:spcBef>
                <a:spcPct val="0"/>
              </a:spcBef>
            </a:pPr>
            <a:r>
              <a:rPr lang="en-US" sz="3200">
                <a:solidFill>
                  <a:srgbClr val="FFFFFF"/>
                </a:solidFill>
                <a:latin typeface="Courier Prime"/>
              </a:rPr>
              <a:t>PERFORM EDA TO UNDERSTAND DATA DISTRIBUTIONS AND IDENTIFY KEY PATTERNS.</a:t>
            </a:r>
          </a:p>
          <a:p>
            <a:pPr algn="just">
              <a:lnSpc>
                <a:spcPts val="4160"/>
              </a:lnSpc>
              <a:spcBef>
                <a:spcPct val="0"/>
              </a:spcBef>
            </a:pPr>
            <a:r>
              <a:rPr lang="en-US" sz="3200">
                <a:solidFill>
                  <a:srgbClr val="FFFFFF"/>
                </a:solidFill>
                <a:latin typeface="Courier Prime"/>
              </a:rPr>
              <a:t>VISUALIZE THE DATA USING POWER BI TO GAIN INITIAL INSIGHTS.</a:t>
            </a:r>
          </a:p>
          <a:p>
            <a:pPr algn="just">
              <a:lnSpc>
                <a:spcPts val="4160"/>
              </a:lnSpc>
              <a:spcBef>
                <a:spcPct val="0"/>
              </a:spcBef>
            </a:pPr>
          </a:p>
          <a:p>
            <a:pPr algn="just">
              <a:lnSpc>
                <a:spcPts val="4160"/>
              </a:lnSpc>
              <a:spcBef>
                <a:spcPct val="0"/>
              </a:spcBef>
            </a:pPr>
            <a:r>
              <a:rPr lang="en-US" sz="3200">
                <a:solidFill>
                  <a:srgbClr val="FFFFFF"/>
                </a:solidFill>
                <a:latin typeface="Courier Prime"/>
              </a:rPr>
              <a:t>PROFIT CALCULATION:</a:t>
            </a:r>
          </a:p>
          <a:p>
            <a:pPr algn="just">
              <a:lnSpc>
                <a:spcPts val="4160"/>
              </a:lnSpc>
              <a:spcBef>
                <a:spcPct val="0"/>
              </a:spcBef>
            </a:pPr>
            <a:r>
              <a:rPr lang="en-US" sz="3200">
                <a:solidFill>
                  <a:srgbClr val="FFFFFF"/>
                </a:solidFill>
                <a:latin typeface="Courier Prime"/>
              </a:rPr>
              <a:t>CALCULATE THE PROFITABILITY FOR EACH CLIENT USING THE DEFINED FORMULA.</a:t>
            </a:r>
          </a:p>
          <a:p>
            <a:pPr algn="just">
              <a:lnSpc>
                <a:spcPts val="4160"/>
              </a:lnSpc>
              <a:spcBef>
                <a:spcPct val="0"/>
              </a:spcBef>
            </a:pPr>
          </a:p>
          <a:p>
            <a:pPr algn="just">
              <a:lnSpc>
                <a:spcPts val="4160"/>
              </a:lnSpc>
              <a:spcBef>
                <a:spcPct val="0"/>
              </a:spcBef>
            </a:pPr>
            <a:r>
              <a:rPr lang="en-US" sz="3200">
                <a:solidFill>
                  <a:srgbClr val="FFFFFF"/>
                </a:solidFill>
                <a:latin typeface="Courier Prime"/>
              </a:rPr>
              <a:t>VISUALIZATION AND REPORTING:</a:t>
            </a:r>
          </a:p>
          <a:p>
            <a:pPr algn="just">
              <a:lnSpc>
                <a:spcPts val="4160"/>
              </a:lnSpc>
              <a:spcBef>
                <a:spcPct val="0"/>
              </a:spcBef>
            </a:pPr>
            <a:r>
              <a:rPr lang="en-US" sz="3200">
                <a:solidFill>
                  <a:srgbClr val="FFFFFF"/>
                </a:solidFill>
                <a:latin typeface="Courier Prime"/>
              </a:rPr>
              <a:t>CREATE INTERACTIVE DASHBOARDS IN POWER BI TO VISUALIZE PROFITABILITY BY DIFFERENT CATEGORIES.</a:t>
            </a:r>
          </a:p>
          <a:p>
            <a:pPr algn="just">
              <a:lnSpc>
                <a:spcPts val="4160"/>
              </a:lnSpc>
              <a:spcBef>
                <a:spcPct val="0"/>
              </a:spcBef>
            </a:pPr>
          </a:p>
        </p:txBody>
      </p:sp>
      <p:sp>
        <p:nvSpPr>
          <p:cNvPr name="TextBox 3" id="3"/>
          <p:cNvSpPr txBox="true"/>
          <p:nvPr/>
        </p:nvSpPr>
        <p:spPr>
          <a:xfrm rot="0">
            <a:off x="4493448" y="395430"/>
            <a:ext cx="7447598"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IMPLEMENTATION PLAN:</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6846889" y="602551"/>
            <a:ext cx="3351490"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REPORTING</a:t>
            </a:r>
          </a:p>
        </p:txBody>
      </p:sp>
      <p:sp>
        <p:nvSpPr>
          <p:cNvPr name="TextBox 3" id="3"/>
          <p:cNvSpPr txBox="true"/>
          <p:nvPr/>
        </p:nvSpPr>
        <p:spPr>
          <a:xfrm rot="0">
            <a:off x="0" y="2832100"/>
            <a:ext cx="18288000" cy="4575175"/>
          </a:xfrm>
          <a:prstGeom prst="rect">
            <a:avLst/>
          </a:prstGeom>
        </p:spPr>
        <p:txBody>
          <a:bodyPr anchor="t" rtlCol="false" tIns="0" lIns="0" bIns="0" rIns="0">
            <a:spAutoFit/>
          </a:bodyPr>
          <a:lstStyle/>
          <a:p>
            <a:pPr algn="l">
              <a:lnSpc>
                <a:spcPts val="4550"/>
              </a:lnSpc>
            </a:pPr>
            <a:r>
              <a:rPr lang="en-US" sz="3500">
                <a:solidFill>
                  <a:srgbClr val="FFFFFF"/>
                </a:solidFill>
                <a:latin typeface="Courier Prime"/>
              </a:rPr>
              <a:t>THE INITIAL PROFITABILITY MEASURES IMMEDIATELY INDICATE THAT THE INSURANCE COMPANY IS RUNNING AT A RATHER LARGE LOSS WITH TOTAL CLAIMS AMOUNT FAR EXCEEDING THE TOTAL PREMIUM. NOTE THAT THERE IS NO “EXCESS” COLUMN SO THE DATA MIGHT BE INCOMPLETE OR THE COMPANY DOESN’T CHARGE EXCESS WHEN CLAIMS ARE PROCESSED (HIGHLY UNLIKELY). WE WILL WORK WITH THE AVAILABLE DATA.</a:t>
            </a:r>
          </a:p>
          <a:p>
            <a:pPr algn="ctr">
              <a:lnSpc>
                <a:spcPts val="4550"/>
              </a:lnSpc>
            </a:pPr>
          </a:p>
          <a:p>
            <a:pPr algn="l">
              <a:lnSpc>
                <a:spcPts val="455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6846889" y="602551"/>
            <a:ext cx="3351490"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REPORTING</a:t>
            </a:r>
          </a:p>
        </p:txBody>
      </p:sp>
      <p:sp>
        <p:nvSpPr>
          <p:cNvPr name="TextBox 3" id="3"/>
          <p:cNvSpPr txBox="true"/>
          <p:nvPr/>
        </p:nvSpPr>
        <p:spPr>
          <a:xfrm rot="0">
            <a:off x="0" y="3200317"/>
            <a:ext cx="18288000" cy="6861175"/>
          </a:xfrm>
          <a:prstGeom prst="rect">
            <a:avLst/>
          </a:prstGeom>
        </p:spPr>
        <p:txBody>
          <a:bodyPr anchor="t" rtlCol="false" tIns="0" lIns="0" bIns="0" rIns="0">
            <a:spAutoFit/>
          </a:bodyPr>
          <a:lstStyle/>
          <a:p>
            <a:pPr algn="l">
              <a:lnSpc>
                <a:spcPts val="4550"/>
              </a:lnSpc>
            </a:pPr>
            <a:r>
              <a:rPr lang="en-US" sz="3500">
                <a:solidFill>
                  <a:srgbClr val="FFFFFF"/>
                </a:solidFill>
                <a:latin typeface="Courier Prime"/>
              </a:rPr>
              <a:t>A SCATTER PLOT SHOWS THAT THERE IS AN UPWARD TREND IN PROFITABILITY BY CLIENTS WHEN THEY AGE. </a:t>
            </a:r>
          </a:p>
          <a:p>
            <a:pPr algn="l">
              <a:lnSpc>
                <a:spcPts val="4550"/>
              </a:lnSpc>
            </a:pPr>
            <a:r>
              <a:rPr lang="en-US" sz="3500">
                <a:solidFill>
                  <a:srgbClr val="FFFFFF"/>
                </a:solidFill>
                <a:latin typeface="Courier Prime"/>
              </a:rPr>
              <a:t>Clients between the age of 35 to 44 submit a significantly large number of claims followed by the age group of 25 to 34. Similarly the amount of fraudulent claims are significantly larger in the above mentioned age groups compared to the remaining age groups. Further statistical analysis could determine that higher premiums might mitigate the large number of claims in the age group of 25-34 and 35-44.</a:t>
            </a:r>
          </a:p>
          <a:p>
            <a:pPr algn="l">
              <a:lnSpc>
                <a:spcPts val="4550"/>
              </a:lnSpc>
            </a:pPr>
          </a:p>
          <a:p>
            <a:pPr algn="ctr">
              <a:lnSpc>
                <a:spcPts val="4550"/>
              </a:lnSpc>
            </a:pPr>
          </a:p>
          <a:p>
            <a:pPr algn="l">
              <a:lnSpc>
                <a:spcPts val="4550"/>
              </a:lnSpc>
              <a:spcBef>
                <a:spcPct val="0"/>
              </a:spcBef>
            </a:pPr>
          </a:p>
        </p:txBody>
      </p:sp>
      <p:sp>
        <p:nvSpPr>
          <p:cNvPr name="TextBox 4" id="4"/>
          <p:cNvSpPr txBox="true"/>
          <p:nvPr/>
        </p:nvSpPr>
        <p:spPr>
          <a:xfrm rot="0">
            <a:off x="0" y="2084578"/>
            <a:ext cx="5213271"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PROFIT BY AGE:</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6846889" y="602551"/>
            <a:ext cx="3351490"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REPORTING</a:t>
            </a:r>
          </a:p>
        </p:txBody>
      </p:sp>
      <p:sp>
        <p:nvSpPr>
          <p:cNvPr name="TextBox 3" id="3"/>
          <p:cNvSpPr txBox="true"/>
          <p:nvPr/>
        </p:nvSpPr>
        <p:spPr>
          <a:xfrm rot="0">
            <a:off x="0" y="3200317"/>
            <a:ext cx="18288000" cy="3432175"/>
          </a:xfrm>
          <a:prstGeom prst="rect">
            <a:avLst/>
          </a:prstGeom>
        </p:spPr>
        <p:txBody>
          <a:bodyPr anchor="t" rtlCol="false" tIns="0" lIns="0" bIns="0" rIns="0">
            <a:spAutoFit/>
          </a:bodyPr>
          <a:lstStyle/>
          <a:p>
            <a:pPr algn="l">
              <a:lnSpc>
                <a:spcPts val="4550"/>
              </a:lnSpc>
              <a:spcBef>
                <a:spcPct val="0"/>
              </a:spcBef>
            </a:pPr>
            <a:r>
              <a:rPr lang="en-US" sz="3500">
                <a:solidFill>
                  <a:srgbClr val="FFFFFF"/>
                </a:solidFill>
                <a:latin typeface="Courier Prime"/>
              </a:rPr>
              <a:t>MACHINE-OP-INSPC IS THE OCCUPATION WITH THE LARGEST TOTAL AMOUNT OF CLAIMS WITH FARMING-FISHING HAVING THE LOWEST TOTAL CLAIM VALUE. FURTHER STATISTICAL ANALYSIS MIGHT INDICATE THAT PREMIUMS CAN BE ADJUSTED TO ATTRACT CLIENTS IN THE FARMING-FISHING OCCUPATION AND MITIGATE LARGE AMOUNT OF CLAIMS OF CLIENTS IN THE MACHINE-OP-INSPC OCCUPATION</a:t>
            </a:r>
          </a:p>
        </p:txBody>
      </p:sp>
      <p:sp>
        <p:nvSpPr>
          <p:cNvPr name="TextBox 4" id="4"/>
          <p:cNvSpPr txBox="true"/>
          <p:nvPr/>
        </p:nvSpPr>
        <p:spPr>
          <a:xfrm rot="0">
            <a:off x="0" y="2084578"/>
            <a:ext cx="8522634" cy="795147"/>
          </a:xfrm>
          <a:prstGeom prst="rect">
            <a:avLst/>
          </a:prstGeom>
        </p:spPr>
        <p:txBody>
          <a:bodyPr anchor="t" rtlCol="false" tIns="0" lIns="0" bIns="0" rIns="0">
            <a:spAutoFit/>
          </a:bodyPr>
          <a:lstStyle/>
          <a:p>
            <a:pPr algn="l">
              <a:lnSpc>
                <a:spcPts val="6357"/>
              </a:lnSpc>
              <a:spcBef>
                <a:spcPct val="0"/>
              </a:spcBef>
            </a:pPr>
            <a:r>
              <a:rPr lang="en-US" sz="4890">
                <a:solidFill>
                  <a:srgbClr val="FFFFFF"/>
                </a:solidFill>
                <a:latin typeface="Courier Prime"/>
              </a:rPr>
              <a:t>CLAIMS BY OCCUPATION:</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6846889" y="602551"/>
            <a:ext cx="3351490"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REPORTING</a:t>
            </a:r>
          </a:p>
        </p:txBody>
      </p:sp>
      <p:sp>
        <p:nvSpPr>
          <p:cNvPr name="TextBox 3" id="3"/>
          <p:cNvSpPr txBox="true"/>
          <p:nvPr/>
        </p:nvSpPr>
        <p:spPr>
          <a:xfrm rot="0">
            <a:off x="0" y="3200317"/>
            <a:ext cx="18288000" cy="2289175"/>
          </a:xfrm>
          <a:prstGeom prst="rect">
            <a:avLst/>
          </a:prstGeom>
        </p:spPr>
        <p:txBody>
          <a:bodyPr anchor="t" rtlCol="false" tIns="0" lIns="0" bIns="0" rIns="0">
            <a:spAutoFit/>
          </a:bodyPr>
          <a:lstStyle/>
          <a:p>
            <a:pPr algn="l">
              <a:lnSpc>
                <a:spcPts val="4550"/>
              </a:lnSpc>
              <a:spcBef>
                <a:spcPct val="0"/>
              </a:spcBef>
            </a:pPr>
            <a:r>
              <a:rPr lang="en-US" sz="3500">
                <a:solidFill>
                  <a:srgbClr val="FFFFFF"/>
                </a:solidFill>
                <a:latin typeface="Courier Prime"/>
              </a:rPr>
              <a:t>INITIAL EXPLORATION SUGGESTS THAT THERE IS NO RELATIONSHIP BETWEEN LOSS AND SEX. TOTAL LOSS BY INSURED SEX LOOKS PROPORTIONAL TO THE PERCENTAGE OF FEMALES INSURED COMPARED TO THE PERCENTAGE OF MALES INSURED. </a:t>
            </a:r>
          </a:p>
        </p:txBody>
      </p:sp>
      <p:sp>
        <p:nvSpPr>
          <p:cNvPr name="TextBox 4" id="4"/>
          <p:cNvSpPr txBox="true"/>
          <p:nvPr/>
        </p:nvSpPr>
        <p:spPr>
          <a:xfrm rot="0">
            <a:off x="0" y="2084578"/>
            <a:ext cx="8522634" cy="795147"/>
          </a:xfrm>
          <a:prstGeom prst="rect">
            <a:avLst/>
          </a:prstGeom>
        </p:spPr>
        <p:txBody>
          <a:bodyPr anchor="t" rtlCol="false" tIns="0" lIns="0" bIns="0" rIns="0">
            <a:spAutoFit/>
          </a:bodyPr>
          <a:lstStyle/>
          <a:p>
            <a:pPr algn="l">
              <a:lnSpc>
                <a:spcPts val="6357"/>
              </a:lnSpc>
              <a:spcBef>
                <a:spcPct val="0"/>
              </a:spcBef>
            </a:pPr>
            <a:r>
              <a:rPr lang="en-US" sz="4890">
                <a:solidFill>
                  <a:srgbClr val="FFFFFF"/>
                </a:solidFill>
                <a:latin typeface="Courier Prime"/>
              </a:rPr>
              <a:t>INSURED SEX:</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6846889" y="602551"/>
            <a:ext cx="3351490"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REPORTING</a:t>
            </a:r>
          </a:p>
        </p:txBody>
      </p:sp>
      <p:sp>
        <p:nvSpPr>
          <p:cNvPr name="TextBox 3" id="3"/>
          <p:cNvSpPr txBox="true"/>
          <p:nvPr/>
        </p:nvSpPr>
        <p:spPr>
          <a:xfrm rot="0">
            <a:off x="0" y="3200317"/>
            <a:ext cx="18288000" cy="2289175"/>
          </a:xfrm>
          <a:prstGeom prst="rect">
            <a:avLst/>
          </a:prstGeom>
        </p:spPr>
        <p:txBody>
          <a:bodyPr anchor="t" rtlCol="false" tIns="0" lIns="0" bIns="0" rIns="0">
            <a:spAutoFit/>
          </a:bodyPr>
          <a:lstStyle/>
          <a:p>
            <a:pPr algn="l">
              <a:lnSpc>
                <a:spcPts val="4550"/>
              </a:lnSpc>
            </a:pPr>
            <a:r>
              <a:rPr lang="en-US" sz="3500">
                <a:solidFill>
                  <a:srgbClr val="FFFFFF"/>
                </a:solidFill>
                <a:latin typeface="Courier Prime"/>
              </a:rPr>
              <a:t>CLIENTS WHO ARE “NOT-IN FAMILY” HAVE THE LARGEST LOSS TOTAL AND UNMARRIED CLIENTS HAVE THE SMALLEST TOTAL LOSS. FURTHER STATISTICAL ANALYSIS CAN CLARIFY IF THESE ARE STATISTICALLY SIGNIFICANT.</a:t>
            </a:r>
          </a:p>
          <a:p>
            <a:pPr algn="l">
              <a:lnSpc>
                <a:spcPts val="4550"/>
              </a:lnSpc>
              <a:spcBef>
                <a:spcPct val="0"/>
              </a:spcBef>
            </a:pPr>
            <a:r>
              <a:rPr lang="en-US" sz="3500">
                <a:solidFill>
                  <a:srgbClr val="FFFFFF"/>
                </a:solidFill>
                <a:latin typeface="Courier Prime"/>
              </a:rPr>
              <a:t> </a:t>
            </a:r>
          </a:p>
        </p:txBody>
      </p:sp>
      <p:sp>
        <p:nvSpPr>
          <p:cNvPr name="TextBox 4" id="4"/>
          <p:cNvSpPr txBox="true"/>
          <p:nvPr/>
        </p:nvSpPr>
        <p:spPr>
          <a:xfrm rot="0">
            <a:off x="0" y="2084578"/>
            <a:ext cx="8522634" cy="795147"/>
          </a:xfrm>
          <a:prstGeom prst="rect">
            <a:avLst/>
          </a:prstGeom>
        </p:spPr>
        <p:txBody>
          <a:bodyPr anchor="t" rtlCol="false" tIns="0" lIns="0" bIns="0" rIns="0">
            <a:spAutoFit/>
          </a:bodyPr>
          <a:lstStyle/>
          <a:p>
            <a:pPr algn="l">
              <a:lnSpc>
                <a:spcPts val="6357"/>
              </a:lnSpc>
              <a:spcBef>
                <a:spcPct val="0"/>
              </a:spcBef>
            </a:pPr>
            <a:r>
              <a:rPr lang="en-US" sz="4890">
                <a:solidFill>
                  <a:srgbClr val="FFFFFF"/>
                </a:solidFill>
                <a:latin typeface="Courier Prime"/>
              </a:rPr>
              <a:t>INSURED RELATIONSHIP:</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6846889" y="602551"/>
            <a:ext cx="3351490"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REPORTING</a:t>
            </a:r>
          </a:p>
        </p:txBody>
      </p:sp>
      <p:sp>
        <p:nvSpPr>
          <p:cNvPr name="TextBox 3" id="3"/>
          <p:cNvSpPr txBox="true"/>
          <p:nvPr/>
        </p:nvSpPr>
        <p:spPr>
          <a:xfrm rot="0">
            <a:off x="0" y="3200317"/>
            <a:ext cx="18288000" cy="2289175"/>
          </a:xfrm>
          <a:prstGeom prst="rect">
            <a:avLst/>
          </a:prstGeom>
        </p:spPr>
        <p:txBody>
          <a:bodyPr anchor="t" rtlCol="false" tIns="0" lIns="0" bIns="0" rIns="0">
            <a:spAutoFit/>
          </a:bodyPr>
          <a:lstStyle/>
          <a:p>
            <a:pPr algn="l">
              <a:lnSpc>
                <a:spcPts val="4550"/>
              </a:lnSpc>
              <a:spcBef>
                <a:spcPct val="0"/>
              </a:spcBef>
            </a:pPr>
            <a:r>
              <a:rPr lang="en-US" sz="3500">
                <a:solidFill>
                  <a:srgbClr val="FFFFFF"/>
                </a:solidFill>
                <a:latin typeface="Courier Prime"/>
              </a:rPr>
              <a:t>THERE IS A SIGNIFICANT DIFFERENCE BETWEEN THE TOTAL LOSS OF CLIENTS WHO PAY BETWEEN R1000 - R1499 AND CLIENTS WHO PAY LOWER PREMIUMS. FURTHER INVESTIGATION IS IMPORTANT TO ESTABLISH REASONS FOR THE DISPARITY</a:t>
            </a:r>
          </a:p>
        </p:txBody>
      </p:sp>
      <p:sp>
        <p:nvSpPr>
          <p:cNvPr name="TextBox 4" id="4"/>
          <p:cNvSpPr txBox="true"/>
          <p:nvPr/>
        </p:nvSpPr>
        <p:spPr>
          <a:xfrm rot="0">
            <a:off x="0" y="2084578"/>
            <a:ext cx="8522634" cy="795147"/>
          </a:xfrm>
          <a:prstGeom prst="rect">
            <a:avLst/>
          </a:prstGeom>
        </p:spPr>
        <p:txBody>
          <a:bodyPr anchor="t" rtlCol="false" tIns="0" lIns="0" bIns="0" rIns="0">
            <a:spAutoFit/>
          </a:bodyPr>
          <a:lstStyle/>
          <a:p>
            <a:pPr algn="l">
              <a:lnSpc>
                <a:spcPts val="6357"/>
              </a:lnSpc>
              <a:spcBef>
                <a:spcPct val="0"/>
              </a:spcBef>
            </a:pPr>
            <a:r>
              <a:rPr lang="en-US" sz="4890">
                <a:solidFill>
                  <a:srgbClr val="FFFFFF"/>
                </a:solidFill>
                <a:latin typeface="Courier Prime"/>
              </a:rPr>
              <a:t>PREMIUM RANGE:</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6846889" y="602551"/>
            <a:ext cx="3351490"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REPORTING</a:t>
            </a:r>
          </a:p>
        </p:txBody>
      </p:sp>
      <p:sp>
        <p:nvSpPr>
          <p:cNvPr name="TextBox 3" id="3"/>
          <p:cNvSpPr txBox="true"/>
          <p:nvPr/>
        </p:nvSpPr>
        <p:spPr>
          <a:xfrm rot="0">
            <a:off x="0" y="3200317"/>
            <a:ext cx="18288000" cy="2289175"/>
          </a:xfrm>
          <a:prstGeom prst="rect">
            <a:avLst/>
          </a:prstGeom>
        </p:spPr>
        <p:txBody>
          <a:bodyPr anchor="t" rtlCol="false" tIns="0" lIns="0" bIns="0" rIns="0">
            <a:spAutoFit/>
          </a:bodyPr>
          <a:lstStyle/>
          <a:p>
            <a:pPr algn="l">
              <a:lnSpc>
                <a:spcPts val="4550"/>
              </a:lnSpc>
            </a:pPr>
            <a:r>
              <a:rPr lang="en-US" sz="3500">
                <a:solidFill>
                  <a:srgbClr val="FFFFFF"/>
                </a:solidFill>
                <a:latin typeface="Courier Prime"/>
              </a:rPr>
              <a:t>A PIE CHART SUGGESTS THAT THERE IS NO SIGNIFICANT DIFFERENCE IN THE AMOUNT OF FRAUD REPORTED IN THE DIFFERENT EDUCATION LEVELS. </a:t>
            </a:r>
          </a:p>
          <a:p>
            <a:pPr algn="l">
              <a:lnSpc>
                <a:spcPts val="4550"/>
              </a:lnSpc>
            </a:pPr>
            <a:r>
              <a:rPr lang="en-US" sz="3500">
                <a:solidFill>
                  <a:srgbClr val="FFFFFF"/>
                </a:solidFill>
                <a:latin typeface="Courier Prime"/>
              </a:rPr>
              <a:t>JD has the highest loss while College has the lowest loss.</a:t>
            </a:r>
          </a:p>
          <a:p>
            <a:pPr algn="l">
              <a:lnSpc>
                <a:spcPts val="4550"/>
              </a:lnSpc>
              <a:spcBef>
                <a:spcPct val="0"/>
              </a:spcBef>
            </a:pPr>
          </a:p>
        </p:txBody>
      </p:sp>
      <p:sp>
        <p:nvSpPr>
          <p:cNvPr name="TextBox 4" id="4"/>
          <p:cNvSpPr txBox="true"/>
          <p:nvPr/>
        </p:nvSpPr>
        <p:spPr>
          <a:xfrm rot="0">
            <a:off x="0" y="2084578"/>
            <a:ext cx="13075072" cy="795147"/>
          </a:xfrm>
          <a:prstGeom prst="rect">
            <a:avLst/>
          </a:prstGeom>
        </p:spPr>
        <p:txBody>
          <a:bodyPr anchor="t" rtlCol="false" tIns="0" lIns="0" bIns="0" rIns="0">
            <a:spAutoFit/>
          </a:bodyPr>
          <a:lstStyle/>
          <a:p>
            <a:pPr algn="l">
              <a:lnSpc>
                <a:spcPts val="6357"/>
              </a:lnSpc>
              <a:spcBef>
                <a:spcPct val="0"/>
              </a:spcBef>
            </a:pPr>
            <a:r>
              <a:rPr lang="en-US" sz="4890">
                <a:solidFill>
                  <a:srgbClr val="FFFFFF"/>
                </a:solidFill>
                <a:latin typeface="Courier Prime"/>
              </a:rPr>
              <a:t>INSURED EDUCATION LEVEL AND GENDER:</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6846889" y="602551"/>
            <a:ext cx="3351490"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REPORTING</a:t>
            </a:r>
          </a:p>
        </p:txBody>
      </p:sp>
      <p:sp>
        <p:nvSpPr>
          <p:cNvPr name="TextBox 3" id="3"/>
          <p:cNvSpPr txBox="true"/>
          <p:nvPr/>
        </p:nvSpPr>
        <p:spPr>
          <a:xfrm rot="0">
            <a:off x="0" y="3200317"/>
            <a:ext cx="18288000" cy="2289175"/>
          </a:xfrm>
          <a:prstGeom prst="rect">
            <a:avLst/>
          </a:prstGeom>
        </p:spPr>
        <p:txBody>
          <a:bodyPr anchor="t" rtlCol="false" tIns="0" lIns="0" bIns="0" rIns="0">
            <a:spAutoFit/>
          </a:bodyPr>
          <a:lstStyle/>
          <a:p>
            <a:pPr algn="l">
              <a:lnSpc>
                <a:spcPts val="4550"/>
              </a:lnSpc>
              <a:spcBef>
                <a:spcPct val="0"/>
              </a:spcBef>
            </a:pPr>
            <a:r>
              <a:rPr lang="en-US" sz="3500">
                <a:solidFill>
                  <a:srgbClr val="FFFFFF"/>
                </a:solidFill>
                <a:latin typeface="Courier Prime"/>
              </a:rPr>
              <a:t>FURTHER STATISTICAL ANALYSIS CAN BE DONE TO DETERMINE IF THE DIFFERENCES IN CLAIMS BETWEEN DODGE AND HONDA WARRANT A DIFFERENCE IN PREMIUM CHARGES. SIMILARLY THE DIFFERENCE BETWEEN CLAIMS OF ML 350 MODELS AND RAM MODELS WARRANT FURTHER INVESTIGATION.</a:t>
            </a:r>
          </a:p>
        </p:txBody>
      </p:sp>
      <p:sp>
        <p:nvSpPr>
          <p:cNvPr name="TextBox 4" id="4"/>
          <p:cNvSpPr txBox="true"/>
          <p:nvPr/>
        </p:nvSpPr>
        <p:spPr>
          <a:xfrm rot="0">
            <a:off x="0" y="2084578"/>
            <a:ext cx="13075072" cy="795147"/>
          </a:xfrm>
          <a:prstGeom prst="rect">
            <a:avLst/>
          </a:prstGeom>
        </p:spPr>
        <p:txBody>
          <a:bodyPr anchor="t" rtlCol="false" tIns="0" lIns="0" bIns="0" rIns="0">
            <a:spAutoFit/>
          </a:bodyPr>
          <a:lstStyle/>
          <a:p>
            <a:pPr algn="l">
              <a:lnSpc>
                <a:spcPts val="6357"/>
              </a:lnSpc>
              <a:spcBef>
                <a:spcPct val="0"/>
              </a:spcBef>
            </a:pPr>
            <a:r>
              <a:rPr lang="en-US" sz="4890">
                <a:solidFill>
                  <a:srgbClr val="FFFFFF"/>
                </a:solidFill>
                <a:latin typeface="Courier Prime"/>
              </a:rPr>
              <a:t>VEHICLES AND CLAIMS:</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6846889" y="602551"/>
            <a:ext cx="3351490"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REPORTING</a:t>
            </a:r>
          </a:p>
        </p:txBody>
      </p:sp>
      <p:sp>
        <p:nvSpPr>
          <p:cNvPr name="TextBox 3" id="3"/>
          <p:cNvSpPr txBox="true"/>
          <p:nvPr/>
        </p:nvSpPr>
        <p:spPr>
          <a:xfrm rot="0">
            <a:off x="0" y="3200317"/>
            <a:ext cx="18288000" cy="2289175"/>
          </a:xfrm>
          <a:prstGeom prst="rect">
            <a:avLst/>
          </a:prstGeom>
        </p:spPr>
        <p:txBody>
          <a:bodyPr anchor="t" rtlCol="false" tIns="0" lIns="0" bIns="0" rIns="0">
            <a:spAutoFit/>
          </a:bodyPr>
          <a:lstStyle/>
          <a:p>
            <a:pPr algn="l">
              <a:lnSpc>
                <a:spcPts val="4550"/>
              </a:lnSpc>
              <a:spcBef>
                <a:spcPct val="0"/>
              </a:spcBef>
            </a:pPr>
            <a:r>
              <a:rPr lang="en-US" sz="3500">
                <a:solidFill>
                  <a:srgbClr val="FFFFFF"/>
                </a:solidFill>
                <a:latin typeface="Courier Prime"/>
              </a:rPr>
              <a:t>FURTHER STATISTICAL ANALYSIS CAN BE DONE TO DETERMINE IF THE DIFFERENCES IN CLAIMS BETWEEN DODGE AND HONDA WARRANT A DIFFERENCE IN PREMIUM CHARGES. SIMILARLY THE DIFFERENCE BETWEEN CLAIMS OF ML 350 MODELS AND RAM MODELS WARRANT FURTHER INVESTIGATION.</a:t>
            </a:r>
          </a:p>
        </p:txBody>
      </p:sp>
      <p:sp>
        <p:nvSpPr>
          <p:cNvPr name="TextBox 4" id="4"/>
          <p:cNvSpPr txBox="true"/>
          <p:nvPr/>
        </p:nvSpPr>
        <p:spPr>
          <a:xfrm rot="0">
            <a:off x="0" y="2084578"/>
            <a:ext cx="13075072" cy="795147"/>
          </a:xfrm>
          <a:prstGeom prst="rect">
            <a:avLst/>
          </a:prstGeom>
        </p:spPr>
        <p:txBody>
          <a:bodyPr anchor="t" rtlCol="false" tIns="0" lIns="0" bIns="0" rIns="0">
            <a:spAutoFit/>
          </a:bodyPr>
          <a:lstStyle/>
          <a:p>
            <a:pPr algn="l">
              <a:lnSpc>
                <a:spcPts val="6357"/>
              </a:lnSpc>
              <a:spcBef>
                <a:spcPct val="0"/>
              </a:spcBef>
            </a:pPr>
            <a:r>
              <a:rPr lang="en-US" sz="4890">
                <a:solidFill>
                  <a:srgbClr val="FFFFFF"/>
                </a:solidFill>
                <a:latin typeface="Courier Prime"/>
              </a:rPr>
              <a:t>VEHICLES AND CLAIMS: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5792569" y="971550"/>
            <a:ext cx="6702862" cy="795141"/>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PROBLEM STATEMENT:</a:t>
            </a:r>
          </a:p>
        </p:txBody>
      </p:sp>
      <p:sp>
        <p:nvSpPr>
          <p:cNvPr name="TextBox 3" id="3"/>
          <p:cNvSpPr txBox="true"/>
          <p:nvPr/>
        </p:nvSpPr>
        <p:spPr>
          <a:xfrm rot="0">
            <a:off x="0" y="3453168"/>
            <a:ext cx="18288000" cy="3432175"/>
          </a:xfrm>
          <a:prstGeom prst="rect">
            <a:avLst/>
          </a:prstGeom>
        </p:spPr>
        <p:txBody>
          <a:bodyPr anchor="t" rtlCol="false" tIns="0" lIns="0" bIns="0" rIns="0">
            <a:spAutoFit/>
          </a:bodyPr>
          <a:lstStyle/>
          <a:p>
            <a:pPr algn="l">
              <a:lnSpc>
                <a:spcPts val="4550"/>
              </a:lnSpc>
              <a:spcBef>
                <a:spcPct val="0"/>
              </a:spcBef>
            </a:pPr>
            <a:r>
              <a:rPr lang="en-US" sz="3500">
                <a:solidFill>
                  <a:srgbClr val="FFFFFF"/>
                </a:solidFill>
                <a:latin typeface="Courier Prime"/>
              </a:rPr>
              <a:t>OBJECTIVE: THE PRIMARY OBJECTIVE OF THIS PROJECT IS TO ANALYZE THE PROFITABILITY OF INSURANCE CLIENTS BY EXAMINING VARIOUS FACTORS THAT IMPACT PROFIT MARGINS, SUCH AS AGE, OCCUPATION, AND POLICY DETAILS. THE GOAL IS TO IDENTIFY TRENDS AND INSIGHTS THAT CAN HELP THE INSURANCE COMPANY OPTIMIZE ITS CLIENT PORTFOLIO AND IMPROVE OVERALL PROFITABILITY.</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6846889" y="602551"/>
            <a:ext cx="3351490"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REPORTING</a:t>
            </a:r>
          </a:p>
        </p:txBody>
      </p:sp>
      <p:sp>
        <p:nvSpPr>
          <p:cNvPr name="TextBox 3" id="3"/>
          <p:cNvSpPr txBox="true"/>
          <p:nvPr/>
        </p:nvSpPr>
        <p:spPr>
          <a:xfrm rot="0">
            <a:off x="0" y="3200317"/>
            <a:ext cx="18288000" cy="1717675"/>
          </a:xfrm>
          <a:prstGeom prst="rect">
            <a:avLst/>
          </a:prstGeom>
        </p:spPr>
        <p:txBody>
          <a:bodyPr anchor="t" rtlCol="false" tIns="0" lIns="0" bIns="0" rIns="0">
            <a:spAutoFit/>
          </a:bodyPr>
          <a:lstStyle/>
          <a:p>
            <a:pPr algn="l">
              <a:lnSpc>
                <a:spcPts val="4550"/>
              </a:lnSpc>
              <a:spcBef>
                <a:spcPct val="0"/>
              </a:spcBef>
            </a:pPr>
            <a:r>
              <a:rPr lang="en-US" sz="3500">
                <a:solidFill>
                  <a:srgbClr val="FFFFFF"/>
                </a:solidFill>
                <a:latin typeface="Courier Prime"/>
              </a:rPr>
              <a:t>OF THE FEW PROFITABLE CLIENTS, THE TWO LARGEST PORTIONS OF PROFITABLE CLIENTS FALL UNDER THE EDUCATION LEVEL OF ASSOICATE AND HIGH SCHOOL LEVEL.</a:t>
            </a:r>
          </a:p>
        </p:txBody>
      </p:sp>
      <p:sp>
        <p:nvSpPr>
          <p:cNvPr name="TextBox 4" id="4"/>
          <p:cNvSpPr txBox="true"/>
          <p:nvPr/>
        </p:nvSpPr>
        <p:spPr>
          <a:xfrm rot="0">
            <a:off x="0" y="2084578"/>
            <a:ext cx="13075072" cy="795147"/>
          </a:xfrm>
          <a:prstGeom prst="rect">
            <a:avLst/>
          </a:prstGeom>
        </p:spPr>
        <p:txBody>
          <a:bodyPr anchor="t" rtlCol="false" tIns="0" lIns="0" bIns="0" rIns="0">
            <a:spAutoFit/>
          </a:bodyPr>
          <a:lstStyle/>
          <a:p>
            <a:pPr algn="l">
              <a:lnSpc>
                <a:spcPts val="6357"/>
              </a:lnSpc>
              <a:spcBef>
                <a:spcPct val="0"/>
              </a:spcBef>
            </a:pPr>
            <a:r>
              <a:rPr lang="en-US" sz="4890">
                <a:solidFill>
                  <a:srgbClr val="FFFFFF"/>
                </a:solidFill>
                <a:latin typeface="Courier Prime"/>
              </a:rPr>
              <a:t>PROFITABLE CLIENTS:</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6660735" y="602551"/>
            <a:ext cx="3723799"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CONCLUSION</a:t>
            </a:r>
          </a:p>
        </p:txBody>
      </p:sp>
      <p:sp>
        <p:nvSpPr>
          <p:cNvPr name="TextBox 3" id="3"/>
          <p:cNvSpPr txBox="true"/>
          <p:nvPr/>
        </p:nvSpPr>
        <p:spPr>
          <a:xfrm rot="0">
            <a:off x="0" y="3200317"/>
            <a:ext cx="18288000" cy="4003675"/>
          </a:xfrm>
          <a:prstGeom prst="rect">
            <a:avLst/>
          </a:prstGeom>
        </p:spPr>
        <p:txBody>
          <a:bodyPr anchor="t" rtlCol="false" tIns="0" lIns="0" bIns="0" rIns="0">
            <a:spAutoFit/>
          </a:bodyPr>
          <a:lstStyle/>
          <a:p>
            <a:pPr algn="l">
              <a:lnSpc>
                <a:spcPts val="4550"/>
              </a:lnSpc>
              <a:spcBef>
                <a:spcPct val="0"/>
              </a:spcBef>
            </a:pPr>
            <a:r>
              <a:rPr lang="en-US" sz="3500">
                <a:solidFill>
                  <a:srgbClr val="FFFFFF"/>
                </a:solidFill>
                <a:latin typeface="Courier Prime"/>
              </a:rPr>
              <a:t>THIS PROJECT LOOKED AT THE DATA OF AN INSURANCE COMPANY SHOWING THE INSURANCE CLAIMS, INSURANCE PREMIUMS OF CLIENTS. THEFEATURES INCLUDED DIFFERENT CHARACTERISTICS OF CLIENTS. WE EXPLORED THERELATIONSHIPS BETWEEN THE VARIOUS FEATIRES OF CLIENTS AND THE RELATIONSHIP BETWEEN THE FEATURES AND THE LOSS INCURRED OR PROFIT MADE BY THE COMPANY. THE REPORTS SERVE AS A STARTING POINT FOR FURTHER INVESTIGATION AND STATISTICAL ANALYSIS.</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4174152" y="808722"/>
            <a:ext cx="9309259" cy="1165972"/>
          </a:xfrm>
          <a:prstGeom prst="rect">
            <a:avLst/>
          </a:prstGeom>
        </p:spPr>
        <p:txBody>
          <a:bodyPr anchor="t" rtlCol="false" tIns="0" lIns="0" bIns="0" rIns="0">
            <a:spAutoFit/>
          </a:bodyPr>
          <a:lstStyle/>
          <a:p>
            <a:pPr algn="ctr">
              <a:lnSpc>
                <a:spcPts val="9348"/>
              </a:lnSpc>
              <a:spcBef>
                <a:spcPct val="0"/>
              </a:spcBef>
            </a:pPr>
            <a:r>
              <a:rPr lang="en-US" sz="7191">
                <a:solidFill>
                  <a:srgbClr val="FFFFFF"/>
                </a:solidFill>
                <a:latin typeface="Courier Prime"/>
              </a:rPr>
              <a:t>PROJECT LANDSCAPE</a:t>
            </a:r>
          </a:p>
        </p:txBody>
      </p:sp>
      <p:sp>
        <p:nvSpPr>
          <p:cNvPr name="TextBox 3" id="3"/>
          <p:cNvSpPr txBox="true"/>
          <p:nvPr/>
        </p:nvSpPr>
        <p:spPr>
          <a:xfrm rot="0">
            <a:off x="7183862" y="2523101"/>
            <a:ext cx="1489591"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DATA</a:t>
            </a:r>
          </a:p>
        </p:txBody>
      </p:sp>
      <p:sp>
        <p:nvSpPr>
          <p:cNvPr name="TextBox 4" id="4"/>
          <p:cNvSpPr txBox="true"/>
          <p:nvPr/>
        </p:nvSpPr>
        <p:spPr>
          <a:xfrm rot="0">
            <a:off x="0" y="4003929"/>
            <a:ext cx="18288000" cy="4575175"/>
          </a:xfrm>
          <a:prstGeom prst="rect">
            <a:avLst/>
          </a:prstGeom>
        </p:spPr>
        <p:txBody>
          <a:bodyPr anchor="t" rtlCol="false" tIns="0" lIns="0" bIns="0" rIns="0">
            <a:spAutoFit/>
          </a:bodyPr>
          <a:lstStyle/>
          <a:p>
            <a:pPr algn="l">
              <a:lnSpc>
                <a:spcPts val="4550"/>
              </a:lnSpc>
            </a:pPr>
            <a:r>
              <a:rPr lang="en-US" sz="3500">
                <a:solidFill>
                  <a:srgbClr val="FFFFFF"/>
                </a:solidFill>
                <a:latin typeface="Courier Prime"/>
              </a:rPr>
              <a:t>OWNERSHIP:</a:t>
            </a:r>
          </a:p>
          <a:p>
            <a:pPr algn="l" marL="755651" indent="-377825" lvl="1">
              <a:lnSpc>
                <a:spcPts val="4550"/>
              </a:lnSpc>
              <a:spcBef>
                <a:spcPct val="0"/>
              </a:spcBef>
              <a:buFont typeface="Arial"/>
              <a:buChar char="•"/>
            </a:pPr>
            <a:r>
              <a:rPr lang="en-US" sz="3500">
                <a:solidFill>
                  <a:srgbClr val="FFFFFF"/>
                </a:solidFill>
                <a:latin typeface="Courier Prime"/>
              </a:rPr>
              <a:t>The data is </a:t>
            </a:r>
            <a:r>
              <a:rPr lang="en-US" sz="3500">
                <a:solidFill>
                  <a:srgbClr val="FFFFFF"/>
                </a:solidFill>
                <a:latin typeface="Courier Prime"/>
              </a:rPr>
              <a:t>OWNED BY THE INSURANCE COMPANY.</a:t>
            </a:r>
          </a:p>
          <a:p>
            <a:pPr algn="l">
              <a:lnSpc>
                <a:spcPts val="4550"/>
              </a:lnSpc>
              <a:spcBef>
                <a:spcPct val="0"/>
              </a:spcBef>
            </a:pPr>
            <a:r>
              <a:rPr lang="en-US" sz="3500">
                <a:solidFill>
                  <a:srgbClr val="FFFFFF"/>
                </a:solidFill>
                <a:latin typeface="Courier Prime"/>
              </a:rPr>
              <a:t>LOCATION:</a:t>
            </a:r>
          </a:p>
          <a:p>
            <a:pPr algn="l" marL="755651" indent="-377825" lvl="1">
              <a:lnSpc>
                <a:spcPts val="4550"/>
              </a:lnSpc>
              <a:spcBef>
                <a:spcPct val="0"/>
              </a:spcBef>
              <a:buFont typeface="Arial"/>
              <a:buChar char="•"/>
            </a:pPr>
            <a:r>
              <a:rPr lang="en-US" sz="3500">
                <a:solidFill>
                  <a:srgbClr val="FFFFFF"/>
                </a:solidFill>
                <a:latin typeface="Courier Prime"/>
              </a:rPr>
              <a:t>THE DATA IS STORED IN THE COMPANY'S SECURE DATABASES AND HAS BEEN EXTRACTED FOR ANALYSIS.</a:t>
            </a:r>
          </a:p>
          <a:p>
            <a:pPr algn="l">
              <a:lnSpc>
                <a:spcPts val="4550"/>
              </a:lnSpc>
              <a:spcBef>
                <a:spcPct val="0"/>
              </a:spcBef>
            </a:pPr>
            <a:r>
              <a:rPr lang="en-US" sz="3500">
                <a:solidFill>
                  <a:srgbClr val="FFFFFF"/>
                </a:solidFill>
                <a:latin typeface="Courier Prime"/>
              </a:rPr>
              <a:t>FORMAT:</a:t>
            </a:r>
          </a:p>
          <a:p>
            <a:pPr algn="l" marL="755651" indent="-377825" lvl="1">
              <a:lnSpc>
                <a:spcPts val="4550"/>
              </a:lnSpc>
              <a:spcBef>
                <a:spcPct val="0"/>
              </a:spcBef>
              <a:buFont typeface="Arial"/>
              <a:buChar char="•"/>
            </a:pPr>
            <a:r>
              <a:rPr lang="en-US" sz="3500">
                <a:solidFill>
                  <a:srgbClr val="FFFFFF"/>
                </a:solidFill>
                <a:latin typeface="Courier Prime"/>
              </a:rPr>
              <a:t>THE DATA IS STRUCTURED, PRIMARILY IN A TABULAR FORMAT.</a:t>
            </a:r>
          </a:p>
          <a:p>
            <a:pPr algn="l">
              <a:lnSpc>
                <a:spcPts val="455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442138" y="735012"/>
            <a:ext cx="17845862" cy="9520555"/>
          </a:xfrm>
          <a:prstGeom prst="rect">
            <a:avLst/>
          </a:prstGeom>
        </p:spPr>
        <p:txBody>
          <a:bodyPr anchor="t" rtlCol="false" tIns="0" lIns="0" bIns="0" rIns="0">
            <a:spAutoFit/>
          </a:bodyPr>
          <a:lstStyle/>
          <a:p>
            <a:pPr algn="l">
              <a:lnSpc>
                <a:spcPts val="4159"/>
              </a:lnSpc>
              <a:spcBef>
                <a:spcPct val="0"/>
              </a:spcBef>
            </a:pPr>
            <a:r>
              <a:rPr lang="en-US" sz="3199">
                <a:solidFill>
                  <a:srgbClr val="FFFFFF"/>
                </a:solidFill>
                <a:latin typeface="Courier Prime"/>
              </a:rPr>
              <a:t>DATA DICTIONARY:</a:t>
            </a:r>
          </a:p>
          <a:p>
            <a:pPr algn="l">
              <a:lnSpc>
                <a:spcPts val="4159"/>
              </a:lnSpc>
              <a:spcBef>
                <a:spcPct val="0"/>
              </a:spcBef>
            </a:pPr>
          </a:p>
          <a:p>
            <a:pPr algn="l">
              <a:lnSpc>
                <a:spcPts val="4159"/>
              </a:lnSpc>
              <a:spcBef>
                <a:spcPct val="0"/>
              </a:spcBef>
            </a:pPr>
            <a:r>
              <a:rPr lang="en-US" sz="3199">
                <a:solidFill>
                  <a:srgbClr val="FFFFFF"/>
                </a:solidFill>
                <a:latin typeface="Courier Prime"/>
              </a:rPr>
              <a:t>THE DATA DICTIONARY PROVIDES DETAILED DESCRIPTIONS OF EACH COLUMN IN THE DATASET, INCLUDING:</a:t>
            </a:r>
          </a:p>
          <a:p>
            <a:pPr algn="l">
              <a:lnSpc>
                <a:spcPts val="4159"/>
              </a:lnSpc>
              <a:spcBef>
                <a:spcPct val="0"/>
              </a:spcBef>
            </a:pPr>
          </a:p>
          <a:p>
            <a:pPr algn="l">
              <a:lnSpc>
                <a:spcPts val="4159"/>
              </a:lnSpc>
              <a:spcBef>
                <a:spcPct val="0"/>
              </a:spcBef>
            </a:pPr>
            <a:r>
              <a:rPr lang="en-US" sz="3199">
                <a:solidFill>
                  <a:srgbClr val="FFFFFF"/>
                </a:solidFill>
                <a:latin typeface="Courier Prime"/>
              </a:rPr>
              <a:t>MONTHS_AS_CUSTOMER: NUMBER OF MONTHS THE CLIENT HAS BEEN WITH THE COMPANY.</a:t>
            </a:r>
          </a:p>
          <a:p>
            <a:pPr algn="l">
              <a:lnSpc>
                <a:spcPts val="4159"/>
              </a:lnSpc>
              <a:spcBef>
                <a:spcPct val="0"/>
              </a:spcBef>
            </a:pPr>
            <a:r>
              <a:rPr lang="en-US" sz="3199">
                <a:solidFill>
                  <a:srgbClr val="FFFFFF"/>
                </a:solidFill>
                <a:latin typeface="Courier Prime"/>
              </a:rPr>
              <a:t>AGE: AGE OF THE INSURED.</a:t>
            </a:r>
          </a:p>
          <a:p>
            <a:pPr algn="l">
              <a:lnSpc>
                <a:spcPts val="4159"/>
              </a:lnSpc>
              <a:spcBef>
                <a:spcPct val="0"/>
              </a:spcBef>
            </a:pPr>
            <a:r>
              <a:rPr lang="en-US" sz="3199">
                <a:solidFill>
                  <a:srgbClr val="FFFFFF"/>
                </a:solidFill>
                <a:latin typeface="Courier Prime"/>
              </a:rPr>
              <a:t>POLICY_NUMBER: UNIQUE IDENTIFIER FOR EACH POLICY.</a:t>
            </a:r>
          </a:p>
          <a:p>
            <a:pPr algn="l">
              <a:lnSpc>
                <a:spcPts val="4159"/>
              </a:lnSpc>
              <a:spcBef>
                <a:spcPct val="0"/>
              </a:spcBef>
            </a:pPr>
            <a:r>
              <a:rPr lang="en-US" sz="3199">
                <a:solidFill>
                  <a:srgbClr val="FFFFFF"/>
                </a:solidFill>
                <a:latin typeface="Courier Prime"/>
              </a:rPr>
              <a:t>POLICY_BIND_DATE: THE DATE THE POLICY WAS INITIATED.</a:t>
            </a:r>
          </a:p>
          <a:p>
            <a:pPr algn="l">
              <a:lnSpc>
                <a:spcPts val="4159"/>
              </a:lnSpc>
              <a:spcBef>
                <a:spcPct val="0"/>
              </a:spcBef>
            </a:pPr>
            <a:r>
              <a:rPr lang="en-US" sz="3199">
                <a:solidFill>
                  <a:srgbClr val="FFFFFF"/>
                </a:solidFill>
                <a:latin typeface="Courier Prime"/>
              </a:rPr>
              <a:t>POLICY_STATE: THE STATE WHERE THE POLICY IS ACTIVE.</a:t>
            </a:r>
          </a:p>
          <a:p>
            <a:pPr algn="l">
              <a:lnSpc>
                <a:spcPts val="4159"/>
              </a:lnSpc>
              <a:spcBef>
                <a:spcPct val="0"/>
              </a:spcBef>
            </a:pPr>
            <a:r>
              <a:rPr lang="en-US" sz="3199">
                <a:solidFill>
                  <a:srgbClr val="FFFFFF"/>
                </a:solidFill>
                <a:latin typeface="Courier Prime"/>
              </a:rPr>
              <a:t>POLICY_CSL: COVERAGE LIMITS OF THE POLICY.</a:t>
            </a:r>
          </a:p>
          <a:p>
            <a:pPr algn="l">
              <a:lnSpc>
                <a:spcPts val="4159"/>
              </a:lnSpc>
              <a:spcBef>
                <a:spcPct val="0"/>
              </a:spcBef>
            </a:pPr>
            <a:r>
              <a:rPr lang="en-US" sz="3199">
                <a:solidFill>
                  <a:srgbClr val="FFFFFF"/>
                </a:solidFill>
                <a:latin typeface="Courier Prime"/>
              </a:rPr>
              <a:t>POLICY_DEDUCTABLE: DEDUCTIBLE AMOUNT FOR THE POLICY.</a:t>
            </a:r>
          </a:p>
          <a:p>
            <a:pPr algn="l">
              <a:lnSpc>
                <a:spcPts val="4159"/>
              </a:lnSpc>
              <a:spcBef>
                <a:spcPct val="0"/>
              </a:spcBef>
            </a:pPr>
            <a:r>
              <a:rPr lang="en-US" sz="3199">
                <a:solidFill>
                  <a:srgbClr val="FFFFFF"/>
                </a:solidFill>
                <a:latin typeface="Courier Prime"/>
              </a:rPr>
              <a:t>POLICY_ANNUAL_PREMIUM: ANNUAL PREMIUM PAID BY THE INSURED.</a:t>
            </a:r>
          </a:p>
          <a:p>
            <a:pPr algn="l">
              <a:lnSpc>
                <a:spcPts val="4159"/>
              </a:lnSpc>
              <a:spcBef>
                <a:spcPct val="0"/>
              </a:spcBef>
            </a:pPr>
            <a:r>
              <a:rPr lang="en-US" sz="3199">
                <a:solidFill>
                  <a:srgbClr val="FFFFFF"/>
                </a:solidFill>
                <a:latin typeface="Courier Prime"/>
              </a:rPr>
              <a:t>UMBRELLA_LIMIT: COVERAGE LIMIT FOR UMBRELLA POLICIES.</a:t>
            </a:r>
          </a:p>
          <a:p>
            <a:pPr algn="l">
              <a:lnSpc>
                <a:spcPts val="4159"/>
              </a:lnSpc>
              <a:spcBef>
                <a:spcPct val="0"/>
              </a:spcBef>
            </a:pPr>
            <a:r>
              <a:rPr lang="en-US" sz="3199">
                <a:solidFill>
                  <a:srgbClr val="FFFFFF"/>
                </a:solidFill>
                <a:latin typeface="Courier Prime"/>
              </a:rPr>
              <a:t>INSURED_ZIP: ZIP CODE OF THE INSURED.</a:t>
            </a:r>
          </a:p>
          <a:p>
            <a:pPr algn="l">
              <a:lnSpc>
                <a:spcPts val="3769"/>
              </a:lnSpc>
              <a:spcBef>
                <a:spcPct val="0"/>
              </a:spcBef>
            </a:pPr>
          </a:p>
          <a:p>
            <a:pPr algn="l">
              <a:lnSpc>
                <a:spcPts val="2600"/>
              </a:lnSpc>
              <a:spcBef>
                <a:spcPct val="0"/>
              </a:spcBef>
            </a:pPr>
          </a:p>
          <a:p>
            <a:pPr algn="l">
              <a:lnSpc>
                <a:spcPts val="2600"/>
              </a:lnSpc>
              <a:spcBef>
                <a:spcPct val="0"/>
              </a:spcBef>
            </a:pPr>
          </a:p>
        </p:txBody>
      </p:sp>
      <p:sp>
        <p:nvSpPr>
          <p:cNvPr name="TextBox 3" id="3"/>
          <p:cNvSpPr txBox="true"/>
          <p:nvPr/>
        </p:nvSpPr>
        <p:spPr>
          <a:xfrm rot="0">
            <a:off x="6060277" y="-12510"/>
            <a:ext cx="4096226"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INFORMATION</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557205" y="1296366"/>
            <a:ext cx="13888998" cy="6817360"/>
          </a:xfrm>
          <a:prstGeom prst="rect">
            <a:avLst/>
          </a:prstGeom>
        </p:spPr>
        <p:txBody>
          <a:bodyPr anchor="t" rtlCol="false" tIns="0" lIns="0" bIns="0" rIns="0">
            <a:spAutoFit/>
          </a:bodyPr>
          <a:lstStyle/>
          <a:p>
            <a:pPr algn="l">
              <a:lnSpc>
                <a:spcPts val="4159"/>
              </a:lnSpc>
            </a:pPr>
            <a:r>
              <a:rPr lang="en-US" sz="3199">
                <a:solidFill>
                  <a:srgbClr val="FFFFFF"/>
                </a:solidFill>
                <a:latin typeface="Courier Prime"/>
              </a:rPr>
              <a:t>INSURED_SEX: GENDER OF THE INSURED.</a:t>
            </a:r>
          </a:p>
          <a:p>
            <a:pPr algn="l">
              <a:lnSpc>
                <a:spcPts val="4159"/>
              </a:lnSpc>
            </a:pPr>
            <a:r>
              <a:rPr lang="en-US" sz="3199">
                <a:solidFill>
                  <a:srgbClr val="FFFFFF"/>
                </a:solidFill>
                <a:latin typeface="Courier Prime"/>
              </a:rPr>
              <a:t>insured_education_level: Education level of the insured.</a:t>
            </a:r>
          </a:p>
          <a:p>
            <a:pPr algn="l">
              <a:lnSpc>
                <a:spcPts val="4159"/>
              </a:lnSpc>
            </a:pPr>
            <a:r>
              <a:rPr lang="en-US" sz="3199">
                <a:solidFill>
                  <a:srgbClr val="FFFFFF"/>
                </a:solidFill>
                <a:latin typeface="Courier Prime"/>
              </a:rPr>
              <a:t>insured_occupation: Occupation of the insured.</a:t>
            </a:r>
          </a:p>
          <a:p>
            <a:pPr algn="l">
              <a:lnSpc>
                <a:spcPts val="4159"/>
              </a:lnSpc>
            </a:pPr>
            <a:r>
              <a:rPr lang="en-US" sz="3199">
                <a:solidFill>
                  <a:srgbClr val="FFFFFF"/>
                </a:solidFill>
                <a:latin typeface="Courier Prime"/>
              </a:rPr>
              <a:t>insured_hobbies: Hobbies of the insured.</a:t>
            </a:r>
          </a:p>
          <a:p>
            <a:pPr algn="l">
              <a:lnSpc>
                <a:spcPts val="4159"/>
              </a:lnSpc>
            </a:pPr>
            <a:r>
              <a:rPr lang="en-US" sz="3199">
                <a:solidFill>
                  <a:srgbClr val="FFFFFF"/>
                </a:solidFill>
                <a:latin typeface="Courier Prime"/>
              </a:rPr>
              <a:t>insured_relationship: Relationship status of the insured.</a:t>
            </a:r>
          </a:p>
          <a:p>
            <a:pPr algn="l">
              <a:lnSpc>
                <a:spcPts val="4159"/>
              </a:lnSpc>
            </a:pPr>
            <a:r>
              <a:rPr lang="en-US" sz="3199">
                <a:solidFill>
                  <a:srgbClr val="FFFFFF"/>
                </a:solidFill>
                <a:latin typeface="Courier Prime"/>
              </a:rPr>
              <a:t>capital-gains: Capital gains reported by the insured.</a:t>
            </a:r>
          </a:p>
          <a:p>
            <a:pPr algn="l">
              <a:lnSpc>
                <a:spcPts val="4159"/>
              </a:lnSpc>
            </a:pPr>
            <a:r>
              <a:rPr lang="en-US" sz="3199">
                <a:solidFill>
                  <a:srgbClr val="FFFFFF"/>
                </a:solidFill>
                <a:latin typeface="Courier Prime"/>
              </a:rPr>
              <a:t>capital-loss: Capital losses reported by the insured.</a:t>
            </a:r>
          </a:p>
          <a:p>
            <a:pPr algn="l">
              <a:lnSpc>
                <a:spcPts val="4159"/>
              </a:lnSpc>
            </a:pPr>
            <a:r>
              <a:rPr lang="en-US" sz="3199">
                <a:solidFill>
                  <a:srgbClr val="FFFFFF"/>
                </a:solidFill>
                <a:latin typeface="Courier Prime"/>
              </a:rPr>
              <a:t>incident_date: Date of the incident.</a:t>
            </a:r>
          </a:p>
          <a:p>
            <a:pPr algn="l">
              <a:lnSpc>
                <a:spcPts val="4159"/>
              </a:lnSpc>
            </a:pPr>
            <a:r>
              <a:rPr lang="en-US" sz="3199">
                <a:solidFill>
                  <a:srgbClr val="FFFFFF"/>
                </a:solidFill>
                <a:latin typeface="Courier Prime"/>
              </a:rPr>
              <a:t>incident_type: Type of incident.</a:t>
            </a:r>
          </a:p>
          <a:p>
            <a:pPr algn="l">
              <a:lnSpc>
                <a:spcPts val="4159"/>
              </a:lnSpc>
            </a:pPr>
            <a:r>
              <a:rPr lang="en-US" sz="3199">
                <a:solidFill>
                  <a:srgbClr val="FFFFFF"/>
                </a:solidFill>
                <a:latin typeface="Courier Prime"/>
              </a:rPr>
              <a:t>collision_type: Type of collision.</a:t>
            </a:r>
          </a:p>
          <a:p>
            <a:pPr algn="l">
              <a:lnSpc>
                <a:spcPts val="4159"/>
              </a:lnSpc>
              <a:spcBef>
                <a:spcPct val="0"/>
              </a:spcBef>
            </a:pPr>
          </a:p>
          <a:p>
            <a:pPr algn="l">
              <a:lnSpc>
                <a:spcPts val="4159"/>
              </a:lnSpc>
              <a:spcBef>
                <a:spcPct val="0"/>
              </a:spcBef>
            </a:pPr>
          </a:p>
          <a:p>
            <a:pPr algn="l">
              <a:lnSpc>
                <a:spcPts val="4159"/>
              </a:lnSpc>
              <a:spcBef>
                <a:spcPct val="0"/>
              </a:spcBef>
            </a:pPr>
          </a:p>
        </p:txBody>
      </p:sp>
      <p:sp>
        <p:nvSpPr>
          <p:cNvPr name="TextBox 3" id="3"/>
          <p:cNvSpPr txBox="true"/>
          <p:nvPr/>
        </p:nvSpPr>
        <p:spPr>
          <a:xfrm rot="0">
            <a:off x="6060277" y="-12510"/>
            <a:ext cx="4096226"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INFORMATION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844592" y="1342393"/>
            <a:ext cx="16096833" cy="8388985"/>
          </a:xfrm>
          <a:prstGeom prst="rect">
            <a:avLst/>
          </a:prstGeom>
        </p:spPr>
        <p:txBody>
          <a:bodyPr anchor="t" rtlCol="false" tIns="0" lIns="0" bIns="0" rIns="0">
            <a:spAutoFit/>
          </a:bodyPr>
          <a:lstStyle/>
          <a:p>
            <a:pPr algn="l">
              <a:lnSpc>
                <a:spcPts val="4159"/>
              </a:lnSpc>
            </a:pPr>
            <a:r>
              <a:rPr lang="en-US" sz="3199">
                <a:solidFill>
                  <a:srgbClr val="FFFFFF"/>
                </a:solidFill>
                <a:latin typeface="Courier Prime"/>
              </a:rPr>
              <a:t>DATA DICTIONARY CONTINUED:</a:t>
            </a:r>
          </a:p>
          <a:p>
            <a:pPr algn="l">
              <a:lnSpc>
                <a:spcPts val="4159"/>
              </a:lnSpc>
            </a:pPr>
          </a:p>
          <a:p>
            <a:pPr algn="l">
              <a:lnSpc>
                <a:spcPts val="4159"/>
              </a:lnSpc>
            </a:pPr>
            <a:r>
              <a:rPr lang="en-US" sz="3199">
                <a:solidFill>
                  <a:srgbClr val="FFFFFF"/>
                </a:solidFill>
                <a:latin typeface="Courier Prime"/>
              </a:rPr>
              <a:t>incident_severity: Severity of the incident.</a:t>
            </a:r>
          </a:p>
          <a:p>
            <a:pPr algn="l">
              <a:lnSpc>
                <a:spcPts val="4159"/>
              </a:lnSpc>
            </a:pPr>
            <a:r>
              <a:rPr lang="en-US" sz="3199">
                <a:solidFill>
                  <a:srgbClr val="FFFFFF"/>
                </a:solidFill>
                <a:latin typeface="Courier Prime"/>
              </a:rPr>
              <a:t>authorities_contacted: Authorities contacted after the incident.</a:t>
            </a:r>
          </a:p>
          <a:p>
            <a:pPr algn="l">
              <a:lnSpc>
                <a:spcPts val="4159"/>
              </a:lnSpc>
            </a:pPr>
            <a:r>
              <a:rPr lang="en-US" sz="3199">
                <a:solidFill>
                  <a:srgbClr val="FFFFFF"/>
                </a:solidFill>
                <a:latin typeface="Courier Prime"/>
              </a:rPr>
              <a:t>incident_state: State where the incident occurred.</a:t>
            </a:r>
          </a:p>
          <a:p>
            <a:pPr algn="l">
              <a:lnSpc>
                <a:spcPts val="4159"/>
              </a:lnSpc>
            </a:pPr>
            <a:r>
              <a:rPr lang="en-US" sz="3199">
                <a:solidFill>
                  <a:srgbClr val="FFFFFF"/>
                </a:solidFill>
                <a:latin typeface="Courier Prime"/>
              </a:rPr>
              <a:t>incident_city: City where the incident occurred.</a:t>
            </a:r>
          </a:p>
          <a:p>
            <a:pPr algn="l">
              <a:lnSpc>
                <a:spcPts val="4159"/>
              </a:lnSpc>
            </a:pPr>
            <a:r>
              <a:rPr lang="en-US" sz="3199">
                <a:solidFill>
                  <a:srgbClr val="FFFFFF"/>
                </a:solidFill>
                <a:latin typeface="Courier Prime"/>
              </a:rPr>
              <a:t>incident_location: Location details of the incident.</a:t>
            </a:r>
          </a:p>
          <a:p>
            <a:pPr algn="l">
              <a:lnSpc>
                <a:spcPts val="4159"/>
              </a:lnSpc>
            </a:pPr>
            <a:r>
              <a:rPr lang="en-US" sz="3199">
                <a:solidFill>
                  <a:srgbClr val="FFFFFF"/>
                </a:solidFill>
                <a:latin typeface="Courier Prime"/>
              </a:rPr>
              <a:t>incident_hour_of_the_day: Hour of the day when the incident occurred.</a:t>
            </a:r>
          </a:p>
          <a:p>
            <a:pPr algn="l">
              <a:lnSpc>
                <a:spcPts val="4159"/>
              </a:lnSpc>
            </a:pPr>
            <a:r>
              <a:rPr lang="en-US" sz="3199">
                <a:solidFill>
                  <a:srgbClr val="FFFFFF"/>
                </a:solidFill>
                <a:latin typeface="Courier Prime"/>
              </a:rPr>
              <a:t>number_of_vehicles_involved: Number of vehicles involved in the incident.</a:t>
            </a:r>
          </a:p>
          <a:p>
            <a:pPr algn="l">
              <a:lnSpc>
                <a:spcPts val="4159"/>
              </a:lnSpc>
            </a:pPr>
            <a:r>
              <a:rPr lang="en-US" sz="3199">
                <a:solidFill>
                  <a:srgbClr val="FFFFFF"/>
                </a:solidFill>
                <a:latin typeface="Courier Prime"/>
              </a:rPr>
              <a:t>property_damage: Property damage reported.</a:t>
            </a:r>
          </a:p>
          <a:p>
            <a:pPr algn="l">
              <a:lnSpc>
                <a:spcPts val="4159"/>
              </a:lnSpc>
            </a:pPr>
            <a:r>
              <a:rPr lang="en-US" sz="3199">
                <a:solidFill>
                  <a:srgbClr val="FFFFFF"/>
                </a:solidFill>
                <a:latin typeface="Courier Prime"/>
              </a:rPr>
              <a:t>bodily_injuries: Number of bodily injuries reported.</a:t>
            </a:r>
          </a:p>
          <a:p>
            <a:pPr algn="l">
              <a:lnSpc>
                <a:spcPts val="4159"/>
              </a:lnSpc>
            </a:pPr>
            <a:r>
              <a:rPr lang="en-US" sz="3199">
                <a:solidFill>
                  <a:srgbClr val="FFFFFF"/>
                </a:solidFill>
                <a:latin typeface="Courier Prime"/>
              </a:rPr>
              <a:t>witnesses: Number of witnesses to the incident.</a:t>
            </a:r>
          </a:p>
          <a:p>
            <a:pPr algn="l">
              <a:lnSpc>
                <a:spcPts val="4159"/>
              </a:lnSpc>
            </a:pPr>
          </a:p>
          <a:p>
            <a:pPr algn="l">
              <a:lnSpc>
                <a:spcPts val="4159"/>
              </a:lnSpc>
              <a:spcBef>
                <a:spcPct val="0"/>
              </a:spcBef>
            </a:pPr>
          </a:p>
        </p:txBody>
      </p:sp>
      <p:sp>
        <p:nvSpPr>
          <p:cNvPr name="TextBox 3" id="3"/>
          <p:cNvSpPr txBox="true"/>
          <p:nvPr/>
        </p:nvSpPr>
        <p:spPr>
          <a:xfrm rot="0">
            <a:off x="6060277" y="-12510"/>
            <a:ext cx="4096226"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INFORMATION</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844592" y="1342393"/>
            <a:ext cx="13888998" cy="7341235"/>
          </a:xfrm>
          <a:prstGeom prst="rect">
            <a:avLst/>
          </a:prstGeom>
        </p:spPr>
        <p:txBody>
          <a:bodyPr anchor="t" rtlCol="false" tIns="0" lIns="0" bIns="0" rIns="0">
            <a:spAutoFit/>
          </a:bodyPr>
          <a:lstStyle/>
          <a:p>
            <a:pPr algn="l">
              <a:lnSpc>
                <a:spcPts val="4159"/>
              </a:lnSpc>
            </a:pPr>
            <a:r>
              <a:rPr lang="en-US" sz="3199">
                <a:solidFill>
                  <a:srgbClr val="FFFFFF"/>
                </a:solidFill>
                <a:latin typeface="Courier Prime"/>
              </a:rPr>
              <a:t>DATA DICTIONARY CONTINUED:</a:t>
            </a:r>
          </a:p>
          <a:p>
            <a:pPr algn="l">
              <a:lnSpc>
                <a:spcPts val="4159"/>
              </a:lnSpc>
            </a:pPr>
          </a:p>
          <a:p>
            <a:pPr algn="l">
              <a:lnSpc>
                <a:spcPts val="4159"/>
              </a:lnSpc>
            </a:pPr>
            <a:r>
              <a:rPr lang="en-US" sz="3199">
                <a:solidFill>
                  <a:srgbClr val="FFFFFF"/>
                </a:solidFill>
                <a:latin typeface="Courier Prime"/>
              </a:rPr>
              <a:t>police_report_available: Availability of a police report.</a:t>
            </a:r>
          </a:p>
          <a:p>
            <a:pPr algn="l">
              <a:lnSpc>
                <a:spcPts val="4159"/>
              </a:lnSpc>
            </a:pPr>
            <a:r>
              <a:rPr lang="en-US" sz="3199">
                <a:solidFill>
                  <a:srgbClr val="FFFFFF"/>
                </a:solidFill>
                <a:latin typeface="Courier Prime"/>
              </a:rPr>
              <a:t>total_claim_amount: Total claim amount.</a:t>
            </a:r>
          </a:p>
          <a:p>
            <a:pPr algn="l">
              <a:lnSpc>
                <a:spcPts val="4159"/>
              </a:lnSpc>
            </a:pPr>
            <a:r>
              <a:rPr lang="en-US" sz="3199">
                <a:solidFill>
                  <a:srgbClr val="FFFFFF"/>
                </a:solidFill>
                <a:latin typeface="Courier Prime"/>
              </a:rPr>
              <a:t>injury_claim: Injury claim amount.</a:t>
            </a:r>
          </a:p>
          <a:p>
            <a:pPr algn="l">
              <a:lnSpc>
                <a:spcPts val="4159"/>
              </a:lnSpc>
            </a:pPr>
            <a:r>
              <a:rPr lang="en-US" sz="3199">
                <a:solidFill>
                  <a:srgbClr val="FFFFFF"/>
                </a:solidFill>
                <a:latin typeface="Courier Prime"/>
              </a:rPr>
              <a:t>property_claim: Property claim amount.</a:t>
            </a:r>
          </a:p>
          <a:p>
            <a:pPr algn="l">
              <a:lnSpc>
                <a:spcPts val="4159"/>
              </a:lnSpc>
            </a:pPr>
            <a:r>
              <a:rPr lang="en-US" sz="3199">
                <a:solidFill>
                  <a:srgbClr val="FFFFFF"/>
                </a:solidFill>
                <a:latin typeface="Courier Prime"/>
              </a:rPr>
              <a:t>vehicle_claim: Vehicle claim amount.</a:t>
            </a:r>
          </a:p>
          <a:p>
            <a:pPr algn="l">
              <a:lnSpc>
                <a:spcPts val="4159"/>
              </a:lnSpc>
            </a:pPr>
            <a:r>
              <a:rPr lang="en-US" sz="3199">
                <a:solidFill>
                  <a:srgbClr val="FFFFFF"/>
                </a:solidFill>
                <a:latin typeface="Courier Prime"/>
              </a:rPr>
              <a:t>auto_make: Make of the insured vehicle.</a:t>
            </a:r>
          </a:p>
          <a:p>
            <a:pPr algn="l">
              <a:lnSpc>
                <a:spcPts val="4159"/>
              </a:lnSpc>
            </a:pPr>
            <a:r>
              <a:rPr lang="en-US" sz="3199">
                <a:solidFill>
                  <a:srgbClr val="FFFFFF"/>
                </a:solidFill>
                <a:latin typeface="Courier Prime"/>
              </a:rPr>
              <a:t>auto_model: Model of the insured vehicle.</a:t>
            </a:r>
          </a:p>
          <a:p>
            <a:pPr algn="l">
              <a:lnSpc>
                <a:spcPts val="4159"/>
              </a:lnSpc>
            </a:pPr>
            <a:r>
              <a:rPr lang="en-US" sz="3199">
                <a:solidFill>
                  <a:srgbClr val="FFFFFF"/>
                </a:solidFill>
                <a:latin typeface="Courier Prime"/>
              </a:rPr>
              <a:t>auto_year: Year of the insured vehicle.</a:t>
            </a:r>
          </a:p>
          <a:p>
            <a:pPr algn="l">
              <a:lnSpc>
                <a:spcPts val="4159"/>
              </a:lnSpc>
            </a:pPr>
            <a:r>
              <a:rPr lang="en-US" sz="3199">
                <a:solidFill>
                  <a:srgbClr val="FFFFFF"/>
                </a:solidFill>
                <a:latin typeface="Courier Prime"/>
              </a:rPr>
              <a:t>fraud_reported: Whether fraud was reported (y or n).</a:t>
            </a:r>
          </a:p>
          <a:p>
            <a:pPr algn="l">
              <a:lnSpc>
                <a:spcPts val="4159"/>
              </a:lnSpc>
            </a:pPr>
          </a:p>
          <a:p>
            <a:pPr algn="l">
              <a:lnSpc>
                <a:spcPts val="4159"/>
              </a:lnSpc>
            </a:pPr>
          </a:p>
          <a:p>
            <a:pPr algn="l">
              <a:lnSpc>
                <a:spcPts val="4159"/>
              </a:lnSpc>
              <a:spcBef>
                <a:spcPct val="0"/>
              </a:spcBef>
            </a:pPr>
          </a:p>
        </p:txBody>
      </p:sp>
      <p:sp>
        <p:nvSpPr>
          <p:cNvPr name="TextBox 3" id="3"/>
          <p:cNvSpPr txBox="true"/>
          <p:nvPr/>
        </p:nvSpPr>
        <p:spPr>
          <a:xfrm rot="0">
            <a:off x="6060277" y="-12510"/>
            <a:ext cx="4096226"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INFORMATION</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1028700" y="981075"/>
            <a:ext cx="17259300" cy="4575175"/>
          </a:xfrm>
          <a:prstGeom prst="rect">
            <a:avLst/>
          </a:prstGeom>
        </p:spPr>
        <p:txBody>
          <a:bodyPr anchor="t" rtlCol="false" tIns="0" lIns="0" bIns="0" rIns="0">
            <a:spAutoFit/>
          </a:bodyPr>
          <a:lstStyle/>
          <a:p>
            <a:pPr algn="l">
              <a:lnSpc>
                <a:spcPts val="4550"/>
              </a:lnSpc>
              <a:spcBef>
                <a:spcPct val="0"/>
              </a:spcBef>
            </a:pPr>
            <a:r>
              <a:rPr lang="en-US" sz="3500">
                <a:solidFill>
                  <a:srgbClr val="FFFFFF"/>
                </a:solidFill>
                <a:latin typeface="Courier Prime"/>
              </a:rPr>
              <a:t>DATA GATHERING AND UPDATING:</a:t>
            </a:r>
          </a:p>
          <a:p>
            <a:pPr algn="l">
              <a:lnSpc>
                <a:spcPts val="4550"/>
              </a:lnSpc>
              <a:spcBef>
                <a:spcPct val="0"/>
              </a:spcBef>
            </a:pPr>
            <a:r>
              <a:rPr lang="en-US" sz="3500">
                <a:solidFill>
                  <a:srgbClr val="FFFFFF"/>
                </a:solidFill>
                <a:latin typeface="Courier Prime"/>
              </a:rPr>
              <a:t>DATA IS DOWNLOADED FROM ATHENA IN EXCEL FORMAT</a:t>
            </a:r>
            <a:r>
              <a:rPr lang="en-US" sz="3500">
                <a:solidFill>
                  <a:srgbClr val="FFFFFF"/>
                </a:solidFill>
                <a:latin typeface="Courier Prime"/>
              </a:rPr>
              <a:t>.</a:t>
            </a:r>
          </a:p>
          <a:p>
            <a:pPr algn="l">
              <a:lnSpc>
                <a:spcPts val="4550"/>
              </a:lnSpc>
              <a:spcBef>
                <a:spcPct val="0"/>
              </a:spcBef>
            </a:pPr>
          </a:p>
          <a:p>
            <a:pPr algn="l">
              <a:lnSpc>
                <a:spcPts val="4550"/>
              </a:lnSpc>
              <a:spcBef>
                <a:spcPct val="0"/>
              </a:spcBef>
            </a:pPr>
            <a:r>
              <a:rPr lang="en-US" sz="3500">
                <a:solidFill>
                  <a:srgbClr val="FFFFFF"/>
                </a:solidFill>
                <a:latin typeface="Courier Prime"/>
              </a:rPr>
              <a:t>SOLVABILITY USING DATA SCIENCE:</a:t>
            </a:r>
          </a:p>
          <a:p>
            <a:pPr algn="l">
              <a:lnSpc>
                <a:spcPts val="4550"/>
              </a:lnSpc>
              <a:spcBef>
                <a:spcPct val="0"/>
              </a:spcBef>
            </a:pPr>
            <a:r>
              <a:rPr lang="en-US" sz="3500">
                <a:solidFill>
                  <a:srgbClr val="FFFFFF"/>
                </a:solidFill>
                <a:latin typeface="Courier Prime"/>
              </a:rPr>
              <a:t>YES, THIS PROBLEM CAN BE ADDRESSED USING DATA SCIENCE TECHNIQUES. PREDICTIVE MODELING, CLUSTERING, AND CLASSIFICATION ALGORITHMS CAN BE USED TO ANALYZE AND IDENTIFY PATTERNS IN THE DATA THAT INFLUENCE PROFITABILITY.</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7EAF94"/>
        </a:solidFill>
      </p:bgPr>
    </p:bg>
    <p:spTree>
      <p:nvGrpSpPr>
        <p:cNvPr id="1" name=""/>
        <p:cNvGrpSpPr/>
        <p:nvPr/>
      </p:nvGrpSpPr>
      <p:grpSpPr>
        <a:xfrm>
          <a:off x="0" y="0"/>
          <a:ext cx="0" cy="0"/>
          <a:chOff x="0" y="0"/>
          <a:chExt cx="0" cy="0"/>
        </a:xfrm>
      </p:grpSpPr>
      <p:sp>
        <p:nvSpPr>
          <p:cNvPr name="TextBox 2" id="2"/>
          <p:cNvSpPr txBox="true"/>
          <p:nvPr/>
        </p:nvSpPr>
        <p:spPr>
          <a:xfrm rot="0">
            <a:off x="6524700" y="233553"/>
            <a:ext cx="3351490" cy="795147"/>
          </a:xfrm>
          <a:prstGeom prst="rect">
            <a:avLst/>
          </a:prstGeom>
        </p:spPr>
        <p:txBody>
          <a:bodyPr anchor="t" rtlCol="false" tIns="0" lIns="0" bIns="0" rIns="0">
            <a:spAutoFit/>
          </a:bodyPr>
          <a:lstStyle/>
          <a:p>
            <a:pPr algn="ctr">
              <a:lnSpc>
                <a:spcPts val="6357"/>
              </a:lnSpc>
              <a:spcBef>
                <a:spcPct val="0"/>
              </a:spcBef>
            </a:pPr>
            <a:r>
              <a:rPr lang="en-US" sz="4890">
                <a:solidFill>
                  <a:srgbClr val="FFFFFF"/>
                </a:solidFill>
                <a:latin typeface="Courier Prime"/>
              </a:rPr>
              <a:t>KNOWLEDGE</a:t>
            </a:r>
          </a:p>
        </p:txBody>
      </p:sp>
      <p:sp>
        <p:nvSpPr>
          <p:cNvPr name="TextBox 3" id="3"/>
          <p:cNvSpPr txBox="true"/>
          <p:nvPr/>
        </p:nvSpPr>
        <p:spPr>
          <a:xfrm rot="0">
            <a:off x="1028700" y="1602441"/>
            <a:ext cx="17259300" cy="2860675"/>
          </a:xfrm>
          <a:prstGeom prst="rect">
            <a:avLst/>
          </a:prstGeom>
        </p:spPr>
        <p:txBody>
          <a:bodyPr anchor="t" rtlCol="false" tIns="0" lIns="0" bIns="0" rIns="0">
            <a:spAutoFit/>
          </a:bodyPr>
          <a:lstStyle/>
          <a:p>
            <a:pPr algn="l">
              <a:lnSpc>
                <a:spcPts val="4550"/>
              </a:lnSpc>
            </a:pPr>
            <a:r>
              <a:rPr lang="en-US" sz="3500">
                <a:solidFill>
                  <a:srgbClr val="FFFFFF"/>
                </a:solidFill>
                <a:latin typeface="Courier Prime"/>
              </a:rPr>
              <a:t>TECHNICAL APPROACH:</a:t>
            </a:r>
          </a:p>
          <a:p>
            <a:pPr algn="l" marL="755651" indent="-377825" lvl="1">
              <a:lnSpc>
                <a:spcPts val="4550"/>
              </a:lnSpc>
              <a:buFont typeface="Arial"/>
              <a:buChar char="•"/>
            </a:pPr>
            <a:r>
              <a:rPr lang="en-US" sz="3500">
                <a:solidFill>
                  <a:srgbClr val="FFFFFF"/>
                </a:solidFill>
                <a:latin typeface="Courier Prime"/>
              </a:rPr>
              <a:t>THE APPROACH WILL INVOLVE USING POWER BI FOR DATA VISUALIZATION AND PYTHON FOR DATA PREPROCESSING AND MODELING.</a:t>
            </a:r>
          </a:p>
          <a:p>
            <a:pPr algn="l">
              <a:lnSpc>
                <a:spcPts val="4550"/>
              </a:lnSpc>
            </a:pPr>
          </a:p>
          <a:p>
            <a:pPr algn="l">
              <a:lnSpc>
                <a:spcPts val="455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DAGIMSenXLA</dc:identifier>
  <dcterms:modified xsi:type="dcterms:W3CDTF">2011-08-01T06:04:30Z</dcterms:modified>
  <cp:revision>1</cp:revision>
  <dc:title>Insurance Claims EDA Project</dc:title>
</cp:coreProperties>
</file>