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257" r:id="rId3"/>
    <p:sldId id="302" r:id="rId4"/>
    <p:sldId id="303" r:id="rId5"/>
    <p:sldId id="300" r:id="rId6"/>
    <p:sldId id="301" r:id="rId7"/>
    <p:sldId id="258" r:id="rId8"/>
    <p:sldId id="304" r:id="rId9"/>
    <p:sldId id="261" r:id="rId10"/>
    <p:sldId id="262" r:id="rId11"/>
    <p:sldId id="260" r:id="rId12"/>
    <p:sldId id="322" r:id="rId13"/>
    <p:sldId id="307" r:id="rId14"/>
    <p:sldId id="279" r:id="rId15"/>
    <p:sldId id="338" r:id="rId16"/>
    <p:sldId id="284" r:id="rId17"/>
    <p:sldId id="295" r:id="rId18"/>
    <p:sldId id="296" r:id="rId19"/>
    <p:sldId id="276" r:id="rId20"/>
    <p:sldId id="309" r:id="rId21"/>
    <p:sldId id="308" r:id="rId22"/>
    <p:sldId id="310" r:id="rId23"/>
    <p:sldId id="278" r:id="rId24"/>
    <p:sldId id="283" r:id="rId25"/>
    <p:sldId id="297" r:id="rId26"/>
    <p:sldId id="321" r:id="rId27"/>
    <p:sldId id="294" r:id="rId28"/>
    <p:sldId id="319" r:id="rId29"/>
    <p:sldId id="327" r:id="rId30"/>
    <p:sldId id="339" r:id="rId31"/>
    <p:sldId id="328" r:id="rId32"/>
    <p:sldId id="324" r:id="rId33"/>
    <p:sldId id="340" r:id="rId34"/>
    <p:sldId id="325" r:id="rId35"/>
    <p:sldId id="329" r:id="rId36"/>
    <p:sldId id="341" r:id="rId37"/>
    <p:sldId id="274" r:id="rId38"/>
    <p:sldId id="333" r:id="rId39"/>
    <p:sldId id="331" r:id="rId40"/>
    <p:sldId id="342" r:id="rId41"/>
    <p:sldId id="334" r:id="rId42"/>
    <p:sldId id="335" r:id="rId43"/>
    <p:sldId id="343" r:id="rId44"/>
    <p:sldId id="336" r:id="rId45"/>
    <p:sldId id="337" r:id="rId46"/>
    <p:sldId id="344" r:id="rId47"/>
    <p:sldId id="293" r:id="rId48"/>
    <p:sldId id="285" r:id="rId49"/>
    <p:sldId id="286" r:id="rId50"/>
    <p:sldId id="320" r:id="rId51"/>
    <p:sldId id="288" r:id="rId52"/>
    <p:sldId id="323" r:id="rId53"/>
    <p:sldId id="290" r:id="rId54"/>
    <p:sldId id="289" r:id="rId55"/>
    <p:sldId id="291" r:id="rId56"/>
    <p:sldId id="292"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84" autoAdjust="0"/>
  </p:normalViewPr>
  <p:slideViewPr>
    <p:cSldViewPr snapToGrid="0">
      <p:cViewPr varScale="1">
        <p:scale>
          <a:sx n="49" d="100"/>
          <a:sy n="49" d="100"/>
        </p:scale>
        <p:origin x="14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_rels/data3.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2.svg"/></Relationships>
</file>

<file path=ppt/diagrams/_rels/data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65.svg"/></Relationships>
</file>

<file path=ppt/diagrams/_rels/drawing3.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svg"/><Relationship Id="rId1"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svg"/><Relationship Id="rId1"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svg"/><Relationship Id="rId1" Type="http://schemas.openxmlformats.org/officeDocument/2006/relationships/image" Target="../media/image28.png"/><Relationship Id="rId6" Type="http://schemas.openxmlformats.org/officeDocument/2006/relationships/image" Target="../media/image22.svg"/><Relationship Id="rId5" Type="http://schemas.openxmlformats.org/officeDocument/2006/relationships/image" Target="../media/image24.png"/><Relationship Id="rId4" Type="http://schemas.openxmlformats.org/officeDocument/2006/relationships/image" Target="../media/image20.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9.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8.png"/><Relationship Id="rId6" Type="http://schemas.openxmlformats.org/officeDocument/2006/relationships/image" Target="../media/image35.svg"/><Relationship Id="rId5" Type="http://schemas.openxmlformats.org/officeDocument/2006/relationships/image" Target="../media/image40.png"/><Relationship Id="rId4" Type="http://schemas.openxmlformats.org/officeDocument/2006/relationships/image" Target="../media/image3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2.svg"/><Relationship Id="rId1" Type="http://schemas.openxmlformats.org/officeDocument/2006/relationships/image" Target="../media/image45.png"/><Relationship Id="rId6" Type="http://schemas.openxmlformats.org/officeDocument/2006/relationships/image" Target="../media/image44.svg"/><Relationship Id="rId5" Type="http://schemas.openxmlformats.org/officeDocument/2006/relationships/image" Target="../media/image46.png"/><Relationship Id="rId4" Type="http://schemas.openxmlformats.org/officeDocument/2006/relationships/image" Target="../media/image2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6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AB0CC35-831D-48F4-9006-69FC5729F6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1FD5BA6-C158-456F-AEBD-7FA32786CB66}">
      <dgm:prSet/>
      <dgm:spPr/>
      <dgm:t>
        <a:bodyPr/>
        <a:lstStyle/>
        <a:p>
          <a:r>
            <a:rPr lang="en-US" dirty="0"/>
            <a:t>What is a uterine leiomyoma (UL)?</a:t>
          </a:r>
        </a:p>
      </dgm:t>
    </dgm:pt>
    <dgm:pt modelId="{0BE39E75-34B6-4184-81FB-4716D99DF784}" type="parTrans" cxnId="{999003F1-9334-4FFE-A2D8-64FBCD374E27}">
      <dgm:prSet/>
      <dgm:spPr/>
      <dgm:t>
        <a:bodyPr/>
        <a:lstStyle/>
        <a:p>
          <a:endParaRPr lang="en-US"/>
        </a:p>
      </dgm:t>
    </dgm:pt>
    <dgm:pt modelId="{38DDC292-783F-4971-B57E-63ADB42E57C9}" type="sibTrans" cxnId="{999003F1-9334-4FFE-A2D8-64FBCD374E27}">
      <dgm:prSet/>
      <dgm:spPr/>
      <dgm:t>
        <a:bodyPr/>
        <a:lstStyle/>
        <a:p>
          <a:endParaRPr lang="en-US"/>
        </a:p>
      </dgm:t>
    </dgm:pt>
    <dgm:pt modelId="{A43A71FD-C139-4FC5-9CBC-C3EA9DA7997A}" type="pres">
      <dgm:prSet presAssocID="{0AB0CC35-831D-48F4-9006-69FC5729F600}" presName="linear" presStyleCnt="0">
        <dgm:presLayoutVars>
          <dgm:animLvl val="lvl"/>
          <dgm:resizeHandles val="exact"/>
        </dgm:presLayoutVars>
      </dgm:prSet>
      <dgm:spPr/>
    </dgm:pt>
    <dgm:pt modelId="{B7B30563-9FAE-41BE-9BFA-B4D9B55E87A2}" type="pres">
      <dgm:prSet presAssocID="{11FD5BA6-C158-456F-AEBD-7FA32786CB66}" presName="parentText" presStyleLbl="node1" presStyleIdx="0" presStyleCnt="1">
        <dgm:presLayoutVars>
          <dgm:chMax val="0"/>
          <dgm:bulletEnabled val="1"/>
        </dgm:presLayoutVars>
      </dgm:prSet>
      <dgm:spPr/>
    </dgm:pt>
  </dgm:ptLst>
  <dgm:cxnLst>
    <dgm:cxn modelId="{C8A1A547-F46B-475A-936D-C9EB3EB1B9A6}" type="presOf" srcId="{0AB0CC35-831D-48F4-9006-69FC5729F600}" destId="{A43A71FD-C139-4FC5-9CBC-C3EA9DA7997A}" srcOrd="0" destOrd="0" presId="urn:microsoft.com/office/officeart/2005/8/layout/vList2"/>
    <dgm:cxn modelId="{5D6E3EED-28D8-48D5-B10A-E528A8FB758D}" type="presOf" srcId="{11FD5BA6-C158-456F-AEBD-7FA32786CB66}" destId="{B7B30563-9FAE-41BE-9BFA-B4D9B55E87A2}" srcOrd="0" destOrd="0" presId="urn:microsoft.com/office/officeart/2005/8/layout/vList2"/>
    <dgm:cxn modelId="{999003F1-9334-4FFE-A2D8-64FBCD374E27}" srcId="{0AB0CC35-831D-48F4-9006-69FC5729F600}" destId="{11FD5BA6-C158-456F-AEBD-7FA32786CB66}" srcOrd="0" destOrd="0" parTransId="{0BE39E75-34B6-4184-81FB-4716D99DF784}" sibTransId="{38DDC292-783F-4971-B57E-63ADB42E57C9}"/>
    <dgm:cxn modelId="{B0D8F7A7-B2F5-4255-865B-F082A45BD843}" type="presParOf" srcId="{A43A71FD-C139-4FC5-9CBC-C3EA9DA7997A}" destId="{B7B30563-9FAE-41BE-9BFA-B4D9B55E87A2}"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B0CC35-831D-48F4-9006-69FC5729F6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DBD1AE7-F0BD-4F54-887A-6551F7D431A1}">
      <dgm:prSet/>
      <dgm:spPr/>
      <dgm:t>
        <a:bodyPr/>
        <a:lstStyle/>
        <a:p>
          <a:r>
            <a:rPr lang="en-US" dirty="0"/>
            <a:t>What are the symptoms of UL?</a:t>
          </a:r>
        </a:p>
      </dgm:t>
    </dgm:pt>
    <dgm:pt modelId="{FF2421EE-73EF-4C42-8A00-F4559DDFA78F}" type="parTrans" cxnId="{C2B4A136-8855-4757-B351-B96F0E525F8D}">
      <dgm:prSet/>
      <dgm:spPr/>
      <dgm:t>
        <a:bodyPr/>
        <a:lstStyle/>
        <a:p>
          <a:endParaRPr lang="en-US"/>
        </a:p>
      </dgm:t>
    </dgm:pt>
    <dgm:pt modelId="{67636B3C-88D6-4153-9E4D-C0FD21A29A93}" type="sibTrans" cxnId="{C2B4A136-8855-4757-B351-B96F0E525F8D}">
      <dgm:prSet/>
      <dgm:spPr/>
      <dgm:t>
        <a:bodyPr/>
        <a:lstStyle/>
        <a:p>
          <a:endParaRPr lang="en-US"/>
        </a:p>
      </dgm:t>
    </dgm:pt>
    <dgm:pt modelId="{A43A71FD-C139-4FC5-9CBC-C3EA9DA7997A}" type="pres">
      <dgm:prSet presAssocID="{0AB0CC35-831D-48F4-9006-69FC5729F600}" presName="linear" presStyleCnt="0">
        <dgm:presLayoutVars>
          <dgm:animLvl val="lvl"/>
          <dgm:resizeHandles val="exact"/>
        </dgm:presLayoutVars>
      </dgm:prSet>
      <dgm:spPr/>
    </dgm:pt>
    <dgm:pt modelId="{F6A3C030-D678-42ED-9D9E-02FF356CEB97}" type="pres">
      <dgm:prSet presAssocID="{BDBD1AE7-F0BD-4F54-887A-6551F7D431A1}" presName="parentText" presStyleLbl="node1" presStyleIdx="0" presStyleCnt="1">
        <dgm:presLayoutVars>
          <dgm:chMax val="0"/>
          <dgm:bulletEnabled val="1"/>
        </dgm:presLayoutVars>
      </dgm:prSet>
      <dgm:spPr/>
    </dgm:pt>
  </dgm:ptLst>
  <dgm:cxnLst>
    <dgm:cxn modelId="{C2B4A136-8855-4757-B351-B96F0E525F8D}" srcId="{0AB0CC35-831D-48F4-9006-69FC5729F600}" destId="{BDBD1AE7-F0BD-4F54-887A-6551F7D431A1}" srcOrd="0" destOrd="0" parTransId="{FF2421EE-73EF-4C42-8A00-F4559DDFA78F}" sibTransId="{67636B3C-88D6-4153-9E4D-C0FD21A29A93}"/>
    <dgm:cxn modelId="{C8A1A547-F46B-475A-936D-C9EB3EB1B9A6}" type="presOf" srcId="{0AB0CC35-831D-48F4-9006-69FC5729F600}" destId="{A43A71FD-C139-4FC5-9CBC-C3EA9DA7997A}" srcOrd="0" destOrd="0" presId="urn:microsoft.com/office/officeart/2005/8/layout/vList2"/>
    <dgm:cxn modelId="{B84A8D6F-5C30-40FA-A9E2-F5AA4B8406E2}" type="presOf" srcId="{BDBD1AE7-F0BD-4F54-887A-6551F7D431A1}" destId="{F6A3C030-D678-42ED-9D9E-02FF356CEB97}" srcOrd="0" destOrd="0" presId="urn:microsoft.com/office/officeart/2005/8/layout/vList2"/>
    <dgm:cxn modelId="{DC553FD1-DB66-4DCF-BC7C-D83E48D5115B}" type="presParOf" srcId="{A43A71FD-C139-4FC5-9CBC-C3EA9DA7997A}" destId="{F6A3C030-D678-42ED-9D9E-02FF356CEB9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19AB84-9545-4784-B0D9-C3179D6F5EA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0B7EE1-AEE7-44C1-8039-9663723AD225}">
      <dgm:prSet/>
      <dgm:spPr/>
      <dgm:t>
        <a:bodyPr/>
        <a:lstStyle/>
        <a:p>
          <a:pPr>
            <a:lnSpc>
              <a:spcPct val="100000"/>
            </a:lnSpc>
          </a:pPr>
          <a:r>
            <a:rPr lang="en-US" dirty="0"/>
            <a:t>What are risk factors of UL?</a:t>
          </a:r>
        </a:p>
      </dgm:t>
    </dgm:pt>
    <dgm:pt modelId="{80C4D861-D0E2-4BC0-A6AA-99E6C9CA8634}" type="parTrans" cxnId="{27D2EB70-7383-44F9-9DF6-9C4D7228D362}">
      <dgm:prSet/>
      <dgm:spPr/>
      <dgm:t>
        <a:bodyPr/>
        <a:lstStyle/>
        <a:p>
          <a:endParaRPr lang="en-US"/>
        </a:p>
      </dgm:t>
    </dgm:pt>
    <dgm:pt modelId="{8A324636-637E-43BB-85F8-2A901ED73ED3}" type="sibTrans" cxnId="{27D2EB70-7383-44F9-9DF6-9C4D7228D362}">
      <dgm:prSet/>
      <dgm:spPr/>
      <dgm:t>
        <a:bodyPr/>
        <a:lstStyle/>
        <a:p>
          <a:endParaRPr lang="en-US"/>
        </a:p>
      </dgm:t>
    </dgm:pt>
    <dgm:pt modelId="{D72211C7-7629-4E9C-B8DB-378A93CF1689}">
      <dgm:prSet/>
      <dgm:spPr/>
      <dgm:t>
        <a:bodyPr/>
        <a:lstStyle/>
        <a:p>
          <a:pPr>
            <a:lnSpc>
              <a:spcPct val="100000"/>
            </a:lnSpc>
          </a:pPr>
          <a:r>
            <a:rPr lang="en-US" dirty="0"/>
            <a:t>Who can get UL?</a:t>
          </a:r>
        </a:p>
      </dgm:t>
    </dgm:pt>
    <dgm:pt modelId="{8D7DAA76-18E5-4BCC-B2FB-E19552A0AB29}" type="parTrans" cxnId="{47760BD2-78A8-449F-A729-541759412C4A}">
      <dgm:prSet/>
      <dgm:spPr/>
    </dgm:pt>
    <dgm:pt modelId="{8F68B48F-B637-450D-A7E1-8F9F3398D6CB}" type="sibTrans" cxnId="{47760BD2-78A8-449F-A729-541759412C4A}">
      <dgm:prSet/>
      <dgm:spPr/>
    </dgm:pt>
    <dgm:pt modelId="{EDD0B50D-F722-413B-B5FE-4B44C4F63FE1}" type="pres">
      <dgm:prSet presAssocID="{8319AB84-9545-4784-B0D9-C3179D6F5EAA}" presName="root" presStyleCnt="0">
        <dgm:presLayoutVars>
          <dgm:dir/>
          <dgm:resizeHandles val="exact"/>
        </dgm:presLayoutVars>
      </dgm:prSet>
      <dgm:spPr/>
    </dgm:pt>
    <dgm:pt modelId="{5E516079-7BD7-4F5C-934A-A90D55D9EBC8}" type="pres">
      <dgm:prSet presAssocID="{D72211C7-7629-4E9C-B8DB-378A93CF1689}" presName="compNode" presStyleCnt="0"/>
      <dgm:spPr/>
    </dgm:pt>
    <dgm:pt modelId="{894059AB-14E7-45B8-BB6E-377D62287A05}" type="pres">
      <dgm:prSet presAssocID="{D72211C7-7629-4E9C-B8DB-378A93CF1689}" presName="bgRect" presStyleLbl="bgShp" presStyleIdx="0" presStyleCnt="2"/>
      <dgm:spPr/>
    </dgm:pt>
    <dgm:pt modelId="{B78FD2F4-ADCD-4675-9FB4-406369577901}" type="pres">
      <dgm:prSet presAssocID="{D72211C7-7629-4E9C-B8DB-378A93CF1689}" presName="iconRect" presStyleLbl="node1" presStyleIdx="0" presStyleCnt="2"/>
      <dgm:spPr/>
    </dgm:pt>
    <dgm:pt modelId="{1209D2A3-716F-4F92-8803-05BF87C3E672}" type="pres">
      <dgm:prSet presAssocID="{D72211C7-7629-4E9C-B8DB-378A93CF1689}" presName="spaceRect" presStyleCnt="0"/>
      <dgm:spPr/>
    </dgm:pt>
    <dgm:pt modelId="{09F8F047-3A00-49C9-9E48-ED84D8320483}" type="pres">
      <dgm:prSet presAssocID="{D72211C7-7629-4E9C-B8DB-378A93CF1689}" presName="parTx" presStyleLbl="revTx" presStyleIdx="0" presStyleCnt="2">
        <dgm:presLayoutVars>
          <dgm:chMax val="0"/>
          <dgm:chPref val="0"/>
        </dgm:presLayoutVars>
      </dgm:prSet>
      <dgm:spPr/>
    </dgm:pt>
    <dgm:pt modelId="{012CC012-85EB-4AA6-824D-731F0A475F55}" type="pres">
      <dgm:prSet presAssocID="{8F68B48F-B637-450D-A7E1-8F9F3398D6CB}" presName="sibTrans" presStyleCnt="0"/>
      <dgm:spPr/>
    </dgm:pt>
    <dgm:pt modelId="{78CFE044-BFE3-45FA-A295-3AD5D1D9E0EE}" type="pres">
      <dgm:prSet presAssocID="{D60B7EE1-AEE7-44C1-8039-9663723AD225}" presName="compNode" presStyleCnt="0"/>
      <dgm:spPr/>
    </dgm:pt>
    <dgm:pt modelId="{24E59CE2-153B-4D40-9363-9056D095A5C5}" type="pres">
      <dgm:prSet presAssocID="{D60B7EE1-AEE7-44C1-8039-9663723AD225}" presName="bgRect" presStyleLbl="bgShp" presStyleIdx="1" presStyleCnt="2"/>
      <dgm:spPr/>
    </dgm:pt>
    <dgm:pt modelId="{B7B276C7-8750-4C36-9781-D1EA0A8DC5B7}" type="pres">
      <dgm:prSet presAssocID="{D60B7EE1-AEE7-44C1-8039-9663723AD225}" presName="iconRect" presStyleLbl="nod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5D340636-DAB3-4CE9-A5AF-DC3273F515D0}" type="pres">
      <dgm:prSet presAssocID="{D60B7EE1-AEE7-44C1-8039-9663723AD225}" presName="spaceRect" presStyleCnt="0"/>
      <dgm:spPr/>
    </dgm:pt>
    <dgm:pt modelId="{EDEBB7C5-1AEA-44AE-828E-906B7750B3E0}" type="pres">
      <dgm:prSet presAssocID="{D60B7EE1-AEE7-44C1-8039-9663723AD225}" presName="parTx" presStyleLbl="revTx" presStyleIdx="1" presStyleCnt="2">
        <dgm:presLayoutVars>
          <dgm:chMax val="0"/>
          <dgm:chPref val="0"/>
        </dgm:presLayoutVars>
      </dgm:prSet>
      <dgm:spPr/>
    </dgm:pt>
  </dgm:ptLst>
  <dgm:cxnLst>
    <dgm:cxn modelId="{27D2EB70-7383-44F9-9DF6-9C4D7228D362}" srcId="{8319AB84-9545-4784-B0D9-C3179D6F5EAA}" destId="{D60B7EE1-AEE7-44C1-8039-9663723AD225}" srcOrd="1" destOrd="0" parTransId="{80C4D861-D0E2-4BC0-A6AA-99E6C9CA8634}" sibTransId="{8A324636-637E-43BB-85F8-2A901ED73ED3}"/>
    <dgm:cxn modelId="{0F3FDFB8-7F6A-479E-BA08-6179A9CCDC74}" type="presOf" srcId="{D60B7EE1-AEE7-44C1-8039-9663723AD225}" destId="{EDEBB7C5-1AEA-44AE-828E-906B7750B3E0}" srcOrd="0" destOrd="0" presId="urn:microsoft.com/office/officeart/2018/2/layout/IconVerticalSolidList"/>
    <dgm:cxn modelId="{494B86C4-9D4F-43AA-AACA-CCD32C765EFA}" type="presOf" srcId="{8319AB84-9545-4784-B0D9-C3179D6F5EAA}" destId="{EDD0B50D-F722-413B-B5FE-4B44C4F63FE1}" srcOrd="0" destOrd="0" presId="urn:microsoft.com/office/officeart/2018/2/layout/IconVerticalSolidList"/>
    <dgm:cxn modelId="{47760BD2-78A8-449F-A729-541759412C4A}" srcId="{8319AB84-9545-4784-B0D9-C3179D6F5EAA}" destId="{D72211C7-7629-4E9C-B8DB-378A93CF1689}" srcOrd="0" destOrd="0" parTransId="{8D7DAA76-18E5-4BCC-B2FB-E19552A0AB29}" sibTransId="{8F68B48F-B637-450D-A7E1-8F9F3398D6CB}"/>
    <dgm:cxn modelId="{99A5FBDD-595F-4D09-9363-E06304225DC5}" type="presOf" srcId="{D72211C7-7629-4E9C-B8DB-378A93CF1689}" destId="{09F8F047-3A00-49C9-9E48-ED84D8320483}" srcOrd="0" destOrd="0" presId="urn:microsoft.com/office/officeart/2018/2/layout/IconVerticalSolidList"/>
    <dgm:cxn modelId="{D5FD5149-4EE8-4B4C-AD97-A124DA1718C4}" type="presParOf" srcId="{EDD0B50D-F722-413B-B5FE-4B44C4F63FE1}" destId="{5E516079-7BD7-4F5C-934A-A90D55D9EBC8}" srcOrd="0" destOrd="0" presId="urn:microsoft.com/office/officeart/2018/2/layout/IconVerticalSolidList"/>
    <dgm:cxn modelId="{86AC85CA-8D85-47DD-898A-61294FB2DB42}" type="presParOf" srcId="{5E516079-7BD7-4F5C-934A-A90D55D9EBC8}" destId="{894059AB-14E7-45B8-BB6E-377D62287A05}" srcOrd="0" destOrd="0" presId="urn:microsoft.com/office/officeart/2018/2/layout/IconVerticalSolidList"/>
    <dgm:cxn modelId="{293D9806-E3B1-4A54-8781-836A9181B5F6}" type="presParOf" srcId="{5E516079-7BD7-4F5C-934A-A90D55D9EBC8}" destId="{B78FD2F4-ADCD-4675-9FB4-406369577901}" srcOrd="1" destOrd="0" presId="urn:microsoft.com/office/officeart/2018/2/layout/IconVerticalSolidList"/>
    <dgm:cxn modelId="{887A906A-DC8A-40AB-894C-167A31F24857}" type="presParOf" srcId="{5E516079-7BD7-4F5C-934A-A90D55D9EBC8}" destId="{1209D2A3-716F-4F92-8803-05BF87C3E672}" srcOrd="2" destOrd="0" presId="urn:microsoft.com/office/officeart/2018/2/layout/IconVerticalSolidList"/>
    <dgm:cxn modelId="{D0235C39-5C92-40F5-A31D-1C7204C5FA16}" type="presParOf" srcId="{5E516079-7BD7-4F5C-934A-A90D55D9EBC8}" destId="{09F8F047-3A00-49C9-9E48-ED84D8320483}" srcOrd="3" destOrd="0" presId="urn:microsoft.com/office/officeart/2018/2/layout/IconVerticalSolidList"/>
    <dgm:cxn modelId="{EAEF02AA-0757-4C77-8BFA-A0713F77C8A9}" type="presParOf" srcId="{EDD0B50D-F722-413B-B5FE-4B44C4F63FE1}" destId="{012CC012-85EB-4AA6-824D-731F0A475F55}" srcOrd="1" destOrd="0" presId="urn:microsoft.com/office/officeart/2018/2/layout/IconVerticalSolidList"/>
    <dgm:cxn modelId="{25128C93-436B-4452-8FE8-BF5258B1479C}" type="presParOf" srcId="{EDD0B50D-F722-413B-B5FE-4B44C4F63FE1}" destId="{78CFE044-BFE3-45FA-A295-3AD5D1D9E0EE}" srcOrd="2" destOrd="0" presId="urn:microsoft.com/office/officeart/2018/2/layout/IconVerticalSolidList"/>
    <dgm:cxn modelId="{CDDA9CB4-2E26-4443-9E00-E6E0A341F9E8}" type="presParOf" srcId="{78CFE044-BFE3-45FA-A295-3AD5D1D9E0EE}" destId="{24E59CE2-153B-4D40-9363-9056D095A5C5}" srcOrd="0" destOrd="0" presId="urn:microsoft.com/office/officeart/2018/2/layout/IconVerticalSolidList"/>
    <dgm:cxn modelId="{0E515814-0C5E-4FFF-935D-4076B40B7056}" type="presParOf" srcId="{78CFE044-BFE3-45FA-A295-3AD5D1D9E0EE}" destId="{B7B276C7-8750-4C36-9781-D1EA0A8DC5B7}" srcOrd="1" destOrd="0" presId="urn:microsoft.com/office/officeart/2018/2/layout/IconVerticalSolidList"/>
    <dgm:cxn modelId="{39B8F6A3-B141-4E65-896C-4A648C48E28F}" type="presParOf" srcId="{78CFE044-BFE3-45FA-A295-3AD5D1D9E0EE}" destId="{5D340636-DAB3-4CE9-A5AF-DC3273F515D0}" srcOrd="2" destOrd="0" presId="urn:microsoft.com/office/officeart/2018/2/layout/IconVerticalSolidList"/>
    <dgm:cxn modelId="{50FEA425-40D0-4028-8588-3C6E43198AEE}" type="presParOf" srcId="{78CFE044-BFE3-45FA-A295-3AD5D1D9E0EE}" destId="{EDEBB7C5-1AEA-44AE-828E-906B7750B3E0}"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81DA5B-F437-4756-B16C-64491C8832E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4626764-45B9-4F18-89EA-5E56E0B629E4}">
      <dgm:prSet/>
      <dgm:spPr/>
      <dgm:t>
        <a:bodyPr/>
        <a:lstStyle/>
        <a:p>
          <a:pPr>
            <a:lnSpc>
              <a:spcPct val="100000"/>
            </a:lnSpc>
          </a:pPr>
          <a:r>
            <a:rPr lang="en-US" dirty="0"/>
            <a:t>What is the treatment for UL?</a:t>
          </a:r>
        </a:p>
      </dgm:t>
    </dgm:pt>
    <dgm:pt modelId="{A8FFCE5D-C2AA-473A-B3F7-AB1D1902DAEC}" type="parTrans" cxnId="{5584239C-FA74-4838-8C6B-4BA3FE9141F6}">
      <dgm:prSet/>
      <dgm:spPr/>
      <dgm:t>
        <a:bodyPr/>
        <a:lstStyle/>
        <a:p>
          <a:endParaRPr lang="en-US"/>
        </a:p>
      </dgm:t>
    </dgm:pt>
    <dgm:pt modelId="{593D900C-C4D0-4057-94F2-6B507EAC76CA}" type="sibTrans" cxnId="{5584239C-FA74-4838-8C6B-4BA3FE9141F6}">
      <dgm:prSet/>
      <dgm:spPr/>
      <dgm:t>
        <a:bodyPr/>
        <a:lstStyle/>
        <a:p>
          <a:endParaRPr lang="en-US"/>
        </a:p>
      </dgm:t>
    </dgm:pt>
    <dgm:pt modelId="{6606112E-7918-40B6-837B-93BBEA5DC178}">
      <dgm:prSet/>
      <dgm:spPr/>
      <dgm:t>
        <a:bodyPr/>
        <a:lstStyle/>
        <a:p>
          <a:pPr>
            <a:lnSpc>
              <a:spcPct val="100000"/>
            </a:lnSpc>
          </a:pPr>
          <a:r>
            <a:rPr lang="en-US" dirty="0"/>
            <a:t>How do UL develop?</a:t>
          </a:r>
        </a:p>
      </dgm:t>
    </dgm:pt>
    <dgm:pt modelId="{064FA70D-3C33-4AB7-A2E7-F54429912844}" type="parTrans" cxnId="{D1564464-DC17-4556-BCC8-3C467C4DD391}">
      <dgm:prSet/>
      <dgm:spPr/>
      <dgm:t>
        <a:bodyPr/>
        <a:lstStyle/>
        <a:p>
          <a:endParaRPr lang="en-US"/>
        </a:p>
      </dgm:t>
    </dgm:pt>
    <dgm:pt modelId="{3058BC3D-AA2F-4519-A138-C16A0EC9F74A}" type="sibTrans" cxnId="{D1564464-DC17-4556-BCC8-3C467C4DD391}">
      <dgm:prSet/>
      <dgm:spPr/>
      <dgm:t>
        <a:bodyPr/>
        <a:lstStyle/>
        <a:p>
          <a:endParaRPr lang="en-US"/>
        </a:p>
      </dgm:t>
    </dgm:pt>
    <dgm:pt modelId="{710897AE-B8BC-4DA0-AB83-29708A612DF0}" type="pres">
      <dgm:prSet presAssocID="{3A81DA5B-F437-4756-B16C-64491C8832EF}" presName="root" presStyleCnt="0">
        <dgm:presLayoutVars>
          <dgm:dir/>
          <dgm:resizeHandles val="exact"/>
        </dgm:presLayoutVars>
      </dgm:prSet>
      <dgm:spPr/>
    </dgm:pt>
    <dgm:pt modelId="{F6C0907F-5A75-4B5E-B17C-84B0D5C9765B}" type="pres">
      <dgm:prSet presAssocID="{94626764-45B9-4F18-89EA-5E56E0B629E4}" presName="compNode" presStyleCnt="0"/>
      <dgm:spPr/>
    </dgm:pt>
    <dgm:pt modelId="{026726C8-34DE-49C5-823B-1C213E84D980}" type="pres">
      <dgm:prSet presAssocID="{94626764-45B9-4F18-89EA-5E56E0B629E4}" presName="bgRect" presStyleLbl="bgShp" presStyleIdx="0" presStyleCnt="2"/>
      <dgm:spPr/>
    </dgm:pt>
    <dgm:pt modelId="{11C2A78E-B6A7-4727-B8E6-FC11E89F8603}" type="pres">
      <dgm:prSet presAssocID="{94626764-45B9-4F18-89EA-5E56E0B629E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spitalFirstAid"/>
        </a:ext>
      </dgm:extLst>
    </dgm:pt>
    <dgm:pt modelId="{45F69677-F941-4240-BD05-FBEDFAEEB816}" type="pres">
      <dgm:prSet presAssocID="{94626764-45B9-4F18-89EA-5E56E0B629E4}" presName="spaceRect" presStyleCnt="0"/>
      <dgm:spPr/>
    </dgm:pt>
    <dgm:pt modelId="{9A773CFA-0B11-47C5-90E3-06B674BB1F99}" type="pres">
      <dgm:prSet presAssocID="{94626764-45B9-4F18-89EA-5E56E0B629E4}" presName="parTx" presStyleLbl="revTx" presStyleIdx="0" presStyleCnt="2">
        <dgm:presLayoutVars>
          <dgm:chMax val="0"/>
          <dgm:chPref val="0"/>
        </dgm:presLayoutVars>
      </dgm:prSet>
      <dgm:spPr/>
    </dgm:pt>
    <dgm:pt modelId="{1317FDDE-2B24-4D56-B589-6A085E72BD6E}" type="pres">
      <dgm:prSet presAssocID="{593D900C-C4D0-4057-94F2-6B507EAC76CA}" presName="sibTrans" presStyleCnt="0"/>
      <dgm:spPr/>
    </dgm:pt>
    <dgm:pt modelId="{58CC7697-59CF-4A07-A774-D0EA5DD25BA6}" type="pres">
      <dgm:prSet presAssocID="{6606112E-7918-40B6-837B-93BBEA5DC178}" presName="compNode" presStyleCnt="0"/>
      <dgm:spPr/>
    </dgm:pt>
    <dgm:pt modelId="{86A1C7EA-3D3B-498C-95ED-D680C81DF5B3}" type="pres">
      <dgm:prSet presAssocID="{6606112E-7918-40B6-837B-93BBEA5DC178}" presName="bgRect" presStyleLbl="bgShp" presStyleIdx="1" presStyleCnt="2"/>
      <dgm:spPr/>
    </dgm:pt>
    <dgm:pt modelId="{68805794-705D-4C61-AB7C-4963586646B4}" type="pres">
      <dgm:prSet presAssocID="{6606112E-7918-40B6-837B-93BBEA5DC1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
        </a:ext>
      </dgm:extLst>
    </dgm:pt>
    <dgm:pt modelId="{8EDAB3B1-C580-4199-AA53-5FE5A6AF1AEA}" type="pres">
      <dgm:prSet presAssocID="{6606112E-7918-40B6-837B-93BBEA5DC178}" presName="spaceRect" presStyleCnt="0"/>
      <dgm:spPr/>
    </dgm:pt>
    <dgm:pt modelId="{28F35923-51B5-4AD0-9592-8F9F7C372E63}" type="pres">
      <dgm:prSet presAssocID="{6606112E-7918-40B6-837B-93BBEA5DC178}" presName="parTx" presStyleLbl="revTx" presStyleIdx="1" presStyleCnt="2">
        <dgm:presLayoutVars>
          <dgm:chMax val="0"/>
          <dgm:chPref val="0"/>
        </dgm:presLayoutVars>
      </dgm:prSet>
      <dgm:spPr/>
    </dgm:pt>
  </dgm:ptLst>
  <dgm:cxnLst>
    <dgm:cxn modelId="{D1564464-DC17-4556-BCC8-3C467C4DD391}" srcId="{3A81DA5B-F437-4756-B16C-64491C8832EF}" destId="{6606112E-7918-40B6-837B-93BBEA5DC178}" srcOrd="1" destOrd="0" parTransId="{064FA70D-3C33-4AB7-A2E7-F54429912844}" sibTransId="{3058BC3D-AA2F-4519-A138-C16A0EC9F74A}"/>
    <dgm:cxn modelId="{9870C679-A277-48F0-A2C0-7F4116D6C994}" type="presOf" srcId="{94626764-45B9-4F18-89EA-5E56E0B629E4}" destId="{9A773CFA-0B11-47C5-90E3-06B674BB1F99}" srcOrd="0" destOrd="0" presId="urn:microsoft.com/office/officeart/2018/2/layout/IconVerticalSolidList"/>
    <dgm:cxn modelId="{5584239C-FA74-4838-8C6B-4BA3FE9141F6}" srcId="{3A81DA5B-F437-4756-B16C-64491C8832EF}" destId="{94626764-45B9-4F18-89EA-5E56E0B629E4}" srcOrd="0" destOrd="0" parTransId="{A8FFCE5D-C2AA-473A-B3F7-AB1D1902DAEC}" sibTransId="{593D900C-C4D0-4057-94F2-6B507EAC76CA}"/>
    <dgm:cxn modelId="{E05B78BC-E147-44D8-A1E1-1BA998B3A953}" type="presOf" srcId="{3A81DA5B-F437-4756-B16C-64491C8832EF}" destId="{710897AE-B8BC-4DA0-AB83-29708A612DF0}" srcOrd="0" destOrd="0" presId="urn:microsoft.com/office/officeart/2018/2/layout/IconVerticalSolidList"/>
    <dgm:cxn modelId="{F3EB52FD-7294-475F-AC38-62D010C25437}" type="presOf" srcId="{6606112E-7918-40B6-837B-93BBEA5DC178}" destId="{28F35923-51B5-4AD0-9592-8F9F7C372E63}" srcOrd="0" destOrd="0" presId="urn:microsoft.com/office/officeart/2018/2/layout/IconVerticalSolidList"/>
    <dgm:cxn modelId="{1C4F5870-CC11-43EE-9D79-88D5D5DBF7A9}" type="presParOf" srcId="{710897AE-B8BC-4DA0-AB83-29708A612DF0}" destId="{F6C0907F-5A75-4B5E-B17C-84B0D5C9765B}" srcOrd="0" destOrd="0" presId="urn:microsoft.com/office/officeart/2018/2/layout/IconVerticalSolidList"/>
    <dgm:cxn modelId="{F7E58D10-7510-4E29-9E59-7CD06B70BF1F}" type="presParOf" srcId="{F6C0907F-5A75-4B5E-B17C-84B0D5C9765B}" destId="{026726C8-34DE-49C5-823B-1C213E84D980}" srcOrd="0" destOrd="0" presId="urn:microsoft.com/office/officeart/2018/2/layout/IconVerticalSolidList"/>
    <dgm:cxn modelId="{E00FA31B-E358-44D5-9000-ABCFE499E192}" type="presParOf" srcId="{F6C0907F-5A75-4B5E-B17C-84B0D5C9765B}" destId="{11C2A78E-B6A7-4727-B8E6-FC11E89F8603}" srcOrd="1" destOrd="0" presId="urn:microsoft.com/office/officeart/2018/2/layout/IconVerticalSolidList"/>
    <dgm:cxn modelId="{240B1B93-2583-4E67-9C53-6648A4D77DA6}" type="presParOf" srcId="{F6C0907F-5A75-4B5E-B17C-84B0D5C9765B}" destId="{45F69677-F941-4240-BD05-FBEDFAEEB816}" srcOrd="2" destOrd="0" presId="urn:microsoft.com/office/officeart/2018/2/layout/IconVerticalSolidList"/>
    <dgm:cxn modelId="{A5D33036-7409-4AA0-A794-19743E6E34FF}" type="presParOf" srcId="{F6C0907F-5A75-4B5E-B17C-84B0D5C9765B}" destId="{9A773CFA-0B11-47C5-90E3-06B674BB1F99}" srcOrd="3" destOrd="0" presId="urn:microsoft.com/office/officeart/2018/2/layout/IconVerticalSolidList"/>
    <dgm:cxn modelId="{EDA5C626-28E8-443B-9919-41663C37A411}" type="presParOf" srcId="{710897AE-B8BC-4DA0-AB83-29708A612DF0}" destId="{1317FDDE-2B24-4D56-B589-6A085E72BD6E}" srcOrd="1" destOrd="0" presId="urn:microsoft.com/office/officeart/2018/2/layout/IconVerticalSolidList"/>
    <dgm:cxn modelId="{4E5F35EC-E482-42AC-84CB-0AC4552BDD5F}" type="presParOf" srcId="{710897AE-B8BC-4DA0-AB83-29708A612DF0}" destId="{58CC7697-59CF-4A07-A774-D0EA5DD25BA6}" srcOrd="2" destOrd="0" presId="urn:microsoft.com/office/officeart/2018/2/layout/IconVerticalSolidList"/>
    <dgm:cxn modelId="{34AC188D-67B6-4994-A1BC-CEE704817695}" type="presParOf" srcId="{58CC7697-59CF-4A07-A774-D0EA5DD25BA6}" destId="{86A1C7EA-3D3B-498C-95ED-D680C81DF5B3}" srcOrd="0" destOrd="0" presId="urn:microsoft.com/office/officeart/2018/2/layout/IconVerticalSolidList"/>
    <dgm:cxn modelId="{8904D732-F552-4843-A516-A40FF190846F}" type="presParOf" srcId="{58CC7697-59CF-4A07-A774-D0EA5DD25BA6}" destId="{68805794-705D-4C61-AB7C-4963586646B4}" srcOrd="1" destOrd="0" presId="urn:microsoft.com/office/officeart/2018/2/layout/IconVerticalSolidList"/>
    <dgm:cxn modelId="{C5F62457-A31C-430C-8891-6F521C7E0C91}" type="presParOf" srcId="{58CC7697-59CF-4A07-A774-D0EA5DD25BA6}" destId="{8EDAB3B1-C580-4199-AA53-5FE5A6AF1AEA}" srcOrd="2" destOrd="0" presId="urn:microsoft.com/office/officeart/2018/2/layout/IconVerticalSolidList"/>
    <dgm:cxn modelId="{8776C02A-4617-484B-AFA8-1C478100E0A9}" type="presParOf" srcId="{58CC7697-59CF-4A07-A774-D0EA5DD25BA6}" destId="{28F35923-51B5-4AD0-9592-8F9F7C372E63}"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81FE3F-BDC0-45A6-9A41-65FC825DE8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EBF2145-BAFA-40F3-A4AC-DC17EBF99D90}">
      <dgm:prSet/>
      <dgm:spPr/>
      <dgm:t>
        <a:bodyPr/>
        <a:lstStyle/>
        <a:p>
          <a:r>
            <a:rPr lang="en-US" dirty="0"/>
            <a:t>What affects gene expression of DNA?</a:t>
          </a:r>
        </a:p>
      </dgm:t>
    </dgm:pt>
    <dgm:pt modelId="{82319681-0056-4B06-AFEB-C4B4FC785F6F}" type="parTrans" cxnId="{08E840D1-F0DD-42FB-86C8-5F0950577034}">
      <dgm:prSet/>
      <dgm:spPr/>
      <dgm:t>
        <a:bodyPr/>
        <a:lstStyle/>
        <a:p>
          <a:endParaRPr lang="en-US"/>
        </a:p>
      </dgm:t>
    </dgm:pt>
    <dgm:pt modelId="{3C5A6B4D-6436-4964-9E97-8CB89B91893F}" type="sibTrans" cxnId="{08E840D1-F0DD-42FB-86C8-5F0950577034}">
      <dgm:prSet/>
      <dgm:spPr/>
      <dgm:t>
        <a:bodyPr/>
        <a:lstStyle/>
        <a:p>
          <a:endParaRPr lang="en-US"/>
        </a:p>
      </dgm:t>
    </dgm:pt>
    <dgm:pt modelId="{FB5F73AA-3BDB-45AB-B7E1-071C647E5CB4}">
      <dgm:prSet/>
      <dgm:spPr/>
      <dgm:t>
        <a:bodyPr/>
        <a:lstStyle/>
        <a:p>
          <a:r>
            <a:rPr lang="en-US" dirty="0"/>
            <a:t>Where can the gene expression of DNA be influenced?</a:t>
          </a:r>
        </a:p>
      </dgm:t>
    </dgm:pt>
    <dgm:pt modelId="{53EAF063-97C9-4630-865D-730D77EDBE5B}" type="parTrans" cxnId="{87572FE4-4492-411D-B7F4-ACDB68057E37}">
      <dgm:prSet/>
      <dgm:spPr/>
      <dgm:t>
        <a:bodyPr/>
        <a:lstStyle/>
        <a:p>
          <a:endParaRPr lang="en-US"/>
        </a:p>
      </dgm:t>
    </dgm:pt>
    <dgm:pt modelId="{65EC7EF4-44F0-4659-93A5-1D3B26A38560}" type="sibTrans" cxnId="{87572FE4-4492-411D-B7F4-ACDB68057E37}">
      <dgm:prSet/>
      <dgm:spPr/>
      <dgm:t>
        <a:bodyPr/>
        <a:lstStyle/>
        <a:p>
          <a:endParaRPr lang="en-US"/>
        </a:p>
      </dgm:t>
    </dgm:pt>
    <dgm:pt modelId="{E7052D79-128C-40B9-A280-6DA1D29A5AB2}" type="pres">
      <dgm:prSet presAssocID="{9381FE3F-BDC0-45A6-9A41-65FC825DE803}" presName="root" presStyleCnt="0">
        <dgm:presLayoutVars>
          <dgm:dir/>
          <dgm:resizeHandles val="exact"/>
        </dgm:presLayoutVars>
      </dgm:prSet>
      <dgm:spPr/>
    </dgm:pt>
    <dgm:pt modelId="{1585A9C9-D176-46D1-A4DB-21BA58E8BB07}" type="pres">
      <dgm:prSet presAssocID="{5EBF2145-BAFA-40F3-A4AC-DC17EBF99D90}" presName="compNode" presStyleCnt="0"/>
      <dgm:spPr/>
    </dgm:pt>
    <dgm:pt modelId="{E32DAAE4-7E46-40B9-AD89-803D91689FC4}" type="pres">
      <dgm:prSet presAssocID="{5EBF2145-BAFA-40F3-A4AC-DC17EBF99D90}" presName="bgRect" presStyleLbl="bgShp" presStyleIdx="0" presStyleCnt="2"/>
      <dgm:spPr/>
    </dgm:pt>
    <dgm:pt modelId="{F0D1BE34-FDE8-4943-9CB6-0B4C5B4EF984}" type="pres">
      <dgm:prSet presAssocID="{5EBF2145-BAFA-40F3-A4AC-DC17EBF99D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 Print"/>
        </a:ext>
      </dgm:extLst>
    </dgm:pt>
    <dgm:pt modelId="{57276C5A-50A1-4C85-B392-7D552DFA3B01}" type="pres">
      <dgm:prSet presAssocID="{5EBF2145-BAFA-40F3-A4AC-DC17EBF99D90}" presName="spaceRect" presStyleCnt="0"/>
      <dgm:spPr/>
    </dgm:pt>
    <dgm:pt modelId="{49B2A2EE-76A8-41F0-98E8-957C0B8979AD}" type="pres">
      <dgm:prSet presAssocID="{5EBF2145-BAFA-40F3-A4AC-DC17EBF99D90}" presName="parTx" presStyleLbl="revTx" presStyleIdx="0" presStyleCnt="2">
        <dgm:presLayoutVars>
          <dgm:chMax val="0"/>
          <dgm:chPref val="0"/>
        </dgm:presLayoutVars>
      </dgm:prSet>
      <dgm:spPr/>
    </dgm:pt>
    <dgm:pt modelId="{638E7DC1-2D5A-4733-A0B0-DAC3DF6306C9}" type="pres">
      <dgm:prSet presAssocID="{3C5A6B4D-6436-4964-9E97-8CB89B91893F}" presName="sibTrans" presStyleCnt="0"/>
      <dgm:spPr/>
    </dgm:pt>
    <dgm:pt modelId="{69F2B94B-36F0-48A0-B715-F3E1FFAA684F}" type="pres">
      <dgm:prSet presAssocID="{FB5F73AA-3BDB-45AB-B7E1-071C647E5CB4}" presName="compNode" presStyleCnt="0"/>
      <dgm:spPr/>
    </dgm:pt>
    <dgm:pt modelId="{5F8411D5-8222-4021-A65F-BA74D9734CDB}" type="pres">
      <dgm:prSet presAssocID="{FB5F73AA-3BDB-45AB-B7E1-071C647E5CB4}" presName="bgRect" presStyleLbl="bgShp" presStyleIdx="1" presStyleCnt="2"/>
      <dgm:spPr/>
    </dgm:pt>
    <dgm:pt modelId="{B20AD6F8-8306-4793-9174-F15822C8AF9A}" type="pres">
      <dgm:prSet presAssocID="{FB5F73AA-3BDB-45AB-B7E1-071C647E5CB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881EE221-5E9D-4E1D-957B-3459A26F4E5D}" type="pres">
      <dgm:prSet presAssocID="{FB5F73AA-3BDB-45AB-B7E1-071C647E5CB4}" presName="spaceRect" presStyleCnt="0"/>
      <dgm:spPr/>
    </dgm:pt>
    <dgm:pt modelId="{53C84772-3891-4E44-ADEB-83214CC3A41E}" type="pres">
      <dgm:prSet presAssocID="{FB5F73AA-3BDB-45AB-B7E1-071C647E5CB4}" presName="parTx" presStyleLbl="revTx" presStyleIdx="1" presStyleCnt="2">
        <dgm:presLayoutVars>
          <dgm:chMax val="0"/>
          <dgm:chPref val="0"/>
        </dgm:presLayoutVars>
      </dgm:prSet>
      <dgm:spPr/>
    </dgm:pt>
  </dgm:ptLst>
  <dgm:cxnLst>
    <dgm:cxn modelId="{D14D482B-BC75-4C7A-97B9-96D00DF8F581}" type="presOf" srcId="{5EBF2145-BAFA-40F3-A4AC-DC17EBF99D90}" destId="{49B2A2EE-76A8-41F0-98E8-957C0B8979AD}" srcOrd="0" destOrd="0" presId="urn:microsoft.com/office/officeart/2018/2/layout/IconVerticalSolidList"/>
    <dgm:cxn modelId="{B4052664-73EE-41C7-BBD7-23EFEEFB69A1}" type="presOf" srcId="{9381FE3F-BDC0-45A6-9A41-65FC825DE803}" destId="{E7052D79-128C-40B9-A280-6DA1D29A5AB2}" srcOrd="0" destOrd="0" presId="urn:microsoft.com/office/officeart/2018/2/layout/IconVerticalSolidList"/>
    <dgm:cxn modelId="{51F2FCA3-8D57-4220-BA1D-F8816A9BE6FA}" type="presOf" srcId="{FB5F73AA-3BDB-45AB-B7E1-071C647E5CB4}" destId="{53C84772-3891-4E44-ADEB-83214CC3A41E}" srcOrd="0" destOrd="0" presId="urn:microsoft.com/office/officeart/2018/2/layout/IconVerticalSolidList"/>
    <dgm:cxn modelId="{08E840D1-F0DD-42FB-86C8-5F0950577034}" srcId="{9381FE3F-BDC0-45A6-9A41-65FC825DE803}" destId="{5EBF2145-BAFA-40F3-A4AC-DC17EBF99D90}" srcOrd="0" destOrd="0" parTransId="{82319681-0056-4B06-AFEB-C4B4FC785F6F}" sibTransId="{3C5A6B4D-6436-4964-9E97-8CB89B91893F}"/>
    <dgm:cxn modelId="{87572FE4-4492-411D-B7F4-ACDB68057E37}" srcId="{9381FE3F-BDC0-45A6-9A41-65FC825DE803}" destId="{FB5F73AA-3BDB-45AB-B7E1-071C647E5CB4}" srcOrd="1" destOrd="0" parTransId="{53EAF063-97C9-4630-865D-730D77EDBE5B}" sibTransId="{65EC7EF4-44F0-4659-93A5-1D3B26A38560}"/>
    <dgm:cxn modelId="{30000422-9E1E-4759-A4AA-38495110B5C0}" type="presParOf" srcId="{E7052D79-128C-40B9-A280-6DA1D29A5AB2}" destId="{1585A9C9-D176-46D1-A4DB-21BA58E8BB07}" srcOrd="0" destOrd="0" presId="urn:microsoft.com/office/officeart/2018/2/layout/IconVerticalSolidList"/>
    <dgm:cxn modelId="{267087EB-95D4-4B20-8224-B1D7BEC67A0C}" type="presParOf" srcId="{1585A9C9-D176-46D1-A4DB-21BA58E8BB07}" destId="{E32DAAE4-7E46-40B9-AD89-803D91689FC4}" srcOrd="0" destOrd="0" presId="urn:microsoft.com/office/officeart/2018/2/layout/IconVerticalSolidList"/>
    <dgm:cxn modelId="{55F856E9-F92E-4858-AF79-294B4FD44FFF}" type="presParOf" srcId="{1585A9C9-D176-46D1-A4DB-21BA58E8BB07}" destId="{F0D1BE34-FDE8-4943-9CB6-0B4C5B4EF984}" srcOrd="1" destOrd="0" presId="urn:microsoft.com/office/officeart/2018/2/layout/IconVerticalSolidList"/>
    <dgm:cxn modelId="{9E1ED660-5038-4F90-9FAE-5C50F07C89AA}" type="presParOf" srcId="{1585A9C9-D176-46D1-A4DB-21BA58E8BB07}" destId="{57276C5A-50A1-4C85-B392-7D552DFA3B01}" srcOrd="2" destOrd="0" presId="urn:microsoft.com/office/officeart/2018/2/layout/IconVerticalSolidList"/>
    <dgm:cxn modelId="{AF12C0E5-D6E2-4422-A922-63D31825B874}" type="presParOf" srcId="{1585A9C9-D176-46D1-A4DB-21BA58E8BB07}" destId="{49B2A2EE-76A8-41F0-98E8-957C0B8979AD}" srcOrd="3" destOrd="0" presId="urn:microsoft.com/office/officeart/2018/2/layout/IconVerticalSolidList"/>
    <dgm:cxn modelId="{E2A8E16C-0011-4AF2-8ED6-30C9BCA4F526}" type="presParOf" srcId="{E7052D79-128C-40B9-A280-6DA1D29A5AB2}" destId="{638E7DC1-2D5A-4733-A0B0-DAC3DF6306C9}" srcOrd="1" destOrd="0" presId="urn:microsoft.com/office/officeart/2018/2/layout/IconVerticalSolidList"/>
    <dgm:cxn modelId="{BA8C9000-9A15-4DAE-835B-5CAD3F101D11}" type="presParOf" srcId="{E7052D79-128C-40B9-A280-6DA1D29A5AB2}" destId="{69F2B94B-36F0-48A0-B715-F3E1FFAA684F}" srcOrd="2" destOrd="0" presId="urn:microsoft.com/office/officeart/2018/2/layout/IconVerticalSolidList"/>
    <dgm:cxn modelId="{3BEA5892-CACA-4980-B362-279218CC09FB}" type="presParOf" srcId="{69F2B94B-36F0-48A0-B715-F3E1FFAA684F}" destId="{5F8411D5-8222-4021-A65F-BA74D9734CDB}" srcOrd="0" destOrd="0" presId="urn:microsoft.com/office/officeart/2018/2/layout/IconVerticalSolidList"/>
    <dgm:cxn modelId="{B1D71C9A-180E-4D62-8F6C-CCF942376C4B}" type="presParOf" srcId="{69F2B94B-36F0-48A0-B715-F3E1FFAA684F}" destId="{B20AD6F8-8306-4793-9174-F15822C8AF9A}" srcOrd="1" destOrd="0" presId="urn:microsoft.com/office/officeart/2018/2/layout/IconVerticalSolidList"/>
    <dgm:cxn modelId="{AA2B2412-027A-4FDF-96CA-BD3F464B8121}" type="presParOf" srcId="{69F2B94B-36F0-48A0-B715-F3E1FFAA684F}" destId="{881EE221-5E9D-4E1D-957B-3459A26F4E5D}" srcOrd="2" destOrd="0" presId="urn:microsoft.com/office/officeart/2018/2/layout/IconVerticalSolidList"/>
    <dgm:cxn modelId="{981FBC0A-30CD-4340-AAE5-2518FE22CD5E}" type="presParOf" srcId="{69F2B94B-36F0-48A0-B715-F3E1FFAA684F}" destId="{53C84772-3891-4E44-ADEB-83214CC3A41E}"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43A91A3-30BD-426B-8A8C-273B5DF1FA2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9DFC60A-4BE9-413B-AEFD-6C516C066B25}">
      <dgm:prSet/>
      <dgm:spPr/>
      <dgm:t>
        <a:bodyPr/>
        <a:lstStyle/>
        <a:p>
          <a:r>
            <a:rPr lang="en-US" dirty="0"/>
            <a:t>All GEO data combined from five studies in R</a:t>
          </a:r>
        </a:p>
      </dgm:t>
    </dgm:pt>
    <dgm:pt modelId="{A571DD93-79F3-4464-8DE8-0BAE58CB87AB}" type="parTrans" cxnId="{C009F96A-AFEE-4E2B-98D2-B6388B1D66E1}">
      <dgm:prSet/>
      <dgm:spPr/>
      <dgm:t>
        <a:bodyPr/>
        <a:lstStyle/>
        <a:p>
          <a:endParaRPr lang="en-US"/>
        </a:p>
      </dgm:t>
    </dgm:pt>
    <dgm:pt modelId="{47BC145E-8A07-41DA-BBAD-CC7F8E203A0E}" type="sibTrans" cxnId="{C009F96A-AFEE-4E2B-98D2-B6388B1D66E1}">
      <dgm:prSet/>
      <dgm:spPr/>
      <dgm:t>
        <a:bodyPr/>
        <a:lstStyle/>
        <a:p>
          <a:endParaRPr lang="en-US"/>
        </a:p>
      </dgm:t>
    </dgm:pt>
    <dgm:pt modelId="{46A8E75F-C482-45D0-BE29-121124A79FD1}">
      <dgm:prSet/>
      <dgm:spPr/>
      <dgm:t>
        <a:bodyPr/>
        <a:lstStyle/>
        <a:p>
          <a:r>
            <a:rPr lang="en-US" dirty="0"/>
            <a:t>There were a total of 12,173 genes in common after removing duplicates</a:t>
          </a:r>
        </a:p>
      </dgm:t>
    </dgm:pt>
    <dgm:pt modelId="{83A62A0D-F018-47A3-9003-66B17DE5D5F4}" type="parTrans" cxnId="{5980B39A-BEDF-41B0-8370-2F08EF8B71AA}">
      <dgm:prSet/>
      <dgm:spPr/>
      <dgm:t>
        <a:bodyPr/>
        <a:lstStyle/>
        <a:p>
          <a:endParaRPr lang="en-US"/>
        </a:p>
      </dgm:t>
    </dgm:pt>
    <dgm:pt modelId="{94530042-6B21-46E4-BF5E-27B8F8D1D600}" type="sibTrans" cxnId="{5980B39A-BEDF-41B0-8370-2F08EF8B71AA}">
      <dgm:prSet/>
      <dgm:spPr/>
      <dgm:t>
        <a:bodyPr/>
        <a:lstStyle/>
        <a:p>
          <a:endParaRPr lang="en-US"/>
        </a:p>
      </dgm:t>
    </dgm:pt>
    <dgm:pt modelId="{F72E3774-F6B0-4382-BA95-EA9BFBB31622}">
      <dgm:prSet/>
      <dgm:spPr/>
      <dgm:t>
        <a:bodyPr/>
        <a:lstStyle/>
        <a:p>
          <a:r>
            <a:rPr lang="en-US" dirty="0"/>
            <a:t>This became 130 genes after removing those not in neighborhood of UL risk genes</a:t>
          </a:r>
        </a:p>
      </dgm:t>
    </dgm:pt>
    <dgm:pt modelId="{AF11FE51-2C46-4ADB-9DAF-EC9196068ABB}" type="parTrans" cxnId="{0DEA3D2B-F213-481B-ADC0-6583387BE57E}">
      <dgm:prSet/>
      <dgm:spPr/>
      <dgm:t>
        <a:bodyPr/>
        <a:lstStyle/>
        <a:p>
          <a:endParaRPr lang="en-US"/>
        </a:p>
      </dgm:t>
    </dgm:pt>
    <dgm:pt modelId="{6C9553D3-9205-4435-97EC-D306BA92B360}" type="sibTrans" cxnId="{0DEA3D2B-F213-481B-ADC0-6583387BE57E}">
      <dgm:prSet/>
      <dgm:spPr/>
      <dgm:t>
        <a:bodyPr/>
        <a:lstStyle/>
        <a:p>
          <a:endParaRPr lang="en-US"/>
        </a:p>
      </dgm:t>
    </dgm:pt>
    <dgm:pt modelId="{FFA8F293-122C-490E-8BEB-0FDCE1FAA6EF}" type="pres">
      <dgm:prSet presAssocID="{D43A91A3-30BD-426B-8A8C-273B5DF1FA2D}" presName="root" presStyleCnt="0">
        <dgm:presLayoutVars>
          <dgm:dir/>
          <dgm:resizeHandles val="exact"/>
        </dgm:presLayoutVars>
      </dgm:prSet>
      <dgm:spPr/>
    </dgm:pt>
    <dgm:pt modelId="{6AA17DFD-8844-4031-B58B-4640A49E6965}" type="pres">
      <dgm:prSet presAssocID="{69DFC60A-4BE9-413B-AEFD-6C516C066B25}" presName="compNode" presStyleCnt="0"/>
      <dgm:spPr/>
    </dgm:pt>
    <dgm:pt modelId="{8F2E7BF9-5F3B-456D-A264-CF933667A810}" type="pres">
      <dgm:prSet presAssocID="{69DFC60A-4BE9-413B-AEFD-6C516C066B25}" presName="bgRect" presStyleLbl="bgShp" presStyleIdx="0" presStyleCnt="3"/>
      <dgm:spPr/>
    </dgm:pt>
    <dgm:pt modelId="{968F7A70-6FD6-4D22-B568-B070FEBB187A}" type="pres">
      <dgm:prSet presAssocID="{69DFC60A-4BE9-413B-AEFD-6C516C066B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1D7BD820-5E6B-4BD2-A4A8-3364D1514616}" type="pres">
      <dgm:prSet presAssocID="{69DFC60A-4BE9-413B-AEFD-6C516C066B25}" presName="spaceRect" presStyleCnt="0"/>
      <dgm:spPr/>
    </dgm:pt>
    <dgm:pt modelId="{3C760271-343B-4C18-BA21-AEF21A4692F0}" type="pres">
      <dgm:prSet presAssocID="{69DFC60A-4BE9-413B-AEFD-6C516C066B25}" presName="parTx" presStyleLbl="revTx" presStyleIdx="0" presStyleCnt="3">
        <dgm:presLayoutVars>
          <dgm:chMax val="0"/>
          <dgm:chPref val="0"/>
        </dgm:presLayoutVars>
      </dgm:prSet>
      <dgm:spPr/>
    </dgm:pt>
    <dgm:pt modelId="{61B6A008-A493-4A5C-BC5B-7718034CC8CE}" type="pres">
      <dgm:prSet presAssocID="{47BC145E-8A07-41DA-BBAD-CC7F8E203A0E}" presName="sibTrans" presStyleCnt="0"/>
      <dgm:spPr/>
    </dgm:pt>
    <dgm:pt modelId="{5E4C62DE-9459-4110-8ECA-56B29AE7BDC3}" type="pres">
      <dgm:prSet presAssocID="{46A8E75F-C482-45D0-BE29-121124A79FD1}" presName="compNode" presStyleCnt="0"/>
      <dgm:spPr/>
    </dgm:pt>
    <dgm:pt modelId="{F6D27AAE-2948-4896-8ABE-28884719A7A5}" type="pres">
      <dgm:prSet presAssocID="{46A8E75F-C482-45D0-BE29-121124A79FD1}" presName="bgRect" presStyleLbl="bgShp" presStyleIdx="1" presStyleCnt="3"/>
      <dgm:spPr/>
    </dgm:pt>
    <dgm:pt modelId="{6B701F8B-6DB1-41CF-9320-064D0EB1014A}" type="pres">
      <dgm:prSet presAssocID="{46A8E75F-C482-45D0-BE29-121124A79FD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 Print"/>
        </a:ext>
      </dgm:extLst>
    </dgm:pt>
    <dgm:pt modelId="{4DF619EB-9C03-41E4-9304-01ACDFDAEF9A}" type="pres">
      <dgm:prSet presAssocID="{46A8E75F-C482-45D0-BE29-121124A79FD1}" presName="spaceRect" presStyleCnt="0"/>
      <dgm:spPr/>
    </dgm:pt>
    <dgm:pt modelId="{99C6F28D-1A56-453B-8E41-2AA89F33DDBA}" type="pres">
      <dgm:prSet presAssocID="{46A8E75F-C482-45D0-BE29-121124A79FD1}" presName="parTx" presStyleLbl="revTx" presStyleIdx="1" presStyleCnt="3">
        <dgm:presLayoutVars>
          <dgm:chMax val="0"/>
          <dgm:chPref val="0"/>
        </dgm:presLayoutVars>
      </dgm:prSet>
      <dgm:spPr/>
    </dgm:pt>
    <dgm:pt modelId="{38722EA8-A984-47E4-89FF-AAC37303BC89}" type="pres">
      <dgm:prSet presAssocID="{94530042-6B21-46E4-BF5E-27B8F8D1D600}" presName="sibTrans" presStyleCnt="0"/>
      <dgm:spPr/>
    </dgm:pt>
    <dgm:pt modelId="{2EE0C149-E8FD-4D6B-B1E6-8B76C51CC598}" type="pres">
      <dgm:prSet presAssocID="{F72E3774-F6B0-4382-BA95-EA9BFBB31622}" presName="compNode" presStyleCnt="0"/>
      <dgm:spPr/>
    </dgm:pt>
    <dgm:pt modelId="{37D397BD-9AB3-49A7-BF6D-7349F4B8EC78}" type="pres">
      <dgm:prSet presAssocID="{F72E3774-F6B0-4382-BA95-EA9BFBB31622}" presName="bgRect" presStyleLbl="bgShp" presStyleIdx="2" presStyleCnt="3"/>
      <dgm:spPr/>
    </dgm:pt>
    <dgm:pt modelId="{788ECEFB-0B5D-46C7-BB4D-2FF48E64CFB7}" type="pres">
      <dgm:prSet presAssocID="{F72E3774-F6B0-4382-BA95-EA9BFBB316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NA"/>
        </a:ext>
      </dgm:extLst>
    </dgm:pt>
    <dgm:pt modelId="{00E23436-7ECE-4650-89D6-063EF40C6FEA}" type="pres">
      <dgm:prSet presAssocID="{F72E3774-F6B0-4382-BA95-EA9BFBB31622}" presName="spaceRect" presStyleCnt="0"/>
      <dgm:spPr/>
    </dgm:pt>
    <dgm:pt modelId="{0E109A6F-F9F9-423A-9EC4-A0176F08F0BD}" type="pres">
      <dgm:prSet presAssocID="{F72E3774-F6B0-4382-BA95-EA9BFBB31622}" presName="parTx" presStyleLbl="revTx" presStyleIdx="2" presStyleCnt="3">
        <dgm:presLayoutVars>
          <dgm:chMax val="0"/>
          <dgm:chPref val="0"/>
        </dgm:presLayoutVars>
      </dgm:prSet>
      <dgm:spPr/>
    </dgm:pt>
  </dgm:ptLst>
  <dgm:cxnLst>
    <dgm:cxn modelId="{0DEA3D2B-F213-481B-ADC0-6583387BE57E}" srcId="{D43A91A3-30BD-426B-8A8C-273B5DF1FA2D}" destId="{F72E3774-F6B0-4382-BA95-EA9BFBB31622}" srcOrd="2" destOrd="0" parTransId="{AF11FE51-2C46-4ADB-9DAF-EC9196068ABB}" sibTransId="{6C9553D3-9205-4435-97EC-D306BA92B360}"/>
    <dgm:cxn modelId="{F3C3323F-2181-462F-A6CA-4B6BBA355160}" type="presOf" srcId="{69DFC60A-4BE9-413B-AEFD-6C516C066B25}" destId="{3C760271-343B-4C18-BA21-AEF21A4692F0}" srcOrd="0" destOrd="0" presId="urn:microsoft.com/office/officeart/2018/2/layout/IconVerticalSolidList"/>
    <dgm:cxn modelId="{54BF2749-A315-42B6-A243-4E0BD1B0A6D5}" type="presOf" srcId="{46A8E75F-C482-45D0-BE29-121124A79FD1}" destId="{99C6F28D-1A56-453B-8E41-2AA89F33DDBA}" srcOrd="0" destOrd="0" presId="urn:microsoft.com/office/officeart/2018/2/layout/IconVerticalSolidList"/>
    <dgm:cxn modelId="{C009F96A-AFEE-4E2B-98D2-B6388B1D66E1}" srcId="{D43A91A3-30BD-426B-8A8C-273B5DF1FA2D}" destId="{69DFC60A-4BE9-413B-AEFD-6C516C066B25}" srcOrd="0" destOrd="0" parTransId="{A571DD93-79F3-4464-8DE8-0BAE58CB87AB}" sibTransId="{47BC145E-8A07-41DA-BBAD-CC7F8E203A0E}"/>
    <dgm:cxn modelId="{7E741C6D-4014-42CD-980A-27A8AF00533E}" type="presOf" srcId="{D43A91A3-30BD-426B-8A8C-273B5DF1FA2D}" destId="{FFA8F293-122C-490E-8BEB-0FDCE1FAA6EF}" srcOrd="0" destOrd="0" presId="urn:microsoft.com/office/officeart/2018/2/layout/IconVerticalSolidList"/>
    <dgm:cxn modelId="{5980B39A-BEDF-41B0-8370-2F08EF8B71AA}" srcId="{D43A91A3-30BD-426B-8A8C-273B5DF1FA2D}" destId="{46A8E75F-C482-45D0-BE29-121124A79FD1}" srcOrd="1" destOrd="0" parTransId="{83A62A0D-F018-47A3-9003-66B17DE5D5F4}" sibTransId="{94530042-6B21-46E4-BF5E-27B8F8D1D600}"/>
    <dgm:cxn modelId="{AB74B39D-A3A0-41A1-813D-CF643A08B3C7}" type="presOf" srcId="{F72E3774-F6B0-4382-BA95-EA9BFBB31622}" destId="{0E109A6F-F9F9-423A-9EC4-A0176F08F0BD}" srcOrd="0" destOrd="0" presId="urn:microsoft.com/office/officeart/2018/2/layout/IconVerticalSolidList"/>
    <dgm:cxn modelId="{A6D598DF-9DE7-4CFB-8C2F-4401905E0FED}" type="presParOf" srcId="{FFA8F293-122C-490E-8BEB-0FDCE1FAA6EF}" destId="{6AA17DFD-8844-4031-B58B-4640A49E6965}" srcOrd="0" destOrd="0" presId="urn:microsoft.com/office/officeart/2018/2/layout/IconVerticalSolidList"/>
    <dgm:cxn modelId="{DE4E4E10-E887-4D2D-8C38-9115641A5864}" type="presParOf" srcId="{6AA17DFD-8844-4031-B58B-4640A49E6965}" destId="{8F2E7BF9-5F3B-456D-A264-CF933667A810}" srcOrd="0" destOrd="0" presId="urn:microsoft.com/office/officeart/2018/2/layout/IconVerticalSolidList"/>
    <dgm:cxn modelId="{410A28DC-A661-4154-A49E-97783FBC3C48}" type="presParOf" srcId="{6AA17DFD-8844-4031-B58B-4640A49E6965}" destId="{968F7A70-6FD6-4D22-B568-B070FEBB187A}" srcOrd="1" destOrd="0" presId="urn:microsoft.com/office/officeart/2018/2/layout/IconVerticalSolidList"/>
    <dgm:cxn modelId="{5696F3D2-9E33-4F8B-8534-1EF303DA40A6}" type="presParOf" srcId="{6AA17DFD-8844-4031-B58B-4640A49E6965}" destId="{1D7BD820-5E6B-4BD2-A4A8-3364D1514616}" srcOrd="2" destOrd="0" presId="urn:microsoft.com/office/officeart/2018/2/layout/IconVerticalSolidList"/>
    <dgm:cxn modelId="{5159A03E-841B-4522-9ADB-A6A141F51781}" type="presParOf" srcId="{6AA17DFD-8844-4031-B58B-4640A49E6965}" destId="{3C760271-343B-4C18-BA21-AEF21A4692F0}" srcOrd="3" destOrd="0" presId="urn:microsoft.com/office/officeart/2018/2/layout/IconVerticalSolidList"/>
    <dgm:cxn modelId="{63F9FA2B-DE8E-405D-92FE-BA853EC0F540}" type="presParOf" srcId="{FFA8F293-122C-490E-8BEB-0FDCE1FAA6EF}" destId="{61B6A008-A493-4A5C-BC5B-7718034CC8CE}" srcOrd="1" destOrd="0" presId="urn:microsoft.com/office/officeart/2018/2/layout/IconVerticalSolidList"/>
    <dgm:cxn modelId="{B5FAEBC6-584D-46D3-B92A-6121801C6417}" type="presParOf" srcId="{FFA8F293-122C-490E-8BEB-0FDCE1FAA6EF}" destId="{5E4C62DE-9459-4110-8ECA-56B29AE7BDC3}" srcOrd="2" destOrd="0" presId="urn:microsoft.com/office/officeart/2018/2/layout/IconVerticalSolidList"/>
    <dgm:cxn modelId="{0497344F-E8C0-4DD4-9494-C50CE6E0C409}" type="presParOf" srcId="{5E4C62DE-9459-4110-8ECA-56B29AE7BDC3}" destId="{F6D27AAE-2948-4896-8ABE-28884719A7A5}" srcOrd="0" destOrd="0" presId="urn:microsoft.com/office/officeart/2018/2/layout/IconVerticalSolidList"/>
    <dgm:cxn modelId="{6CD7BCB2-01F2-4B52-899C-0EB3B5E877C3}" type="presParOf" srcId="{5E4C62DE-9459-4110-8ECA-56B29AE7BDC3}" destId="{6B701F8B-6DB1-41CF-9320-064D0EB1014A}" srcOrd="1" destOrd="0" presId="urn:microsoft.com/office/officeart/2018/2/layout/IconVerticalSolidList"/>
    <dgm:cxn modelId="{DA193A0B-743C-44FA-9303-22E840F66966}" type="presParOf" srcId="{5E4C62DE-9459-4110-8ECA-56B29AE7BDC3}" destId="{4DF619EB-9C03-41E4-9304-01ACDFDAEF9A}" srcOrd="2" destOrd="0" presId="urn:microsoft.com/office/officeart/2018/2/layout/IconVerticalSolidList"/>
    <dgm:cxn modelId="{FADCD43F-0576-4CDC-81A0-A07FFDC2A666}" type="presParOf" srcId="{5E4C62DE-9459-4110-8ECA-56B29AE7BDC3}" destId="{99C6F28D-1A56-453B-8E41-2AA89F33DDBA}" srcOrd="3" destOrd="0" presId="urn:microsoft.com/office/officeart/2018/2/layout/IconVerticalSolidList"/>
    <dgm:cxn modelId="{B1459A69-5A61-4030-82AD-06CE93AAAF69}" type="presParOf" srcId="{FFA8F293-122C-490E-8BEB-0FDCE1FAA6EF}" destId="{38722EA8-A984-47E4-89FF-AAC37303BC89}" srcOrd="3" destOrd="0" presId="urn:microsoft.com/office/officeart/2018/2/layout/IconVerticalSolidList"/>
    <dgm:cxn modelId="{09F13EC6-22F6-4AA4-8717-A9FF0D255325}" type="presParOf" srcId="{FFA8F293-122C-490E-8BEB-0FDCE1FAA6EF}" destId="{2EE0C149-E8FD-4D6B-B1E6-8B76C51CC598}" srcOrd="4" destOrd="0" presId="urn:microsoft.com/office/officeart/2018/2/layout/IconVerticalSolidList"/>
    <dgm:cxn modelId="{CABA511D-E853-4F7C-90FF-BF26636B14FE}" type="presParOf" srcId="{2EE0C149-E8FD-4D6B-B1E6-8B76C51CC598}" destId="{37D397BD-9AB3-49A7-BF6D-7349F4B8EC78}" srcOrd="0" destOrd="0" presId="urn:microsoft.com/office/officeart/2018/2/layout/IconVerticalSolidList"/>
    <dgm:cxn modelId="{792E8D98-CFF6-43BF-85B0-1968F48CF797}" type="presParOf" srcId="{2EE0C149-E8FD-4D6B-B1E6-8B76C51CC598}" destId="{788ECEFB-0B5D-46C7-BB4D-2FF48E64CFB7}" srcOrd="1" destOrd="0" presId="urn:microsoft.com/office/officeart/2018/2/layout/IconVerticalSolidList"/>
    <dgm:cxn modelId="{A2EFD6B3-8AFF-489E-BA3A-43A2F9BAB320}" type="presParOf" srcId="{2EE0C149-E8FD-4D6B-B1E6-8B76C51CC598}" destId="{00E23436-7ECE-4650-89D6-063EF40C6FEA}" srcOrd="2" destOrd="0" presId="urn:microsoft.com/office/officeart/2018/2/layout/IconVerticalSolidList"/>
    <dgm:cxn modelId="{AF88330E-CBF9-4809-80B9-96C052160F09}" type="presParOf" srcId="{2EE0C149-E8FD-4D6B-B1E6-8B76C51CC598}" destId="{0E109A6F-F9F9-423A-9EC4-A0176F08F0BD}"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31BFD74-7412-468C-B704-4E793C8528C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8AD918B-2EEC-4072-A507-FF2DCDD6ECD4}">
      <dgm:prSet/>
      <dgm:spPr/>
      <dgm:t>
        <a:bodyPr/>
        <a:lstStyle/>
        <a:p>
          <a:r>
            <a:rPr lang="en-US"/>
            <a:t>UL Means</a:t>
          </a:r>
        </a:p>
      </dgm:t>
    </dgm:pt>
    <dgm:pt modelId="{19AE45A5-27B9-4CBE-A71F-7F764D19A89D}" type="parTrans" cxnId="{062FE799-6801-49A3-8091-F00CA075A36B}">
      <dgm:prSet/>
      <dgm:spPr/>
      <dgm:t>
        <a:bodyPr/>
        <a:lstStyle/>
        <a:p>
          <a:endParaRPr lang="en-US"/>
        </a:p>
      </dgm:t>
    </dgm:pt>
    <dgm:pt modelId="{9A01DFC8-756C-49E6-8C05-92C0619BDD43}" type="sibTrans" cxnId="{062FE799-6801-49A3-8091-F00CA075A36B}">
      <dgm:prSet/>
      <dgm:spPr/>
      <dgm:t>
        <a:bodyPr/>
        <a:lstStyle/>
        <a:p>
          <a:endParaRPr lang="en-US"/>
        </a:p>
      </dgm:t>
    </dgm:pt>
    <dgm:pt modelId="{95E2E9DC-F2CC-41B4-93D6-2B0A6573C0C6}">
      <dgm:prSet/>
      <dgm:spPr/>
      <dgm:t>
        <a:bodyPr/>
        <a:lstStyle/>
        <a:p>
          <a:r>
            <a:rPr lang="en-US"/>
            <a:t>Non-UL Means</a:t>
          </a:r>
        </a:p>
      </dgm:t>
    </dgm:pt>
    <dgm:pt modelId="{BB20C2E7-DD7F-451D-9BC5-F4E11795E224}" type="parTrans" cxnId="{F0EEEDA4-987A-41BA-8200-A45FEAF1FEC7}">
      <dgm:prSet/>
      <dgm:spPr/>
      <dgm:t>
        <a:bodyPr/>
        <a:lstStyle/>
        <a:p>
          <a:endParaRPr lang="en-US"/>
        </a:p>
      </dgm:t>
    </dgm:pt>
    <dgm:pt modelId="{45183E73-C340-4255-9B87-E68D605214A5}" type="sibTrans" cxnId="{F0EEEDA4-987A-41BA-8200-A45FEAF1FEC7}">
      <dgm:prSet/>
      <dgm:spPr/>
      <dgm:t>
        <a:bodyPr/>
        <a:lstStyle/>
        <a:p>
          <a:endParaRPr lang="en-US"/>
        </a:p>
      </dgm:t>
    </dgm:pt>
    <dgm:pt modelId="{54F69BF3-0702-4699-B5F6-A2AA6DC21B67}">
      <dgm:prSet/>
      <dgm:spPr/>
      <dgm:t>
        <a:bodyPr/>
        <a:lstStyle/>
        <a:p>
          <a:r>
            <a:rPr lang="en-US"/>
            <a:t>Difference in Means</a:t>
          </a:r>
        </a:p>
      </dgm:t>
    </dgm:pt>
    <dgm:pt modelId="{C3FBFD8C-00E0-4D9C-8DA0-250E8220BA26}" type="parTrans" cxnId="{EDA49C5D-2E0C-429C-A05C-9FD2E61CF570}">
      <dgm:prSet/>
      <dgm:spPr/>
      <dgm:t>
        <a:bodyPr/>
        <a:lstStyle/>
        <a:p>
          <a:endParaRPr lang="en-US"/>
        </a:p>
      </dgm:t>
    </dgm:pt>
    <dgm:pt modelId="{C1A698AF-2FAC-46F6-B964-F09005C6AEC6}" type="sibTrans" cxnId="{EDA49C5D-2E0C-429C-A05C-9FD2E61CF570}">
      <dgm:prSet/>
      <dgm:spPr/>
      <dgm:t>
        <a:bodyPr/>
        <a:lstStyle/>
        <a:p>
          <a:endParaRPr lang="en-US"/>
        </a:p>
      </dgm:t>
    </dgm:pt>
    <dgm:pt modelId="{3F570BDE-7713-4DB0-AF7B-C5F2EDDD62EA}">
      <dgm:prSet/>
      <dgm:spPr/>
      <dgm:t>
        <a:bodyPr/>
        <a:lstStyle/>
        <a:p>
          <a:r>
            <a:rPr lang="en-US"/>
            <a:t>Magnitude of Difference in Means.</a:t>
          </a:r>
        </a:p>
      </dgm:t>
    </dgm:pt>
    <dgm:pt modelId="{E04134EB-9442-4E7D-BF41-04EEA9A0B2ED}" type="parTrans" cxnId="{493F939F-2C31-46AA-BD2D-B0D7C1564F8F}">
      <dgm:prSet/>
      <dgm:spPr/>
      <dgm:t>
        <a:bodyPr/>
        <a:lstStyle/>
        <a:p>
          <a:endParaRPr lang="en-US"/>
        </a:p>
      </dgm:t>
    </dgm:pt>
    <dgm:pt modelId="{F549D34D-EFD9-451E-BECD-30A1583A8AB0}" type="sibTrans" cxnId="{493F939F-2C31-46AA-BD2D-B0D7C1564F8F}">
      <dgm:prSet/>
      <dgm:spPr/>
      <dgm:t>
        <a:bodyPr/>
        <a:lstStyle/>
        <a:p>
          <a:endParaRPr lang="en-US"/>
        </a:p>
      </dgm:t>
    </dgm:pt>
    <dgm:pt modelId="{155231EB-714F-498D-86C8-F99E956963FF}" type="pres">
      <dgm:prSet presAssocID="{A31BFD74-7412-468C-B704-4E793C8528C8}" presName="root" presStyleCnt="0">
        <dgm:presLayoutVars>
          <dgm:dir/>
          <dgm:resizeHandles val="exact"/>
        </dgm:presLayoutVars>
      </dgm:prSet>
      <dgm:spPr/>
    </dgm:pt>
    <dgm:pt modelId="{8FF568AD-387B-4CED-AA24-B5FE02B8471B}" type="pres">
      <dgm:prSet presAssocID="{B8AD918B-2EEC-4072-A507-FF2DCDD6ECD4}" presName="compNode" presStyleCnt="0"/>
      <dgm:spPr/>
    </dgm:pt>
    <dgm:pt modelId="{13920BE0-CBE8-4627-A8AC-F6473A22F053}" type="pres">
      <dgm:prSet presAssocID="{B8AD918B-2EEC-4072-A507-FF2DCDD6ECD4}" presName="bgRect" presStyleLbl="bgShp" presStyleIdx="0" presStyleCnt="4"/>
      <dgm:spPr/>
    </dgm:pt>
    <dgm:pt modelId="{81EE39EF-1E2C-48CD-B7D5-B949E6476FA5}" type="pres">
      <dgm:prSet presAssocID="{B8AD918B-2EEC-4072-A507-FF2DCDD6EC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Outline"/>
        </a:ext>
      </dgm:extLst>
    </dgm:pt>
    <dgm:pt modelId="{643A06B3-0227-4385-8E50-8DCA4630FACC}" type="pres">
      <dgm:prSet presAssocID="{B8AD918B-2EEC-4072-A507-FF2DCDD6ECD4}" presName="spaceRect" presStyleCnt="0"/>
      <dgm:spPr/>
    </dgm:pt>
    <dgm:pt modelId="{A63578F9-77A2-46AA-9A61-F2DAADDD2896}" type="pres">
      <dgm:prSet presAssocID="{B8AD918B-2EEC-4072-A507-FF2DCDD6ECD4}" presName="parTx" presStyleLbl="revTx" presStyleIdx="0" presStyleCnt="4">
        <dgm:presLayoutVars>
          <dgm:chMax val="0"/>
          <dgm:chPref val="0"/>
        </dgm:presLayoutVars>
      </dgm:prSet>
      <dgm:spPr/>
    </dgm:pt>
    <dgm:pt modelId="{37861F53-FB9B-4978-A50C-803CAFEFB44E}" type="pres">
      <dgm:prSet presAssocID="{9A01DFC8-756C-49E6-8C05-92C0619BDD43}" presName="sibTrans" presStyleCnt="0"/>
      <dgm:spPr/>
    </dgm:pt>
    <dgm:pt modelId="{6BF476C8-32F4-48F0-B6C7-576AF756D977}" type="pres">
      <dgm:prSet presAssocID="{95E2E9DC-F2CC-41B4-93D6-2B0A6573C0C6}" presName="compNode" presStyleCnt="0"/>
      <dgm:spPr/>
    </dgm:pt>
    <dgm:pt modelId="{791210A7-1C4B-41FA-9B17-008BA63ECBDF}" type="pres">
      <dgm:prSet presAssocID="{95E2E9DC-F2CC-41B4-93D6-2B0A6573C0C6}" presName="bgRect" presStyleLbl="bgShp" presStyleIdx="1" presStyleCnt="4"/>
      <dgm:spPr/>
    </dgm:pt>
    <dgm:pt modelId="{4E3A8F7C-4A6E-492C-ACD7-3C4AE1CDA00E}" type="pres">
      <dgm:prSet presAssocID="{95E2E9DC-F2CC-41B4-93D6-2B0A6573C0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
        </a:ext>
      </dgm:extLst>
    </dgm:pt>
    <dgm:pt modelId="{71CD8BCD-4291-4C35-867C-7618DA14564D}" type="pres">
      <dgm:prSet presAssocID="{95E2E9DC-F2CC-41B4-93D6-2B0A6573C0C6}" presName="spaceRect" presStyleCnt="0"/>
      <dgm:spPr/>
    </dgm:pt>
    <dgm:pt modelId="{EE9E8152-44D8-4E1E-9BA9-EB97AED8744A}" type="pres">
      <dgm:prSet presAssocID="{95E2E9DC-F2CC-41B4-93D6-2B0A6573C0C6}" presName="parTx" presStyleLbl="revTx" presStyleIdx="1" presStyleCnt="4">
        <dgm:presLayoutVars>
          <dgm:chMax val="0"/>
          <dgm:chPref val="0"/>
        </dgm:presLayoutVars>
      </dgm:prSet>
      <dgm:spPr/>
    </dgm:pt>
    <dgm:pt modelId="{2128BC08-71AF-4D37-9B80-8439D3F283E3}" type="pres">
      <dgm:prSet presAssocID="{45183E73-C340-4255-9B87-E68D605214A5}" presName="sibTrans" presStyleCnt="0"/>
      <dgm:spPr/>
    </dgm:pt>
    <dgm:pt modelId="{8E030E8B-35F9-4494-AFA0-91C19DFF0630}" type="pres">
      <dgm:prSet presAssocID="{54F69BF3-0702-4699-B5F6-A2AA6DC21B67}" presName="compNode" presStyleCnt="0"/>
      <dgm:spPr/>
    </dgm:pt>
    <dgm:pt modelId="{E4343E14-8992-4272-95CC-B0368F2A4EED}" type="pres">
      <dgm:prSet presAssocID="{54F69BF3-0702-4699-B5F6-A2AA6DC21B67}" presName="bgRect" presStyleLbl="bgShp" presStyleIdx="2" presStyleCnt="4"/>
      <dgm:spPr/>
    </dgm:pt>
    <dgm:pt modelId="{F8679462-8BF9-4981-9256-063FDBB7606D}" type="pres">
      <dgm:prSet presAssocID="{54F69BF3-0702-4699-B5F6-A2AA6DC21B6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xport"/>
        </a:ext>
      </dgm:extLst>
    </dgm:pt>
    <dgm:pt modelId="{6C963C9B-B619-4F3D-B7CC-5CA01EC0232B}" type="pres">
      <dgm:prSet presAssocID="{54F69BF3-0702-4699-B5F6-A2AA6DC21B67}" presName="spaceRect" presStyleCnt="0"/>
      <dgm:spPr/>
    </dgm:pt>
    <dgm:pt modelId="{7B50B9C5-3BBC-4182-94BB-71DAF04D683D}" type="pres">
      <dgm:prSet presAssocID="{54F69BF3-0702-4699-B5F6-A2AA6DC21B67}" presName="parTx" presStyleLbl="revTx" presStyleIdx="2" presStyleCnt="4">
        <dgm:presLayoutVars>
          <dgm:chMax val="0"/>
          <dgm:chPref val="0"/>
        </dgm:presLayoutVars>
      </dgm:prSet>
      <dgm:spPr/>
    </dgm:pt>
    <dgm:pt modelId="{57C72652-7AF3-4035-B7F4-FCEE4FDDBD08}" type="pres">
      <dgm:prSet presAssocID="{C1A698AF-2FAC-46F6-B964-F09005C6AEC6}" presName="sibTrans" presStyleCnt="0"/>
      <dgm:spPr/>
    </dgm:pt>
    <dgm:pt modelId="{45FA0331-4A7C-4272-AA9B-752A039578A5}" type="pres">
      <dgm:prSet presAssocID="{3F570BDE-7713-4DB0-AF7B-C5F2EDDD62EA}" presName="compNode" presStyleCnt="0"/>
      <dgm:spPr/>
    </dgm:pt>
    <dgm:pt modelId="{D2D68F26-8AD8-4069-A4C6-C651ADC277BB}" type="pres">
      <dgm:prSet presAssocID="{3F570BDE-7713-4DB0-AF7B-C5F2EDDD62EA}" presName="bgRect" presStyleLbl="bgShp" presStyleIdx="3" presStyleCnt="4"/>
      <dgm:spPr/>
    </dgm:pt>
    <dgm:pt modelId="{5FBA5E26-1048-490F-AB3A-2C9CAB3ADB56}" type="pres">
      <dgm:prSet presAssocID="{3F570BDE-7713-4DB0-AF7B-C5F2EDDD62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tPage"/>
        </a:ext>
      </dgm:extLst>
    </dgm:pt>
    <dgm:pt modelId="{707348FF-1EA2-45AE-9C95-1DB223B4473D}" type="pres">
      <dgm:prSet presAssocID="{3F570BDE-7713-4DB0-AF7B-C5F2EDDD62EA}" presName="spaceRect" presStyleCnt="0"/>
      <dgm:spPr/>
    </dgm:pt>
    <dgm:pt modelId="{B7211F68-E37B-44F0-A141-DD23B5277720}" type="pres">
      <dgm:prSet presAssocID="{3F570BDE-7713-4DB0-AF7B-C5F2EDDD62EA}" presName="parTx" presStyleLbl="revTx" presStyleIdx="3" presStyleCnt="4">
        <dgm:presLayoutVars>
          <dgm:chMax val="0"/>
          <dgm:chPref val="0"/>
        </dgm:presLayoutVars>
      </dgm:prSet>
      <dgm:spPr/>
    </dgm:pt>
  </dgm:ptLst>
  <dgm:cxnLst>
    <dgm:cxn modelId="{5ECF3C2D-AF1E-4EBA-A021-E534CED6EB06}" type="presOf" srcId="{54F69BF3-0702-4699-B5F6-A2AA6DC21B67}" destId="{7B50B9C5-3BBC-4182-94BB-71DAF04D683D}" srcOrd="0" destOrd="0" presId="urn:microsoft.com/office/officeart/2018/2/layout/IconVerticalSolidList"/>
    <dgm:cxn modelId="{FDA7893D-3F1C-482D-91FF-09044740519C}" type="presOf" srcId="{A31BFD74-7412-468C-B704-4E793C8528C8}" destId="{155231EB-714F-498D-86C8-F99E956963FF}" srcOrd="0" destOrd="0" presId="urn:microsoft.com/office/officeart/2018/2/layout/IconVerticalSolidList"/>
    <dgm:cxn modelId="{EDA49C5D-2E0C-429C-A05C-9FD2E61CF570}" srcId="{A31BFD74-7412-468C-B704-4E793C8528C8}" destId="{54F69BF3-0702-4699-B5F6-A2AA6DC21B67}" srcOrd="2" destOrd="0" parTransId="{C3FBFD8C-00E0-4D9C-8DA0-250E8220BA26}" sibTransId="{C1A698AF-2FAC-46F6-B964-F09005C6AEC6}"/>
    <dgm:cxn modelId="{CFEB6247-DD4A-44D3-B4CB-8E197D157258}" type="presOf" srcId="{3F570BDE-7713-4DB0-AF7B-C5F2EDDD62EA}" destId="{B7211F68-E37B-44F0-A141-DD23B5277720}" srcOrd="0" destOrd="0" presId="urn:microsoft.com/office/officeart/2018/2/layout/IconVerticalSolidList"/>
    <dgm:cxn modelId="{062FE799-6801-49A3-8091-F00CA075A36B}" srcId="{A31BFD74-7412-468C-B704-4E793C8528C8}" destId="{B8AD918B-2EEC-4072-A507-FF2DCDD6ECD4}" srcOrd="0" destOrd="0" parTransId="{19AE45A5-27B9-4CBE-A71F-7F764D19A89D}" sibTransId="{9A01DFC8-756C-49E6-8C05-92C0619BDD43}"/>
    <dgm:cxn modelId="{3CB2989E-DEF6-4AAD-A8DA-3E927DAA893D}" type="presOf" srcId="{95E2E9DC-F2CC-41B4-93D6-2B0A6573C0C6}" destId="{EE9E8152-44D8-4E1E-9BA9-EB97AED8744A}" srcOrd="0" destOrd="0" presId="urn:microsoft.com/office/officeart/2018/2/layout/IconVerticalSolidList"/>
    <dgm:cxn modelId="{493F939F-2C31-46AA-BD2D-B0D7C1564F8F}" srcId="{A31BFD74-7412-468C-B704-4E793C8528C8}" destId="{3F570BDE-7713-4DB0-AF7B-C5F2EDDD62EA}" srcOrd="3" destOrd="0" parTransId="{E04134EB-9442-4E7D-BF41-04EEA9A0B2ED}" sibTransId="{F549D34D-EFD9-451E-BECD-30A1583A8AB0}"/>
    <dgm:cxn modelId="{F0EEEDA4-987A-41BA-8200-A45FEAF1FEC7}" srcId="{A31BFD74-7412-468C-B704-4E793C8528C8}" destId="{95E2E9DC-F2CC-41B4-93D6-2B0A6573C0C6}" srcOrd="1" destOrd="0" parTransId="{BB20C2E7-DD7F-451D-9BC5-F4E11795E224}" sibTransId="{45183E73-C340-4255-9B87-E68D605214A5}"/>
    <dgm:cxn modelId="{D94368BE-02A8-43DE-8B63-2BFFCC78977D}" type="presOf" srcId="{B8AD918B-2EEC-4072-A507-FF2DCDD6ECD4}" destId="{A63578F9-77A2-46AA-9A61-F2DAADDD2896}" srcOrd="0" destOrd="0" presId="urn:microsoft.com/office/officeart/2018/2/layout/IconVerticalSolidList"/>
    <dgm:cxn modelId="{E6968626-4D69-4082-A566-AD63367ED795}" type="presParOf" srcId="{155231EB-714F-498D-86C8-F99E956963FF}" destId="{8FF568AD-387B-4CED-AA24-B5FE02B8471B}" srcOrd="0" destOrd="0" presId="urn:microsoft.com/office/officeart/2018/2/layout/IconVerticalSolidList"/>
    <dgm:cxn modelId="{E3F23135-5F91-4B91-A833-62E4B87A35B9}" type="presParOf" srcId="{8FF568AD-387B-4CED-AA24-B5FE02B8471B}" destId="{13920BE0-CBE8-4627-A8AC-F6473A22F053}" srcOrd="0" destOrd="0" presId="urn:microsoft.com/office/officeart/2018/2/layout/IconVerticalSolidList"/>
    <dgm:cxn modelId="{47915E2D-A31D-4AEF-867A-37799F894B2B}" type="presParOf" srcId="{8FF568AD-387B-4CED-AA24-B5FE02B8471B}" destId="{81EE39EF-1E2C-48CD-B7D5-B949E6476FA5}" srcOrd="1" destOrd="0" presId="urn:microsoft.com/office/officeart/2018/2/layout/IconVerticalSolidList"/>
    <dgm:cxn modelId="{6F090D41-E896-445B-A7D4-82B879749CCF}" type="presParOf" srcId="{8FF568AD-387B-4CED-AA24-B5FE02B8471B}" destId="{643A06B3-0227-4385-8E50-8DCA4630FACC}" srcOrd="2" destOrd="0" presId="urn:microsoft.com/office/officeart/2018/2/layout/IconVerticalSolidList"/>
    <dgm:cxn modelId="{207C1BB0-05A1-46FD-8ED1-19E6CA271E27}" type="presParOf" srcId="{8FF568AD-387B-4CED-AA24-B5FE02B8471B}" destId="{A63578F9-77A2-46AA-9A61-F2DAADDD2896}" srcOrd="3" destOrd="0" presId="urn:microsoft.com/office/officeart/2018/2/layout/IconVerticalSolidList"/>
    <dgm:cxn modelId="{B964F843-3766-4988-BDD7-CA9060478EEF}" type="presParOf" srcId="{155231EB-714F-498D-86C8-F99E956963FF}" destId="{37861F53-FB9B-4978-A50C-803CAFEFB44E}" srcOrd="1" destOrd="0" presId="urn:microsoft.com/office/officeart/2018/2/layout/IconVerticalSolidList"/>
    <dgm:cxn modelId="{E92AA34B-C781-45D5-857F-9B7579A0F76C}" type="presParOf" srcId="{155231EB-714F-498D-86C8-F99E956963FF}" destId="{6BF476C8-32F4-48F0-B6C7-576AF756D977}" srcOrd="2" destOrd="0" presId="urn:microsoft.com/office/officeart/2018/2/layout/IconVerticalSolidList"/>
    <dgm:cxn modelId="{FE819A32-1854-461B-8DBA-0321143F2976}" type="presParOf" srcId="{6BF476C8-32F4-48F0-B6C7-576AF756D977}" destId="{791210A7-1C4B-41FA-9B17-008BA63ECBDF}" srcOrd="0" destOrd="0" presId="urn:microsoft.com/office/officeart/2018/2/layout/IconVerticalSolidList"/>
    <dgm:cxn modelId="{63C6FF6F-6210-448B-9F04-E3E18D5015AD}" type="presParOf" srcId="{6BF476C8-32F4-48F0-B6C7-576AF756D977}" destId="{4E3A8F7C-4A6E-492C-ACD7-3C4AE1CDA00E}" srcOrd="1" destOrd="0" presId="urn:microsoft.com/office/officeart/2018/2/layout/IconVerticalSolidList"/>
    <dgm:cxn modelId="{1CD9964C-07F4-4E33-B935-06EA1A599FC8}" type="presParOf" srcId="{6BF476C8-32F4-48F0-B6C7-576AF756D977}" destId="{71CD8BCD-4291-4C35-867C-7618DA14564D}" srcOrd="2" destOrd="0" presId="urn:microsoft.com/office/officeart/2018/2/layout/IconVerticalSolidList"/>
    <dgm:cxn modelId="{CB92BDAC-81EF-4D02-AFC7-DF2548CC4E6F}" type="presParOf" srcId="{6BF476C8-32F4-48F0-B6C7-576AF756D977}" destId="{EE9E8152-44D8-4E1E-9BA9-EB97AED8744A}" srcOrd="3" destOrd="0" presId="urn:microsoft.com/office/officeart/2018/2/layout/IconVerticalSolidList"/>
    <dgm:cxn modelId="{707FA5BB-BEC6-4BA4-9783-C16DB8E58D6D}" type="presParOf" srcId="{155231EB-714F-498D-86C8-F99E956963FF}" destId="{2128BC08-71AF-4D37-9B80-8439D3F283E3}" srcOrd="3" destOrd="0" presId="urn:microsoft.com/office/officeart/2018/2/layout/IconVerticalSolidList"/>
    <dgm:cxn modelId="{88B910CB-5A90-438A-B7EB-5E13121331C7}" type="presParOf" srcId="{155231EB-714F-498D-86C8-F99E956963FF}" destId="{8E030E8B-35F9-4494-AFA0-91C19DFF0630}" srcOrd="4" destOrd="0" presId="urn:microsoft.com/office/officeart/2018/2/layout/IconVerticalSolidList"/>
    <dgm:cxn modelId="{C3F0BA47-E5E1-4DAC-9779-3E68247CAA65}" type="presParOf" srcId="{8E030E8B-35F9-4494-AFA0-91C19DFF0630}" destId="{E4343E14-8992-4272-95CC-B0368F2A4EED}" srcOrd="0" destOrd="0" presId="urn:microsoft.com/office/officeart/2018/2/layout/IconVerticalSolidList"/>
    <dgm:cxn modelId="{31862E7E-F05A-4F40-B907-98332B1BC481}" type="presParOf" srcId="{8E030E8B-35F9-4494-AFA0-91C19DFF0630}" destId="{F8679462-8BF9-4981-9256-063FDBB7606D}" srcOrd="1" destOrd="0" presId="urn:microsoft.com/office/officeart/2018/2/layout/IconVerticalSolidList"/>
    <dgm:cxn modelId="{B8D57FA4-8625-4309-B980-C1989326BD26}" type="presParOf" srcId="{8E030E8B-35F9-4494-AFA0-91C19DFF0630}" destId="{6C963C9B-B619-4F3D-B7CC-5CA01EC0232B}" srcOrd="2" destOrd="0" presId="urn:microsoft.com/office/officeart/2018/2/layout/IconVerticalSolidList"/>
    <dgm:cxn modelId="{6BF376FE-59A0-4848-A7C8-BCD831AA499B}" type="presParOf" srcId="{8E030E8B-35F9-4494-AFA0-91C19DFF0630}" destId="{7B50B9C5-3BBC-4182-94BB-71DAF04D683D}" srcOrd="3" destOrd="0" presId="urn:microsoft.com/office/officeart/2018/2/layout/IconVerticalSolidList"/>
    <dgm:cxn modelId="{83A28FE7-3D7F-4E48-9D1C-BBCC181D53B8}" type="presParOf" srcId="{155231EB-714F-498D-86C8-F99E956963FF}" destId="{57C72652-7AF3-4035-B7F4-FCEE4FDDBD08}" srcOrd="5" destOrd="0" presId="urn:microsoft.com/office/officeart/2018/2/layout/IconVerticalSolidList"/>
    <dgm:cxn modelId="{9B1B8628-CDFB-4BCC-8731-5DDF4CE5D558}" type="presParOf" srcId="{155231EB-714F-498D-86C8-F99E956963FF}" destId="{45FA0331-4A7C-4272-AA9B-752A039578A5}" srcOrd="6" destOrd="0" presId="urn:microsoft.com/office/officeart/2018/2/layout/IconVerticalSolidList"/>
    <dgm:cxn modelId="{65F005D6-BF31-4880-9639-5323738FA019}" type="presParOf" srcId="{45FA0331-4A7C-4272-AA9B-752A039578A5}" destId="{D2D68F26-8AD8-4069-A4C6-C651ADC277BB}" srcOrd="0" destOrd="0" presId="urn:microsoft.com/office/officeart/2018/2/layout/IconVerticalSolidList"/>
    <dgm:cxn modelId="{225F4C52-471D-4433-927E-6F09FCE4D443}" type="presParOf" srcId="{45FA0331-4A7C-4272-AA9B-752A039578A5}" destId="{5FBA5E26-1048-490F-AB3A-2C9CAB3ADB56}" srcOrd="1" destOrd="0" presId="urn:microsoft.com/office/officeart/2018/2/layout/IconVerticalSolidList"/>
    <dgm:cxn modelId="{344F4153-B5E0-46FB-B685-E1269715577F}" type="presParOf" srcId="{45FA0331-4A7C-4272-AA9B-752A039578A5}" destId="{707348FF-1EA2-45AE-9C95-1DB223B4473D}" srcOrd="2" destOrd="0" presId="urn:microsoft.com/office/officeart/2018/2/layout/IconVerticalSolidList"/>
    <dgm:cxn modelId="{EAA78ED6-173C-4627-BF98-AECF9A7B6EEE}" type="presParOf" srcId="{45FA0331-4A7C-4272-AA9B-752A039578A5}" destId="{B7211F68-E37B-44F0-A141-DD23B5277720}"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7A82513-3C06-4514-BADC-99A1703DE82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C6F7BEE-5A23-45BF-85D2-BA84756D1619}">
      <dgm:prSet/>
      <dgm:spPr/>
      <dgm:t>
        <a:bodyPr/>
        <a:lstStyle/>
        <a:p>
          <a:r>
            <a:rPr lang="en-US"/>
            <a:t>The ten most differentially expressed in magnitude were selected</a:t>
          </a:r>
        </a:p>
      </dgm:t>
    </dgm:pt>
    <dgm:pt modelId="{BE1BFB9D-1283-4FB4-82BA-23168FFDA962}" type="parTrans" cxnId="{FD3CD572-3C71-4234-BB71-721A4787753D}">
      <dgm:prSet/>
      <dgm:spPr/>
      <dgm:t>
        <a:bodyPr/>
        <a:lstStyle/>
        <a:p>
          <a:endParaRPr lang="en-US"/>
        </a:p>
      </dgm:t>
    </dgm:pt>
    <dgm:pt modelId="{0704A2C7-1DC6-4BDF-B390-E7C75311EA02}" type="sibTrans" cxnId="{FD3CD572-3C71-4234-BB71-721A4787753D}">
      <dgm:prSet/>
      <dgm:spPr/>
      <dgm:t>
        <a:bodyPr/>
        <a:lstStyle/>
        <a:p>
          <a:endParaRPr lang="en-US"/>
        </a:p>
      </dgm:t>
    </dgm:pt>
    <dgm:pt modelId="{5673DA97-8A12-4888-A67F-8A811E587161}">
      <dgm:prSet/>
      <dgm:spPr/>
      <dgm:t>
        <a:bodyPr/>
        <a:lstStyle/>
        <a:p>
          <a:r>
            <a:rPr lang="en-US"/>
            <a:t>The six genes ubiquitous to UL risk added</a:t>
          </a:r>
        </a:p>
      </dgm:t>
    </dgm:pt>
    <dgm:pt modelId="{F024BCB6-4FCD-456B-9229-027B4EAFD70A}" type="parTrans" cxnId="{F32A0E16-5285-475C-9F3B-4656F7E67211}">
      <dgm:prSet/>
      <dgm:spPr/>
      <dgm:t>
        <a:bodyPr/>
        <a:lstStyle/>
        <a:p>
          <a:endParaRPr lang="en-US"/>
        </a:p>
      </dgm:t>
    </dgm:pt>
    <dgm:pt modelId="{AFBEB068-AB28-465F-A9AF-EDB16317722F}" type="sibTrans" cxnId="{F32A0E16-5285-475C-9F3B-4656F7E67211}">
      <dgm:prSet/>
      <dgm:spPr/>
      <dgm:t>
        <a:bodyPr/>
        <a:lstStyle/>
        <a:p>
          <a:endParaRPr lang="en-US"/>
        </a:p>
      </dgm:t>
    </dgm:pt>
    <dgm:pt modelId="{C1D71CD8-516A-4CC2-B9D4-B4010D6260FD}">
      <dgm:prSet/>
      <dgm:spPr/>
      <dgm:t>
        <a:bodyPr/>
        <a:lstStyle/>
        <a:p>
          <a:r>
            <a:rPr lang="en-US" dirty="0"/>
            <a:t>The data table was then prepared for machine learning</a:t>
          </a:r>
        </a:p>
      </dgm:t>
    </dgm:pt>
    <dgm:pt modelId="{4CB6AF56-D8CA-40E7-A7CE-3F1132B2ED0E}" type="parTrans" cxnId="{C68FFA34-6A6B-4921-B02D-272B2F06B083}">
      <dgm:prSet/>
      <dgm:spPr/>
      <dgm:t>
        <a:bodyPr/>
        <a:lstStyle/>
        <a:p>
          <a:endParaRPr lang="en-US"/>
        </a:p>
      </dgm:t>
    </dgm:pt>
    <dgm:pt modelId="{6B084FD6-771E-4F90-8875-6CB97150098D}" type="sibTrans" cxnId="{C68FFA34-6A6B-4921-B02D-272B2F06B083}">
      <dgm:prSet/>
      <dgm:spPr/>
      <dgm:t>
        <a:bodyPr/>
        <a:lstStyle/>
        <a:p>
          <a:endParaRPr lang="en-US"/>
        </a:p>
      </dgm:t>
    </dgm:pt>
    <dgm:pt modelId="{D105FACE-535F-4325-8FA0-79F323445BA5}" type="pres">
      <dgm:prSet presAssocID="{67A82513-3C06-4514-BADC-99A1703DE82C}" presName="root" presStyleCnt="0">
        <dgm:presLayoutVars>
          <dgm:dir/>
          <dgm:resizeHandles val="exact"/>
        </dgm:presLayoutVars>
      </dgm:prSet>
      <dgm:spPr/>
    </dgm:pt>
    <dgm:pt modelId="{5E9B8E0F-6AC3-4191-9B24-94B2955A09BF}" type="pres">
      <dgm:prSet presAssocID="{6C6F7BEE-5A23-45BF-85D2-BA84756D1619}" presName="compNode" presStyleCnt="0"/>
      <dgm:spPr/>
    </dgm:pt>
    <dgm:pt modelId="{E788CF29-3EED-4D96-B2E8-8FA5EFA24AD7}" type="pres">
      <dgm:prSet presAssocID="{6C6F7BEE-5A23-45BF-85D2-BA84756D1619}" presName="bgRect" presStyleLbl="bgShp" presStyleIdx="0" presStyleCnt="3"/>
      <dgm:spPr/>
    </dgm:pt>
    <dgm:pt modelId="{A6AD0BFD-D984-4534-B8E9-35A5E38733E8}" type="pres">
      <dgm:prSet presAssocID="{6C6F7BEE-5A23-45BF-85D2-BA84756D16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d Bump"/>
        </a:ext>
      </dgm:extLst>
    </dgm:pt>
    <dgm:pt modelId="{D800A1B9-65BE-4F65-89A3-F21951B4D43B}" type="pres">
      <dgm:prSet presAssocID="{6C6F7BEE-5A23-45BF-85D2-BA84756D1619}" presName="spaceRect" presStyleCnt="0"/>
      <dgm:spPr/>
    </dgm:pt>
    <dgm:pt modelId="{83549870-0301-4979-8015-568BFD391EDF}" type="pres">
      <dgm:prSet presAssocID="{6C6F7BEE-5A23-45BF-85D2-BA84756D1619}" presName="parTx" presStyleLbl="revTx" presStyleIdx="0" presStyleCnt="3">
        <dgm:presLayoutVars>
          <dgm:chMax val="0"/>
          <dgm:chPref val="0"/>
        </dgm:presLayoutVars>
      </dgm:prSet>
      <dgm:spPr/>
    </dgm:pt>
    <dgm:pt modelId="{75904E81-0F0F-46D8-A7D3-389BFE22E678}" type="pres">
      <dgm:prSet presAssocID="{0704A2C7-1DC6-4BDF-B390-E7C75311EA02}" presName="sibTrans" presStyleCnt="0"/>
      <dgm:spPr/>
    </dgm:pt>
    <dgm:pt modelId="{F6C8460F-B068-4F62-A7C2-5E747516D872}" type="pres">
      <dgm:prSet presAssocID="{5673DA97-8A12-4888-A67F-8A811E587161}" presName="compNode" presStyleCnt="0"/>
      <dgm:spPr/>
    </dgm:pt>
    <dgm:pt modelId="{71406329-E96D-4981-BBDB-14A55EC125E4}" type="pres">
      <dgm:prSet presAssocID="{5673DA97-8A12-4888-A67F-8A811E587161}" presName="bgRect" presStyleLbl="bgShp" presStyleIdx="1" presStyleCnt="3"/>
      <dgm:spPr/>
    </dgm:pt>
    <dgm:pt modelId="{42C2C2D0-9FFE-4707-851A-0F9CF8F2FEC1}" type="pres">
      <dgm:prSet presAssocID="{5673DA97-8A12-4888-A67F-8A811E5871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C3176EB2-A23B-4FF9-8735-BFA6FDDC62F7}" type="pres">
      <dgm:prSet presAssocID="{5673DA97-8A12-4888-A67F-8A811E587161}" presName="spaceRect" presStyleCnt="0"/>
      <dgm:spPr/>
    </dgm:pt>
    <dgm:pt modelId="{9E9F5C0C-7911-4D70-9B84-2AC721F16AF5}" type="pres">
      <dgm:prSet presAssocID="{5673DA97-8A12-4888-A67F-8A811E587161}" presName="parTx" presStyleLbl="revTx" presStyleIdx="1" presStyleCnt="3">
        <dgm:presLayoutVars>
          <dgm:chMax val="0"/>
          <dgm:chPref val="0"/>
        </dgm:presLayoutVars>
      </dgm:prSet>
      <dgm:spPr/>
    </dgm:pt>
    <dgm:pt modelId="{4BA2452C-677D-4283-B456-F466C026A087}" type="pres">
      <dgm:prSet presAssocID="{AFBEB068-AB28-465F-A9AF-EDB16317722F}" presName="sibTrans" presStyleCnt="0"/>
      <dgm:spPr/>
    </dgm:pt>
    <dgm:pt modelId="{BD9C1C67-A2B1-4C45-A862-ACEA9580CD7E}" type="pres">
      <dgm:prSet presAssocID="{C1D71CD8-516A-4CC2-B9D4-B4010D6260FD}" presName="compNode" presStyleCnt="0"/>
      <dgm:spPr/>
    </dgm:pt>
    <dgm:pt modelId="{27F568DD-65E4-4CFC-B414-10C2A76E921F}" type="pres">
      <dgm:prSet presAssocID="{C1D71CD8-516A-4CC2-B9D4-B4010D6260FD}" presName="bgRect" presStyleLbl="bgShp" presStyleIdx="2" presStyleCnt="3"/>
      <dgm:spPr/>
    </dgm:pt>
    <dgm:pt modelId="{544FAA9A-BCAF-44F7-ADD6-F87D978F2CB9}" type="pres">
      <dgm:prSet presAssocID="{C1D71CD8-516A-4CC2-B9D4-B4010D6260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E3062FCA-DB20-472D-BD05-AED88C264C47}" type="pres">
      <dgm:prSet presAssocID="{C1D71CD8-516A-4CC2-B9D4-B4010D6260FD}" presName="spaceRect" presStyleCnt="0"/>
      <dgm:spPr/>
    </dgm:pt>
    <dgm:pt modelId="{D7333D75-31A5-45EA-86F2-7ADA737B0FA4}" type="pres">
      <dgm:prSet presAssocID="{C1D71CD8-516A-4CC2-B9D4-B4010D6260FD}" presName="parTx" presStyleLbl="revTx" presStyleIdx="2" presStyleCnt="3">
        <dgm:presLayoutVars>
          <dgm:chMax val="0"/>
          <dgm:chPref val="0"/>
        </dgm:presLayoutVars>
      </dgm:prSet>
      <dgm:spPr/>
    </dgm:pt>
  </dgm:ptLst>
  <dgm:cxnLst>
    <dgm:cxn modelId="{F32A0E16-5285-475C-9F3B-4656F7E67211}" srcId="{67A82513-3C06-4514-BADC-99A1703DE82C}" destId="{5673DA97-8A12-4888-A67F-8A811E587161}" srcOrd="1" destOrd="0" parTransId="{F024BCB6-4FCD-456B-9229-027B4EAFD70A}" sibTransId="{AFBEB068-AB28-465F-A9AF-EDB16317722F}"/>
    <dgm:cxn modelId="{29FF9D2F-4098-44CE-8CE6-8FD80DC04694}" type="presOf" srcId="{6C6F7BEE-5A23-45BF-85D2-BA84756D1619}" destId="{83549870-0301-4979-8015-568BFD391EDF}" srcOrd="0" destOrd="0" presId="urn:microsoft.com/office/officeart/2018/2/layout/IconVerticalSolidList"/>
    <dgm:cxn modelId="{C68FFA34-6A6B-4921-B02D-272B2F06B083}" srcId="{67A82513-3C06-4514-BADC-99A1703DE82C}" destId="{C1D71CD8-516A-4CC2-B9D4-B4010D6260FD}" srcOrd="2" destOrd="0" parTransId="{4CB6AF56-D8CA-40E7-A7CE-3F1132B2ED0E}" sibTransId="{6B084FD6-771E-4F90-8875-6CB97150098D}"/>
    <dgm:cxn modelId="{FD3CD572-3C71-4234-BB71-721A4787753D}" srcId="{67A82513-3C06-4514-BADC-99A1703DE82C}" destId="{6C6F7BEE-5A23-45BF-85D2-BA84756D1619}" srcOrd="0" destOrd="0" parTransId="{BE1BFB9D-1283-4FB4-82BA-23168FFDA962}" sibTransId="{0704A2C7-1DC6-4BDF-B390-E7C75311EA02}"/>
    <dgm:cxn modelId="{E32FAD76-F8DE-481B-B645-5B18C80EE0D6}" type="presOf" srcId="{67A82513-3C06-4514-BADC-99A1703DE82C}" destId="{D105FACE-535F-4325-8FA0-79F323445BA5}" srcOrd="0" destOrd="0" presId="urn:microsoft.com/office/officeart/2018/2/layout/IconVerticalSolidList"/>
    <dgm:cxn modelId="{BC07C3DC-3A92-47B7-9434-8F9C0E739C1B}" type="presOf" srcId="{C1D71CD8-516A-4CC2-B9D4-B4010D6260FD}" destId="{D7333D75-31A5-45EA-86F2-7ADA737B0FA4}" srcOrd="0" destOrd="0" presId="urn:microsoft.com/office/officeart/2018/2/layout/IconVerticalSolidList"/>
    <dgm:cxn modelId="{AFE474F9-E8FA-49AB-B217-9C3F6DFD8944}" type="presOf" srcId="{5673DA97-8A12-4888-A67F-8A811E587161}" destId="{9E9F5C0C-7911-4D70-9B84-2AC721F16AF5}" srcOrd="0" destOrd="0" presId="urn:microsoft.com/office/officeart/2018/2/layout/IconVerticalSolidList"/>
    <dgm:cxn modelId="{72998A41-0121-4B5F-8917-CDF89EB26841}" type="presParOf" srcId="{D105FACE-535F-4325-8FA0-79F323445BA5}" destId="{5E9B8E0F-6AC3-4191-9B24-94B2955A09BF}" srcOrd="0" destOrd="0" presId="urn:microsoft.com/office/officeart/2018/2/layout/IconVerticalSolidList"/>
    <dgm:cxn modelId="{946BFC2E-A504-4C27-B610-E2B9D2A29A16}" type="presParOf" srcId="{5E9B8E0F-6AC3-4191-9B24-94B2955A09BF}" destId="{E788CF29-3EED-4D96-B2E8-8FA5EFA24AD7}" srcOrd="0" destOrd="0" presId="urn:microsoft.com/office/officeart/2018/2/layout/IconVerticalSolidList"/>
    <dgm:cxn modelId="{9FD930F8-7DC4-477D-9571-5D39856E99F2}" type="presParOf" srcId="{5E9B8E0F-6AC3-4191-9B24-94B2955A09BF}" destId="{A6AD0BFD-D984-4534-B8E9-35A5E38733E8}" srcOrd="1" destOrd="0" presId="urn:microsoft.com/office/officeart/2018/2/layout/IconVerticalSolidList"/>
    <dgm:cxn modelId="{71C5DAB4-C55E-46CB-9629-93B98AB2459B}" type="presParOf" srcId="{5E9B8E0F-6AC3-4191-9B24-94B2955A09BF}" destId="{D800A1B9-65BE-4F65-89A3-F21951B4D43B}" srcOrd="2" destOrd="0" presId="urn:microsoft.com/office/officeart/2018/2/layout/IconVerticalSolidList"/>
    <dgm:cxn modelId="{A9546E51-DCEE-4B48-B231-797388145E03}" type="presParOf" srcId="{5E9B8E0F-6AC3-4191-9B24-94B2955A09BF}" destId="{83549870-0301-4979-8015-568BFD391EDF}" srcOrd="3" destOrd="0" presId="urn:microsoft.com/office/officeart/2018/2/layout/IconVerticalSolidList"/>
    <dgm:cxn modelId="{80751CAA-FF95-4E35-85DB-D05360F99B4D}" type="presParOf" srcId="{D105FACE-535F-4325-8FA0-79F323445BA5}" destId="{75904E81-0F0F-46D8-A7D3-389BFE22E678}" srcOrd="1" destOrd="0" presId="urn:microsoft.com/office/officeart/2018/2/layout/IconVerticalSolidList"/>
    <dgm:cxn modelId="{72EB8586-C9C0-4A3D-ABD4-3F4AA44375E0}" type="presParOf" srcId="{D105FACE-535F-4325-8FA0-79F323445BA5}" destId="{F6C8460F-B068-4F62-A7C2-5E747516D872}" srcOrd="2" destOrd="0" presId="urn:microsoft.com/office/officeart/2018/2/layout/IconVerticalSolidList"/>
    <dgm:cxn modelId="{8F94BAEF-84F9-4F5E-8C57-AD9D769A13AC}" type="presParOf" srcId="{F6C8460F-B068-4F62-A7C2-5E747516D872}" destId="{71406329-E96D-4981-BBDB-14A55EC125E4}" srcOrd="0" destOrd="0" presId="urn:microsoft.com/office/officeart/2018/2/layout/IconVerticalSolidList"/>
    <dgm:cxn modelId="{98135808-C895-48EA-91B5-AA27437F7466}" type="presParOf" srcId="{F6C8460F-B068-4F62-A7C2-5E747516D872}" destId="{42C2C2D0-9FFE-4707-851A-0F9CF8F2FEC1}" srcOrd="1" destOrd="0" presId="urn:microsoft.com/office/officeart/2018/2/layout/IconVerticalSolidList"/>
    <dgm:cxn modelId="{5D64D7D7-F789-485D-9F20-D4BE1D3E3AAE}" type="presParOf" srcId="{F6C8460F-B068-4F62-A7C2-5E747516D872}" destId="{C3176EB2-A23B-4FF9-8735-BFA6FDDC62F7}" srcOrd="2" destOrd="0" presId="urn:microsoft.com/office/officeart/2018/2/layout/IconVerticalSolidList"/>
    <dgm:cxn modelId="{BDCDF1B1-D724-47E5-903F-E1E6C507428C}" type="presParOf" srcId="{F6C8460F-B068-4F62-A7C2-5E747516D872}" destId="{9E9F5C0C-7911-4D70-9B84-2AC721F16AF5}" srcOrd="3" destOrd="0" presId="urn:microsoft.com/office/officeart/2018/2/layout/IconVerticalSolidList"/>
    <dgm:cxn modelId="{F61886AC-FA27-41B5-AD26-EC547A179C5D}" type="presParOf" srcId="{D105FACE-535F-4325-8FA0-79F323445BA5}" destId="{4BA2452C-677D-4283-B456-F466C026A087}" srcOrd="3" destOrd="0" presId="urn:microsoft.com/office/officeart/2018/2/layout/IconVerticalSolidList"/>
    <dgm:cxn modelId="{05FF5B6B-44A2-4285-9B8F-36726074CD0C}" type="presParOf" srcId="{D105FACE-535F-4325-8FA0-79F323445BA5}" destId="{BD9C1C67-A2B1-4C45-A862-ACEA9580CD7E}" srcOrd="4" destOrd="0" presId="urn:microsoft.com/office/officeart/2018/2/layout/IconVerticalSolidList"/>
    <dgm:cxn modelId="{7ADFBB80-9EF1-4E2D-8119-2FF79CEB8A19}" type="presParOf" srcId="{BD9C1C67-A2B1-4C45-A862-ACEA9580CD7E}" destId="{27F568DD-65E4-4CFC-B414-10C2A76E921F}" srcOrd="0" destOrd="0" presId="urn:microsoft.com/office/officeart/2018/2/layout/IconVerticalSolidList"/>
    <dgm:cxn modelId="{FD04EBA1-2195-4D39-8B38-CE0AD8EA6BA7}" type="presParOf" srcId="{BD9C1C67-A2B1-4C45-A862-ACEA9580CD7E}" destId="{544FAA9A-BCAF-44F7-ADD6-F87D978F2CB9}" srcOrd="1" destOrd="0" presId="urn:microsoft.com/office/officeart/2018/2/layout/IconVerticalSolidList"/>
    <dgm:cxn modelId="{641EF398-72C5-4259-A45A-93C5B3A12582}" type="presParOf" srcId="{BD9C1C67-A2B1-4C45-A862-ACEA9580CD7E}" destId="{E3062FCA-DB20-472D-BD05-AED88C264C47}" srcOrd="2" destOrd="0" presId="urn:microsoft.com/office/officeart/2018/2/layout/IconVerticalSolidList"/>
    <dgm:cxn modelId="{9E2F0AE8-615C-4DE7-8822-A832BD846A0B}" type="presParOf" srcId="{BD9C1C67-A2B1-4C45-A862-ACEA9580CD7E}" destId="{D7333D75-31A5-45EA-86F2-7ADA737B0FA4}"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3355F3-5E97-4215-ABDF-AAD375A571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BF1603E-155E-4B75-8891-15F1D5FEE30C}">
      <dgm:prSet/>
      <dgm:spPr/>
      <dgm:t>
        <a:bodyPr/>
        <a:lstStyle/>
        <a:p>
          <a:r>
            <a:rPr lang="en-US" dirty="0"/>
            <a:t>The next analysis method used a table to compare the various data sets used in each of the machine learning algorithms used on the TOP16 gene results earlier</a:t>
          </a:r>
        </a:p>
      </dgm:t>
    </dgm:pt>
    <dgm:pt modelId="{74554012-E3FF-496A-A617-147BC128DE00}" type="parTrans" cxnId="{7F189DAE-C79B-4587-B92A-87DB58C4C81C}">
      <dgm:prSet/>
      <dgm:spPr/>
      <dgm:t>
        <a:bodyPr/>
        <a:lstStyle/>
        <a:p>
          <a:endParaRPr lang="en-US"/>
        </a:p>
      </dgm:t>
    </dgm:pt>
    <dgm:pt modelId="{9C0F170C-3B18-4FD7-8AEC-91287751F09B}" type="sibTrans" cxnId="{7F189DAE-C79B-4587-B92A-87DB58C4C81C}">
      <dgm:prSet/>
      <dgm:spPr/>
      <dgm:t>
        <a:bodyPr/>
        <a:lstStyle/>
        <a:p>
          <a:endParaRPr lang="en-US"/>
        </a:p>
      </dgm:t>
    </dgm:pt>
    <dgm:pt modelId="{C4296B98-8875-440E-BC35-4923623B12AA}">
      <dgm:prSet/>
      <dgm:spPr/>
      <dgm:t>
        <a:bodyPr/>
        <a:lstStyle/>
        <a:p>
          <a:r>
            <a:rPr lang="en-US" dirty="0"/>
            <a:t>To do this the results of each of the eight data tables were extracted in R and added to one table of solely results for each algorithm</a:t>
          </a:r>
        </a:p>
      </dgm:t>
    </dgm:pt>
    <dgm:pt modelId="{80B6B4CF-87CE-452C-BEA6-A4124CD64B1C}" type="parTrans" cxnId="{B946A20D-69B7-49B0-8B0A-772815D6DEF2}">
      <dgm:prSet/>
      <dgm:spPr/>
      <dgm:t>
        <a:bodyPr/>
        <a:lstStyle/>
        <a:p>
          <a:endParaRPr lang="en-US"/>
        </a:p>
      </dgm:t>
    </dgm:pt>
    <dgm:pt modelId="{A7B7921E-9747-4678-B1A7-0DF2231AA148}" type="sibTrans" cxnId="{B946A20D-69B7-49B0-8B0A-772815D6DEF2}">
      <dgm:prSet/>
      <dgm:spPr/>
      <dgm:t>
        <a:bodyPr/>
        <a:lstStyle/>
        <a:p>
          <a:endParaRPr lang="en-US"/>
        </a:p>
      </dgm:t>
    </dgm:pt>
    <dgm:pt modelId="{697A1099-EFAF-4D5F-9A2C-83D665091843}" type="pres">
      <dgm:prSet presAssocID="{903355F3-5E97-4215-ABDF-AAD375A5712E}" presName="root" presStyleCnt="0">
        <dgm:presLayoutVars>
          <dgm:dir/>
          <dgm:resizeHandles val="exact"/>
        </dgm:presLayoutVars>
      </dgm:prSet>
      <dgm:spPr/>
    </dgm:pt>
    <dgm:pt modelId="{786D9E9E-CD1A-46B5-A305-4530BEF1ADA0}" type="pres">
      <dgm:prSet presAssocID="{0BF1603E-155E-4B75-8891-15F1D5FEE30C}" presName="compNode" presStyleCnt="0"/>
      <dgm:spPr/>
    </dgm:pt>
    <dgm:pt modelId="{2041CB01-D227-4A5C-9A41-14A51004F171}" type="pres">
      <dgm:prSet presAssocID="{0BF1603E-155E-4B75-8891-15F1D5FEE30C}" presName="bgRect" presStyleLbl="bgShp" presStyleIdx="0" presStyleCnt="2"/>
      <dgm:spPr/>
    </dgm:pt>
    <dgm:pt modelId="{16CA50ED-61B5-406B-AC8A-AF3134071BC7}" type="pres">
      <dgm:prSet presAssocID="{0BF1603E-155E-4B75-8891-15F1D5FEE3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9547808-FBD7-47DE-B853-D428B5B937A4}" type="pres">
      <dgm:prSet presAssocID="{0BF1603E-155E-4B75-8891-15F1D5FEE30C}" presName="spaceRect" presStyleCnt="0"/>
      <dgm:spPr/>
    </dgm:pt>
    <dgm:pt modelId="{7F269DCD-BBB9-4E1F-B581-FA9537A26E0E}" type="pres">
      <dgm:prSet presAssocID="{0BF1603E-155E-4B75-8891-15F1D5FEE30C}" presName="parTx" presStyleLbl="revTx" presStyleIdx="0" presStyleCnt="2">
        <dgm:presLayoutVars>
          <dgm:chMax val="0"/>
          <dgm:chPref val="0"/>
        </dgm:presLayoutVars>
      </dgm:prSet>
      <dgm:spPr/>
    </dgm:pt>
    <dgm:pt modelId="{28AFAEC2-FD10-4A5B-BC63-42F44CCD1DF7}" type="pres">
      <dgm:prSet presAssocID="{9C0F170C-3B18-4FD7-8AEC-91287751F09B}" presName="sibTrans" presStyleCnt="0"/>
      <dgm:spPr/>
    </dgm:pt>
    <dgm:pt modelId="{80AD41AB-7AA7-49B8-8625-D40A0754E886}" type="pres">
      <dgm:prSet presAssocID="{C4296B98-8875-440E-BC35-4923623B12AA}" presName="compNode" presStyleCnt="0"/>
      <dgm:spPr/>
    </dgm:pt>
    <dgm:pt modelId="{2A8ED2C4-E59A-4E3A-9477-B7CE507378A6}" type="pres">
      <dgm:prSet presAssocID="{C4296B98-8875-440E-BC35-4923623B12AA}" presName="bgRect" presStyleLbl="bgShp" presStyleIdx="1" presStyleCnt="2"/>
      <dgm:spPr/>
    </dgm:pt>
    <dgm:pt modelId="{5B29206C-67F5-4396-B51F-EE48F7C095D1}" type="pres">
      <dgm:prSet presAssocID="{C4296B98-8875-440E-BC35-4923623B12A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F5F14821-6971-47CE-98B1-CD2615DBDEB7}" type="pres">
      <dgm:prSet presAssocID="{C4296B98-8875-440E-BC35-4923623B12AA}" presName="spaceRect" presStyleCnt="0"/>
      <dgm:spPr/>
    </dgm:pt>
    <dgm:pt modelId="{5A0FEAD8-3D26-4D50-A7F8-50D61B685023}" type="pres">
      <dgm:prSet presAssocID="{C4296B98-8875-440E-BC35-4923623B12AA}" presName="parTx" presStyleLbl="revTx" presStyleIdx="1" presStyleCnt="2">
        <dgm:presLayoutVars>
          <dgm:chMax val="0"/>
          <dgm:chPref val="0"/>
        </dgm:presLayoutVars>
      </dgm:prSet>
      <dgm:spPr/>
    </dgm:pt>
  </dgm:ptLst>
  <dgm:cxnLst>
    <dgm:cxn modelId="{B946A20D-69B7-49B0-8B0A-772815D6DEF2}" srcId="{903355F3-5E97-4215-ABDF-AAD375A5712E}" destId="{C4296B98-8875-440E-BC35-4923623B12AA}" srcOrd="1" destOrd="0" parTransId="{80B6B4CF-87CE-452C-BEA6-A4124CD64B1C}" sibTransId="{A7B7921E-9747-4678-B1A7-0DF2231AA148}"/>
    <dgm:cxn modelId="{7C6E4D4B-57C8-46FF-8932-C262FD456B0D}" type="presOf" srcId="{0BF1603E-155E-4B75-8891-15F1D5FEE30C}" destId="{7F269DCD-BBB9-4E1F-B581-FA9537A26E0E}" srcOrd="0" destOrd="0" presId="urn:microsoft.com/office/officeart/2018/2/layout/IconVerticalSolidList"/>
    <dgm:cxn modelId="{9CA2ED8B-1322-4B47-9B67-2ED4454F79CB}" type="presOf" srcId="{903355F3-5E97-4215-ABDF-AAD375A5712E}" destId="{697A1099-EFAF-4D5F-9A2C-83D665091843}" srcOrd="0" destOrd="0" presId="urn:microsoft.com/office/officeart/2018/2/layout/IconVerticalSolidList"/>
    <dgm:cxn modelId="{7F189DAE-C79B-4587-B92A-87DB58C4C81C}" srcId="{903355F3-5E97-4215-ABDF-AAD375A5712E}" destId="{0BF1603E-155E-4B75-8891-15F1D5FEE30C}" srcOrd="0" destOrd="0" parTransId="{74554012-E3FF-496A-A617-147BC128DE00}" sibTransId="{9C0F170C-3B18-4FD7-8AEC-91287751F09B}"/>
    <dgm:cxn modelId="{52BB58C6-35BF-4C74-8CB5-F0C14DE97231}" type="presOf" srcId="{C4296B98-8875-440E-BC35-4923623B12AA}" destId="{5A0FEAD8-3D26-4D50-A7F8-50D61B685023}" srcOrd="0" destOrd="0" presId="urn:microsoft.com/office/officeart/2018/2/layout/IconVerticalSolidList"/>
    <dgm:cxn modelId="{0379C169-32FE-443F-89F5-D37AAF8D44FE}" type="presParOf" srcId="{697A1099-EFAF-4D5F-9A2C-83D665091843}" destId="{786D9E9E-CD1A-46B5-A305-4530BEF1ADA0}" srcOrd="0" destOrd="0" presId="urn:microsoft.com/office/officeart/2018/2/layout/IconVerticalSolidList"/>
    <dgm:cxn modelId="{8BBE3015-1634-427B-80A1-33F7310E54E7}" type="presParOf" srcId="{786D9E9E-CD1A-46B5-A305-4530BEF1ADA0}" destId="{2041CB01-D227-4A5C-9A41-14A51004F171}" srcOrd="0" destOrd="0" presId="urn:microsoft.com/office/officeart/2018/2/layout/IconVerticalSolidList"/>
    <dgm:cxn modelId="{6727BE14-E12B-44E6-BC1A-665D016453D2}" type="presParOf" srcId="{786D9E9E-CD1A-46B5-A305-4530BEF1ADA0}" destId="{16CA50ED-61B5-406B-AC8A-AF3134071BC7}" srcOrd="1" destOrd="0" presId="urn:microsoft.com/office/officeart/2018/2/layout/IconVerticalSolidList"/>
    <dgm:cxn modelId="{0AC85830-5F0B-4007-BEDA-E22F838821B3}" type="presParOf" srcId="{786D9E9E-CD1A-46B5-A305-4530BEF1ADA0}" destId="{79547808-FBD7-47DE-B853-D428B5B937A4}" srcOrd="2" destOrd="0" presId="urn:microsoft.com/office/officeart/2018/2/layout/IconVerticalSolidList"/>
    <dgm:cxn modelId="{33CFE86B-CF76-4363-8734-67E21E1F97C8}" type="presParOf" srcId="{786D9E9E-CD1A-46B5-A305-4530BEF1ADA0}" destId="{7F269DCD-BBB9-4E1F-B581-FA9537A26E0E}" srcOrd="3" destOrd="0" presId="urn:microsoft.com/office/officeart/2018/2/layout/IconVerticalSolidList"/>
    <dgm:cxn modelId="{358E4190-76DD-4A79-8781-EA7B90309C5F}" type="presParOf" srcId="{697A1099-EFAF-4D5F-9A2C-83D665091843}" destId="{28AFAEC2-FD10-4A5B-BC63-42F44CCD1DF7}" srcOrd="1" destOrd="0" presId="urn:microsoft.com/office/officeart/2018/2/layout/IconVerticalSolidList"/>
    <dgm:cxn modelId="{7D600C13-96E9-480E-86DF-71C6CAB82D60}" type="presParOf" srcId="{697A1099-EFAF-4D5F-9A2C-83D665091843}" destId="{80AD41AB-7AA7-49B8-8625-D40A0754E886}" srcOrd="2" destOrd="0" presId="urn:microsoft.com/office/officeart/2018/2/layout/IconVerticalSolidList"/>
    <dgm:cxn modelId="{83458F3D-2CD6-401D-8B25-2F04982A90C3}" type="presParOf" srcId="{80AD41AB-7AA7-49B8-8625-D40A0754E886}" destId="{2A8ED2C4-E59A-4E3A-9477-B7CE507378A6}" srcOrd="0" destOrd="0" presId="urn:microsoft.com/office/officeart/2018/2/layout/IconVerticalSolidList"/>
    <dgm:cxn modelId="{68B3D990-9CB9-4D9F-A8A2-CA1D88C19850}" type="presParOf" srcId="{80AD41AB-7AA7-49B8-8625-D40A0754E886}" destId="{5B29206C-67F5-4396-B51F-EE48F7C095D1}" srcOrd="1" destOrd="0" presId="urn:microsoft.com/office/officeart/2018/2/layout/IconVerticalSolidList"/>
    <dgm:cxn modelId="{781E975F-8224-4550-8BA7-4A89D68EAA60}" type="presParOf" srcId="{80AD41AB-7AA7-49B8-8625-D40A0754E886}" destId="{F5F14821-6971-47CE-98B1-CD2615DBDEB7}" srcOrd="2" destOrd="0" presId="urn:microsoft.com/office/officeart/2018/2/layout/IconVerticalSolidList"/>
    <dgm:cxn modelId="{546CCB7F-C8E3-47CF-97CF-FDF657D79812}" type="presParOf" srcId="{80AD41AB-7AA7-49B8-8625-D40A0754E886}" destId="{5A0FEAD8-3D26-4D50-A7F8-50D61B685023}"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30563-9FAE-41BE-9BFA-B4D9B55E87A2}">
      <dsp:nvSpPr>
        <dsp:cNvPr id="0" name=""/>
        <dsp:cNvSpPr/>
      </dsp:nvSpPr>
      <dsp:spPr>
        <a:xfrm>
          <a:off x="0" y="153773"/>
          <a:ext cx="6309300" cy="441090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What is a uterine leiomyoma (UL)?</a:t>
          </a:r>
        </a:p>
      </dsp:txBody>
      <dsp:txXfrm>
        <a:off x="215322" y="369095"/>
        <a:ext cx="5878656" cy="3980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3C030-D678-42ED-9D9E-02FF356CEB97}">
      <dsp:nvSpPr>
        <dsp:cNvPr id="0" name=""/>
        <dsp:cNvSpPr/>
      </dsp:nvSpPr>
      <dsp:spPr>
        <a:xfrm>
          <a:off x="0" y="648099"/>
          <a:ext cx="6309300" cy="342225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What are the symptoms of UL?</a:t>
          </a:r>
        </a:p>
      </dsp:txBody>
      <dsp:txXfrm>
        <a:off x="167060" y="815159"/>
        <a:ext cx="5975180" cy="3088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059AB-14E7-45B8-BB6E-377D62287A05}">
      <dsp:nvSpPr>
        <dsp:cNvPr id="0" name=""/>
        <dsp:cNvSpPr/>
      </dsp:nvSpPr>
      <dsp:spPr>
        <a:xfrm>
          <a:off x="0" y="796176"/>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FD2F4-ADCD-4675-9FB4-406369577901}">
      <dsp:nvSpPr>
        <dsp:cNvPr id="0" name=""/>
        <dsp:cNvSpPr/>
      </dsp:nvSpPr>
      <dsp:spPr>
        <a:xfrm>
          <a:off x="444633" y="1126895"/>
          <a:ext cx="808425" cy="808425"/>
        </a:xfrm>
        <a:prstGeom prst="rect">
          <a:avLst/>
        </a:prstGeom>
        <a:solidFill>
          <a:schemeClr val="bg1">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8F047-3A00-49C9-9E48-ED84D8320483}">
      <dsp:nvSpPr>
        <dsp:cNvPr id="0" name=""/>
        <dsp:cNvSpPr/>
      </dsp:nvSpPr>
      <dsp:spPr>
        <a:xfrm>
          <a:off x="1697693" y="79617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Who can get UL?</a:t>
          </a:r>
        </a:p>
      </dsp:txBody>
      <dsp:txXfrm>
        <a:off x="1697693" y="796176"/>
        <a:ext cx="4568317" cy="1469864"/>
      </dsp:txXfrm>
    </dsp:sp>
    <dsp:sp modelId="{24E59CE2-153B-4D40-9363-9056D095A5C5}">
      <dsp:nvSpPr>
        <dsp:cNvPr id="0" name=""/>
        <dsp:cNvSpPr/>
      </dsp:nvSpPr>
      <dsp:spPr>
        <a:xfrm>
          <a:off x="0" y="2633506"/>
          <a:ext cx="6266011" cy="14698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276C7-8750-4C36-9781-D1EA0A8DC5B7}">
      <dsp:nvSpPr>
        <dsp:cNvPr id="0" name=""/>
        <dsp:cNvSpPr/>
      </dsp:nvSpPr>
      <dsp:spPr>
        <a:xfrm>
          <a:off x="444633" y="2964225"/>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EBB7C5-1AEA-44AE-828E-906B7750B3E0}">
      <dsp:nvSpPr>
        <dsp:cNvPr id="0" name=""/>
        <dsp:cNvSpPr/>
      </dsp:nvSpPr>
      <dsp:spPr>
        <a:xfrm>
          <a:off x="1697693" y="263350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What are risk factors of UL?</a:t>
          </a:r>
        </a:p>
      </dsp:txBody>
      <dsp:txXfrm>
        <a:off x="1697693" y="2633506"/>
        <a:ext cx="4568317" cy="14698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726C8-34DE-49C5-823B-1C213E84D980}">
      <dsp:nvSpPr>
        <dsp:cNvPr id="0" name=""/>
        <dsp:cNvSpPr/>
      </dsp:nvSpPr>
      <dsp:spPr>
        <a:xfrm>
          <a:off x="0" y="796176"/>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2A78E-B6A7-4727-B8E6-FC11E89F8603}">
      <dsp:nvSpPr>
        <dsp:cNvPr id="0" name=""/>
        <dsp:cNvSpPr/>
      </dsp:nvSpPr>
      <dsp:spPr>
        <a:xfrm>
          <a:off x="444633" y="1126895"/>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773CFA-0B11-47C5-90E3-06B674BB1F99}">
      <dsp:nvSpPr>
        <dsp:cNvPr id="0" name=""/>
        <dsp:cNvSpPr/>
      </dsp:nvSpPr>
      <dsp:spPr>
        <a:xfrm>
          <a:off x="1697693" y="79617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What is the treatment for UL?</a:t>
          </a:r>
        </a:p>
      </dsp:txBody>
      <dsp:txXfrm>
        <a:off x="1697693" y="796176"/>
        <a:ext cx="4568317" cy="1469864"/>
      </dsp:txXfrm>
    </dsp:sp>
    <dsp:sp modelId="{86A1C7EA-3D3B-498C-95ED-D680C81DF5B3}">
      <dsp:nvSpPr>
        <dsp:cNvPr id="0" name=""/>
        <dsp:cNvSpPr/>
      </dsp:nvSpPr>
      <dsp:spPr>
        <a:xfrm>
          <a:off x="0" y="2633506"/>
          <a:ext cx="6266011" cy="14698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05794-705D-4C61-AB7C-4963586646B4}">
      <dsp:nvSpPr>
        <dsp:cNvPr id="0" name=""/>
        <dsp:cNvSpPr/>
      </dsp:nvSpPr>
      <dsp:spPr>
        <a:xfrm>
          <a:off x="444633" y="2964225"/>
          <a:ext cx="808425" cy="8084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F35923-51B5-4AD0-9592-8F9F7C372E63}">
      <dsp:nvSpPr>
        <dsp:cNvPr id="0" name=""/>
        <dsp:cNvSpPr/>
      </dsp:nvSpPr>
      <dsp:spPr>
        <a:xfrm>
          <a:off x="1697693" y="263350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How do UL develop?</a:t>
          </a:r>
        </a:p>
      </dsp:txBody>
      <dsp:txXfrm>
        <a:off x="1697693" y="2633506"/>
        <a:ext cx="4568317" cy="14698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DAAE4-7E46-40B9-AD89-803D91689FC4}">
      <dsp:nvSpPr>
        <dsp:cNvPr id="0" name=""/>
        <dsp:cNvSpPr/>
      </dsp:nvSpPr>
      <dsp:spPr>
        <a:xfrm>
          <a:off x="0" y="796176"/>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1BE34-FDE8-4943-9CB6-0B4C5B4EF984}">
      <dsp:nvSpPr>
        <dsp:cNvPr id="0" name=""/>
        <dsp:cNvSpPr/>
      </dsp:nvSpPr>
      <dsp:spPr>
        <a:xfrm>
          <a:off x="444633" y="1126895"/>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B2A2EE-76A8-41F0-98E8-957C0B8979AD}">
      <dsp:nvSpPr>
        <dsp:cNvPr id="0" name=""/>
        <dsp:cNvSpPr/>
      </dsp:nvSpPr>
      <dsp:spPr>
        <a:xfrm>
          <a:off x="1697693" y="79617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90000"/>
            </a:lnSpc>
            <a:spcBef>
              <a:spcPct val="0"/>
            </a:spcBef>
            <a:spcAft>
              <a:spcPct val="35000"/>
            </a:spcAft>
            <a:buNone/>
          </a:pPr>
          <a:r>
            <a:rPr lang="en-US" sz="2500" kern="1200" dirty="0"/>
            <a:t>What affects gene expression of DNA?</a:t>
          </a:r>
        </a:p>
      </dsp:txBody>
      <dsp:txXfrm>
        <a:off x="1697693" y="796176"/>
        <a:ext cx="4568317" cy="1469864"/>
      </dsp:txXfrm>
    </dsp:sp>
    <dsp:sp modelId="{5F8411D5-8222-4021-A65F-BA74D9734CDB}">
      <dsp:nvSpPr>
        <dsp:cNvPr id="0" name=""/>
        <dsp:cNvSpPr/>
      </dsp:nvSpPr>
      <dsp:spPr>
        <a:xfrm>
          <a:off x="0" y="2633506"/>
          <a:ext cx="6266011" cy="14698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0AD6F8-8306-4793-9174-F15822C8AF9A}">
      <dsp:nvSpPr>
        <dsp:cNvPr id="0" name=""/>
        <dsp:cNvSpPr/>
      </dsp:nvSpPr>
      <dsp:spPr>
        <a:xfrm>
          <a:off x="444633" y="2964225"/>
          <a:ext cx="808425" cy="8084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C84772-3891-4E44-ADEB-83214CC3A41E}">
      <dsp:nvSpPr>
        <dsp:cNvPr id="0" name=""/>
        <dsp:cNvSpPr/>
      </dsp:nvSpPr>
      <dsp:spPr>
        <a:xfrm>
          <a:off x="1697693" y="263350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90000"/>
            </a:lnSpc>
            <a:spcBef>
              <a:spcPct val="0"/>
            </a:spcBef>
            <a:spcAft>
              <a:spcPct val="35000"/>
            </a:spcAft>
            <a:buNone/>
          </a:pPr>
          <a:r>
            <a:rPr lang="en-US" sz="2500" kern="1200" dirty="0"/>
            <a:t>Where can the gene expression of DNA be influenced?</a:t>
          </a:r>
        </a:p>
      </dsp:txBody>
      <dsp:txXfrm>
        <a:off x="1697693" y="2633506"/>
        <a:ext cx="4568317" cy="14698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E7BF9-5F3B-456D-A264-CF933667A810}">
      <dsp:nvSpPr>
        <dsp:cNvPr id="0" name=""/>
        <dsp:cNvSpPr/>
      </dsp:nvSpPr>
      <dsp:spPr>
        <a:xfrm>
          <a:off x="0" y="598"/>
          <a:ext cx="6266011" cy="1399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8F7A70-6FD6-4D22-B568-B070FEBB187A}">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760271-343B-4C18-BA21-AEF21A4692F0}">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dirty="0"/>
            <a:t>All GEO data combined from five studies in R</a:t>
          </a:r>
        </a:p>
      </dsp:txBody>
      <dsp:txXfrm>
        <a:off x="1616455" y="598"/>
        <a:ext cx="4649555" cy="1399528"/>
      </dsp:txXfrm>
    </dsp:sp>
    <dsp:sp modelId="{F6D27AAE-2948-4896-8ABE-28884719A7A5}">
      <dsp:nvSpPr>
        <dsp:cNvPr id="0" name=""/>
        <dsp:cNvSpPr/>
      </dsp:nvSpPr>
      <dsp:spPr>
        <a:xfrm>
          <a:off x="0" y="1750009"/>
          <a:ext cx="6266011" cy="13995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701F8B-6DB1-41CF-9320-064D0EB1014A}">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C6F28D-1A56-453B-8E41-2AA89F33DDBA}">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dirty="0"/>
            <a:t>There were a total of 12,173 genes in common after removing duplicates</a:t>
          </a:r>
        </a:p>
      </dsp:txBody>
      <dsp:txXfrm>
        <a:off x="1616455" y="1750009"/>
        <a:ext cx="4649555" cy="1399528"/>
      </dsp:txXfrm>
    </dsp:sp>
    <dsp:sp modelId="{37D397BD-9AB3-49A7-BF6D-7349F4B8EC78}">
      <dsp:nvSpPr>
        <dsp:cNvPr id="0" name=""/>
        <dsp:cNvSpPr/>
      </dsp:nvSpPr>
      <dsp:spPr>
        <a:xfrm>
          <a:off x="0" y="3499420"/>
          <a:ext cx="6266011" cy="13995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8ECEFB-0B5D-46C7-BB4D-2FF48E64CFB7}">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109A6F-F9F9-423A-9EC4-A0176F08F0BD}">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dirty="0"/>
            <a:t>This became 130 genes after removing those not in neighborhood of UL risk genes</a:t>
          </a:r>
        </a:p>
      </dsp:txBody>
      <dsp:txXfrm>
        <a:off x="1616455" y="3499420"/>
        <a:ext cx="4649555" cy="13995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20BE0-CBE8-4627-A8AC-F6473A22F053}">
      <dsp:nvSpPr>
        <dsp:cNvPr id="0" name=""/>
        <dsp:cNvSpPr/>
      </dsp:nvSpPr>
      <dsp:spPr>
        <a:xfrm>
          <a:off x="0" y="2033"/>
          <a:ext cx="6266011" cy="1030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EE39EF-1E2C-48CD-B7D5-B949E6476FA5}">
      <dsp:nvSpPr>
        <dsp:cNvPr id="0" name=""/>
        <dsp:cNvSpPr/>
      </dsp:nvSpPr>
      <dsp:spPr>
        <a:xfrm>
          <a:off x="311764" y="233924"/>
          <a:ext cx="566845" cy="5668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3578F9-77A2-46AA-9A61-F2DAADDD2896}">
      <dsp:nvSpPr>
        <dsp:cNvPr id="0" name=""/>
        <dsp:cNvSpPr/>
      </dsp:nvSpPr>
      <dsp:spPr>
        <a:xfrm>
          <a:off x="1190374" y="2033"/>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977900">
            <a:lnSpc>
              <a:spcPct val="90000"/>
            </a:lnSpc>
            <a:spcBef>
              <a:spcPct val="0"/>
            </a:spcBef>
            <a:spcAft>
              <a:spcPct val="35000"/>
            </a:spcAft>
            <a:buNone/>
          </a:pPr>
          <a:r>
            <a:rPr lang="en-US" sz="2200" kern="1200"/>
            <a:t>UL Means</a:t>
          </a:r>
        </a:p>
      </dsp:txBody>
      <dsp:txXfrm>
        <a:off x="1190374" y="2033"/>
        <a:ext cx="5075636" cy="1030627"/>
      </dsp:txXfrm>
    </dsp:sp>
    <dsp:sp modelId="{791210A7-1C4B-41FA-9B17-008BA63ECBDF}">
      <dsp:nvSpPr>
        <dsp:cNvPr id="0" name=""/>
        <dsp:cNvSpPr/>
      </dsp:nvSpPr>
      <dsp:spPr>
        <a:xfrm>
          <a:off x="0" y="1290317"/>
          <a:ext cx="6266011" cy="1030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3A8F7C-4A6E-492C-ACD7-3C4AE1CDA00E}">
      <dsp:nvSpPr>
        <dsp:cNvPr id="0" name=""/>
        <dsp:cNvSpPr/>
      </dsp:nvSpPr>
      <dsp:spPr>
        <a:xfrm>
          <a:off x="311764" y="1522208"/>
          <a:ext cx="566845" cy="5668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9E8152-44D8-4E1E-9BA9-EB97AED8744A}">
      <dsp:nvSpPr>
        <dsp:cNvPr id="0" name=""/>
        <dsp:cNvSpPr/>
      </dsp:nvSpPr>
      <dsp:spPr>
        <a:xfrm>
          <a:off x="1190374" y="1290317"/>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977900">
            <a:lnSpc>
              <a:spcPct val="90000"/>
            </a:lnSpc>
            <a:spcBef>
              <a:spcPct val="0"/>
            </a:spcBef>
            <a:spcAft>
              <a:spcPct val="35000"/>
            </a:spcAft>
            <a:buNone/>
          </a:pPr>
          <a:r>
            <a:rPr lang="en-US" sz="2200" kern="1200"/>
            <a:t>Non-UL Means</a:t>
          </a:r>
        </a:p>
      </dsp:txBody>
      <dsp:txXfrm>
        <a:off x="1190374" y="1290317"/>
        <a:ext cx="5075636" cy="1030627"/>
      </dsp:txXfrm>
    </dsp:sp>
    <dsp:sp modelId="{E4343E14-8992-4272-95CC-B0368F2A4EED}">
      <dsp:nvSpPr>
        <dsp:cNvPr id="0" name=""/>
        <dsp:cNvSpPr/>
      </dsp:nvSpPr>
      <dsp:spPr>
        <a:xfrm>
          <a:off x="0" y="2578601"/>
          <a:ext cx="6266011" cy="10306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679462-8BF9-4981-9256-063FDBB7606D}">
      <dsp:nvSpPr>
        <dsp:cNvPr id="0" name=""/>
        <dsp:cNvSpPr/>
      </dsp:nvSpPr>
      <dsp:spPr>
        <a:xfrm>
          <a:off x="311764" y="2810493"/>
          <a:ext cx="566845" cy="5668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50B9C5-3BBC-4182-94BB-71DAF04D683D}">
      <dsp:nvSpPr>
        <dsp:cNvPr id="0" name=""/>
        <dsp:cNvSpPr/>
      </dsp:nvSpPr>
      <dsp:spPr>
        <a:xfrm>
          <a:off x="1190374" y="2578601"/>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977900">
            <a:lnSpc>
              <a:spcPct val="90000"/>
            </a:lnSpc>
            <a:spcBef>
              <a:spcPct val="0"/>
            </a:spcBef>
            <a:spcAft>
              <a:spcPct val="35000"/>
            </a:spcAft>
            <a:buNone/>
          </a:pPr>
          <a:r>
            <a:rPr lang="en-US" sz="2200" kern="1200"/>
            <a:t>Difference in Means</a:t>
          </a:r>
        </a:p>
      </dsp:txBody>
      <dsp:txXfrm>
        <a:off x="1190374" y="2578601"/>
        <a:ext cx="5075636" cy="1030627"/>
      </dsp:txXfrm>
    </dsp:sp>
    <dsp:sp modelId="{D2D68F26-8AD8-4069-A4C6-C651ADC277BB}">
      <dsp:nvSpPr>
        <dsp:cNvPr id="0" name=""/>
        <dsp:cNvSpPr/>
      </dsp:nvSpPr>
      <dsp:spPr>
        <a:xfrm>
          <a:off x="0" y="3866886"/>
          <a:ext cx="6266011" cy="103062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BA5E26-1048-490F-AB3A-2C9CAB3ADB56}">
      <dsp:nvSpPr>
        <dsp:cNvPr id="0" name=""/>
        <dsp:cNvSpPr/>
      </dsp:nvSpPr>
      <dsp:spPr>
        <a:xfrm>
          <a:off x="311764" y="4098777"/>
          <a:ext cx="566845" cy="5668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211F68-E37B-44F0-A141-DD23B5277720}">
      <dsp:nvSpPr>
        <dsp:cNvPr id="0" name=""/>
        <dsp:cNvSpPr/>
      </dsp:nvSpPr>
      <dsp:spPr>
        <a:xfrm>
          <a:off x="1190374" y="3866886"/>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977900">
            <a:lnSpc>
              <a:spcPct val="90000"/>
            </a:lnSpc>
            <a:spcBef>
              <a:spcPct val="0"/>
            </a:spcBef>
            <a:spcAft>
              <a:spcPct val="35000"/>
            </a:spcAft>
            <a:buNone/>
          </a:pPr>
          <a:r>
            <a:rPr lang="en-US" sz="2200" kern="1200"/>
            <a:t>Magnitude of Difference in Means.</a:t>
          </a:r>
        </a:p>
      </dsp:txBody>
      <dsp:txXfrm>
        <a:off x="1190374" y="3866886"/>
        <a:ext cx="5075636" cy="10306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8CF29-3EED-4D96-B2E8-8FA5EFA24AD7}">
      <dsp:nvSpPr>
        <dsp:cNvPr id="0" name=""/>
        <dsp:cNvSpPr/>
      </dsp:nvSpPr>
      <dsp:spPr>
        <a:xfrm>
          <a:off x="0" y="598"/>
          <a:ext cx="6266011" cy="1399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D0BFD-D984-4534-B8E9-35A5E38733E8}">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549870-0301-4979-8015-568BFD391EDF}">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a:t>The ten most differentially expressed in magnitude were selected</a:t>
          </a:r>
        </a:p>
      </dsp:txBody>
      <dsp:txXfrm>
        <a:off x="1616455" y="598"/>
        <a:ext cx="4649555" cy="1399528"/>
      </dsp:txXfrm>
    </dsp:sp>
    <dsp:sp modelId="{71406329-E96D-4981-BBDB-14A55EC125E4}">
      <dsp:nvSpPr>
        <dsp:cNvPr id="0" name=""/>
        <dsp:cNvSpPr/>
      </dsp:nvSpPr>
      <dsp:spPr>
        <a:xfrm>
          <a:off x="0" y="1750009"/>
          <a:ext cx="6266011" cy="13995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C2C2D0-9FFE-4707-851A-0F9CF8F2FEC1}">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9F5C0C-7911-4D70-9B84-2AC721F16AF5}">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a:t>The six genes ubiquitous to UL risk added</a:t>
          </a:r>
        </a:p>
      </dsp:txBody>
      <dsp:txXfrm>
        <a:off x="1616455" y="1750009"/>
        <a:ext cx="4649555" cy="1399528"/>
      </dsp:txXfrm>
    </dsp:sp>
    <dsp:sp modelId="{27F568DD-65E4-4CFC-B414-10C2A76E921F}">
      <dsp:nvSpPr>
        <dsp:cNvPr id="0" name=""/>
        <dsp:cNvSpPr/>
      </dsp:nvSpPr>
      <dsp:spPr>
        <a:xfrm>
          <a:off x="0" y="3499420"/>
          <a:ext cx="6266011" cy="13995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4FAA9A-BCAF-44F7-ADD6-F87D978F2CB9}">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333D75-31A5-45EA-86F2-7ADA737B0FA4}">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dirty="0"/>
            <a:t>The data table was then prepared for machine learning</a:t>
          </a:r>
        </a:p>
      </dsp:txBody>
      <dsp:txXfrm>
        <a:off x="1616455" y="3499420"/>
        <a:ext cx="4649555" cy="13995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1CB01-D227-4A5C-9A41-14A51004F171}">
      <dsp:nvSpPr>
        <dsp:cNvPr id="0" name=""/>
        <dsp:cNvSpPr/>
      </dsp:nvSpPr>
      <dsp:spPr>
        <a:xfrm>
          <a:off x="0" y="796176"/>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CA50ED-61B5-406B-AC8A-AF3134071BC7}">
      <dsp:nvSpPr>
        <dsp:cNvPr id="0" name=""/>
        <dsp:cNvSpPr/>
      </dsp:nvSpPr>
      <dsp:spPr>
        <a:xfrm>
          <a:off x="444633" y="1126895"/>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269DCD-BBB9-4E1F-B581-FA9537A26E0E}">
      <dsp:nvSpPr>
        <dsp:cNvPr id="0" name=""/>
        <dsp:cNvSpPr/>
      </dsp:nvSpPr>
      <dsp:spPr>
        <a:xfrm>
          <a:off x="1697693" y="79617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844550">
            <a:lnSpc>
              <a:spcPct val="90000"/>
            </a:lnSpc>
            <a:spcBef>
              <a:spcPct val="0"/>
            </a:spcBef>
            <a:spcAft>
              <a:spcPct val="35000"/>
            </a:spcAft>
            <a:buNone/>
          </a:pPr>
          <a:r>
            <a:rPr lang="en-US" sz="1900" kern="1200" dirty="0"/>
            <a:t>The next analysis method used a table to compare the various data sets used in each of the machine learning algorithms used on the TOP16 gene results earlier</a:t>
          </a:r>
        </a:p>
      </dsp:txBody>
      <dsp:txXfrm>
        <a:off x="1697693" y="796176"/>
        <a:ext cx="4568317" cy="1469864"/>
      </dsp:txXfrm>
    </dsp:sp>
    <dsp:sp modelId="{2A8ED2C4-E59A-4E3A-9477-B7CE507378A6}">
      <dsp:nvSpPr>
        <dsp:cNvPr id="0" name=""/>
        <dsp:cNvSpPr/>
      </dsp:nvSpPr>
      <dsp:spPr>
        <a:xfrm>
          <a:off x="0" y="2633506"/>
          <a:ext cx="6266011" cy="14698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29206C-67F5-4396-B51F-EE48F7C095D1}">
      <dsp:nvSpPr>
        <dsp:cNvPr id="0" name=""/>
        <dsp:cNvSpPr/>
      </dsp:nvSpPr>
      <dsp:spPr>
        <a:xfrm>
          <a:off x="444633" y="2964225"/>
          <a:ext cx="808425" cy="8084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0FEAD8-3D26-4D50-A7F8-50D61B685023}">
      <dsp:nvSpPr>
        <dsp:cNvPr id="0" name=""/>
        <dsp:cNvSpPr/>
      </dsp:nvSpPr>
      <dsp:spPr>
        <a:xfrm>
          <a:off x="1697693" y="263350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844550">
            <a:lnSpc>
              <a:spcPct val="90000"/>
            </a:lnSpc>
            <a:spcBef>
              <a:spcPct val="0"/>
            </a:spcBef>
            <a:spcAft>
              <a:spcPct val="35000"/>
            </a:spcAft>
            <a:buNone/>
          </a:pPr>
          <a:r>
            <a:rPr lang="en-US" sz="1900" kern="1200" dirty="0"/>
            <a:t>To do this the results of each of the eight data tables were extracted in R and added to one table of solely results for each algorithm</a:t>
          </a:r>
        </a:p>
      </dsp:txBody>
      <dsp:txXfrm>
        <a:off x="1697693" y="2633506"/>
        <a:ext cx="4568317" cy="14698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CC176-6112-431C-AD36-C04DD6D60EE7}" type="datetimeFigureOut">
              <a:rPr lang="en-US" smtClean="0"/>
              <a:t>7/21/2019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1821D-A9E5-43EA-A877-2266F7827826}" type="slidenum">
              <a:rPr lang="en-US" smtClean="0"/>
              <a:t>‹#›</a:t>
            </a:fld>
            <a:endParaRPr lang="en-US" dirty="0"/>
          </a:p>
        </p:txBody>
      </p:sp>
    </p:spTree>
    <p:extLst>
      <p:ext uri="{BB962C8B-B14F-4D97-AF65-F5344CB8AC3E}">
        <p14:creationId xmlns:p14="http://schemas.microsoft.com/office/powerpoint/2010/main" val="415623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 are benign tumors of the myometrium of the uterus in females. Females can get more than one UL and can grow in different layers of the uterus, such as the subserosal, submucosal, and intramural layers of the uterus.</a:t>
            </a:r>
          </a:p>
          <a:p>
            <a:r>
              <a:rPr lang="en-US" dirty="0"/>
              <a:t>Symptoms of UL heavier than normal menstruation, irregular menstruation cycles that last longer than normal or are more frequent than a normal menstrual cycle. Other symptoms include painful cramping, and obvious abdominal growth or enlargement as the UL grows.</a:t>
            </a:r>
          </a:p>
        </p:txBody>
      </p:sp>
      <p:sp>
        <p:nvSpPr>
          <p:cNvPr id="4" name="Slide Number Placeholder 3"/>
          <p:cNvSpPr>
            <a:spLocks noGrp="1"/>
          </p:cNvSpPr>
          <p:nvPr>
            <p:ph type="sldNum" sz="quarter" idx="5"/>
          </p:nvPr>
        </p:nvSpPr>
        <p:spPr/>
        <p:txBody>
          <a:bodyPr/>
          <a:lstStyle/>
          <a:p>
            <a:fld id="{89B1821D-A9E5-43EA-A877-2266F7827826}" type="slidenum">
              <a:rPr lang="en-US" smtClean="0"/>
              <a:t>2</a:t>
            </a:fld>
            <a:endParaRPr lang="en-US" dirty="0"/>
          </a:p>
        </p:txBody>
      </p:sp>
    </p:spTree>
    <p:extLst>
      <p:ext uri="{BB962C8B-B14F-4D97-AF65-F5344CB8AC3E}">
        <p14:creationId xmlns:p14="http://schemas.microsoft.com/office/powerpoint/2010/main" val="3683687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image shows how the transcription in the nucleus of the cell happens due to stress or adaptive changes in the environment. There are 23 chromosomes of which 22 are for genes and the sex chromosome is for duplicating life ultimately. </a:t>
            </a:r>
          </a:p>
          <a:p>
            <a:r>
              <a:rPr lang="en-US" dirty="0"/>
              <a:t>Referring only to the 22 chromosomes that genes are expressed the chromatin is the tightly coiled DNA that wraps around the nucleosomes of histones so that genes needed for expression or to be inhibited can be activated or blocked by proteins in the cell. </a:t>
            </a:r>
          </a:p>
          <a:p>
            <a:r>
              <a:rPr lang="en-US" sz="1200" kern="1200" dirty="0">
                <a:solidFill>
                  <a:schemeClr val="tx1"/>
                </a:solidFill>
                <a:effectLst/>
                <a:latin typeface="+mn-lt"/>
                <a:ea typeface="+mn-ea"/>
                <a:cs typeface="+mn-cs"/>
              </a:rPr>
              <a:t>The DNA is packed tightly in the nucleus and stress causes the enzymes and proteins in the cell to inhibit or express the genes along the DNA by weakening the tight chromatin wrapped histone and nucleosomes to bind to the DNA, create mRNA and leave the nucleus to the cytoplasm to be translated by tRNA and rRNA or ribosomes to form proteins</a:t>
            </a:r>
            <a:endParaRPr lang="en-US" dirty="0"/>
          </a:p>
          <a:p>
            <a:r>
              <a:rPr lang="en-US" dirty="0"/>
              <a:t>The DNA is then expressed as mRNA in the nucleus and exported into the cytoplasm to be translated into proteins by ribosomes. </a:t>
            </a:r>
          </a:p>
        </p:txBody>
      </p:sp>
      <p:sp>
        <p:nvSpPr>
          <p:cNvPr id="4" name="Slide Number Placeholder 3"/>
          <p:cNvSpPr>
            <a:spLocks noGrp="1"/>
          </p:cNvSpPr>
          <p:nvPr>
            <p:ph type="sldNum" sz="quarter" idx="5"/>
          </p:nvPr>
        </p:nvSpPr>
        <p:spPr/>
        <p:txBody>
          <a:bodyPr/>
          <a:lstStyle/>
          <a:p>
            <a:fld id="{89B1821D-A9E5-43EA-A877-2266F7827826}" type="slidenum">
              <a:rPr lang="en-US" smtClean="0"/>
              <a:t>11</a:t>
            </a:fld>
            <a:endParaRPr lang="en-US" dirty="0"/>
          </a:p>
        </p:txBody>
      </p:sp>
    </p:spTree>
    <p:extLst>
      <p:ext uri="{BB962C8B-B14F-4D97-AF65-F5344CB8AC3E}">
        <p14:creationId xmlns:p14="http://schemas.microsoft.com/office/powerpoint/2010/main" val="482764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expression is a result of changes at the transcription or translational process of protein creation and can be a result of stress in the environment.</a:t>
            </a:r>
          </a:p>
          <a:p>
            <a:r>
              <a:rPr lang="en-US" dirty="0"/>
              <a:t>Current UL risk studies have examined gene expression data and found gene targets to be TNRC6B, BET1L, HMGA2, CYTH4, CCDC57, and FASN as hereditary determinants of UL predisposition and as targets of UL pathogenesis. Not all these genes are significant for UL risk in each population.</a:t>
            </a:r>
          </a:p>
          <a:p>
            <a:endParaRPr lang="en-US" dirty="0"/>
          </a:p>
          <a:p>
            <a:r>
              <a:rPr lang="en-US" dirty="0"/>
              <a:t>Cytoband location of six of the genes has shown that CYTH4 and TNRC6B share the same cytoband location 22q13.1 on the same forward strand with other genes. The genes FASN and CCDC57 also share the same cytoband location on the reverse strand of 17q25.3, while BET1L and HMGA2 have different cytoband locations of 11p15.5 and 12q14.3. Are there other genes along these same cytobands that have an association to UL? Given that chromosomal location is independent of gene expression, are there other genes that reside on these same cytoband locations that also associate with UL pathogenesis?</a:t>
            </a:r>
          </a:p>
          <a:p>
            <a:endParaRPr lang="en-US" dirty="0"/>
          </a:p>
          <a:p>
            <a:r>
              <a:rPr lang="en-US" dirty="0"/>
              <a:t>Can a set of data including these cytoband locations and the six genes ubiquitous to UL risk studies predict a UL sample using machine learning on a sample of UL and non-UL data from the Gene Expression Omnibus of five separate studies?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12</a:t>
            </a:fld>
            <a:endParaRPr lang="en-US" dirty="0"/>
          </a:p>
        </p:txBody>
      </p:sp>
    </p:spTree>
    <p:extLst>
      <p:ext uri="{BB962C8B-B14F-4D97-AF65-F5344CB8AC3E}">
        <p14:creationId xmlns:p14="http://schemas.microsoft.com/office/powerpoint/2010/main" val="4204526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Five different UL risk studies in the Gene Expression Omnibus (GEO) online gene expression data repository were downloaded and merged together to get a data set of 121 total samples of 70 UL and 51 non-UL gene expression observations from non race identified donors. The UL samples were taken from cells of UL and the non-UL samples were extracted from healthy myometrial uterine cells. Some cells were from the same donor’s uterus after a myomectomy or hysterectomy where the UL cells were extracted and the cells next to that UL in healthy myometrial tissue were extracted. </a:t>
            </a:r>
          </a:p>
          <a:p>
            <a:endParaRPr lang="en-US" dirty="0"/>
          </a:p>
          <a:p>
            <a:r>
              <a:rPr lang="en-US" dirty="0"/>
              <a:t>When combined there were 12, 173 total genes in common between the two types of samples that were filtered to work with only the genes on the same cytoband location as the six gene ubiquitous to UL risk studies.</a:t>
            </a:r>
          </a:p>
          <a:p>
            <a:endParaRPr lang="en-US" dirty="0"/>
          </a:p>
          <a:p>
            <a:r>
              <a:rPr lang="en-US" dirty="0"/>
              <a:t>The rational for filtering for only the four cytoband locations that these six genes reside is because the UL risk studies that confirmed these genes to have significant association to UL in specific populations mentioned in a few analysis that other genes along the same cytoband location had been ignored to test the genes significance for UL in that studies population of Japanese and Saudi American females (Cha, et al., 2011; Bondagji, et al., 2017).</a:t>
            </a:r>
          </a:p>
        </p:txBody>
      </p:sp>
      <p:sp>
        <p:nvSpPr>
          <p:cNvPr id="4" name="Slide Number Placeholder 3"/>
          <p:cNvSpPr>
            <a:spLocks noGrp="1"/>
          </p:cNvSpPr>
          <p:nvPr>
            <p:ph type="sldNum" sz="quarter" idx="5"/>
          </p:nvPr>
        </p:nvSpPr>
        <p:spPr/>
        <p:txBody>
          <a:bodyPr/>
          <a:lstStyle/>
          <a:p>
            <a:fld id="{89B1821D-A9E5-43EA-A877-2266F7827826}" type="slidenum">
              <a:rPr lang="en-US" smtClean="0"/>
              <a:t>13</a:t>
            </a:fld>
            <a:endParaRPr lang="en-US" dirty="0"/>
          </a:p>
        </p:txBody>
      </p:sp>
    </p:spTree>
    <p:extLst>
      <p:ext uri="{BB962C8B-B14F-4D97-AF65-F5344CB8AC3E}">
        <p14:creationId xmlns:p14="http://schemas.microsoft.com/office/powerpoint/2010/main" val="231512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R, lattice, to visually see any relationships between ten of the genes in the 130-subset having the most change in UL. This subset is of cytoband locations only belonging to the six genes ubiquitous to UL risk studies.</a:t>
            </a:r>
          </a:p>
        </p:txBody>
      </p:sp>
      <p:sp>
        <p:nvSpPr>
          <p:cNvPr id="4" name="Slide Number Placeholder 3"/>
          <p:cNvSpPr>
            <a:spLocks noGrp="1"/>
          </p:cNvSpPr>
          <p:nvPr>
            <p:ph type="sldNum" sz="quarter" idx="5"/>
          </p:nvPr>
        </p:nvSpPr>
        <p:spPr/>
        <p:txBody>
          <a:bodyPr/>
          <a:lstStyle/>
          <a:p>
            <a:fld id="{89B1821D-A9E5-43EA-A877-2266F7827826}" type="slidenum">
              <a:rPr lang="en-US" smtClean="0"/>
              <a:t>14</a:t>
            </a:fld>
            <a:endParaRPr lang="en-US" dirty="0"/>
          </a:p>
        </p:txBody>
      </p:sp>
    </p:spTree>
    <p:extLst>
      <p:ext uri="{BB962C8B-B14F-4D97-AF65-F5344CB8AC3E}">
        <p14:creationId xmlns:p14="http://schemas.microsoft.com/office/powerpoint/2010/main" val="2174266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pairwise comparison plot of genes that are expressed or inhibited the most in UL samples compared to non-UL samples. Visually this seemed to be a shot in the dark to see patterns or relationships to other genes. None really move with the others, and some like NOL12 and SYNGR1 seem to stay at the same level of expression for each gene it is compared to. The scatters are from the 51 non-UL samples. The UL samples were similar in comparison. </a:t>
            </a:r>
          </a:p>
        </p:txBody>
      </p:sp>
      <p:sp>
        <p:nvSpPr>
          <p:cNvPr id="4" name="Slide Number Placeholder 3"/>
          <p:cNvSpPr>
            <a:spLocks noGrp="1"/>
          </p:cNvSpPr>
          <p:nvPr>
            <p:ph type="sldNum" sz="quarter" idx="5"/>
          </p:nvPr>
        </p:nvSpPr>
        <p:spPr/>
        <p:txBody>
          <a:bodyPr/>
          <a:lstStyle/>
          <a:p>
            <a:fld id="{89B1821D-A9E5-43EA-A877-2266F7827826}" type="slidenum">
              <a:rPr lang="en-US" smtClean="0"/>
              <a:t>15</a:t>
            </a:fld>
            <a:endParaRPr lang="en-US" dirty="0"/>
          </a:p>
        </p:txBody>
      </p:sp>
    </p:spTree>
    <p:extLst>
      <p:ext uri="{BB962C8B-B14F-4D97-AF65-F5344CB8AC3E}">
        <p14:creationId xmlns:p14="http://schemas.microsoft.com/office/powerpoint/2010/main" val="568283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for grabbing the top 10 differentially expressed genes by magnitude and adding the six genes ubiquitous to UL risk studies was to build a data table that would show how well the six ubiquitous genes compare to the genes along the same cytoband location they reside to see if they can produce good machine learning results on predicting a sample as UL or not. A total of 130 genes reside in the same cytoband locations as the six genes ubiquitous to UL risk studies from a universe of 12,173 genes in common.</a:t>
            </a:r>
          </a:p>
        </p:txBody>
      </p:sp>
      <p:sp>
        <p:nvSpPr>
          <p:cNvPr id="4" name="Slide Number Placeholder 3"/>
          <p:cNvSpPr>
            <a:spLocks noGrp="1"/>
          </p:cNvSpPr>
          <p:nvPr>
            <p:ph type="sldNum" sz="quarter" idx="5"/>
          </p:nvPr>
        </p:nvSpPr>
        <p:spPr/>
        <p:txBody>
          <a:bodyPr/>
          <a:lstStyle/>
          <a:p>
            <a:fld id="{89B1821D-A9E5-43EA-A877-2266F7827826}" type="slidenum">
              <a:rPr lang="en-US" smtClean="0"/>
              <a:t>16</a:t>
            </a:fld>
            <a:endParaRPr lang="en-US" dirty="0"/>
          </a:p>
        </p:txBody>
      </p:sp>
    </p:spTree>
    <p:extLst>
      <p:ext uri="{BB962C8B-B14F-4D97-AF65-F5344CB8AC3E}">
        <p14:creationId xmlns:p14="http://schemas.microsoft.com/office/powerpoint/2010/main" val="1962982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 package </a:t>
            </a:r>
            <a:r>
              <a:rPr lang="en-US" dirty="0" err="1"/>
              <a:t>dplyr</a:t>
            </a:r>
            <a:r>
              <a:rPr lang="en-US" dirty="0"/>
              <a:t> was used to create new fields for UL and non-UL means of the subset of 130 genes common to the same cytoband locations as the six ubiquitous UL risk study genes and including those six genes. The difference in the two as Differentially Expressed, and the magnitude of those values were two additional fields added, so that when ordering most to least expressed, those genes having very low expression (showing more inhibition of gene expression in UL) weren’t discarded. </a:t>
            </a:r>
          </a:p>
        </p:txBody>
      </p:sp>
      <p:sp>
        <p:nvSpPr>
          <p:cNvPr id="4" name="Slide Number Placeholder 3"/>
          <p:cNvSpPr>
            <a:spLocks noGrp="1"/>
          </p:cNvSpPr>
          <p:nvPr>
            <p:ph type="sldNum" sz="quarter" idx="5"/>
          </p:nvPr>
        </p:nvSpPr>
        <p:spPr/>
        <p:txBody>
          <a:bodyPr/>
          <a:lstStyle/>
          <a:p>
            <a:fld id="{89B1821D-A9E5-43EA-A877-2266F7827826}" type="slidenum">
              <a:rPr lang="en-US" smtClean="0"/>
              <a:t>17</a:t>
            </a:fld>
            <a:endParaRPr lang="en-US" dirty="0"/>
          </a:p>
        </p:txBody>
      </p:sp>
    </p:spTree>
    <p:extLst>
      <p:ext uri="{BB962C8B-B14F-4D97-AF65-F5344CB8AC3E}">
        <p14:creationId xmlns:p14="http://schemas.microsoft.com/office/powerpoint/2010/main" val="2930780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 ID field was saved as a vector of 130 genes as character values to be the column names of the data table once transposed. The fields other than the sample ID were removed and ordered to be the first 51 non-UL samples and the next 70 samples of UL from the total set and labeled with ‘ul’ at the end by sample type. This table was transposed so that it had 121 samples as row observations and 130 genes as column values after relabeling the header names with the Gene ID names saved first.  Then a field was added labeled ‘TYPE’ that indicated whether the sample was a non-UL or UL sample by using a data frame vector to repeat ‘nonUL’ 51 times, then add to it a data frame vector of ‘UL’ repeated 70 times. This produced a machine learning data table that was 121 samples as rows by 131 columns for the 130 genes and 1 TYPE field of UL or non-UL.</a:t>
            </a:r>
          </a:p>
          <a:p>
            <a:r>
              <a:rPr lang="en-US" dirty="0"/>
              <a:t>Rational for ten: ten was chosen randomly, but the idea in math is related to the squeeze theorem for upper and lower bounds to squeeze out the limits of variable x. In life, it would be called trial and error, to find a subset of a bigger set and shrink it down to better categories. This was the first test run of a subset to gauge the first subset of predictors to include the six genes ubiquitous to UL risk studies.</a:t>
            </a:r>
          </a:p>
        </p:txBody>
      </p:sp>
      <p:sp>
        <p:nvSpPr>
          <p:cNvPr id="4" name="Slide Number Placeholder 3"/>
          <p:cNvSpPr>
            <a:spLocks noGrp="1"/>
          </p:cNvSpPr>
          <p:nvPr>
            <p:ph type="sldNum" sz="quarter" idx="5"/>
          </p:nvPr>
        </p:nvSpPr>
        <p:spPr/>
        <p:txBody>
          <a:bodyPr/>
          <a:lstStyle/>
          <a:p>
            <a:fld id="{89B1821D-A9E5-43EA-A877-2266F7827826}" type="slidenum">
              <a:rPr lang="en-US" smtClean="0"/>
              <a:t>18</a:t>
            </a:fld>
            <a:endParaRPr lang="en-US" dirty="0"/>
          </a:p>
        </p:txBody>
      </p:sp>
    </p:spTree>
    <p:extLst>
      <p:ext uri="{BB962C8B-B14F-4D97-AF65-F5344CB8AC3E}">
        <p14:creationId xmlns:p14="http://schemas.microsoft.com/office/powerpoint/2010/main" val="62571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table of the TOP16 genes with their human genome nomenclature symbol and their descriptive names.</a:t>
            </a:r>
          </a:p>
        </p:txBody>
      </p:sp>
      <p:sp>
        <p:nvSpPr>
          <p:cNvPr id="4" name="Slide Number Placeholder 3"/>
          <p:cNvSpPr>
            <a:spLocks noGrp="1"/>
          </p:cNvSpPr>
          <p:nvPr>
            <p:ph type="sldNum" sz="quarter" idx="5"/>
          </p:nvPr>
        </p:nvSpPr>
        <p:spPr/>
        <p:txBody>
          <a:bodyPr/>
          <a:lstStyle/>
          <a:p>
            <a:fld id="{89B1821D-A9E5-43EA-A877-2266F7827826}" type="slidenum">
              <a:rPr lang="en-US" smtClean="0"/>
              <a:t>19</a:t>
            </a:fld>
            <a:endParaRPr lang="en-US" dirty="0"/>
          </a:p>
        </p:txBody>
      </p:sp>
    </p:spTree>
    <p:extLst>
      <p:ext uri="{BB962C8B-B14F-4D97-AF65-F5344CB8AC3E}">
        <p14:creationId xmlns:p14="http://schemas.microsoft.com/office/powerpoint/2010/main" val="2256996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Bootstrap results, for each UL and non-UL of each gene with standard errors, were added to the data of TOP16 Genes.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was to see how well these samples could represent the population of genes in UL and non-UL samples.</a:t>
            </a:r>
          </a:p>
          <a:p>
            <a:r>
              <a:rPr lang="en-US" dirty="0"/>
              <a:t>Since the sample is just that a sample of a much larger population, it is idea to see how well the Central Limit Theorem and the Law of Large Numbers can statistically recognize these 16 genes to be representative of the large population this data doesn’t have by using simulation randomly with replacement 10,000 times on each gene in each set for UL and non-UL samples. There were 51 non-UL samples and 70 UL samples. This data working with tested the ten genes with the most change in gene expression on the same cytoband location as the six genes ubiquitous to UL risk studies. This set was the only set that simulated a population mean for each gene.</a:t>
            </a:r>
          </a:p>
        </p:txBody>
      </p:sp>
      <p:sp>
        <p:nvSpPr>
          <p:cNvPr id="4" name="Slide Number Placeholder 3"/>
          <p:cNvSpPr>
            <a:spLocks noGrp="1"/>
          </p:cNvSpPr>
          <p:nvPr>
            <p:ph type="sldNum" sz="quarter" idx="5"/>
          </p:nvPr>
        </p:nvSpPr>
        <p:spPr/>
        <p:txBody>
          <a:bodyPr/>
          <a:lstStyle/>
          <a:p>
            <a:fld id="{89B1821D-A9E5-43EA-A877-2266F7827826}" type="slidenum">
              <a:rPr lang="en-US" smtClean="0"/>
              <a:t>20</a:t>
            </a:fld>
            <a:endParaRPr lang="en-US" dirty="0"/>
          </a:p>
        </p:txBody>
      </p:sp>
    </p:spTree>
    <p:extLst>
      <p:ext uri="{BB962C8B-B14F-4D97-AF65-F5344CB8AC3E}">
        <p14:creationId xmlns:p14="http://schemas.microsoft.com/office/powerpoint/2010/main" val="387608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image of how a UL can grow in different layers of a uterus. The submucosal layer UL projects into the uterus, the subserosal layer UL projects outwards from the uterus, and the intramural UL is in the muscle layer of the uterus.</a:t>
            </a:r>
          </a:p>
        </p:txBody>
      </p:sp>
      <p:sp>
        <p:nvSpPr>
          <p:cNvPr id="4" name="Slide Number Placeholder 3"/>
          <p:cNvSpPr>
            <a:spLocks noGrp="1"/>
          </p:cNvSpPr>
          <p:nvPr>
            <p:ph type="sldNum" sz="quarter" idx="5"/>
          </p:nvPr>
        </p:nvSpPr>
        <p:spPr/>
        <p:txBody>
          <a:bodyPr/>
          <a:lstStyle/>
          <a:p>
            <a:fld id="{89B1821D-A9E5-43EA-A877-2266F7827826}" type="slidenum">
              <a:rPr lang="en-US" smtClean="0"/>
              <a:t>3</a:t>
            </a:fld>
            <a:endParaRPr lang="en-US" dirty="0"/>
          </a:p>
        </p:txBody>
      </p:sp>
    </p:spTree>
    <p:extLst>
      <p:ext uri="{BB962C8B-B14F-4D97-AF65-F5344CB8AC3E}">
        <p14:creationId xmlns:p14="http://schemas.microsoft.com/office/powerpoint/2010/main" val="393794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table of those 16 genes in the TOP16 after running bootstrap simulations on each gene for the UL and the non-UL means, the difference in means (DE), and the standard error (sd). </a:t>
            </a:r>
          </a:p>
        </p:txBody>
      </p:sp>
      <p:sp>
        <p:nvSpPr>
          <p:cNvPr id="4" name="Slide Number Placeholder 3"/>
          <p:cNvSpPr>
            <a:spLocks noGrp="1"/>
          </p:cNvSpPr>
          <p:nvPr>
            <p:ph type="sldNum" sz="quarter" idx="5"/>
          </p:nvPr>
        </p:nvSpPr>
        <p:spPr/>
        <p:txBody>
          <a:bodyPr/>
          <a:lstStyle/>
          <a:p>
            <a:fld id="{89B1821D-A9E5-43EA-A877-2266F7827826}" type="slidenum">
              <a:rPr lang="en-US" smtClean="0"/>
              <a:t>21</a:t>
            </a:fld>
            <a:endParaRPr lang="en-US" dirty="0"/>
          </a:p>
        </p:txBody>
      </p:sp>
    </p:spTree>
    <p:extLst>
      <p:ext uri="{BB962C8B-B14F-4D97-AF65-F5344CB8AC3E}">
        <p14:creationId xmlns:p14="http://schemas.microsoft.com/office/powerpoint/2010/main" val="3528789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Histograms to show how symmetric each of the TOP16 genes were in the population using the Bootstrap simulated means in R was done, to lead up to how well these genes would be as predictors of UL</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22</a:t>
            </a:fld>
            <a:endParaRPr lang="en-US" dirty="0"/>
          </a:p>
        </p:txBody>
      </p:sp>
    </p:spTree>
    <p:extLst>
      <p:ext uri="{BB962C8B-B14F-4D97-AF65-F5344CB8AC3E}">
        <p14:creationId xmlns:p14="http://schemas.microsoft.com/office/powerpoint/2010/main" val="868510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TOP16 (10 most DE+6 ubiquitous genes) are symmetrical, but some are skewed where the median is on the right or left of the mean making one of the tails appear to point in the opposite direction, such as with GRIP1 it is </a:t>
            </a:r>
            <a:r>
              <a:rPr lang="en-US"/>
              <a:t>right skewed) </a:t>
            </a:r>
            <a:r>
              <a:rPr lang="en-US" dirty="0"/>
              <a:t>having the median on the left of the mean making the tail longer on the right. BET1L is almost perfectly symmetrical and so is CANT1.</a:t>
            </a:r>
          </a:p>
        </p:txBody>
      </p:sp>
      <p:sp>
        <p:nvSpPr>
          <p:cNvPr id="4" name="Slide Number Placeholder 3"/>
          <p:cNvSpPr>
            <a:spLocks noGrp="1"/>
          </p:cNvSpPr>
          <p:nvPr>
            <p:ph type="sldNum" sz="quarter" idx="5"/>
          </p:nvPr>
        </p:nvSpPr>
        <p:spPr/>
        <p:txBody>
          <a:bodyPr/>
          <a:lstStyle/>
          <a:p>
            <a:fld id="{89B1821D-A9E5-43EA-A877-2266F7827826}" type="slidenum">
              <a:rPr lang="en-US" smtClean="0"/>
              <a:t>23</a:t>
            </a:fld>
            <a:endParaRPr lang="en-US" dirty="0"/>
          </a:p>
        </p:txBody>
      </p:sp>
    </p:spTree>
    <p:extLst>
      <p:ext uri="{BB962C8B-B14F-4D97-AF65-F5344CB8AC3E}">
        <p14:creationId xmlns:p14="http://schemas.microsoft.com/office/powerpoint/2010/main" val="3837930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visualization of the TOP16 genes by chromosomal location was needed to see how the simulated means of the UL and non-UL means compare, and to see where each of the chromosomal genes is above or below the line in comparison. This was to see if there was an indication of chromosomal location being higher in magnitude of change for UL than non-UL in the population based on this sample. </a:t>
            </a:r>
          </a:p>
          <a:p>
            <a:r>
              <a:rPr lang="en-US" dirty="0"/>
              <a:t>This would show that there is a good reason to look further into these chromosomes and uncover whether some other genes in the same neighborhood of these genes play a role in UL pathogenesis.</a:t>
            </a:r>
          </a:p>
        </p:txBody>
      </p:sp>
      <p:sp>
        <p:nvSpPr>
          <p:cNvPr id="4" name="Slide Number Placeholder 3"/>
          <p:cNvSpPr>
            <a:spLocks noGrp="1"/>
          </p:cNvSpPr>
          <p:nvPr>
            <p:ph type="sldNum" sz="quarter" idx="5"/>
          </p:nvPr>
        </p:nvSpPr>
        <p:spPr/>
        <p:txBody>
          <a:bodyPr/>
          <a:lstStyle/>
          <a:p>
            <a:fld id="{89B1821D-A9E5-43EA-A877-2266F7827826}" type="slidenum">
              <a:rPr lang="en-US" smtClean="0"/>
              <a:t>24</a:t>
            </a:fld>
            <a:endParaRPr lang="en-US" dirty="0"/>
          </a:p>
        </p:txBody>
      </p:sp>
    </p:spTree>
    <p:extLst>
      <p:ext uri="{BB962C8B-B14F-4D97-AF65-F5344CB8AC3E}">
        <p14:creationId xmlns:p14="http://schemas.microsoft.com/office/powerpoint/2010/main" val="140997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was made using ggplot2 in R. It shows the 16 genes of 10 most DE and 6 ubiquitous genes to UL risk studies in the subset of 130 genes living in the same cytoband locations as the six ubiquitous genes, or the TOP16 genes for short. All of chromosome 11 and 22 genes have higher expression means than the non-UL means from the 10,000 simulations and all genes on chromosome 12 have higher non-UL simulated means than UL means. Chromosome 17 shows simulated means mixed for UL and non-UL means. </a:t>
            </a:r>
          </a:p>
          <a:p>
            <a:r>
              <a:rPr lang="en-US" dirty="0"/>
              <a:t>This result of the simulated means between UL and nonUL samples would point to FSCN2 as a possible gene target for UL pathogenesis because it is expressed more in non-UL than UL for the simulated population means. This could mean it is inhibited in UL and is either a defense the body uses to stop producing as much FSCN2 or is not produced as much because some other gene is blocking its production. </a:t>
            </a:r>
          </a:p>
          <a:p>
            <a:r>
              <a:rPr lang="en-US" dirty="0"/>
              <a:t>The FASN and CCDC57 genes are also expressed less in non-UL than UL samples, and both belong to the same cytoband of chromosome 17. (q25.3)</a:t>
            </a:r>
          </a:p>
          <a:p>
            <a:r>
              <a:rPr lang="en-US" dirty="0"/>
              <a:t>The TNRC6B and CYTH4 genes are expressed more in UL than non-UL samples and both belong to the same cytoband of chromosome 22. (q13.1)</a:t>
            </a:r>
          </a:p>
        </p:txBody>
      </p:sp>
      <p:sp>
        <p:nvSpPr>
          <p:cNvPr id="4" name="Slide Number Placeholder 3"/>
          <p:cNvSpPr>
            <a:spLocks noGrp="1"/>
          </p:cNvSpPr>
          <p:nvPr>
            <p:ph type="sldNum" sz="quarter" idx="5"/>
          </p:nvPr>
        </p:nvSpPr>
        <p:spPr/>
        <p:txBody>
          <a:bodyPr/>
          <a:lstStyle/>
          <a:p>
            <a:fld id="{89B1821D-A9E5-43EA-A877-2266F7827826}" type="slidenum">
              <a:rPr lang="en-US" smtClean="0"/>
              <a:t>25</a:t>
            </a:fld>
            <a:endParaRPr lang="en-US" dirty="0"/>
          </a:p>
        </p:txBody>
      </p:sp>
    </p:spTree>
    <p:extLst>
      <p:ext uri="{BB962C8B-B14F-4D97-AF65-F5344CB8AC3E}">
        <p14:creationId xmlns:p14="http://schemas.microsoft.com/office/powerpoint/2010/main" val="1811283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gene expression data is continuous, numeric data. So it made sense to use most of these algorithms, and some were used to see how these continuous values would be grouped to predict the outcome of the testing set in determining if the sample is UL or non-UL. The training set of 70% equal to 85 samples to build each model. This same training set was used on every model by setting a seed value in the R software to make random selections in partitioning the same exact samples from each data set with each run of the program, for reproducibility of original results. The testing set was set aside as a partition of all the samples of 30% equal to 36 samples and also remained the same testing set for each algorithm used.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algorithms are produced in R, mostly with the caret package.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LDA method is a collapsed Gibbs sampling method called Latent Dirichlet Allocation is used for categorical grouping of text data called Topic Modeling that did score surprisingly well next to these other algorithms.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RF and RF2 algorithms use a decision tree method to classify samples categorically.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GBM model uses the Adaboost and gradient boosted regression models that rely on least squares, logistic, poisson, quantile, multi-nomial logistic, and t-distribution loss methods. GBM uses the bootstrapping method for simulation of the genes in the sample and creating a regression on the numeric data inputs on the categorical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 Nearest Neighbor uses the centroid of groups of data as unsupervised data points or non-categorized data to keep samples in the group of other samples closest to their characteristic groupings.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Rpart method uses decision trees by recursive partitioning of the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GLM is a generalized linear regression model. The combined model uses the outcomes from all algorithm results as a dataframe to select the most frequent prediction or best prediction.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being analyzed is continuous, numeric data. Any of these algorithms would be able to regress numeric values or categorize by clusters or decision trees. There is one outcome variable for the type of the sample, and many predictor variables as genes selected. The random forest and k-nearest neighbor can group by ranges of values and creating subsets within sets to predict an outcome based on the training set build up of the model and the testing set to test that model’s accuracy. </a:t>
            </a:r>
          </a:p>
        </p:txBody>
      </p:sp>
      <p:sp>
        <p:nvSpPr>
          <p:cNvPr id="4" name="Slide Number Placeholder 3"/>
          <p:cNvSpPr>
            <a:spLocks noGrp="1"/>
          </p:cNvSpPr>
          <p:nvPr>
            <p:ph type="sldNum" sz="quarter" idx="5"/>
          </p:nvPr>
        </p:nvSpPr>
        <p:spPr/>
        <p:txBody>
          <a:bodyPr/>
          <a:lstStyle/>
          <a:p>
            <a:fld id="{89B1821D-A9E5-43EA-A877-2266F7827826}" type="slidenum">
              <a:rPr lang="en-US" smtClean="0"/>
              <a:t>26</a:t>
            </a:fld>
            <a:endParaRPr lang="en-US" dirty="0"/>
          </a:p>
        </p:txBody>
      </p:sp>
    </p:spTree>
    <p:extLst>
      <p:ext uri="{BB962C8B-B14F-4D97-AF65-F5344CB8AC3E}">
        <p14:creationId xmlns:p14="http://schemas.microsoft.com/office/powerpoint/2010/main" val="452442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above are for the TOP16 genes in the subset of 130 genes belonging to the same cytoband locations as the six genes ubiquitous to UL risk studies. The combined prediction model scored the best with an accuracy of 83 per cent and the next best algorithm is the LDA with a score of 74 per cent accuracy in predicting UL or non-UL for the TYPE of sample. The furthest left column is the sample name in GEO. The last column is the true value of the sample as UL labeled ‘UL’ or non-UL labeled ‘nonUL.’ The header is the name of the algorithm used in R. predRF is the caret random forest, predRF2 is the randomForest package, the predlda is the caret Latent Dirichlet Allocation algorithm, the predKNN is the K-nearest neighbor algorithm in caret, the predRPART is the recursive partitioning and regression tree algorithm in the rpart package, the predGLM is the generalized linear model of MASS package, and the CombinedPredictions2 is the caret packages best results of all algorithms used in R.</a:t>
            </a:r>
          </a:p>
        </p:txBody>
      </p:sp>
      <p:sp>
        <p:nvSpPr>
          <p:cNvPr id="4" name="Slide Number Placeholder 3"/>
          <p:cNvSpPr>
            <a:spLocks noGrp="1"/>
          </p:cNvSpPr>
          <p:nvPr>
            <p:ph type="sldNum" sz="quarter" idx="5"/>
          </p:nvPr>
        </p:nvSpPr>
        <p:spPr/>
        <p:txBody>
          <a:bodyPr/>
          <a:lstStyle/>
          <a:p>
            <a:fld id="{89B1821D-A9E5-43EA-A877-2266F7827826}" type="slidenum">
              <a:rPr lang="en-US" smtClean="0"/>
              <a:t>27</a:t>
            </a:fld>
            <a:endParaRPr lang="en-US" dirty="0"/>
          </a:p>
        </p:txBody>
      </p:sp>
    </p:spTree>
    <p:extLst>
      <p:ext uri="{BB962C8B-B14F-4D97-AF65-F5344CB8AC3E}">
        <p14:creationId xmlns:p14="http://schemas.microsoft.com/office/powerpoint/2010/main" val="1414769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data from five studies on UL risk analyzed and combined to one set of 12,173 genes universally in common. Then, this data set was then used to gather a subset of 130 genes that are in common among the five studies but also only on the same chromosomal locations as the six genes ubiquitous to UL risk in current studies. All data sets had the same fields for means, magnitude, but also fold change added other than the first dataset, TOP16.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genes in this dataset are the subset of 16 genes that have the greatest magnitude of change in UL compared to non-UL.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28</a:t>
            </a:fld>
            <a:endParaRPr lang="en-US" dirty="0"/>
          </a:p>
        </p:txBody>
      </p:sp>
    </p:spTree>
    <p:extLst>
      <p:ext uri="{BB962C8B-B14F-4D97-AF65-F5344CB8AC3E}">
        <p14:creationId xmlns:p14="http://schemas.microsoft.com/office/powerpoint/2010/main" val="1856965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table of the machine learning ready data table with the 16 most expressed/inhibited genes out of the subset of 130 having the most magnitude of change is shown above.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genes are:  "FSCN2"    "CARD10"   "GRIP1"    "CANT1"    "IRF7"     "ARHGDIA"  "NOL12"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"SLC25A10" "SLC38A10" "RNH1"     "SYNGR1"   "TALDO1"   "FN3K"     "POLR2F"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"LLPH" "SMCR7L"</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29</a:t>
            </a:fld>
            <a:endParaRPr lang="en-US" dirty="0"/>
          </a:p>
        </p:txBody>
      </p:sp>
    </p:spTree>
    <p:extLst>
      <p:ext uri="{BB962C8B-B14F-4D97-AF65-F5344CB8AC3E}">
        <p14:creationId xmlns:p14="http://schemas.microsoft.com/office/powerpoint/2010/main" val="1803276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using highest expression/inhibition of subset 130 cytoband genes was 92% combined and best of 92% using KNN, this leads to belief there are some good gene targets in this set that don’t include the 6 genes ubiquitous to UL risk studies. These results also show some other genes in the cytoband location also associate to UL risk in some way.</a:t>
            </a:r>
          </a:p>
        </p:txBody>
      </p:sp>
      <p:sp>
        <p:nvSpPr>
          <p:cNvPr id="4" name="Slide Number Placeholder 3"/>
          <p:cNvSpPr>
            <a:spLocks noGrp="1"/>
          </p:cNvSpPr>
          <p:nvPr>
            <p:ph type="sldNum" sz="quarter" idx="5"/>
          </p:nvPr>
        </p:nvSpPr>
        <p:spPr/>
        <p:txBody>
          <a:bodyPr/>
          <a:lstStyle/>
          <a:p>
            <a:fld id="{89B1821D-A9E5-43EA-A877-2266F7827826}" type="slidenum">
              <a:rPr lang="en-US" smtClean="0"/>
              <a:t>30</a:t>
            </a:fld>
            <a:endParaRPr lang="en-US" dirty="0"/>
          </a:p>
        </p:txBody>
      </p:sp>
    </p:spTree>
    <p:extLst>
      <p:ext uri="{BB962C8B-B14F-4D97-AF65-F5344CB8AC3E}">
        <p14:creationId xmlns:p14="http://schemas.microsoft.com/office/powerpoint/2010/main" val="3073252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Symptoms of UL heavier than normal menstruation, irregular menstruation cycles that last longer than normal or are more frequent than a normal menstrual cycle. Other symptoms include painful cramping, and obvious abdominal growth or enlargement as the UL grows.</a:t>
            </a:r>
          </a:p>
        </p:txBody>
      </p:sp>
      <p:sp>
        <p:nvSpPr>
          <p:cNvPr id="4" name="Slide Number Placeholder 3"/>
          <p:cNvSpPr>
            <a:spLocks noGrp="1"/>
          </p:cNvSpPr>
          <p:nvPr>
            <p:ph type="sldNum" sz="quarter" idx="5"/>
          </p:nvPr>
        </p:nvSpPr>
        <p:spPr/>
        <p:txBody>
          <a:bodyPr/>
          <a:lstStyle/>
          <a:p>
            <a:fld id="{89B1821D-A9E5-43EA-A877-2266F7827826}" type="slidenum">
              <a:rPr lang="en-US" smtClean="0"/>
              <a:t>4</a:t>
            </a:fld>
            <a:endParaRPr lang="en-US" dirty="0"/>
          </a:p>
        </p:txBody>
      </p:sp>
    </p:spTree>
    <p:extLst>
      <p:ext uri="{BB962C8B-B14F-4D97-AF65-F5344CB8AC3E}">
        <p14:creationId xmlns:p14="http://schemas.microsoft.com/office/powerpoint/2010/main" val="1467052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least DE were used in UL to non-UL to test if the machine learning algorithms were just good on all genes or are worse as expecting for the genes with the least change in UL to non-UL.</a:t>
            </a:r>
          </a:p>
        </p:txBody>
      </p:sp>
      <p:sp>
        <p:nvSpPr>
          <p:cNvPr id="4" name="Slide Number Placeholder 3"/>
          <p:cNvSpPr>
            <a:spLocks noGrp="1"/>
          </p:cNvSpPr>
          <p:nvPr>
            <p:ph type="sldNum" sz="quarter" idx="5"/>
          </p:nvPr>
        </p:nvSpPr>
        <p:spPr/>
        <p:txBody>
          <a:bodyPr/>
          <a:lstStyle/>
          <a:p>
            <a:fld id="{89B1821D-A9E5-43EA-A877-2266F7827826}" type="slidenum">
              <a:rPr lang="en-US" smtClean="0"/>
              <a:t>31</a:t>
            </a:fld>
            <a:endParaRPr lang="en-US" dirty="0"/>
          </a:p>
        </p:txBody>
      </p:sp>
    </p:spTree>
    <p:extLst>
      <p:ext uri="{BB962C8B-B14F-4D97-AF65-F5344CB8AC3E}">
        <p14:creationId xmlns:p14="http://schemas.microsoft.com/office/powerpoint/2010/main" val="4203109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16 least expressed/inhibited genes by magnitude in the subset of 130 genes belonging to the cytobands of the six UL risk genes. The Type field show nonUL because it is not scrolled down to the 121 samples completely.</a:t>
            </a:r>
          </a:p>
          <a:p>
            <a:endParaRPr lang="en-US" dirty="0"/>
          </a:p>
          <a:p>
            <a:r>
              <a:rPr lang="en-US" dirty="0"/>
              <a:t>"PSMD13"   "DNAL4"    "ATHL1"    "CDHR5"    "SIGIRR"   "MRPL23"   "FOXK2"   </a:t>
            </a:r>
          </a:p>
          <a:p>
            <a:r>
              <a:rPr lang="en-US" dirty="0"/>
              <a:t>"RASSF7"   "SIRT3"    "GRAP2"    "AATK"     "TH"       "TMEM184B" "WDR45L"   </a:t>
            </a:r>
          </a:p>
          <a:p>
            <a:r>
              <a:rPr lang="en-US" dirty="0"/>
              <a:t>"KDELR3" "GCGR"</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32</a:t>
            </a:fld>
            <a:endParaRPr lang="en-US" dirty="0"/>
          </a:p>
        </p:txBody>
      </p:sp>
    </p:spTree>
    <p:extLst>
      <p:ext uri="{BB962C8B-B14F-4D97-AF65-F5344CB8AC3E}">
        <p14:creationId xmlns:p14="http://schemas.microsoft.com/office/powerpoint/2010/main" val="2161390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least DE of subset 130 genes in cytobands scored poorly as expected, with a combined score of 72% and best score of 58% using rpart. Not a good choice to use as UL risk gene targets.</a:t>
            </a:r>
          </a:p>
        </p:txBody>
      </p:sp>
      <p:sp>
        <p:nvSpPr>
          <p:cNvPr id="4" name="Slide Number Placeholder 3"/>
          <p:cNvSpPr>
            <a:spLocks noGrp="1"/>
          </p:cNvSpPr>
          <p:nvPr>
            <p:ph type="sldNum" sz="quarter" idx="5"/>
          </p:nvPr>
        </p:nvSpPr>
        <p:spPr/>
        <p:txBody>
          <a:bodyPr/>
          <a:lstStyle/>
          <a:p>
            <a:fld id="{89B1821D-A9E5-43EA-A877-2266F7827826}" type="slidenum">
              <a:rPr lang="en-US" smtClean="0"/>
              <a:t>33</a:t>
            </a:fld>
            <a:endParaRPr lang="en-US" dirty="0"/>
          </a:p>
        </p:txBody>
      </p:sp>
    </p:spTree>
    <p:extLst>
      <p:ext uri="{BB962C8B-B14F-4D97-AF65-F5344CB8AC3E}">
        <p14:creationId xmlns:p14="http://schemas.microsoft.com/office/powerpoint/2010/main" val="4044267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cytoband 130 genes having the most fold change and including the top 6 ubiq genes is used to test UL risk gene targets</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34</a:t>
            </a:fld>
            <a:endParaRPr lang="en-US" dirty="0"/>
          </a:p>
        </p:txBody>
      </p:sp>
    </p:spTree>
    <p:extLst>
      <p:ext uri="{BB962C8B-B14F-4D97-AF65-F5344CB8AC3E}">
        <p14:creationId xmlns:p14="http://schemas.microsoft.com/office/powerpoint/2010/main" val="331560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16 genes with the highest fold change in the subset of 130 genes is displayed.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"CANT1"    "ARHGDIA"  "SLC25A10" "ATF4"     "CARD10"   "MRPL12"   "BET1L"   "RNH1"     "NOL12"    "IRF7"     "DRD4"     "TNRC6B"   "CYTH4"    "CCDC57"   "FASN" "HMGA2"</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35</a:t>
            </a:fld>
            <a:endParaRPr lang="en-US" dirty="0"/>
          </a:p>
        </p:txBody>
      </p:sp>
    </p:spTree>
    <p:extLst>
      <p:ext uri="{BB962C8B-B14F-4D97-AF65-F5344CB8AC3E}">
        <p14:creationId xmlns:p14="http://schemas.microsoft.com/office/powerpoint/2010/main" val="2972078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fold change results from the cytoband genes of 130 showed a combined score of 78% with the best score of 72% for GLM and LDA. Algorithms. This isn’t good enough to use as predictors for these genes.</a:t>
            </a:r>
          </a:p>
        </p:txBody>
      </p:sp>
      <p:sp>
        <p:nvSpPr>
          <p:cNvPr id="4" name="Slide Number Placeholder 3"/>
          <p:cNvSpPr>
            <a:spLocks noGrp="1"/>
          </p:cNvSpPr>
          <p:nvPr>
            <p:ph type="sldNum" sz="quarter" idx="5"/>
          </p:nvPr>
        </p:nvSpPr>
        <p:spPr/>
        <p:txBody>
          <a:bodyPr/>
          <a:lstStyle/>
          <a:p>
            <a:fld id="{89B1821D-A9E5-43EA-A877-2266F7827826}" type="slidenum">
              <a:rPr lang="en-US" smtClean="0"/>
              <a:t>36</a:t>
            </a:fld>
            <a:endParaRPr lang="en-US" dirty="0"/>
          </a:p>
        </p:txBody>
      </p:sp>
    </p:spTree>
    <p:extLst>
      <p:ext uri="{BB962C8B-B14F-4D97-AF65-F5344CB8AC3E}">
        <p14:creationId xmlns:p14="http://schemas.microsoft.com/office/powerpoint/2010/main" val="1231162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data from five studies on UL risk analyzed and combined to one set of 12,173 genes universally in common. The same means, magnitude, and additional fold change field was added as all the 130 gene data sets excluding the TOP16 data set. The data was transposed like all other data sets to make them each ready to be analyzed with machine learning algorithms. Where a 70 per cent partition training set to train the data on that model, and the remaining 30 per cent of data is used to test if the sample is UL or not as the testing set using the added TYPE field to the header of genes when transposed with the samples as observations.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37</a:t>
            </a:fld>
            <a:endParaRPr lang="en-US" dirty="0"/>
          </a:p>
        </p:txBody>
      </p:sp>
    </p:spTree>
    <p:extLst>
      <p:ext uri="{BB962C8B-B14F-4D97-AF65-F5344CB8AC3E}">
        <p14:creationId xmlns:p14="http://schemas.microsoft.com/office/powerpoint/2010/main" val="35298180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Those genes having the most fold change in all the genes in common are used as predictors in a data set with the same training/testing ratio of 70/30 from the samples.</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38</a:t>
            </a:fld>
            <a:endParaRPr lang="en-US" dirty="0"/>
          </a:p>
        </p:txBody>
      </p:sp>
    </p:spTree>
    <p:extLst>
      <p:ext uri="{BB962C8B-B14F-4D97-AF65-F5344CB8AC3E}">
        <p14:creationId xmlns:p14="http://schemas.microsoft.com/office/powerpoint/2010/main" val="917544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Table above is of the 16 genes in the universe of 12,173 genes with the highest fold change in UL compared to non-UL samples.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"HSPB1"   "DSTN"    "S100A6"  "CNN1"    "ACTG2"   "VIM"     "SPARCL1" "TPM2"    "ACTA2"  "PCP4"    "TAGLN"   "DES"     "RAMP1"   "CYR61"   "UBC"     "ACTB"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39</a:t>
            </a:fld>
            <a:endParaRPr lang="en-US" dirty="0"/>
          </a:p>
        </p:txBody>
      </p:sp>
    </p:spTree>
    <p:extLst>
      <p:ext uri="{BB962C8B-B14F-4D97-AF65-F5344CB8AC3E}">
        <p14:creationId xmlns:p14="http://schemas.microsoft.com/office/powerpoint/2010/main" val="25659272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results of those genes having the most fold change in all 12,173 genes in common between UL and non-UL samples showed a combined model score of 92 per cent accuracy and the best model scored 86% for RF, RF2, LDA, KNN, and Rpart. These genes are good gene target to use in UL risk.</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40</a:t>
            </a:fld>
            <a:endParaRPr lang="en-US" dirty="0"/>
          </a:p>
        </p:txBody>
      </p:sp>
    </p:spTree>
    <p:extLst>
      <p:ext uri="{BB962C8B-B14F-4D97-AF65-F5344CB8AC3E}">
        <p14:creationId xmlns:p14="http://schemas.microsoft.com/office/powerpoint/2010/main" val="2863028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Female mammals such as humans and mice get UL. </a:t>
            </a:r>
          </a:p>
          <a:p>
            <a:endParaRPr lang="en-US" dirty="0"/>
          </a:p>
          <a:p>
            <a:r>
              <a:rPr lang="en-US" dirty="0"/>
              <a:t>Risk factors for UL include: having a low age at menarche, being of child-birthing age, being pre-menopausal, being black or European decent, being obese, drinking alcohol, and having a disease such as kidney disease, endometrial cancer in stage III or IV, and having a thyroid dysregulation. </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a:t>
            </a:fld>
            <a:endParaRPr lang="en-US" dirty="0"/>
          </a:p>
        </p:txBody>
      </p:sp>
    </p:spTree>
    <p:extLst>
      <p:ext uri="{BB962C8B-B14F-4D97-AF65-F5344CB8AC3E}">
        <p14:creationId xmlns:p14="http://schemas.microsoft.com/office/powerpoint/2010/main" val="38775032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genes inhibited/expressed most in all genes excluding top 6 ubiquitous genes is used as a predictive model data set to test how well these predictors score.</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41</a:t>
            </a:fld>
            <a:endParaRPr lang="en-US" dirty="0"/>
          </a:p>
        </p:txBody>
      </p:sp>
    </p:spTree>
    <p:extLst>
      <p:ext uri="{BB962C8B-B14F-4D97-AF65-F5344CB8AC3E}">
        <p14:creationId xmlns:p14="http://schemas.microsoft.com/office/powerpoint/2010/main" val="5022915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table above is the 16 genes with the most magnitude of change in UL compared to non-UL out of all 12,173 genes.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"HSPB1"   "DSTN"    "S100A6"  "CNN1"    "ACTG2"   "VIM"   "SPARCL1"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"TPM2"    "ACTA2"  "PCP4"  "TAGLN"   "DES"   "RAMP1"   "CYR61"   "UBC"  "ACTB"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42</a:t>
            </a:fld>
            <a:endParaRPr lang="en-US" dirty="0"/>
          </a:p>
        </p:txBody>
      </p:sp>
    </p:spTree>
    <p:extLst>
      <p:ext uri="{BB962C8B-B14F-4D97-AF65-F5344CB8AC3E}">
        <p14:creationId xmlns:p14="http://schemas.microsoft.com/office/powerpoint/2010/main" val="36879545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most expressed/inhibited genes in all genes of 12,173 in common comparing UL to non-UL samples showed a combined model score of 86 per cent, and the best model of LDA scored 81%. These are good gene targets to use for the samples.</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43</a:t>
            </a:fld>
            <a:endParaRPr lang="en-US" dirty="0"/>
          </a:p>
        </p:txBody>
      </p:sp>
    </p:spTree>
    <p:extLst>
      <p:ext uri="{BB962C8B-B14F-4D97-AF65-F5344CB8AC3E}">
        <p14:creationId xmlns:p14="http://schemas.microsoft.com/office/powerpoint/2010/main" val="3197123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universe of 12,173 genes in common that are expressed the least and made ready for machine learning with the same 70-30 training/testing ratio of the samples tested in each of the machine learning algorithms used on the TOP16 data set.</a:t>
            </a:r>
          </a:p>
        </p:txBody>
      </p:sp>
      <p:sp>
        <p:nvSpPr>
          <p:cNvPr id="4" name="Slide Number Placeholder 3"/>
          <p:cNvSpPr>
            <a:spLocks noGrp="1"/>
          </p:cNvSpPr>
          <p:nvPr>
            <p:ph type="sldNum" sz="quarter" idx="5"/>
          </p:nvPr>
        </p:nvSpPr>
        <p:spPr/>
        <p:txBody>
          <a:bodyPr/>
          <a:lstStyle/>
          <a:p>
            <a:fld id="{89B1821D-A9E5-43EA-A877-2266F7827826}" type="slidenum">
              <a:rPr lang="en-US" smtClean="0"/>
              <a:t>44</a:t>
            </a:fld>
            <a:endParaRPr lang="en-US" dirty="0"/>
          </a:p>
        </p:txBody>
      </p:sp>
    </p:spTree>
    <p:extLst>
      <p:ext uri="{BB962C8B-B14F-4D97-AF65-F5344CB8AC3E}">
        <p14:creationId xmlns:p14="http://schemas.microsoft.com/office/powerpoint/2010/main" val="22214741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“USP32P2" "RCVRN"   "SYNGR3"  "MORC1"   "KLK2"    "SUV39H1" "LIG4"   </a:t>
            </a:r>
          </a:p>
          <a:p>
            <a:r>
              <a:rPr lang="en-US" dirty="0"/>
              <a:t>"KLHDC4"  "GRIK4"   "FABP1"   "TLX3"    "LAMB4"   "DNTT"    "VN1R1"   "LEFTY1" </a:t>
            </a:r>
          </a:p>
          <a:p>
            <a:r>
              <a:rPr lang="en-US" dirty="0"/>
              <a:t>"C7orf64"</a:t>
            </a:r>
          </a:p>
          <a:p>
            <a:r>
              <a:rPr lang="en-US" dirty="0"/>
              <a:t> </a:t>
            </a:r>
          </a:p>
          <a:p>
            <a:r>
              <a:rPr lang="en-US" dirty="0"/>
              <a:t>These 16 genes are the least in magnitude of change in the universe of genes comparing UL to non-UL</a:t>
            </a:r>
          </a:p>
        </p:txBody>
      </p:sp>
      <p:sp>
        <p:nvSpPr>
          <p:cNvPr id="4" name="Slide Number Placeholder 3"/>
          <p:cNvSpPr>
            <a:spLocks noGrp="1"/>
          </p:cNvSpPr>
          <p:nvPr>
            <p:ph type="sldNum" sz="quarter" idx="5"/>
          </p:nvPr>
        </p:nvSpPr>
        <p:spPr/>
        <p:txBody>
          <a:bodyPr/>
          <a:lstStyle/>
          <a:p>
            <a:fld id="{89B1821D-A9E5-43EA-A877-2266F7827826}" type="slidenum">
              <a:rPr lang="en-US" smtClean="0"/>
              <a:t>45</a:t>
            </a:fld>
            <a:endParaRPr lang="en-US" dirty="0"/>
          </a:p>
        </p:txBody>
      </p:sp>
    </p:spTree>
    <p:extLst>
      <p:ext uri="{BB962C8B-B14F-4D97-AF65-F5344CB8AC3E}">
        <p14:creationId xmlns:p14="http://schemas.microsoft.com/office/powerpoint/2010/main" val="10942180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least expressed in all genes comparing UL to non-UL samples showed 58% accuracy using rpart as the best algorithm, but a combined model score of 75% accuracy. There is not a need to consider any of the least expressed genes as gene targets for UL pathogenesis.</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46</a:t>
            </a:fld>
            <a:endParaRPr lang="en-US" dirty="0"/>
          </a:p>
        </p:txBody>
      </p:sp>
    </p:spTree>
    <p:extLst>
      <p:ext uri="{BB962C8B-B14F-4D97-AF65-F5344CB8AC3E}">
        <p14:creationId xmlns:p14="http://schemas.microsoft.com/office/powerpoint/2010/main" val="24540163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header to the next table is the prediction algorithm used and the first column is the name abbreviated for each type of data set used, the last column is the true value of the sample being UL or not. Anything with 130 is the subset of genes only on the same chromosomes as the six genes ubiquitous to UL risk studies, and the abbreviated names with ‘universe’ in it are the entire set of 12,173 genes in common being evaluated. None of the universal data sets or the data sets with ‘130’ genes include the six genes in question. The TOP16 include the six genes ubiquitous to UL risk studies. </a:t>
            </a:r>
          </a:p>
        </p:txBody>
      </p:sp>
      <p:sp>
        <p:nvSpPr>
          <p:cNvPr id="4" name="Slide Number Placeholder 3"/>
          <p:cNvSpPr>
            <a:spLocks noGrp="1"/>
          </p:cNvSpPr>
          <p:nvPr>
            <p:ph type="sldNum" sz="quarter" idx="5"/>
          </p:nvPr>
        </p:nvSpPr>
        <p:spPr/>
        <p:txBody>
          <a:bodyPr/>
          <a:lstStyle/>
          <a:p>
            <a:fld id="{89B1821D-A9E5-43EA-A877-2266F7827826}" type="slidenum">
              <a:rPr lang="en-US" smtClean="0"/>
              <a:t>47</a:t>
            </a:fld>
            <a:endParaRPr lang="en-US" dirty="0"/>
          </a:p>
        </p:txBody>
      </p:sp>
    </p:spTree>
    <p:extLst>
      <p:ext uri="{BB962C8B-B14F-4D97-AF65-F5344CB8AC3E}">
        <p14:creationId xmlns:p14="http://schemas.microsoft.com/office/powerpoint/2010/main" val="21717833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analysis put together all the results of the entire study to show conclusively whether the six genes ubiquitous to UL pathogenesis studies are good predictors of UL risk by gene expression of UL compared to non-UL samples.</a:t>
            </a:r>
          </a:p>
          <a:p>
            <a:r>
              <a:rPr lang="en-US" dirty="0"/>
              <a:t>Results above are the results from machine learning predictions made on all data sets derived. The combined model of all seven algorithms performed best with an accuracy of 92 per cent on two separate files of data sets named DE16_most_130_results.csv and the universe16_fold_results.csv. These two data sets do not include the six genes ubiquitous to UL risk studies.  Those genes having the most change in magnitude as observed in UL samples compared to non-UL samples in the DE16_most_130_results is from the subset of 130 genes in common along the same cytoband locations as the six UL risk studies’ genes.  The universe16_fold_results data set is from all of the genes in the universe of genes these five GEO studies had in common having the most fold change in UL samples compared to non-UL samples. The next best data sets for best accuracy in prediction scores is from the universe16_DE_most_results with 86 per cent accuracy. It is data on the top 16 genes with the highest magnitude of change between UL and non-UL samples in the universe of combined genes between these five GEO studies. Both data sets that chose the 16 genes having the least change in magnitude scored the worst, making it likely none of these genes are suitable to associate with UL risk. The TOP16 of genes that contains five expressed more in UL and five expressed less in UL from the subset of 130 in common by cytoband location both scored 83 per cent accuracy, which is pretty good on a scale of accuracy compared to the least expressed genes. </a:t>
            </a:r>
          </a:p>
        </p:txBody>
      </p:sp>
      <p:sp>
        <p:nvSpPr>
          <p:cNvPr id="4" name="Slide Number Placeholder 3"/>
          <p:cNvSpPr>
            <a:spLocks noGrp="1"/>
          </p:cNvSpPr>
          <p:nvPr>
            <p:ph type="sldNum" sz="quarter" idx="5"/>
          </p:nvPr>
        </p:nvSpPr>
        <p:spPr/>
        <p:txBody>
          <a:bodyPr/>
          <a:lstStyle/>
          <a:p>
            <a:fld id="{89B1821D-A9E5-43EA-A877-2266F7827826}" type="slidenum">
              <a:rPr lang="en-US" smtClean="0"/>
              <a:t>48</a:t>
            </a:fld>
            <a:endParaRPr lang="en-US" dirty="0"/>
          </a:p>
        </p:txBody>
      </p:sp>
    </p:spTree>
    <p:extLst>
      <p:ext uri="{BB962C8B-B14F-4D97-AF65-F5344CB8AC3E}">
        <p14:creationId xmlns:p14="http://schemas.microsoft.com/office/powerpoint/2010/main" val="40772979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from five different UL studies of microarray gene expression data was combined from GEO and used to derive a TOP16 data set to analyze UL risk genes by expression, bootstrap simulations to show how the population looks showed good symmetry, but comparing means didn’t show any strong relationships, nor by chromosome location which was actually the cytoband location of those six genes significant for UL risk.</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49</a:t>
            </a:fld>
            <a:endParaRPr lang="en-US" dirty="0"/>
          </a:p>
        </p:txBody>
      </p:sp>
    </p:spTree>
    <p:extLst>
      <p:ext uri="{BB962C8B-B14F-4D97-AF65-F5344CB8AC3E}">
        <p14:creationId xmlns:p14="http://schemas.microsoft.com/office/powerpoint/2010/main" val="12842866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from five different UL studies of microarray gene expression data was combined from GEO and used to derive eight different data sets that could be used to determine if the six genes ubiquitous to current research studies can make an accurate prediction of a sample being UL or non-UL. When including these six genes and the next genes that were the top genes expressed in UL by most magnitude of change an accuracy of 83 per cent was achieved with a first run on a 30 per cent partition (36/121)  UL and non-UL samples trained  on the other 70 per cent partition (85/121).</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50</a:t>
            </a:fld>
            <a:endParaRPr lang="en-US" dirty="0"/>
          </a:p>
        </p:txBody>
      </p:sp>
    </p:spTree>
    <p:extLst>
      <p:ext uri="{BB962C8B-B14F-4D97-AF65-F5344CB8AC3E}">
        <p14:creationId xmlns:p14="http://schemas.microsoft.com/office/powerpoint/2010/main" val="919966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Treatment for UL involves an estrogen analogue to inhibit gonadotropin hormone production such as Leuprolide, or an estrogen antagonist like cetrolexin to compete with the estrogen binding sites on a UL. These all stop the UL from growing, but the only treatment to end the symptoms of UL is a myomectomy or a hysterectomy. Removal of the UL (myomectomy) does not keep the UL from coming back. </a:t>
            </a:r>
          </a:p>
          <a:p>
            <a:endParaRPr lang="en-US" dirty="0"/>
          </a:p>
          <a:p>
            <a:r>
              <a:rPr lang="en-US" dirty="0"/>
              <a:t>UL development is still being researched, but there are six genes ubiquitous to the UL risk within populations.</a:t>
            </a:r>
          </a:p>
        </p:txBody>
      </p:sp>
      <p:sp>
        <p:nvSpPr>
          <p:cNvPr id="4" name="Slide Number Placeholder 3"/>
          <p:cNvSpPr>
            <a:spLocks noGrp="1"/>
          </p:cNvSpPr>
          <p:nvPr>
            <p:ph type="sldNum" sz="quarter" idx="5"/>
          </p:nvPr>
        </p:nvSpPr>
        <p:spPr/>
        <p:txBody>
          <a:bodyPr/>
          <a:lstStyle/>
          <a:p>
            <a:fld id="{89B1821D-A9E5-43EA-A877-2266F7827826}" type="slidenum">
              <a:rPr lang="en-US" smtClean="0"/>
              <a:t>6</a:t>
            </a:fld>
            <a:endParaRPr lang="en-US" dirty="0"/>
          </a:p>
        </p:txBody>
      </p:sp>
    </p:spTree>
    <p:extLst>
      <p:ext uri="{BB962C8B-B14F-4D97-AF65-F5344CB8AC3E}">
        <p14:creationId xmlns:p14="http://schemas.microsoft.com/office/powerpoint/2010/main" val="30544427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need to rule out the six ubiquitous genes to predicting UL samples and associating with UL pathogenesis based on previous UL risk studies. The genes having the most or least gene expression in UL compared to non-UL measured by fold change or differential expression in magnitude make good predictors in machine learning algorithms.</a:t>
            </a:r>
          </a:p>
          <a:p>
            <a:endParaRPr lang="en-US" dirty="0"/>
          </a:p>
          <a:p>
            <a:r>
              <a:rPr lang="en-US" dirty="0"/>
              <a:t>Since the best accuracy was obtained by a combined model of algorithms that involved unsupervised or non-categorical groupings (KNN) it proves the machine learning algorithms are useful for predicting outcomes in a given data set. Also, the least expressed genes do show little connection to UL risk or onset. </a:t>
            </a:r>
          </a:p>
          <a:p>
            <a:endParaRPr lang="en-US" dirty="0"/>
          </a:p>
          <a:p>
            <a:r>
              <a:rPr lang="en-US" dirty="0"/>
              <a:t>Testing the middle range of genes’ change in gene expression could have been done to see how well those genes closer to a mid-line of least and highest expressed genes could make for predicting UL. </a:t>
            </a:r>
          </a:p>
        </p:txBody>
      </p:sp>
      <p:sp>
        <p:nvSpPr>
          <p:cNvPr id="4" name="Slide Number Placeholder 3"/>
          <p:cNvSpPr>
            <a:spLocks noGrp="1"/>
          </p:cNvSpPr>
          <p:nvPr>
            <p:ph type="sldNum" sz="quarter" idx="5"/>
          </p:nvPr>
        </p:nvSpPr>
        <p:spPr/>
        <p:txBody>
          <a:bodyPr/>
          <a:lstStyle/>
          <a:p>
            <a:fld id="{89B1821D-A9E5-43EA-A877-2266F7827826}" type="slidenum">
              <a:rPr lang="en-US" smtClean="0"/>
              <a:t>51</a:t>
            </a:fld>
            <a:endParaRPr lang="en-US" dirty="0"/>
          </a:p>
        </p:txBody>
      </p:sp>
    </p:spTree>
    <p:extLst>
      <p:ext uri="{BB962C8B-B14F-4D97-AF65-F5344CB8AC3E}">
        <p14:creationId xmlns:p14="http://schemas.microsoft.com/office/powerpoint/2010/main" val="19395067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the most differentially expressed genes and highest fold change genes in all genes was best at predicting UL and locating gene targets for UL pathogenesis. Defining the logic for how or why these gene expression changes in all data set combinations show UL risk is a further extension to this study.</a:t>
            </a:r>
          </a:p>
        </p:txBody>
      </p:sp>
      <p:sp>
        <p:nvSpPr>
          <p:cNvPr id="4" name="Slide Number Placeholder 3"/>
          <p:cNvSpPr>
            <a:spLocks noGrp="1"/>
          </p:cNvSpPr>
          <p:nvPr>
            <p:ph type="sldNum" sz="quarter" idx="5"/>
          </p:nvPr>
        </p:nvSpPr>
        <p:spPr/>
        <p:txBody>
          <a:bodyPr/>
          <a:lstStyle/>
          <a:p>
            <a:fld id="{89B1821D-A9E5-43EA-A877-2266F7827826}" type="slidenum">
              <a:rPr lang="en-US" smtClean="0"/>
              <a:t>52</a:t>
            </a:fld>
            <a:endParaRPr lang="en-US" dirty="0"/>
          </a:p>
        </p:txBody>
      </p:sp>
    </p:spTree>
    <p:extLst>
      <p:ext uri="{BB962C8B-B14F-4D97-AF65-F5344CB8AC3E}">
        <p14:creationId xmlns:p14="http://schemas.microsoft.com/office/powerpoint/2010/main" val="7566549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many ways that gene expression can be altered from transcription to translation mean that those genes expressed less in UL could be associated with UL pathogenesis and how the body regulates UL development by inhibiting those genes’ production. And for the genes expressed more in UL, it could mean that the body needs more of these genes to protect the body from other diseases that could be related to UL, though no current study this research encountered has observed a UL being a predisposition to later cancers or diseases. Current studies have associated diseases to developing UL but not the inverse, and also having thyroid dysfunction associate with having a UL when using CYTH4 as a gene target. Much more work in UL risk gene targeting needs to be done, with more sampling, more ruling out of genes that could be associated with UL risk, more testing for significance of gene targets already established as having UL pathogenesis in some populations but not in few others. Gene expression does play a pivotal role in how our bodies protect themselves from stresses in the environment and UL development has shown that many genes do change in gene expression values in UL samples compared to non-UL samples. There is enough evidence of this in the predictive models that showed up to 92 per cent accuracy in predicting UL.  There is no reason to stop screening microarray gene expression samples to find gene targets to UL risk.</a:t>
            </a:r>
          </a:p>
        </p:txBody>
      </p:sp>
      <p:sp>
        <p:nvSpPr>
          <p:cNvPr id="4" name="Slide Number Placeholder 3"/>
          <p:cNvSpPr>
            <a:spLocks noGrp="1"/>
          </p:cNvSpPr>
          <p:nvPr>
            <p:ph type="sldNum" sz="quarter" idx="5"/>
          </p:nvPr>
        </p:nvSpPr>
        <p:spPr/>
        <p:txBody>
          <a:bodyPr/>
          <a:lstStyle/>
          <a:p>
            <a:fld id="{89B1821D-A9E5-43EA-A877-2266F7827826}" type="slidenum">
              <a:rPr lang="en-US" smtClean="0"/>
              <a:t>53</a:t>
            </a:fld>
            <a:endParaRPr lang="en-US" dirty="0"/>
          </a:p>
        </p:txBody>
      </p:sp>
    </p:spTree>
    <p:extLst>
      <p:ext uri="{BB962C8B-B14F-4D97-AF65-F5344CB8AC3E}">
        <p14:creationId xmlns:p14="http://schemas.microsoft.com/office/powerpoint/2010/main" val="38694931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54</a:t>
            </a:fld>
            <a:endParaRPr lang="en-US" dirty="0"/>
          </a:p>
        </p:txBody>
      </p:sp>
    </p:spTree>
    <p:extLst>
      <p:ext uri="{BB962C8B-B14F-4D97-AF65-F5344CB8AC3E}">
        <p14:creationId xmlns:p14="http://schemas.microsoft.com/office/powerpoint/2010/main" val="24954217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55</a:t>
            </a:fld>
            <a:endParaRPr lang="en-US" dirty="0"/>
          </a:p>
        </p:txBody>
      </p:sp>
    </p:spTree>
    <p:extLst>
      <p:ext uri="{BB962C8B-B14F-4D97-AF65-F5344CB8AC3E}">
        <p14:creationId xmlns:p14="http://schemas.microsoft.com/office/powerpoint/2010/main" val="23923703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56</a:t>
            </a:fld>
            <a:endParaRPr lang="en-US" dirty="0"/>
          </a:p>
        </p:txBody>
      </p:sp>
    </p:spTree>
    <p:extLst>
      <p:ext uri="{BB962C8B-B14F-4D97-AF65-F5344CB8AC3E}">
        <p14:creationId xmlns:p14="http://schemas.microsoft.com/office/powerpoint/2010/main" val="1578739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TNRC6B: UL risk factor for all above, but also associated with volume or the size of the UL in Chinese and European Americans. </a:t>
            </a:r>
          </a:p>
          <a:p>
            <a:r>
              <a:rPr lang="en-US" dirty="0"/>
              <a:t>BET1L: UL risk factor for all above, but also associated with the number of fibroids in Chinese and the location of the fibroid as either sub, sera, or intra-mucosal of the uterus in European and European Americans. </a:t>
            </a:r>
          </a:p>
          <a:p>
            <a:r>
              <a:rPr lang="en-US" dirty="0"/>
              <a:t>CYTH4: UL risk in AA populations.</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7</a:t>
            </a:fld>
            <a:endParaRPr lang="en-US" dirty="0"/>
          </a:p>
        </p:txBody>
      </p:sp>
    </p:spTree>
    <p:extLst>
      <p:ext uri="{BB962C8B-B14F-4D97-AF65-F5344CB8AC3E}">
        <p14:creationId xmlns:p14="http://schemas.microsoft.com/office/powerpoint/2010/main" val="923286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FASN: UL risk in EA, Austr., Icelandic, and other Europeans.</a:t>
            </a:r>
          </a:p>
          <a:p>
            <a:r>
              <a:rPr lang="en-US" dirty="0"/>
              <a:t>CCDC57: UL risk for EA, Austr. , Icel., other Euro.</a:t>
            </a:r>
          </a:p>
          <a:p>
            <a:r>
              <a:rPr lang="en-US" dirty="0"/>
              <a:t>HMGA2: same as other two</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8</a:t>
            </a:fld>
            <a:endParaRPr lang="en-US" dirty="0"/>
          </a:p>
        </p:txBody>
      </p:sp>
    </p:spTree>
    <p:extLst>
      <p:ext uri="{BB962C8B-B14F-4D97-AF65-F5344CB8AC3E}">
        <p14:creationId xmlns:p14="http://schemas.microsoft.com/office/powerpoint/2010/main" val="654821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Gene transcription and translation in the cell is shown.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transcription occurs in the nucleus and the translation occurs outside the cell.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Transcription selects which genes to express or inhibit in the cell due to environmental factors and stress of some sort such as chemical, radiation, diet, time of day, and current health condition or stage of life. Changes in gene expression are mediated by the number of protein copies made through translation (Dr. Sara Powers-Lewis University).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9</a:t>
            </a:fld>
            <a:endParaRPr lang="en-US" dirty="0"/>
          </a:p>
        </p:txBody>
      </p:sp>
    </p:spTree>
    <p:extLst>
      <p:ext uri="{BB962C8B-B14F-4D97-AF65-F5344CB8AC3E}">
        <p14:creationId xmlns:p14="http://schemas.microsoft.com/office/powerpoint/2010/main" val="1785418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expression can be affected by heat, UV light, environmental disturbances, chemical disturbances, and other stresses like diet, disease, stage in life, current health, and time of day.</a:t>
            </a:r>
          </a:p>
          <a:p>
            <a:endParaRPr lang="en-US" dirty="0"/>
          </a:p>
          <a:p>
            <a:r>
              <a:rPr lang="en-US" dirty="0"/>
              <a:t>Gene expression of DNA into mRNA will happen at the transcription phase of gene expression and is one way that expression or inhibition of genes can change. </a:t>
            </a:r>
          </a:p>
          <a:p>
            <a:endParaRPr lang="en-US" dirty="0"/>
          </a:p>
          <a:p>
            <a:r>
              <a:rPr lang="en-US" dirty="0"/>
              <a:t>When outside the cell and ribosomes translate the mRNA into amino acids and proteins at the translational phase of gene expression there can be changes as well. These proteins have a shelf life in the cell and are regulated so that not all of the proteins are being used, but these proteins also mediate the changes in gene expression.</a:t>
            </a:r>
          </a:p>
          <a:p>
            <a:endParaRPr lang="en-US" dirty="0"/>
          </a:p>
          <a:p>
            <a:r>
              <a:rPr lang="en-US" dirty="0"/>
              <a:t>Gene expression of the microarray samples across UL and non-UL samples could indicate some gene targets for treating or further researching UL risk to begin alternative therapies to treat UL symptoms or prevent UL pathogenesis from occuring.</a:t>
            </a:r>
          </a:p>
        </p:txBody>
      </p:sp>
      <p:sp>
        <p:nvSpPr>
          <p:cNvPr id="4" name="Slide Number Placeholder 3"/>
          <p:cNvSpPr>
            <a:spLocks noGrp="1"/>
          </p:cNvSpPr>
          <p:nvPr>
            <p:ph type="sldNum" sz="quarter" idx="5"/>
          </p:nvPr>
        </p:nvSpPr>
        <p:spPr/>
        <p:txBody>
          <a:bodyPr/>
          <a:lstStyle/>
          <a:p>
            <a:fld id="{89B1821D-A9E5-43EA-A877-2266F7827826}" type="slidenum">
              <a:rPr lang="en-US" smtClean="0"/>
              <a:t>10</a:t>
            </a:fld>
            <a:endParaRPr lang="en-US" dirty="0"/>
          </a:p>
        </p:txBody>
      </p:sp>
    </p:spTree>
    <p:extLst>
      <p:ext uri="{BB962C8B-B14F-4D97-AF65-F5344CB8AC3E}">
        <p14:creationId xmlns:p14="http://schemas.microsoft.com/office/powerpoint/2010/main" val="1992644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41898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64250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740750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111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720773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80329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83986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4049010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2206591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365809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2322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946059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26364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69345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9802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4961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5153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C97286-FCDF-4FBD-8689-C1E7A12F235E}" type="datetimeFigureOut">
              <a:rPr lang="en-US" smtClean="0"/>
              <a:t>7/21/2019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9DBE97F-36D1-41DE-970C-7ABACBEFB5FA}" type="slidenum">
              <a:rPr lang="en-US" smtClean="0"/>
              <a:t>‹#›</a:t>
            </a:fld>
            <a:endParaRPr lang="en-US" dirty="0"/>
          </a:p>
        </p:txBody>
      </p:sp>
    </p:spTree>
    <p:extLst>
      <p:ext uri="{BB962C8B-B14F-4D97-AF65-F5344CB8AC3E}">
        <p14:creationId xmlns:p14="http://schemas.microsoft.com/office/powerpoint/2010/main" val="38381632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jpeg"/><Relationship Id="rId7" Type="http://schemas.openxmlformats.org/officeDocument/2006/relationships/diagramQuickStyle" Target="../diagrams/quickStyle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jpeg"/><Relationship Id="rId7" Type="http://schemas.openxmlformats.org/officeDocument/2006/relationships/diagramQuickStyle" Target="../diagrams/quickStyle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png"/><Relationship Id="rId9" Type="http://schemas.microsoft.com/office/2007/relationships/diagramDrawing" Target="../diagrams/drawing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jpeg"/><Relationship Id="rId7" Type="http://schemas.openxmlformats.org/officeDocument/2006/relationships/diagramQuickStyle" Target="../diagrams/quickStyle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3.png"/><Relationship Id="rId9" Type="http://schemas.microsoft.com/office/2007/relationships/diagramDrawing" Target="../diagrams/drawing7.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jpeg"/><Relationship Id="rId7" Type="http://schemas.openxmlformats.org/officeDocument/2006/relationships/diagramQuickStyle" Target="../diagrams/quickStyle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3.png"/><Relationship Id="rId9" Type="http://schemas.microsoft.com/office/2007/relationships/diagramDrawing" Target="../diagrams/drawing8.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1.jpeg"/><Relationship Id="rId7" Type="http://schemas.openxmlformats.org/officeDocument/2006/relationships/diagramQuickStyle" Target="../diagrams/quickStyle9.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3.png"/><Relationship Id="rId9" Type="http://schemas.microsoft.com/office/2007/relationships/diagramDrawing" Target="../diagrams/drawing9.xml"/></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e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s://www.mayoclinic.org/diseases-conditions/uterine-fibroids/symptoms-causes/syc-20354288" TargetMode="External"/><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77B0-CAC9-4E1A-99AB-E08D4D69D507}"/>
              </a:ext>
            </a:extLst>
          </p:cNvPr>
          <p:cNvSpPr>
            <a:spLocks noGrp="1"/>
          </p:cNvSpPr>
          <p:nvPr>
            <p:ph type="ctrTitle"/>
          </p:nvPr>
        </p:nvSpPr>
        <p:spPr>
          <a:xfrm>
            <a:off x="672904" y="323556"/>
            <a:ext cx="10846191" cy="2785403"/>
          </a:xfrm>
        </p:spPr>
        <p:txBody>
          <a:bodyPr>
            <a:normAutofit/>
          </a:bodyPr>
          <a:lstStyle/>
          <a:p>
            <a:pPr algn="l"/>
            <a:r>
              <a:rPr lang="en-US" sz="3200" cap="all" dirty="0">
                <a:effectLst/>
              </a:rPr>
              <a:t>Meta-Analysis of the Genes Ubiquitously </a:t>
            </a:r>
            <a:br>
              <a:rPr lang="en-US" sz="3200" dirty="0">
                <a:effectLst/>
              </a:rPr>
            </a:br>
            <a:r>
              <a:rPr lang="en-US" sz="3200" cap="all" dirty="0">
                <a:effectLst/>
              </a:rPr>
              <a:t>Associated with Human Uterine Leiomyoma Development in Healthy Humans Using </a:t>
            </a:r>
            <a:br>
              <a:rPr lang="en-US" sz="3200" dirty="0">
                <a:effectLst/>
              </a:rPr>
            </a:br>
            <a:r>
              <a:rPr lang="en-US" sz="3200" cap="all" dirty="0">
                <a:effectLst/>
              </a:rPr>
              <a:t>the Gene Expression Omnibus Data</a:t>
            </a:r>
            <a:endParaRPr lang="en-US" sz="3200" dirty="0"/>
          </a:p>
        </p:txBody>
      </p:sp>
      <p:sp>
        <p:nvSpPr>
          <p:cNvPr id="3" name="Subtitle 2">
            <a:extLst>
              <a:ext uri="{FF2B5EF4-FFF2-40B4-BE49-F238E27FC236}">
                <a16:creationId xmlns:a16="http://schemas.microsoft.com/office/drawing/2014/main" id="{4DA59E27-C307-4B2D-B87A-25E8D7A4FFF1}"/>
              </a:ext>
            </a:extLst>
          </p:cNvPr>
          <p:cNvSpPr>
            <a:spLocks noGrp="1"/>
          </p:cNvSpPr>
          <p:nvPr>
            <p:ph type="subTitle" idx="1"/>
          </p:nvPr>
        </p:nvSpPr>
        <p:spPr>
          <a:xfrm>
            <a:off x="672904" y="3868615"/>
            <a:ext cx="10846191" cy="1209822"/>
          </a:xfrm>
        </p:spPr>
        <p:txBody>
          <a:bodyPr>
            <a:normAutofit/>
          </a:bodyPr>
          <a:lstStyle/>
          <a:p>
            <a:pPr algn="l"/>
            <a:r>
              <a:rPr lang="en-US" sz="2400" dirty="0"/>
              <a:t>Janis Corona</a:t>
            </a:r>
          </a:p>
          <a:p>
            <a:pPr algn="l"/>
            <a:r>
              <a:rPr lang="en-US" sz="2400" dirty="0"/>
              <a:t>2019</a:t>
            </a:r>
          </a:p>
        </p:txBody>
      </p:sp>
    </p:spTree>
    <p:extLst>
      <p:ext uri="{BB962C8B-B14F-4D97-AF65-F5344CB8AC3E}">
        <p14:creationId xmlns:p14="http://schemas.microsoft.com/office/powerpoint/2010/main" val="3437962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CE9A-374E-4456-BC65-A81DC9418322}"/>
              </a:ext>
            </a:extLst>
          </p:cNvPr>
          <p:cNvSpPr>
            <a:spLocks noGrp="1"/>
          </p:cNvSpPr>
          <p:nvPr>
            <p:ph type="title"/>
          </p:nvPr>
        </p:nvSpPr>
        <p:spPr>
          <a:xfrm>
            <a:off x="633743" y="609599"/>
            <a:ext cx="3413156" cy="5273675"/>
          </a:xfrm>
        </p:spPr>
        <p:txBody>
          <a:bodyPr>
            <a:normAutofit/>
          </a:bodyPr>
          <a:lstStyle/>
          <a:p>
            <a:r>
              <a:rPr lang="en-US" dirty="0"/>
              <a:t>Gene Regulation: Gene Expression</a:t>
            </a:r>
          </a:p>
        </p:txBody>
      </p:sp>
      <p:pic>
        <p:nvPicPr>
          <p:cNvPr id="11" name="Picture 10">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6" name="Content Placeholder 3">
            <a:extLst>
              <a:ext uri="{FF2B5EF4-FFF2-40B4-BE49-F238E27FC236}">
                <a16:creationId xmlns:a16="http://schemas.microsoft.com/office/drawing/2014/main" id="{9937A4B9-A218-4D4F-96D9-4E349A0515C4}"/>
              </a:ext>
            </a:extLst>
          </p:cNvPr>
          <p:cNvGraphicFramePr>
            <a:graphicFrameLocks noGrp="1"/>
          </p:cNvGraphicFramePr>
          <p:nvPr>
            <p:ph idx="1"/>
            <p:extLst>
              <p:ext uri="{D42A27DB-BD31-4B8C-83A1-F6EECF244321}">
                <p14:modId xmlns:p14="http://schemas.microsoft.com/office/powerpoint/2010/main" val="235860588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8988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9ECE9A-374E-4456-BC65-A81DC9418322}"/>
              </a:ext>
            </a:extLst>
          </p:cNvPr>
          <p:cNvSpPr>
            <a:spLocks noGrp="1"/>
          </p:cNvSpPr>
          <p:nvPr>
            <p:ph type="title"/>
          </p:nvPr>
        </p:nvSpPr>
        <p:spPr>
          <a:xfrm>
            <a:off x="403064" y="643467"/>
            <a:ext cx="3078749" cy="970450"/>
          </a:xfrm>
        </p:spPr>
        <p:txBody>
          <a:bodyPr vert="horz" lIns="91440" tIns="45720" rIns="91440" bIns="45720" rtlCol="0" anchor="b">
            <a:normAutofit/>
          </a:bodyPr>
          <a:lstStyle/>
          <a:p>
            <a:pPr algn="l"/>
            <a:r>
              <a:rPr lang="en-US" sz="2800" dirty="0">
                <a:ln>
                  <a:solidFill>
                    <a:srgbClr val="404040">
                      <a:alpha val="10000"/>
                    </a:srgbClr>
                  </a:solidFill>
                </a:ln>
                <a:solidFill>
                  <a:srgbClr val="DADADA"/>
                </a:solidFill>
              </a:rPr>
              <a:t>Gene Regulation: Transcription</a:t>
            </a:r>
          </a:p>
        </p:txBody>
      </p:sp>
      <p:sp>
        <p:nvSpPr>
          <p:cNvPr id="8" name="TextBox 7">
            <a:extLst>
              <a:ext uri="{FF2B5EF4-FFF2-40B4-BE49-F238E27FC236}">
                <a16:creationId xmlns:a16="http://schemas.microsoft.com/office/drawing/2014/main" id="{8CDA1558-F3F8-47DB-87B4-650E27FBD9F3}"/>
              </a:ext>
            </a:extLst>
          </p:cNvPr>
          <p:cNvSpPr txBox="1"/>
          <p:nvPr/>
        </p:nvSpPr>
        <p:spPr>
          <a:xfrm>
            <a:off x="403064" y="1908370"/>
            <a:ext cx="3078749" cy="4482084"/>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rPr>
              <a:t>Rye, Wise,  Jurukovski,  DeSai,  Choi,  &amp; Avissair   (2017) </a:t>
            </a: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Biology: OpenStax</a:t>
            </a:r>
            <a:endPar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p:txBody>
      </p:sp>
      <p:pic>
        <p:nvPicPr>
          <p:cNvPr id="7" name="Content Placeholder 6" descr="A picture containing text, map&#10;&#10;Description automatically generated">
            <a:extLst>
              <a:ext uri="{FF2B5EF4-FFF2-40B4-BE49-F238E27FC236}">
                <a16:creationId xmlns:a16="http://schemas.microsoft.com/office/drawing/2014/main" id="{5A050D77-4F64-4425-8480-0573B32EA3B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84877" y="748030"/>
            <a:ext cx="8271234" cy="5500370"/>
          </a:xfrm>
          <a:prstGeom prst="rect">
            <a:avLst/>
          </a:prstGeom>
        </p:spPr>
      </p:pic>
    </p:spTree>
    <p:extLst>
      <p:ext uri="{BB962C8B-B14F-4D97-AF65-F5344CB8AC3E}">
        <p14:creationId xmlns:p14="http://schemas.microsoft.com/office/powerpoint/2010/main" val="143727070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BC565-0ECC-4FC7-B5A1-586DB6F3149A}"/>
              </a:ext>
            </a:extLst>
          </p:cNvPr>
          <p:cNvSpPr>
            <a:spLocks noGrp="1"/>
          </p:cNvSpPr>
          <p:nvPr>
            <p:ph type="title"/>
          </p:nvPr>
        </p:nvSpPr>
        <p:spPr>
          <a:xfrm>
            <a:off x="695916" y="1078264"/>
            <a:ext cx="3422930" cy="4701473"/>
          </a:xfrm>
        </p:spPr>
        <p:txBody>
          <a:bodyPr>
            <a:normAutofit/>
          </a:bodyPr>
          <a:lstStyle/>
          <a:p>
            <a:pPr algn="r"/>
            <a:r>
              <a:rPr lang="en-US" sz="4400">
                <a:solidFill>
                  <a:srgbClr val="FFFFFF"/>
                </a:solidFill>
              </a:rPr>
              <a:t>Objective of this Research</a:t>
            </a:r>
          </a:p>
        </p:txBody>
      </p:sp>
      <p:sp>
        <p:nvSpPr>
          <p:cNvPr id="3" name="Content Placeholder 2">
            <a:extLst>
              <a:ext uri="{FF2B5EF4-FFF2-40B4-BE49-F238E27FC236}">
                <a16:creationId xmlns:a16="http://schemas.microsoft.com/office/drawing/2014/main" id="{8E273A90-A361-4D55-B957-2494C7F3049E}"/>
              </a:ext>
            </a:extLst>
          </p:cNvPr>
          <p:cNvSpPr>
            <a:spLocks noGrp="1"/>
          </p:cNvSpPr>
          <p:nvPr>
            <p:ph idx="1"/>
          </p:nvPr>
        </p:nvSpPr>
        <p:spPr>
          <a:xfrm>
            <a:off x="5114167" y="1078263"/>
            <a:ext cx="6117578" cy="4701474"/>
          </a:xfrm>
          <a:effectLst/>
        </p:spPr>
        <p:txBody>
          <a:bodyPr anchor="ctr">
            <a:normAutofit/>
          </a:bodyPr>
          <a:lstStyle/>
          <a:p>
            <a:pPr marL="36900" indent="0">
              <a:lnSpc>
                <a:spcPct val="90000"/>
              </a:lnSpc>
              <a:buNone/>
            </a:pPr>
            <a:endParaRPr lang="en-US" dirty="0"/>
          </a:p>
          <a:p>
            <a:pPr marL="36900" indent="0">
              <a:lnSpc>
                <a:spcPct val="90000"/>
              </a:lnSpc>
              <a:buNone/>
            </a:pPr>
            <a:r>
              <a:rPr lang="en-US" dirty="0"/>
              <a:t>Does gene expression data lead to gene targets in UL risk and UL pathogenesis?</a:t>
            </a:r>
          </a:p>
          <a:p>
            <a:pPr marL="809625" indent="-342900">
              <a:lnSpc>
                <a:spcPct val="90000"/>
              </a:lnSpc>
            </a:pPr>
            <a:r>
              <a:rPr lang="en-US" dirty="0"/>
              <a:t>Seek out a way to find a relationship between genes originating from the same cytobands as the UL risk genes and expand to the universe of all genes</a:t>
            </a:r>
          </a:p>
          <a:p>
            <a:pPr marL="809625" indent="-342900">
              <a:lnSpc>
                <a:spcPct val="90000"/>
              </a:lnSpc>
            </a:pPr>
            <a:r>
              <a:rPr lang="en-US" dirty="0"/>
              <a:t>Use machine learning on the data derived from these scenarios to test UL prediction of gene targets discovered</a:t>
            </a:r>
          </a:p>
          <a:p>
            <a:pPr marL="809625" indent="-342900">
              <a:lnSpc>
                <a:spcPct val="90000"/>
              </a:lnSpc>
            </a:pPr>
            <a:r>
              <a:rPr lang="en-US" dirty="0"/>
              <a:t>Confirm if gene expression data of the six UL risk genes is enough to predict UL in a UL sample that is not from a specific population study</a:t>
            </a:r>
          </a:p>
        </p:txBody>
      </p:sp>
    </p:spTree>
    <p:extLst>
      <p:ext uri="{BB962C8B-B14F-4D97-AF65-F5344CB8AC3E}">
        <p14:creationId xmlns:p14="http://schemas.microsoft.com/office/powerpoint/2010/main" val="110736643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B426C-9C1E-47AA-8A35-C5EEDC35F709}"/>
              </a:ext>
            </a:extLst>
          </p:cNvPr>
          <p:cNvSpPr>
            <a:spLocks noGrp="1"/>
          </p:cNvSpPr>
          <p:nvPr>
            <p:ph type="title"/>
          </p:nvPr>
        </p:nvSpPr>
        <p:spPr>
          <a:xfrm>
            <a:off x="633743" y="609599"/>
            <a:ext cx="3413156" cy="5273675"/>
          </a:xfrm>
        </p:spPr>
        <p:txBody>
          <a:bodyPr>
            <a:normAutofit/>
          </a:bodyPr>
          <a:lstStyle/>
          <a:p>
            <a:r>
              <a:rPr lang="en-US" sz="3700" dirty="0"/>
              <a:t>Methods: Genes Belonging to Same Cytoband Locations as Six Genes Ubiquitous to UL Risk Studies Isolated</a:t>
            </a:r>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186CC410-8F03-4AE9-A7E3-BC3DAEB2A646}"/>
              </a:ext>
            </a:extLst>
          </p:cNvPr>
          <p:cNvGraphicFramePr>
            <a:graphicFrameLocks noGrp="1"/>
          </p:cNvGraphicFramePr>
          <p:nvPr>
            <p:ph idx="1"/>
            <p:extLst>
              <p:ext uri="{D42A27DB-BD31-4B8C-83A1-F6EECF244321}">
                <p14:modId xmlns:p14="http://schemas.microsoft.com/office/powerpoint/2010/main" val="2269060133"/>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61085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8091D7-7DF4-4F8B-8F0D-9D1C89102CE1}"/>
              </a:ext>
            </a:extLst>
          </p:cNvPr>
          <p:cNvSpPr>
            <a:spLocks noGrp="1"/>
          </p:cNvSpPr>
          <p:nvPr>
            <p:ph type="title"/>
          </p:nvPr>
        </p:nvSpPr>
        <p:spPr>
          <a:xfrm>
            <a:off x="900506" y="1118808"/>
            <a:ext cx="4671467" cy="4747683"/>
          </a:xfrm>
        </p:spPr>
        <p:txBody>
          <a:bodyPr anchor="ctr">
            <a:normAutofit/>
          </a:bodyPr>
          <a:lstStyle/>
          <a:p>
            <a:pPr algn="l">
              <a:lnSpc>
                <a:spcPct val="90000"/>
              </a:lnSpc>
            </a:pPr>
            <a:r>
              <a:rPr lang="en-US" sz="4800"/>
              <a:t>Methods: A Lattice Pairwise Comparison of  Genes Expressed the Most in UL in Subset of Six UL Risk Genes</a:t>
            </a:r>
          </a:p>
        </p:txBody>
      </p:sp>
      <p:sp>
        <p:nvSpPr>
          <p:cNvPr id="4" name="Content Placeholder 3">
            <a:extLst>
              <a:ext uri="{FF2B5EF4-FFF2-40B4-BE49-F238E27FC236}">
                <a16:creationId xmlns:a16="http://schemas.microsoft.com/office/drawing/2014/main" id="{B4607344-5CB2-407B-AF32-DA8AD09F7003}"/>
              </a:ext>
            </a:extLst>
          </p:cNvPr>
          <p:cNvSpPr>
            <a:spLocks noGrp="1"/>
          </p:cNvSpPr>
          <p:nvPr>
            <p:ph idx="1"/>
          </p:nvPr>
        </p:nvSpPr>
        <p:spPr>
          <a:xfrm>
            <a:off x="6498769" y="1118809"/>
            <a:ext cx="5049763" cy="4747681"/>
          </a:xfrm>
          <a:effectLst/>
        </p:spPr>
        <p:txBody>
          <a:bodyPr anchor="ctr">
            <a:normAutofit/>
          </a:bodyPr>
          <a:lstStyle/>
          <a:p>
            <a:endParaRPr lang="en-US">
              <a:solidFill>
                <a:schemeClr val="tx1"/>
              </a:solidFill>
            </a:endParaRPr>
          </a:p>
          <a:p>
            <a:pPr marL="36900" indent="0">
              <a:buNone/>
            </a:pPr>
            <a:endParaRPr lang="en-US">
              <a:solidFill>
                <a:schemeClr val="tx1"/>
              </a:solidFill>
            </a:endParaRPr>
          </a:p>
          <a:p>
            <a:r>
              <a:rPr lang="en-US">
                <a:solidFill>
                  <a:schemeClr val="tx1"/>
                </a:solidFill>
              </a:rPr>
              <a:t>The R package lattice was used for the splom() on data belonging to those genes having the most change in expression in UL from the subset of genes only along the same cytoband as the six genes ubiquitous to UL risk studies.</a:t>
            </a:r>
          </a:p>
        </p:txBody>
      </p:sp>
    </p:spTree>
    <p:extLst>
      <p:ext uri="{BB962C8B-B14F-4D97-AF65-F5344CB8AC3E}">
        <p14:creationId xmlns:p14="http://schemas.microsoft.com/office/powerpoint/2010/main" val="3442298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91D7-7DF4-4F8B-8F0D-9D1C89102CE1}"/>
              </a:ext>
            </a:extLst>
          </p:cNvPr>
          <p:cNvSpPr>
            <a:spLocks noGrp="1"/>
          </p:cNvSpPr>
          <p:nvPr>
            <p:ph type="title"/>
          </p:nvPr>
        </p:nvSpPr>
        <p:spPr>
          <a:xfrm>
            <a:off x="195338" y="96349"/>
            <a:ext cx="3347962" cy="4736907"/>
          </a:xfrm>
        </p:spPr>
        <p:txBody>
          <a:bodyPr>
            <a:normAutofit/>
          </a:bodyPr>
          <a:lstStyle/>
          <a:p>
            <a:pPr algn="l"/>
            <a:r>
              <a:rPr lang="en-US" dirty="0"/>
              <a:t>Results: A Lattice Pairwise Comparison of Ten Genes</a:t>
            </a:r>
          </a:p>
        </p:txBody>
      </p:sp>
      <p:pic>
        <p:nvPicPr>
          <p:cNvPr id="6" name="Content Placeholder 5">
            <a:extLst>
              <a:ext uri="{FF2B5EF4-FFF2-40B4-BE49-F238E27FC236}">
                <a16:creationId xmlns:a16="http://schemas.microsoft.com/office/drawing/2014/main" id="{491E3ED4-47E7-4760-AD00-D7473F153E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30129" y="48064"/>
            <a:ext cx="6761871" cy="6761871"/>
          </a:xfrm>
        </p:spPr>
      </p:pic>
    </p:spTree>
    <p:extLst>
      <p:ext uri="{BB962C8B-B14F-4D97-AF65-F5344CB8AC3E}">
        <p14:creationId xmlns:p14="http://schemas.microsoft.com/office/powerpoint/2010/main" val="338467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900506" y="1118808"/>
            <a:ext cx="4671467" cy="4747683"/>
          </a:xfrm>
        </p:spPr>
        <p:txBody>
          <a:bodyPr anchor="ctr">
            <a:normAutofit/>
          </a:bodyPr>
          <a:lstStyle/>
          <a:p>
            <a:pPr algn="l"/>
            <a:r>
              <a:rPr lang="en-US" sz="4800"/>
              <a:t>Method: TOP16 Genes Data Preparation</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6498769" y="1118809"/>
            <a:ext cx="5049763" cy="4747681"/>
          </a:xfrm>
          <a:effectLst/>
        </p:spPr>
        <p:txBody>
          <a:bodyPr anchor="ctr">
            <a:normAutofit/>
          </a:bodyPr>
          <a:lstStyle/>
          <a:p>
            <a:r>
              <a:rPr lang="en-US">
                <a:solidFill>
                  <a:schemeClr val="tx1"/>
                </a:solidFill>
              </a:rPr>
              <a:t>In R, the universe of all genes in common were filtered for those genes only along the same cytoband location as the six ubiquitous genes, </a:t>
            </a: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1690959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633743" y="609599"/>
            <a:ext cx="3413156" cy="5273675"/>
          </a:xfrm>
        </p:spPr>
        <p:txBody>
          <a:bodyPr>
            <a:normAutofit/>
          </a:bodyPr>
          <a:lstStyle/>
          <a:p>
            <a:r>
              <a:rPr lang="en-US" dirty="0"/>
              <a:t>Method: TOP16 Genes Data Preparation</a:t>
            </a:r>
            <a:endParaRPr lang="en-US"/>
          </a:p>
        </p:txBody>
      </p:sp>
      <p:pic>
        <p:nvPicPr>
          <p:cNvPr id="12" name="Picture 11">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7" name="Content Placeholder 2">
            <a:extLst>
              <a:ext uri="{FF2B5EF4-FFF2-40B4-BE49-F238E27FC236}">
                <a16:creationId xmlns:a16="http://schemas.microsoft.com/office/drawing/2014/main" id="{FD9F0B4C-8A98-4251-ACFE-92BCA3194A78}"/>
              </a:ext>
            </a:extLst>
          </p:cNvPr>
          <p:cNvGraphicFramePr>
            <a:graphicFrameLocks noGrp="1"/>
          </p:cNvGraphicFramePr>
          <p:nvPr>
            <p:ph idx="1"/>
            <p:extLst>
              <p:ext uri="{D42A27DB-BD31-4B8C-83A1-F6EECF244321}">
                <p14:modId xmlns:p14="http://schemas.microsoft.com/office/powerpoint/2010/main" val="1424508226"/>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81621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633743" y="609599"/>
            <a:ext cx="3413156" cy="5273675"/>
          </a:xfrm>
        </p:spPr>
        <p:txBody>
          <a:bodyPr>
            <a:normAutofit/>
          </a:bodyPr>
          <a:lstStyle/>
          <a:p>
            <a:r>
              <a:rPr lang="en-US"/>
              <a:t>Method: TOP16 Genes Data Preparation</a:t>
            </a:r>
          </a:p>
        </p:txBody>
      </p:sp>
      <p:pic>
        <p:nvPicPr>
          <p:cNvPr id="14" name="Picture 11">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15" name="Content Placeholder 2">
            <a:extLst>
              <a:ext uri="{FF2B5EF4-FFF2-40B4-BE49-F238E27FC236}">
                <a16:creationId xmlns:a16="http://schemas.microsoft.com/office/drawing/2014/main" id="{312232CE-8BA5-42F7-9F5C-1DA8594FD75B}"/>
              </a:ext>
            </a:extLst>
          </p:cNvPr>
          <p:cNvGraphicFramePr>
            <a:graphicFrameLocks noGrp="1"/>
          </p:cNvGraphicFramePr>
          <p:nvPr>
            <p:ph idx="1"/>
            <p:extLst>
              <p:ext uri="{D42A27DB-BD31-4B8C-83A1-F6EECF244321}">
                <p14:modId xmlns:p14="http://schemas.microsoft.com/office/powerpoint/2010/main" val="403255841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48388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B1A0-335B-4AA0-A065-16B3C0F07A94}"/>
              </a:ext>
            </a:extLst>
          </p:cNvPr>
          <p:cNvSpPr>
            <a:spLocks noGrp="1"/>
          </p:cNvSpPr>
          <p:nvPr>
            <p:ph type="title"/>
          </p:nvPr>
        </p:nvSpPr>
        <p:spPr>
          <a:xfrm>
            <a:off x="244323" y="283028"/>
            <a:ext cx="5104918" cy="3587931"/>
          </a:xfrm>
        </p:spPr>
        <p:txBody>
          <a:bodyPr>
            <a:normAutofit fontScale="90000"/>
          </a:bodyPr>
          <a:lstStyle/>
          <a:p>
            <a:pPr algn="l"/>
            <a:r>
              <a:rPr lang="en-US" dirty="0"/>
              <a:t>Results: TOP16; Top 10 Genes of Highest Magnitude of Change in UL and the 6 Genes Ubiquitous to Current UL Risk Studies</a:t>
            </a:r>
          </a:p>
        </p:txBody>
      </p:sp>
      <p:pic>
        <p:nvPicPr>
          <p:cNvPr id="5" name="Picture 4">
            <a:extLst>
              <a:ext uri="{FF2B5EF4-FFF2-40B4-BE49-F238E27FC236}">
                <a16:creationId xmlns:a16="http://schemas.microsoft.com/office/drawing/2014/main" id="{1D5CD213-0134-4177-95BF-161B59B09709}"/>
              </a:ext>
            </a:extLst>
          </p:cNvPr>
          <p:cNvPicPr>
            <a:picLocks noChangeAspect="1"/>
          </p:cNvPicPr>
          <p:nvPr/>
        </p:nvPicPr>
        <p:blipFill rotWithShape="1">
          <a:blip r:embed="rId3"/>
          <a:srcRect t="8971" r="72616" b="31817"/>
          <a:stretch/>
        </p:blipFill>
        <p:spPr>
          <a:xfrm>
            <a:off x="6492240" y="-36880"/>
            <a:ext cx="5699760" cy="6929176"/>
          </a:xfrm>
          <a:prstGeom prst="rect">
            <a:avLst/>
          </a:prstGeom>
        </p:spPr>
      </p:pic>
    </p:spTree>
    <p:extLst>
      <p:ext uri="{BB962C8B-B14F-4D97-AF65-F5344CB8AC3E}">
        <p14:creationId xmlns:p14="http://schemas.microsoft.com/office/powerpoint/2010/main" val="168995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633743" y="609599"/>
            <a:ext cx="3413156" cy="5273675"/>
          </a:xfrm>
        </p:spPr>
        <p:txBody>
          <a:bodyPr>
            <a:normAutofit/>
          </a:bodyPr>
          <a:lstStyle/>
          <a:p>
            <a:r>
              <a:rPr lang="en-US" dirty="0">
                <a:effectLst/>
              </a:rPr>
              <a:t>Description of Uterine Leiomyoma</a:t>
            </a:r>
            <a:endParaRPr lang="en-US" dirty="0"/>
          </a:p>
        </p:txBody>
      </p:sp>
      <p:pic>
        <p:nvPicPr>
          <p:cNvPr id="10" name="Picture 9">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5" name="Content Placeholder 2">
            <a:extLst>
              <a:ext uri="{FF2B5EF4-FFF2-40B4-BE49-F238E27FC236}">
                <a16:creationId xmlns:a16="http://schemas.microsoft.com/office/drawing/2014/main" id="{BC49955B-BBE0-4C0E-BC4A-CA35D5D10C8C}"/>
              </a:ext>
            </a:extLst>
          </p:cNvPr>
          <p:cNvGraphicFramePr>
            <a:graphicFrameLocks noGrp="1"/>
          </p:cNvGraphicFramePr>
          <p:nvPr>
            <p:ph idx="1"/>
            <p:extLst>
              <p:ext uri="{D42A27DB-BD31-4B8C-83A1-F6EECF244321}">
                <p14:modId xmlns:p14="http://schemas.microsoft.com/office/powerpoint/2010/main" val="864821912"/>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82981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6" name="Rectangle 11">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7534655" y="1023257"/>
            <a:ext cx="3732902" cy="4570457"/>
          </a:xfrm>
          <a:effectLst/>
        </p:spPr>
        <p:txBody>
          <a:bodyPr>
            <a:normAutofit/>
          </a:bodyPr>
          <a:lstStyle/>
          <a:p>
            <a:pPr algn="l"/>
            <a:r>
              <a:rPr lang="en-US"/>
              <a:t>Method: TOP16 Genes with Simulated Means Data Preparation</a:t>
            </a:r>
            <a:endParaRPr lang="en-US" dirty="0"/>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913795" y="1023257"/>
            <a:ext cx="6025645" cy="4570457"/>
          </a:xfrm>
          <a:effectLst/>
        </p:spPr>
        <p:txBody>
          <a:bodyPr anchor="ctr">
            <a:normAutofit/>
          </a:bodyPr>
          <a:lstStyle/>
          <a:p>
            <a:pPr marL="36900" indent="0">
              <a:buNone/>
            </a:pPr>
            <a:endParaRPr lang="en-US"/>
          </a:p>
          <a:p>
            <a:r>
              <a:rPr lang="en-US"/>
              <a:t>Bootstrap simulated results were done to each of these 16 genes</a:t>
            </a:r>
          </a:p>
          <a:p>
            <a:endParaRPr lang="en-US" dirty="0"/>
          </a:p>
        </p:txBody>
      </p:sp>
      <p:cxnSp>
        <p:nvCxnSpPr>
          <p:cNvPr id="14" name="Straight Connector 13">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23630"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31132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4BBA-EB4E-48A3-A19C-B123C8A7138D}"/>
              </a:ext>
            </a:extLst>
          </p:cNvPr>
          <p:cNvSpPr>
            <a:spLocks noGrp="1"/>
          </p:cNvSpPr>
          <p:nvPr>
            <p:ph type="title"/>
          </p:nvPr>
        </p:nvSpPr>
        <p:spPr>
          <a:xfrm>
            <a:off x="169627" y="257783"/>
            <a:ext cx="4136365" cy="6342434"/>
          </a:xfrm>
        </p:spPr>
        <p:txBody>
          <a:bodyPr>
            <a:normAutofit/>
          </a:bodyPr>
          <a:lstStyle/>
          <a:p>
            <a:pPr algn="l"/>
            <a:r>
              <a:rPr lang="en-US" dirty="0"/>
              <a:t>Results: Table of Simulated Means of TOP16, Differential Expression, and Standard Errors</a:t>
            </a:r>
          </a:p>
        </p:txBody>
      </p:sp>
      <p:pic>
        <p:nvPicPr>
          <p:cNvPr id="5" name="Picture 4">
            <a:extLst>
              <a:ext uri="{FF2B5EF4-FFF2-40B4-BE49-F238E27FC236}">
                <a16:creationId xmlns:a16="http://schemas.microsoft.com/office/drawing/2014/main" id="{5A504DD9-4531-4938-A8B7-3C786F88AAB9}"/>
              </a:ext>
            </a:extLst>
          </p:cNvPr>
          <p:cNvPicPr>
            <a:picLocks noChangeAspect="1"/>
          </p:cNvPicPr>
          <p:nvPr/>
        </p:nvPicPr>
        <p:blipFill rotWithShape="1">
          <a:blip r:embed="rId3"/>
          <a:srcRect l="2713" t="9910" r="61702" b="31622"/>
          <a:stretch/>
        </p:blipFill>
        <p:spPr>
          <a:xfrm>
            <a:off x="4790937" y="21144"/>
            <a:ext cx="7401063" cy="6836856"/>
          </a:xfrm>
          <a:prstGeom prst="rect">
            <a:avLst/>
          </a:prstGeom>
        </p:spPr>
      </p:pic>
    </p:spTree>
    <p:extLst>
      <p:ext uri="{BB962C8B-B14F-4D97-AF65-F5344CB8AC3E}">
        <p14:creationId xmlns:p14="http://schemas.microsoft.com/office/powerpoint/2010/main" val="4102476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7534655" y="1023257"/>
            <a:ext cx="3732902" cy="4570457"/>
          </a:xfrm>
          <a:effectLst/>
        </p:spPr>
        <p:txBody>
          <a:bodyPr>
            <a:normAutofit/>
          </a:bodyPr>
          <a:lstStyle/>
          <a:p>
            <a:pPr algn="l"/>
            <a:r>
              <a:rPr lang="en-US" dirty="0"/>
              <a:t>Method: TOP16 Genes with Simulated Means Histograms Produced Each</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913795" y="1023257"/>
            <a:ext cx="6025645" cy="4570457"/>
          </a:xfrm>
          <a:effectLst/>
        </p:spPr>
        <p:txBody>
          <a:bodyPr anchor="ctr">
            <a:normAutofit/>
          </a:bodyPr>
          <a:lstStyle/>
          <a:p>
            <a:pPr marL="36900" indent="0">
              <a:buNone/>
            </a:pPr>
            <a:endParaRPr lang="en-US" dirty="0"/>
          </a:p>
          <a:p>
            <a:r>
              <a:rPr lang="en-US" dirty="0"/>
              <a:t>Histograms of each of the TOP16 Genes Simulated Means was made</a:t>
            </a:r>
          </a:p>
          <a:p>
            <a:endParaRPr lang="en-US" dirty="0"/>
          </a:p>
        </p:txBody>
      </p:sp>
      <p:cxnSp>
        <p:nvCxnSpPr>
          <p:cNvPr id="14" name="Straight Connector 13">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23630"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6587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B1A0-335B-4AA0-A065-16B3C0F07A94}"/>
              </a:ext>
            </a:extLst>
          </p:cNvPr>
          <p:cNvSpPr>
            <a:spLocks noGrp="1"/>
          </p:cNvSpPr>
          <p:nvPr>
            <p:ph type="title"/>
          </p:nvPr>
        </p:nvSpPr>
        <p:spPr>
          <a:xfrm>
            <a:off x="244929" y="130627"/>
            <a:ext cx="4359729" cy="3804558"/>
          </a:xfrm>
        </p:spPr>
        <p:txBody>
          <a:bodyPr>
            <a:normAutofit/>
          </a:bodyPr>
          <a:lstStyle/>
          <a:p>
            <a:pPr algn="l"/>
            <a:r>
              <a:rPr lang="en-US" dirty="0"/>
              <a:t>Results: Histograms for Each TOP16 Gene’s Simulated Means for the Population</a:t>
            </a:r>
          </a:p>
        </p:txBody>
      </p:sp>
      <p:pic>
        <p:nvPicPr>
          <p:cNvPr id="7" name="Content Placeholder 6">
            <a:extLst>
              <a:ext uri="{FF2B5EF4-FFF2-40B4-BE49-F238E27FC236}">
                <a16:creationId xmlns:a16="http://schemas.microsoft.com/office/drawing/2014/main" id="{4A6B3B0E-CD19-4E1E-8487-599217953F2C}"/>
              </a:ext>
            </a:extLst>
          </p:cNvPr>
          <p:cNvPicPr>
            <a:picLocks noGrp="1" noChangeAspect="1"/>
          </p:cNvPicPr>
          <p:nvPr>
            <p:ph idx="1"/>
          </p:nvPr>
        </p:nvPicPr>
        <p:blipFill rotWithShape="1">
          <a:blip r:embed="rId3"/>
          <a:srcRect l="26112" t="13559" r="26261" b="7323"/>
          <a:stretch/>
        </p:blipFill>
        <p:spPr>
          <a:xfrm>
            <a:off x="4849093" y="-16329"/>
            <a:ext cx="7342907" cy="6858000"/>
          </a:xfrm>
          <a:prstGeom prst="rect">
            <a:avLst/>
          </a:prstGeom>
        </p:spPr>
      </p:pic>
    </p:spTree>
    <p:extLst>
      <p:ext uri="{BB962C8B-B14F-4D97-AF65-F5344CB8AC3E}">
        <p14:creationId xmlns:p14="http://schemas.microsoft.com/office/powerpoint/2010/main" val="152492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84FD6-7230-4053-BDB1-0138253DA1B5}"/>
              </a:ext>
            </a:extLst>
          </p:cNvPr>
          <p:cNvSpPr>
            <a:spLocks noGrp="1"/>
          </p:cNvSpPr>
          <p:nvPr>
            <p:ph type="title"/>
          </p:nvPr>
        </p:nvSpPr>
        <p:spPr>
          <a:xfrm>
            <a:off x="7534655" y="1023257"/>
            <a:ext cx="3732902" cy="4570457"/>
          </a:xfrm>
          <a:effectLst/>
        </p:spPr>
        <p:txBody>
          <a:bodyPr>
            <a:normAutofit/>
          </a:bodyPr>
          <a:lstStyle/>
          <a:p>
            <a:pPr algn="l"/>
            <a:r>
              <a:rPr lang="en-US" dirty="0"/>
              <a:t>Method: Visualize How the UL and Non-UL Means Compare for TOP16 genes</a:t>
            </a:r>
          </a:p>
        </p:txBody>
      </p:sp>
      <p:sp>
        <p:nvSpPr>
          <p:cNvPr id="4" name="Content Placeholder 3">
            <a:extLst>
              <a:ext uri="{FF2B5EF4-FFF2-40B4-BE49-F238E27FC236}">
                <a16:creationId xmlns:a16="http://schemas.microsoft.com/office/drawing/2014/main" id="{036ADC6E-238E-4300-9C71-3FE2C125C337}"/>
              </a:ext>
            </a:extLst>
          </p:cNvPr>
          <p:cNvSpPr>
            <a:spLocks noGrp="1"/>
          </p:cNvSpPr>
          <p:nvPr>
            <p:ph idx="1"/>
          </p:nvPr>
        </p:nvSpPr>
        <p:spPr>
          <a:xfrm>
            <a:off x="913795" y="1023257"/>
            <a:ext cx="6025645" cy="4570457"/>
          </a:xfrm>
          <a:effectLst/>
        </p:spPr>
        <p:txBody>
          <a:bodyPr anchor="ctr">
            <a:normAutofit/>
          </a:bodyPr>
          <a:lstStyle/>
          <a:p>
            <a:endParaRPr lang="en-US" dirty="0"/>
          </a:p>
          <a:p>
            <a:r>
              <a:rPr lang="en-US"/>
              <a:t>A visualization would be great to see how these TOP16 genes simulated means compare by chromosomal location.</a:t>
            </a:r>
          </a:p>
          <a:p>
            <a:pPr marL="36900" indent="0">
              <a:buNone/>
            </a:pPr>
            <a:endParaRPr lang="en-US"/>
          </a:p>
        </p:txBody>
      </p:sp>
      <p:cxnSp>
        <p:nvCxnSpPr>
          <p:cNvPr id="13" name="Straight Connector 12">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23630"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260957"/>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4FD6-7230-4053-BDB1-0138253DA1B5}"/>
              </a:ext>
            </a:extLst>
          </p:cNvPr>
          <p:cNvSpPr>
            <a:spLocks noGrp="1"/>
          </p:cNvSpPr>
          <p:nvPr>
            <p:ph type="title"/>
          </p:nvPr>
        </p:nvSpPr>
        <p:spPr>
          <a:xfrm>
            <a:off x="162681" y="96349"/>
            <a:ext cx="4637919" cy="4508307"/>
          </a:xfrm>
        </p:spPr>
        <p:txBody>
          <a:bodyPr>
            <a:normAutofit fontScale="90000"/>
          </a:bodyPr>
          <a:lstStyle/>
          <a:p>
            <a:pPr algn="l"/>
            <a:r>
              <a:rPr lang="en-US" dirty="0"/>
              <a:t>Results: Plot Using ggplot2 showing TOP16 Genes and the Chromosome Each Lives Comparing Simulated UL and Non-UL Means of Each Gene </a:t>
            </a:r>
          </a:p>
        </p:txBody>
      </p:sp>
      <p:pic>
        <p:nvPicPr>
          <p:cNvPr id="10" name="Content Placeholder 9" descr="A close up of a map&#10;&#10;Description automatically generated">
            <a:extLst>
              <a:ext uri="{FF2B5EF4-FFF2-40B4-BE49-F238E27FC236}">
                <a16:creationId xmlns:a16="http://schemas.microsoft.com/office/drawing/2014/main" id="{1EE0E477-80C2-42A5-BA0A-4B8CC67635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1225" y="108669"/>
            <a:ext cx="6640661" cy="6640661"/>
          </a:xfrm>
        </p:spPr>
      </p:pic>
    </p:spTree>
    <p:extLst>
      <p:ext uri="{BB962C8B-B14F-4D97-AF65-F5344CB8AC3E}">
        <p14:creationId xmlns:p14="http://schemas.microsoft.com/office/powerpoint/2010/main" val="751219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74952" y="217714"/>
            <a:ext cx="10353762" cy="970450"/>
          </a:xfrm>
        </p:spPr>
        <p:txBody>
          <a:bodyPr/>
          <a:lstStyle/>
          <a:p>
            <a:pPr algn="l"/>
            <a:r>
              <a:rPr lang="en-US" dirty="0"/>
              <a:t>Methods – Machine Learning Algorithms</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87224" y="1340564"/>
            <a:ext cx="10353762" cy="5125551"/>
          </a:xfrm>
        </p:spPr>
        <p:txBody>
          <a:bodyPr>
            <a:normAutofit/>
          </a:bodyPr>
          <a:lstStyle/>
          <a:p>
            <a:r>
              <a:rPr lang="en-US" b="1" dirty="0"/>
              <a:t>The data sets that were derived were then each trained (70 per cent of samples) and tested (30 per cent of samples) using seven machine learning algorithms in R, and a combined model</a:t>
            </a:r>
          </a:p>
          <a:p>
            <a:pPr lvl="1"/>
            <a:r>
              <a:rPr lang="en-US" dirty="0"/>
              <a:t>Latent Dirichlet Allocation method of caret package in R (LDA)</a:t>
            </a:r>
          </a:p>
          <a:p>
            <a:pPr lvl="1"/>
            <a:r>
              <a:rPr lang="en-US" dirty="0"/>
              <a:t>Random Forest method of caret package in R (RF)</a:t>
            </a:r>
          </a:p>
          <a:p>
            <a:pPr lvl="1"/>
            <a:r>
              <a:rPr lang="en-US" dirty="0"/>
              <a:t>Generalized Boosted Regression Models method of caret package in R (GBM)</a:t>
            </a:r>
          </a:p>
          <a:p>
            <a:pPr lvl="1"/>
            <a:r>
              <a:rPr lang="en-US" dirty="0"/>
              <a:t>Random Forest package in R called randomForest (RF2)</a:t>
            </a:r>
          </a:p>
          <a:p>
            <a:pPr lvl="1"/>
            <a:r>
              <a:rPr lang="en-US" dirty="0"/>
              <a:t>K Nearest Neighbor (KNN) method of caret package in R</a:t>
            </a:r>
          </a:p>
          <a:p>
            <a:pPr lvl="1"/>
            <a:r>
              <a:rPr lang="en-US" dirty="0"/>
              <a:t>Recursive Partitioning and Regression Trees (Rpart) from the rpart package in R</a:t>
            </a:r>
          </a:p>
          <a:p>
            <a:pPr lvl="1"/>
            <a:r>
              <a:rPr lang="en-US" dirty="0"/>
              <a:t>Generalized Linear Regression Model (GLM) from the MASS package in R</a:t>
            </a:r>
          </a:p>
          <a:p>
            <a:pPr lvl="1"/>
            <a:r>
              <a:rPr lang="en-US" dirty="0"/>
              <a:t>Combined Model using the ‘gam’ method in caret package of R on all seven algorithms above</a:t>
            </a:r>
          </a:p>
        </p:txBody>
      </p:sp>
    </p:spTree>
    <p:extLst>
      <p:ext uri="{BB962C8B-B14F-4D97-AF65-F5344CB8AC3E}">
        <p14:creationId xmlns:p14="http://schemas.microsoft.com/office/powerpoint/2010/main" val="432237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8B40D42-28EE-4E0C-9432-1D9AF4DE54C0}"/>
              </a:ext>
            </a:extLst>
          </p:cNvPr>
          <p:cNvPicPr>
            <a:picLocks noGrp="1" noChangeAspect="1"/>
          </p:cNvPicPr>
          <p:nvPr>
            <p:ph idx="1"/>
          </p:nvPr>
        </p:nvPicPr>
        <p:blipFill rotWithShape="1">
          <a:blip r:embed="rId3"/>
          <a:srcRect l="18102" t="18074" r="20156" b="11530"/>
          <a:stretch/>
        </p:blipFill>
        <p:spPr>
          <a:xfrm>
            <a:off x="1181100" y="556847"/>
            <a:ext cx="9829800" cy="6301153"/>
          </a:xfrm>
          <a:prstGeom prst="rect">
            <a:avLst/>
          </a:prstGeom>
        </p:spPr>
      </p:pic>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Results: Machine Learning TOP16 Outcomes</a:t>
            </a:r>
          </a:p>
        </p:txBody>
      </p:sp>
    </p:spTree>
    <p:extLst>
      <p:ext uri="{BB962C8B-B14F-4D97-AF65-F5344CB8AC3E}">
        <p14:creationId xmlns:p14="http://schemas.microsoft.com/office/powerpoint/2010/main" val="3093398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695916" y="1078264"/>
            <a:ext cx="3422930" cy="4701473"/>
          </a:xfrm>
        </p:spPr>
        <p:txBody>
          <a:bodyPr>
            <a:normAutofit/>
          </a:bodyPr>
          <a:lstStyle/>
          <a:p>
            <a:pPr algn="r">
              <a:lnSpc>
                <a:spcPct val="90000"/>
              </a:lnSpc>
            </a:pPr>
            <a:r>
              <a:rPr lang="en-US" sz="4100" dirty="0">
                <a:solidFill>
                  <a:srgbClr val="FFFFFF"/>
                </a:solidFill>
              </a:rPr>
              <a:t>Methods – Data Sets Derived from 130 Genes Common to Cytobands of UL Risk Studies </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114167" y="1078263"/>
            <a:ext cx="6117578" cy="4701474"/>
          </a:xfrm>
          <a:effectLst/>
        </p:spPr>
        <p:txBody>
          <a:bodyPr anchor="ctr">
            <a:normAutofit/>
          </a:bodyPr>
          <a:lstStyle/>
          <a:p>
            <a:r>
              <a:rPr lang="en-US" dirty="0">
                <a:effectLst/>
              </a:rPr>
              <a:t>DE16_most_130_results</a:t>
            </a:r>
          </a:p>
          <a:p>
            <a:pPr lvl="2"/>
            <a:r>
              <a:rPr lang="en-US" dirty="0">
                <a:effectLst/>
              </a:rPr>
              <a:t>Highest magnitude of change in expression/inhibition in UL from cytobands of six genes ubiquitous to UL risk studies</a:t>
            </a:r>
          </a:p>
          <a:p>
            <a:pPr marL="36900" indent="0">
              <a:buNone/>
            </a:pPr>
            <a:endParaRPr lang="en-US" dirty="0">
              <a:effectLst/>
            </a:endParaRPr>
          </a:p>
          <a:p>
            <a:r>
              <a:rPr lang="en-US" dirty="0">
                <a:effectLst/>
              </a:rPr>
              <a:t>Machine learning</a:t>
            </a:r>
            <a:endParaRPr lang="en-US" dirty="0"/>
          </a:p>
          <a:p>
            <a:pPr marL="810000" lvl="2" indent="0">
              <a:buNone/>
            </a:pPr>
            <a:endParaRPr lang="en-US" dirty="0"/>
          </a:p>
        </p:txBody>
      </p:sp>
    </p:spTree>
    <p:extLst>
      <p:ext uri="{BB962C8B-B14F-4D97-AF65-F5344CB8AC3E}">
        <p14:creationId xmlns:p14="http://schemas.microsoft.com/office/powerpoint/2010/main" val="3417343921"/>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15016" y="152930"/>
            <a:ext cx="3326689" cy="881391"/>
          </a:xfrm>
        </p:spPr>
        <p:txBody>
          <a:bodyPr>
            <a:normAutofit fontScale="90000"/>
          </a:bodyPr>
          <a:lstStyle/>
          <a:p>
            <a:pPr algn="l"/>
            <a:r>
              <a:rPr lang="en-US" sz="2400" dirty="0"/>
              <a:t>Results –Data Table: </a:t>
            </a:r>
            <a:r>
              <a:rPr lang="en-US" sz="2400" dirty="0">
                <a:effectLst/>
              </a:rPr>
              <a:t>DE16_most_130_results</a:t>
            </a:r>
            <a:br>
              <a:rPr lang="en-US" sz="2400" dirty="0">
                <a:effectLst/>
              </a:rPr>
            </a:br>
            <a:endParaRPr lang="en-US" sz="2400" dirty="0"/>
          </a:p>
        </p:txBody>
      </p:sp>
      <p:pic>
        <p:nvPicPr>
          <p:cNvPr id="3" name="Picture 2">
            <a:extLst>
              <a:ext uri="{FF2B5EF4-FFF2-40B4-BE49-F238E27FC236}">
                <a16:creationId xmlns:a16="http://schemas.microsoft.com/office/drawing/2014/main" id="{65584515-DB19-47E2-81DC-4DF0C5C80FCF}"/>
              </a:ext>
            </a:extLst>
          </p:cNvPr>
          <p:cNvPicPr>
            <a:picLocks noChangeAspect="1"/>
          </p:cNvPicPr>
          <p:nvPr/>
        </p:nvPicPr>
        <p:blipFill rotWithShape="1">
          <a:blip r:embed="rId3"/>
          <a:srcRect t="8591" r="8125" b="8591"/>
          <a:stretch/>
        </p:blipFill>
        <p:spPr>
          <a:xfrm>
            <a:off x="119414" y="800100"/>
            <a:ext cx="11953172" cy="6057900"/>
          </a:xfrm>
          <a:prstGeom prst="rect">
            <a:avLst/>
          </a:prstGeom>
        </p:spPr>
      </p:pic>
    </p:spTree>
    <p:extLst>
      <p:ext uri="{BB962C8B-B14F-4D97-AF65-F5344CB8AC3E}">
        <p14:creationId xmlns:p14="http://schemas.microsoft.com/office/powerpoint/2010/main" val="118623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119922" y="39598"/>
            <a:ext cx="4145374" cy="4180709"/>
          </a:xfrm>
        </p:spPr>
        <p:txBody>
          <a:bodyPr>
            <a:normAutofit/>
          </a:bodyPr>
          <a:lstStyle/>
          <a:p>
            <a:r>
              <a:rPr lang="en-US" sz="3200" dirty="0">
                <a:effectLst/>
              </a:rPr>
              <a:t>Uterine Leiomyoma in Different Uterine Layers</a:t>
            </a:r>
            <a:endParaRPr lang="en-US" sz="3200" dirty="0"/>
          </a:p>
        </p:txBody>
      </p:sp>
      <p:pic>
        <p:nvPicPr>
          <p:cNvPr id="10" name="Picture 9">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pic>
        <p:nvPicPr>
          <p:cNvPr id="4" name="Content Placeholder 3">
            <a:extLst>
              <a:ext uri="{FF2B5EF4-FFF2-40B4-BE49-F238E27FC236}">
                <a16:creationId xmlns:a16="http://schemas.microsoft.com/office/drawing/2014/main" id="{72E2B38B-D36C-487F-850C-97CD5A899E69}"/>
              </a:ext>
            </a:extLst>
          </p:cNvPr>
          <p:cNvPicPr>
            <a:picLocks noGrp="1" noChangeAspect="1"/>
          </p:cNvPicPr>
          <p:nvPr>
            <p:ph idx="1"/>
          </p:nvPr>
        </p:nvPicPr>
        <p:blipFill rotWithShape="1">
          <a:blip r:embed="rId5"/>
          <a:srcRect l="27029" t="20269" r="27835" b="26848"/>
          <a:stretch/>
        </p:blipFill>
        <p:spPr>
          <a:xfrm>
            <a:off x="4472967" y="840413"/>
            <a:ext cx="7305033" cy="4812045"/>
          </a:xfrm>
          <a:prstGeom prst="rect">
            <a:avLst/>
          </a:prstGeom>
        </p:spPr>
      </p:pic>
      <p:sp>
        <p:nvSpPr>
          <p:cNvPr id="6" name="TextBox 5">
            <a:extLst>
              <a:ext uri="{FF2B5EF4-FFF2-40B4-BE49-F238E27FC236}">
                <a16:creationId xmlns:a16="http://schemas.microsoft.com/office/drawing/2014/main" id="{EB396F31-69E2-464D-B61C-021F212B4DC3}"/>
              </a:ext>
            </a:extLst>
          </p:cNvPr>
          <p:cNvSpPr txBox="1"/>
          <p:nvPr/>
        </p:nvSpPr>
        <p:spPr>
          <a:xfrm>
            <a:off x="299803" y="5910909"/>
            <a:ext cx="2203554" cy="369332"/>
          </a:xfrm>
          <a:prstGeom prst="rect">
            <a:avLst/>
          </a:prstGeom>
          <a:noFill/>
        </p:spPr>
        <p:txBody>
          <a:bodyPr wrap="square" rtlCol="0">
            <a:spAutoFit/>
          </a:bodyPr>
          <a:lstStyle/>
          <a:p>
            <a:r>
              <a:rPr lang="en-US" dirty="0"/>
              <a:t>Mayo Clinic, 2019</a:t>
            </a:r>
          </a:p>
        </p:txBody>
      </p:sp>
    </p:spTree>
    <p:extLst>
      <p:ext uri="{BB962C8B-B14F-4D97-AF65-F5344CB8AC3E}">
        <p14:creationId xmlns:p14="http://schemas.microsoft.com/office/powerpoint/2010/main" val="2580836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15016" y="266700"/>
            <a:ext cx="3326689" cy="1548671"/>
          </a:xfrm>
        </p:spPr>
        <p:txBody>
          <a:bodyPr>
            <a:normAutofit fontScale="90000"/>
          </a:bodyPr>
          <a:lstStyle/>
          <a:p>
            <a:pPr algn="l"/>
            <a:r>
              <a:rPr lang="en-US" sz="2400" dirty="0"/>
              <a:t>Results –Machine Learning results:</a:t>
            </a:r>
            <a:br>
              <a:rPr lang="en-US" sz="2400" dirty="0"/>
            </a:br>
            <a:r>
              <a:rPr lang="en-US" sz="2400" dirty="0">
                <a:effectLst/>
              </a:rPr>
              <a:t>DE16_most_130_results</a:t>
            </a:r>
            <a:br>
              <a:rPr lang="en-US" sz="2400" dirty="0">
                <a:effectLst/>
              </a:rPr>
            </a:br>
            <a:endParaRPr lang="en-US" sz="2400" dirty="0"/>
          </a:p>
        </p:txBody>
      </p:sp>
      <p:pic>
        <p:nvPicPr>
          <p:cNvPr id="5" name="Picture 4">
            <a:extLst>
              <a:ext uri="{FF2B5EF4-FFF2-40B4-BE49-F238E27FC236}">
                <a16:creationId xmlns:a16="http://schemas.microsoft.com/office/drawing/2014/main" id="{51B55E42-AD7E-42B7-9326-CCF7C2E24A02}"/>
              </a:ext>
            </a:extLst>
          </p:cNvPr>
          <p:cNvPicPr>
            <a:picLocks noChangeAspect="1"/>
          </p:cNvPicPr>
          <p:nvPr/>
        </p:nvPicPr>
        <p:blipFill rotWithShape="1">
          <a:blip r:embed="rId3"/>
          <a:srcRect l="1" t="9107" r="38676" b="7978"/>
          <a:stretch/>
        </p:blipFill>
        <p:spPr>
          <a:xfrm>
            <a:off x="3155577" y="0"/>
            <a:ext cx="9021407" cy="6858000"/>
          </a:xfrm>
          <a:prstGeom prst="rect">
            <a:avLst/>
          </a:prstGeom>
        </p:spPr>
      </p:pic>
    </p:spTree>
    <p:extLst>
      <p:ext uri="{BB962C8B-B14F-4D97-AF65-F5344CB8AC3E}">
        <p14:creationId xmlns:p14="http://schemas.microsoft.com/office/powerpoint/2010/main" val="107436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695916" y="1078264"/>
            <a:ext cx="3422930" cy="4701473"/>
          </a:xfrm>
        </p:spPr>
        <p:txBody>
          <a:bodyPr>
            <a:normAutofit/>
          </a:bodyPr>
          <a:lstStyle/>
          <a:p>
            <a:pPr algn="r">
              <a:lnSpc>
                <a:spcPct val="90000"/>
              </a:lnSpc>
            </a:pPr>
            <a:r>
              <a:rPr lang="en-US" sz="3700" dirty="0">
                <a:solidFill>
                  <a:srgbClr val="FFFFFF"/>
                </a:solidFill>
              </a:rPr>
              <a:t>Methods – Overview of Data Sets Derived from 130 Genes Common to Cytobands of UL Risk Studies </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114167" y="1078263"/>
            <a:ext cx="6117578" cy="4701474"/>
          </a:xfrm>
          <a:effectLst/>
        </p:spPr>
        <p:txBody>
          <a:bodyPr anchor="ctr">
            <a:normAutofit/>
          </a:bodyPr>
          <a:lstStyle/>
          <a:p>
            <a:r>
              <a:rPr lang="en-US" dirty="0">
                <a:effectLst/>
              </a:rPr>
              <a:t>DE16_least_130_results</a:t>
            </a:r>
          </a:p>
          <a:p>
            <a:pPr lvl="2"/>
            <a:r>
              <a:rPr lang="en-US" dirty="0">
                <a:effectLst/>
              </a:rPr>
              <a:t>Use as a limit of machine learning algorithms to see if the genes expressed/inhibited </a:t>
            </a:r>
            <a:r>
              <a:rPr lang="en-US" b="1" dirty="0">
                <a:effectLst/>
              </a:rPr>
              <a:t>the least </a:t>
            </a:r>
            <a:r>
              <a:rPr lang="en-US" dirty="0">
                <a:effectLst/>
              </a:rPr>
              <a:t>in UL also do well in predicting UL with the machine learning algorithms used</a:t>
            </a:r>
          </a:p>
          <a:p>
            <a:endParaRPr lang="en-US" dirty="0">
              <a:effectLst/>
            </a:endParaRPr>
          </a:p>
          <a:p>
            <a:r>
              <a:rPr lang="en-US" dirty="0">
                <a:effectLst/>
              </a:rPr>
              <a:t>Machine learning</a:t>
            </a:r>
          </a:p>
        </p:txBody>
      </p:sp>
    </p:spTree>
    <p:extLst>
      <p:ext uri="{BB962C8B-B14F-4D97-AF65-F5344CB8AC3E}">
        <p14:creationId xmlns:p14="http://schemas.microsoft.com/office/powerpoint/2010/main" val="928742619"/>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0" y="0"/>
            <a:ext cx="3851344" cy="1016303"/>
          </a:xfrm>
        </p:spPr>
        <p:txBody>
          <a:bodyPr>
            <a:normAutofit fontScale="90000"/>
          </a:bodyPr>
          <a:lstStyle/>
          <a:p>
            <a:pPr algn="l"/>
            <a:r>
              <a:rPr lang="en-US" sz="2400" dirty="0"/>
              <a:t>Results –Data Table: </a:t>
            </a:r>
            <a:r>
              <a:rPr lang="en-US" sz="2400" dirty="0">
                <a:effectLst/>
              </a:rPr>
              <a:t>DE16_least_130_results</a:t>
            </a:r>
            <a:br>
              <a:rPr lang="en-US" sz="2400" dirty="0">
                <a:effectLst/>
              </a:rPr>
            </a:br>
            <a:endParaRPr lang="en-US" sz="2400" dirty="0"/>
          </a:p>
        </p:txBody>
      </p:sp>
      <p:pic>
        <p:nvPicPr>
          <p:cNvPr id="3" name="Picture 2">
            <a:extLst>
              <a:ext uri="{FF2B5EF4-FFF2-40B4-BE49-F238E27FC236}">
                <a16:creationId xmlns:a16="http://schemas.microsoft.com/office/drawing/2014/main" id="{29488BF3-BDE0-4636-86BF-2EDF8960D5AB}"/>
              </a:ext>
            </a:extLst>
          </p:cNvPr>
          <p:cNvPicPr>
            <a:picLocks noChangeAspect="1"/>
          </p:cNvPicPr>
          <p:nvPr/>
        </p:nvPicPr>
        <p:blipFill rotWithShape="1">
          <a:blip r:embed="rId3"/>
          <a:srcRect t="9147" r="8907" b="8591"/>
          <a:stretch/>
        </p:blipFill>
        <p:spPr>
          <a:xfrm>
            <a:off x="271462" y="820598"/>
            <a:ext cx="11649075" cy="5914453"/>
          </a:xfrm>
          <a:prstGeom prst="rect">
            <a:avLst/>
          </a:prstGeom>
        </p:spPr>
      </p:pic>
    </p:spTree>
    <p:extLst>
      <p:ext uri="{BB962C8B-B14F-4D97-AF65-F5344CB8AC3E}">
        <p14:creationId xmlns:p14="http://schemas.microsoft.com/office/powerpoint/2010/main" val="1166332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0" y="266701"/>
            <a:ext cx="3851344" cy="1234502"/>
          </a:xfrm>
        </p:spPr>
        <p:txBody>
          <a:bodyPr>
            <a:normAutofit fontScale="90000"/>
          </a:bodyPr>
          <a:lstStyle/>
          <a:p>
            <a:pPr algn="l"/>
            <a:r>
              <a:rPr lang="en-US" sz="2400" dirty="0"/>
              <a:t>Results –Machine </a:t>
            </a:r>
            <a:br>
              <a:rPr lang="en-US" sz="2400" dirty="0"/>
            </a:br>
            <a:r>
              <a:rPr lang="en-US" sz="2400" dirty="0"/>
              <a:t>Learning </a:t>
            </a:r>
            <a:r>
              <a:rPr lang="en-US" sz="2400" dirty="0">
                <a:effectLst/>
              </a:rPr>
              <a:t>DE16_least_130_results</a:t>
            </a:r>
            <a:br>
              <a:rPr lang="en-US" sz="2400" dirty="0">
                <a:effectLst/>
              </a:rPr>
            </a:br>
            <a:endParaRPr lang="en-US" sz="2400" dirty="0"/>
          </a:p>
        </p:txBody>
      </p:sp>
      <p:pic>
        <p:nvPicPr>
          <p:cNvPr id="4" name="Picture 3">
            <a:extLst>
              <a:ext uri="{FF2B5EF4-FFF2-40B4-BE49-F238E27FC236}">
                <a16:creationId xmlns:a16="http://schemas.microsoft.com/office/drawing/2014/main" id="{23114122-C38B-4B2C-BBC6-A7EADF798EA2}"/>
              </a:ext>
            </a:extLst>
          </p:cNvPr>
          <p:cNvPicPr>
            <a:picLocks noChangeAspect="1"/>
          </p:cNvPicPr>
          <p:nvPr/>
        </p:nvPicPr>
        <p:blipFill rotWithShape="1">
          <a:blip r:embed="rId3"/>
          <a:srcRect t="8942" r="39631" b="9269"/>
          <a:stretch/>
        </p:blipFill>
        <p:spPr>
          <a:xfrm>
            <a:off x="3177916" y="-8125"/>
            <a:ext cx="9014084" cy="6866125"/>
          </a:xfrm>
          <a:prstGeom prst="rect">
            <a:avLst/>
          </a:prstGeom>
        </p:spPr>
      </p:pic>
    </p:spTree>
    <p:extLst>
      <p:ext uri="{BB962C8B-B14F-4D97-AF65-F5344CB8AC3E}">
        <p14:creationId xmlns:p14="http://schemas.microsoft.com/office/powerpoint/2010/main" val="3553687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695916" y="1078264"/>
            <a:ext cx="3422930" cy="4701473"/>
          </a:xfrm>
        </p:spPr>
        <p:txBody>
          <a:bodyPr>
            <a:normAutofit/>
          </a:bodyPr>
          <a:lstStyle/>
          <a:p>
            <a:pPr algn="r">
              <a:lnSpc>
                <a:spcPct val="90000"/>
              </a:lnSpc>
            </a:pPr>
            <a:r>
              <a:rPr lang="en-US" sz="3700" dirty="0">
                <a:solidFill>
                  <a:srgbClr val="FFFFFF"/>
                </a:solidFill>
              </a:rPr>
              <a:t>Methods – Overview of Data Sets Derived from 130 Genes Common to Cytobands of UL Risk Studies </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114167" y="1078263"/>
            <a:ext cx="6117578" cy="4701474"/>
          </a:xfrm>
          <a:effectLst/>
        </p:spPr>
        <p:txBody>
          <a:bodyPr anchor="ctr">
            <a:normAutofit/>
          </a:bodyPr>
          <a:lstStyle/>
          <a:p>
            <a:r>
              <a:rPr lang="en-US" dirty="0">
                <a:effectLst/>
              </a:rPr>
              <a:t>FOLD16_130_results</a:t>
            </a:r>
          </a:p>
          <a:p>
            <a:pPr lvl="1"/>
            <a:r>
              <a:rPr lang="en-US" dirty="0">
                <a:effectLst/>
              </a:rPr>
              <a:t>Fold change added to  get the 16 genes with the most fold change in the cytobands of the six ubiquitous genes, including those six genes</a:t>
            </a:r>
          </a:p>
          <a:p>
            <a:pPr lvl="1"/>
            <a:endParaRPr lang="en-US" dirty="0">
              <a:effectLst/>
            </a:endParaRPr>
          </a:p>
          <a:p>
            <a:endParaRPr lang="en-US" dirty="0">
              <a:effectLst/>
            </a:endParaRPr>
          </a:p>
          <a:p>
            <a:r>
              <a:rPr lang="en-US" dirty="0">
                <a:effectLst/>
              </a:rPr>
              <a:t>Machine learning</a:t>
            </a:r>
            <a:endParaRPr lang="en-US" dirty="0"/>
          </a:p>
          <a:p>
            <a:endParaRPr lang="en-US" dirty="0">
              <a:effectLst/>
            </a:endParaRPr>
          </a:p>
        </p:txBody>
      </p:sp>
    </p:spTree>
    <p:extLst>
      <p:ext uri="{BB962C8B-B14F-4D97-AF65-F5344CB8AC3E}">
        <p14:creationId xmlns:p14="http://schemas.microsoft.com/office/powerpoint/2010/main" val="3209591147"/>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0" y="152931"/>
            <a:ext cx="12192000" cy="628120"/>
          </a:xfrm>
        </p:spPr>
        <p:txBody>
          <a:bodyPr>
            <a:normAutofit fontScale="90000"/>
          </a:bodyPr>
          <a:lstStyle/>
          <a:p>
            <a:pPr algn="l"/>
            <a:r>
              <a:rPr lang="en-US" sz="2400" dirty="0"/>
              <a:t>Results – Data Table: </a:t>
            </a:r>
            <a:r>
              <a:rPr lang="en-US" sz="2400" dirty="0">
                <a:effectLst/>
              </a:rPr>
              <a:t>FOLD16_130_results</a:t>
            </a:r>
            <a:br>
              <a:rPr lang="en-US" sz="2400" dirty="0">
                <a:effectLst/>
              </a:rPr>
            </a:br>
            <a:r>
              <a:rPr lang="en-US" sz="2400" dirty="0"/>
              <a:t> </a:t>
            </a:r>
          </a:p>
        </p:txBody>
      </p:sp>
      <p:pic>
        <p:nvPicPr>
          <p:cNvPr id="3" name="Picture 2">
            <a:extLst>
              <a:ext uri="{FF2B5EF4-FFF2-40B4-BE49-F238E27FC236}">
                <a16:creationId xmlns:a16="http://schemas.microsoft.com/office/drawing/2014/main" id="{6BCAA90E-E5E3-42DB-AEB7-79D737F1C2CB}"/>
              </a:ext>
            </a:extLst>
          </p:cNvPr>
          <p:cNvPicPr>
            <a:picLocks noChangeAspect="1"/>
          </p:cNvPicPr>
          <p:nvPr/>
        </p:nvPicPr>
        <p:blipFill rotWithShape="1">
          <a:blip r:embed="rId3"/>
          <a:srcRect t="2204" r="9844" b="5813"/>
          <a:stretch/>
        </p:blipFill>
        <p:spPr>
          <a:xfrm>
            <a:off x="600075" y="552980"/>
            <a:ext cx="10991850" cy="6305020"/>
          </a:xfrm>
          <a:prstGeom prst="rect">
            <a:avLst/>
          </a:prstGeom>
        </p:spPr>
      </p:pic>
    </p:spTree>
    <p:extLst>
      <p:ext uri="{BB962C8B-B14F-4D97-AF65-F5344CB8AC3E}">
        <p14:creationId xmlns:p14="http://schemas.microsoft.com/office/powerpoint/2010/main" val="121360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0" y="152930"/>
            <a:ext cx="3176787" cy="1675870"/>
          </a:xfrm>
        </p:spPr>
        <p:txBody>
          <a:bodyPr>
            <a:normAutofit/>
          </a:bodyPr>
          <a:lstStyle/>
          <a:p>
            <a:pPr algn="l"/>
            <a:r>
              <a:rPr lang="en-US" sz="2400" dirty="0"/>
              <a:t>Results –Machine</a:t>
            </a:r>
            <a:br>
              <a:rPr lang="en-US" sz="2400" dirty="0"/>
            </a:br>
            <a:r>
              <a:rPr lang="en-US" sz="2400" dirty="0"/>
              <a:t>Learning</a:t>
            </a:r>
            <a:br>
              <a:rPr lang="en-US" sz="2400" dirty="0"/>
            </a:br>
            <a:r>
              <a:rPr lang="en-US" sz="2400" dirty="0"/>
              <a:t> </a:t>
            </a:r>
            <a:r>
              <a:rPr lang="en-US" sz="2400" dirty="0">
                <a:effectLst/>
              </a:rPr>
              <a:t>FOLD16_130_results</a:t>
            </a:r>
            <a:br>
              <a:rPr lang="en-US" sz="2400" dirty="0">
                <a:effectLst/>
              </a:rPr>
            </a:br>
            <a:r>
              <a:rPr lang="en-US" sz="2400" dirty="0"/>
              <a:t> </a:t>
            </a:r>
          </a:p>
        </p:txBody>
      </p:sp>
      <p:pic>
        <p:nvPicPr>
          <p:cNvPr id="4" name="Picture 3">
            <a:extLst>
              <a:ext uri="{FF2B5EF4-FFF2-40B4-BE49-F238E27FC236}">
                <a16:creationId xmlns:a16="http://schemas.microsoft.com/office/drawing/2014/main" id="{DC69992A-1B8B-466D-8A98-68A7CA8C5A26}"/>
              </a:ext>
            </a:extLst>
          </p:cNvPr>
          <p:cNvPicPr>
            <a:picLocks noChangeAspect="1"/>
          </p:cNvPicPr>
          <p:nvPr/>
        </p:nvPicPr>
        <p:blipFill rotWithShape="1">
          <a:blip r:embed="rId3"/>
          <a:srcRect t="8723" r="39139" b="8833"/>
          <a:stretch/>
        </p:blipFill>
        <p:spPr>
          <a:xfrm>
            <a:off x="3176787" y="-8132"/>
            <a:ext cx="9015214" cy="6866132"/>
          </a:xfrm>
          <a:prstGeom prst="rect">
            <a:avLst/>
          </a:prstGeom>
        </p:spPr>
      </p:pic>
    </p:spTree>
    <p:extLst>
      <p:ext uri="{BB962C8B-B14F-4D97-AF65-F5344CB8AC3E}">
        <p14:creationId xmlns:p14="http://schemas.microsoft.com/office/powerpoint/2010/main" val="2259497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695916" y="1078264"/>
            <a:ext cx="3422930" cy="4701473"/>
          </a:xfrm>
        </p:spPr>
        <p:txBody>
          <a:bodyPr>
            <a:normAutofit/>
          </a:bodyPr>
          <a:lstStyle/>
          <a:p>
            <a:pPr algn="r"/>
            <a:r>
              <a:rPr lang="en-US" sz="4400" dirty="0">
                <a:solidFill>
                  <a:srgbClr val="FFFFFF"/>
                </a:solidFill>
              </a:rPr>
              <a:t>Methods – Data Sets Derived from the Universe of All Genes in Common</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114167" y="1078263"/>
            <a:ext cx="6117578" cy="4701474"/>
          </a:xfrm>
          <a:effectLst/>
        </p:spPr>
        <p:txBody>
          <a:bodyPr anchor="ctr">
            <a:normAutofit/>
          </a:bodyPr>
          <a:lstStyle/>
          <a:p>
            <a:r>
              <a:rPr lang="en-US" b="1" dirty="0"/>
              <a:t>The data sets that were derived to test the best machine learning results for UL prediction on the 12,173 universe of genes in common (none include the six UL risk genes):</a:t>
            </a:r>
          </a:p>
          <a:p>
            <a:pPr lvl="2"/>
            <a:r>
              <a:rPr lang="en-US" dirty="0">
                <a:effectLst/>
              </a:rPr>
              <a:t>universe16_fold_results</a:t>
            </a:r>
            <a:endParaRPr lang="en-US" dirty="0"/>
          </a:p>
          <a:p>
            <a:pPr lvl="2"/>
            <a:r>
              <a:rPr lang="en-US" dirty="0">
                <a:effectLst/>
              </a:rPr>
              <a:t>universe16_DE_most_results</a:t>
            </a:r>
            <a:endParaRPr lang="en-US" dirty="0"/>
          </a:p>
          <a:p>
            <a:pPr lvl="2"/>
            <a:r>
              <a:rPr lang="en-US" dirty="0">
                <a:effectLst/>
              </a:rPr>
              <a:t>universe16_DE_least_results</a:t>
            </a:r>
            <a:endParaRPr lang="en-US" dirty="0"/>
          </a:p>
          <a:p>
            <a:pPr marL="450000" lvl="1" indent="0">
              <a:buNone/>
            </a:pPr>
            <a:endParaRPr lang="en-US" dirty="0"/>
          </a:p>
        </p:txBody>
      </p:sp>
    </p:spTree>
    <p:extLst>
      <p:ext uri="{BB962C8B-B14F-4D97-AF65-F5344CB8AC3E}">
        <p14:creationId xmlns:p14="http://schemas.microsoft.com/office/powerpoint/2010/main" val="100096998"/>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695916" y="1078264"/>
            <a:ext cx="3422930" cy="4701473"/>
          </a:xfrm>
        </p:spPr>
        <p:txBody>
          <a:bodyPr>
            <a:normAutofit/>
          </a:bodyPr>
          <a:lstStyle/>
          <a:p>
            <a:pPr algn="r"/>
            <a:r>
              <a:rPr lang="en-US" sz="4400" dirty="0">
                <a:solidFill>
                  <a:srgbClr val="FFFFFF"/>
                </a:solidFill>
              </a:rPr>
              <a:t>Methods – Data Sets Derived from the Universe of All Genes in Common</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114167" y="1078263"/>
            <a:ext cx="6117578" cy="4701474"/>
          </a:xfrm>
          <a:effectLst/>
        </p:spPr>
        <p:txBody>
          <a:bodyPr anchor="ctr">
            <a:normAutofit/>
          </a:bodyPr>
          <a:lstStyle/>
          <a:p>
            <a:r>
              <a:rPr lang="en-US" dirty="0">
                <a:effectLst/>
              </a:rPr>
              <a:t>universe16_fold_results</a:t>
            </a:r>
            <a:endParaRPr lang="en-US" dirty="0"/>
          </a:p>
          <a:p>
            <a:pPr marL="450000" lvl="1" indent="0">
              <a:buNone/>
            </a:pPr>
            <a:endParaRPr lang="en-US" dirty="0"/>
          </a:p>
        </p:txBody>
      </p:sp>
    </p:spTree>
    <p:extLst>
      <p:ext uri="{BB962C8B-B14F-4D97-AF65-F5344CB8AC3E}">
        <p14:creationId xmlns:p14="http://schemas.microsoft.com/office/powerpoint/2010/main" val="3966650525"/>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Freeform: Shape 23">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180593" y="0"/>
            <a:ext cx="12018709" cy="884420"/>
          </a:xfrm>
        </p:spPr>
        <p:txBody>
          <a:bodyPr anchor="ctr">
            <a:normAutofit fontScale="90000"/>
          </a:bodyPr>
          <a:lstStyle/>
          <a:p>
            <a:pPr algn="l"/>
            <a:r>
              <a:rPr lang="en-US" sz="2700" dirty="0"/>
              <a:t>Results –Data Table: </a:t>
            </a:r>
            <a:r>
              <a:rPr lang="en-US" sz="2700" dirty="0">
                <a:effectLst/>
              </a:rPr>
              <a:t>universe16_fold_results</a:t>
            </a:r>
            <a:br>
              <a:rPr lang="en-US" sz="3400" dirty="0"/>
            </a:br>
            <a:r>
              <a:rPr lang="en-US" sz="3400" dirty="0"/>
              <a:t> </a:t>
            </a:r>
          </a:p>
        </p:txBody>
      </p:sp>
      <p:pic>
        <p:nvPicPr>
          <p:cNvPr id="3" name="Picture 2">
            <a:extLst>
              <a:ext uri="{FF2B5EF4-FFF2-40B4-BE49-F238E27FC236}">
                <a16:creationId xmlns:a16="http://schemas.microsoft.com/office/drawing/2014/main" id="{23C2D2C7-3C36-4C98-9F22-73BBBB658EC9}"/>
              </a:ext>
            </a:extLst>
          </p:cNvPr>
          <p:cNvPicPr>
            <a:picLocks noChangeAspect="1"/>
          </p:cNvPicPr>
          <p:nvPr/>
        </p:nvPicPr>
        <p:blipFill rotWithShape="1">
          <a:blip r:embed="rId4"/>
          <a:srcRect t="3876" r="10937" b="5534"/>
          <a:stretch/>
        </p:blipFill>
        <p:spPr>
          <a:xfrm>
            <a:off x="430973" y="370304"/>
            <a:ext cx="11344657" cy="6487696"/>
          </a:xfrm>
          <a:prstGeom prst="rect">
            <a:avLst/>
          </a:prstGeom>
        </p:spPr>
      </p:pic>
    </p:spTree>
    <p:extLst>
      <p:ext uri="{BB962C8B-B14F-4D97-AF65-F5344CB8AC3E}">
        <p14:creationId xmlns:p14="http://schemas.microsoft.com/office/powerpoint/2010/main" val="255153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633743" y="609599"/>
            <a:ext cx="3413156" cy="5273675"/>
          </a:xfrm>
        </p:spPr>
        <p:txBody>
          <a:bodyPr>
            <a:normAutofit/>
          </a:bodyPr>
          <a:lstStyle/>
          <a:p>
            <a:r>
              <a:rPr lang="en-US" dirty="0">
                <a:effectLst/>
              </a:rPr>
              <a:t>Description of Uterine Leiomyoma</a:t>
            </a:r>
            <a:endParaRPr lang="en-US" dirty="0"/>
          </a:p>
        </p:txBody>
      </p:sp>
      <p:graphicFrame>
        <p:nvGraphicFramePr>
          <p:cNvPr id="5" name="Content Placeholder 2">
            <a:extLst>
              <a:ext uri="{FF2B5EF4-FFF2-40B4-BE49-F238E27FC236}">
                <a16:creationId xmlns:a16="http://schemas.microsoft.com/office/drawing/2014/main" id="{BC49955B-BBE0-4C0E-BC4A-CA35D5D10C8C}"/>
              </a:ext>
            </a:extLst>
          </p:cNvPr>
          <p:cNvGraphicFramePr>
            <a:graphicFrameLocks noGrp="1"/>
          </p:cNvGraphicFramePr>
          <p:nvPr>
            <p:ph idx="1"/>
            <p:extLst>
              <p:ext uri="{D42A27DB-BD31-4B8C-83A1-F6EECF244321}">
                <p14:modId xmlns:p14="http://schemas.microsoft.com/office/powerpoint/2010/main" val="2541394316"/>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6349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Freeform: Shape 23">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165989" y="419724"/>
            <a:ext cx="2382340" cy="2875926"/>
          </a:xfrm>
        </p:spPr>
        <p:txBody>
          <a:bodyPr anchor="ctr">
            <a:normAutofit/>
          </a:bodyPr>
          <a:lstStyle/>
          <a:p>
            <a:pPr algn="l"/>
            <a:r>
              <a:rPr lang="en-US" sz="2700" dirty="0"/>
              <a:t>Results -  Machine Learning: </a:t>
            </a:r>
            <a:r>
              <a:rPr lang="en-US" sz="2700" dirty="0">
                <a:effectLst/>
              </a:rPr>
              <a:t>universe16_fold_results</a:t>
            </a:r>
            <a:br>
              <a:rPr lang="en-US" sz="3400" dirty="0"/>
            </a:br>
            <a:r>
              <a:rPr lang="en-US" sz="3400" dirty="0"/>
              <a:t> </a:t>
            </a:r>
          </a:p>
        </p:txBody>
      </p:sp>
      <p:pic>
        <p:nvPicPr>
          <p:cNvPr id="5" name="Picture 4">
            <a:extLst>
              <a:ext uri="{FF2B5EF4-FFF2-40B4-BE49-F238E27FC236}">
                <a16:creationId xmlns:a16="http://schemas.microsoft.com/office/drawing/2014/main" id="{B590B129-714C-45E5-83D6-0B14885259A7}"/>
              </a:ext>
            </a:extLst>
          </p:cNvPr>
          <p:cNvPicPr>
            <a:picLocks noChangeAspect="1"/>
          </p:cNvPicPr>
          <p:nvPr/>
        </p:nvPicPr>
        <p:blipFill rotWithShape="1">
          <a:blip r:embed="rId4"/>
          <a:srcRect l="112" t="9562" r="39240" b="8322"/>
          <a:stretch/>
        </p:blipFill>
        <p:spPr>
          <a:xfrm>
            <a:off x="3190570" y="0"/>
            <a:ext cx="9008732" cy="6858000"/>
          </a:xfrm>
          <a:prstGeom prst="rect">
            <a:avLst/>
          </a:prstGeom>
        </p:spPr>
      </p:pic>
    </p:spTree>
    <p:extLst>
      <p:ext uri="{BB962C8B-B14F-4D97-AF65-F5344CB8AC3E}">
        <p14:creationId xmlns:p14="http://schemas.microsoft.com/office/powerpoint/2010/main" val="3667055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695916" y="1078264"/>
            <a:ext cx="3422930" cy="4701473"/>
          </a:xfrm>
        </p:spPr>
        <p:txBody>
          <a:bodyPr>
            <a:normAutofit/>
          </a:bodyPr>
          <a:lstStyle/>
          <a:p>
            <a:pPr algn="r"/>
            <a:r>
              <a:rPr lang="en-US" sz="4400" dirty="0">
                <a:solidFill>
                  <a:srgbClr val="FFFFFF"/>
                </a:solidFill>
              </a:rPr>
              <a:t>Methods – Data Sets Derived from the Universe of All Genes in Common</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114167" y="1078263"/>
            <a:ext cx="6117578" cy="4701474"/>
          </a:xfrm>
          <a:effectLst/>
        </p:spPr>
        <p:txBody>
          <a:bodyPr anchor="ctr">
            <a:normAutofit/>
          </a:bodyPr>
          <a:lstStyle/>
          <a:p>
            <a:r>
              <a:rPr lang="en-US" dirty="0">
                <a:effectLst/>
              </a:rPr>
              <a:t>universe16_DE_most_results</a:t>
            </a:r>
            <a:endParaRPr lang="en-US" dirty="0"/>
          </a:p>
          <a:p>
            <a:pPr marL="450000" lvl="1" indent="0">
              <a:buNone/>
            </a:pPr>
            <a:endParaRPr lang="en-US" dirty="0"/>
          </a:p>
        </p:txBody>
      </p:sp>
    </p:spTree>
    <p:extLst>
      <p:ext uri="{BB962C8B-B14F-4D97-AF65-F5344CB8AC3E}">
        <p14:creationId xmlns:p14="http://schemas.microsoft.com/office/powerpoint/2010/main" val="3809842214"/>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165989" y="324474"/>
            <a:ext cx="12026011" cy="381000"/>
          </a:xfrm>
        </p:spPr>
        <p:txBody>
          <a:bodyPr anchor="ctr">
            <a:normAutofit fontScale="90000"/>
          </a:bodyPr>
          <a:lstStyle/>
          <a:p>
            <a:pPr algn="l"/>
            <a:r>
              <a:rPr lang="en-US" sz="2700" dirty="0"/>
              <a:t>Results – Data Table: </a:t>
            </a:r>
            <a:r>
              <a:rPr lang="en-US" sz="2700" dirty="0">
                <a:effectLst/>
              </a:rPr>
              <a:t>universe16_DE_most_results</a:t>
            </a:r>
            <a:br>
              <a:rPr lang="en-US" sz="3400" dirty="0"/>
            </a:br>
            <a:r>
              <a:rPr lang="en-US" sz="3400" dirty="0"/>
              <a:t> </a:t>
            </a:r>
          </a:p>
        </p:txBody>
      </p:sp>
      <p:pic>
        <p:nvPicPr>
          <p:cNvPr id="3" name="Picture 2">
            <a:extLst>
              <a:ext uri="{FF2B5EF4-FFF2-40B4-BE49-F238E27FC236}">
                <a16:creationId xmlns:a16="http://schemas.microsoft.com/office/drawing/2014/main" id="{D7D19E70-5AF2-4C1A-B2CC-F324E55ADBEC}"/>
              </a:ext>
            </a:extLst>
          </p:cNvPr>
          <p:cNvPicPr>
            <a:picLocks noChangeAspect="1"/>
          </p:cNvPicPr>
          <p:nvPr/>
        </p:nvPicPr>
        <p:blipFill rotWithShape="1">
          <a:blip r:embed="rId3"/>
          <a:srcRect l="1362" t="3032" r="11406" b="6098"/>
          <a:stretch/>
        </p:blipFill>
        <p:spPr>
          <a:xfrm>
            <a:off x="927989" y="629274"/>
            <a:ext cx="10635361" cy="6228726"/>
          </a:xfrm>
          <a:prstGeom prst="rect">
            <a:avLst/>
          </a:prstGeom>
        </p:spPr>
      </p:pic>
    </p:spTree>
    <p:extLst>
      <p:ext uri="{BB962C8B-B14F-4D97-AF65-F5344CB8AC3E}">
        <p14:creationId xmlns:p14="http://schemas.microsoft.com/office/powerpoint/2010/main" val="3868027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165989" y="419724"/>
            <a:ext cx="2382340" cy="2628276"/>
          </a:xfrm>
        </p:spPr>
        <p:txBody>
          <a:bodyPr anchor="ctr">
            <a:normAutofit fontScale="90000"/>
          </a:bodyPr>
          <a:lstStyle/>
          <a:p>
            <a:pPr algn="l"/>
            <a:r>
              <a:rPr lang="en-US" sz="2700" dirty="0"/>
              <a:t>Results -  Machine Learning: </a:t>
            </a:r>
            <a:r>
              <a:rPr lang="en-US" sz="2700" dirty="0">
                <a:effectLst/>
              </a:rPr>
              <a:t>universe16_DE_most_results</a:t>
            </a:r>
            <a:br>
              <a:rPr lang="en-US" sz="3400" dirty="0"/>
            </a:br>
            <a:r>
              <a:rPr lang="en-US" sz="3400" dirty="0"/>
              <a:t> </a:t>
            </a:r>
          </a:p>
        </p:txBody>
      </p:sp>
      <p:pic>
        <p:nvPicPr>
          <p:cNvPr id="4" name="Picture 3">
            <a:extLst>
              <a:ext uri="{FF2B5EF4-FFF2-40B4-BE49-F238E27FC236}">
                <a16:creationId xmlns:a16="http://schemas.microsoft.com/office/drawing/2014/main" id="{5F320FDF-A09E-46CF-87CD-F5CDA2BC1478}"/>
              </a:ext>
            </a:extLst>
          </p:cNvPr>
          <p:cNvPicPr>
            <a:picLocks noChangeAspect="1"/>
          </p:cNvPicPr>
          <p:nvPr/>
        </p:nvPicPr>
        <p:blipFill rotWithShape="1">
          <a:blip r:embed="rId3"/>
          <a:srcRect t="8591" r="38437" b="8313"/>
          <a:stretch/>
        </p:blipFill>
        <p:spPr>
          <a:xfrm>
            <a:off x="3238501" y="63340"/>
            <a:ext cx="8953499" cy="6794660"/>
          </a:xfrm>
          <a:prstGeom prst="rect">
            <a:avLst/>
          </a:prstGeom>
        </p:spPr>
      </p:pic>
    </p:spTree>
    <p:extLst>
      <p:ext uri="{BB962C8B-B14F-4D97-AF65-F5344CB8AC3E}">
        <p14:creationId xmlns:p14="http://schemas.microsoft.com/office/powerpoint/2010/main" val="3983586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695916" y="1078264"/>
            <a:ext cx="3422930" cy="4701473"/>
          </a:xfrm>
        </p:spPr>
        <p:txBody>
          <a:bodyPr>
            <a:normAutofit/>
          </a:bodyPr>
          <a:lstStyle/>
          <a:p>
            <a:pPr algn="r"/>
            <a:r>
              <a:rPr lang="en-US" sz="4400" dirty="0">
                <a:solidFill>
                  <a:srgbClr val="FFFFFF"/>
                </a:solidFill>
              </a:rPr>
              <a:t>Methods – Data Sets Derived from the Universe of All Genes in Common</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114167" y="1078263"/>
            <a:ext cx="6117578" cy="4701474"/>
          </a:xfrm>
          <a:effectLst/>
        </p:spPr>
        <p:txBody>
          <a:bodyPr anchor="ctr">
            <a:normAutofit/>
          </a:bodyPr>
          <a:lstStyle/>
          <a:p>
            <a:r>
              <a:rPr lang="en-US" dirty="0">
                <a:effectLst/>
              </a:rPr>
              <a:t>universe16_DE_least_results</a:t>
            </a:r>
            <a:endParaRPr lang="en-US" dirty="0"/>
          </a:p>
          <a:p>
            <a:pPr marL="450000" lvl="1" indent="0">
              <a:buNone/>
            </a:pPr>
            <a:endParaRPr lang="en-US" dirty="0"/>
          </a:p>
        </p:txBody>
      </p:sp>
    </p:spTree>
    <p:extLst>
      <p:ext uri="{BB962C8B-B14F-4D97-AF65-F5344CB8AC3E}">
        <p14:creationId xmlns:p14="http://schemas.microsoft.com/office/powerpoint/2010/main" val="4732693"/>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495300" y="187064"/>
            <a:ext cx="12026011" cy="884420"/>
          </a:xfrm>
        </p:spPr>
        <p:txBody>
          <a:bodyPr anchor="ctr">
            <a:normAutofit fontScale="90000"/>
          </a:bodyPr>
          <a:lstStyle/>
          <a:p>
            <a:pPr algn="l"/>
            <a:r>
              <a:rPr lang="en-US" sz="2700" dirty="0"/>
              <a:t>Results – Data Table: </a:t>
            </a:r>
            <a:r>
              <a:rPr lang="en-US" sz="2700" dirty="0">
                <a:effectLst/>
              </a:rPr>
              <a:t>universe16_DE_least_results</a:t>
            </a:r>
            <a:br>
              <a:rPr lang="en-US" sz="3400" dirty="0"/>
            </a:br>
            <a:r>
              <a:rPr lang="en-US" sz="3400" dirty="0"/>
              <a:t> </a:t>
            </a:r>
          </a:p>
        </p:txBody>
      </p:sp>
      <p:pic>
        <p:nvPicPr>
          <p:cNvPr id="4" name="Picture 3">
            <a:extLst>
              <a:ext uri="{FF2B5EF4-FFF2-40B4-BE49-F238E27FC236}">
                <a16:creationId xmlns:a16="http://schemas.microsoft.com/office/drawing/2014/main" id="{A2A4EB78-EBE2-4F73-9F34-0883D3B5CCCD}"/>
              </a:ext>
            </a:extLst>
          </p:cNvPr>
          <p:cNvPicPr>
            <a:picLocks noChangeAspect="1"/>
          </p:cNvPicPr>
          <p:nvPr/>
        </p:nvPicPr>
        <p:blipFill rotWithShape="1">
          <a:blip r:embed="rId3"/>
          <a:srcRect t="3033" r="8125" b="6099"/>
          <a:stretch/>
        </p:blipFill>
        <p:spPr>
          <a:xfrm>
            <a:off x="495300" y="629274"/>
            <a:ext cx="11201400" cy="6228726"/>
          </a:xfrm>
          <a:prstGeom prst="rect">
            <a:avLst/>
          </a:prstGeom>
        </p:spPr>
      </p:pic>
    </p:spTree>
    <p:extLst>
      <p:ext uri="{BB962C8B-B14F-4D97-AF65-F5344CB8AC3E}">
        <p14:creationId xmlns:p14="http://schemas.microsoft.com/office/powerpoint/2010/main" val="3715785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165989" y="419724"/>
            <a:ext cx="2382340" cy="3409326"/>
          </a:xfrm>
        </p:spPr>
        <p:txBody>
          <a:bodyPr anchor="ctr">
            <a:normAutofit/>
          </a:bodyPr>
          <a:lstStyle/>
          <a:p>
            <a:pPr algn="l"/>
            <a:r>
              <a:rPr lang="en-US" sz="2700" dirty="0"/>
              <a:t>Results -  Machine Learning: </a:t>
            </a:r>
            <a:r>
              <a:rPr lang="en-US" sz="2700" dirty="0">
                <a:effectLst/>
              </a:rPr>
              <a:t>universe16_DE_least_results</a:t>
            </a:r>
            <a:br>
              <a:rPr lang="en-US" sz="3400" dirty="0"/>
            </a:br>
            <a:r>
              <a:rPr lang="en-US" sz="3400" dirty="0"/>
              <a:t> </a:t>
            </a:r>
          </a:p>
        </p:txBody>
      </p:sp>
      <p:pic>
        <p:nvPicPr>
          <p:cNvPr id="3" name="Picture 2">
            <a:extLst>
              <a:ext uri="{FF2B5EF4-FFF2-40B4-BE49-F238E27FC236}">
                <a16:creationId xmlns:a16="http://schemas.microsoft.com/office/drawing/2014/main" id="{362AD501-0834-4973-99B6-481D4FBCFDAD}"/>
              </a:ext>
            </a:extLst>
          </p:cNvPr>
          <p:cNvPicPr>
            <a:picLocks noChangeAspect="1"/>
          </p:cNvPicPr>
          <p:nvPr/>
        </p:nvPicPr>
        <p:blipFill rotWithShape="1">
          <a:blip r:embed="rId3"/>
          <a:srcRect t="9471" r="38601" b="8228"/>
          <a:stretch/>
        </p:blipFill>
        <p:spPr>
          <a:xfrm>
            <a:off x="3147597" y="0"/>
            <a:ext cx="9044403" cy="6816072"/>
          </a:xfrm>
          <a:prstGeom prst="rect">
            <a:avLst/>
          </a:prstGeom>
        </p:spPr>
      </p:pic>
    </p:spTree>
    <p:extLst>
      <p:ext uri="{BB962C8B-B14F-4D97-AF65-F5344CB8AC3E}">
        <p14:creationId xmlns:p14="http://schemas.microsoft.com/office/powerpoint/2010/main" val="962862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633743" y="609599"/>
            <a:ext cx="3413156" cy="5273675"/>
          </a:xfrm>
        </p:spPr>
        <p:txBody>
          <a:bodyPr>
            <a:normAutofit/>
          </a:bodyPr>
          <a:lstStyle/>
          <a:p>
            <a:r>
              <a:rPr lang="en-US" dirty="0"/>
              <a:t>Methods: Machine Learning All Data Set Outcomes</a:t>
            </a:r>
          </a:p>
        </p:txBody>
      </p:sp>
      <p:pic>
        <p:nvPicPr>
          <p:cNvPr id="14" name="Picture 11">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7" name="Content Placeholder 2">
            <a:extLst>
              <a:ext uri="{FF2B5EF4-FFF2-40B4-BE49-F238E27FC236}">
                <a16:creationId xmlns:a16="http://schemas.microsoft.com/office/drawing/2014/main" id="{F738D301-F64B-4085-99A6-7F5FAB5CD305}"/>
              </a:ext>
            </a:extLst>
          </p:cNvPr>
          <p:cNvGraphicFramePr>
            <a:graphicFrameLocks noGrp="1"/>
          </p:cNvGraphicFramePr>
          <p:nvPr>
            <p:ph idx="1"/>
            <p:extLst>
              <p:ext uri="{D42A27DB-BD31-4B8C-83A1-F6EECF244321}">
                <p14:modId xmlns:p14="http://schemas.microsoft.com/office/powerpoint/2010/main" val="398800333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74991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311727" y="685800"/>
            <a:ext cx="12078790" cy="408213"/>
          </a:xfrm>
        </p:spPr>
        <p:txBody>
          <a:bodyPr>
            <a:normAutofit fontScale="90000"/>
          </a:bodyPr>
          <a:lstStyle/>
          <a:p>
            <a:pPr algn="l"/>
            <a:r>
              <a:rPr lang="en-US" dirty="0"/>
              <a:t>Results: Machine Learning All Data Set Outcomes</a:t>
            </a:r>
          </a:p>
        </p:txBody>
      </p:sp>
      <p:pic>
        <p:nvPicPr>
          <p:cNvPr id="12" name="Content Placeholder 11">
            <a:extLst>
              <a:ext uri="{FF2B5EF4-FFF2-40B4-BE49-F238E27FC236}">
                <a16:creationId xmlns:a16="http://schemas.microsoft.com/office/drawing/2014/main" id="{C457B58B-BBBA-4202-9333-7853A896F46A}"/>
              </a:ext>
            </a:extLst>
          </p:cNvPr>
          <p:cNvPicPr>
            <a:picLocks noGrp="1" noChangeAspect="1"/>
          </p:cNvPicPr>
          <p:nvPr>
            <p:ph idx="1"/>
          </p:nvPr>
        </p:nvPicPr>
        <p:blipFill rotWithShape="1">
          <a:blip r:embed="rId3"/>
          <a:srcRect l="-66" t="2854" r="33905" b="61479"/>
          <a:stretch/>
        </p:blipFill>
        <p:spPr>
          <a:xfrm>
            <a:off x="0" y="1936173"/>
            <a:ext cx="12193373" cy="3695700"/>
          </a:xfrm>
          <a:prstGeom prst="rect">
            <a:avLst/>
          </a:prstGeom>
        </p:spPr>
      </p:pic>
    </p:spTree>
    <p:extLst>
      <p:ext uri="{BB962C8B-B14F-4D97-AF65-F5344CB8AC3E}">
        <p14:creationId xmlns:p14="http://schemas.microsoft.com/office/powerpoint/2010/main" val="28708353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normAutofit/>
          </a:bodyPr>
          <a:lstStyle/>
          <a:p>
            <a:r>
              <a:rPr lang="en-US" dirty="0"/>
              <a:t>Five studies from GEO using microarray gene expression data was analyzed to see if the six genes ubiquitous to current UL risk studies make good predictors of UL by first sub-setting the 12,173 gene data to only those 130 genes in the same cytobands as the six UL risk genes</a:t>
            </a:r>
          </a:p>
          <a:p>
            <a:r>
              <a:rPr lang="en-US" dirty="0"/>
              <a:t>A data set of the top10 highest change genes plus the six genes ubiquitous to UL risk was made called TOP16</a:t>
            </a:r>
          </a:p>
          <a:p>
            <a:r>
              <a:rPr lang="en-US" dirty="0"/>
              <a:t>Bootstrap simulations of TOP16 genes made to confirm these genes represent the population  well</a:t>
            </a:r>
          </a:p>
        </p:txBody>
      </p:sp>
    </p:spTree>
    <p:extLst>
      <p:ext uri="{BB962C8B-B14F-4D97-AF65-F5344CB8AC3E}">
        <p14:creationId xmlns:p14="http://schemas.microsoft.com/office/powerpoint/2010/main" val="191362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633743" y="609599"/>
            <a:ext cx="3413156" cy="5273675"/>
          </a:xfrm>
        </p:spPr>
        <p:txBody>
          <a:bodyPr>
            <a:normAutofit/>
          </a:bodyPr>
          <a:lstStyle/>
          <a:p>
            <a:r>
              <a:rPr lang="en-US" dirty="0">
                <a:effectLst/>
              </a:rPr>
              <a:t>Description of Uterine Leiomyoma</a:t>
            </a:r>
            <a:endParaRPr lang="en-US" dirty="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ACB9A47A-55DA-47BF-9488-02CBE30D030E}"/>
              </a:ext>
            </a:extLst>
          </p:cNvPr>
          <p:cNvGraphicFramePr>
            <a:graphicFrameLocks noGrp="1"/>
          </p:cNvGraphicFramePr>
          <p:nvPr>
            <p:ph idx="1"/>
            <p:extLst>
              <p:ext uri="{D42A27DB-BD31-4B8C-83A1-F6EECF244321}">
                <p14:modId xmlns:p14="http://schemas.microsoft.com/office/powerpoint/2010/main" val="257258660"/>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87548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normAutofit/>
          </a:bodyPr>
          <a:lstStyle/>
          <a:p>
            <a:r>
              <a:rPr lang="en-US" dirty="0"/>
              <a:t>Seven total data sets were built and used to test whether  some  genes in different categories of expression were good predictors of UL or if the machine learning algorithms were better on the genes in the samples with the most change in fold change or magnitude.</a:t>
            </a:r>
          </a:p>
          <a:p>
            <a:r>
              <a:rPr lang="en-US" dirty="0"/>
              <a:t>Results also showed 92 per cent accuracy for the most expressed genes in DE or fold change out of all genes the five studies had in common</a:t>
            </a:r>
          </a:p>
          <a:p>
            <a:r>
              <a:rPr lang="en-US" dirty="0"/>
              <a:t>Results also showed the least expressed genes out of all genes in DE and fold change made the worst predictors</a:t>
            </a:r>
          </a:p>
          <a:p>
            <a:r>
              <a:rPr lang="en-US" dirty="0"/>
              <a:t>This could mean there is a need to keep looking at the most expressed genes and to keep the six genes ubiquitous to UL risk studies as gene targets for UL pathogenesis, as only including the genes found on the same cytoband locations as the six genes ubiquitous to UL risk studies scored worse than the top genes in all chromosomes</a:t>
            </a:r>
          </a:p>
        </p:txBody>
      </p:sp>
    </p:spTree>
    <p:extLst>
      <p:ext uri="{BB962C8B-B14F-4D97-AF65-F5344CB8AC3E}">
        <p14:creationId xmlns:p14="http://schemas.microsoft.com/office/powerpoint/2010/main" val="12334498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normAutofit/>
          </a:bodyPr>
          <a:lstStyle/>
          <a:p>
            <a:r>
              <a:rPr lang="en-US" dirty="0"/>
              <a:t>Implications of this study:</a:t>
            </a:r>
          </a:p>
          <a:p>
            <a:pPr lvl="1"/>
            <a:r>
              <a:rPr lang="en-US" dirty="0"/>
              <a:t>This could mean there is a need to keep looking at the most expressed genes and to keep the six genes ubiquitous to UL risk studies as gene targets for UL pathogenesis. However, exclusively looking only at the genes that reside on the same cytoband location as the six UL risk genes is not better than looking at the most expressed genes in magnitude or fold change of all genes in UL.</a:t>
            </a:r>
          </a:p>
          <a:p>
            <a:r>
              <a:rPr lang="en-US" dirty="0"/>
              <a:t>Limitations of this study:</a:t>
            </a:r>
          </a:p>
          <a:p>
            <a:pPr lvl="1"/>
            <a:r>
              <a:rPr lang="en-US" dirty="0"/>
              <a:t>Some genes in the middle range of changes in gene expression in UL compared to non-UL samples were ignored, some of these genes could offer clues into UL risk. </a:t>
            </a:r>
          </a:p>
        </p:txBody>
      </p:sp>
    </p:spTree>
    <p:extLst>
      <p:ext uri="{BB962C8B-B14F-4D97-AF65-F5344CB8AC3E}">
        <p14:creationId xmlns:p14="http://schemas.microsoft.com/office/powerpoint/2010/main" val="1859054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normAutofit/>
          </a:bodyPr>
          <a:lstStyle/>
          <a:p>
            <a:r>
              <a:rPr lang="en-US" dirty="0"/>
              <a:t>Future extensions to this study:</a:t>
            </a:r>
          </a:p>
          <a:p>
            <a:pPr lvl="1"/>
            <a:r>
              <a:rPr lang="en-US" dirty="0"/>
              <a:t>These genes that were targeted in the data sets of all genes should be further evaluated and described in a way that could connect how these genes fill the role of UL pathogenesis.</a:t>
            </a:r>
          </a:p>
        </p:txBody>
      </p:sp>
    </p:spTree>
    <p:extLst>
      <p:ext uri="{BB962C8B-B14F-4D97-AF65-F5344CB8AC3E}">
        <p14:creationId xmlns:p14="http://schemas.microsoft.com/office/powerpoint/2010/main" val="5555938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Remaining Questions</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lstStyle/>
          <a:p>
            <a:r>
              <a:rPr lang="en-US" dirty="0"/>
              <a:t>It is apparent that gene expression data was able to predict up to 92 per cent accuracy of a sample being UL or not.</a:t>
            </a:r>
          </a:p>
          <a:p>
            <a:pPr lvl="1"/>
            <a:endParaRPr lang="en-US" dirty="0"/>
          </a:p>
          <a:p>
            <a:pPr lvl="1"/>
            <a:r>
              <a:rPr lang="en-US" dirty="0"/>
              <a:t>What specific role does each gene play in UL pathogenesis if any when expressed less or more in UL compared to non-UL samples?</a:t>
            </a:r>
          </a:p>
          <a:p>
            <a:pPr marL="450000" lvl="1" indent="0">
              <a:buNone/>
            </a:pPr>
            <a:endParaRPr lang="en-US" dirty="0"/>
          </a:p>
        </p:txBody>
      </p:sp>
    </p:spTree>
    <p:extLst>
      <p:ext uri="{BB962C8B-B14F-4D97-AF65-F5344CB8AC3E}">
        <p14:creationId xmlns:p14="http://schemas.microsoft.com/office/powerpoint/2010/main" val="31946366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05B3-F96C-4899-8C43-E42BC3CEE49B}"/>
              </a:ext>
            </a:extLst>
          </p:cNvPr>
          <p:cNvSpPr>
            <a:spLocks noGrp="1"/>
          </p:cNvSpPr>
          <p:nvPr>
            <p:ph type="title"/>
          </p:nvPr>
        </p:nvSpPr>
        <p:spPr>
          <a:xfrm>
            <a:off x="195041" y="-252593"/>
            <a:ext cx="10353762" cy="970450"/>
          </a:xfrm>
        </p:spPr>
        <p:txBody>
          <a:bodyPr/>
          <a:lstStyle/>
          <a:p>
            <a:pPr algn="l"/>
            <a:r>
              <a:rPr lang="en-US" dirty="0"/>
              <a:t>References</a:t>
            </a:r>
          </a:p>
        </p:txBody>
      </p:sp>
      <p:sp>
        <p:nvSpPr>
          <p:cNvPr id="4" name="TextBox 3">
            <a:extLst>
              <a:ext uri="{FF2B5EF4-FFF2-40B4-BE49-F238E27FC236}">
                <a16:creationId xmlns:a16="http://schemas.microsoft.com/office/drawing/2014/main" id="{D5242945-B638-4AAD-B19F-8ABDE1D77A58}"/>
              </a:ext>
            </a:extLst>
          </p:cNvPr>
          <p:cNvSpPr txBox="1"/>
          <p:nvPr/>
        </p:nvSpPr>
        <p:spPr>
          <a:xfrm>
            <a:off x="195041" y="852768"/>
            <a:ext cx="11801918" cy="1154162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Aissani, B., Zhang, K., and Wiener, H. (2015). Evaluation of GWAS candidate susceptibility loci for uterine leiomyoma in the multi-ethnic NIEHS uterine fibroid study. </a:t>
            </a:r>
            <a:r>
              <a:rPr lang="en-US" sz="2400" i="1" dirty="0">
                <a:latin typeface="Times New Roman" panose="02020603050405020304" pitchFamily="18" charset="0"/>
                <a:cs typeface="Times New Roman" panose="02020603050405020304" pitchFamily="18" charset="0"/>
              </a:rPr>
              <a:t>Frontiers in Genetics</a:t>
            </a:r>
            <a:r>
              <a:rPr lang="en-US" sz="2400" dirty="0">
                <a:latin typeface="Times New Roman" panose="02020603050405020304" pitchFamily="18" charset="0"/>
                <a:cs typeface="Times New Roman" panose="02020603050405020304" pitchFamily="18" charset="0"/>
              </a:rPr>
              <a:t>, 6, 241. DOI:10.3389/fgene.2015.00241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Bondagji, N., Morad, F., Al-Nefaei, A., Khan, I., Elango, R., Abdullah, L., ..., Shaik, N. (2017). Replication of GWAS loci revealed the moderate effect of TNRC6B locus on susceptibility of Saudi women to develop uterine leiomyomas. </a:t>
            </a:r>
            <a:r>
              <a:rPr lang="en-US" sz="2400" i="1" dirty="0">
                <a:latin typeface="Times New Roman" panose="02020603050405020304" pitchFamily="18" charset="0"/>
                <a:cs typeface="Times New Roman" panose="02020603050405020304" pitchFamily="18" charset="0"/>
              </a:rPr>
              <a:t>Journal of Obstetrics and Gynaecology</a:t>
            </a:r>
            <a:r>
              <a:rPr lang="en-US" sz="2400" dirty="0">
                <a:latin typeface="Times New Roman" panose="02020603050405020304" pitchFamily="18" charset="0"/>
                <a:cs typeface="Times New Roman" panose="02020603050405020304" pitchFamily="18" charset="0"/>
              </a:rPr>
              <a:t>, 43(2):330-338. DOI:10.1111/jog.13217</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 P, Takahashi, A., Hosono, N., Low, S., Kamatani, N., Kubo, M., &amp; Nakamura, Y. (2011) A genome-wide association study identifies three loci associated with susceptibility to uterine fibroids. </a:t>
            </a:r>
            <a:r>
              <a:rPr lang="en-US" sz="2400" i="1" dirty="0">
                <a:latin typeface="Times New Roman" panose="02020603050405020304" pitchFamily="18" charset="0"/>
                <a:cs typeface="Times New Roman" panose="02020603050405020304" pitchFamily="18" charset="0"/>
              </a:rPr>
              <a:t>Nature Genetics</a:t>
            </a:r>
            <a:r>
              <a:rPr lang="en-US" sz="2400" dirty="0">
                <a:latin typeface="Times New Roman" panose="02020603050405020304" pitchFamily="18" charset="0"/>
                <a:cs typeface="Times New Roman" panose="02020603050405020304" pitchFamily="18" charset="0"/>
              </a:rPr>
              <a:t> 43(5).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Dvorská1, D., Braný, D., Danková, Z., Halašová, E., &amp; Višňovský, J. (2017). Molecular and clinical treatment of uterine leiomyomas. </a:t>
            </a:r>
            <a:r>
              <a:rPr lang="en-US" sz="2400" i="1" dirty="0">
                <a:latin typeface="Times New Roman" panose="02020603050405020304" pitchFamily="18" charset="0"/>
                <a:cs typeface="Times New Roman" panose="02020603050405020304" pitchFamily="18" charset="0"/>
              </a:rPr>
              <a:t>Tumor Biology</a:t>
            </a:r>
            <a:r>
              <a:rPr lang="en-US" sz="2400" dirty="0">
                <a:latin typeface="Times New Roman" panose="02020603050405020304" pitchFamily="18" charset="0"/>
                <a:cs typeface="Times New Roman" panose="02020603050405020304" pitchFamily="18" charset="0"/>
              </a:rPr>
              <a:t>, 39(6). DOI: 10.1177/1010428317710226</a:t>
            </a:r>
            <a:r>
              <a:rPr lang="en-US" sz="2400" i="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i="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264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05B3-F96C-4899-8C43-E42BC3CEE49B}"/>
              </a:ext>
            </a:extLst>
          </p:cNvPr>
          <p:cNvSpPr>
            <a:spLocks noGrp="1"/>
          </p:cNvSpPr>
          <p:nvPr>
            <p:ph type="title"/>
          </p:nvPr>
        </p:nvSpPr>
        <p:spPr>
          <a:xfrm>
            <a:off x="139401" y="0"/>
            <a:ext cx="10353762" cy="775578"/>
          </a:xfrm>
        </p:spPr>
        <p:txBody>
          <a:bodyPr/>
          <a:lstStyle/>
          <a:p>
            <a:pPr algn="l"/>
            <a:r>
              <a:rPr lang="en-US" dirty="0"/>
              <a:t>References</a:t>
            </a:r>
          </a:p>
        </p:txBody>
      </p:sp>
      <p:sp>
        <p:nvSpPr>
          <p:cNvPr id="4" name="TextBox 3">
            <a:extLst>
              <a:ext uri="{FF2B5EF4-FFF2-40B4-BE49-F238E27FC236}">
                <a16:creationId xmlns:a16="http://schemas.microsoft.com/office/drawing/2014/main" id="{D5242945-B638-4AAD-B19F-8ABDE1D77A58}"/>
              </a:ext>
            </a:extLst>
          </p:cNvPr>
          <p:cNvSpPr txBox="1"/>
          <p:nvPr/>
        </p:nvSpPr>
        <p:spPr>
          <a:xfrm>
            <a:off x="139402" y="775578"/>
            <a:ext cx="11492966"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Edwards, T., Hartmann, K., &amp; Edwards, D. (2013). Variants in BET1L and TNRC6B associate with increasing fibroid volume and fibroid type among European Americans. </a:t>
            </a:r>
            <a:r>
              <a:rPr lang="en-US" sz="2400" i="1" dirty="0">
                <a:latin typeface="Times New Roman" panose="02020603050405020304" pitchFamily="18" charset="0"/>
                <a:cs typeface="Times New Roman" panose="02020603050405020304" pitchFamily="18" charset="0"/>
              </a:rPr>
              <a:t>Human Genetics</a:t>
            </a:r>
            <a:r>
              <a:rPr lang="en-US" sz="2400" dirty="0">
                <a:latin typeface="Times New Roman" panose="02020603050405020304" pitchFamily="18" charset="0"/>
                <a:cs typeface="Times New Roman" panose="02020603050405020304" pitchFamily="18" charset="0"/>
              </a:rPr>
              <a:t>, 132(12). DOI:10.1007/s00439-013-1340-1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Eggert, S., Huyck, K., Somasundaram, P., Kavalla, R., Stewart, E., Lu, A., … Morton, C. (2012) Genome-wide linkage and association analyses implicate FASN in predisposition to uterine leiomyomata. </a:t>
            </a:r>
            <a:r>
              <a:rPr lang="en-US" sz="2400" i="1" dirty="0">
                <a:latin typeface="Times New Roman" panose="02020603050405020304" pitchFamily="18" charset="0"/>
                <a:cs typeface="Times New Roman" panose="02020603050405020304" pitchFamily="18" charset="0"/>
              </a:rPr>
              <a:t>American Journal of Human Genetics</a:t>
            </a:r>
            <a:r>
              <a:rPr lang="en-US" sz="2400" dirty="0">
                <a:latin typeface="Times New Roman" panose="02020603050405020304" pitchFamily="18" charset="0"/>
                <a:cs typeface="Times New Roman" panose="02020603050405020304" pitchFamily="18" charset="0"/>
              </a:rPr>
              <a:t>, 91(4), 621–628. DOI: 10.1016/j.ajhg.2012.08.009</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Hellwege, et al. (2017) A multi-stage genome-wide association study of uterine fibroids in African Americans. </a:t>
            </a:r>
            <a:r>
              <a:rPr lang="en-US" sz="2400" i="1" dirty="0">
                <a:latin typeface="Times New Roman" panose="02020603050405020304" pitchFamily="18" charset="0"/>
                <a:cs typeface="Times New Roman" panose="02020603050405020304" pitchFamily="18" charset="0"/>
              </a:rPr>
              <a:t>Human Genetics</a:t>
            </a:r>
            <a:r>
              <a:rPr lang="en-US" sz="2400" dirty="0">
                <a:latin typeface="Times New Roman" panose="02020603050405020304" pitchFamily="18" charset="0"/>
                <a:cs typeface="Times New Roman" panose="02020603050405020304" pitchFamily="18" charset="0"/>
              </a:rPr>
              <a:t>, 136(10), 1363–1373. DOI:10.1007/s00439-017-1836-1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Hodge, J.C., Kim, T., Dreyfuss, J.M., Somasundaram, P., Christacos, N.C., Rouselle, M., … Morton, C.C. (2012). Expression profiling of uterine leiomyomata cytogenetic subgroups reveals distinct signatures in matched myometrium: transcriptional profiling of the t (12;14) and evidence in support of predisposing genetic heterogeneity. </a:t>
            </a:r>
            <a:r>
              <a:rPr lang="en-US" sz="2400" i="1" dirty="0">
                <a:latin typeface="Times New Roman" panose="02020603050405020304" pitchFamily="18" charset="0"/>
                <a:cs typeface="Times New Roman" panose="02020603050405020304" pitchFamily="18" charset="0"/>
              </a:rPr>
              <a:t>Human Molecular Genetics</a:t>
            </a:r>
            <a:r>
              <a:rPr lang="en-US" sz="2400" dirty="0">
                <a:latin typeface="Times New Roman" panose="02020603050405020304" pitchFamily="18" charset="0"/>
                <a:cs typeface="Times New Roman" panose="02020603050405020304" pitchFamily="18" charset="0"/>
              </a:rPr>
              <a:t>, 21, 102312–2329. DOI:10.1093/hmg/dds051</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150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05B3-F96C-4899-8C43-E42BC3CEE49B}"/>
              </a:ext>
            </a:extLst>
          </p:cNvPr>
          <p:cNvSpPr>
            <a:spLocks noGrp="1"/>
          </p:cNvSpPr>
          <p:nvPr>
            <p:ph type="title"/>
          </p:nvPr>
        </p:nvSpPr>
        <p:spPr>
          <a:xfrm>
            <a:off x="139401" y="0"/>
            <a:ext cx="10353762" cy="775578"/>
          </a:xfrm>
        </p:spPr>
        <p:txBody>
          <a:bodyPr/>
          <a:lstStyle/>
          <a:p>
            <a:pPr algn="l"/>
            <a:r>
              <a:rPr lang="en-US" dirty="0"/>
              <a:t>References</a:t>
            </a:r>
          </a:p>
        </p:txBody>
      </p:sp>
      <p:sp>
        <p:nvSpPr>
          <p:cNvPr id="4" name="TextBox 3">
            <a:extLst>
              <a:ext uri="{FF2B5EF4-FFF2-40B4-BE49-F238E27FC236}">
                <a16:creationId xmlns:a16="http://schemas.microsoft.com/office/drawing/2014/main" id="{D5242945-B638-4AAD-B19F-8ABDE1D77A58}"/>
              </a:ext>
            </a:extLst>
          </p:cNvPr>
          <p:cNvSpPr txBox="1"/>
          <p:nvPr/>
        </p:nvSpPr>
        <p:spPr>
          <a:xfrm>
            <a:off x="139401" y="775578"/>
            <a:ext cx="11797259"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Liu, B., Wang, T., Jiang, J., Li, M., Ma, W., Wu, H., &amp; Zhou, Q. (2018). Association of BET1L and TNRC6B with uterine leiomyoma risk and its relevant clinical features in Han Chinese population. </a:t>
            </a:r>
            <a:r>
              <a:rPr lang="en-US" sz="2400" i="1" dirty="0">
                <a:latin typeface="Times New Roman" panose="02020603050405020304" pitchFamily="18" charset="0"/>
                <a:cs typeface="Times New Roman" panose="02020603050405020304" pitchFamily="18" charset="0"/>
              </a:rPr>
              <a:t>Scientific Reports</a:t>
            </a:r>
            <a:r>
              <a:rPr lang="en-US" sz="2400" dirty="0">
                <a:latin typeface="Times New Roman" panose="02020603050405020304" pitchFamily="18" charset="0"/>
                <a:cs typeface="Times New Roman" panose="02020603050405020304" pitchFamily="18" charset="0"/>
              </a:rPr>
              <a:t>, 8,7401. DOI:10.1038/s41598-018-25792-z</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Mayo Clinic (2019) Uterine Fibroids: Overview. Retrieved July 15, 2019 from </a:t>
            </a:r>
            <a:r>
              <a:rPr lang="en-US" sz="2400" dirty="0">
                <a:latin typeface="Times New Roman" panose="02020603050405020304" pitchFamily="18" charset="0"/>
                <a:cs typeface="Times New Roman" panose="02020603050405020304" pitchFamily="18" charset="0"/>
                <a:hlinkClick r:id="rId3"/>
              </a:rPr>
              <a:t>https://www.mayoclinic.org/diseases-conditions/uterine-fibroids/symptoms-causes/syc-20354288</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 version 3.6 (2019) Ggplot2 Package for world map plotting of genes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Rafnar et al. (2018) Variants associating with uterine leiomyoma highlight genetic background shared by various cancers and hormone-related traits.  </a:t>
            </a:r>
            <a:r>
              <a:rPr lang="en-US" sz="2400" i="1" dirty="0">
                <a:latin typeface="Times New Roman" panose="02020603050405020304" pitchFamily="18" charset="0"/>
                <a:cs typeface="Times New Roman" panose="02020603050405020304" pitchFamily="18" charset="0"/>
              </a:rPr>
              <a:t>Nature Communications</a:t>
            </a:r>
            <a:r>
              <a:rPr lang="en-US" sz="2400" dirty="0">
                <a:latin typeface="Times New Roman" panose="02020603050405020304" pitchFamily="18" charset="0"/>
                <a:cs typeface="Times New Roman" panose="02020603050405020304" pitchFamily="18" charset="0"/>
              </a:rPr>
              <a:t>, 9:3636. DOI:10.1038/s41467-018-05428-6</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Rye, Wise,  Jurukovski,  DeSai,  Choi,  &amp; Avissair   (2017) ‘Eukaryotic Epigenetic Gene Regulation.’ </a:t>
            </a:r>
            <a:r>
              <a:rPr lang="en-US" sz="2400" i="1" dirty="0">
                <a:latin typeface="Times New Roman" panose="02020603050405020304" pitchFamily="18" charset="0"/>
                <a:cs typeface="Times New Roman" panose="02020603050405020304" pitchFamily="18" charset="0"/>
              </a:rPr>
              <a:t>Biology: OpenStax</a:t>
            </a:r>
            <a:r>
              <a:rPr lang="en-US" sz="2400" dirty="0">
                <a:latin typeface="Times New Roman" panose="02020603050405020304" pitchFamily="18" charset="0"/>
                <a:cs typeface="Times New Roman" panose="02020603050405020304" pitchFamily="18" charset="0"/>
              </a:rPr>
              <a:t>. Retrieved from: https://cnx.org/contents/jVCgr5SL@15.43:5cz8bfb2@10/16-3-Eukaryotic-Epigenetic-Gene-Regulation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20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633743" y="609599"/>
            <a:ext cx="3413156" cy="5273675"/>
          </a:xfrm>
        </p:spPr>
        <p:txBody>
          <a:bodyPr>
            <a:normAutofit/>
          </a:bodyPr>
          <a:lstStyle/>
          <a:p>
            <a:r>
              <a:rPr lang="en-US" dirty="0">
                <a:effectLst/>
              </a:rPr>
              <a:t>Description of Uterine Leiomyoma</a:t>
            </a:r>
            <a:endParaRPr lang="en-US" dirty="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2DE685A4-E58F-4C31-BB19-BD6C45B51E4D}"/>
              </a:ext>
            </a:extLst>
          </p:cNvPr>
          <p:cNvGraphicFramePr>
            <a:graphicFrameLocks noGrp="1"/>
          </p:cNvGraphicFramePr>
          <p:nvPr>
            <p:ph idx="1"/>
            <p:extLst>
              <p:ext uri="{D42A27DB-BD31-4B8C-83A1-F6EECF244321}">
                <p14:modId xmlns:p14="http://schemas.microsoft.com/office/powerpoint/2010/main" val="1023035988"/>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5829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E1AA-6D1E-4184-BEBF-82B1B87F8CD2}"/>
              </a:ext>
            </a:extLst>
          </p:cNvPr>
          <p:cNvSpPr>
            <a:spLocks noGrp="1"/>
          </p:cNvSpPr>
          <p:nvPr>
            <p:ph type="title"/>
          </p:nvPr>
        </p:nvSpPr>
        <p:spPr>
          <a:xfrm>
            <a:off x="520505" y="98473"/>
            <a:ext cx="10353762" cy="970450"/>
          </a:xfrm>
        </p:spPr>
        <p:txBody>
          <a:bodyPr>
            <a:normAutofit fontScale="90000"/>
          </a:bodyPr>
          <a:lstStyle/>
          <a:p>
            <a:pPr algn="l"/>
            <a:r>
              <a:rPr lang="en-US" dirty="0"/>
              <a:t>UL Risk in Population Studies: TNRC6B, BET1L,and CYTH4 as Top UL Risk Genes</a:t>
            </a:r>
          </a:p>
        </p:txBody>
      </p:sp>
      <p:pic>
        <p:nvPicPr>
          <p:cNvPr id="6" name="Content Placeholder 5" descr="A picture containing text, room&#10;&#10;Description automatically generated">
            <a:extLst>
              <a:ext uri="{FF2B5EF4-FFF2-40B4-BE49-F238E27FC236}">
                <a16:creationId xmlns:a16="http://schemas.microsoft.com/office/drawing/2014/main" id="{A475EFA9-FE6B-4A78-A20C-D22A7CFF61F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592" t="4701" b="51746"/>
          <a:stretch/>
        </p:blipFill>
        <p:spPr>
          <a:xfrm>
            <a:off x="204593" y="1732783"/>
            <a:ext cx="11782814" cy="4034117"/>
          </a:xfrm>
        </p:spPr>
      </p:pic>
      <p:sp>
        <p:nvSpPr>
          <p:cNvPr id="7" name="TextBox 6">
            <a:extLst>
              <a:ext uri="{FF2B5EF4-FFF2-40B4-BE49-F238E27FC236}">
                <a16:creationId xmlns:a16="http://schemas.microsoft.com/office/drawing/2014/main" id="{D920F11B-3C05-4440-9E3F-9F78523D7E47}"/>
              </a:ext>
            </a:extLst>
          </p:cNvPr>
          <p:cNvSpPr txBox="1"/>
          <p:nvPr/>
        </p:nvSpPr>
        <p:spPr>
          <a:xfrm>
            <a:off x="4673558" y="6061428"/>
            <a:ext cx="2331720" cy="369332"/>
          </a:xfrm>
          <a:prstGeom prst="rect">
            <a:avLst/>
          </a:prstGeom>
          <a:noFill/>
        </p:spPr>
        <p:txBody>
          <a:bodyPr wrap="square" rtlCol="0">
            <a:spAutoFit/>
          </a:bodyPr>
          <a:lstStyle/>
          <a:p>
            <a:r>
              <a:rPr lang="en-US" dirty="0"/>
              <a:t>R, version 3.6, 2019</a:t>
            </a:r>
          </a:p>
        </p:txBody>
      </p:sp>
    </p:spTree>
    <p:extLst>
      <p:ext uri="{BB962C8B-B14F-4D97-AF65-F5344CB8AC3E}">
        <p14:creationId xmlns:p14="http://schemas.microsoft.com/office/powerpoint/2010/main" val="120122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E1AA-6D1E-4184-BEBF-82B1B87F8CD2}"/>
              </a:ext>
            </a:extLst>
          </p:cNvPr>
          <p:cNvSpPr>
            <a:spLocks noGrp="1"/>
          </p:cNvSpPr>
          <p:nvPr>
            <p:ph type="title"/>
          </p:nvPr>
        </p:nvSpPr>
        <p:spPr>
          <a:xfrm>
            <a:off x="520505" y="98473"/>
            <a:ext cx="10353762" cy="970450"/>
          </a:xfrm>
        </p:spPr>
        <p:txBody>
          <a:bodyPr>
            <a:normAutofit fontScale="90000"/>
          </a:bodyPr>
          <a:lstStyle/>
          <a:p>
            <a:pPr algn="l"/>
            <a:r>
              <a:rPr lang="en-US" dirty="0"/>
              <a:t>UL Risk in Population Studies: CCDC57, HMGA2, and FASN as Next Best UL Risk Genes</a:t>
            </a:r>
          </a:p>
        </p:txBody>
      </p:sp>
      <p:pic>
        <p:nvPicPr>
          <p:cNvPr id="5" name="Content Placeholder 4" descr="A picture containing text, room&#10;&#10;Description automatically generated">
            <a:extLst>
              <a:ext uri="{FF2B5EF4-FFF2-40B4-BE49-F238E27FC236}">
                <a16:creationId xmlns:a16="http://schemas.microsoft.com/office/drawing/2014/main" id="{62DE18D9-F292-4639-8E23-9907DFB6BB8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428" t="49320" b="2391"/>
          <a:stretch/>
        </p:blipFill>
        <p:spPr>
          <a:xfrm>
            <a:off x="19391" y="1451338"/>
            <a:ext cx="12172609" cy="4518213"/>
          </a:xfrm>
        </p:spPr>
      </p:pic>
      <p:sp>
        <p:nvSpPr>
          <p:cNvPr id="6" name="TextBox 5">
            <a:extLst>
              <a:ext uri="{FF2B5EF4-FFF2-40B4-BE49-F238E27FC236}">
                <a16:creationId xmlns:a16="http://schemas.microsoft.com/office/drawing/2014/main" id="{8C258952-4655-4CF7-B8AB-FED9F5C5BF8B}"/>
              </a:ext>
            </a:extLst>
          </p:cNvPr>
          <p:cNvSpPr txBox="1"/>
          <p:nvPr/>
        </p:nvSpPr>
        <p:spPr>
          <a:xfrm>
            <a:off x="4930140" y="6167300"/>
            <a:ext cx="2331720" cy="369332"/>
          </a:xfrm>
          <a:prstGeom prst="rect">
            <a:avLst/>
          </a:prstGeom>
          <a:noFill/>
        </p:spPr>
        <p:txBody>
          <a:bodyPr wrap="square" rtlCol="0">
            <a:spAutoFit/>
          </a:bodyPr>
          <a:lstStyle/>
          <a:p>
            <a:r>
              <a:rPr lang="en-US" dirty="0"/>
              <a:t>R, version 3.6, 2019</a:t>
            </a:r>
          </a:p>
        </p:txBody>
      </p:sp>
    </p:spTree>
    <p:extLst>
      <p:ext uri="{BB962C8B-B14F-4D97-AF65-F5344CB8AC3E}">
        <p14:creationId xmlns:p14="http://schemas.microsoft.com/office/powerpoint/2010/main" val="215416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CE9A-374E-4456-BC65-A81DC9418322}"/>
              </a:ext>
            </a:extLst>
          </p:cNvPr>
          <p:cNvSpPr>
            <a:spLocks noGrp="1"/>
          </p:cNvSpPr>
          <p:nvPr>
            <p:ph type="title"/>
          </p:nvPr>
        </p:nvSpPr>
        <p:spPr>
          <a:xfrm>
            <a:off x="353389" y="761999"/>
            <a:ext cx="3078749" cy="970450"/>
          </a:xfrm>
        </p:spPr>
        <p:txBody>
          <a:bodyPr vert="horz" lIns="91440" tIns="45720" rIns="91440" bIns="45720" rtlCol="0" anchor="b">
            <a:normAutofit/>
          </a:bodyPr>
          <a:lstStyle/>
          <a:p>
            <a:pPr algn="l">
              <a:lnSpc>
                <a:spcPct val="90000"/>
              </a:lnSpc>
            </a:pPr>
            <a:r>
              <a:rPr lang="en-US" sz="2000" dirty="0"/>
              <a:t>Gene Regulation: Transcription and Translation</a:t>
            </a:r>
          </a:p>
        </p:txBody>
      </p:sp>
      <p:sp>
        <p:nvSpPr>
          <p:cNvPr id="8" name="TextBox 7">
            <a:extLst>
              <a:ext uri="{FF2B5EF4-FFF2-40B4-BE49-F238E27FC236}">
                <a16:creationId xmlns:a16="http://schemas.microsoft.com/office/drawing/2014/main" id="{8CDA1558-F3F8-47DB-87B4-650E27FBD9F3}"/>
              </a:ext>
            </a:extLst>
          </p:cNvPr>
          <p:cNvSpPr txBox="1"/>
          <p:nvPr/>
        </p:nvSpPr>
        <p:spPr>
          <a:xfrm>
            <a:off x="353389" y="2277881"/>
            <a:ext cx="3078749" cy="4058751"/>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Rye, Wise,  Jurukovski,  DeSai,  Choi,  &amp; Avissair   (2017) </a:t>
            </a:r>
            <a:r>
              <a:rPr lang="en-US" sz="1600"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Biology: OpenStax</a:t>
            </a: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7" name="Picture 14">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5" name="Content Placeholder 4" descr="A close up of a map&#10;&#10;Description automatically generated">
            <a:extLst>
              <a:ext uri="{FF2B5EF4-FFF2-40B4-BE49-F238E27FC236}">
                <a16:creationId xmlns:a16="http://schemas.microsoft.com/office/drawing/2014/main" id="{210118F6-BAB4-4CAC-BF02-8BA90D4F5288}"/>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552950" y="398170"/>
            <a:ext cx="6935665" cy="6061659"/>
          </a:xfrm>
        </p:spPr>
      </p:pic>
    </p:spTree>
    <p:extLst>
      <p:ext uri="{BB962C8B-B14F-4D97-AF65-F5344CB8AC3E}">
        <p14:creationId xmlns:p14="http://schemas.microsoft.com/office/powerpoint/2010/main" val="1723042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7873</Words>
  <Application>Microsoft Office PowerPoint</Application>
  <PresentationFormat>Widescreen</PresentationFormat>
  <Paragraphs>349</Paragraphs>
  <Slides>56</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Calisto MT</vt:lpstr>
      <vt:lpstr>Times New Roman</vt:lpstr>
      <vt:lpstr>Wingdings 2</vt:lpstr>
      <vt:lpstr>Slate</vt:lpstr>
      <vt:lpstr>Meta-Analysis of the Genes Ubiquitously  Associated with Human Uterine Leiomyoma Development in Healthy Humans Using  the Gene Expression Omnibus Data</vt:lpstr>
      <vt:lpstr>Description of Uterine Leiomyoma</vt:lpstr>
      <vt:lpstr>Uterine Leiomyoma in Different Uterine Layers</vt:lpstr>
      <vt:lpstr>Description of Uterine Leiomyoma</vt:lpstr>
      <vt:lpstr>Description of Uterine Leiomyoma</vt:lpstr>
      <vt:lpstr>Description of Uterine Leiomyoma</vt:lpstr>
      <vt:lpstr>UL Risk in Population Studies: TNRC6B, BET1L,and CYTH4 as Top UL Risk Genes</vt:lpstr>
      <vt:lpstr>UL Risk in Population Studies: CCDC57, HMGA2, and FASN as Next Best UL Risk Genes</vt:lpstr>
      <vt:lpstr>Gene Regulation: Transcription and Translation</vt:lpstr>
      <vt:lpstr>Gene Regulation: Gene Expression</vt:lpstr>
      <vt:lpstr>Gene Regulation: Transcription</vt:lpstr>
      <vt:lpstr>Objective of this Research</vt:lpstr>
      <vt:lpstr>Methods: Genes Belonging to Same Cytoband Locations as Six Genes Ubiquitous to UL Risk Studies Isolated</vt:lpstr>
      <vt:lpstr>Methods: A Lattice Pairwise Comparison of  Genes Expressed the Most in UL in Subset of Six UL Risk Genes</vt:lpstr>
      <vt:lpstr>Results: A Lattice Pairwise Comparison of Ten Genes</vt:lpstr>
      <vt:lpstr>Method: TOP16 Genes Data Preparation</vt:lpstr>
      <vt:lpstr>Method: TOP16 Genes Data Preparation</vt:lpstr>
      <vt:lpstr>Method: TOP16 Genes Data Preparation</vt:lpstr>
      <vt:lpstr>Results: TOP16; Top 10 Genes of Highest Magnitude of Change in UL and the 6 Genes Ubiquitous to Current UL Risk Studies</vt:lpstr>
      <vt:lpstr>Method: TOP16 Genes with Simulated Means Data Preparation</vt:lpstr>
      <vt:lpstr>Results: Table of Simulated Means of TOP16, Differential Expression, and Standard Errors</vt:lpstr>
      <vt:lpstr>Method: TOP16 Genes with Simulated Means Histograms Produced Each</vt:lpstr>
      <vt:lpstr>Results: Histograms for Each TOP16 Gene’s Simulated Means for the Population</vt:lpstr>
      <vt:lpstr>Method: Visualize How the UL and Non-UL Means Compare for TOP16 genes</vt:lpstr>
      <vt:lpstr>Results: Plot Using ggplot2 showing TOP16 Genes and the Chromosome Each Lives Comparing Simulated UL and Non-UL Means of Each Gene </vt:lpstr>
      <vt:lpstr>Methods – Machine Learning Algorithms</vt:lpstr>
      <vt:lpstr>Results: Machine Learning TOP16 Outcomes</vt:lpstr>
      <vt:lpstr>Methods – Data Sets Derived from 130 Genes Common to Cytobands of UL Risk Studies </vt:lpstr>
      <vt:lpstr>Results –Data Table: DE16_most_130_results </vt:lpstr>
      <vt:lpstr>Results –Machine Learning results: DE16_most_130_results </vt:lpstr>
      <vt:lpstr>Methods – Overview of Data Sets Derived from 130 Genes Common to Cytobands of UL Risk Studies </vt:lpstr>
      <vt:lpstr>Results –Data Table: DE16_least_130_results </vt:lpstr>
      <vt:lpstr>Results –Machine  Learning DE16_least_130_results </vt:lpstr>
      <vt:lpstr>Methods – Overview of Data Sets Derived from 130 Genes Common to Cytobands of UL Risk Studies </vt:lpstr>
      <vt:lpstr>Results – Data Table: FOLD16_130_results  </vt:lpstr>
      <vt:lpstr>Results –Machine Learning  FOLD16_130_results  </vt:lpstr>
      <vt:lpstr>Methods – Data Sets Derived from the Universe of All Genes in Common</vt:lpstr>
      <vt:lpstr>Methods – Data Sets Derived from the Universe of All Genes in Common</vt:lpstr>
      <vt:lpstr>Results –Data Table: universe16_fold_results  </vt:lpstr>
      <vt:lpstr>Results -  Machine Learning: universe16_fold_results  </vt:lpstr>
      <vt:lpstr>Methods – Data Sets Derived from the Universe of All Genes in Common</vt:lpstr>
      <vt:lpstr>Results – Data Table: universe16_DE_most_results  </vt:lpstr>
      <vt:lpstr>Results -  Machine Learning: universe16_DE_most_results  </vt:lpstr>
      <vt:lpstr>Methods – Data Sets Derived from the Universe of All Genes in Common</vt:lpstr>
      <vt:lpstr>Results – Data Table: universe16_DE_least_results  </vt:lpstr>
      <vt:lpstr>Results -  Machine Learning: universe16_DE_least_results  </vt:lpstr>
      <vt:lpstr>Methods: Machine Learning All Data Set Outcomes</vt:lpstr>
      <vt:lpstr>Results: Machine Learning All Data Set Outcomes</vt:lpstr>
      <vt:lpstr>Conclusions </vt:lpstr>
      <vt:lpstr>Conclusions </vt:lpstr>
      <vt:lpstr>Conclusions </vt:lpstr>
      <vt:lpstr>Conclusions </vt:lpstr>
      <vt:lpstr>Remaining Questions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Meta-Analysis of the Genes Ubiquitously  Associated with Human Uterine Leiomyoma Development in Healthy Humans Using  the Gene Expression Omnibus Data</dc:title>
  <dc:creator>Janis Corona</dc:creator>
  <cp:lastModifiedBy>Janis Corona</cp:lastModifiedBy>
  <cp:revision>25</cp:revision>
  <dcterms:created xsi:type="dcterms:W3CDTF">2019-07-18T03:55:31Z</dcterms:created>
  <dcterms:modified xsi:type="dcterms:W3CDTF">2019-07-21T19:34:10Z</dcterms:modified>
</cp:coreProperties>
</file>