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72" r:id="rId9"/>
    <p:sldId id="273" r:id="rId10"/>
    <p:sldId id="280" r:id="rId11"/>
    <p:sldId id="263" r:id="rId12"/>
    <p:sldId id="264" r:id="rId13"/>
    <p:sldId id="265" r:id="rId14"/>
    <p:sldId id="266" r:id="rId15"/>
    <p:sldId id="267" r:id="rId16"/>
    <p:sldId id="274" r:id="rId17"/>
    <p:sldId id="275" r:id="rId18"/>
    <p:sldId id="276" r:id="rId19"/>
    <p:sldId id="278" r:id="rId20"/>
    <p:sldId id="281" r:id="rId21"/>
    <p:sldId id="268" r:id="rId22"/>
    <p:sldId id="269" r:id="rId23"/>
    <p:sldId id="270" r:id="rId24"/>
    <p:sldId id="271" r:id="rId25"/>
    <p:sldId id="279" r:id="rId26"/>
    <p:sldId id="282" r:id="rId27"/>
    <p:sldId id="283" r:id="rId28"/>
    <p:sldId id="284" r:id="rId29"/>
    <p:sldId id="285" r:id="rId30"/>
    <p:sldId id="286" r:id="rId31"/>
    <p:sldId id="287" r:id="rId32"/>
    <p:sldId id="288" r:id="rId33"/>
    <p:sldId id="290" r:id="rId34"/>
    <p:sldId id="289"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C176-6112-431C-AD36-C04DD6D60EE7}" type="datetimeFigureOut">
              <a:rPr lang="en-US" smtClean="0"/>
              <a:t>7/14/2019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1821D-A9E5-43EA-A877-2266F7827826}" type="slidenum">
              <a:rPr lang="en-US" smtClean="0"/>
              <a:t>‹#›</a:t>
            </a:fld>
            <a:endParaRPr lang="en-US" dirty="0"/>
          </a:p>
        </p:txBody>
      </p:sp>
    </p:spTree>
    <p:extLst>
      <p:ext uri="{BB962C8B-B14F-4D97-AF65-F5344CB8AC3E}">
        <p14:creationId xmlns:p14="http://schemas.microsoft.com/office/powerpoint/2010/main" val="415623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 are benign tumors of the myometrium of the uterus in females. Female mammals such as humans and mice get UL. Risk factors for UL include: having a low age at menarche, being of child-birthing age, being pre-menopausal, being black, being obese, drinking alcohol, and having a disease such as kidney disease, endometrial cancer in stage III or IV, and having a thyroid dysregulation. Treatment for UL involves an estrogen analogue to inhibit gonadotropin hormone production such as Leuprolide, or an estrogen antagonist like cetrolexin to compete with the estrogen binding sites on a UL. These all stop the UL from growing, but the only treatment to end the symptoms of UL is a myomectomy or a hysterectomy. Removal of the UL (myomectomy) does not keep the UL from coming back. UL development is still being researched, but there are six genes ubiquitous to the UL risk within populations.</a:t>
            </a:r>
          </a:p>
        </p:txBody>
      </p:sp>
      <p:sp>
        <p:nvSpPr>
          <p:cNvPr id="4" name="Slide Number Placeholder 3"/>
          <p:cNvSpPr>
            <a:spLocks noGrp="1"/>
          </p:cNvSpPr>
          <p:nvPr>
            <p:ph type="sldNum" sz="quarter" idx="5"/>
          </p:nvPr>
        </p:nvSpPr>
        <p:spPr/>
        <p:txBody>
          <a:bodyPr/>
          <a:lstStyle/>
          <a:p>
            <a:fld id="{89B1821D-A9E5-43EA-A877-2266F7827826}" type="slidenum">
              <a:rPr lang="en-US" smtClean="0"/>
              <a:t>2</a:t>
            </a:fld>
            <a:endParaRPr lang="en-US" dirty="0"/>
          </a:p>
        </p:txBody>
      </p:sp>
    </p:spTree>
    <p:extLst>
      <p:ext uri="{BB962C8B-B14F-4D97-AF65-F5344CB8AC3E}">
        <p14:creationId xmlns:p14="http://schemas.microsoft.com/office/powerpoint/2010/main" val="3683687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the process of gene expression there are opportunities in transcription where genes upstream or downstream from right next to the gene to up to millions of base pairs away from a target gene where the DNA being transcribed into RNA can recoil onto itself and produce or inhibit production of genes. RNA binding proteins inside the nucleus transcribing the RNA can bind to more genes that they are associated with when the chromatin is loosened around the histones making the nucleosomes accessible. Many studies have investigated this linkage disequilibrium (LD) and looked at either neighboring genes along the chromosome, or chromosomes with LD scores above a certain threshold. LD is </a:t>
            </a:r>
            <a:r>
              <a:rPr lang="en-US" sz="1200" dirty="0"/>
              <a:t>The non-random association between alleles at different loci that don’t follow the same statistical associations if the alleles were sampled independently and randomly based solely on allele frequency. LD analysis is important to finding peaks in loci of genes on chromosomal regions with genes that have been significantly associated with other diseases makes it possible to link genes having pathogenesis to 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11</a:t>
            </a:fld>
            <a:endParaRPr lang="en-US" dirty="0"/>
          </a:p>
        </p:txBody>
      </p:sp>
    </p:spTree>
    <p:extLst>
      <p:ext uri="{BB962C8B-B14F-4D97-AF65-F5344CB8AC3E}">
        <p14:creationId xmlns:p14="http://schemas.microsoft.com/office/powerpoint/2010/main" val="3725713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 et al., (2011) found three genes, SLK (not shown), TNRC6B (top), BET1L (bottom) loci all have significant UL risk for Chinese populations.</a:t>
            </a:r>
          </a:p>
        </p:txBody>
      </p:sp>
      <p:sp>
        <p:nvSpPr>
          <p:cNvPr id="4" name="Slide Number Placeholder 3"/>
          <p:cNvSpPr>
            <a:spLocks noGrp="1"/>
          </p:cNvSpPr>
          <p:nvPr>
            <p:ph type="sldNum" sz="quarter" idx="5"/>
          </p:nvPr>
        </p:nvSpPr>
        <p:spPr/>
        <p:txBody>
          <a:bodyPr/>
          <a:lstStyle/>
          <a:p>
            <a:fld id="{89B1821D-A9E5-43EA-A877-2266F7827826}" type="slidenum">
              <a:rPr lang="en-US" smtClean="0"/>
              <a:t>12</a:t>
            </a:fld>
            <a:endParaRPr lang="en-US" dirty="0"/>
          </a:p>
        </p:txBody>
      </p:sp>
    </p:spTree>
    <p:extLst>
      <p:ext uri="{BB962C8B-B14F-4D97-AF65-F5344CB8AC3E}">
        <p14:creationId xmlns:p14="http://schemas.microsoft.com/office/powerpoint/2010/main" val="421013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examine FASN and CCDC57 among European Americans. In the image above there is a linkage peak with FASN and CCDC57.</a:t>
            </a:r>
          </a:p>
        </p:txBody>
      </p:sp>
      <p:sp>
        <p:nvSpPr>
          <p:cNvPr id="4" name="Slide Number Placeholder 3"/>
          <p:cNvSpPr>
            <a:spLocks noGrp="1"/>
          </p:cNvSpPr>
          <p:nvPr>
            <p:ph type="sldNum" sz="quarter" idx="5"/>
          </p:nvPr>
        </p:nvSpPr>
        <p:spPr/>
        <p:txBody>
          <a:bodyPr/>
          <a:lstStyle/>
          <a:p>
            <a:fld id="{89B1821D-A9E5-43EA-A877-2266F7827826}" type="slidenum">
              <a:rPr lang="en-US" smtClean="0"/>
              <a:t>13</a:t>
            </a:fld>
            <a:endParaRPr lang="en-US" dirty="0"/>
          </a:p>
        </p:txBody>
      </p:sp>
    </p:spTree>
    <p:extLst>
      <p:ext uri="{BB962C8B-B14F-4D97-AF65-F5344CB8AC3E}">
        <p14:creationId xmlns:p14="http://schemas.microsoft.com/office/powerpoint/2010/main" val="1770573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CYTH4 is shown next to other links with genes not one of the six ubiquitous genes to UL risk in current UL risk studies</a:t>
            </a:r>
          </a:p>
        </p:txBody>
      </p:sp>
      <p:sp>
        <p:nvSpPr>
          <p:cNvPr id="4" name="Slide Number Placeholder 3"/>
          <p:cNvSpPr>
            <a:spLocks noGrp="1"/>
          </p:cNvSpPr>
          <p:nvPr>
            <p:ph type="sldNum" sz="quarter" idx="5"/>
          </p:nvPr>
        </p:nvSpPr>
        <p:spPr/>
        <p:txBody>
          <a:bodyPr/>
          <a:lstStyle/>
          <a:p>
            <a:fld id="{89B1821D-A9E5-43EA-A877-2266F7827826}" type="slidenum">
              <a:rPr lang="en-US" smtClean="0"/>
              <a:t>14</a:t>
            </a:fld>
            <a:endParaRPr lang="en-US" dirty="0"/>
          </a:p>
        </p:txBody>
      </p:sp>
    </p:spTree>
    <p:extLst>
      <p:ext uri="{BB962C8B-B14F-4D97-AF65-F5344CB8AC3E}">
        <p14:creationId xmlns:p14="http://schemas.microsoft.com/office/powerpoint/2010/main" val="1170525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evaluated the cancerous gene markers and UL risk in having a pre-existing condition of cancer. These chromosomes are not part of the locus of chromosomal locations for the six genes ubiquitous to UL risk in the UL risk studies. This is a different image of peak linkage between gene spans indicated by the yellow curved bars above each chromosome map.</a:t>
            </a:r>
          </a:p>
        </p:txBody>
      </p:sp>
      <p:sp>
        <p:nvSpPr>
          <p:cNvPr id="4" name="Slide Number Placeholder 3"/>
          <p:cNvSpPr>
            <a:spLocks noGrp="1"/>
          </p:cNvSpPr>
          <p:nvPr>
            <p:ph type="sldNum" sz="quarter" idx="5"/>
          </p:nvPr>
        </p:nvSpPr>
        <p:spPr/>
        <p:txBody>
          <a:bodyPr/>
          <a:lstStyle/>
          <a:p>
            <a:fld id="{89B1821D-A9E5-43EA-A877-2266F7827826}" type="slidenum">
              <a:rPr lang="en-US" smtClean="0"/>
              <a:t>15</a:t>
            </a:fld>
            <a:endParaRPr lang="en-US" dirty="0"/>
          </a:p>
        </p:txBody>
      </p:sp>
    </p:spTree>
    <p:extLst>
      <p:ext uri="{BB962C8B-B14F-4D97-AF65-F5344CB8AC3E}">
        <p14:creationId xmlns:p14="http://schemas.microsoft.com/office/powerpoint/2010/main" val="137766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16</a:t>
            </a:fld>
            <a:endParaRPr lang="en-US" dirty="0"/>
          </a:p>
        </p:txBody>
      </p:sp>
    </p:spTree>
    <p:extLst>
      <p:ext uri="{BB962C8B-B14F-4D97-AF65-F5344CB8AC3E}">
        <p14:creationId xmlns:p14="http://schemas.microsoft.com/office/powerpoint/2010/main" val="416352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algorithms are produced in R, mostly with the caret package. The LDA method is a collapsed Gibbs sampling method, the RF and RF2 algorithms use a decision tree method to classify samples categorically, the GBM model uses the Adaboost and gradient boosted regression models that rely on least squares, logistic, poisson, quantile, multi-nomial logistic, and t-distribution loss methods. The K Nearest Neighbor uses the centroid of groups of data as unsupervised data points or non-categorized data to keep samples in the group of other samples closest to their characteristic groupings. The Rpart method uses decision trees by recursive partitioning of the data. GLM is a generalized linear regression model. The combined model uses the outcomes from all algorithm results as a dataframe to select the most frequent prediction or best prediction.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17</a:t>
            </a:fld>
            <a:endParaRPr lang="en-US" dirty="0"/>
          </a:p>
        </p:txBody>
      </p:sp>
    </p:spTree>
    <p:extLst>
      <p:ext uri="{BB962C8B-B14F-4D97-AF65-F5344CB8AC3E}">
        <p14:creationId xmlns:p14="http://schemas.microsoft.com/office/powerpoint/2010/main" val="45244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TOP16 (10 most DE+6 ubiquitous genes) are symmetrical, but some are skewed where the median is on the right or left of the mean making the tail point the opposite direction, such as with GRIP1 it is left skewed (third moments) having the median on the left of the mean and BET1L is almost perfectly symmetrical.</a:t>
            </a:r>
          </a:p>
        </p:txBody>
      </p:sp>
      <p:sp>
        <p:nvSpPr>
          <p:cNvPr id="4" name="Slide Number Placeholder 3"/>
          <p:cNvSpPr>
            <a:spLocks noGrp="1"/>
          </p:cNvSpPr>
          <p:nvPr>
            <p:ph type="sldNum" sz="quarter" idx="5"/>
          </p:nvPr>
        </p:nvSpPr>
        <p:spPr/>
        <p:txBody>
          <a:bodyPr/>
          <a:lstStyle/>
          <a:p>
            <a:fld id="{89B1821D-A9E5-43EA-A877-2266F7827826}" type="slidenum">
              <a:rPr lang="en-US" smtClean="0"/>
              <a:t>19</a:t>
            </a:fld>
            <a:endParaRPr lang="en-US" dirty="0"/>
          </a:p>
        </p:txBody>
      </p:sp>
    </p:spTree>
    <p:extLst>
      <p:ext uri="{BB962C8B-B14F-4D97-AF65-F5344CB8AC3E}">
        <p14:creationId xmlns:p14="http://schemas.microsoft.com/office/powerpoint/2010/main" val="3837930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from using Gviz to develop visualizations showing the locus of genes and the neighboring genes along chromosomal links of each of the six ubiquitous gene’s cytoband address in the chromosome. These images that follow are graphic in nature, by showing only those genes in the subset of 30 genes and if the gene of the six genes belonging to chromosomes 11, 12, 17, or 22 are in the majority or minority of genes expressed in UL samples for that chromosome.</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20</a:t>
            </a:fld>
            <a:endParaRPr lang="en-US" dirty="0"/>
          </a:p>
        </p:txBody>
      </p:sp>
    </p:spTree>
    <p:extLst>
      <p:ext uri="{BB962C8B-B14F-4D97-AF65-F5344CB8AC3E}">
        <p14:creationId xmlns:p14="http://schemas.microsoft.com/office/powerpoint/2010/main" val="1556766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genes show BET1L on chromosome 11 as being part of the minority of genes on this chromosome that were over-expressed in UL compared to non-UL samples</a:t>
            </a:r>
          </a:p>
        </p:txBody>
      </p:sp>
      <p:sp>
        <p:nvSpPr>
          <p:cNvPr id="4" name="Slide Number Placeholder 3"/>
          <p:cNvSpPr>
            <a:spLocks noGrp="1"/>
          </p:cNvSpPr>
          <p:nvPr>
            <p:ph type="sldNum" sz="quarter" idx="5"/>
          </p:nvPr>
        </p:nvSpPr>
        <p:spPr/>
        <p:txBody>
          <a:bodyPr/>
          <a:lstStyle/>
          <a:p>
            <a:fld id="{89B1821D-A9E5-43EA-A877-2266F7827826}" type="slidenum">
              <a:rPr lang="en-US" smtClean="0"/>
              <a:t>21</a:t>
            </a:fld>
            <a:endParaRPr lang="en-US" dirty="0"/>
          </a:p>
        </p:txBody>
      </p:sp>
    </p:spTree>
    <p:extLst>
      <p:ext uri="{BB962C8B-B14F-4D97-AF65-F5344CB8AC3E}">
        <p14:creationId xmlns:p14="http://schemas.microsoft.com/office/powerpoint/2010/main" val="177692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TNRC6B: UL risk factor for all above, but also associated with volume or the size of the UL in Chinese and European Americans. </a:t>
            </a:r>
          </a:p>
          <a:p>
            <a:r>
              <a:rPr lang="en-US" dirty="0"/>
              <a:t>BET1L: UL risk factor for all above, but also associated with the number of fibroids in Chinese and the location of the fibroid as either sub, sera, or intra-mucosal of the uterus in European and European Americans.</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a:t>
            </a:fld>
            <a:endParaRPr lang="en-US" dirty="0"/>
          </a:p>
        </p:txBody>
      </p:sp>
    </p:spTree>
    <p:extLst>
      <p:ext uri="{BB962C8B-B14F-4D97-AF65-F5344CB8AC3E}">
        <p14:creationId xmlns:p14="http://schemas.microsoft.com/office/powerpoint/2010/main" val="923286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weren’t many genes on Chromosome 12 in common between those UL and non-UL samples. But HMGA2 is part of the majority of genes that as a whole were over-expressed in UL samples compared to non-UL samples.</a:t>
            </a:r>
          </a:p>
        </p:txBody>
      </p:sp>
      <p:sp>
        <p:nvSpPr>
          <p:cNvPr id="4" name="Slide Number Placeholder 3"/>
          <p:cNvSpPr>
            <a:spLocks noGrp="1"/>
          </p:cNvSpPr>
          <p:nvPr>
            <p:ph type="sldNum" sz="quarter" idx="5"/>
          </p:nvPr>
        </p:nvSpPr>
        <p:spPr/>
        <p:txBody>
          <a:bodyPr/>
          <a:lstStyle/>
          <a:p>
            <a:fld id="{89B1821D-A9E5-43EA-A877-2266F7827826}" type="slidenum">
              <a:rPr lang="en-US" smtClean="0"/>
              <a:t>22</a:t>
            </a:fld>
            <a:endParaRPr lang="en-US" dirty="0"/>
          </a:p>
        </p:txBody>
      </p:sp>
    </p:spTree>
    <p:extLst>
      <p:ext uri="{BB962C8B-B14F-4D97-AF65-F5344CB8AC3E}">
        <p14:creationId xmlns:p14="http://schemas.microsoft.com/office/powerpoint/2010/main" val="2624102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FASN and CCDC57 are in the same linkage block of cytoband q25.3. These genes are those genes in a subset of genes only on the chromosomes the six ubiquitous genes are located that are under-expressed in UL compared to non-UL samples on that chromosome as a minority compared to the genes in the majority that are over-expressed in UL.</a:t>
            </a:r>
          </a:p>
        </p:txBody>
      </p:sp>
      <p:sp>
        <p:nvSpPr>
          <p:cNvPr id="4" name="Slide Number Placeholder 3"/>
          <p:cNvSpPr>
            <a:spLocks noGrp="1"/>
          </p:cNvSpPr>
          <p:nvPr>
            <p:ph type="sldNum" sz="quarter" idx="5"/>
          </p:nvPr>
        </p:nvSpPr>
        <p:spPr/>
        <p:txBody>
          <a:bodyPr/>
          <a:lstStyle/>
          <a:p>
            <a:fld id="{89B1821D-A9E5-43EA-A877-2266F7827826}" type="slidenum">
              <a:rPr lang="en-US" smtClean="0"/>
              <a:t>23</a:t>
            </a:fld>
            <a:endParaRPr lang="en-US" dirty="0"/>
          </a:p>
        </p:txBody>
      </p:sp>
    </p:spTree>
    <p:extLst>
      <p:ext uri="{BB962C8B-B14F-4D97-AF65-F5344CB8AC3E}">
        <p14:creationId xmlns:p14="http://schemas.microsoft.com/office/powerpoint/2010/main" val="4223130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genes ubiquitous to UL risk  are CYTH4 upper left of image and TNRC6B in the upper right of image in cytoband q.13.1 of chromosome 22. Many genes between these two genes, but all are expressed less in UL compared to non-UL samples as a majority of the genes on chromosome 22.</a:t>
            </a:r>
          </a:p>
        </p:txBody>
      </p:sp>
      <p:sp>
        <p:nvSpPr>
          <p:cNvPr id="4" name="Slide Number Placeholder 3"/>
          <p:cNvSpPr>
            <a:spLocks noGrp="1"/>
          </p:cNvSpPr>
          <p:nvPr>
            <p:ph type="sldNum" sz="quarter" idx="5"/>
          </p:nvPr>
        </p:nvSpPr>
        <p:spPr/>
        <p:txBody>
          <a:bodyPr/>
          <a:lstStyle/>
          <a:p>
            <a:fld id="{89B1821D-A9E5-43EA-A877-2266F7827826}" type="slidenum">
              <a:rPr lang="en-US" smtClean="0"/>
              <a:t>24</a:t>
            </a:fld>
            <a:endParaRPr lang="en-US" dirty="0"/>
          </a:p>
        </p:txBody>
      </p:sp>
    </p:spTree>
    <p:extLst>
      <p:ext uri="{BB962C8B-B14F-4D97-AF65-F5344CB8AC3E}">
        <p14:creationId xmlns:p14="http://schemas.microsoft.com/office/powerpoint/2010/main" val="3202982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lattice R package ‘splom()’ plot showing four of the genes least expressed in UL on chromosome 17. Two of the ubiquitous genes, FASN and CCDC57 are listed. The scatters outside of the 45 degree diagonal indicate differences between gene expression values. No real patterns, as medium to high values of FASN for FSCN2, CCDC57, and SLC38A10 show expressions of also medium to high.</a:t>
            </a:r>
          </a:p>
        </p:txBody>
      </p:sp>
      <p:sp>
        <p:nvSpPr>
          <p:cNvPr id="4" name="Slide Number Placeholder 3"/>
          <p:cNvSpPr>
            <a:spLocks noGrp="1"/>
          </p:cNvSpPr>
          <p:nvPr>
            <p:ph type="sldNum" sz="quarter" idx="5"/>
          </p:nvPr>
        </p:nvSpPr>
        <p:spPr/>
        <p:txBody>
          <a:bodyPr/>
          <a:lstStyle/>
          <a:p>
            <a:fld id="{89B1821D-A9E5-43EA-A877-2266F7827826}" type="slidenum">
              <a:rPr lang="en-US" smtClean="0"/>
              <a:t>25</a:t>
            </a:fld>
            <a:endParaRPr lang="en-US" dirty="0"/>
          </a:p>
        </p:txBody>
      </p:sp>
    </p:spTree>
    <p:extLst>
      <p:ext uri="{BB962C8B-B14F-4D97-AF65-F5344CB8AC3E}">
        <p14:creationId xmlns:p14="http://schemas.microsoft.com/office/powerpoint/2010/main" val="425745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10,000 simulated means from bootstrap sampling on the TOP16 genes is shown comparing the x-axis of non-UL means to the y-axis of UL means for each of the 16 TOP16 genes. A categorical factor for whether the gene is a part of the majority (blue) or not (red) was added to show that most of the genes (9) are part of the majority, but the other minority (7) are close to the best fit linear regression line between the simulated means of the UL and non-UL genes.</a:t>
            </a:r>
          </a:p>
        </p:txBody>
      </p:sp>
      <p:sp>
        <p:nvSpPr>
          <p:cNvPr id="4" name="Slide Number Placeholder 3"/>
          <p:cNvSpPr>
            <a:spLocks noGrp="1"/>
          </p:cNvSpPr>
          <p:nvPr>
            <p:ph type="sldNum" sz="quarter" idx="5"/>
          </p:nvPr>
        </p:nvSpPr>
        <p:spPr/>
        <p:txBody>
          <a:bodyPr/>
          <a:lstStyle/>
          <a:p>
            <a:fld id="{89B1821D-A9E5-43EA-A877-2266F7827826}" type="slidenum">
              <a:rPr lang="en-US" smtClean="0"/>
              <a:t>26</a:t>
            </a:fld>
            <a:endParaRPr lang="en-US" dirty="0"/>
          </a:p>
        </p:txBody>
      </p:sp>
    </p:spTree>
    <p:extLst>
      <p:ext uri="{BB962C8B-B14F-4D97-AF65-F5344CB8AC3E}">
        <p14:creationId xmlns:p14="http://schemas.microsoft.com/office/powerpoint/2010/main" val="2216514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was made using ggplot2 in R. It shows the 16 genes of 10 most DE and 6 ubiquitous genes to UL risk studies in the subset of 130 genes living in the same cytoband locations as the six ubiquitous genes, or the TOP16 genes for short. All of chromosome 11 and 22 genes have higher expression means than the non-UL means from the 10,000 simulations and all genes on chromosome 12 have higher non-UL simulated means than UL means. Chromosome 17 shows simulated means mixed for UL and non-UL means. True results show that these same four genes of chromosome 17 were expressed less than UL from the Gviz image of Chromosome 17 in Results.</a:t>
            </a:r>
          </a:p>
        </p:txBody>
      </p:sp>
      <p:sp>
        <p:nvSpPr>
          <p:cNvPr id="4" name="Slide Number Placeholder 3"/>
          <p:cNvSpPr>
            <a:spLocks noGrp="1"/>
          </p:cNvSpPr>
          <p:nvPr>
            <p:ph type="sldNum" sz="quarter" idx="5"/>
          </p:nvPr>
        </p:nvSpPr>
        <p:spPr/>
        <p:txBody>
          <a:bodyPr/>
          <a:lstStyle/>
          <a:p>
            <a:fld id="{89B1821D-A9E5-43EA-A877-2266F7827826}" type="slidenum">
              <a:rPr lang="en-US" smtClean="0"/>
              <a:t>27</a:t>
            </a:fld>
            <a:endParaRPr lang="en-US" dirty="0"/>
          </a:p>
        </p:txBody>
      </p:sp>
    </p:spTree>
    <p:extLst>
      <p:ext uri="{BB962C8B-B14F-4D97-AF65-F5344CB8AC3E}">
        <p14:creationId xmlns:p14="http://schemas.microsoft.com/office/powerpoint/2010/main" val="140997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above are for the TOP16 genes in the subset of 130 genes belonging to the same cytoband locations as the six genes ubiquitous to UL risk studies. The combined prediction model scored the best with an accuracy of 83 per cent and the next best algorithm is the LDA with a score of 74 per cent accuracy in predicting UL or non-UL for the TYPE of sample. The </a:t>
            </a:r>
          </a:p>
        </p:txBody>
      </p:sp>
      <p:sp>
        <p:nvSpPr>
          <p:cNvPr id="4" name="Slide Number Placeholder 3"/>
          <p:cNvSpPr>
            <a:spLocks noGrp="1"/>
          </p:cNvSpPr>
          <p:nvPr>
            <p:ph type="sldNum" sz="quarter" idx="5"/>
          </p:nvPr>
        </p:nvSpPr>
        <p:spPr/>
        <p:txBody>
          <a:bodyPr/>
          <a:lstStyle/>
          <a:p>
            <a:fld id="{89B1821D-A9E5-43EA-A877-2266F7827826}" type="slidenum">
              <a:rPr lang="en-US" smtClean="0"/>
              <a:t>28</a:t>
            </a:fld>
            <a:endParaRPr lang="en-US" dirty="0"/>
          </a:p>
        </p:txBody>
      </p:sp>
    </p:spTree>
    <p:extLst>
      <p:ext uri="{BB962C8B-B14F-4D97-AF65-F5344CB8AC3E}">
        <p14:creationId xmlns:p14="http://schemas.microsoft.com/office/powerpoint/2010/main" val="2699993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above are the results from machine learning predictions made on all data sets derived. The combined model of all seven algorithms performed best with an accuracy of 92 per cent on two separate files of data sets named DE16_most_130_results.csv and the universe16_fold_results.csv. These two data sets do not include the six genes ubiquitous to UL risk studies.  Those genes having the most change in magnitude as observed in UL samples compared to non-UL samples in the DE16_most_130_results is from the subset of 130 genes in common along the same cytoband locations as the six UL risk studies’ genes.  The universe16_fold_results data set is from all of the genes in the universe of genes these five GEO studies had in common having the most fold change in UL samples compared to non-UL samples. The next best data sets for best accuracy in prediction scores is from the universe16_DE_most_results with 86 per cent accuracy. It is data on the top 16 genes with the highest magnitude of change between UL and non-UL samples in the universe of combined genes between these five GEO studies. Both data sets that chose the 16 genes having the least change in magnitude scored the worst, making it likely none of these genes are suitable to associate with UL risk. The TOP16 and majority group of genes that contains five expressed more in UL and five expressed less in UL from the subset of 130 in common by cytoband location both scored 83 per cent accuracy, which is pretty good on a scale of accuracy compared to the least expressed genes. </a:t>
            </a:r>
          </a:p>
        </p:txBody>
      </p:sp>
      <p:sp>
        <p:nvSpPr>
          <p:cNvPr id="4" name="Slide Number Placeholder 3"/>
          <p:cNvSpPr>
            <a:spLocks noGrp="1"/>
          </p:cNvSpPr>
          <p:nvPr>
            <p:ph type="sldNum" sz="quarter" idx="5"/>
          </p:nvPr>
        </p:nvSpPr>
        <p:spPr/>
        <p:txBody>
          <a:bodyPr/>
          <a:lstStyle/>
          <a:p>
            <a:fld id="{89B1821D-A9E5-43EA-A877-2266F7827826}" type="slidenum">
              <a:rPr lang="en-US" smtClean="0"/>
              <a:t>29</a:t>
            </a:fld>
            <a:endParaRPr lang="en-US" dirty="0"/>
          </a:p>
        </p:txBody>
      </p:sp>
    </p:spTree>
    <p:extLst>
      <p:ext uri="{BB962C8B-B14F-4D97-AF65-F5344CB8AC3E}">
        <p14:creationId xmlns:p14="http://schemas.microsoft.com/office/powerpoint/2010/main" val="4077297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from five different UL studies of microarray gene expression data was combined from GEO and used to derive eight different data sets that could be used to determine if the six genes ubiquitous to current research studies can make an accurate prediction of a sample being UL or non-UL. When including these six genes and the next genes that were the top genes expressed in UL by most magnitude of change an accuracy of 83 per cent was achieved with a first run on a 30 per cent partition (36/121)  UL and non-UL samples trained  on the other 70 per cent partition (85/121).</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30</a:t>
            </a:fld>
            <a:endParaRPr lang="en-US" dirty="0"/>
          </a:p>
        </p:txBody>
      </p:sp>
    </p:spTree>
    <p:extLst>
      <p:ext uri="{BB962C8B-B14F-4D97-AF65-F5344CB8AC3E}">
        <p14:creationId xmlns:p14="http://schemas.microsoft.com/office/powerpoint/2010/main" val="1284286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were better for most expressed and worse for least expressed universally for DE and magnitude</a:t>
            </a:r>
          </a:p>
        </p:txBody>
      </p:sp>
      <p:sp>
        <p:nvSpPr>
          <p:cNvPr id="4" name="Slide Number Placeholder 3"/>
          <p:cNvSpPr>
            <a:spLocks noGrp="1"/>
          </p:cNvSpPr>
          <p:nvPr>
            <p:ph type="sldNum" sz="quarter" idx="5"/>
          </p:nvPr>
        </p:nvSpPr>
        <p:spPr/>
        <p:txBody>
          <a:bodyPr/>
          <a:lstStyle/>
          <a:p>
            <a:fld id="{89B1821D-A9E5-43EA-A877-2266F7827826}" type="slidenum">
              <a:rPr lang="en-US" smtClean="0"/>
              <a:t>31</a:t>
            </a:fld>
            <a:endParaRPr lang="en-US" dirty="0"/>
          </a:p>
        </p:txBody>
      </p:sp>
    </p:spTree>
    <p:extLst>
      <p:ext uri="{BB962C8B-B14F-4D97-AF65-F5344CB8AC3E}">
        <p14:creationId xmlns:p14="http://schemas.microsoft.com/office/powerpoint/2010/main" val="18518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six genes ubiquitous to current UL risk studies as those having population statistical significance for UL development as seen in the faceted global images of each genes verified UL risk with in each population.</a:t>
            </a:r>
          </a:p>
        </p:txBody>
      </p:sp>
      <p:sp>
        <p:nvSpPr>
          <p:cNvPr id="4" name="Slide Number Placeholder 3"/>
          <p:cNvSpPr>
            <a:spLocks noGrp="1"/>
          </p:cNvSpPr>
          <p:nvPr>
            <p:ph type="sldNum" sz="quarter" idx="5"/>
          </p:nvPr>
        </p:nvSpPr>
        <p:spPr/>
        <p:txBody>
          <a:bodyPr/>
          <a:lstStyle/>
          <a:p>
            <a:fld id="{89B1821D-A9E5-43EA-A877-2266F7827826}" type="slidenum">
              <a:rPr lang="en-US" smtClean="0"/>
              <a:t>4</a:t>
            </a:fld>
            <a:endParaRPr lang="en-US" dirty="0"/>
          </a:p>
        </p:txBody>
      </p:sp>
    </p:spTree>
    <p:extLst>
      <p:ext uri="{BB962C8B-B14F-4D97-AF65-F5344CB8AC3E}">
        <p14:creationId xmlns:p14="http://schemas.microsoft.com/office/powerpoint/2010/main" val="1214526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need to rule out the six ubiquitous genes to predicting UL samples and associating with UL pathogenesis based on previous UL risk studies. The genes having the most or least gene expression in UL compared to non-UL measured by fold change or differential expression in magnitude make good predictors in machine learning algorithms. Since the best accuracy was obtained by a combined model of algorithms that involved unsupervised or non-categorical groupings it proves the machine learning algorithms are useful for predicting outcomes in a given data set. Also, the least expressed genes do show little connection to UL risk or onset. </a:t>
            </a:r>
          </a:p>
        </p:txBody>
      </p:sp>
      <p:sp>
        <p:nvSpPr>
          <p:cNvPr id="4" name="Slide Number Placeholder 3"/>
          <p:cNvSpPr>
            <a:spLocks noGrp="1"/>
          </p:cNvSpPr>
          <p:nvPr>
            <p:ph type="sldNum" sz="quarter" idx="5"/>
          </p:nvPr>
        </p:nvSpPr>
        <p:spPr/>
        <p:txBody>
          <a:bodyPr/>
          <a:lstStyle/>
          <a:p>
            <a:fld id="{89B1821D-A9E5-43EA-A877-2266F7827826}" type="slidenum">
              <a:rPr lang="en-US" smtClean="0"/>
              <a:t>32</a:t>
            </a:fld>
            <a:endParaRPr lang="en-US" dirty="0"/>
          </a:p>
        </p:txBody>
      </p:sp>
    </p:spTree>
    <p:extLst>
      <p:ext uri="{BB962C8B-B14F-4D97-AF65-F5344CB8AC3E}">
        <p14:creationId xmlns:p14="http://schemas.microsoft.com/office/powerpoint/2010/main" val="1939506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many ways that gene expression can be altered from transcription to translation mean that those genes expressed less in UL could be associated with UL pathogenesis and how the body regulates UL development by inhibiting those genes’ production. And for the genes expressed more in UL, it could mean that the body needs more of these genes to protect the body from other diseases that could be related to UL, though no current study this research encountered has observed a UL being a predisposition to later cancers or diseases. Current studies have associated diseases to developing UL but not the inverse, and also having thyroid dysfunction associate with having a UL when using CYTH4 as a gene target. It is also possible that RNA stability is off set in the post-transcription process of the gene production outside of the nucleus of the cell and the genes expressed more in UL are being expressed more because of RNA instability which could be a reason UL grow as the gene target TNRC6B is linked to many populations as doing. Much more work in UL risk gene targeting needs to be done, with more sampling, more ruling out of genes that could be associated with UL risk, more testing for significance of gene targets already established as having UL pathogenesis in some populations but not in few others. Gene expression does play a pivotal role in how our bodies protect themselves from stresses in the environment and UL development has shown that many genes do change in gene expression values in UL samples compared to non-UL samples. There is enough evidence of this in the predictive models that showed up to 92 per cent accuracy in predicting UL.  There is no reason to stop screening microarray gene expression samples to find gene targets to UL risk.</a:t>
            </a:r>
          </a:p>
        </p:txBody>
      </p:sp>
      <p:sp>
        <p:nvSpPr>
          <p:cNvPr id="4" name="Slide Number Placeholder 3"/>
          <p:cNvSpPr>
            <a:spLocks noGrp="1"/>
          </p:cNvSpPr>
          <p:nvPr>
            <p:ph type="sldNum" sz="quarter" idx="5"/>
          </p:nvPr>
        </p:nvSpPr>
        <p:spPr/>
        <p:txBody>
          <a:bodyPr/>
          <a:lstStyle/>
          <a:p>
            <a:fld id="{89B1821D-A9E5-43EA-A877-2266F7827826}" type="slidenum">
              <a:rPr lang="en-US" smtClean="0"/>
              <a:t>33</a:t>
            </a:fld>
            <a:endParaRPr lang="en-US" dirty="0"/>
          </a:p>
        </p:txBody>
      </p:sp>
    </p:spTree>
    <p:extLst>
      <p:ext uri="{BB962C8B-B14F-4D97-AF65-F5344CB8AC3E}">
        <p14:creationId xmlns:p14="http://schemas.microsoft.com/office/powerpoint/2010/main" val="3869493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34</a:t>
            </a:fld>
            <a:endParaRPr lang="en-US" dirty="0"/>
          </a:p>
        </p:txBody>
      </p:sp>
    </p:spTree>
    <p:extLst>
      <p:ext uri="{BB962C8B-B14F-4D97-AF65-F5344CB8AC3E}">
        <p14:creationId xmlns:p14="http://schemas.microsoft.com/office/powerpoint/2010/main" val="2495421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35</a:t>
            </a:fld>
            <a:endParaRPr lang="en-US" dirty="0"/>
          </a:p>
        </p:txBody>
      </p:sp>
    </p:spTree>
    <p:extLst>
      <p:ext uri="{BB962C8B-B14F-4D97-AF65-F5344CB8AC3E}">
        <p14:creationId xmlns:p14="http://schemas.microsoft.com/office/powerpoint/2010/main" val="2392370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36</a:t>
            </a:fld>
            <a:endParaRPr lang="en-US" dirty="0"/>
          </a:p>
        </p:txBody>
      </p:sp>
    </p:spTree>
    <p:extLst>
      <p:ext uri="{BB962C8B-B14F-4D97-AF65-F5344CB8AC3E}">
        <p14:creationId xmlns:p14="http://schemas.microsoft.com/office/powerpoint/2010/main" val="157873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Gene transcription: Chromosome, chromatin, histone, nucleosomes, introns and exons post-transcription, moving to cytoplasm</a:t>
            </a:r>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5</a:t>
            </a:fld>
            <a:endParaRPr lang="en-US" dirty="0"/>
          </a:p>
        </p:txBody>
      </p:sp>
    </p:spTree>
    <p:extLst>
      <p:ext uri="{BB962C8B-B14F-4D97-AF65-F5344CB8AC3E}">
        <p14:creationId xmlns:p14="http://schemas.microsoft.com/office/powerpoint/2010/main" val="482764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 translation: Outside of the nucleus after transcription of RNA is exported from nucleus to the cytoplasm of the cell, ribosomes translate RNA to proteins, cis-acting elements, promotors of genes, repressors of genes, 5’ to 3’ translation region, recoil by RNA binding proteins upstream, downstream, along coding region, millions of base pairs away, external stimuli effects gene expression.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6</a:t>
            </a:fld>
            <a:endParaRPr lang="en-US" dirty="0"/>
          </a:p>
        </p:txBody>
      </p:sp>
    </p:spTree>
    <p:extLst>
      <p:ext uri="{BB962C8B-B14F-4D97-AF65-F5344CB8AC3E}">
        <p14:creationId xmlns:p14="http://schemas.microsoft.com/office/powerpoint/2010/main" val="178541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can be affected by heat, UV light, environmental disturbances, chemical disturbances, and other stresses.</a:t>
            </a:r>
          </a:p>
          <a:p>
            <a:r>
              <a:rPr lang="en-US" dirty="0"/>
              <a:t>Gene expression of RNA can be influenced from transcription throughout translation during any of those processes. This is why looking at the gene expression of the microarray samples across UL and non-UL samples could indicate some gene targets for treating or further researching UL risk to begin alternative therapies.</a:t>
            </a:r>
          </a:p>
        </p:txBody>
      </p:sp>
      <p:sp>
        <p:nvSpPr>
          <p:cNvPr id="4" name="Slide Number Placeholder 3"/>
          <p:cNvSpPr>
            <a:spLocks noGrp="1"/>
          </p:cNvSpPr>
          <p:nvPr>
            <p:ph type="sldNum" sz="quarter" idx="5"/>
          </p:nvPr>
        </p:nvSpPr>
        <p:spPr/>
        <p:txBody>
          <a:bodyPr/>
          <a:lstStyle/>
          <a:p>
            <a:fld id="{89B1821D-A9E5-43EA-A877-2266F7827826}" type="slidenum">
              <a:rPr lang="en-US" smtClean="0"/>
              <a:t>7</a:t>
            </a:fld>
            <a:endParaRPr lang="en-US" dirty="0"/>
          </a:p>
        </p:txBody>
      </p:sp>
    </p:spTree>
    <p:extLst>
      <p:ext uri="{BB962C8B-B14F-4D97-AF65-F5344CB8AC3E}">
        <p14:creationId xmlns:p14="http://schemas.microsoft.com/office/powerpoint/2010/main" val="199264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expression is a result of changes at the transcription or translational process of protein creation and is a result of stress in the environment.</a:t>
            </a:r>
          </a:p>
          <a:p>
            <a:r>
              <a:rPr lang="en-US" dirty="0"/>
              <a:t>Current UL risk studies have examined gene expression data and found gene targets to be TNRC6B, BET1L, HMGA2, CYTH4, CCDC57, and FASN as hereditary determinants of UL predisposition and as targets of UL pathogenesis. Not all these genes are significant for UL risk in each population.</a:t>
            </a:r>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8</a:t>
            </a:fld>
            <a:endParaRPr lang="en-US" dirty="0"/>
          </a:p>
        </p:txBody>
      </p:sp>
    </p:spTree>
    <p:extLst>
      <p:ext uri="{BB962C8B-B14F-4D97-AF65-F5344CB8AC3E}">
        <p14:creationId xmlns:p14="http://schemas.microsoft.com/office/powerpoint/2010/main" val="4146105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data from five studies on UL risk analyzed and combined to one set of 12,173 genes universally in common. Then, this data set was then used to gather a subset of 130 genes that are in common among the five studies but also only on the same chromosomal locations as the six genes ubiquitous to UL risk in current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9B1821D-A9E5-43EA-A877-2266F7827826}" type="slidenum">
              <a:rPr lang="en-US" smtClean="0"/>
              <a:t>9</a:t>
            </a:fld>
            <a:endParaRPr lang="en-US" dirty="0"/>
          </a:p>
        </p:txBody>
      </p:sp>
    </p:spTree>
    <p:extLst>
      <p:ext uri="{BB962C8B-B14F-4D97-AF65-F5344CB8AC3E}">
        <p14:creationId xmlns:p14="http://schemas.microsoft.com/office/powerpoint/2010/main" val="4017770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following five slides demonstrate what LD is and show visualizations that map out the neighborhood of genes and the locus of genes along the gene’s cytoband location</a:t>
            </a:r>
          </a:p>
        </p:txBody>
      </p:sp>
      <p:sp>
        <p:nvSpPr>
          <p:cNvPr id="4" name="Slide Number Placeholder 3"/>
          <p:cNvSpPr>
            <a:spLocks noGrp="1"/>
          </p:cNvSpPr>
          <p:nvPr>
            <p:ph type="sldNum" sz="quarter" idx="5"/>
          </p:nvPr>
        </p:nvSpPr>
        <p:spPr/>
        <p:txBody>
          <a:bodyPr/>
          <a:lstStyle/>
          <a:p>
            <a:fld id="{89B1821D-A9E5-43EA-A877-2266F7827826}" type="slidenum">
              <a:rPr lang="en-US" smtClean="0"/>
              <a:t>10</a:t>
            </a:fld>
            <a:endParaRPr lang="en-US" dirty="0"/>
          </a:p>
        </p:txBody>
      </p:sp>
    </p:spTree>
    <p:extLst>
      <p:ext uri="{BB962C8B-B14F-4D97-AF65-F5344CB8AC3E}">
        <p14:creationId xmlns:p14="http://schemas.microsoft.com/office/powerpoint/2010/main" val="178959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1898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64250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740750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111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72077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80329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8398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404901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220659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365809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2322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4605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26364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69345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9802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496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97286-FCDF-4FBD-8689-C1E7A12F235E}" type="datetimeFigureOut">
              <a:rPr lang="en-US" smtClean="0"/>
              <a:t>7/14/2019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BE97F-36D1-41DE-970C-7ABACBEFB5FA}" type="slidenum">
              <a:rPr lang="en-US" smtClean="0"/>
              <a:t>‹#›</a:t>
            </a:fld>
            <a:endParaRPr lang="en-US" dirty="0"/>
          </a:p>
        </p:txBody>
      </p:sp>
    </p:spTree>
    <p:extLst>
      <p:ext uri="{BB962C8B-B14F-4D97-AF65-F5344CB8AC3E}">
        <p14:creationId xmlns:p14="http://schemas.microsoft.com/office/powerpoint/2010/main" val="115153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C97286-FCDF-4FBD-8689-C1E7A12F235E}" type="datetimeFigureOut">
              <a:rPr lang="en-US" smtClean="0"/>
              <a:t>7/14/2019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9DBE97F-36D1-41DE-970C-7ABACBEFB5FA}" type="slidenum">
              <a:rPr lang="en-US" smtClean="0"/>
              <a:t>‹#›</a:t>
            </a:fld>
            <a:endParaRPr lang="en-US" dirty="0"/>
          </a:p>
        </p:txBody>
      </p:sp>
    </p:spTree>
    <p:extLst>
      <p:ext uri="{BB962C8B-B14F-4D97-AF65-F5344CB8AC3E}">
        <p14:creationId xmlns:p14="http://schemas.microsoft.com/office/powerpoint/2010/main" val="38381632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7B0-CAC9-4E1A-99AB-E08D4D69D507}"/>
              </a:ext>
            </a:extLst>
          </p:cNvPr>
          <p:cNvSpPr>
            <a:spLocks noGrp="1"/>
          </p:cNvSpPr>
          <p:nvPr>
            <p:ph type="ctrTitle"/>
          </p:nvPr>
        </p:nvSpPr>
        <p:spPr>
          <a:xfrm>
            <a:off x="672904" y="323556"/>
            <a:ext cx="10846191" cy="2785403"/>
          </a:xfrm>
        </p:spPr>
        <p:txBody>
          <a:bodyPr>
            <a:normAutofit/>
          </a:bodyPr>
          <a:lstStyle/>
          <a:p>
            <a:pPr algn="l"/>
            <a:r>
              <a:rPr lang="en-US" sz="3200" cap="all" dirty="0">
                <a:effectLst/>
              </a:rPr>
              <a:t>Meta-Analysis of the Genes Ubiquitously </a:t>
            </a:r>
            <a:br>
              <a:rPr lang="en-US" sz="3200" dirty="0">
                <a:effectLst/>
              </a:rPr>
            </a:br>
            <a:r>
              <a:rPr lang="en-US" sz="3200" cap="all" dirty="0">
                <a:effectLst/>
              </a:rPr>
              <a:t>Associated with Human Uterine Leiomyoma Development in Healthy Humans Using </a:t>
            </a:r>
            <a:br>
              <a:rPr lang="en-US" sz="3200" dirty="0">
                <a:effectLst/>
              </a:rPr>
            </a:br>
            <a:r>
              <a:rPr lang="en-US" sz="3200" cap="all" dirty="0">
                <a:effectLst/>
              </a:rPr>
              <a:t>the Gene Expression Omnibus Data</a:t>
            </a:r>
            <a:endParaRPr lang="en-US" sz="3200" dirty="0"/>
          </a:p>
        </p:txBody>
      </p:sp>
      <p:sp>
        <p:nvSpPr>
          <p:cNvPr id="3" name="Subtitle 2">
            <a:extLst>
              <a:ext uri="{FF2B5EF4-FFF2-40B4-BE49-F238E27FC236}">
                <a16:creationId xmlns:a16="http://schemas.microsoft.com/office/drawing/2014/main" id="{4DA59E27-C307-4B2D-B87A-25E8D7A4FFF1}"/>
              </a:ext>
            </a:extLst>
          </p:cNvPr>
          <p:cNvSpPr>
            <a:spLocks noGrp="1"/>
          </p:cNvSpPr>
          <p:nvPr>
            <p:ph type="subTitle" idx="1"/>
          </p:nvPr>
        </p:nvSpPr>
        <p:spPr>
          <a:xfrm>
            <a:off x="672904" y="3868615"/>
            <a:ext cx="10846191" cy="1209822"/>
          </a:xfrm>
        </p:spPr>
        <p:txBody>
          <a:bodyPr>
            <a:normAutofit/>
          </a:bodyPr>
          <a:lstStyle/>
          <a:p>
            <a:pPr algn="l"/>
            <a:r>
              <a:rPr lang="en-US" sz="2400" dirty="0"/>
              <a:t>Janis Corona</a:t>
            </a:r>
          </a:p>
          <a:p>
            <a:pPr algn="l"/>
            <a:r>
              <a:rPr lang="en-US" sz="2400" dirty="0"/>
              <a:t>2019</a:t>
            </a:r>
          </a:p>
        </p:txBody>
      </p:sp>
    </p:spTree>
    <p:extLst>
      <p:ext uri="{BB962C8B-B14F-4D97-AF65-F5344CB8AC3E}">
        <p14:creationId xmlns:p14="http://schemas.microsoft.com/office/powerpoint/2010/main" val="3437962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45931" y="168729"/>
            <a:ext cx="10353762" cy="970450"/>
          </a:xfrm>
        </p:spPr>
        <p:txBody>
          <a:bodyPr>
            <a:normAutofit fontScale="90000"/>
          </a:bodyPr>
          <a:lstStyle/>
          <a:p>
            <a:pPr algn="l"/>
            <a:r>
              <a:rPr lang="en-US" dirty="0"/>
              <a:t>Methods – Linkage Disequilibrium Visualizations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54567" y="2311015"/>
            <a:ext cx="9536490" cy="3737622"/>
          </a:xfrm>
        </p:spPr>
        <p:txBody>
          <a:bodyPr>
            <a:normAutofit/>
          </a:bodyPr>
          <a:lstStyle/>
          <a:p>
            <a:pPr marL="36900" indent="0">
              <a:buNone/>
            </a:pPr>
            <a:r>
              <a:rPr lang="en-US" dirty="0"/>
              <a:t>Gviz, a Bioconductor R package was used to visually see where peak links between gene regions could lie on the chromosome.</a:t>
            </a:r>
          </a:p>
        </p:txBody>
      </p:sp>
    </p:spTree>
    <p:extLst>
      <p:ext uri="{BB962C8B-B14F-4D97-AF65-F5344CB8AC3E}">
        <p14:creationId xmlns:p14="http://schemas.microsoft.com/office/powerpoint/2010/main" val="87734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3C5A-069E-4EB4-BF1E-2AFE8E20054F}"/>
              </a:ext>
            </a:extLst>
          </p:cNvPr>
          <p:cNvSpPr>
            <a:spLocks noGrp="1"/>
          </p:cNvSpPr>
          <p:nvPr>
            <p:ph type="title"/>
          </p:nvPr>
        </p:nvSpPr>
        <p:spPr>
          <a:xfrm>
            <a:off x="304194" y="96349"/>
            <a:ext cx="11518837" cy="1251187"/>
          </a:xfrm>
        </p:spPr>
        <p:txBody>
          <a:bodyPr>
            <a:normAutofit/>
          </a:bodyPr>
          <a:lstStyle/>
          <a:p>
            <a:pPr algn="l"/>
            <a:r>
              <a:rPr lang="en-US" dirty="0"/>
              <a:t>Gene Expression through Linkage Disequilibrium</a:t>
            </a:r>
          </a:p>
        </p:txBody>
      </p:sp>
      <p:sp>
        <p:nvSpPr>
          <p:cNvPr id="3" name="Content Placeholder 2">
            <a:extLst>
              <a:ext uri="{FF2B5EF4-FFF2-40B4-BE49-F238E27FC236}">
                <a16:creationId xmlns:a16="http://schemas.microsoft.com/office/drawing/2014/main" id="{FA4D224D-7832-454F-A401-13AE7858132C}"/>
              </a:ext>
            </a:extLst>
          </p:cNvPr>
          <p:cNvSpPr>
            <a:spLocks noGrp="1"/>
          </p:cNvSpPr>
          <p:nvPr>
            <p:ph idx="1"/>
          </p:nvPr>
        </p:nvSpPr>
        <p:spPr>
          <a:xfrm>
            <a:off x="632440" y="1347537"/>
            <a:ext cx="10537307" cy="4791408"/>
          </a:xfrm>
        </p:spPr>
        <p:txBody>
          <a:bodyPr>
            <a:normAutofit/>
          </a:bodyPr>
          <a:lstStyle/>
          <a:p>
            <a:pPr marL="36900" indent="0">
              <a:buNone/>
            </a:pPr>
            <a:endParaRPr lang="en-US" sz="3200" dirty="0"/>
          </a:p>
          <a:p>
            <a:pPr marL="36900" indent="0">
              <a:buNone/>
            </a:pPr>
            <a:r>
              <a:rPr lang="en-US" sz="3200" dirty="0"/>
              <a:t>What is linkage disequilibrium (LD)?</a:t>
            </a:r>
          </a:p>
          <a:p>
            <a:pPr marL="36900" indent="0">
              <a:buNone/>
            </a:pPr>
            <a:endParaRPr lang="en-US" sz="3200" dirty="0"/>
          </a:p>
          <a:p>
            <a:pPr marL="36900" indent="0">
              <a:buNone/>
            </a:pPr>
            <a:endParaRPr lang="en-US" sz="3200" dirty="0"/>
          </a:p>
          <a:p>
            <a:pPr marL="36900" indent="0">
              <a:buNone/>
            </a:pPr>
            <a:r>
              <a:rPr lang="en-US" sz="3200" dirty="0"/>
              <a:t>Why is LD analysis important to finding gene targets to UL risk?</a:t>
            </a:r>
          </a:p>
        </p:txBody>
      </p:sp>
    </p:spTree>
    <p:extLst>
      <p:ext uri="{BB962C8B-B14F-4D97-AF65-F5344CB8AC3E}">
        <p14:creationId xmlns:p14="http://schemas.microsoft.com/office/powerpoint/2010/main" val="34403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1725-9960-4B2F-BB0C-0B460F6D0521}"/>
              </a:ext>
            </a:extLst>
          </p:cNvPr>
          <p:cNvSpPr>
            <a:spLocks noGrp="1"/>
          </p:cNvSpPr>
          <p:nvPr>
            <p:ph type="title"/>
          </p:nvPr>
        </p:nvSpPr>
        <p:spPr>
          <a:xfrm>
            <a:off x="179881" y="181529"/>
            <a:ext cx="5081667" cy="1540238"/>
          </a:xfrm>
        </p:spPr>
        <p:txBody>
          <a:bodyPr>
            <a:normAutofit fontScale="90000"/>
          </a:bodyPr>
          <a:lstStyle/>
          <a:p>
            <a:pPr algn="l"/>
            <a:r>
              <a:rPr lang="en-US" dirty="0"/>
              <a:t>LD Plot Showing Genes Spanning Chromosomes 11 and 22</a:t>
            </a:r>
          </a:p>
        </p:txBody>
      </p:sp>
      <p:pic>
        <p:nvPicPr>
          <p:cNvPr id="5" name="Content Placeholder 4" descr="A picture containing screenshot&#10;&#10;Description automatically generated">
            <a:extLst>
              <a:ext uri="{FF2B5EF4-FFF2-40B4-BE49-F238E27FC236}">
                <a16:creationId xmlns:a16="http://schemas.microsoft.com/office/drawing/2014/main" id="{3EA9C671-15AF-4B1E-BA23-DF6C114D04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09003" y="76598"/>
            <a:ext cx="5898511" cy="6704804"/>
          </a:xfrm>
        </p:spPr>
      </p:pic>
      <p:sp>
        <p:nvSpPr>
          <p:cNvPr id="6" name="TextBox 5">
            <a:extLst>
              <a:ext uri="{FF2B5EF4-FFF2-40B4-BE49-F238E27FC236}">
                <a16:creationId xmlns:a16="http://schemas.microsoft.com/office/drawing/2014/main" id="{6E848202-6345-4625-963A-96488B14ECE2}"/>
              </a:ext>
            </a:extLst>
          </p:cNvPr>
          <p:cNvSpPr txBox="1"/>
          <p:nvPr/>
        </p:nvSpPr>
        <p:spPr>
          <a:xfrm>
            <a:off x="3015637" y="5845474"/>
            <a:ext cx="2493366" cy="830997"/>
          </a:xfrm>
          <a:prstGeom prst="rect">
            <a:avLst/>
          </a:prstGeom>
          <a:noFill/>
        </p:spPr>
        <p:txBody>
          <a:bodyPr wrap="square" rtlCol="0">
            <a:spAutoFit/>
          </a:bodyPr>
          <a:lstStyle/>
          <a:p>
            <a:r>
              <a:rPr lang="en-US" sz="2400" dirty="0"/>
              <a:t>Cha et al. (2011) </a:t>
            </a:r>
            <a:br>
              <a:rPr lang="en-US" sz="2400" dirty="0"/>
            </a:br>
            <a:r>
              <a:rPr lang="en-US" sz="2400" i="1" dirty="0"/>
              <a:t>Nature Genetics</a:t>
            </a:r>
            <a:endParaRPr lang="en-US" sz="2400" dirty="0"/>
          </a:p>
        </p:txBody>
      </p:sp>
    </p:spTree>
    <p:extLst>
      <p:ext uri="{BB962C8B-B14F-4D97-AF65-F5344CB8AC3E}">
        <p14:creationId xmlns:p14="http://schemas.microsoft.com/office/powerpoint/2010/main" val="10358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9BB5-1E7E-48ED-873C-EF314AD5725B}"/>
              </a:ext>
            </a:extLst>
          </p:cNvPr>
          <p:cNvSpPr>
            <a:spLocks noGrp="1"/>
          </p:cNvSpPr>
          <p:nvPr>
            <p:ph type="title"/>
          </p:nvPr>
        </p:nvSpPr>
        <p:spPr>
          <a:xfrm>
            <a:off x="526783" y="5054025"/>
            <a:ext cx="3070857" cy="1803975"/>
          </a:xfrm>
        </p:spPr>
        <p:txBody>
          <a:bodyPr>
            <a:normAutofit/>
          </a:bodyPr>
          <a:lstStyle/>
          <a:p>
            <a:pPr algn="l"/>
            <a:r>
              <a:rPr lang="en-US" sz="2400" dirty="0">
                <a:latin typeface="+mn-lt"/>
              </a:rPr>
              <a:t>Eggert et al. (2012) </a:t>
            </a:r>
            <a:r>
              <a:rPr lang="en-US" sz="2400" i="1" dirty="0">
                <a:latin typeface="+mn-lt"/>
              </a:rPr>
              <a:t>American Journal of Human Genetics</a:t>
            </a:r>
            <a:endParaRPr lang="en-US" sz="2400" dirty="0">
              <a:latin typeface="+mn-lt"/>
            </a:endParaRPr>
          </a:p>
        </p:txBody>
      </p:sp>
      <p:pic>
        <p:nvPicPr>
          <p:cNvPr id="5" name="Content Placeholder 4" descr="A close up of a piece of paper&#10;&#10;Description automatically generated">
            <a:extLst>
              <a:ext uri="{FF2B5EF4-FFF2-40B4-BE49-F238E27FC236}">
                <a16:creationId xmlns:a16="http://schemas.microsoft.com/office/drawing/2014/main" id="{B37A9A2A-3863-4879-8FAF-4B0422F622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7521" y="107271"/>
            <a:ext cx="8262451" cy="6643458"/>
          </a:xfrm>
        </p:spPr>
      </p:pic>
      <p:sp>
        <p:nvSpPr>
          <p:cNvPr id="6" name="TextBox 5">
            <a:extLst>
              <a:ext uri="{FF2B5EF4-FFF2-40B4-BE49-F238E27FC236}">
                <a16:creationId xmlns:a16="http://schemas.microsoft.com/office/drawing/2014/main" id="{1CBAE431-1723-4CEF-A1E1-B7FB878467F0}"/>
              </a:ext>
            </a:extLst>
          </p:cNvPr>
          <p:cNvSpPr txBox="1"/>
          <p:nvPr/>
        </p:nvSpPr>
        <p:spPr>
          <a:xfrm>
            <a:off x="164892" y="107271"/>
            <a:ext cx="3432748" cy="2308324"/>
          </a:xfrm>
          <a:prstGeom prst="rect">
            <a:avLst/>
          </a:prstGeom>
          <a:noFill/>
        </p:spPr>
        <p:txBody>
          <a:bodyPr wrap="square" rtlCol="0">
            <a:spAutoFit/>
          </a:bodyPr>
          <a:lstStyle/>
          <a:p>
            <a:r>
              <a:rPr lang="en-US" sz="3600" dirty="0"/>
              <a:t>LD plot for FASN along same Span as CCDC57 gene</a:t>
            </a:r>
          </a:p>
        </p:txBody>
      </p:sp>
    </p:spTree>
    <p:extLst>
      <p:ext uri="{BB962C8B-B14F-4D97-AF65-F5344CB8AC3E}">
        <p14:creationId xmlns:p14="http://schemas.microsoft.com/office/powerpoint/2010/main" val="243106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1375-9957-434B-8575-5F51D49E60C7}"/>
              </a:ext>
            </a:extLst>
          </p:cNvPr>
          <p:cNvSpPr>
            <a:spLocks noGrp="1"/>
          </p:cNvSpPr>
          <p:nvPr>
            <p:ph type="title"/>
          </p:nvPr>
        </p:nvSpPr>
        <p:spPr>
          <a:xfrm>
            <a:off x="194873" y="134912"/>
            <a:ext cx="3177914" cy="3072984"/>
          </a:xfrm>
        </p:spPr>
        <p:txBody>
          <a:bodyPr/>
          <a:lstStyle/>
          <a:p>
            <a:pPr algn="l"/>
            <a:r>
              <a:rPr lang="en-US" dirty="0"/>
              <a:t>LD Plot Spanning Chromosome 22</a:t>
            </a:r>
          </a:p>
        </p:txBody>
      </p:sp>
      <p:pic>
        <p:nvPicPr>
          <p:cNvPr id="5" name="Content Placeholder 4" descr="A screenshot of a cell phone&#10;&#10;Description automatically generated">
            <a:extLst>
              <a:ext uri="{FF2B5EF4-FFF2-40B4-BE49-F238E27FC236}">
                <a16:creationId xmlns:a16="http://schemas.microsoft.com/office/drawing/2014/main" id="{6782E593-89B4-4EEE-A4F9-372E7B956D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5537" y="374755"/>
            <a:ext cx="8896462" cy="5951094"/>
          </a:xfrm>
        </p:spPr>
      </p:pic>
      <p:sp>
        <p:nvSpPr>
          <p:cNvPr id="6" name="TextBox 5">
            <a:extLst>
              <a:ext uri="{FF2B5EF4-FFF2-40B4-BE49-F238E27FC236}">
                <a16:creationId xmlns:a16="http://schemas.microsoft.com/office/drawing/2014/main" id="{F9F06276-620E-4EFD-BA90-187D4A7C7C3B}"/>
              </a:ext>
            </a:extLst>
          </p:cNvPr>
          <p:cNvSpPr txBox="1"/>
          <p:nvPr/>
        </p:nvSpPr>
        <p:spPr>
          <a:xfrm>
            <a:off x="194873" y="5386648"/>
            <a:ext cx="3177914" cy="646331"/>
          </a:xfrm>
          <a:prstGeom prst="rect">
            <a:avLst/>
          </a:prstGeom>
          <a:noFill/>
        </p:spPr>
        <p:txBody>
          <a:bodyPr wrap="square" rtlCol="0">
            <a:spAutoFit/>
          </a:bodyPr>
          <a:lstStyle/>
          <a:p>
            <a:r>
              <a:rPr lang="en-US" dirty="0"/>
              <a:t>Hellwege, et al. (2017) </a:t>
            </a:r>
            <a:r>
              <a:rPr lang="en-US" i="1" dirty="0"/>
              <a:t>Human Genetics</a:t>
            </a:r>
            <a:r>
              <a:rPr lang="en-US" dirty="0"/>
              <a:t> </a:t>
            </a:r>
          </a:p>
        </p:txBody>
      </p:sp>
    </p:spTree>
    <p:extLst>
      <p:ext uri="{BB962C8B-B14F-4D97-AF65-F5344CB8AC3E}">
        <p14:creationId xmlns:p14="http://schemas.microsoft.com/office/powerpoint/2010/main" val="123637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7CE0-CA67-4864-927F-341D8ED2F2E7}"/>
              </a:ext>
            </a:extLst>
          </p:cNvPr>
          <p:cNvSpPr>
            <a:spLocks noGrp="1"/>
          </p:cNvSpPr>
          <p:nvPr>
            <p:ph type="title"/>
          </p:nvPr>
        </p:nvSpPr>
        <p:spPr>
          <a:xfrm>
            <a:off x="149296" y="159894"/>
            <a:ext cx="5367084" cy="3452736"/>
          </a:xfrm>
        </p:spPr>
        <p:txBody>
          <a:bodyPr/>
          <a:lstStyle/>
          <a:p>
            <a:r>
              <a:rPr lang="en-US" dirty="0"/>
              <a:t>LD Plot Showing Chromosomes 6 and 13 </a:t>
            </a:r>
          </a:p>
        </p:txBody>
      </p:sp>
      <p:pic>
        <p:nvPicPr>
          <p:cNvPr id="5" name="Content Placeholder 4" descr="A picture containing text, map&#10;&#10;Description automatically generated">
            <a:extLst>
              <a:ext uri="{FF2B5EF4-FFF2-40B4-BE49-F238E27FC236}">
                <a16:creationId xmlns:a16="http://schemas.microsoft.com/office/drawing/2014/main" id="{FD471643-5377-4C1F-A738-6FD9D40E5D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48910"/>
            <a:ext cx="6058908" cy="6906910"/>
          </a:xfrm>
        </p:spPr>
      </p:pic>
      <p:sp>
        <p:nvSpPr>
          <p:cNvPr id="6" name="TextBox 5">
            <a:extLst>
              <a:ext uri="{FF2B5EF4-FFF2-40B4-BE49-F238E27FC236}">
                <a16:creationId xmlns:a16="http://schemas.microsoft.com/office/drawing/2014/main" id="{9B8A56BA-5166-4D6E-AE01-E08C36213CF9}"/>
              </a:ext>
            </a:extLst>
          </p:cNvPr>
          <p:cNvSpPr txBox="1"/>
          <p:nvPr/>
        </p:nvSpPr>
        <p:spPr>
          <a:xfrm>
            <a:off x="2511261" y="5952132"/>
            <a:ext cx="4212236" cy="646331"/>
          </a:xfrm>
          <a:prstGeom prst="rect">
            <a:avLst/>
          </a:prstGeom>
          <a:noFill/>
        </p:spPr>
        <p:txBody>
          <a:bodyPr wrap="square" rtlCol="0">
            <a:spAutoFit/>
          </a:bodyPr>
          <a:lstStyle/>
          <a:p>
            <a:r>
              <a:rPr lang="en-US" dirty="0"/>
              <a:t>Rafnar et al. (2018) </a:t>
            </a:r>
            <a:r>
              <a:rPr lang="en-US" i="1" dirty="0"/>
              <a:t>Nature Communications</a:t>
            </a:r>
            <a:endParaRPr lang="en-US" dirty="0"/>
          </a:p>
        </p:txBody>
      </p:sp>
    </p:spTree>
    <p:extLst>
      <p:ext uri="{BB962C8B-B14F-4D97-AF65-F5344CB8AC3E}">
        <p14:creationId xmlns:p14="http://schemas.microsoft.com/office/powerpoint/2010/main" val="338075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lstStyle/>
          <a:p>
            <a:pPr algn="l"/>
            <a:r>
              <a:rPr lang="en-US" dirty="0"/>
              <a:t>Methods – Data Sets Derived</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1340564"/>
            <a:ext cx="10353762" cy="5125551"/>
          </a:xfrm>
        </p:spPr>
        <p:txBody>
          <a:bodyPr>
            <a:normAutofit/>
          </a:bodyPr>
          <a:lstStyle/>
          <a:p>
            <a:r>
              <a:rPr lang="en-US" b="1" dirty="0"/>
              <a:t>The data sets that were derived to test the best machine learning results for UL prediction were as follows:</a:t>
            </a:r>
          </a:p>
          <a:p>
            <a:pPr lvl="1"/>
            <a:r>
              <a:rPr lang="en-US" dirty="0"/>
              <a:t>The universe of all genes:</a:t>
            </a:r>
          </a:p>
          <a:p>
            <a:pPr lvl="2"/>
            <a:r>
              <a:rPr lang="en-US" dirty="0">
                <a:effectLst/>
              </a:rPr>
              <a:t>universe16_fold_results</a:t>
            </a:r>
            <a:endParaRPr lang="en-US" dirty="0"/>
          </a:p>
          <a:p>
            <a:pPr lvl="2"/>
            <a:r>
              <a:rPr lang="en-US" dirty="0">
                <a:effectLst/>
              </a:rPr>
              <a:t>universe16_DE_most_results</a:t>
            </a:r>
            <a:endParaRPr lang="en-US" dirty="0"/>
          </a:p>
          <a:p>
            <a:pPr lvl="2"/>
            <a:r>
              <a:rPr lang="en-US" dirty="0">
                <a:effectLst/>
              </a:rPr>
              <a:t>universe16_DE_least_results</a:t>
            </a:r>
            <a:endParaRPr lang="en-US" dirty="0"/>
          </a:p>
          <a:p>
            <a:pPr lvl="1"/>
            <a:r>
              <a:rPr lang="en-US" dirty="0"/>
              <a:t>The subset of 130 genes belonging only to same chromosomes (11,12,17, 22) as the six genes ubiquitous to UL risk studies:</a:t>
            </a:r>
          </a:p>
          <a:p>
            <a:pPr lvl="2"/>
            <a:r>
              <a:rPr lang="en-US" dirty="0">
                <a:effectLst/>
              </a:rPr>
              <a:t>TOP16_results</a:t>
            </a:r>
            <a:endParaRPr lang="en-US" dirty="0"/>
          </a:p>
          <a:p>
            <a:pPr lvl="2"/>
            <a:r>
              <a:rPr lang="en-US" dirty="0">
                <a:effectLst/>
              </a:rPr>
              <a:t>DE16_most_130_results</a:t>
            </a:r>
            <a:endParaRPr lang="en-US" dirty="0"/>
          </a:p>
          <a:p>
            <a:pPr lvl="2"/>
            <a:r>
              <a:rPr lang="en-US" dirty="0">
                <a:effectLst/>
              </a:rPr>
              <a:t>DE16_least_130_results</a:t>
            </a:r>
          </a:p>
          <a:p>
            <a:pPr lvl="2"/>
            <a:r>
              <a:rPr lang="en-US" dirty="0">
                <a:effectLst/>
              </a:rPr>
              <a:t>FOLD16_130_results</a:t>
            </a:r>
          </a:p>
          <a:p>
            <a:pPr lvl="2"/>
            <a:r>
              <a:rPr lang="en-US" dirty="0">
                <a:effectLst/>
              </a:rPr>
              <a:t>majority_10_results</a:t>
            </a:r>
            <a:endParaRPr lang="en-US" dirty="0"/>
          </a:p>
        </p:txBody>
      </p:sp>
    </p:spTree>
    <p:extLst>
      <p:ext uri="{BB962C8B-B14F-4D97-AF65-F5344CB8AC3E}">
        <p14:creationId xmlns:p14="http://schemas.microsoft.com/office/powerpoint/2010/main" val="319918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lstStyle/>
          <a:p>
            <a:pPr algn="l"/>
            <a:r>
              <a:rPr lang="en-US" dirty="0"/>
              <a:t>Methods – Machine Learning Algorithms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1340564"/>
            <a:ext cx="10353762" cy="5125551"/>
          </a:xfrm>
        </p:spPr>
        <p:txBody>
          <a:bodyPr>
            <a:normAutofit/>
          </a:bodyPr>
          <a:lstStyle/>
          <a:p>
            <a:r>
              <a:rPr lang="en-US" b="1" dirty="0"/>
              <a:t>The data sets that were derived were then each tested using seven machine learning algorithms in R, and a combined model</a:t>
            </a:r>
          </a:p>
          <a:p>
            <a:pPr lvl="1"/>
            <a:r>
              <a:rPr lang="en-US" dirty="0"/>
              <a:t>Latent Dirichlet Allocation method of caret package in R (LDA)</a:t>
            </a:r>
          </a:p>
          <a:p>
            <a:pPr lvl="1"/>
            <a:r>
              <a:rPr lang="en-US" dirty="0"/>
              <a:t>Random Forest method of caret package in R (RF)</a:t>
            </a:r>
          </a:p>
          <a:p>
            <a:pPr lvl="1"/>
            <a:r>
              <a:rPr lang="en-US" dirty="0"/>
              <a:t>Generalized Boosted Regression Models method of caret package in R (GBM)</a:t>
            </a:r>
          </a:p>
          <a:p>
            <a:pPr lvl="1"/>
            <a:r>
              <a:rPr lang="en-US" dirty="0"/>
              <a:t>Random Forest package in R called randomForest (RF2)</a:t>
            </a:r>
          </a:p>
          <a:p>
            <a:pPr lvl="1"/>
            <a:r>
              <a:rPr lang="en-US" dirty="0"/>
              <a:t>K Nearest Neighbor (KNN) method of caret package in R</a:t>
            </a:r>
          </a:p>
          <a:p>
            <a:pPr lvl="1"/>
            <a:r>
              <a:rPr lang="en-US" dirty="0"/>
              <a:t>Recursive Partitioning and Regression Trees (Rpart) from the rpart package in R</a:t>
            </a:r>
          </a:p>
          <a:p>
            <a:pPr lvl="1"/>
            <a:r>
              <a:rPr lang="en-US" dirty="0"/>
              <a:t>Generalized Linear Regression Model (GLM) from the MASS package in R</a:t>
            </a:r>
          </a:p>
          <a:p>
            <a:pPr lvl="1"/>
            <a:r>
              <a:rPr lang="en-US" dirty="0"/>
              <a:t>Combined Model using the ‘gam’ method in caret package of R on all seven algorithms above</a:t>
            </a:r>
          </a:p>
        </p:txBody>
      </p:sp>
    </p:spTree>
    <p:extLst>
      <p:ext uri="{BB962C8B-B14F-4D97-AF65-F5344CB8AC3E}">
        <p14:creationId xmlns:p14="http://schemas.microsoft.com/office/powerpoint/2010/main" val="113059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322" y="283029"/>
            <a:ext cx="11593891" cy="970450"/>
          </a:xfrm>
        </p:spPr>
        <p:txBody>
          <a:bodyPr>
            <a:normAutofit fontScale="90000"/>
          </a:bodyPr>
          <a:lstStyle/>
          <a:p>
            <a:pPr algn="l"/>
            <a:r>
              <a:rPr lang="en-US" dirty="0"/>
              <a:t>Results: TOP16; Top 10 Differentially Expressed (DE) and the 6 Genes Ubiquitous to Current UL Risk Studies</a:t>
            </a:r>
          </a:p>
        </p:txBody>
      </p:sp>
      <p:pic>
        <p:nvPicPr>
          <p:cNvPr id="6" name="Content Placeholder 5">
            <a:extLst>
              <a:ext uri="{FF2B5EF4-FFF2-40B4-BE49-F238E27FC236}">
                <a16:creationId xmlns:a16="http://schemas.microsoft.com/office/drawing/2014/main" id="{8D9D07C6-14F9-46A0-9B20-D943AF983F03}"/>
              </a:ext>
            </a:extLst>
          </p:cNvPr>
          <p:cNvPicPr>
            <a:picLocks noGrp="1" noChangeAspect="1"/>
          </p:cNvPicPr>
          <p:nvPr>
            <p:ph idx="1"/>
          </p:nvPr>
        </p:nvPicPr>
        <p:blipFill rotWithShape="1">
          <a:blip r:embed="rId2"/>
          <a:srcRect l="16745" t="29337" r="22418" b="27220"/>
          <a:stretch/>
        </p:blipFill>
        <p:spPr>
          <a:xfrm>
            <a:off x="167948" y="1814899"/>
            <a:ext cx="11856103" cy="4760072"/>
          </a:xfrm>
          <a:prstGeom prst="rect">
            <a:avLst/>
          </a:prstGeom>
        </p:spPr>
      </p:pic>
    </p:spTree>
    <p:extLst>
      <p:ext uri="{BB962C8B-B14F-4D97-AF65-F5344CB8AC3E}">
        <p14:creationId xmlns:p14="http://schemas.microsoft.com/office/powerpoint/2010/main" val="168995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B1A0-335B-4AA0-A065-16B3C0F07A94}"/>
              </a:ext>
            </a:extLst>
          </p:cNvPr>
          <p:cNvSpPr>
            <a:spLocks noGrp="1"/>
          </p:cNvSpPr>
          <p:nvPr>
            <p:ph type="title"/>
          </p:nvPr>
        </p:nvSpPr>
        <p:spPr>
          <a:xfrm>
            <a:off x="244929" y="130627"/>
            <a:ext cx="4359729" cy="3804558"/>
          </a:xfrm>
        </p:spPr>
        <p:txBody>
          <a:bodyPr>
            <a:normAutofit/>
          </a:bodyPr>
          <a:lstStyle/>
          <a:p>
            <a:pPr algn="l"/>
            <a:r>
              <a:rPr lang="en-US" dirty="0"/>
              <a:t>Results: TOP16; 10,000 Simulated Bootstrap Histograms for Each TOP16 Gene</a:t>
            </a:r>
          </a:p>
        </p:txBody>
      </p:sp>
      <p:pic>
        <p:nvPicPr>
          <p:cNvPr id="7" name="Content Placeholder 6">
            <a:extLst>
              <a:ext uri="{FF2B5EF4-FFF2-40B4-BE49-F238E27FC236}">
                <a16:creationId xmlns:a16="http://schemas.microsoft.com/office/drawing/2014/main" id="{4A6B3B0E-CD19-4E1E-8487-599217953F2C}"/>
              </a:ext>
            </a:extLst>
          </p:cNvPr>
          <p:cNvPicPr>
            <a:picLocks noGrp="1" noChangeAspect="1"/>
          </p:cNvPicPr>
          <p:nvPr>
            <p:ph idx="1"/>
          </p:nvPr>
        </p:nvPicPr>
        <p:blipFill rotWithShape="1">
          <a:blip r:embed="rId3"/>
          <a:srcRect l="26112" t="13559" r="26261" b="7323"/>
          <a:stretch/>
        </p:blipFill>
        <p:spPr>
          <a:xfrm>
            <a:off x="4849093" y="-16329"/>
            <a:ext cx="7342907" cy="6858000"/>
          </a:xfrm>
          <a:prstGeom prst="rect">
            <a:avLst/>
          </a:prstGeom>
        </p:spPr>
      </p:pic>
    </p:spTree>
    <p:extLst>
      <p:ext uri="{BB962C8B-B14F-4D97-AF65-F5344CB8AC3E}">
        <p14:creationId xmlns:p14="http://schemas.microsoft.com/office/powerpoint/2010/main" val="1524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388-C074-4E15-AFCB-79D4273AD6D4}"/>
              </a:ext>
            </a:extLst>
          </p:cNvPr>
          <p:cNvSpPr>
            <a:spLocks noGrp="1"/>
          </p:cNvSpPr>
          <p:nvPr>
            <p:ph type="title"/>
          </p:nvPr>
        </p:nvSpPr>
        <p:spPr/>
        <p:txBody>
          <a:bodyPr/>
          <a:lstStyle/>
          <a:p>
            <a:pPr algn="l"/>
            <a:r>
              <a:rPr lang="en-US" dirty="0">
                <a:effectLst/>
              </a:rPr>
              <a:t>Description of Uterine Leiomyoma</a:t>
            </a:r>
            <a:endParaRPr lang="en-US" dirty="0"/>
          </a:p>
        </p:txBody>
      </p:sp>
      <p:sp>
        <p:nvSpPr>
          <p:cNvPr id="3" name="Content Placeholder 2">
            <a:extLst>
              <a:ext uri="{FF2B5EF4-FFF2-40B4-BE49-F238E27FC236}">
                <a16:creationId xmlns:a16="http://schemas.microsoft.com/office/drawing/2014/main" id="{56924590-0816-4DC5-856F-33467C13D93C}"/>
              </a:ext>
            </a:extLst>
          </p:cNvPr>
          <p:cNvSpPr>
            <a:spLocks noGrp="1"/>
          </p:cNvSpPr>
          <p:nvPr>
            <p:ph idx="1"/>
          </p:nvPr>
        </p:nvSpPr>
        <p:spPr>
          <a:xfrm>
            <a:off x="876281" y="1580050"/>
            <a:ext cx="10353762" cy="4787499"/>
          </a:xfrm>
        </p:spPr>
        <p:txBody>
          <a:bodyPr>
            <a:normAutofit lnSpcReduction="10000"/>
          </a:bodyPr>
          <a:lstStyle/>
          <a:p>
            <a:pPr marL="36900" indent="0">
              <a:buNone/>
            </a:pPr>
            <a:r>
              <a:rPr lang="en-US" dirty="0"/>
              <a:t>What is a uterine leiomyoma (UL)?</a:t>
            </a:r>
          </a:p>
          <a:p>
            <a:pPr marL="36900" indent="0">
              <a:buNone/>
            </a:pPr>
            <a:endParaRPr lang="en-US" dirty="0"/>
          </a:p>
          <a:p>
            <a:pPr marL="36900" indent="0">
              <a:buNone/>
            </a:pPr>
            <a:r>
              <a:rPr lang="en-US" dirty="0"/>
              <a:t>What are the symptoms of UL?</a:t>
            </a:r>
          </a:p>
          <a:p>
            <a:pPr marL="36900" indent="0">
              <a:buNone/>
            </a:pPr>
            <a:r>
              <a:rPr lang="en-US" dirty="0"/>
              <a:t>	</a:t>
            </a:r>
          </a:p>
          <a:p>
            <a:pPr marL="36900" indent="0">
              <a:buNone/>
            </a:pPr>
            <a:r>
              <a:rPr lang="en-US" dirty="0"/>
              <a:t>What are risk factors of UL?</a:t>
            </a:r>
          </a:p>
          <a:p>
            <a:pPr marL="36900" indent="0">
              <a:buNone/>
            </a:pPr>
            <a:endParaRPr lang="en-US" dirty="0"/>
          </a:p>
          <a:p>
            <a:pPr marL="36900" indent="0">
              <a:buNone/>
            </a:pPr>
            <a:r>
              <a:rPr lang="en-US" dirty="0"/>
              <a:t>Who can get UL?</a:t>
            </a:r>
          </a:p>
          <a:p>
            <a:pPr marL="36900" indent="0">
              <a:buNone/>
            </a:pPr>
            <a:endParaRPr lang="en-US" dirty="0"/>
          </a:p>
          <a:p>
            <a:pPr marL="36900" indent="0">
              <a:buNone/>
            </a:pPr>
            <a:r>
              <a:rPr lang="en-US" dirty="0"/>
              <a:t>What is the treatment for UL?</a:t>
            </a:r>
          </a:p>
          <a:p>
            <a:pPr marL="36900" indent="0">
              <a:buNone/>
            </a:pPr>
            <a:endParaRPr lang="en-US" dirty="0"/>
          </a:p>
          <a:p>
            <a:pPr marL="36900" indent="0">
              <a:buNone/>
            </a:pPr>
            <a:r>
              <a:rPr lang="en-US" dirty="0"/>
              <a:t>How do UL develop?</a:t>
            </a:r>
          </a:p>
        </p:txBody>
      </p:sp>
    </p:spTree>
    <p:extLst>
      <p:ext uri="{BB962C8B-B14F-4D97-AF65-F5344CB8AC3E}">
        <p14:creationId xmlns:p14="http://schemas.microsoft.com/office/powerpoint/2010/main" val="198298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145931" y="168729"/>
            <a:ext cx="10353762" cy="970450"/>
          </a:xfrm>
        </p:spPr>
        <p:txBody>
          <a:bodyPr>
            <a:normAutofit/>
          </a:bodyPr>
          <a:lstStyle/>
          <a:p>
            <a:pPr algn="l"/>
            <a:r>
              <a:rPr lang="en-US" dirty="0"/>
              <a:t>Results: Linkage Disequilibrium Visualizations</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54567" y="2311015"/>
            <a:ext cx="9536490" cy="3737622"/>
          </a:xfrm>
        </p:spPr>
        <p:txBody>
          <a:bodyPr>
            <a:normAutofit/>
          </a:bodyPr>
          <a:lstStyle/>
          <a:p>
            <a:pPr marL="36900" indent="0">
              <a:buNone/>
            </a:pPr>
            <a:r>
              <a:rPr lang="en-US" dirty="0"/>
              <a:t>Gviz, a Bioconductor R package was used to visually see where peak links between gene regions could lie on the chromosome.</a:t>
            </a:r>
          </a:p>
          <a:p>
            <a:pPr marL="36900" indent="0">
              <a:buNone/>
            </a:pPr>
            <a:endParaRPr lang="en-US" dirty="0"/>
          </a:p>
          <a:p>
            <a:pPr marL="36900" indent="0">
              <a:buNone/>
            </a:pPr>
            <a:r>
              <a:rPr lang="en-US" dirty="0"/>
              <a:t>The next four slides are graphic in nature to where these genes live in the chromosomal cytobands and the links between neighboring genes.</a:t>
            </a:r>
          </a:p>
        </p:txBody>
      </p:sp>
    </p:spTree>
    <p:extLst>
      <p:ext uri="{BB962C8B-B14F-4D97-AF65-F5344CB8AC3E}">
        <p14:creationId xmlns:p14="http://schemas.microsoft.com/office/powerpoint/2010/main" val="1336031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0" y="6881"/>
            <a:ext cx="4321244" cy="3762829"/>
          </a:xfrm>
        </p:spPr>
        <p:txBody>
          <a:bodyPr>
            <a:normAutofit fontScale="90000"/>
          </a:bodyPr>
          <a:lstStyle/>
          <a:p>
            <a:pPr algn="l"/>
            <a:r>
              <a:rPr lang="en-US" dirty="0"/>
              <a:t>Gviz Map of Genes Over-expressed as a Minority of Genes on Cytoband p15.5 of</a:t>
            </a:r>
            <a:br>
              <a:rPr lang="en-US" dirty="0"/>
            </a:br>
            <a:r>
              <a:rPr lang="en-US" dirty="0"/>
              <a:t>Chromosome 11</a:t>
            </a:r>
          </a:p>
        </p:txBody>
      </p:sp>
      <p:pic>
        <p:nvPicPr>
          <p:cNvPr id="5" name="Content Placeholder 4" descr="A screenshot of a cell phone&#10;&#10;Description automatically generated">
            <a:extLst>
              <a:ext uri="{FF2B5EF4-FFF2-40B4-BE49-F238E27FC236}">
                <a16:creationId xmlns:a16="http://schemas.microsoft.com/office/drawing/2014/main" id="{8A93B9E9-2DED-4532-962A-DFAD4E4904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552" r="59735" b="17960"/>
          <a:stretch/>
        </p:blipFill>
        <p:spPr>
          <a:xfrm>
            <a:off x="5123543" y="6881"/>
            <a:ext cx="6850743" cy="6847233"/>
          </a:xfrm>
        </p:spPr>
      </p:pic>
    </p:spTree>
    <p:extLst>
      <p:ext uri="{BB962C8B-B14F-4D97-AF65-F5344CB8AC3E}">
        <p14:creationId xmlns:p14="http://schemas.microsoft.com/office/powerpoint/2010/main" val="92805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0" y="0"/>
            <a:ext cx="3206883" cy="5303801"/>
          </a:xfrm>
        </p:spPr>
        <p:txBody>
          <a:bodyPr>
            <a:normAutofit fontScale="90000"/>
          </a:bodyPr>
          <a:lstStyle/>
          <a:p>
            <a:pPr algn="l"/>
            <a:r>
              <a:rPr lang="en-US" dirty="0"/>
              <a:t>Gviz Map of Genes Over-expressed as a Majority of Genes on Cytoband q14.3 of</a:t>
            </a:r>
            <a:br>
              <a:rPr lang="en-US" dirty="0"/>
            </a:br>
            <a:r>
              <a:rPr lang="en-US" dirty="0"/>
              <a:t>Chromosome 12</a:t>
            </a:r>
          </a:p>
        </p:txBody>
      </p:sp>
      <p:pic>
        <p:nvPicPr>
          <p:cNvPr id="7" name="Content Placeholder 6" descr="A close up of a map&#10;&#10;Description automatically generated">
            <a:extLst>
              <a:ext uri="{FF2B5EF4-FFF2-40B4-BE49-F238E27FC236}">
                <a16:creationId xmlns:a16="http://schemas.microsoft.com/office/drawing/2014/main" id="{879B6A79-C693-493B-B2DC-B43ECE4015E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0" r="41554" b="18406"/>
          <a:stretch/>
        </p:blipFill>
        <p:spPr>
          <a:xfrm>
            <a:off x="3206883" y="379269"/>
            <a:ext cx="8985117" cy="6284742"/>
          </a:xfrm>
        </p:spPr>
      </p:pic>
    </p:spTree>
    <p:extLst>
      <p:ext uri="{BB962C8B-B14F-4D97-AF65-F5344CB8AC3E}">
        <p14:creationId xmlns:p14="http://schemas.microsoft.com/office/powerpoint/2010/main" val="364416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17713" y="130630"/>
            <a:ext cx="11974287" cy="1001484"/>
          </a:xfrm>
        </p:spPr>
        <p:txBody>
          <a:bodyPr>
            <a:normAutofit fontScale="90000"/>
          </a:bodyPr>
          <a:lstStyle/>
          <a:p>
            <a:pPr algn="l"/>
            <a:r>
              <a:rPr lang="en-US" dirty="0"/>
              <a:t>Gviz Map of Genes Under-expressed as a Minority of Genes on Cytoband q25.3 of Chromosome 17</a:t>
            </a:r>
          </a:p>
        </p:txBody>
      </p:sp>
      <p:pic>
        <p:nvPicPr>
          <p:cNvPr id="10" name="Content Placeholder 9" descr="A screenshot of a cell phone&#10;&#10;Description automatically generated">
            <a:extLst>
              <a:ext uri="{FF2B5EF4-FFF2-40B4-BE49-F238E27FC236}">
                <a16:creationId xmlns:a16="http://schemas.microsoft.com/office/drawing/2014/main" id="{C69A0CBB-1969-4970-8472-79490C03A88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163" t="2890" b="7027"/>
          <a:stretch/>
        </p:blipFill>
        <p:spPr>
          <a:xfrm>
            <a:off x="0" y="1301915"/>
            <a:ext cx="12192000" cy="5556085"/>
          </a:xfrm>
        </p:spPr>
      </p:pic>
    </p:spTree>
    <p:extLst>
      <p:ext uri="{BB962C8B-B14F-4D97-AF65-F5344CB8AC3E}">
        <p14:creationId xmlns:p14="http://schemas.microsoft.com/office/powerpoint/2010/main" val="2334560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3-9869-4E3A-B9E8-A7C9A93BBB1C}"/>
              </a:ext>
            </a:extLst>
          </p:cNvPr>
          <p:cNvSpPr>
            <a:spLocks noGrp="1"/>
          </p:cNvSpPr>
          <p:nvPr>
            <p:ph type="title"/>
          </p:nvPr>
        </p:nvSpPr>
        <p:spPr>
          <a:xfrm>
            <a:off x="217713" y="130630"/>
            <a:ext cx="11974287" cy="1001484"/>
          </a:xfrm>
        </p:spPr>
        <p:txBody>
          <a:bodyPr>
            <a:normAutofit fontScale="90000"/>
          </a:bodyPr>
          <a:lstStyle/>
          <a:p>
            <a:pPr algn="l"/>
            <a:r>
              <a:rPr lang="en-US" dirty="0"/>
              <a:t>Gviz Map of Genes Under-expressed as a Minority of Genes on Cytoband q25.3 of Chromosome 22</a:t>
            </a:r>
          </a:p>
        </p:txBody>
      </p:sp>
      <p:pic>
        <p:nvPicPr>
          <p:cNvPr id="6" name="Content Placeholder 5" descr="A screenshot of a social media post&#10;&#10;Description automatically generated">
            <a:extLst>
              <a:ext uri="{FF2B5EF4-FFF2-40B4-BE49-F238E27FC236}">
                <a16:creationId xmlns:a16="http://schemas.microsoft.com/office/drawing/2014/main" id="{8754947C-EDAC-45C6-B442-372C1A4642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32114"/>
            <a:ext cx="11974287" cy="5987144"/>
          </a:xfrm>
        </p:spPr>
      </p:pic>
    </p:spTree>
    <p:extLst>
      <p:ext uri="{BB962C8B-B14F-4D97-AF65-F5344CB8AC3E}">
        <p14:creationId xmlns:p14="http://schemas.microsoft.com/office/powerpoint/2010/main" val="3470488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D7-7DF4-4F8B-8F0D-9D1C89102CE1}"/>
              </a:ext>
            </a:extLst>
          </p:cNvPr>
          <p:cNvSpPr>
            <a:spLocks noGrp="1"/>
          </p:cNvSpPr>
          <p:nvPr>
            <p:ph type="title"/>
          </p:nvPr>
        </p:nvSpPr>
        <p:spPr>
          <a:xfrm>
            <a:off x="195338" y="96349"/>
            <a:ext cx="3347962" cy="4736907"/>
          </a:xfrm>
        </p:spPr>
        <p:txBody>
          <a:bodyPr>
            <a:normAutofit fontScale="90000"/>
          </a:bodyPr>
          <a:lstStyle/>
          <a:p>
            <a:pPr algn="l"/>
            <a:r>
              <a:rPr lang="en-US" dirty="0"/>
              <a:t>Results: A Lattice Pairwise Comparison of Chromosome 17 Minority of Genes Expressed Least </a:t>
            </a:r>
          </a:p>
        </p:txBody>
      </p:sp>
      <p:pic>
        <p:nvPicPr>
          <p:cNvPr id="7" name="Content Placeholder 6" descr="A screenshot of a cell phone&#10;&#10;Description automatically generated">
            <a:extLst>
              <a:ext uri="{FF2B5EF4-FFF2-40B4-BE49-F238E27FC236}">
                <a16:creationId xmlns:a16="http://schemas.microsoft.com/office/drawing/2014/main" id="{DBFA1EAE-5900-4392-B5E1-29570E0077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3300" y="1"/>
            <a:ext cx="8648699" cy="6906986"/>
          </a:xfrm>
        </p:spPr>
      </p:pic>
    </p:spTree>
    <p:extLst>
      <p:ext uri="{BB962C8B-B14F-4D97-AF65-F5344CB8AC3E}">
        <p14:creationId xmlns:p14="http://schemas.microsoft.com/office/powerpoint/2010/main" val="10872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4BBA-EB4E-48A3-A19C-B123C8A7138D}"/>
              </a:ext>
            </a:extLst>
          </p:cNvPr>
          <p:cNvSpPr>
            <a:spLocks noGrp="1"/>
          </p:cNvSpPr>
          <p:nvPr>
            <p:ph type="title"/>
          </p:nvPr>
        </p:nvSpPr>
        <p:spPr>
          <a:xfrm>
            <a:off x="227995" y="250371"/>
            <a:ext cx="4670576" cy="4354285"/>
          </a:xfrm>
        </p:spPr>
        <p:txBody>
          <a:bodyPr>
            <a:normAutofit fontScale="90000"/>
          </a:bodyPr>
          <a:lstStyle/>
          <a:p>
            <a:pPr algn="l"/>
            <a:r>
              <a:rPr lang="en-US" dirty="0"/>
              <a:t>Results: Plot in ggplot2 of TOP16 Genes as Majority or Not When Comparing UL to Non-UL Simulated Means</a:t>
            </a:r>
          </a:p>
        </p:txBody>
      </p:sp>
      <p:pic>
        <p:nvPicPr>
          <p:cNvPr id="7" name="Content Placeholder 6" descr="A close up of a map&#10;&#10;Description automatically generated">
            <a:extLst>
              <a:ext uri="{FF2B5EF4-FFF2-40B4-BE49-F238E27FC236}">
                <a16:creationId xmlns:a16="http://schemas.microsoft.com/office/drawing/2014/main" id="{BE5FA7AF-88CA-46A8-8DB0-4A379AF86D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8290" y="82285"/>
            <a:ext cx="6775715" cy="6775715"/>
          </a:xfrm>
        </p:spPr>
      </p:pic>
    </p:spTree>
    <p:extLst>
      <p:ext uri="{BB962C8B-B14F-4D97-AF65-F5344CB8AC3E}">
        <p14:creationId xmlns:p14="http://schemas.microsoft.com/office/powerpoint/2010/main" val="4104605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FD6-7230-4053-BDB1-0138253DA1B5}"/>
              </a:ext>
            </a:extLst>
          </p:cNvPr>
          <p:cNvSpPr>
            <a:spLocks noGrp="1"/>
          </p:cNvSpPr>
          <p:nvPr>
            <p:ph type="title"/>
          </p:nvPr>
        </p:nvSpPr>
        <p:spPr>
          <a:xfrm>
            <a:off x="162681" y="96349"/>
            <a:ext cx="4637919" cy="4508307"/>
          </a:xfrm>
        </p:spPr>
        <p:txBody>
          <a:bodyPr>
            <a:normAutofit fontScale="90000"/>
          </a:bodyPr>
          <a:lstStyle/>
          <a:p>
            <a:pPr algn="l"/>
            <a:r>
              <a:rPr lang="en-US" dirty="0"/>
              <a:t>Results: Plot Using ggplot2 showing TOP16 Genes and the Chromosome Each Lives Comparing Simulated UL and Non-UL Means of Each Gene </a:t>
            </a:r>
          </a:p>
        </p:txBody>
      </p:sp>
      <p:pic>
        <p:nvPicPr>
          <p:cNvPr id="10" name="Content Placeholder 9" descr="A close up of a map&#10;&#10;Description automatically generated">
            <a:extLst>
              <a:ext uri="{FF2B5EF4-FFF2-40B4-BE49-F238E27FC236}">
                <a16:creationId xmlns:a16="http://schemas.microsoft.com/office/drawing/2014/main" id="{1EE0E477-80C2-42A5-BA0A-4B8CC67635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1225" y="108669"/>
            <a:ext cx="6640661" cy="6640661"/>
          </a:xfrm>
        </p:spPr>
      </p:pic>
    </p:spTree>
    <p:extLst>
      <p:ext uri="{BB962C8B-B14F-4D97-AF65-F5344CB8AC3E}">
        <p14:creationId xmlns:p14="http://schemas.microsoft.com/office/powerpoint/2010/main" val="1268260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B40D42-28EE-4E0C-9432-1D9AF4DE54C0}"/>
              </a:ext>
            </a:extLst>
          </p:cNvPr>
          <p:cNvPicPr>
            <a:picLocks noGrp="1" noChangeAspect="1"/>
          </p:cNvPicPr>
          <p:nvPr>
            <p:ph idx="1"/>
          </p:nvPr>
        </p:nvPicPr>
        <p:blipFill rotWithShape="1">
          <a:blip r:embed="rId3"/>
          <a:srcRect l="18102" t="18074" r="20156" b="11530"/>
          <a:stretch/>
        </p:blipFill>
        <p:spPr>
          <a:xfrm>
            <a:off x="1181100" y="556847"/>
            <a:ext cx="9829800" cy="6301153"/>
          </a:xfrm>
          <a:prstGeom prst="rect">
            <a:avLst/>
          </a:prstGeom>
        </p:spPr>
      </p:pic>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TOP16 Outcomes</a:t>
            </a:r>
          </a:p>
        </p:txBody>
      </p:sp>
    </p:spTree>
    <p:extLst>
      <p:ext uri="{BB962C8B-B14F-4D97-AF65-F5344CB8AC3E}">
        <p14:creationId xmlns:p14="http://schemas.microsoft.com/office/powerpoint/2010/main" val="393008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D25720-7C7D-4B95-AE05-AB4D82B96E0C}"/>
              </a:ext>
            </a:extLst>
          </p:cNvPr>
          <p:cNvSpPr>
            <a:spLocks noGrp="1"/>
          </p:cNvSpPr>
          <p:nvPr>
            <p:ph type="title"/>
          </p:nvPr>
        </p:nvSpPr>
        <p:spPr>
          <a:xfrm>
            <a:off x="0" y="0"/>
            <a:ext cx="12078790" cy="408213"/>
          </a:xfrm>
        </p:spPr>
        <p:txBody>
          <a:bodyPr>
            <a:normAutofit fontScale="90000"/>
          </a:bodyPr>
          <a:lstStyle/>
          <a:p>
            <a:pPr algn="l"/>
            <a:r>
              <a:rPr lang="en-US" dirty="0"/>
              <a:t>Results: Machine Learning All Data Set Outcomes</a:t>
            </a:r>
          </a:p>
        </p:txBody>
      </p:sp>
      <p:pic>
        <p:nvPicPr>
          <p:cNvPr id="6" name="Content Placeholder 5">
            <a:extLst>
              <a:ext uri="{FF2B5EF4-FFF2-40B4-BE49-F238E27FC236}">
                <a16:creationId xmlns:a16="http://schemas.microsoft.com/office/drawing/2014/main" id="{EB54ADA9-23F4-407E-96B9-8C0522D8E3FF}"/>
              </a:ext>
            </a:extLst>
          </p:cNvPr>
          <p:cNvPicPr>
            <a:picLocks noGrp="1" noChangeAspect="1"/>
          </p:cNvPicPr>
          <p:nvPr>
            <p:ph idx="1"/>
          </p:nvPr>
        </p:nvPicPr>
        <p:blipFill rotWithShape="1">
          <a:blip r:embed="rId3"/>
          <a:srcRect l="17424" t="19281" r="21287" b="33253"/>
          <a:stretch/>
        </p:blipFill>
        <p:spPr>
          <a:xfrm>
            <a:off x="133441" y="979714"/>
            <a:ext cx="11925118" cy="5192486"/>
          </a:xfrm>
          <a:prstGeom prst="rect">
            <a:avLst/>
          </a:prstGeom>
        </p:spPr>
      </p:pic>
    </p:spTree>
    <p:extLst>
      <p:ext uri="{BB962C8B-B14F-4D97-AF65-F5344CB8AC3E}">
        <p14:creationId xmlns:p14="http://schemas.microsoft.com/office/powerpoint/2010/main" val="287083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E1AA-6D1E-4184-BEBF-82B1B87F8CD2}"/>
              </a:ext>
            </a:extLst>
          </p:cNvPr>
          <p:cNvSpPr>
            <a:spLocks noGrp="1"/>
          </p:cNvSpPr>
          <p:nvPr>
            <p:ph type="title"/>
          </p:nvPr>
        </p:nvSpPr>
        <p:spPr>
          <a:xfrm>
            <a:off x="520505" y="98473"/>
            <a:ext cx="10353762" cy="970450"/>
          </a:xfrm>
        </p:spPr>
        <p:txBody>
          <a:bodyPr/>
          <a:lstStyle/>
          <a:p>
            <a:pPr algn="l"/>
            <a:r>
              <a:rPr lang="en-US" dirty="0"/>
              <a:t>UL Risk in Population Studies</a:t>
            </a:r>
          </a:p>
        </p:txBody>
      </p:sp>
      <p:sp>
        <p:nvSpPr>
          <p:cNvPr id="3" name="Content Placeholder 2">
            <a:extLst>
              <a:ext uri="{FF2B5EF4-FFF2-40B4-BE49-F238E27FC236}">
                <a16:creationId xmlns:a16="http://schemas.microsoft.com/office/drawing/2014/main" id="{5139134A-EFB7-4C3F-A2D6-CCB2B918DC2E}"/>
              </a:ext>
            </a:extLst>
          </p:cNvPr>
          <p:cNvSpPr>
            <a:spLocks noGrp="1"/>
          </p:cNvSpPr>
          <p:nvPr>
            <p:ph idx="1"/>
          </p:nvPr>
        </p:nvSpPr>
        <p:spPr>
          <a:xfrm>
            <a:off x="520504" y="1380757"/>
            <a:ext cx="11099409" cy="5160720"/>
          </a:xfrm>
        </p:spPr>
        <p:txBody>
          <a:bodyPr>
            <a:normAutofit fontScale="92500" lnSpcReduction="20000"/>
          </a:bodyPr>
          <a:lstStyle/>
          <a:p>
            <a:pPr marL="36900" indent="0">
              <a:buNone/>
            </a:pPr>
            <a:r>
              <a:rPr lang="en-US" dirty="0"/>
              <a:t>TNRC6B:</a:t>
            </a:r>
          </a:p>
          <a:p>
            <a:pPr marL="1252538" indent="0">
              <a:buNone/>
            </a:pPr>
            <a:r>
              <a:rPr lang="en-US" dirty="0"/>
              <a:t>UL risk gene target in Saudi Arabians, Japanese, Chinese, European Americans, and Europeans including the Icelandic and UK populations specifically</a:t>
            </a:r>
          </a:p>
          <a:p>
            <a:pPr marL="466725" indent="-411163">
              <a:buNone/>
            </a:pPr>
            <a:r>
              <a:rPr lang="en-US" dirty="0"/>
              <a:t>BET1L: </a:t>
            </a:r>
          </a:p>
          <a:p>
            <a:pPr marL="1252538" indent="0">
              <a:buNone/>
            </a:pPr>
            <a:r>
              <a:rPr lang="en-US" dirty="0"/>
              <a:t>UL risk for Japanese, Chinese, Europeans, European Americans, and Saudi Arabians (only when TNRC6B also shows UL risk)</a:t>
            </a:r>
          </a:p>
          <a:p>
            <a:pPr marL="36900" indent="0">
              <a:buNone/>
            </a:pPr>
            <a:r>
              <a:rPr lang="en-US" dirty="0"/>
              <a:t>CYTH4: </a:t>
            </a:r>
          </a:p>
          <a:p>
            <a:pPr marL="1252538" indent="0">
              <a:buNone/>
            </a:pPr>
            <a:r>
              <a:rPr lang="en-US" dirty="0"/>
              <a:t>UL risk only for African Americans</a:t>
            </a:r>
          </a:p>
          <a:p>
            <a:pPr marL="36900" indent="0">
              <a:buNone/>
            </a:pPr>
            <a:r>
              <a:rPr lang="en-US" dirty="0"/>
              <a:t>FASN: </a:t>
            </a:r>
          </a:p>
          <a:p>
            <a:pPr marL="1252538" indent="0">
              <a:buNone/>
            </a:pPr>
            <a:r>
              <a:rPr lang="en-US" dirty="0"/>
              <a:t>UL risk for European Americans, Australians, Icelandic, and other Europeans</a:t>
            </a:r>
          </a:p>
          <a:p>
            <a:pPr marL="36900" indent="0">
              <a:buNone/>
            </a:pPr>
            <a:r>
              <a:rPr lang="en-US" dirty="0"/>
              <a:t>CCDC57: </a:t>
            </a:r>
          </a:p>
          <a:p>
            <a:pPr marL="1252538" indent="0">
              <a:buNone/>
            </a:pPr>
            <a:r>
              <a:rPr lang="en-US" dirty="0"/>
              <a:t>UL risk for European Americans, Australians, Icelandic, and other Europeans</a:t>
            </a:r>
          </a:p>
          <a:p>
            <a:pPr marL="36900" indent="0">
              <a:buNone/>
            </a:pPr>
            <a:r>
              <a:rPr lang="en-US" dirty="0"/>
              <a:t>HMGA2: </a:t>
            </a:r>
          </a:p>
          <a:p>
            <a:pPr marL="1252538" indent="0">
              <a:buNone/>
            </a:pPr>
            <a:r>
              <a:rPr lang="en-US" dirty="0"/>
              <a:t>UL risk for European Americans, Europeans, Australians, and Asian Americans</a:t>
            </a:r>
          </a:p>
        </p:txBody>
      </p:sp>
    </p:spTree>
    <p:extLst>
      <p:ext uri="{BB962C8B-B14F-4D97-AF65-F5344CB8AC3E}">
        <p14:creationId xmlns:p14="http://schemas.microsoft.com/office/powerpoint/2010/main" val="120122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Five studies from GEO using microarray gene expression data was analyzed to see if the six genes ubiquitous to current UL risk studies make good predictors of UL</a:t>
            </a:r>
          </a:p>
          <a:p>
            <a:r>
              <a:rPr lang="en-US" dirty="0"/>
              <a:t>Eight data sets were built and used to test whether the six genes were good predictors of UL or if the machine learning algorithms were better on the most expressed genes in the samples in fold change or DE</a:t>
            </a:r>
          </a:p>
          <a:p>
            <a:r>
              <a:rPr lang="en-US" dirty="0"/>
              <a:t>Results showed 83 per cent accuracy on the six genes and 10 most DE genes in TOP16</a:t>
            </a:r>
          </a:p>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a:t>
            </a:r>
          </a:p>
        </p:txBody>
      </p:sp>
    </p:spTree>
    <p:extLst>
      <p:ext uri="{BB962C8B-B14F-4D97-AF65-F5344CB8AC3E}">
        <p14:creationId xmlns:p14="http://schemas.microsoft.com/office/powerpoint/2010/main" val="1913627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Results also showed 92 per cent accuracy for the most expressed genes in DE or fold change out of all genes the five studies had in common</a:t>
            </a:r>
          </a:p>
          <a:p>
            <a:r>
              <a:rPr lang="en-US" dirty="0"/>
              <a:t>Results also showed the least expressed genes out of all genes in DE and fold change made the worst predictors</a:t>
            </a:r>
          </a:p>
          <a:p>
            <a:r>
              <a:rPr lang="en-US" dirty="0"/>
              <a:t>This could mean there is a need to keep looking at the most expressed genes and to keep the six genes ubiquitous to UL risk studies as gene targets for UL pathogenesis</a:t>
            </a:r>
          </a:p>
        </p:txBody>
      </p:sp>
    </p:spTree>
    <p:extLst>
      <p:ext uri="{BB962C8B-B14F-4D97-AF65-F5344CB8AC3E}">
        <p14:creationId xmlns:p14="http://schemas.microsoft.com/office/powerpoint/2010/main" val="3567824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Conclusions	</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normAutofit/>
          </a:bodyPr>
          <a:lstStyle/>
          <a:p>
            <a:r>
              <a:rPr lang="en-US" dirty="0"/>
              <a:t>Implications of this study:</a:t>
            </a:r>
          </a:p>
          <a:p>
            <a:pPr lvl="1"/>
            <a:r>
              <a:rPr lang="en-US" dirty="0"/>
              <a:t>This could mean there is a need to keep looking at the most expressed genes and to keep the six genes ubiquitous to UL risk studies as gene targets for UL pathogenesis</a:t>
            </a:r>
          </a:p>
          <a:p>
            <a:pPr lvl="1"/>
            <a:endParaRPr lang="en-US" dirty="0"/>
          </a:p>
          <a:p>
            <a:r>
              <a:rPr lang="en-US" dirty="0"/>
              <a:t>Limitations of this study:</a:t>
            </a:r>
          </a:p>
          <a:p>
            <a:pPr lvl="1"/>
            <a:r>
              <a:rPr lang="en-US" dirty="0"/>
              <a:t>Only one data set had exon information to screen for genotypes and gene variants, so this method of finding the gene targets in UL by genotype variations was not used</a:t>
            </a:r>
          </a:p>
          <a:p>
            <a:pPr marL="36900" indent="0">
              <a:buNone/>
            </a:pPr>
            <a:endParaRPr lang="en-US" dirty="0"/>
          </a:p>
          <a:p>
            <a:r>
              <a:rPr lang="en-US" dirty="0"/>
              <a:t>Future extensions to this study:</a:t>
            </a:r>
          </a:p>
          <a:p>
            <a:pPr lvl="1"/>
            <a:r>
              <a:rPr lang="en-US" dirty="0"/>
              <a:t>Test the most differentially expressed genes and highest fold change genes and see if any linkage or cytoband locus of genes could indicate UL pathogenesis other UL risk studies didn’t find</a:t>
            </a:r>
          </a:p>
        </p:txBody>
      </p:sp>
    </p:spTree>
    <p:extLst>
      <p:ext uri="{BB962C8B-B14F-4D97-AF65-F5344CB8AC3E}">
        <p14:creationId xmlns:p14="http://schemas.microsoft.com/office/powerpoint/2010/main" val="1859054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5D9-A394-465C-8953-CBF90EF23F6B}"/>
              </a:ext>
            </a:extLst>
          </p:cNvPr>
          <p:cNvSpPr>
            <a:spLocks noGrp="1"/>
          </p:cNvSpPr>
          <p:nvPr>
            <p:ph type="title"/>
          </p:nvPr>
        </p:nvSpPr>
        <p:spPr>
          <a:xfrm>
            <a:off x="211666" y="293915"/>
            <a:ext cx="10353762" cy="970450"/>
          </a:xfrm>
        </p:spPr>
        <p:txBody>
          <a:bodyPr/>
          <a:lstStyle/>
          <a:p>
            <a:pPr algn="l"/>
            <a:r>
              <a:rPr lang="en-US" dirty="0"/>
              <a:t>Remaining Questions</a:t>
            </a:r>
          </a:p>
        </p:txBody>
      </p:sp>
      <p:sp>
        <p:nvSpPr>
          <p:cNvPr id="3" name="Content Placeholder 2">
            <a:extLst>
              <a:ext uri="{FF2B5EF4-FFF2-40B4-BE49-F238E27FC236}">
                <a16:creationId xmlns:a16="http://schemas.microsoft.com/office/drawing/2014/main" id="{823BDF5F-CAAA-4D31-9F7D-7864B83DD3A1}"/>
              </a:ext>
            </a:extLst>
          </p:cNvPr>
          <p:cNvSpPr>
            <a:spLocks noGrp="1"/>
          </p:cNvSpPr>
          <p:nvPr>
            <p:ph idx="1"/>
          </p:nvPr>
        </p:nvSpPr>
        <p:spPr>
          <a:xfrm>
            <a:off x="391886" y="1438535"/>
            <a:ext cx="10875671" cy="4733665"/>
          </a:xfrm>
        </p:spPr>
        <p:txBody>
          <a:bodyPr/>
          <a:lstStyle/>
          <a:p>
            <a:r>
              <a:rPr lang="en-US" dirty="0"/>
              <a:t>It is apparent that gene expression data was able to predict up to 92 per cent accuracy of a sample being UL or not.</a:t>
            </a:r>
          </a:p>
          <a:p>
            <a:pPr lvl="1"/>
            <a:r>
              <a:rPr lang="en-US" dirty="0"/>
              <a:t>What genes can be included along other chromosomes to indicate UL pathogenesis?</a:t>
            </a:r>
          </a:p>
          <a:p>
            <a:pPr lvl="1"/>
            <a:r>
              <a:rPr lang="en-US" dirty="0"/>
              <a:t>What specific role does each gene play in UL pathogenesis if any when expressed less or more in UL compared to non-UL samples?</a:t>
            </a:r>
          </a:p>
          <a:p>
            <a:pPr marL="450000" lvl="1" indent="0">
              <a:buNone/>
            </a:pPr>
            <a:endParaRPr lang="en-US" dirty="0"/>
          </a:p>
        </p:txBody>
      </p:sp>
    </p:spTree>
    <p:extLst>
      <p:ext uri="{BB962C8B-B14F-4D97-AF65-F5344CB8AC3E}">
        <p14:creationId xmlns:p14="http://schemas.microsoft.com/office/powerpoint/2010/main" val="3194636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95041" y="-252593"/>
            <a:ext cx="10353762" cy="970450"/>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95041" y="852768"/>
            <a:ext cx="11801918" cy="1154162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Aissani, B., Zhang, K., and Wiener, H. (2015). Evaluation of GWAS candidate susceptibility loci for uterine leiomyoma in the multi-ethnic NIEHS uterine fibroid study. </a:t>
            </a:r>
            <a:r>
              <a:rPr lang="en-US" sz="2400" i="1" dirty="0">
                <a:latin typeface="Times New Roman" panose="02020603050405020304" pitchFamily="18" charset="0"/>
                <a:cs typeface="Times New Roman" panose="02020603050405020304" pitchFamily="18" charset="0"/>
              </a:rPr>
              <a:t>Frontiers in Genetics</a:t>
            </a:r>
            <a:r>
              <a:rPr lang="en-US" sz="2400" dirty="0">
                <a:latin typeface="Times New Roman" panose="02020603050405020304" pitchFamily="18" charset="0"/>
                <a:cs typeface="Times New Roman" panose="02020603050405020304" pitchFamily="18" charset="0"/>
              </a:rPr>
              <a:t>, 6, 241. DOI:10.3389/fgene.2015.00241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Bondagji, N., Morad, F., Al-Nefaei, A., Khan, I., Elango, R., Abdullah, L., ..., Shaik, N. (2017). Replication of GWAS loci revealed the moderate effect of TNRC6B locus on susceptibility of Saudi women to develop uterine leiomyomas. </a:t>
            </a:r>
            <a:r>
              <a:rPr lang="en-US" sz="2400" i="1" dirty="0">
                <a:latin typeface="Times New Roman" panose="02020603050405020304" pitchFamily="18" charset="0"/>
                <a:cs typeface="Times New Roman" panose="02020603050405020304" pitchFamily="18" charset="0"/>
              </a:rPr>
              <a:t>Journal of Obstetrics and Gynaecology</a:t>
            </a:r>
            <a:r>
              <a:rPr lang="en-US" sz="2400" dirty="0">
                <a:latin typeface="Times New Roman" panose="02020603050405020304" pitchFamily="18" charset="0"/>
                <a:cs typeface="Times New Roman" panose="02020603050405020304" pitchFamily="18" charset="0"/>
              </a:rPr>
              <a:t>, 43(2):330-338. DOI:10.1111/jog.13217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 P, Takahashi, A., Hosono, N., Low, S., Kamatani, N., Kubo, M., &amp; Nakamura, Y. (2011) A genome-wide association study identifies three loci associated with susceptibility to uterine fibroids. </a:t>
            </a:r>
            <a:r>
              <a:rPr lang="en-US" sz="2400" i="1" dirty="0">
                <a:latin typeface="Times New Roman" panose="02020603050405020304" pitchFamily="18" charset="0"/>
                <a:cs typeface="Times New Roman" panose="02020603050405020304" pitchFamily="18" charset="0"/>
              </a:rPr>
              <a:t>Nature Genetics</a:t>
            </a:r>
            <a:r>
              <a:rPr lang="en-US" sz="2400" dirty="0">
                <a:latin typeface="Times New Roman" panose="02020603050405020304" pitchFamily="18" charset="0"/>
                <a:cs typeface="Times New Roman" panose="02020603050405020304" pitchFamily="18" charset="0"/>
              </a:rPr>
              <a:t> 43(5).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Dvorská1, D., Braný, D., Danková, Z., Halašová, E., &amp; Višňovský, J. (2017). Molecular and clinical treatment of uterine leiomyomas. </a:t>
            </a:r>
            <a:r>
              <a:rPr lang="en-US" sz="2400" i="1" dirty="0">
                <a:latin typeface="Times New Roman" panose="02020603050405020304" pitchFamily="18" charset="0"/>
                <a:cs typeface="Times New Roman" panose="02020603050405020304" pitchFamily="18" charset="0"/>
              </a:rPr>
              <a:t>Tumor Biology</a:t>
            </a:r>
            <a:r>
              <a:rPr lang="en-US" sz="2400" dirty="0">
                <a:latin typeface="Times New Roman" panose="02020603050405020304" pitchFamily="18" charset="0"/>
                <a:cs typeface="Times New Roman" panose="02020603050405020304" pitchFamily="18" charset="0"/>
              </a:rPr>
              <a:t>, 39(6). DOI: 10.1177/1010428317710226</a:t>
            </a:r>
            <a:r>
              <a:rPr lang="en-US" sz="2400" i="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264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2" y="775578"/>
            <a:ext cx="1149296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Edwards, T., Hartmann, K., &amp; Edwards, D. (2013). Variants in BET1L and TNRC6B associate with increasing fibroid volume and fibroid type among European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132(12). DOI:10.1007/s00439-013-1340-1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Eggert, S., Huyck, K., Somasundaram, P., Kavalla, R., Stewart, E., Lu, A., … Morton, C. (2012) Genome-wide linkage and association analyses implicate FASN in predisposition to uterine leiomyomata. </a:t>
            </a:r>
            <a:r>
              <a:rPr lang="en-US" sz="2400" i="1" dirty="0">
                <a:latin typeface="Times New Roman" panose="02020603050405020304" pitchFamily="18" charset="0"/>
                <a:cs typeface="Times New Roman" panose="02020603050405020304" pitchFamily="18" charset="0"/>
              </a:rPr>
              <a:t>American Journal of Human Genetics</a:t>
            </a:r>
            <a:r>
              <a:rPr lang="en-US" sz="2400" dirty="0">
                <a:latin typeface="Times New Roman" panose="02020603050405020304" pitchFamily="18" charset="0"/>
                <a:cs typeface="Times New Roman" panose="02020603050405020304" pitchFamily="18" charset="0"/>
              </a:rPr>
              <a:t>, 91(4), 621–628. DOI: 10.1016/j.ajhg.2012.08.009</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Hellwege, et al. (2017) A multi-stage genome-wide association study of uterine fibroids in African Americans. </a:t>
            </a:r>
            <a:r>
              <a:rPr lang="en-US" sz="2400" i="1" dirty="0">
                <a:latin typeface="Times New Roman" panose="02020603050405020304" pitchFamily="18" charset="0"/>
                <a:cs typeface="Times New Roman" panose="02020603050405020304" pitchFamily="18" charset="0"/>
              </a:rPr>
              <a:t>Human Genetics</a:t>
            </a:r>
            <a:r>
              <a:rPr lang="en-US" sz="2400" dirty="0">
                <a:latin typeface="Times New Roman" panose="02020603050405020304" pitchFamily="18" charset="0"/>
                <a:cs typeface="Times New Roman" panose="02020603050405020304" pitchFamily="18" charset="0"/>
              </a:rPr>
              <a:t>, 136(10), 1363–1373. DOI:10.1007/s00439-017-1836-1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Hodge, J.C., Kim, T., Dreyfuss, J.M., Somasundaram, P., Christacos, N.C., Rouselle, M., … Morton, C.C. (2012). Expression profiling of uterine leiomyomata cytogenetic subgroups reveals distinct signatures in matched myometrium: transcriptional profiling of the t (12;14) and evidence in support of predisposing genetic heterogeneity. </a:t>
            </a:r>
            <a:r>
              <a:rPr lang="en-US" sz="2400" i="1" dirty="0">
                <a:latin typeface="Times New Roman" panose="02020603050405020304" pitchFamily="18" charset="0"/>
                <a:cs typeface="Times New Roman" panose="02020603050405020304" pitchFamily="18" charset="0"/>
              </a:rPr>
              <a:t>Human Molecular Genetics</a:t>
            </a:r>
            <a:r>
              <a:rPr lang="en-US" sz="2400" dirty="0">
                <a:latin typeface="Times New Roman" panose="02020603050405020304" pitchFamily="18" charset="0"/>
                <a:cs typeface="Times New Roman" panose="02020603050405020304" pitchFamily="18" charset="0"/>
              </a:rPr>
              <a:t>, 21, 102312–2329. DOI:10.1093/hmg/dds051</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5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05B3-F96C-4899-8C43-E42BC3CEE49B}"/>
              </a:ext>
            </a:extLst>
          </p:cNvPr>
          <p:cNvSpPr>
            <a:spLocks noGrp="1"/>
          </p:cNvSpPr>
          <p:nvPr>
            <p:ph type="title"/>
          </p:nvPr>
        </p:nvSpPr>
        <p:spPr>
          <a:xfrm>
            <a:off x="139401" y="0"/>
            <a:ext cx="10353762" cy="775578"/>
          </a:xfrm>
        </p:spPr>
        <p:txBody>
          <a:bodyPr/>
          <a:lstStyle/>
          <a:p>
            <a:pPr algn="l"/>
            <a:r>
              <a:rPr lang="en-US" dirty="0"/>
              <a:t>References</a:t>
            </a:r>
          </a:p>
        </p:txBody>
      </p:sp>
      <p:sp>
        <p:nvSpPr>
          <p:cNvPr id="4" name="TextBox 3">
            <a:extLst>
              <a:ext uri="{FF2B5EF4-FFF2-40B4-BE49-F238E27FC236}">
                <a16:creationId xmlns:a16="http://schemas.microsoft.com/office/drawing/2014/main" id="{D5242945-B638-4AAD-B19F-8ABDE1D77A58}"/>
              </a:ext>
            </a:extLst>
          </p:cNvPr>
          <p:cNvSpPr txBox="1"/>
          <p:nvPr/>
        </p:nvSpPr>
        <p:spPr>
          <a:xfrm>
            <a:off x="139401" y="775578"/>
            <a:ext cx="11797259"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Liu, B., Wang, T., Jiang, J., Li, M., Ma, W., Wu, H., &amp; Zhou, Q. (2018). Association of BET1L and TNRC6B with uterine leiomyoma risk and its relevant clinical features in Han Chinese population. </a:t>
            </a:r>
            <a:r>
              <a:rPr lang="en-US" sz="2400" i="1" dirty="0">
                <a:latin typeface="Times New Roman" panose="02020603050405020304" pitchFamily="18" charset="0"/>
                <a:cs typeface="Times New Roman" panose="02020603050405020304" pitchFamily="18" charset="0"/>
              </a:rPr>
              <a:t>Scientific Reports</a:t>
            </a:r>
            <a:r>
              <a:rPr lang="en-US" sz="2400" dirty="0">
                <a:latin typeface="Times New Roman" panose="02020603050405020304" pitchFamily="18" charset="0"/>
                <a:cs typeface="Times New Roman" panose="02020603050405020304" pitchFamily="18" charset="0"/>
              </a:rPr>
              <a:t>, 8,7401. DOI:10.1038/s41598-018-25792-z</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Rafnar et al. (2018) Variants associating with uterine leiomyoma highlight genetic background shared by various cancers and hormone-related traits.  </a:t>
            </a:r>
            <a:r>
              <a:rPr lang="en-US" sz="2400" i="1" dirty="0">
                <a:latin typeface="Times New Roman" panose="02020603050405020304" pitchFamily="18" charset="0"/>
                <a:cs typeface="Times New Roman" panose="02020603050405020304" pitchFamily="18" charset="0"/>
              </a:rPr>
              <a:t>Nature Communications</a:t>
            </a:r>
            <a:r>
              <a:rPr lang="en-US" sz="2400" dirty="0">
                <a:latin typeface="Times New Roman" panose="02020603050405020304" pitchFamily="18" charset="0"/>
                <a:cs typeface="Times New Roman" panose="02020603050405020304" pitchFamily="18" charset="0"/>
              </a:rPr>
              <a:t>, 9:3636. DOI:10.1038/s41467-018-05428-6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Rye, Wise,  Jurukovski,  DeSai,  Choi,  &amp; Avissair   (2017) ‘Eukaryotic Epigenetic Gene Regulation.’ </a:t>
            </a:r>
            <a:r>
              <a:rPr lang="en-US" sz="2400" i="1" dirty="0">
                <a:latin typeface="Times New Roman" panose="02020603050405020304" pitchFamily="18" charset="0"/>
                <a:cs typeface="Times New Roman" panose="02020603050405020304" pitchFamily="18" charset="0"/>
              </a:rPr>
              <a:t>Biology: OpenStax</a:t>
            </a:r>
            <a:r>
              <a:rPr lang="en-US" sz="2400" dirty="0">
                <a:latin typeface="Times New Roman" panose="02020603050405020304" pitchFamily="18" charset="0"/>
                <a:cs typeface="Times New Roman" panose="02020603050405020304" pitchFamily="18" charset="0"/>
              </a:rPr>
              <a:t>. Retrieved from: https://cnx.org/contents/jVCgr5SL@15.43:5cz8bfb2@10/16-3-Eukaryotic-Epigenetic-Gene-Regulation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20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22E9-7D6D-47FD-A308-54F99FA8F5E3}"/>
              </a:ext>
            </a:extLst>
          </p:cNvPr>
          <p:cNvSpPr>
            <a:spLocks noGrp="1"/>
          </p:cNvSpPr>
          <p:nvPr>
            <p:ph type="title"/>
          </p:nvPr>
        </p:nvSpPr>
        <p:spPr>
          <a:xfrm>
            <a:off x="661182" y="-196430"/>
            <a:ext cx="10353762" cy="970450"/>
          </a:xfrm>
        </p:spPr>
        <p:txBody>
          <a:bodyPr>
            <a:normAutofit fontScale="90000"/>
          </a:bodyPr>
          <a:lstStyle/>
          <a:p>
            <a:pPr algn="l"/>
            <a:r>
              <a:rPr lang="en-US" dirty="0"/>
              <a:t>Map of the Population Studies Genes for UL Risk</a:t>
            </a:r>
          </a:p>
        </p:txBody>
      </p:sp>
      <p:pic>
        <p:nvPicPr>
          <p:cNvPr id="5" name="Content Placeholder 4" descr="A picture containing text, room&#10;&#10;Description automatically generated">
            <a:extLst>
              <a:ext uri="{FF2B5EF4-FFF2-40B4-BE49-F238E27FC236}">
                <a16:creationId xmlns:a16="http://schemas.microsoft.com/office/drawing/2014/main" id="{605CE550-A01A-4FC0-8557-95F6CF5E29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8238" y="774020"/>
            <a:ext cx="8089533" cy="6067149"/>
          </a:xfrm>
        </p:spPr>
      </p:pic>
    </p:spTree>
    <p:extLst>
      <p:ext uri="{BB962C8B-B14F-4D97-AF65-F5344CB8AC3E}">
        <p14:creationId xmlns:p14="http://schemas.microsoft.com/office/powerpoint/2010/main" val="264524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0" y="-147935"/>
            <a:ext cx="10353762" cy="970450"/>
          </a:xfrm>
        </p:spPr>
        <p:txBody>
          <a:bodyPr/>
          <a:lstStyle/>
          <a:p>
            <a:pPr algn="l"/>
            <a:r>
              <a:rPr lang="en-US" dirty="0"/>
              <a:t>Gene Regulation: Transcription</a:t>
            </a:r>
          </a:p>
        </p:txBody>
      </p:sp>
      <p:pic>
        <p:nvPicPr>
          <p:cNvPr id="7" name="Content Placeholder 6" descr="A picture containing text, map&#10;&#10;Description automatically generated">
            <a:extLst>
              <a:ext uri="{FF2B5EF4-FFF2-40B4-BE49-F238E27FC236}">
                <a16:creationId xmlns:a16="http://schemas.microsoft.com/office/drawing/2014/main" id="{5A050D77-4F64-4425-8480-0573B32EA3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085" y="822515"/>
            <a:ext cx="8646621" cy="5752455"/>
          </a:xfrm>
        </p:spPr>
      </p:pic>
      <p:sp>
        <p:nvSpPr>
          <p:cNvPr id="8" name="TextBox 7">
            <a:extLst>
              <a:ext uri="{FF2B5EF4-FFF2-40B4-BE49-F238E27FC236}">
                <a16:creationId xmlns:a16="http://schemas.microsoft.com/office/drawing/2014/main" id="{8CDA1558-F3F8-47DB-87B4-650E27FBD9F3}"/>
              </a:ext>
            </a:extLst>
          </p:cNvPr>
          <p:cNvSpPr txBox="1"/>
          <p:nvPr/>
        </p:nvSpPr>
        <p:spPr>
          <a:xfrm>
            <a:off x="9477829" y="5651640"/>
            <a:ext cx="2714171" cy="923330"/>
          </a:xfrm>
          <a:prstGeom prst="rect">
            <a:avLst/>
          </a:prstGeom>
          <a:noFill/>
        </p:spPr>
        <p:txBody>
          <a:bodyPr wrap="square" rtlCol="0">
            <a:spAutoFit/>
          </a:bodyPr>
          <a:lstStyle/>
          <a:p>
            <a:r>
              <a:rPr lang="en-US" dirty="0"/>
              <a:t>Rye, Wise,  Jurukovski,  DeSai,  Choi,  &amp; Avissair   (2017) </a:t>
            </a:r>
            <a:r>
              <a:rPr lang="en-US" i="1" dirty="0"/>
              <a:t>Biology: OpenStax</a:t>
            </a:r>
            <a:endParaRPr lang="en-US" dirty="0"/>
          </a:p>
        </p:txBody>
      </p:sp>
    </p:spTree>
    <p:extLst>
      <p:ext uri="{BB962C8B-B14F-4D97-AF65-F5344CB8AC3E}">
        <p14:creationId xmlns:p14="http://schemas.microsoft.com/office/powerpoint/2010/main" val="143727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0" y="-147935"/>
            <a:ext cx="11043138" cy="970450"/>
          </a:xfrm>
        </p:spPr>
        <p:txBody>
          <a:bodyPr>
            <a:normAutofit/>
          </a:bodyPr>
          <a:lstStyle/>
          <a:p>
            <a:pPr algn="l"/>
            <a:r>
              <a:rPr lang="en-US" dirty="0"/>
              <a:t>Gene Regulation: Transcription and Translation</a:t>
            </a:r>
          </a:p>
        </p:txBody>
      </p:sp>
      <p:sp>
        <p:nvSpPr>
          <p:cNvPr id="8" name="TextBox 7">
            <a:extLst>
              <a:ext uri="{FF2B5EF4-FFF2-40B4-BE49-F238E27FC236}">
                <a16:creationId xmlns:a16="http://schemas.microsoft.com/office/drawing/2014/main" id="{8CDA1558-F3F8-47DB-87B4-650E27FBD9F3}"/>
              </a:ext>
            </a:extLst>
          </p:cNvPr>
          <p:cNvSpPr txBox="1"/>
          <p:nvPr/>
        </p:nvSpPr>
        <p:spPr>
          <a:xfrm>
            <a:off x="8923767" y="5617850"/>
            <a:ext cx="2714171" cy="923330"/>
          </a:xfrm>
          <a:prstGeom prst="rect">
            <a:avLst/>
          </a:prstGeom>
          <a:noFill/>
        </p:spPr>
        <p:txBody>
          <a:bodyPr wrap="square" rtlCol="0">
            <a:spAutoFit/>
          </a:bodyPr>
          <a:lstStyle/>
          <a:p>
            <a:r>
              <a:rPr lang="en-US" dirty="0"/>
              <a:t>Rye, Wise,  Jurukovski,  DeSai,  Choi,  &amp; Avissair   (2017) </a:t>
            </a:r>
            <a:r>
              <a:rPr lang="en-US" i="1" dirty="0"/>
              <a:t>Biology: OpenStax</a:t>
            </a:r>
            <a:endParaRPr lang="en-US" dirty="0"/>
          </a:p>
        </p:txBody>
      </p:sp>
      <p:pic>
        <p:nvPicPr>
          <p:cNvPr id="10" name="Content Placeholder 9" descr="A close up of a map&#10;&#10;Description automatically generated">
            <a:extLst>
              <a:ext uri="{FF2B5EF4-FFF2-40B4-BE49-F238E27FC236}">
                <a16:creationId xmlns:a16="http://schemas.microsoft.com/office/drawing/2014/main" id="{9637C1E4-AC40-4BFF-9DF7-CE84531D7C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1147" y="957943"/>
            <a:ext cx="6388261" cy="5583237"/>
          </a:xfrm>
        </p:spPr>
      </p:pic>
    </p:spTree>
    <p:extLst>
      <p:ext uri="{BB962C8B-B14F-4D97-AF65-F5344CB8AC3E}">
        <p14:creationId xmlns:p14="http://schemas.microsoft.com/office/powerpoint/2010/main" val="172304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ECE9A-374E-4456-BC65-A81DC9418322}"/>
              </a:ext>
            </a:extLst>
          </p:cNvPr>
          <p:cNvSpPr>
            <a:spLocks noGrp="1"/>
          </p:cNvSpPr>
          <p:nvPr>
            <p:ph type="title"/>
          </p:nvPr>
        </p:nvSpPr>
        <p:spPr>
          <a:xfrm>
            <a:off x="228600" y="193431"/>
            <a:ext cx="11264243" cy="1093779"/>
          </a:xfrm>
        </p:spPr>
        <p:txBody>
          <a:bodyPr>
            <a:normAutofit/>
          </a:bodyPr>
          <a:lstStyle/>
          <a:p>
            <a:pPr algn="l"/>
            <a:r>
              <a:rPr lang="en-US" dirty="0"/>
              <a:t>Gene Regulation: Gene Expression</a:t>
            </a:r>
          </a:p>
        </p:txBody>
      </p:sp>
      <p:sp>
        <p:nvSpPr>
          <p:cNvPr id="4" name="Content Placeholder 3">
            <a:extLst>
              <a:ext uri="{FF2B5EF4-FFF2-40B4-BE49-F238E27FC236}">
                <a16:creationId xmlns:a16="http://schemas.microsoft.com/office/drawing/2014/main" id="{33B3669E-4E4D-402C-B80C-C093DB81437D}"/>
              </a:ext>
            </a:extLst>
          </p:cNvPr>
          <p:cNvSpPr>
            <a:spLocks noGrp="1"/>
          </p:cNvSpPr>
          <p:nvPr>
            <p:ph idx="1"/>
          </p:nvPr>
        </p:nvSpPr>
        <p:spPr>
          <a:xfrm>
            <a:off x="449705" y="2110154"/>
            <a:ext cx="11043138" cy="3710354"/>
          </a:xfrm>
        </p:spPr>
        <p:txBody>
          <a:bodyPr>
            <a:normAutofit fontScale="70000" lnSpcReduction="20000"/>
          </a:bodyPr>
          <a:lstStyle/>
          <a:p>
            <a:pPr marL="36900" indent="0">
              <a:buNone/>
            </a:pPr>
            <a:r>
              <a:rPr lang="en-US" sz="5100" dirty="0"/>
              <a:t>What affects gene expression of RNA?</a:t>
            </a:r>
          </a:p>
          <a:p>
            <a:pPr marL="36900" indent="0">
              <a:buNone/>
            </a:pPr>
            <a:endParaRPr lang="en-US" sz="5100" dirty="0"/>
          </a:p>
          <a:p>
            <a:pPr marL="36900" indent="0">
              <a:buNone/>
            </a:pPr>
            <a:r>
              <a:rPr lang="en-US" sz="5100" dirty="0"/>
              <a:t>Where can the gene expression of RNA be influenced?</a:t>
            </a:r>
          </a:p>
          <a:p>
            <a:pPr marL="914400" indent="0">
              <a:buNone/>
            </a:pPr>
            <a:endParaRPr lang="en-US" sz="5100" dirty="0"/>
          </a:p>
          <a:p>
            <a:pPr marL="36900" indent="0">
              <a:buNone/>
            </a:pPr>
            <a:endParaRPr lang="en-US" dirty="0"/>
          </a:p>
          <a:p>
            <a:pPr marL="36900" indent="0">
              <a:buNone/>
            </a:pPr>
            <a:r>
              <a:rPr lang="en-US" dirty="0"/>
              <a:t>		</a:t>
            </a:r>
          </a:p>
        </p:txBody>
      </p:sp>
    </p:spTree>
    <p:extLst>
      <p:ext uri="{BB962C8B-B14F-4D97-AF65-F5344CB8AC3E}">
        <p14:creationId xmlns:p14="http://schemas.microsoft.com/office/powerpoint/2010/main" val="368988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C565-0ECC-4FC7-B5A1-586DB6F3149A}"/>
              </a:ext>
            </a:extLst>
          </p:cNvPr>
          <p:cNvSpPr>
            <a:spLocks noGrp="1"/>
          </p:cNvSpPr>
          <p:nvPr>
            <p:ph type="title"/>
          </p:nvPr>
        </p:nvSpPr>
        <p:spPr>
          <a:xfrm>
            <a:off x="244324" y="250372"/>
            <a:ext cx="10353762" cy="970450"/>
          </a:xfrm>
        </p:spPr>
        <p:txBody>
          <a:bodyPr/>
          <a:lstStyle/>
          <a:p>
            <a:pPr algn="l"/>
            <a:r>
              <a:rPr lang="en-US" dirty="0"/>
              <a:t>Objective of this Research</a:t>
            </a:r>
          </a:p>
        </p:txBody>
      </p:sp>
      <p:sp>
        <p:nvSpPr>
          <p:cNvPr id="3" name="Content Placeholder 2">
            <a:extLst>
              <a:ext uri="{FF2B5EF4-FFF2-40B4-BE49-F238E27FC236}">
                <a16:creationId xmlns:a16="http://schemas.microsoft.com/office/drawing/2014/main" id="{8E273A90-A361-4D55-B957-2494C7F3049E}"/>
              </a:ext>
            </a:extLst>
          </p:cNvPr>
          <p:cNvSpPr>
            <a:spLocks noGrp="1"/>
          </p:cNvSpPr>
          <p:nvPr>
            <p:ph idx="1"/>
          </p:nvPr>
        </p:nvSpPr>
        <p:spPr/>
        <p:txBody>
          <a:bodyPr>
            <a:normAutofit/>
          </a:bodyPr>
          <a:lstStyle/>
          <a:p>
            <a:pPr marL="36900" indent="0">
              <a:buNone/>
            </a:pPr>
            <a:endParaRPr lang="en-US" dirty="0"/>
          </a:p>
          <a:p>
            <a:pPr marL="36900" indent="0">
              <a:buNone/>
            </a:pPr>
            <a:r>
              <a:rPr lang="en-US" dirty="0"/>
              <a:t>Meta-analysis of those six genes and/or a combination of the other top genes showing the most change in DE or fold change in UL compared to non-UL microarray samples from five GEO studies are good predictors for determining a sample as UL or non-UL. Thus, indicating the gene is a possible gene target for UL pathogenesis treatment through further research of those genes with good accuracy </a:t>
            </a:r>
            <a:r>
              <a:rPr lang="en-US"/>
              <a:t>in prediction for UL.</a:t>
            </a:r>
            <a:endParaRPr lang="en-US" dirty="0"/>
          </a:p>
        </p:txBody>
      </p:sp>
    </p:spTree>
    <p:extLst>
      <p:ext uri="{BB962C8B-B14F-4D97-AF65-F5344CB8AC3E}">
        <p14:creationId xmlns:p14="http://schemas.microsoft.com/office/powerpoint/2010/main" val="17063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961-C727-4599-8330-713988BAACD9}"/>
              </a:ext>
            </a:extLst>
          </p:cNvPr>
          <p:cNvSpPr>
            <a:spLocks noGrp="1"/>
          </p:cNvSpPr>
          <p:nvPr>
            <p:ph type="title"/>
          </p:nvPr>
        </p:nvSpPr>
        <p:spPr>
          <a:xfrm>
            <a:off x="374952" y="217714"/>
            <a:ext cx="10353762" cy="970450"/>
          </a:xfrm>
        </p:spPr>
        <p:txBody>
          <a:bodyPr/>
          <a:lstStyle/>
          <a:p>
            <a:pPr algn="l"/>
            <a:r>
              <a:rPr lang="en-US" dirty="0"/>
              <a:t>Methods - Overview</a:t>
            </a:r>
          </a:p>
        </p:txBody>
      </p:sp>
      <p:sp>
        <p:nvSpPr>
          <p:cNvPr id="3" name="Content Placeholder 2">
            <a:extLst>
              <a:ext uri="{FF2B5EF4-FFF2-40B4-BE49-F238E27FC236}">
                <a16:creationId xmlns:a16="http://schemas.microsoft.com/office/drawing/2014/main" id="{0FCAC431-D400-4635-8431-6D2CC354CFD2}"/>
              </a:ext>
            </a:extLst>
          </p:cNvPr>
          <p:cNvSpPr>
            <a:spLocks noGrp="1"/>
          </p:cNvSpPr>
          <p:nvPr>
            <p:ph idx="1"/>
          </p:nvPr>
        </p:nvSpPr>
        <p:spPr>
          <a:xfrm>
            <a:off x="587224" y="1340564"/>
            <a:ext cx="10353762" cy="5125551"/>
          </a:xfrm>
        </p:spPr>
        <p:txBody>
          <a:bodyPr>
            <a:normAutofit/>
          </a:bodyPr>
          <a:lstStyle/>
          <a:p>
            <a:r>
              <a:rPr lang="en-US" b="1" dirty="0"/>
              <a:t>Universal </a:t>
            </a:r>
            <a:r>
              <a:rPr lang="en-US" dirty="0"/>
              <a:t>data set of 12,173 genes from GEO’s five UL risk studies using microarray gene expression data</a:t>
            </a:r>
          </a:p>
          <a:p>
            <a:endParaRPr lang="en-US" dirty="0"/>
          </a:p>
          <a:p>
            <a:r>
              <a:rPr lang="en-US" dirty="0"/>
              <a:t>Subset of </a:t>
            </a:r>
            <a:r>
              <a:rPr lang="en-US" b="1" dirty="0"/>
              <a:t>130</a:t>
            </a:r>
            <a:r>
              <a:rPr lang="en-US" dirty="0"/>
              <a:t> genes from GEO that only belong to Chromosomes 11, 12, 17, or 22</a:t>
            </a:r>
          </a:p>
          <a:p>
            <a:endParaRPr lang="en-US" dirty="0"/>
          </a:p>
          <a:p>
            <a:r>
              <a:rPr lang="en-US" dirty="0"/>
              <a:t>R, combining data, plotting data, machine learning, and all analysis is completed using R</a:t>
            </a:r>
          </a:p>
          <a:p>
            <a:endParaRPr lang="en-US" dirty="0"/>
          </a:p>
          <a:p>
            <a:r>
              <a:rPr lang="en-US" dirty="0"/>
              <a:t>Bioinformatics, Gviz package, both use R to generate the chromosome plots of genes</a:t>
            </a:r>
          </a:p>
          <a:p>
            <a:endParaRPr lang="en-US" dirty="0"/>
          </a:p>
          <a:p>
            <a:r>
              <a:rPr lang="en-US" dirty="0"/>
              <a:t>Different data sets were prepared to use machine learning on and decide which genes were better predictors.</a:t>
            </a:r>
          </a:p>
        </p:txBody>
      </p:sp>
    </p:spTree>
    <p:extLst>
      <p:ext uri="{BB962C8B-B14F-4D97-AF65-F5344CB8AC3E}">
        <p14:creationId xmlns:p14="http://schemas.microsoft.com/office/powerpoint/2010/main" val="718559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400</TotalTime>
  <Words>4686</Words>
  <Application>Microsoft Office PowerPoint</Application>
  <PresentationFormat>Widescreen</PresentationFormat>
  <Paragraphs>229</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Calisto MT</vt:lpstr>
      <vt:lpstr>Times New Roman</vt:lpstr>
      <vt:lpstr>Wingdings 2</vt:lpstr>
      <vt:lpstr>Slate</vt:lpstr>
      <vt:lpstr>Meta-Analysis of the Genes Ubiquitously  Associated with Human Uterine Leiomyoma Development in Healthy Humans Using  the Gene Expression Omnibus Data</vt:lpstr>
      <vt:lpstr>Description of Uterine Leiomyoma</vt:lpstr>
      <vt:lpstr>UL Risk in Population Studies</vt:lpstr>
      <vt:lpstr>Map of the Population Studies Genes for UL Risk</vt:lpstr>
      <vt:lpstr>Gene Regulation: Transcription</vt:lpstr>
      <vt:lpstr>Gene Regulation: Transcription and Translation</vt:lpstr>
      <vt:lpstr>Gene Regulation: Gene Expression</vt:lpstr>
      <vt:lpstr>Objective of this Research</vt:lpstr>
      <vt:lpstr>Methods - Overview</vt:lpstr>
      <vt:lpstr>Methods – Linkage Disequilibrium Visualizations</vt:lpstr>
      <vt:lpstr>Gene Expression through Linkage Disequilibrium</vt:lpstr>
      <vt:lpstr>LD Plot Showing Genes Spanning Chromosomes 11 and 22</vt:lpstr>
      <vt:lpstr>Eggert et al. (2012) American Journal of Human Genetics</vt:lpstr>
      <vt:lpstr>LD Plot Spanning Chromosome 22</vt:lpstr>
      <vt:lpstr>LD Plot Showing Chromosomes 6 and 13 </vt:lpstr>
      <vt:lpstr>Methods – Data Sets Derived</vt:lpstr>
      <vt:lpstr>Methods – Machine Learning Algorithms</vt:lpstr>
      <vt:lpstr>Results: TOP16; Top 10 Differentially Expressed (DE) and the 6 Genes Ubiquitous to Current UL Risk Studies</vt:lpstr>
      <vt:lpstr>Results: TOP16; 10,000 Simulated Bootstrap Histograms for Each TOP16 Gene</vt:lpstr>
      <vt:lpstr>Results: Linkage Disequilibrium Visualizations</vt:lpstr>
      <vt:lpstr>Gviz Map of Genes Over-expressed as a Minority of Genes on Cytoband p15.5 of Chromosome 11</vt:lpstr>
      <vt:lpstr>Gviz Map of Genes Over-expressed as a Majority of Genes on Cytoband q14.3 of Chromosome 12</vt:lpstr>
      <vt:lpstr>Gviz Map of Genes Under-expressed as a Minority of Genes on Cytoband q25.3 of Chromosome 17</vt:lpstr>
      <vt:lpstr>Gviz Map of Genes Under-expressed as a Minority of Genes on Cytoband q25.3 of Chromosome 22</vt:lpstr>
      <vt:lpstr>Results: A Lattice Pairwise Comparison of Chromosome 17 Minority of Genes Expressed Least </vt:lpstr>
      <vt:lpstr>Results: Plot in ggplot2 of TOP16 Genes as Majority or Not When Comparing UL to Non-UL Simulated Means</vt:lpstr>
      <vt:lpstr>Results: Plot Using ggplot2 showing TOP16 Genes and the Chromosome Each Lives Comparing Simulated UL and Non-UL Means of Each Gene </vt:lpstr>
      <vt:lpstr>Results: Machine Learning TOP16 Outcomes</vt:lpstr>
      <vt:lpstr>Results: Machine Learning All Data Set Outcomes</vt:lpstr>
      <vt:lpstr>Conclusions </vt:lpstr>
      <vt:lpstr>Conclusions </vt:lpstr>
      <vt:lpstr>Conclusions </vt:lpstr>
      <vt:lpstr>Remaining Questions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Meta-Analysis of the Genes Ubiquitously  Associated with Human Uterine Leiomyoma Development in Healthy Humans Using  the Gene Expression Omnibus Data</dc:title>
  <dc:creator>Janis Corona</dc:creator>
  <cp:lastModifiedBy>Janis Corona</cp:lastModifiedBy>
  <cp:revision>68</cp:revision>
  <dcterms:created xsi:type="dcterms:W3CDTF">2019-07-14T18:11:18Z</dcterms:created>
  <dcterms:modified xsi:type="dcterms:W3CDTF">2019-07-15T01:01:56Z</dcterms:modified>
</cp:coreProperties>
</file>