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FA85-E287-4C19-8A70-0E9C32471C05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4F-DC04-4CDD-84AD-012BFA0182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FA85-E287-4C19-8A70-0E9C32471C05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4F-DC04-4CDD-84AD-012BFA0182B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FA85-E287-4C19-8A70-0E9C32471C05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4F-DC04-4CDD-84AD-012BFA0182B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FA85-E287-4C19-8A70-0E9C32471C05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4F-DC04-4CDD-84AD-012BFA0182B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FA85-E287-4C19-8A70-0E9C32471C05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4F-DC04-4CDD-84AD-012BFA0182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FA85-E287-4C19-8A70-0E9C32471C05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4F-DC04-4CDD-84AD-012BFA0182B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FA85-E287-4C19-8A70-0E9C32471C05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4F-DC04-4CDD-84AD-012BFA0182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FA85-E287-4C19-8A70-0E9C32471C05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4F-DC04-4CDD-84AD-012BFA0182B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FA85-E287-4C19-8A70-0E9C32471C05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4F-DC04-4CDD-84AD-012BFA0182B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FA85-E287-4C19-8A70-0E9C32471C05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4F-DC04-4CDD-84AD-012BFA0182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FA85-E287-4C19-8A70-0E9C32471C05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4F-DC04-4CDD-84AD-012BFA0182B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80FA85-E287-4C19-8A70-0E9C32471C05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15C744F-DC04-4CDD-84AD-012BFA0182B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Newly Constructed Network Models of Different WNT Signaling Cascades Applied to Breast Cancer Expression Data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Michaela Bayerlova, Florian Klemm, Frank Kramer, Tobias Pukrop, Tim Beißbarth, Annalen Bleckmann</a:t>
            </a:r>
          </a:p>
          <a:p>
            <a:r>
              <a:rPr lang="en-US" dirty="0" smtClean="0"/>
              <a:t>2015</a:t>
            </a:r>
          </a:p>
          <a:p>
            <a:r>
              <a:rPr lang="en-US" dirty="0" smtClean="0"/>
              <a:t>PLoS ONE 10(12):e0144014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Sub-pathway Networks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436389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1590675"/>
            <a:ext cx="359092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2209800" y="2743200"/>
            <a:ext cx="9144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81400" y="2971800"/>
            <a:ext cx="9144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9144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91400" y="2819400"/>
            <a:ext cx="1066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2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Test: 121 Known Genes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68" y="1600200"/>
            <a:ext cx="725046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2819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1944377"/>
            <a:ext cx="249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WNT, secreted ligands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88381" y="2630177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WNT/Ca2+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16862" y="464820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canonical and </a:t>
            </a:r>
          </a:p>
          <a:p>
            <a:r>
              <a:rPr lang="en-US" dirty="0" smtClean="0"/>
              <a:t>non-canonical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4377" y="6211669"/>
            <a:ext cx="2698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Transcriptional effectors,</a:t>
            </a:r>
          </a:p>
          <a:p>
            <a:r>
              <a:rPr lang="en-US" dirty="0" smtClean="0"/>
              <a:t>Target genes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Gene Expression with Networks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03" y="1600200"/>
            <a:ext cx="6866994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76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Differential Expression – Non-canonical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785937"/>
            <a:ext cx="65151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5257800"/>
            <a:ext cx="876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6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Expression – Canonical 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1704975"/>
            <a:ext cx="650557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– RNA-Seq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Transcriptome sequencing using MCF-7 and MDA-MB-231 cells</a:t>
            </a:r>
          </a:p>
          <a:p>
            <a:pPr lvl="1"/>
            <a:r>
              <a:rPr lang="en-US" dirty="0" smtClean="0"/>
              <a:t>6638 DEGs between the two samples</a:t>
            </a:r>
          </a:p>
          <a:p>
            <a:pPr lvl="1"/>
            <a:r>
              <a:rPr lang="en-US" dirty="0" smtClean="0"/>
              <a:t>1344 DEGs overlapped with previous microarray datasets</a:t>
            </a:r>
          </a:p>
          <a:p>
            <a:pPr lvl="1"/>
            <a:r>
              <a:rPr lang="en-US" dirty="0" smtClean="0"/>
              <a:t>Significant enrichment in non-canonical WNT signaling in MDA-MB-231</a:t>
            </a:r>
          </a:p>
          <a:p>
            <a:r>
              <a:rPr lang="en-US" dirty="0" smtClean="0"/>
              <a:t>Non-canonical</a:t>
            </a:r>
          </a:p>
          <a:p>
            <a:pPr lvl="1"/>
            <a:r>
              <a:rPr lang="en-US" dirty="0" smtClean="0"/>
              <a:t>75.6% node overlap, 59.5% edge overlap, correlation 0.81</a:t>
            </a:r>
          </a:p>
          <a:p>
            <a:pPr lvl="1"/>
            <a:r>
              <a:rPr lang="en-US" dirty="0" smtClean="0"/>
              <a:t>14 Steiner nodes in original set: 8 Steiner nodes in validation, 2 as significantly DEGs</a:t>
            </a:r>
          </a:p>
          <a:p>
            <a:r>
              <a:rPr lang="en-US" dirty="0" smtClean="0"/>
              <a:t>Canonical</a:t>
            </a:r>
          </a:p>
          <a:p>
            <a:pPr lvl="1"/>
            <a:r>
              <a:rPr lang="en-US" dirty="0" smtClean="0"/>
              <a:t>78.4% node overlap, 70.8% edge overlap, correlation 0.81</a:t>
            </a:r>
          </a:p>
          <a:p>
            <a:pPr lvl="1"/>
            <a:r>
              <a:rPr lang="en-US" dirty="0" smtClean="0"/>
              <a:t>10 Steiner nodes in original set: 5 Steiner nodes in validation, 4 DEGs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Networks were constructed based on previous knowledge</a:t>
            </a:r>
          </a:p>
          <a:p>
            <a:r>
              <a:rPr lang="en-US" dirty="0" smtClean="0"/>
              <a:t>Networks were validated based on previous studies</a:t>
            </a:r>
          </a:p>
          <a:p>
            <a:r>
              <a:rPr lang="en-US" dirty="0" smtClean="0"/>
              <a:t>Testing of minimally invasive versus highly invasive breast cancer microarray sets highlighted importance of non-canonical signaling </a:t>
            </a:r>
          </a:p>
          <a:p>
            <a:r>
              <a:rPr lang="en-US" dirty="0" smtClean="0"/>
              <a:t>Validation with RNA-seq transcriptome analysis</a:t>
            </a:r>
          </a:p>
          <a:p>
            <a:pPr lvl="1"/>
            <a:r>
              <a:rPr lang="en-US" dirty="0" smtClean="0"/>
              <a:t>Re-capitulates microarray data, plus more (sensitivity of assay)</a:t>
            </a:r>
          </a:p>
          <a:p>
            <a:pPr lvl="1"/>
            <a:r>
              <a:rPr lang="en-US" dirty="0" smtClean="0"/>
              <a:t>Steiner nodes: importance of connecting factors that may not be directly changed in terms of expression, but could have big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Networks built on data saying factors are related, but not how they are related</a:t>
            </a:r>
          </a:p>
          <a:p>
            <a:pPr lvl="1"/>
            <a:r>
              <a:rPr lang="en-US" dirty="0" smtClean="0"/>
              <a:t>Could more information about interplay (such as PPI) change the topography of the networks?</a:t>
            </a:r>
          </a:p>
          <a:p>
            <a:pPr lvl="1"/>
            <a:r>
              <a:rPr lang="en-US" dirty="0" smtClean="0"/>
              <a:t>Changes in activation status of proteins (such as phosphorylation status) will not be reflected in transcript-driven data sets – can a dynamic model be built?</a:t>
            </a:r>
          </a:p>
          <a:p>
            <a:r>
              <a:rPr lang="en-US" dirty="0" smtClean="0"/>
              <a:t>The same cell types were used for the training set (original modules) and the validation (validation modules)</a:t>
            </a:r>
          </a:p>
          <a:p>
            <a:pPr lvl="1"/>
            <a:r>
              <a:rPr lang="en-US" dirty="0" smtClean="0"/>
              <a:t>Would similar results be seen with other examples of invasive/non-invasive cells?</a:t>
            </a:r>
          </a:p>
          <a:p>
            <a:pPr lvl="1"/>
            <a:r>
              <a:rPr lang="en-US" dirty="0" smtClean="0"/>
              <a:t>Cell lines tend to be relatively uniform, while “real” tumors contain many different cells.  How could the “real” situation be applied to this assay?</a:t>
            </a:r>
          </a:p>
          <a:p>
            <a:pPr lvl="1"/>
            <a:r>
              <a:rPr lang="en-US" dirty="0" smtClean="0"/>
              <a:t>Can an approach like this be used as a diagnostic tool?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Clevers and Nusse (2012) Wnt/</a:t>
            </a:r>
            <a:r>
              <a:rPr lang="el-GR" dirty="0" smtClean="0"/>
              <a:t>β</a:t>
            </a:r>
            <a:r>
              <a:rPr lang="en-US" dirty="0" smtClean="0"/>
              <a:t>-Catenin Signaling and Disease.  </a:t>
            </a:r>
            <a:r>
              <a:rPr lang="en-US" i="1" dirty="0" smtClean="0"/>
              <a:t>Cell</a:t>
            </a:r>
            <a:r>
              <a:rPr lang="en-US" dirty="0" smtClean="0"/>
              <a:t> 149: 1192.</a:t>
            </a:r>
          </a:p>
          <a:p>
            <a:r>
              <a:rPr lang="en-US" dirty="0"/>
              <a:t>Polyak and Filho (2012) SnapShot: Breast Cancer.  </a:t>
            </a:r>
            <a:r>
              <a:rPr lang="en-US" i="1" dirty="0"/>
              <a:t>Cancer Cell</a:t>
            </a:r>
            <a:r>
              <a:rPr lang="en-US" dirty="0"/>
              <a:t> </a:t>
            </a:r>
            <a:r>
              <a:rPr lang="en-US" dirty="0" smtClean="0"/>
              <a:t>22 </a:t>
            </a:r>
            <a:r>
              <a:rPr lang="en-US" dirty="0"/>
              <a:t>DOI </a:t>
            </a:r>
            <a:r>
              <a:rPr lang="en-US" dirty="0" smtClean="0"/>
              <a:t>10.1016/j.ccr.2012.06.021</a:t>
            </a:r>
          </a:p>
          <a:p>
            <a:r>
              <a:rPr lang="en-US" dirty="0" smtClean="0"/>
              <a:t>Semenov, Habas, MacDonald, He (2007) SnapShot: Noncanonical Wnt Signaling Pathways.  </a:t>
            </a:r>
            <a:r>
              <a:rPr lang="en-US" i="1" dirty="0" smtClean="0"/>
              <a:t>Cell</a:t>
            </a:r>
            <a:r>
              <a:rPr lang="en-US" dirty="0" smtClean="0"/>
              <a:t> 131 DOI 19.1016/j.cell.2007.12.011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WNT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Functions</a:t>
            </a:r>
          </a:p>
          <a:p>
            <a:pPr lvl="1"/>
            <a:r>
              <a:rPr lang="en-US" dirty="0" smtClean="0"/>
              <a:t>Regulates embryonic development</a:t>
            </a:r>
          </a:p>
          <a:p>
            <a:pPr lvl="1"/>
            <a:r>
              <a:rPr lang="en-US" dirty="0" smtClean="0"/>
              <a:t>Maintains adult tissue homeostasis</a:t>
            </a:r>
          </a:p>
          <a:p>
            <a:pPr lvl="1"/>
            <a:r>
              <a:rPr lang="en-US" dirty="0" smtClean="0"/>
              <a:t>Involved in tissue repair after injury</a:t>
            </a:r>
          </a:p>
          <a:p>
            <a:endParaRPr lang="en-US" dirty="0" smtClean="0"/>
          </a:p>
          <a:p>
            <a:r>
              <a:rPr lang="en-US" dirty="0" smtClean="0"/>
              <a:t>Abnormal Functions</a:t>
            </a:r>
          </a:p>
          <a:p>
            <a:pPr lvl="1"/>
            <a:r>
              <a:rPr lang="en-US" dirty="0" smtClean="0"/>
              <a:t>Initiation and progression of cancers</a:t>
            </a:r>
          </a:p>
          <a:p>
            <a:pPr lvl="1"/>
            <a:r>
              <a:rPr lang="en-US" dirty="0" smtClean="0"/>
              <a:t>Neurodegeneration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WNT Signaling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74"/>
          <a:stretch/>
        </p:blipFill>
        <p:spPr bwMode="auto">
          <a:xfrm>
            <a:off x="2011680" y="1391734"/>
            <a:ext cx="4754880" cy="23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76664" y="6520934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Clevers and Nusse (2012) </a:t>
            </a:r>
            <a:r>
              <a:rPr lang="en-US" i="1" dirty="0" smtClean="0"/>
              <a:t>Cell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3695409"/>
            <a:ext cx="4754880" cy="282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1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Non-Canonical WNT Signaling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7" y="1752600"/>
            <a:ext cx="9080866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13909" y="633626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Semenov et al. (2007) </a:t>
            </a:r>
            <a:r>
              <a:rPr lang="en-US" i="1" dirty="0" smtClean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 Between WNT Pathways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 WNTs in humans – either canonical or non-canonical roles</a:t>
            </a:r>
          </a:p>
          <a:p>
            <a:r>
              <a:rPr lang="en-US" dirty="0" smtClean="0"/>
              <a:t>Receptors and co-receptors for ligands – either canonical or non-canonical</a:t>
            </a:r>
          </a:p>
          <a:p>
            <a:r>
              <a:rPr lang="en-US" dirty="0" smtClean="0"/>
              <a:t>Downstream – overlapping set of target genes</a:t>
            </a:r>
          </a:p>
          <a:p>
            <a:r>
              <a:rPr lang="en-US" dirty="0" smtClean="0"/>
              <a:t>Modification of signals in both by DVL</a:t>
            </a:r>
          </a:p>
          <a:p>
            <a:r>
              <a:rPr lang="en-US" dirty="0" smtClean="0"/>
              <a:t>Transcriptional level, non-canonical pathway factors can inhibit </a:t>
            </a:r>
            <a:r>
              <a:rPr lang="el-GR" dirty="0" smtClean="0"/>
              <a:t>β</a:t>
            </a:r>
            <a:r>
              <a:rPr lang="en-US" dirty="0" smtClean="0"/>
              <a:t>-catenin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3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Breast Cancer and WNT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229600" cy="25938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Diverse breast tumors fall into 5 categories (by molecular standards): Basal-like (overlap with TNBC), ERBB2 (HER2)-overexpressing, Luminal A and B, normal-breast-like</a:t>
            </a:r>
          </a:p>
          <a:p>
            <a:r>
              <a:rPr lang="en-US" dirty="0" smtClean="0"/>
              <a:t>Types associate with different clinical diagnosis</a:t>
            </a:r>
          </a:p>
          <a:p>
            <a:r>
              <a:rPr lang="en-US" dirty="0" smtClean="0"/>
              <a:t>Basal-like subtype  has enrichment of WNT associated factors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14" y="4114800"/>
            <a:ext cx="4038600" cy="235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414" y="4191000"/>
            <a:ext cx="2735786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26596" y="6477000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Polyak and Filho (2012) </a:t>
            </a:r>
            <a:r>
              <a:rPr lang="en-US" i="1" dirty="0" smtClean="0"/>
              <a:t>Cancer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1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authors aimed to use previously published data about the WNT signaling pathways to develop signaling networks</a:t>
            </a:r>
          </a:p>
          <a:p>
            <a:r>
              <a:rPr lang="en-US" dirty="0" smtClean="0"/>
              <a:t>Networks could be stratified into canonical and non-canonical pathways</a:t>
            </a:r>
          </a:p>
          <a:p>
            <a:r>
              <a:rPr lang="en-US" dirty="0" smtClean="0"/>
              <a:t>Gene expression data from two representative cancer samples were compared to the networks to determine which pathway(s) were associated with invasiveness</a:t>
            </a:r>
          </a:p>
          <a:p>
            <a:r>
              <a:rPr lang="en-US" dirty="0" smtClean="0"/>
              <a:t>Results were validated with another gene expression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Networks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51" y="1600200"/>
            <a:ext cx="793049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3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Sub-pathway Networks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24042"/>
            <a:ext cx="8229600" cy="242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15000" y="5029200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81200" y="3276600"/>
            <a:ext cx="6858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43000" y="4800600"/>
            <a:ext cx="685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495800" y="2971800"/>
            <a:ext cx="1219200" cy="10668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52900" y="4419600"/>
            <a:ext cx="685800" cy="457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724400" y="4191000"/>
            <a:ext cx="990600" cy="457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1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113</TotalTime>
  <Words>647</Words>
  <Application>Microsoft Office PowerPoint</Application>
  <PresentationFormat>On-screen Show (4:3)</PresentationFormat>
  <Paragraphs>77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Newly Constructed Network Models of Different WNT Signaling Cascades Applied to Breast Cancer Expression Data</vt:lpstr>
      <vt:lpstr>Importance of WNT Signaling</vt:lpstr>
      <vt:lpstr>Canonical WNT Signaling</vt:lpstr>
      <vt:lpstr>Non-Canonical WNT Signaling</vt:lpstr>
      <vt:lpstr>Overlap Between WNT Pathways</vt:lpstr>
      <vt:lpstr>Breast Cancer and WNT</vt:lpstr>
      <vt:lpstr>Objectives of Study</vt:lpstr>
      <vt:lpstr>Construction of Networks</vt:lpstr>
      <vt:lpstr>Sub-pathway Networks</vt:lpstr>
      <vt:lpstr>Sub-pathway Networks</vt:lpstr>
      <vt:lpstr>Network Test: 121 Known Genes</vt:lpstr>
      <vt:lpstr>Comparison of Gene Expression with Networks</vt:lpstr>
      <vt:lpstr>Differential Expression – Non-canonical</vt:lpstr>
      <vt:lpstr>Differential Expression – Canonical </vt:lpstr>
      <vt:lpstr>Validation – RNA-Seq Dataset</vt:lpstr>
      <vt:lpstr>Conclusions</vt:lpstr>
      <vt:lpstr>Remaining Questions</vt:lpstr>
      <vt:lpstr>References</vt:lpstr>
    </vt:vector>
  </TitlesOfParts>
  <Company>Lewis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Newly Constructed Network Models of Different WNT Signaling Cascades Applied to Breast Cancer Expression Data</dc:title>
  <dc:creator>powerssa</dc:creator>
  <cp:lastModifiedBy>powerssa</cp:lastModifiedBy>
  <cp:revision>18</cp:revision>
  <dcterms:created xsi:type="dcterms:W3CDTF">2017-02-16T21:45:18Z</dcterms:created>
  <dcterms:modified xsi:type="dcterms:W3CDTF">2017-02-19T18:01:13Z</dcterms:modified>
</cp:coreProperties>
</file>