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7" r:id="rId3"/>
    <p:sldId id="258" r:id="rId4"/>
    <p:sldId id="294" r:id="rId5"/>
    <p:sldId id="295" r:id="rId6"/>
    <p:sldId id="296" r:id="rId7"/>
    <p:sldId id="297" r:id="rId8"/>
    <p:sldId id="308" r:id="rId9"/>
    <p:sldId id="298" r:id="rId10"/>
    <p:sldId id="299" r:id="rId11"/>
    <p:sldId id="259" r:id="rId12"/>
    <p:sldId id="300" r:id="rId13"/>
    <p:sldId id="301" r:id="rId14"/>
    <p:sldId id="309" r:id="rId15"/>
    <p:sldId id="302" r:id="rId16"/>
    <p:sldId id="310" r:id="rId17"/>
    <p:sldId id="303" r:id="rId18"/>
    <p:sldId id="311" r:id="rId19"/>
    <p:sldId id="304" r:id="rId20"/>
    <p:sldId id="312" r:id="rId21"/>
    <p:sldId id="305" r:id="rId22"/>
    <p:sldId id="306" r:id="rId23"/>
    <p:sldId id="260" r:id="rId24"/>
    <p:sldId id="265" r:id="rId25"/>
    <p:sldId id="291" r:id="rId26"/>
    <p:sldId id="292" r:id="rId27"/>
    <p:sldId id="266" r:id="rId28"/>
    <p:sldId id="293" r:id="rId29"/>
    <p:sldId id="326" r:id="rId30"/>
    <p:sldId id="261" r:id="rId31"/>
    <p:sldId id="313" r:id="rId32"/>
    <p:sldId id="325" r:id="rId33"/>
    <p:sldId id="314" r:id="rId34"/>
    <p:sldId id="315" r:id="rId35"/>
    <p:sldId id="316" r:id="rId36"/>
    <p:sldId id="317" r:id="rId37"/>
    <p:sldId id="318" r:id="rId38"/>
    <p:sldId id="319" r:id="rId39"/>
    <p:sldId id="320" r:id="rId40"/>
    <p:sldId id="321" r:id="rId41"/>
    <p:sldId id="322" r:id="rId42"/>
    <p:sldId id="323" r:id="rId43"/>
    <p:sldId id="324" r:id="rId44"/>
    <p:sldId id="262" r:id="rId45"/>
    <p:sldId id="327" r:id="rId46"/>
  </p:sldIdLst>
  <p:sldSz cx="12192000" cy="6858000"/>
  <p:notesSz cx="10018713" cy="6888163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VOD" id="{86DBC67A-9675-4765-8BC3-FF4AD75593A6}">
          <p14:sldIdLst>
            <p14:sldId id="256"/>
            <p14:sldId id="257"/>
          </p14:sldIdLst>
        </p14:section>
        <p14:section name="1 METRIČNA GEOMETRIJA V RAVNINI" id="{DC3856DC-A356-4042-859B-71B0BCE1BFD4}">
          <p14:sldIdLst>
            <p14:sldId id="258"/>
            <p14:sldId id="294"/>
            <p14:sldId id="295"/>
            <p14:sldId id="296"/>
            <p14:sldId id="297"/>
            <p14:sldId id="308"/>
            <p14:sldId id="298"/>
            <p14:sldId id="299"/>
          </p14:sldIdLst>
        </p14:section>
        <p14:section name="2 METRIČNA GEOMETRIJA V PROSTORU" id="{E49955BE-1B49-4CC6-910C-AE8557588136}">
          <p14:sldIdLst>
            <p14:sldId id="259"/>
            <p14:sldId id="300"/>
            <p14:sldId id="301"/>
            <p14:sldId id="309"/>
            <p14:sldId id="302"/>
            <p14:sldId id="310"/>
            <p14:sldId id="303"/>
            <p14:sldId id="311"/>
            <p14:sldId id="304"/>
            <p14:sldId id="312"/>
            <p14:sldId id="305"/>
            <p14:sldId id="306"/>
          </p14:sldIdLst>
        </p14:section>
        <p14:section name="3 TRIGONOMETRIJA" id="{E79F015A-B01A-4456-8385-54EDC0DCDBBD}">
          <p14:sldIdLst>
            <p14:sldId id="260"/>
            <p14:sldId id="265"/>
            <p14:sldId id="291"/>
            <p14:sldId id="292"/>
            <p14:sldId id="266"/>
            <p14:sldId id="293"/>
            <p14:sldId id="326"/>
          </p14:sldIdLst>
        </p14:section>
        <p14:section name="4 POLINOM IN RACIONALNA FUNKCIJA" id="{9832F934-FAEF-4581-BA04-518BF0FBC439}">
          <p14:sldIdLst>
            <p14:sldId id="261"/>
            <p14:sldId id="313"/>
            <p14:sldId id="325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</p14:sldIdLst>
        </p14:section>
        <p14:section name="5 STOŽNICE" id="{FA2C8AF2-61E1-4016-BCA2-A26E05F1D40B}">
          <p14:sldIdLst>
            <p14:sldId id="262"/>
            <p14:sldId id="32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log 2 – poudarek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rez sloga, mreža tabele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4" autoAdjust="0"/>
    <p:restoredTop sz="94660"/>
  </p:normalViewPr>
  <p:slideViewPr>
    <p:cSldViewPr snapToGrid="0">
      <p:cViewPr varScale="1">
        <p:scale>
          <a:sx n="75" d="100"/>
          <a:sy n="75" d="100"/>
        </p:scale>
        <p:origin x="47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glav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41069" cy="345103"/>
          </a:xfrm>
          <a:prstGeom prst="rect">
            <a:avLst/>
          </a:prstGeom>
        </p:spPr>
        <p:txBody>
          <a:bodyPr vert="horz" lIns="89154" tIns="44577" rIns="89154" bIns="44577" rtlCol="0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3" name="Označba mesta datuma 2"/>
          <p:cNvSpPr>
            <a:spLocks noGrp="1"/>
          </p:cNvSpPr>
          <p:nvPr>
            <p:ph type="dt" sz="quarter" idx="1"/>
          </p:nvPr>
        </p:nvSpPr>
        <p:spPr>
          <a:xfrm>
            <a:off x="5675406" y="0"/>
            <a:ext cx="4341068" cy="345103"/>
          </a:xfrm>
          <a:prstGeom prst="rect">
            <a:avLst/>
          </a:prstGeom>
        </p:spPr>
        <p:txBody>
          <a:bodyPr vert="horz" lIns="89154" tIns="44577" rIns="89154" bIns="44577" rtlCol="0"/>
          <a:lstStyle>
            <a:lvl1pPr algn="r">
              <a:defRPr sz="1200"/>
            </a:lvl1pPr>
          </a:lstStyle>
          <a:p>
            <a:fld id="{E92D3593-D6AA-4A92-8E79-E7481F36E328}" type="datetimeFigureOut">
              <a:rPr lang="sl-SI" smtClean="0"/>
              <a:t>13. 06. 2021</a:t>
            </a:fld>
            <a:endParaRPr lang="sl-SI"/>
          </a:p>
        </p:txBody>
      </p:sp>
      <p:sp>
        <p:nvSpPr>
          <p:cNvPr id="4" name="Označba mesta noge 3"/>
          <p:cNvSpPr>
            <a:spLocks noGrp="1"/>
          </p:cNvSpPr>
          <p:nvPr>
            <p:ph type="ftr" sz="quarter" idx="2"/>
          </p:nvPr>
        </p:nvSpPr>
        <p:spPr>
          <a:xfrm>
            <a:off x="1" y="6543060"/>
            <a:ext cx="4341069" cy="345103"/>
          </a:xfrm>
          <a:prstGeom prst="rect">
            <a:avLst/>
          </a:prstGeom>
        </p:spPr>
        <p:txBody>
          <a:bodyPr vert="horz" lIns="89154" tIns="44577" rIns="89154" bIns="44577" rtlCol="0" anchor="b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5" name="Označba mesta številke diapozitiva 4"/>
          <p:cNvSpPr>
            <a:spLocks noGrp="1"/>
          </p:cNvSpPr>
          <p:nvPr>
            <p:ph type="sldNum" sz="quarter" idx="3"/>
          </p:nvPr>
        </p:nvSpPr>
        <p:spPr>
          <a:xfrm>
            <a:off x="5675406" y="6543060"/>
            <a:ext cx="4341068" cy="345103"/>
          </a:xfrm>
          <a:prstGeom prst="rect">
            <a:avLst/>
          </a:prstGeom>
        </p:spPr>
        <p:txBody>
          <a:bodyPr vert="horz" lIns="89154" tIns="44577" rIns="89154" bIns="44577" rtlCol="0" anchor="b"/>
          <a:lstStyle>
            <a:lvl1pPr algn="r">
              <a:defRPr sz="1200"/>
            </a:lvl1pPr>
          </a:lstStyle>
          <a:p>
            <a:fld id="{245507C6-3985-4E1D-9938-338C30B327B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915219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glav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41442" cy="345605"/>
          </a:xfrm>
          <a:prstGeom prst="rect">
            <a:avLst/>
          </a:prstGeom>
        </p:spPr>
        <p:txBody>
          <a:bodyPr vert="horz" lIns="96598" tIns="48300" rIns="96598" bIns="48300" rtlCol="0"/>
          <a:lstStyle>
            <a:lvl1pPr algn="l">
              <a:defRPr sz="1300"/>
            </a:lvl1pPr>
          </a:lstStyle>
          <a:p>
            <a:endParaRPr lang="sl-SI"/>
          </a:p>
        </p:txBody>
      </p:sp>
      <p:sp>
        <p:nvSpPr>
          <p:cNvPr id="3" name="Označba mesta datuma 2"/>
          <p:cNvSpPr>
            <a:spLocks noGrp="1"/>
          </p:cNvSpPr>
          <p:nvPr>
            <p:ph type="dt" idx="1"/>
          </p:nvPr>
        </p:nvSpPr>
        <p:spPr>
          <a:xfrm>
            <a:off x="5674953" y="0"/>
            <a:ext cx="4341442" cy="345605"/>
          </a:xfrm>
          <a:prstGeom prst="rect">
            <a:avLst/>
          </a:prstGeom>
        </p:spPr>
        <p:txBody>
          <a:bodyPr vert="horz" lIns="96598" tIns="48300" rIns="96598" bIns="48300" rtlCol="0"/>
          <a:lstStyle>
            <a:lvl1pPr algn="r">
              <a:defRPr sz="1300"/>
            </a:lvl1pPr>
          </a:lstStyle>
          <a:p>
            <a:fld id="{8D272DF8-95E8-455A-BDAF-384751FB8EF0}" type="datetimeFigureOut">
              <a:rPr lang="sl-SI" smtClean="0"/>
              <a:t>13. 06. 2021</a:t>
            </a:fld>
            <a:endParaRPr lang="sl-SI"/>
          </a:p>
        </p:txBody>
      </p:sp>
      <p:sp>
        <p:nvSpPr>
          <p:cNvPr id="4" name="Označba mesta stranske slike 3"/>
          <p:cNvSpPr>
            <a:spLocks noGrp="1" noRot="1" noChangeAspect="1"/>
          </p:cNvSpPr>
          <p:nvPr>
            <p:ph type="sldImg" idx="2"/>
          </p:nvPr>
        </p:nvSpPr>
        <p:spPr>
          <a:xfrm>
            <a:off x="2943225" y="860425"/>
            <a:ext cx="4133850" cy="2325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98" tIns="48300" rIns="96598" bIns="48300" rtlCol="0" anchor="ctr"/>
          <a:lstStyle/>
          <a:p>
            <a:endParaRPr lang="sl-SI"/>
          </a:p>
        </p:txBody>
      </p:sp>
      <p:sp>
        <p:nvSpPr>
          <p:cNvPr id="5" name="Označba mesta opomb 4"/>
          <p:cNvSpPr>
            <a:spLocks noGrp="1"/>
          </p:cNvSpPr>
          <p:nvPr>
            <p:ph type="body" sz="quarter" idx="3"/>
          </p:nvPr>
        </p:nvSpPr>
        <p:spPr>
          <a:xfrm>
            <a:off x="1001872" y="3314929"/>
            <a:ext cx="8014970" cy="2712214"/>
          </a:xfrm>
          <a:prstGeom prst="rect">
            <a:avLst/>
          </a:prstGeom>
        </p:spPr>
        <p:txBody>
          <a:bodyPr vert="horz" lIns="96598" tIns="48300" rIns="96598" bIns="48300" rtlCol="0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4"/>
          </p:nvPr>
        </p:nvSpPr>
        <p:spPr>
          <a:xfrm>
            <a:off x="1" y="6542560"/>
            <a:ext cx="4341442" cy="345604"/>
          </a:xfrm>
          <a:prstGeom prst="rect">
            <a:avLst/>
          </a:prstGeom>
        </p:spPr>
        <p:txBody>
          <a:bodyPr vert="horz" lIns="96598" tIns="48300" rIns="96598" bIns="48300" rtlCol="0" anchor="b"/>
          <a:lstStyle>
            <a:lvl1pPr algn="l">
              <a:defRPr sz="1300"/>
            </a:lvl1pPr>
          </a:lstStyle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5"/>
          </p:nvPr>
        </p:nvSpPr>
        <p:spPr>
          <a:xfrm>
            <a:off x="5674953" y="6542560"/>
            <a:ext cx="4341442" cy="345604"/>
          </a:xfrm>
          <a:prstGeom prst="rect">
            <a:avLst/>
          </a:prstGeom>
        </p:spPr>
        <p:txBody>
          <a:bodyPr vert="horz" lIns="96598" tIns="48300" rIns="96598" bIns="48300" rtlCol="0" anchor="b"/>
          <a:lstStyle>
            <a:lvl1pPr algn="r">
              <a:defRPr sz="1300"/>
            </a:lvl1pPr>
          </a:lstStyle>
          <a:p>
            <a:fld id="{A8BED75E-1490-4B29-BE43-78D878875FB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20845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 smtClean="0"/>
              <a:t>Kliknite, da uredite slog podnaslova matrice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A8E0E-8CC8-4E16-8A88-6AF05D27B70C}" type="datetime1">
              <a:rPr lang="sl-SI" smtClean="0"/>
              <a:t>13. 06. 2021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43BD-DBCA-4704-82CD-45E066106B3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6165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navpičnega besedi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1FCA-C693-4DB2-8AC3-DC811AC6739A}" type="datetime1">
              <a:rPr lang="sl-SI" smtClean="0"/>
              <a:t>13. 06. 2021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43BD-DBCA-4704-82CD-45E066106B3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94295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navpičnega besedila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7862-FA91-4D58-8CA3-86B8B9EAEB3F}" type="datetime1">
              <a:rPr lang="sl-SI" smtClean="0"/>
              <a:t>13. 06. 2021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43BD-DBCA-4704-82CD-45E066106B3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36587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6D80-567B-4830-B4EE-E21395CB3CB8}" type="datetime1">
              <a:rPr lang="sl-SI" smtClean="0"/>
              <a:t>13. 06. 2021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43BD-DBCA-4704-82CD-45E066106B3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236112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49B38-FE46-4A5A-AFAE-1F5AB493AF24}" type="datetime1">
              <a:rPr lang="sl-SI" smtClean="0"/>
              <a:t>13. 06. 2021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43BD-DBCA-4704-82CD-45E066106B3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277512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vsebin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9C69-4965-48EB-B68F-605DBDFBEE10}" type="datetime1">
              <a:rPr lang="sl-SI" smtClean="0"/>
              <a:t>13. 06. 2021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43BD-DBCA-4704-82CD-45E066106B3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197514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5" name="Označba mesta besedila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6" name="Označba mesta vsebin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7" name="Označba mesta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6A29F-C214-4324-8ECA-EFEB20DEBD61}" type="datetime1">
              <a:rPr lang="sl-SI" smtClean="0"/>
              <a:t>13. 06. 2021</a:t>
            </a:fld>
            <a:endParaRPr lang="sl-SI"/>
          </a:p>
        </p:txBody>
      </p:sp>
      <p:sp>
        <p:nvSpPr>
          <p:cNvPr id="8" name="Označba mesta no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značba mesta številke diapoz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43BD-DBCA-4704-82CD-45E066106B3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155047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70E82-1514-4D8A-A427-CAC8A4630383}" type="datetime1">
              <a:rPr lang="sl-SI" smtClean="0"/>
              <a:t>13. 06. 2021</a:t>
            </a:fld>
            <a:endParaRPr lang="sl-SI"/>
          </a:p>
        </p:txBody>
      </p:sp>
      <p:sp>
        <p:nvSpPr>
          <p:cNvPr id="4" name="Označba mesta no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Označba mest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43BD-DBCA-4704-82CD-45E066106B3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102059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98506-566E-4183-97E0-1E776797996C}" type="datetime1">
              <a:rPr lang="sl-SI" smtClean="0"/>
              <a:t>13. 06. 2021</a:t>
            </a:fld>
            <a:endParaRPr lang="sl-SI"/>
          </a:p>
        </p:txBody>
      </p:sp>
      <p:sp>
        <p:nvSpPr>
          <p:cNvPr id="3" name="Označba mest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43BD-DBCA-4704-82CD-45E066106B3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5263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DE59-E748-47AB-8FBE-6F382BBC5298}" type="datetime1">
              <a:rPr lang="sl-SI" smtClean="0"/>
              <a:t>13. 06. 2021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43BD-DBCA-4704-82CD-45E066106B3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4484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slik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4E3F-8357-4946-9AE5-3DADE31A4747}" type="datetime1">
              <a:rPr lang="sl-SI" smtClean="0"/>
              <a:t>13. 06. 2021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43BD-DBCA-4704-82CD-45E066106B3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40763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naslova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CD9D9-A5BF-4BEE-9AC7-B4E23184BB89}" type="datetime1">
              <a:rPr lang="sl-SI" smtClean="0"/>
              <a:t>13. 06. 2021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C43BD-DBCA-4704-82CD-45E066106B3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8100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4.xml"/><Relationship Id="rId5" Type="http://schemas.openxmlformats.org/officeDocument/2006/relationships/slide" Target="slide30.xml"/><Relationship Id="rId4" Type="http://schemas.openxmlformats.org/officeDocument/2006/relationships/slide" Target="slide2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gif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47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gif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l-SI" sz="8000" b="1" dirty="0" smtClean="0"/>
              <a:t>MATEMATIKA</a:t>
            </a:r>
            <a:endParaRPr lang="sl-SI" sz="8000" b="1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/>
              <a:t>s</a:t>
            </a:r>
            <a:r>
              <a:rPr lang="sl-SI" dirty="0" smtClean="0"/>
              <a:t>plošna gimnazija – 3. letnik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4062279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ka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650" y="2833497"/>
            <a:ext cx="1800000" cy="1679062"/>
          </a:xfrm>
          <a:prstGeom prst="rect">
            <a:avLst/>
          </a:prstGeom>
        </p:spPr>
      </p:pic>
      <p:pic>
        <p:nvPicPr>
          <p:cNvPr id="10" name="Slika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900" y="2165488"/>
            <a:ext cx="1907550" cy="1871783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 smtClean="0"/>
              <a:t>1. 6 OBSEG IN PLOŠČINA KROGA</a:t>
            </a:r>
            <a:endParaRPr lang="sl-SI" b="1" dirty="0"/>
          </a:p>
        </p:txBody>
      </p:sp>
      <p:sp>
        <p:nvSpPr>
          <p:cNvPr id="5" name="Označba mest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43BD-DBCA-4704-82CD-45E066106B3A}" type="slidenum">
              <a:rPr lang="sl-SI" smtClean="0"/>
              <a:t>10</a:t>
            </a:fld>
            <a:endParaRPr lang="sl-SI"/>
          </a:p>
        </p:txBody>
      </p:sp>
      <p:pic>
        <p:nvPicPr>
          <p:cNvPr id="12" name="Slika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9650" y="2748185"/>
            <a:ext cx="1800000" cy="1746563"/>
          </a:xfrm>
          <a:prstGeom prst="rect">
            <a:avLst/>
          </a:prstGeom>
        </p:spPr>
      </p:pic>
      <p:pic>
        <p:nvPicPr>
          <p:cNvPr id="13" name="Slika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89650" y="4453318"/>
            <a:ext cx="1800000" cy="1732500"/>
          </a:xfrm>
          <a:prstGeom prst="rect">
            <a:avLst/>
          </a:prstGeom>
        </p:spPr>
      </p:pic>
      <p:pic>
        <p:nvPicPr>
          <p:cNvPr id="14" name="Slika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2100" y="5117068"/>
            <a:ext cx="1800000" cy="17409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Označba mesta vsebine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0500"/>
                <a:ext cx="10515600" cy="50292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sl-SI" b="1" dirty="0" smtClean="0"/>
                  <a:t>Krog</a:t>
                </a:r>
                <a:r>
                  <a:rPr lang="sl-SI" dirty="0" smtClean="0"/>
                  <a:t> </a:t>
                </a:r>
                <a:r>
                  <a:rPr lang="sl-SI" dirty="0"/>
                  <a:t>s središčem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sl-SI" dirty="0"/>
                  <a:t> in polmerom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sl-SI" dirty="0"/>
                  <a:t> je množica ravninskih točk, katerih oddaljenost od središča je manjša ali enaka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sl-SI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sl-SI" dirty="0" smtClean="0"/>
                  <a:t>.</a:t>
                </a:r>
              </a:p>
              <a:p>
                <a:r>
                  <a:rPr lang="sl-SI" b="1" dirty="0" smtClean="0"/>
                  <a:t>Obseg</a:t>
                </a:r>
                <a:r>
                  <a:rPr lang="sl-SI" dirty="0" smtClean="0"/>
                  <a:t>: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sl-SI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sl-SI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sl-SI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endParaRPr lang="sl-SI" dirty="0" smtClean="0"/>
              </a:p>
              <a:p>
                <a:r>
                  <a:rPr lang="sl-SI" b="1" dirty="0" smtClean="0"/>
                  <a:t>Ploščina</a:t>
                </a:r>
                <a:r>
                  <a:rPr lang="sl-SI" dirty="0" smtClean="0"/>
                  <a:t>: </a:t>
                </a:r>
                <a14:m>
                  <m:oMath xmlns:m="http://schemas.openxmlformats.org/officeDocument/2006/math">
                    <m:r>
                      <a:rPr lang="sl-SI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sl-SI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l-SI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sl-SI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l-SI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sl-SI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sl-SI" dirty="0" smtClean="0"/>
              </a:p>
              <a:p>
                <a:r>
                  <a:rPr lang="sl-SI" dirty="0" smtClean="0"/>
                  <a:t>Dolžina krožnega loka: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sl-SI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l-SI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l-SI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sl-SI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sl-SI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sl-SI" b="0" i="1" dirty="0" smtClean="0">
                            <a:latin typeface="Cambria Math" panose="02040503050406030204" pitchFamily="18" charset="0"/>
                          </a:rPr>
                          <m:t>180</m:t>
                        </m:r>
                        <m:r>
                          <a:rPr lang="sl-SI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den>
                    </m:f>
                    <m:r>
                      <a:rPr lang="sl-SI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l-SI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sl-SI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endParaRPr lang="sl-SI" b="0" dirty="0" smtClean="0">
                  <a:ea typeface="Cambria Math" panose="02040503050406030204" pitchFamily="18" charset="0"/>
                </a:endParaRPr>
              </a:p>
              <a:p>
                <a:r>
                  <a:rPr lang="sl-SI" dirty="0" smtClean="0"/>
                  <a:t>Ploščina krožnega izseka: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l-SI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sl-SI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l-SI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l-SI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sl-SI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l-SI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sl-SI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sl-SI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360</m:t>
                        </m:r>
                        <m:r>
                          <a:rPr lang="sl-SI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den>
                    </m:f>
                    <m:r>
                      <a:rPr lang="sl-SI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l-SI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l-SI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sSup>
                          <m:sSupPr>
                            <m:ctrlPr>
                              <a:rPr lang="sl-SI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l-SI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sl-SI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sl-SI" dirty="0" smtClean="0"/>
              </a:p>
              <a:p>
                <a:r>
                  <a:rPr lang="sl-SI" dirty="0" smtClean="0"/>
                  <a:t>Ploščina krožnega odseka: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l-SI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sl-SI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l-SI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sl-SI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sl-SI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sl-SI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sub>
                    </m:sSub>
                    <m:r>
                      <a:rPr lang="sl-SI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l-SI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sl-SI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l-SI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sl-SI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sl-SI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sl-SI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l-SI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𝛼𝜋</m:t>
                            </m:r>
                          </m:num>
                          <m:den>
                            <m:r>
                              <a:rPr lang="sl-SI" b="0" i="1" smtClean="0">
                                <a:latin typeface="Cambria Math" panose="02040503050406030204" pitchFamily="18" charset="0"/>
                              </a:rPr>
                              <m:t>180</m:t>
                            </m:r>
                            <m:r>
                              <a:rPr lang="sl-SI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°</m:t>
                            </m:r>
                          </m:den>
                        </m:f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sl-SI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sl-SI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sl-SI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func>
                      </m:e>
                    </m:d>
                    <m:r>
                      <a:rPr lang="sl-SI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l-SI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sl-SI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l-SI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sl-SI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sl-SI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l-SI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sl-SI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sl-SI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sl-SI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sl-SI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func>
                      </m:e>
                    </m:d>
                  </m:oMath>
                </a14:m>
                <a:endParaRPr lang="sl-SI" dirty="0" smtClean="0"/>
              </a:p>
              <a:p>
                <a:r>
                  <a:rPr lang="sl-SI" dirty="0" smtClean="0"/>
                  <a:t>Ploščina krožnega kolobarja: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l-SI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sl-SI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l-SI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sl-SI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sl-SI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l-SI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sl-SI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sl-SI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sl-SI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sl-SI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l-SI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sl-SI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sl-SI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sl-SI" dirty="0"/>
              </a:p>
            </p:txBody>
          </p:sp>
        </mc:Choice>
        <mc:Fallback xmlns="">
          <p:sp>
            <p:nvSpPr>
              <p:cNvPr id="3" name="Označba mesta vsebin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0500"/>
                <a:ext cx="10515600" cy="5029200"/>
              </a:xfrm>
              <a:blipFill>
                <a:blip r:embed="rId7"/>
                <a:stretch>
                  <a:fillRect l="-1043" t="-2788" r="-348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5351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 smtClean="0"/>
              <a:t>2 METRIČNA GEOMETRIJA V PROSTORU</a:t>
            </a:r>
            <a:endParaRPr lang="sl-SI" b="1" dirty="0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43BD-DBCA-4704-82CD-45E066106B3A}" type="slidenum">
              <a:rPr lang="sl-SI" smtClean="0"/>
              <a:t>11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172730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8200" y="-152399"/>
            <a:ext cx="10515600" cy="1536699"/>
          </a:xfrm>
        </p:spPr>
        <p:txBody>
          <a:bodyPr/>
          <a:lstStyle/>
          <a:p>
            <a:r>
              <a:rPr lang="sl-SI" b="1" dirty="0" smtClean="0"/>
              <a:t>1. 1 GEOMETRIJSKA TELESA</a:t>
            </a:r>
            <a:endParaRPr lang="sl-SI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značba mesta vsebine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7600"/>
                <a:ext cx="10515600" cy="56038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sl-SI" dirty="0"/>
                  <a:t>Geometrijsko telo je strnjen del prostora, omejen s sklenjeno ploskvijo. </a:t>
                </a:r>
                <a:endParaRPr lang="sl-SI" dirty="0" smtClean="0"/>
              </a:p>
              <a:p>
                <a:r>
                  <a:rPr lang="sl-SI" dirty="0" smtClean="0"/>
                  <a:t>Delimo jih na:</a:t>
                </a:r>
              </a:p>
              <a:p>
                <a:pPr lvl="1"/>
                <a:r>
                  <a:rPr lang="sl-SI" sz="2800" b="1" dirty="0"/>
                  <a:t>o</a:t>
                </a:r>
                <a:r>
                  <a:rPr lang="sl-SI" sz="2800" b="1" dirty="0" smtClean="0"/>
                  <a:t>glata</a:t>
                </a:r>
                <a:r>
                  <a:rPr lang="sl-SI" sz="2800" dirty="0" smtClean="0"/>
                  <a:t> </a:t>
                </a:r>
                <a:r>
                  <a:rPr lang="sl-SI" sz="2800" b="1" dirty="0" smtClean="0"/>
                  <a:t>telesa/poliedre</a:t>
                </a:r>
                <a:r>
                  <a:rPr lang="sl-SI" sz="2800" dirty="0" smtClean="0"/>
                  <a:t> – omejena s samimi ravnimi ploskvami (prizme, piramide) in</a:t>
                </a:r>
              </a:p>
              <a:p>
                <a:pPr lvl="1"/>
                <a:r>
                  <a:rPr lang="sl-SI" sz="2800" b="1" dirty="0" smtClean="0"/>
                  <a:t>okrogla</a:t>
                </a:r>
                <a:r>
                  <a:rPr lang="sl-SI" sz="2800" dirty="0" smtClean="0"/>
                  <a:t> </a:t>
                </a:r>
                <a:r>
                  <a:rPr lang="sl-SI" sz="2800" b="1" dirty="0" smtClean="0"/>
                  <a:t>telesa/vrtenine/rotacijska</a:t>
                </a:r>
                <a:r>
                  <a:rPr lang="sl-SI" sz="2800" dirty="0" smtClean="0"/>
                  <a:t> </a:t>
                </a:r>
                <a:r>
                  <a:rPr lang="sl-SI" sz="2800" b="1" dirty="0" smtClean="0"/>
                  <a:t>telesa</a:t>
                </a:r>
                <a:r>
                  <a:rPr lang="sl-SI" sz="2800" dirty="0" smtClean="0"/>
                  <a:t> – vsaj ena ploskev je kriva (valj, krogla, stožec).</a:t>
                </a:r>
              </a:p>
              <a:p>
                <a:r>
                  <a:rPr lang="sl-SI" b="1" dirty="0" smtClean="0"/>
                  <a:t>Površina</a:t>
                </a:r>
                <a:r>
                  <a:rPr lang="sl-SI" dirty="0" smtClean="0"/>
                  <a:t> (</a:t>
                </a:r>
                <a14:m>
                  <m:oMath xmlns:m="http://schemas.openxmlformats.org/officeDocument/2006/math">
                    <m:r>
                      <a:rPr lang="sl-SI" b="1" i="1" dirty="0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sl-SI" dirty="0" smtClean="0"/>
                  <a:t>) geometrijskega telesa </a:t>
                </a:r>
                <a:r>
                  <a:rPr lang="sl-SI" dirty="0"/>
                  <a:t>je vsota ploščin vseh njegovih mejnih ploskev</a:t>
                </a:r>
                <a:r>
                  <a:rPr lang="sl-SI" dirty="0" smtClean="0"/>
                  <a:t>. </a:t>
                </a:r>
                <a:endParaRPr lang="sl-SI" dirty="0"/>
              </a:p>
              <a:p>
                <a:r>
                  <a:rPr lang="sl-SI" b="1" dirty="0" smtClean="0"/>
                  <a:t>Prostornina</a:t>
                </a:r>
                <a:r>
                  <a:rPr lang="sl-SI" dirty="0" smtClean="0"/>
                  <a:t> </a:t>
                </a:r>
                <a:r>
                  <a:rPr lang="sl-SI" dirty="0"/>
                  <a:t>ali </a:t>
                </a:r>
                <a:r>
                  <a:rPr lang="sl-SI" b="1" dirty="0" smtClean="0"/>
                  <a:t>volumen</a:t>
                </a:r>
                <a:r>
                  <a:rPr lang="sl-SI" dirty="0" smtClean="0"/>
                  <a:t> (</a:t>
                </a:r>
                <a14:m>
                  <m:oMath xmlns:m="http://schemas.openxmlformats.org/officeDocument/2006/math">
                    <m:r>
                      <a:rPr lang="sl-SI" b="1" i="1" dirty="0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sl-SI" dirty="0" smtClean="0"/>
                  <a:t>) je nenegativno realno število, ki meri velikost prostora, ki ga telo zavzame. Pove nam, </a:t>
                </a:r>
                <a:r>
                  <a:rPr lang="sl-SI" dirty="0"/>
                  <a:t>koliko prostorninskih enot (enotskih kockic) potrebujemo, da dano telo povsem zapolnimo. Če se postopek zapolnjevanja ne izide, nadaljujemo z manjšimi enotami (tisočinami, </a:t>
                </a:r>
                <a:r>
                  <a:rPr lang="sl-SI" dirty="0" err="1"/>
                  <a:t>milijoninami</a:t>
                </a:r>
                <a:r>
                  <a:rPr lang="sl-SI" dirty="0" smtClean="0"/>
                  <a:t>,...). </a:t>
                </a:r>
              </a:p>
            </p:txBody>
          </p:sp>
        </mc:Choice>
        <mc:Fallback xmlns="">
          <p:sp>
            <p:nvSpPr>
              <p:cNvPr id="3" name="Označba mesta vsebin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7600"/>
                <a:ext cx="10515600" cy="5603875"/>
              </a:xfrm>
              <a:blipFill>
                <a:blip r:embed="rId2"/>
                <a:stretch>
                  <a:fillRect l="-1043" t="-2391" r="-1043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značba mest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43BD-DBCA-4704-82CD-45E066106B3A}" type="slidenum">
              <a:rPr lang="sl-SI" smtClean="0"/>
              <a:t>12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127002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8200" y="134937"/>
            <a:ext cx="10515600" cy="1325563"/>
          </a:xfrm>
        </p:spPr>
        <p:txBody>
          <a:bodyPr/>
          <a:lstStyle/>
          <a:p>
            <a:r>
              <a:rPr lang="sl-SI" b="1" dirty="0" smtClean="0"/>
              <a:t>1. 2 PRIZMA</a:t>
            </a:r>
            <a:endParaRPr lang="sl-SI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značba mesta vsebine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5700"/>
                <a:ext cx="10515600" cy="5334000"/>
              </a:xfrm>
            </p:spPr>
            <p:txBody>
              <a:bodyPr anchor="ctr">
                <a:normAutofit lnSpcReduction="10000"/>
              </a:bodyPr>
              <a:lstStyle/>
              <a:p>
                <a:r>
                  <a:rPr lang="sl-SI" b="1" dirty="0"/>
                  <a:t>Prizma</a:t>
                </a:r>
                <a:r>
                  <a:rPr lang="sl-SI" dirty="0"/>
                  <a:t> je polieder omejen z dvema osnovnima </a:t>
                </a:r>
                <a:r>
                  <a:rPr lang="sl-SI" dirty="0" smtClean="0"/>
                  <a:t>ploskvama, ki ležita v vzporednih ravninah, </a:t>
                </a:r>
                <a:r>
                  <a:rPr lang="sl-SI" dirty="0"/>
                  <a:t>in plaščem. Osnovni ploskvi sta </a:t>
                </a:r>
                <a:r>
                  <a:rPr lang="sl-SI" dirty="0" smtClean="0"/>
                  <a:t>skladna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sl-SI" dirty="0" smtClean="0"/>
                  <a:t>-kotnika</a:t>
                </a:r>
                <a:r>
                  <a:rPr lang="sl-SI" dirty="0"/>
                  <a:t>. Plašč je sestavljen iz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sl-SI" dirty="0" smtClean="0"/>
                  <a:t> paralelogramov</a:t>
                </a:r>
                <a:r>
                  <a:rPr lang="sl-SI" dirty="0"/>
                  <a:t>, ki povezujejo obe osnovni ploskvi.</a:t>
                </a:r>
              </a:p>
              <a:p>
                <a:r>
                  <a:rPr lang="sl-SI" dirty="0" smtClean="0"/>
                  <a:t>Robovi </a:t>
                </a:r>
                <a:r>
                  <a:rPr lang="sl-SI" dirty="0"/>
                  <a:t>obeh osnovnih ploskev prizme so </a:t>
                </a:r>
                <a:r>
                  <a:rPr lang="sl-SI" b="1" dirty="0"/>
                  <a:t>osnovni</a:t>
                </a:r>
                <a:r>
                  <a:rPr lang="sl-SI" dirty="0"/>
                  <a:t> </a:t>
                </a:r>
                <a:r>
                  <a:rPr lang="sl-SI" b="1" dirty="0"/>
                  <a:t>robovi</a:t>
                </a:r>
                <a:r>
                  <a:rPr lang="sl-SI" dirty="0"/>
                  <a:t>, ostalim robovom pravimo </a:t>
                </a:r>
                <a:r>
                  <a:rPr lang="sl-SI" b="1" dirty="0"/>
                  <a:t>stranski</a:t>
                </a:r>
                <a:r>
                  <a:rPr lang="sl-SI" dirty="0"/>
                  <a:t> </a:t>
                </a:r>
                <a:r>
                  <a:rPr lang="sl-SI" b="1" dirty="0"/>
                  <a:t>robovi</a:t>
                </a:r>
                <a:r>
                  <a:rPr lang="sl-SI" dirty="0"/>
                  <a:t>.</a:t>
                </a:r>
              </a:p>
              <a:p>
                <a:r>
                  <a:rPr lang="sl-SI" b="1" dirty="0"/>
                  <a:t>Višina prizme</a:t>
                </a:r>
                <a:r>
                  <a:rPr lang="sl-SI" dirty="0"/>
                  <a:t> je razdalja med </a:t>
                </a:r>
                <a:r>
                  <a:rPr lang="sl-SI" dirty="0" smtClean="0"/>
                  <a:t>ravninama obeh osnovnih ploskev.</a:t>
                </a:r>
                <a:endParaRPr lang="sl-SI" dirty="0"/>
              </a:p>
              <a:p>
                <a:r>
                  <a:rPr lang="sl-SI" b="1" dirty="0" smtClean="0"/>
                  <a:t>Pokončna</a:t>
                </a:r>
                <a:r>
                  <a:rPr lang="sl-SI" dirty="0" smtClean="0"/>
                  <a:t> </a:t>
                </a:r>
                <a:r>
                  <a:rPr lang="sl-SI" b="1" dirty="0"/>
                  <a:t>prizma</a:t>
                </a:r>
                <a:r>
                  <a:rPr lang="sl-SI" dirty="0"/>
                  <a:t> ima vse stranske robove pravokotne na osnovno ploskev. Dolžina stranskega roba je v tem primeru enaka višini. Prizma, ki ni pokončna, je </a:t>
                </a:r>
                <a:r>
                  <a:rPr lang="sl-SI" b="1" dirty="0"/>
                  <a:t>poševna</a:t>
                </a:r>
                <a:r>
                  <a:rPr lang="sl-SI" dirty="0"/>
                  <a:t>.</a:t>
                </a:r>
              </a:p>
              <a:p>
                <a:r>
                  <a:rPr lang="sl-SI" b="1" dirty="0"/>
                  <a:t>Enakoroba</a:t>
                </a:r>
                <a:r>
                  <a:rPr lang="sl-SI" dirty="0"/>
                  <a:t> </a:t>
                </a:r>
                <a:r>
                  <a:rPr lang="sl-SI" b="1" dirty="0"/>
                  <a:t>prizma</a:t>
                </a:r>
                <a:r>
                  <a:rPr lang="sl-SI" dirty="0"/>
                  <a:t> ima vse </a:t>
                </a:r>
                <a:r>
                  <a:rPr lang="sl-SI" dirty="0" smtClean="0"/>
                  <a:t>robove (osnovne in stranske) </a:t>
                </a:r>
                <a:r>
                  <a:rPr lang="sl-SI" dirty="0"/>
                  <a:t>enako dolge.</a:t>
                </a:r>
              </a:p>
              <a:p>
                <a:r>
                  <a:rPr lang="sl-SI" b="1" dirty="0"/>
                  <a:t>Pravilna</a:t>
                </a:r>
                <a:r>
                  <a:rPr lang="sl-SI" dirty="0"/>
                  <a:t>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sl-SI" dirty="0"/>
                  <a:t>-</a:t>
                </a:r>
                <a:r>
                  <a:rPr lang="sl-SI" dirty="0" err="1"/>
                  <a:t>strana</a:t>
                </a:r>
                <a:r>
                  <a:rPr lang="sl-SI" dirty="0"/>
                  <a:t> </a:t>
                </a:r>
                <a:r>
                  <a:rPr lang="sl-SI" b="1" dirty="0"/>
                  <a:t>prizma</a:t>
                </a:r>
                <a:r>
                  <a:rPr lang="sl-SI" dirty="0"/>
                  <a:t> ima za osnovno ploskev pravilni n-kotnik in je pokončna.</a:t>
                </a:r>
              </a:p>
            </p:txBody>
          </p:sp>
        </mc:Choice>
        <mc:Fallback xmlns="">
          <p:sp>
            <p:nvSpPr>
              <p:cNvPr id="3" name="Označba mesta vsebin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5700"/>
                <a:ext cx="10515600" cy="5334000"/>
              </a:xfrm>
              <a:blipFill>
                <a:blip r:embed="rId2"/>
                <a:stretch>
                  <a:fillRect l="-1043" t="-1029" r="-116" b="-1714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značba mest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43BD-DBCA-4704-82CD-45E066106B3A}" type="slidenum">
              <a:rPr lang="sl-SI" smtClean="0"/>
              <a:t>13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672621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Označba mesta vsebine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93700"/>
                <a:ext cx="10515600" cy="6096000"/>
              </a:xfrm>
            </p:spPr>
            <p:txBody>
              <a:bodyPr anchor="t">
                <a:normAutofit/>
              </a:bodyPr>
              <a:lstStyle/>
              <a:p>
                <a:r>
                  <a:rPr lang="sl-SI" b="1" dirty="0" smtClean="0"/>
                  <a:t>Diagonalni presek</a:t>
                </a:r>
                <a:r>
                  <a:rPr lang="sl-SI" dirty="0"/>
                  <a:t> </a:t>
                </a:r>
                <a:r>
                  <a:rPr lang="sl-SI" dirty="0" smtClean="0"/>
                  <a:t>dobimo, če prizmo presekamo z ravnino skozi diagonalo. </a:t>
                </a:r>
              </a:p>
              <a:p>
                <a:r>
                  <a:rPr lang="sl-SI" b="1" dirty="0" smtClean="0"/>
                  <a:t>Telesna diagonala </a:t>
                </a:r>
                <a:r>
                  <a:rPr lang="sl-SI" dirty="0" smtClean="0"/>
                  <a:t>je daljica, ki povezuje dve oglišči različnih ploskev.</a:t>
                </a:r>
              </a:p>
              <a:p>
                <a:r>
                  <a:rPr lang="sl-SI" b="1" dirty="0" smtClean="0"/>
                  <a:t>Ploskovna diagonala </a:t>
                </a:r>
                <a:r>
                  <a:rPr lang="sl-SI" dirty="0" smtClean="0"/>
                  <a:t>je daljica, ki povezuje dve </a:t>
                </a:r>
                <a:r>
                  <a:rPr lang="sl-SI" dirty="0" err="1" smtClean="0"/>
                  <a:t>nesosednji</a:t>
                </a:r>
                <a:r>
                  <a:rPr lang="sl-SI" dirty="0" smtClean="0"/>
                  <a:t> oglišči ene ploskve.</a:t>
                </a:r>
              </a:p>
              <a:p>
                <a:r>
                  <a:rPr lang="sl-SI" b="1" dirty="0" smtClean="0"/>
                  <a:t>Os prizme </a:t>
                </a:r>
                <a:r>
                  <a:rPr lang="sl-SI" dirty="0" smtClean="0"/>
                  <a:t>poteka skozi središči osnovnih ploskev.</a:t>
                </a:r>
              </a:p>
              <a:p>
                <a:r>
                  <a:rPr lang="sl-SI" b="1" dirty="0" smtClean="0"/>
                  <a:t>Osni presek</a:t>
                </a:r>
                <a:r>
                  <a:rPr lang="sl-SI" dirty="0"/>
                  <a:t> </a:t>
                </a:r>
                <a:r>
                  <a:rPr lang="sl-SI" dirty="0" smtClean="0"/>
                  <a:t>dobimo, če prizmo presekamo z ravnino, ki vsebuje os prizme. Značilni osni presek je tisti, ki gre skozi stranski rob ali skozi simetrijsko os stranske ploskve.</a:t>
                </a:r>
              </a:p>
              <a:p>
                <a:r>
                  <a:rPr lang="sl-SI" b="1" dirty="0" smtClean="0"/>
                  <a:t>Površina: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sl-SI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sl-SI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sl-SI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sl-SI" i="1" dirty="0" smtClean="0">
                        <a:latin typeface="Cambria Math" panose="02040503050406030204" pitchFamily="18" charset="0"/>
                      </a:rPr>
                      <m:t>𝑝𝑙</m:t>
                    </m:r>
                  </m:oMath>
                </a14:m>
                <a:endParaRPr lang="sl-SI" dirty="0" smtClean="0"/>
              </a:p>
              <a:p>
                <a:r>
                  <a:rPr lang="sl-SI" b="1" dirty="0" smtClean="0"/>
                  <a:t>Prostornina: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sl-SI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l-SI" i="1" dirty="0" smtClean="0">
                        <a:latin typeface="Cambria Math" panose="02040503050406030204" pitchFamily="18" charset="0"/>
                      </a:rPr>
                      <m:t>𝑂𝑣</m:t>
                    </m:r>
                  </m:oMath>
                </a14:m>
                <a:endParaRPr lang="sl-SI" b="1" dirty="0"/>
              </a:p>
            </p:txBody>
          </p:sp>
        </mc:Choice>
        <mc:Fallback xmlns="">
          <p:sp>
            <p:nvSpPr>
              <p:cNvPr id="3" name="Označba mesta vsebin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93700"/>
                <a:ext cx="10515600" cy="6096000"/>
              </a:xfrm>
              <a:blipFill>
                <a:blip r:embed="rId2"/>
                <a:stretch>
                  <a:fillRect l="-1043" t="-1700" r="-638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značba mest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43BD-DBCA-4704-82CD-45E066106B3A}" type="slidenum">
              <a:rPr lang="sl-SI" smtClean="0"/>
              <a:t>14</a:t>
            </a:fld>
            <a:endParaRPr lang="sl-SI"/>
          </a:p>
        </p:txBody>
      </p:sp>
      <p:pic>
        <p:nvPicPr>
          <p:cNvPr id="7" name="Slika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356" y="4138686"/>
            <a:ext cx="4995168" cy="246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373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 smtClean="0"/>
              <a:t>1. </a:t>
            </a:r>
            <a:r>
              <a:rPr lang="sl-SI" b="1" dirty="0"/>
              <a:t>3</a:t>
            </a:r>
            <a:r>
              <a:rPr lang="sl-SI" b="1" dirty="0" smtClean="0"/>
              <a:t> VALJ</a:t>
            </a:r>
            <a:endParaRPr lang="sl-SI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značba mesta vsebine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0500"/>
                <a:ext cx="10515600" cy="5029200"/>
              </a:xfrm>
            </p:spPr>
            <p:txBody>
              <a:bodyPr>
                <a:normAutofit/>
              </a:bodyPr>
              <a:lstStyle/>
              <a:p>
                <a:r>
                  <a:rPr lang="sl-SI" b="1" dirty="0" smtClean="0"/>
                  <a:t>Valj</a:t>
                </a:r>
                <a:r>
                  <a:rPr lang="sl-SI" dirty="0" smtClean="0"/>
                  <a:t> je okroglo geometrijsko telo, sestavljeno iz dveh skladnih vzporednih krogov (osnovni ploskvi) in plašča.</a:t>
                </a:r>
              </a:p>
              <a:p>
                <a:r>
                  <a:rPr lang="sl-SI" b="1" dirty="0" smtClean="0"/>
                  <a:t>Pokončni</a:t>
                </a:r>
                <a:r>
                  <a:rPr lang="sl-SI" dirty="0" smtClean="0"/>
                  <a:t> </a:t>
                </a:r>
                <a:r>
                  <a:rPr lang="sl-SI" b="1" dirty="0" smtClean="0"/>
                  <a:t>valj</a:t>
                </a:r>
                <a:r>
                  <a:rPr lang="sl-SI" dirty="0" smtClean="0"/>
                  <a:t> dobimo, če pravokotnik zavrtimo okoli njegove osi za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180°</m:t>
                    </m:r>
                  </m:oMath>
                </a14:m>
                <a:r>
                  <a:rPr lang="sl-SI" dirty="0" smtClean="0"/>
                  <a:t> oziroma okoli ene od stranic za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360°</m:t>
                    </m:r>
                  </m:oMath>
                </a14:m>
                <a:r>
                  <a:rPr lang="sl-SI" dirty="0" smtClean="0"/>
                  <a:t>. </a:t>
                </a:r>
                <a:r>
                  <a:rPr lang="sl-SI" dirty="0" smtClean="0">
                    <a:sym typeface="Wingdings" panose="05000000000000000000" pitchFamily="2" charset="2"/>
                  </a:rPr>
                  <a:t> vrtenina</a:t>
                </a:r>
              </a:p>
              <a:p>
                <a:r>
                  <a:rPr lang="sl-SI" b="1" dirty="0" smtClean="0">
                    <a:sym typeface="Wingdings" panose="05000000000000000000" pitchFamily="2" charset="2"/>
                  </a:rPr>
                  <a:t>Plašč</a:t>
                </a:r>
                <a:r>
                  <a:rPr lang="sl-SI" dirty="0" smtClean="0">
                    <a:sym typeface="Wingdings" panose="05000000000000000000" pitchFamily="2" charset="2"/>
                  </a:rPr>
                  <a:t> pokončnega valja je pravokotnik, s stranicama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2</m:t>
                    </m:r>
                    <m:r>
                      <a:rPr lang="sl-SI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𝜋</m:t>
                    </m:r>
                    <m:r>
                      <a:rPr lang="sl-SI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𝑟</m:t>
                    </m:r>
                  </m:oMath>
                </a14:m>
                <a:r>
                  <a:rPr lang="sl-SI" dirty="0" smtClean="0">
                    <a:sym typeface="Wingdings" panose="05000000000000000000" pitchFamily="2" charset="2"/>
                  </a:rPr>
                  <a:t> (obseg osnovne ploskve) in višino valja.</a:t>
                </a:r>
              </a:p>
              <a:p>
                <a:r>
                  <a:rPr lang="sl-SI" b="1" dirty="0" smtClean="0">
                    <a:sym typeface="Wingdings" panose="05000000000000000000" pitchFamily="2" charset="2"/>
                  </a:rPr>
                  <a:t>Višina</a:t>
                </a:r>
                <a:r>
                  <a:rPr lang="sl-SI" dirty="0" smtClean="0">
                    <a:sym typeface="Wingdings" panose="05000000000000000000" pitchFamily="2" charset="2"/>
                  </a:rPr>
                  <a:t> valja je razdalja med ravninama, v katerih ležita osnovni ploskvi.</a:t>
                </a:r>
              </a:p>
              <a:p>
                <a:r>
                  <a:rPr lang="sl-SI" b="1" dirty="0" smtClean="0"/>
                  <a:t>Poševen</a:t>
                </a:r>
                <a:r>
                  <a:rPr lang="sl-SI" dirty="0" smtClean="0"/>
                  <a:t> </a:t>
                </a:r>
                <a:r>
                  <a:rPr lang="sl-SI" b="1" dirty="0" smtClean="0"/>
                  <a:t>valj</a:t>
                </a:r>
                <a:r>
                  <a:rPr lang="sl-SI" dirty="0" smtClean="0"/>
                  <a:t>: stranica valja ni pravokotna na osnovno ploskev.</a:t>
                </a:r>
              </a:p>
              <a:p>
                <a:r>
                  <a:rPr lang="sl-SI" b="1" dirty="0" smtClean="0"/>
                  <a:t>Enakostraničen</a:t>
                </a:r>
                <a:r>
                  <a:rPr lang="sl-SI" dirty="0" smtClean="0"/>
                  <a:t> </a:t>
                </a:r>
                <a:r>
                  <a:rPr lang="sl-SI" b="1" dirty="0" smtClean="0"/>
                  <a:t>valj</a:t>
                </a:r>
                <a:r>
                  <a:rPr lang="sl-SI" dirty="0" smtClean="0"/>
                  <a:t>: stranica valja je enaka premeru osnovne ploskve (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sl-SI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sl-SI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sl-SI" dirty="0" smtClean="0"/>
                  <a:t>).</a:t>
                </a:r>
                <a:endParaRPr lang="sl-SI" dirty="0"/>
              </a:p>
            </p:txBody>
          </p:sp>
        </mc:Choice>
        <mc:Fallback xmlns="">
          <p:sp>
            <p:nvSpPr>
              <p:cNvPr id="3" name="Označba mesta vsebin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0500"/>
                <a:ext cx="10515600" cy="5029200"/>
              </a:xfrm>
              <a:blipFill>
                <a:blip r:embed="rId2"/>
                <a:stretch>
                  <a:fillRect l="-1043" t="-2061" r="-812" b="-1939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značba mest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43BD-DBCA-4704-82CD-45E066106B3A}" type="slidenum">
              <a:rPr lang="sl-SI" smtClean="0"/>
              <a:t>15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38482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Označba mesta vsebine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82600"/>
                <a:ext cx="10515600" cy="6007100"/>
              </a:xfrm>
            </p:spPr>
            <p:txBody>
              <a:bodyPr>
                <a:normAutofit/>
              </a:bodyPr>
              <a:lstStyle/>
              <a:p>
                <a:r>
                  <a:rPr lang="sl-SI" dirty="0" smtClean="0"/>
                  <a:t>Značilni osni presek pokončnega valja je pravokotnik, s stranicama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sl-SI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sl-SI" dirty="0" smtClean="0"/>
                  <a:t> (premer osnovne ploskve) in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sl-SI" dirty="0" smtClean="0"/>
                  <a:t> (višina valja).</a:t>
                </a:r>
              </a:p>
              <a:p>
                <a:r>
                  <a:rPr lang="sl-SI" dirty="0" smtClean="0"/>
                  <a:t>Osni presek poševnega valja je paralelogram, s stranicama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sl-SI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sl-SI" dirty="0" smtClean="0"/>
                  <a:t> in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sl-SI" dirty="0" smtClean="0"/>
                  <a:t>.</a:t>
                </a:r>
              </a:p>
              <a:p>
                <a:r>
                  <a:rPr lang="sl-SI" dirty="0" smtClean="0"/>
                  <a:t>Osni presek enakostraničnega valja je romb/kvadrat, s stranico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sl-SI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sl-SI" dirty="0" smtClean="0"/>
                  <a:t>.</a:t>
                </a:r>
              </a:p>
              <a:p>
                <a:r>
                  <a:rPr lang="sl-SI" b="1" dirty="0" smtClean="0"/>
                  <a:t>Površina</a:t>
                </a:r>
                <a:r>
                  <a:rPr lang="sl-SI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sl-SI" i="1" dirty="0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sl-SI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sl-SI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l-SI" i="1" dirty="0" smtClean="0">
                          <a:latin typeface="Cambria Math" panose="02040503050406030204" pitchFamily="18" charset="0"/>
                        </a:rPr>
                        <m:t>𝑝𝑙</m:t>
                      </m:r>
                      <m:r>
                        <a:rPr lang="sl-SI" i="1" dirty="0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sl-SI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sl-SI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l-SI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sl-SI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l-SI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sl-SI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sl-SI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𝑟𝑣</m:t>
                      </m:r>
                    </m:oMath>
                  </m:oMathPara>
                </a14:m>
                <a:endParaRPr lang="sl-SI" dirty="0"/>
              </a:p>
              <a:p>
                <a:r>
                  <a:rPr lang="sl-SI" b="1" dirty="0" smtClean="0"/>
                  <a:t>Prostornina</a:t>
                </a:r>
                <a:r>
                  <a:rPr lang="sl-SI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sl-SI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l-SI" i="1" dirty="0" smtClean="0">
                          <a:latin typeface="Cambria Math" panose="02040503050406030204" pitchFamily="18" charset="0"/>
                        </a:rPr>
                        <m:t>𝑂𝑣</m:t>
                      </m:r>
                      <m:r>
                        <a:rPr lang="sl-SI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l-SI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l-SI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sl-SI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sl-SI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l-SI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sl-SI" dirty="0"/>
              </a:p>
            </p:txBody>
          </p:sp>
        </mc:Choice>
        <mc:Fallback xmlns="">
          <p:sp>
            <p:nvSpPr>
              <p:cNvPr id="3" name="Označba mesta vsebin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82600"/>
                <a:ext cx="10515600" cy="6007100"/>
              </a:xfrm>
              <a:blipFill>
                <a:blip r:embed="rId2"/>
                <a:stretch>
                  <a:fillRect l="-1043" t="-1623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značba mest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43BD-DBCA-4704-82CD-45E066106B3A}" type="slidenum">
              <a:rPr lang="sl-SI" smtClean="0"/>
              <a:t>16</a:t>
            </a:fld>
            <a:endParaRPr lang="sl-SI"/>
          </a:p>
        </p:txBody>
      </p:sp>
      <p:pic>
        <p:nvPicPr>
          <p:cNvPr id="6" name="Slika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2778620"/>
            <a:ext cx="2767013" cy="357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266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sl-SI" b="1" dirty="0" smtClean="0"/>
              <a:t>1. 4 PIRAMIDA</a:t>
            </a:r>
            <a:endParaRPr lang="sl-SI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značba mesta vsebine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28700"/>
                <a:ext cx="10515600" cy="5588000"/>
              </a:xfrm>
            </p:spPr>
            <p:txBody>
              <a:bodyPr anchor="ctr">
                <a:normAutofit lnSpcReduction="10000"/>
              </a:bodyPr>
              <a:lstStyle/>
              <a:p>
                <a:r>
                  <a:rPr lang="sl-SI" b="1" dirty="0"/>
                  <a:t>Piramida</a:t>
                </a:r>
                <a:r>
                  <a:rPr lang="sl-SI" dirty="0"/>
                  <a:t> je polieder omejen z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sl-SI" dirty="0" smtClean="0"/>
                  <a:t>-kotnikom (osnovna ploskev) </a:t>
                </a:r>
                <a:r>
                  <a:rPr lang="sl-SI" dirty="0"/>
                  <a:t>in </a:t>
                </a:r>
                <a:r>
                  <a:rPr lang="sl-SI" dirty="0" smtClean="0"/>
                  <a:t>n trikotnikov (plašč, stranske ploskve). Točko, v kateri se stikajo vsi stranski robovi, </a:t>
                </a:r>
                <a:r>
                  <a:rPr lang="sl-SI" dirty="0"/>
                  <a:t>imenujemo </a:t>
                </a:r>
                <a:r>
                  <a:rPr lang="sl-SI" b="1" dirty="0"/>
                  <a:t>vrh</a:t>
                </a:r>
                <a:r>
                  <a:rPr lang="sl-SI" dirty="0"/>
                  <a:t> </a:t>
                </a:r>
                <a:r>
                  <a:rPr lang="sl-SI" b="1" dirty="0"/>
                  <a:t>piramide</a:t>
                </a:r>
                <a:r>
                  <a:rPr lang="sl-SI" dirty="0"/>
                  <a:t>.</a:t>
                </a:r>
              </a:p>
              <a:p>
                <a:r>
                  <a:rPr lang="sl-SI" dirty="0" smtClean="0"/>
                  <a:t>Robovi </a:t>
                </a:r>
                <a:r>
                  <a:rPr lang="sl-SI" dirty="0"/>
                  <a:t>osnovne ploskve so </a:t>
                </a:r>
                <a:r>
                  <a:rPr lang="sl-SI" b="1" dirty="0"/>
                  <a:t>osnovni</a:t>
                </a:r>
                <a:r>
                  <a:rPr lang="sl-SI" dirty="0"/>
                  <a:t> </a:t>
                </a:r>
                <a:r>
                  <a:rPr lang="sl-SI" b="1" dirty="0"/>
                  <a:t>robovi</a:t>
                </a:r>
                <a:r>
                  <a:rPr lang="sl-SI" dirty="0"/>
                  <a:t> piramide, ostali robovi so </a:t>
                </a:r>
                <a:r>
                  <a:rPr lang="sl-SI" b="1" dirty="0"/>
                  <a:t>stranski</a:t>
                </a:r>
                <a:r>
                  <a:rPr lang="sl-SI" dirty="0"/>
                  <a:t> </a:t>
                </a:r>
                <a:r>
                  <a:rPr lang="sl-SI" b="1" dirty="0"/>
                  <a:t>robovi</a:t>
                </a:r>
                <a:r>
                  <a:rPr lang="sl-SI" dirty="0"/>
                  <a:t>.</a:t>
                </a:r>
              </a:p>
              <a:p>
                <a:r>
                  <a:rPr lang="sl-SI" b="1" dirty="0"/>
                  <a:t>Višina</a:t>
                </a:r>
                <a:r>
                  <a:rPr lang="sl-SI" dirty="0"/>
                  <a:t> piramide je oddaljenost vrha </a:t>
                </a:r>
                <a:r>
                  <a:rPr lang="sl-SI" dirty="0" smtClean="0"/>
                  <a:t>od ravnine </a:t>
                </a:r>
                <a:r>
                  <a:rPr lang="sl-SI" dirty="0"/>
                  <a:t>osnovne ploskve. </a:t>
                </a:r>
                <a:r>
                  <a:rPr lang="sl-SI" b="1" dirty="0" smtClean="0"/>
                  <a:t>Stranske višine </a:t>
                </a:r>
                <a:r>
                  <a:rPr lang="sl-SI" dirty="0" smtClean="0"/>
                  <a:t>so višine stranskih ploskev/trikotnikov.</a:t>
                </a:r>
              </a:p>
              <a:p>
                <a:r>
                  <a:rPr lang="sl-SI" dirty="0" smtClean="0"/>
                  <a:t>Piramida, ki ima za osnovno ploskev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sl-SI" dirty="0" smtClean="0"/>
                  <a:t>-kotnik, je </a:t>
                </a:r>
                <a14:m>
                  <m:oMath xmlns:m="http://schemas.openxmlformats.org/officeDocument/2006/math">
                    <m:r>
                      <a:rPr lang="sl-SI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sl-SI" b="1" dirty="0" smtClean="0"/>
                  <a:t>-</a:t>
                </a:r>
                <a:r>
                  <a:rPr lang="sl-SI" b="1" dirty="0" err="1" smtClean="0"/>
                  <a:t>strana</a:t>
                </a:r>
                <a:r>
                  <a:rPr lang="sl-SI" b="1" dirty="0" smtClean="0"/>
                  <a:t> piramida</a:t>
                </a:r>
                <a:r>
                  <a:rPr lang="sl-SI" dirty="0" smtClean="0"/>
                  <a:t>.</a:t>
                </a:r>
              </a:p>
              <a:p>
                <a:r>
                  <a:rPr lang="sl-SI" b="1" dirty="0" smtClean="0"/>
                  <a:t>Pokončna piramida </a:t>
                </a:r>
                <a:r>
                  <a:rPr lang="sl-SI" dirty="0" smtClean="0"/>
                  <a:t>ima vse stranske robove enako dolge. Če stranski robovi niso enako dolgi, je </a:t>
                </a:r>
                <a:r>
                  <a:rPr lang="sl-SI" b="1" dirty="0" smtClean="0"/>
                  <a:t>poševna piramida</a:t>
                </a:r>
                <a:r>
                  <a:rPr lang="sl-SI" dirty="0" smtClean="0"/>
                  <a:t>.</a:t>
                </a:r>
                <a:endParaRPr lang="sl-SI" b="1" dirty="0" smtClean="0"/>
              </a:p>
              <a:p>
                <a:r>
                  <a:rPr lang="sl-SI" b="1" dirty="0" smtClean="0"/>
                  <a:t>Enakoroba</a:t>
                </a:r>
                <a:r>
                  <a:rPr lang="sl-SI" dirty="0" smtClean="0"/>
                  <a:t> </a:t>
                </a:r>
                <a:r>
                  <a:rPr lang="sl-SI" b="1" dirty="0"/>
                  <a:t>piramida</a:t>
                </a:r>
                <a:r>
                  <a:rPr lang="sl-SI" dirty="0"/>
                  <a:t> ima vse robove enako dolge.</a:t>
                </a:r>
              </a:p>
              <a:p>
                <a:r>
                  <a:rPr lang="sl-SI" b="1" dirty="0"/>
                  <a:t>Pravilna</a:t>
                </a:r>
                <a:r>
                  <a:rPr lang="sl-SI" dirty="0"/>
                  <a:t> n-</a:t>
                </a:r>
                <a:r>
                  <a:rPr lang="sl-SI" dirty="0" err="1"/>
                  <a:t>strana</a:t>
                </a:r>
                <a:r>
                  <a:rPr lang="sl-SI" dirty="0"/>
                  <a:t> </a:t>
                </a:r>
                <a:r>
                  <a:rPr lang="sl-SI" b="1" dirty="0"/>
                  <a:t>piramida</a:t>
                </a:r>
                <a:r>
                  <a:rPr lang="sl-SI" dirty="0"/>
                  <a:t> ima za osnovno ploskev pravilni n-kotnik in ima vse stranske robove enako dolge.</a:t>
                </a:r>
              </a:p>
            </p:txBody>
          </p:sp>
        </mc:Choice>
        <mc:Fallback xmlns="">
          <p:sp>
            <p:nvSpPr>
              <p:cNvPr id="3" name="Označba mesta vsebin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28700"/>
                <a:ext cx="10515600" cy="5588000"/>
              </a:xfrm>
              <a:blipFill>
                <a:blip r:embed="rId2"/>
                <a:stretch>
                  <a:fillRect l="-1043" r="-1855" b="-655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značba mest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43BD-DBCA-4704-82CD-45E066106B3A}" type="slidenum">
              <a:rPr lang="sl-SI" smtClean="0"/>
              <a:t>17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623461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Označba mesta vsebine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19100"/>
                <a:ext cx="10515600" cy="6197600"/>
              </a:xfrm>
            </p:spPr>
            <p:txBody>
              <a:bodyPr anchor="t">
                <a:normAutofit/>
              </a:bodyPr>
              <a:lstStyle/>
              <a:p>
                <a:r>
                  <a:rPr lang="sl-SI" b="1" dirty="0" smtClean="0"/>
                  <a:t>Osni presek </a:t>
                </a:r>
                <a:r>
                  <a:rPr lang="sl-SI" dirty="0" smtClean="0"/>
                  <a:t>piramide je trikotnik.</a:t>
                </a:r>
              </a:p>
              <a:p>
                <a:r>
                  <a:rPr lang="sl-SI" b="1" dirty="0" smtClean="0"/>
                  <a:t>Površina</a:t>
                </a:r>
                <a:r>
                  <a:rPr lang="sl-SI" dirty="0" smtClean="0"/>
                  <a:t>: </a:t>
                </a:r>
                <a:endParaRPr lang="sl-SI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sl-SI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l-SI" i="1" dirty="0" err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sl-SI" i="1" dirty="0" err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l-SI" i="1" dirty="0" err="1" smtClean="0">
                          <a:latin typeface="Cambria Math" panose="02040503050406030204" pitchFamily="18" charset="0"/>
                        </a:rPr>
                        <m:t>𝑝𝑙</m:t>
                      </m:r>
                    </m:oMath>
                  </m:oMathPara>
                </a14:m>
                <a:endParaRPr lang="sl-SI" dirty="0" smtClean="0"/>
              </a:p>
              <a:p>
                <a:r>
                  <a:rPr lang="sl-SI" b="1" dirty="0" smtClean="0"/>
                  <a:t>Prostornina</a:t>
                </a:r>
                <a:r>
                  <a:rPr lang="sl-SI" dirty="0" smtClean="0"/>
                  <a:t>: </a:t>
                </a:r>
                <a:endParaRPr lang="sl-SI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sl-SI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l-SI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l-SI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l-SI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sl-SI" i="1" dirty="0" smtClean="0">
                          <a:latin typeface="Cambria Math" panose="02040503050406030204" pitchFamily="18" charset="0"/>
                        </a:rPr>
                        <m:t>𝑂𝑣</m:t>
                      </m:r>
                    </m:oMath>
                  </m:oMathPara>
                </a14:m>
                <a:endParaRPr lang="sl-SI" dirty="0" smtClean="0"/>
              </a:p>
              <a:p>
                <a:pPr marL="0" indent="0">
                  <a:buNone/>
                </a:pPr>
                <a:r>
                  <a:rPr lang="sl-SI" dirty="0" smtClean="0"/>
                  <a:t>Prostornina </a:t>
                </a:r>
                <a:r>
                  <a:rPr lang="sl-SI" dirty="0"/>
                  <a:t>piramide je tretjina prostornine prizme z enako osnovno ploskvijo in enako višino</a:t>
                </a:r>
                <a:r>
                  <a:rPr lang="sl-SI" dirty="0" smtClean="0"/>
                  <a:t>.</a:t>
                </a:r>
              </a:p>
              <a:p>
                <a:r>
                  <a:rPr lang="sl-SI" dirty="0" smtClean="0"/>
                  <a:t>Tetraeder: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l-SI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sl-SI" i="1" dirty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sl-SI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sl-SI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sSup>
                        <m:sSupPr>
                          <m:ctrlPr>
                            <a:rPr lang="sl-SI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l-SI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sl-SI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sl-SI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l-SI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sl-SI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l-SI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sl-SI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sl-SI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sSup>
                            <m:sSupPr>
                              <m:ctrlPr>
                                <a:rPr lang="sl-SI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l-SI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sl-SI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sl-SI" b="0" i="1" dirty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sl-SI" dirty="0"/>
              </a:p>
            </p:txBody>
          </p:sp>
        </mc:Choice>
        <mc:Fallback xmlns="">
          <p:sp>
            <p:nvSpPr>
              <p:cNvPr id="3" name="Označba mesta vsebin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19100"/>
                <a:ext cx="10515600" cy="6197600"/>
              </a:xfrm>
              <a:blipFill>
                <a:blip r:embed="rId2"/>
                <a:stretch>
                  <a:fillRect l="-1217" t="-1673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značba mest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43BD-DBCA-4704-82CD-45E066106B3A}" type="slidenum">
              <a:rPr lang="sl-SI" smtClean="0"/>
              <a:t>18</a:t>
            </a:fld>
            <a:endParaRPr lang="sl-SI"/>
          </a:p>
        </p:txBody>
      </p:sp>
      <p:pic>
        <p:nvPicPr>
          <p:cNvPr id="6" name="Slika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475" y="4089400"/>
            <a:ext cx="51244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035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 smtClean="0"/>
              <a:t>1. 5 STOŽEC</a:t>
            </a:r>
            <a:endParaRPr lang="sl-SI" b="1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5029200"/>
          </a:xfrm>
        </p:spPr>
        <p:txBody>
          <a:bodyPr>
            <a:normAutofit/>
          </a:bodyPr>
          <a:lstStyle/>
          <a:p>
            <a:r>
              <a:rPr lang="sl-SI" b="1" dirty="0" smtClean="0"/>
              <a:t>Stožec </a:t>
            </a:r>
            <a:r>
              <a:rPr lang="sl-SI" dirty="0" smtClean="0"/>
              <a:t>je okroglo geometrijsko telo, ki je omejeno s krogom (osnovna ploskev) in krivo ploskvijo (plašč, stranska ploskev).</a:t>
            </a:r>
          </a:p>
          <a:p>
            <a:r>
              <a:rPr lang="sl-SI" b="1" dirty="0" smtClean="0"/>
              <a:t>Os stožca </a:t>
            </a:r>
            <a:r>
              <a:rPr lang="sl-SI" dirty="0" smtClean="0"/>
              <a:t>poteka skozi vrh stožca in središče osnovne ploskve.</a:t>
            </a:r>
          </a:p>
          <a:p>
            <a:r>
              <a:rPr lang="sl-SI" b="1" dirty="0" smtClean="0"/>
              <a:t>Višina stožca </a:t>
            </a:r>
            <a:r>
              <a:rPr lang="sl-SI" dirty="0" smtClean="0"/>
              <a:t>je razdalja med vrhom in ravnino osnovne ploskve.</a:t>
            </a:r>
          </a:p>
          <a:p>
            <a:r>
              <a:rPr lang="sl-SI" dirty="0" smtClean="0"/>
              <a:t>Stranica stožca veže vrh stožca s poljubno točko na krožnico.</a:t>
            </a:r>
          </a:p>
          <a:p>
            <a:r>
              <a:rPr lang="sl-SI" b="1" dirty="0" smtClean="0"/>
              <a:t>Osni presek</a:t>
            </a:r>
            <a:r>
              <a:rPr lang="sl-SI" dirty="0" smtClean="0"/>
              <a:t> stožca je enakokraki trikotnik, in ga dobimo, če stožec presekamo z ravnino osi stožca. Pri enakostraničnem stožcu je to enakostranični trikotnik.</a:t>
            </a:r>
          </a:p>
          <a:p>
            <a:r>
              <a:rPr lang="sl-SI" b="1" dirty="0" smtClean="0"/>
              <a:t>Pokončen stožec </a:t>
            </a:r>
            <a:r>
              <a:rPr lang="sl-SI" dirty="0" smtClean="0"/>
              <a:t>ima os pravokotno na ravnino osnovne ploskve, njegove stranice so enakih dolžin. </a:t>
            </a:r>
            <a:r>
              <a:rPr lang="sl-SI" b="1" dirty="0" smtClean="0"/>
              <a:t>Poševen stožec </a:t>
            </a:r>
            <a:r>
              <a:rPr lang="sl-SI" dirty="0" smtClean="0"/>
              <a:t>te pravokotnosti nima, njegove stranice so različnih dolžin.</a:t>
            </a:r>
            <a:endParaRPr lang="sl-SI" b="1" dirty="0"/>
          </a:p>
        </p:txBody>
      </p:sp>
      <p:sp>
        <p:nvSpPr>
          <p:cNvPr id="5" name="Označba mest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43BD-DBCA-4704-82CD-45E066106B3A}" type="slidenum">
              <a:rPr lang="sl-SI" smtClean="0"/>
              <a:t>19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565502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 smtClean="0"/>
              <a:t>VSEBINA</a:t>
            </a:r>
            <a:endParaRPr lang="sl-SI" b="1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 smtClean="0">
                <a:hlinkClick r:id="rId2" action="ppaction://hlinksldjump"/>
              </a:rPr>
              <a:t>1 METRIČNA GEOMETRIJA V RAVNINI</a:t>
            </a:r>
            <a:endParaRPr lang="sl-SI" dirty="0" smtClean="0"/>
          </a:p>
          <a:p>
            <a:pPr marL="0" indent="0">
              <a:buNone/>
            </a:pPr>
            <a:r>
              <a:rPr lang="sl-SI" dirty="0" smtClean="0">
                <a:hlinkClick r:id="rId3" action="ppaction://hlinksldjump"/>
              </a:rPr>
              <a:t>2 METRIČNA GEOMETRIJA V PROSTORU</a:t>
            </a:r>
            <a:endParaRPr lang="sl-SI" dirty="0" smtClean="0"/>
          </a:p>
          <a:p>
            <a:pPr marL="0" indent="0">
              <a:buNone/>
            </a:pPr>
            <a:r>
              <a:rPr lang="sl-SI" dirty="0" smtClean="0">
                <a:hlinkClick r:id="rId4" action="ppaction://hlinksldjump"/>
              </a:rPr>
              <a:t>3 TRIGONOMETRIJA</a:t>
            </a:r>
            <a:endParaRPr lang="sl-SI" dirty="0" smtClean="0"/>
          </a:p>
          <a:p>
            <a:pPr marL="0" indent="0">
              <a:buNone/>
            </a:pPr>
            <a:r>
              <a:rPr lang="pl-PL" dirty="0" smtClean="0">
                <a:hlinkClick r:id="rId5" action="ppaction://hlinksldjump"/>
              </a:rPr>
              <a:t>4 POLINOM IN RACIONALNA FUNKCIJA</a:t>
            </a:r>
            <a:endParaRPr lang="pl-PL" dirty="0" smtClean="0"/>
          </a:p>
          <a:p>
            <a:pPr marL="0" indent="0">
              <a:buNone/>
            </a:pPr>
            <a:r>
              <a:rPr lang="sl-SI" dirty="0" smtClean="0">
                <a:hlinkClick r:id="rId6" action="ppaction://hlinksldjump"/>
              </a:rPr>
              <a:t>5 STOŽNICE</a:t>
            </a:r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43BD-DBCA-4704-82CD-45E066106B3A}" type="slidenum">
              <a:rPr lang="sl-SI" smtClean="0"/>
              <a:t>2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51900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Označba mesta vsebine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6712"/>
                <a:ext cx="10515600" cy="6238875"/>
              </a:xfrm>
            </p:spPr>
            <p:txBody>
              <a:bodyPr>
                <a:normAutofit/>
              </a:bodyPr>
              <a:lstStyle/>
              <a:p>
                <a:r>
                  <a:rPr lang="sl-SI" b="1" dirty="0" smtClean="0"/>
                  <a:t>Enakostraničen stožec </a:t>
                </a:r>
                <a:r>
                  <a:rPr lang="sl-SI" dirty="0" smtClean="0"/>
                  <a:t>ima stranico stožca enako premeru osnovne ploskve (s=2r).</a:t>
                </a:r>
              </a:p>
              <a:p>
                <a:r>
                  <a:rPr lang="sl-SI" dirty="0" smtClean="0"/>
                  <a:t>Stožec z vrtenjem dobimo, če: </a:t>
                </a:r>
              </a:p>
              <a:p>
                <a:pPr lvl="1"/>
                <a:r>
                  <a:rPr lang="sl-SI" dirty="0" smtClean="0"/>
                  <a:t>zavrtimo pravokotni trikotnik za 360° okoli osi, nosilke ene izmed katet </a:t>
                </a:r>
                <a:r>
                  <a:rPr lang="sl-SI" dirty="0" smtClean="0">
                    <a:sym typeface="Wingdings" panose="05000000000000000000" pitchFamily="2" charset="2"/>
                  </a:rPr>
                  <a:t> pokončni stožec, ali</a:t>
                </a:r>
              </a:p>
              <a:p>
                <a:pPr lvl="1"/>
                <a:r>
                  <a:rPr lang="sl-SI" dirty="0">
                    <a:sym typeface="Wingdings" panose="05000000000000000000" pitchFamily="2" charset="2"/>
                  </a:rPr>
                  <a:t>z</a:t>
                </a:r>
                <a:r>
                  <a:rPr lang="sl-SI" dirty="0" smtClean="0">
                    <a:sym typeface="Wingdings" panose="05000000000000000000" pitchFamily="2" charset="2"/>
                  </a:rPr>
                  <a:t>avrtimo enakokrak trikotnik okoli osi, ki poteka skozi nožišče višine osnovnice trikotnika, za 180°.</a:t>
                </a:r>
              </a:p>
              <a:p>
                <a:r>
                  <a:rPr lang="sl-SI" b="1" dirty="0" smtClean="0">
                    <a:sym typeface="Wingdings" panose="05000000000000000000" pitchFamily="2" charset="2"/>
                  </a:rPr>
                  <a:t>Površina</a:t>
                </a:r>
                <a:r>
                  <a:rPr lang="sl-SI" dirty="0" smtClean="0">
                    <a:sym typeface="Wingdings" panose="05000000000000000000" pitchFamily="2" charset="2"/>
                  </a:rPr>
                  <a:t> pokončnega stožca: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  <m:r>
                      <a:rPr lang="sl-SI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sl-SI" i="1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𝑂</m:t>
                    </m:r>
                    <m:r>
                      <a:rPr lang="sl-SI" i="1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sl-SI" i="1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𝑝𝑙</m:t>
                    </m:r>
                    <m:r>
                      <a:rPr lang="sl-SI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sl-SI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𝜋</m:t>
                    </m:r>
                    <m:sSup>
                      <m:sSupPr>
                        <m:ctrlPr>
                          <a:rPr lang="sl-SI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sl-SI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</m:e>
                      <m:sup>
                        <m:r>
                          <a:rPr lang="sl-SI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sl-SI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sl-SI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𝜋</m:t>
                    </m:r>
                    <m:r>
                      <a:rPr lang="sl-SI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𝑟𝑠</m:t>
                    </m:r>
                  </m:oMath>
                </a14:m>
                <a:endParaRPr lang="sl-SI" b="0" dirty="0" smtClean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r>
                  <a:rPr lang="sl-SI" b="1" dirty="0" smtClean="0">
                    <a:sym typeface="Wingdings" panose="05000000000000000000" pitchFamily="2" charset="2"/>
                  </a:rPr>
                  <a:t>Prostornina</a:t>
                </a:r>
                <a:r>
                  <a:rPr lang="sl-SI" dirty="0" smtClean="0">
                    <a:sym typeface="Wingdings" panose="05000000000000000000" pitchFamily="2" charset="2"/>
                  </a:rPr>
                  <a:t> stožca: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𝑉</m:t>
                    </m:r>
                    <m:r>
                      <a:rPr lang="sl-SI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sl-SI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sl-SI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sl-SI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den>
                    </m:f>
                    <m:r>
                      <a:rPr lang="sl-SI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𝑂𝑣</m:t>
                    </m:r>
                    <m:r>
                      <a:rPr lang="sl-SI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sl-SI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sl-SI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𝜋</m:t>
                        </m:r>
                        <m:sSup>
                          <m:sSupPr>
                            <m:ctrlPr>
                              <a:rPr lang="sl-SI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sl-SI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𝑟</m:t>
                            </m:r>
                          </m:e>
                          <m:sup>
                            <m:r>
                              <a:rPr lang="sl-SI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  <m:r>
                          <a:rPr lang="sl-SI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num>
                      <m:den>
                        <m:r>
                          <a:rPr lang="sl-SI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den>
                    </m:f>
                  </m:oMath>
                </a14:m>
                <a:endParaRPr lang="sl-SI" dirty="0" smtClean="0">
                  <a:sym typeface="Wingdings" panose="05000000000000000000" pitchFamily="2" charset="2"/>
                </a:endParaRPr>
              </a:p>
              <a:p>
                <a:r>
                  <a:rPr lang="sl-SI" dirty="0" smtClean="0">
                    <a:sym typeface="Wingdings" panose="05000000000000000000" pitchFamily="2" charset="2"/>
                  </a:rPr>
                  <a:t>Prostornina enakostraničnega stožca: </a:t>
                </a:r>
                <a14:m>
                  <m:oMath xmlns:m="http://schemas.openxmlformats.org/officeDocument/2006/math">
                    <m:r>
                      <a:rPr lang="sl-SI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𝑉</m:t>
                    </m:r>
                    <m:r>
                      <a:rPr lang="sl-SI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sl-SI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sl-SI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radPr>
                          <m:deg/>
                          <m:e>
                            <m:r>
                              <a:rPr lang="sl-SI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3</m:t>
                            </m:r>
                          </m:e>
                        </m:rad>
                        <m:r>
                          <a:rPr lang="sl-SI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𝜋</m:t>
                        </m:r>
                        <m:sSup>
                          <m:sSupPr>
                            <m:ctrlPr>
                              <a:rPr lang="sl-SI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sl-SI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𝑟</m:t>
                            </m:r>
                          </m:e>
                          <m:sup>
                            <m:r>
                              <a:rPr lang="sl-SI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sl-SI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den>
                    </m:f>
                  </m:oMath>
                </a14:m>
                <a:endParaRPr lang="sl-SI" dirty="0" smtClean="0">
                  <a:sym typeface="Wingdings" panose="05000000000000000000" pitchFamily="2" charset="2"/>
                </a:endParaRPr>
              </a:p>
              <a:p>
                <a:r>
                  <a:rPr lang="sl-SI" dirty="0" smtClean="0">
                    <a:sym typeface="Wingdings" panose="05000000000000000000" pitchFamily="2" charset="2"/>
                  </a:rPr>
                  <a:t>Površina enakostraničnega stožca: </a:t>
                </a:r>
                <a14:m>
                  <m:oMath xmlns:m="http://schemas.openxmlformats.org/officeDocument/2006/math">
                    <m:r>
                      <a:rPr lang="sl-SI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  <m:r>
                      <a:rPr lang="sl-SI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=3</m:t>
                    </m:r>
                    <m:r>
                      <a:rPr lang="sl-SI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𝜋</m:t>
                    </m:r>
                    <m:sSup>
                      <m:sSupPr>
                        <m:ctrlPr>
                          <a:rPr lang="sl-SI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sl-SI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</m:e>
                      <m:sup>
                        <m:r>
                          <a:rPr lang="sl-SI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</m:oMath>
                </a14:m>
                <a:endParaRPr lang="sl-SI" dirty="0" smtClean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r>
                  <a:rPr lang="sl-SI" b="1" dirty="0" smtClean="0">
                    <a:ea typeface="Cambria Math" panose="02040503050406030204" pitchFamily="18" charset="0"/>
                    <a:sym typeface="Wingdings" panose="05000000000000000000" pitchFamily="2" charset="2"/>
                  </a:rPr>
                  <a:t>Prisekan</a:t>
                </a:r>
                <a:r>
                  <a:rPr lang="sl-SI" dirty="0" smtClean="0"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:r>
                  <a:rPr lang="sl-SI" b="1" dirty="0" smtClean="0">
                    <a:ea typeface="Cambria Math" panose="02040503050406030204" pitchFamily="18" charset="0"/>
                    <a:sym typeface="Wingdings" panose="05000000000000000000" pitchFamily="2" charset="2"/>
                  </a:rPr>
                  <a:t>stožec</a:t>
                </a:r>
                <a:r>
                  <a:rPr lang="sl-SI" dirty="0" smtClean="0">
                    <a:ea typeface="Cambria Math" panose="02040503050406030204" pitchFamily="18" charset="0"/>
                    <a:sym typeface="Wingdings" panose="05000000000000000000" pitchFamily="2" charset="2"/>
                  </a:rPr>
                  <a:t> dobimo, če pokončni stožec presekamo z ravnino, vzporedno ravnini osnovne ploskve (spodnji del).</a:t>
                </a:r>
                <a:endParaRPr lang="sl-SI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Označba mesta vsebin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6712"/>
                <a:ext cx="10515600" cy="6238875"/>
              </a:xfrm>
              <a:blipFill>
                <a:blip r:embed="rId2"/>
                <a:stretch>
                  <a:fillRect l="-1043" t="-1563" r="-1043" b="-2051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značba mest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43BD-DBCA-4704-82CD-45E066106B3A}" type="slidenum">
              <a:rPr lang="sl-SI" smtClean="0"/>
              <a:t>20</a:t>
            </a:fld>
            <a:endParaRPr lang="sl-SI"/>
          </a:p>
        </p:txBody>
      </p:sp>
      <p:pic>
        <p:nvPicPr>
          <p:cNvPr id="6" name="Slika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625" y="2942320"/>
            <a:ext cx="2162175" cy="255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97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8200" y="-15656"/>
            <a:ext cx="10515600" cy="1325563"/>
          </a:xfrm>
        </p:spPr>
        <p:txBody>
          <a:bodyPr/>
          <a:lstStyle/>
          <a:p>
            <a:r>
              <a:rPr lang="sl-SI" b="1" dirty="0" smtClean="0"/>
              <a:t>1. 6 KROGLA</a:t>
            </a:r>
            <a:endParaRPr lang="sl-SI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značba mesta vsebine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77900"/>
                <a:ext cx="10515600" cy="55118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sl-SI" b="1" dirty="0" smtClean="0"/>
                  <a:t>Krogla</a:t>
                </a:r>
                <a:r>
                  <a:rPr lang="sl-SI" dirty="0" smtClean="0"/>
                  <a:t> je okroglo geometrijsko telo, omejeno s </a:t>
                </a:r>
                <a:r>
                  <a:rPr lang="sl-SI" b="1" dirty="0" smtClean="0"/>
                  <a:t>krogelno</a:t>
                </a:r>
                <a:r>
                  <a:rPr lang="sl-SI" dirty="0" smtClean="0"/>
                  <a:t> </a:t>
                </a:r>
                <a:r>
                  <a:rPr lang="sl-SI" b="1" dirty="0" smtClean="0"/>
                  <a:t>lupino</a:t>
                </a:r>
                <a:r>
                  <a:rPr lang="sl-SI" dirty="0" smtClean="0"/>
                  <a:t> oz. </a:t>
                </a:r>
                <a:r>
                  <a:rPr lang="sl-SI" b="1" dirty="0" smtClean="0"/>
                  <a:t>sfero</a:t>
                </a:r>
                <a:r>
                  <a:rPr lang="sl-SI" dirty="0" smtClean="0"/>
                  <a:t> oz. </a:t>
                </a:r>
                <a:r>
                  <a:rPr lang="sl-SI" b="1" dirty="0" smtClean="0"/>
                  <a:t>oblo</a:t>
                </a:r>
                <a:r>
                  <a:rPr lang="sl-SI" dirty="0" smtClean="0"/>
                  <a:t>.</a:t>
                </a:r>
                <a:r>
                  <a:rPr lang="sl-SI" dirty="0"/>
                  <a:t> </a:t>
                </a:r>
                <a:r>
                  <a:rPr lang="sl-SI" dirty="0" smtClean="0"/>
                  <a:t>To je množica točk v prostoru, ki so za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sl-SI" dirty="0" smtClean="0"/>
                  <a:t> ali manj oddaljene od izbrane točke v prostoru/središča.</a:t>
                </a:r>
              </a:p>
              <a:p>
                <a:r>
                  <a:rPr lang="sl-SI" dirty="0" smtClean="0"/>
                  <a:t>Kroglo kot vrtenino dobimo tako, da krog zavrtimo okoli osi premera za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180°</m:t>
                    </m:r>
                  </m:oMath>
                </a14:m>
                <a:r>
                  <a:rPr lang="sl-SI" dirty="0" smtClean="0"/>
                  <a:t> oz. polkrog okoli osi premera za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360°</m:t>
                    </m:r>
                  </m:oMath>
                </a14:m>
                <a:r>
                  <a:rPr lang="sl-SI" dirty="0" smtClean="0"/>
                  <a:t>.</a:t>
                </a:r>
              </a:p>
              <a:p>
                <a:r>
                  <a:rPr lang="sl-SI" dirty="0" smtClean="0"/>
                  <a:t>Če kroglo presekamo z ravnino, je presečna ploskev vedno krog, ki ga imenujemo </a:t>
                </a:r>
                <a:r>
                  <a:rPr lang="sl-SI" b="1" dirty="0" smtClean="0"/>
                  <a:t>krogelni krog</a:t>
                </a:r>
                <a:r>
                  <a:rPr lang="sl-SI" dirty="0" smtClean="0"/>
                  <a:t>. Največji krogelni krog poteka skozi središče krogle. Imenujemo ga </a:t>
                </a:r>
                <a:r>
                  <a:rPr lang="sl-SI" b="1" dirty="0" smtClean="0"/>
                  <a:t>glavni</a:t>
                </a:r>
                <a:r>
                  <a:rPr lang="sl-SI" dirty="0" smtClean="0"/>
                  <a:t> </a:t>
                </a:r>
                <a:r>
                  <a:rPr lang="sl-SI" b="1" dirty="0" smtClean="0"/>
                  <a:t>krogelni</a:t>
                </a:r>
                <a:r>
                  <a:rPr lang="sl-SI" dirty="0" smtClean="0"/>
                  <a:t> </a:t>
                </a:r>
                <a:r>
                  <a:rPr lang="sl-SI" b="1" dirty="0" smtClean="0"/>
                  <a:t>krog</a:t>
                </a:r>
                <a:r>
                  <a:rPr lang="sl-SI" dirty="0" smtClean="0"/>
                  <a:t>.</a:t>
                </a:r>
              </a:p>
              <a:p>
                <a:r>
                  <a:rPr lang="sl-SI" dirty="0" smtClean="0"/>
                  <a:t>Delček krogle (telo), ki ga ravnina odreže od krogle, imenujemo </a:t>
                </a:r>
                <a:r>
                  <a:rPr lang="sl-SI" b="1" dirty="0" smtClean="0"/>
                  <a:t>krogelni</a:t>
                </a:r>
                <a:r>
                  <a:rPr lang="sl-SI" dirty="0" smtClean="0"/>
                  <a:t> </a:t>
                </a:r>
                <a:r>
                  <a:rPr lang="sl-SI" b="1" dirty="0" smtClean="0"/>
                  <a:t>odsek</a:t>
                </a:r>
                <a:r>
                  <a:rPr lang="sl-SI" dirty="0" smtClean="0"/>
                  <a:t>. Omejujeta ga dve ploskvi, in sicer krogelni krog in </a:t>
                </a:r>
                <a:r>
                  <a:rPr lang="sl-SI" b="1" dirty="0" smtClean="0"/>
                  <a:t>krogelna</a:t>
                </a:r>
                <a:r>
                  <a:rPr lang="sl-SI" dirty="0" smtClean="0"/>
                  <a:t> </a:t>
                </a:r>
                <a:r>
                  <a:rPr lang="sl-SI" b="1" dirty="0" smtClean="0"/>
                  <a:t>kapica</a:t>
                </a:r>
                <a:r>
                  <a:rPr lang="sl-SI" dirty="0" smtClean="0"/>
                  <a:t>.</a:t>
                </a:r>
              </a:p>
              <a:p>
                <a:r>
                  <a:rPr lang="sl-SI" b="1" dirty="0" smtClean="0"/>
                  <a:t>Krogelni</a:t>
                </a:r>
                <a:r>
                  <a:rPr lang="sl-SI" dirty="0" smtClean="0"/>
                  <a:t> </a:t>
                </a:r>
                <a:r>
                  <a:rPr lang="sl-SI" b="1" dirty="0" smtClean="0"/>
                  <a:t>izsek</a:t>
                </a:r>
                <a:r>
                  <a:rPr lang="sl-SI" dirty="0" smtClean="0"/>
                  <a:t> je iz krogle izsekano telo, ki je zlepek krogelnega odseka in stožca.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sl-SI" b="0" i="1" dirty="0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sl-SI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sl-SI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l-SI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l-SI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sl-SI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sl-SI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l-SI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sl-SI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sl-SI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sl-SI" dirty="0" smtClean="0"/>
                  <a:t>       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sl-SI" i="1" dirty="0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sl-SI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sl-SI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l-SI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sl-SI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sl-SI" dirty="0" smtClean="0"/>
              </a:p>
            </p:txBody>
          </p:sp>
        </mc:Choice>
        <mc:Fallback xmlns="">
          <p:sp>
            <p:nvSpPr>
              <p:cNvPr id="3" name="Označba mesta vsebin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77900"/>
                <a:ext cx="10515600" cy="5511800"/>
              </a:xfrm>
              <a:blipFill>
                <a:blip r:embed="rId2"/>
                <a:stretch>
                  <a:fillRect l="-928" t="-2210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značba mest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43BD-DBCA-4704-82CD-45E066106B3A}" type="slidenum">
              <a:rPr lang="sl-SI" smtClean="0"/>
              <a:t>21</a:t>
            </a:fld>
            <a:endParaRPr lang="sl-SI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0" y="5078671"/>
            <a:ext cx="3086100" cy="177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718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 smtClean="0"/>
              <a:t>1. </a:t>
            </a:r>
            <a:r>
              <a:rPr lang="sl-SI" b="1" dirty="0"/>
              <a:t>7</a:t>
            </a:r>
            <a:r>
              <a:rPr lang="sl-SI" b="1" dirty="0" smtClean="0"/>
              <a:t> </a:t>
            </a:r>
            <a:r>
              <a:rPr lang="sl-SI" b="1" dirty="0" err="1" smtClean="0"/>
              <a:t>CAVALIERIJEVO</a:t>
            </a:r>
            <a:r>
              <a:rPr lang="sl-SI" b="1" dirty="0" smtClean="0"/>
              <a:t> PRAVILO</a:t>
            </a:r>
            <a:endParaRPr lang="sl-SI" b="1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101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l-SI" b="1" dirty="0" smtClean="0"/>
              <a:t>Telesi, ki sta enako visoki in imata na vsaki višini                                     enako ploščino presečne ploskve, imata enaki prostornini. </a:t>
            </a:r>
          </a:p>
          <a:p>
            <a:pPr marL="0" indent="0">
              <a:buNone/>
            </a:pPr>
            <a:endParaRPr lang="sl-SI" dirty="0"/>
          </a:p>
        </p:txBody>
      </p:sp>
      <p:sp>
        <p:nvSpPr>
          <p:cNvPr id="5" name="Označba mest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43BD-DBCA-4704-82CD-45E066106B3A}" type="slidenum">
              <a:rPr lang="sl-SI" smtClean="0"/>
              <a:t>22</a:t>
            </a:fld>
            <a:endParaRPr lang="sl-SI"/>
          </a:p>
        </p:txBody>
      </p:sp>
      <p:sp>
        <p:nvSpPr>
          <p:cNvPr id="6" name="Naslov 1"/>
          <p:cNvSpPr txBox="1">
            <a:spLocks/>
          </p:cNvSpPr>
          <p:nvPr/>
        </p:nvSpPr>
        <p:spPr>
          <a:xfrm>
            <a:off x="838200" y="25265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b="1" dirty="0" smtClean="0"/>
              <a:t>1. 8 VRTENINE</a:t>
            </a:r>
            <a:endParaRPr lang="sl-SI" b="1" dirty="0"/>
          </a:p>
        </p:txBody>
      </p:sp>
      <p:sp>
        <p:nvSpPr>
          <p:cNvPr id="7" name="Označba mesta vsebine 2"/>
          <p:cNvSpPr txBox="1">
            <a:spLocks/>
          </p:cNvSpPr>
          <p:nvPr/>
        </p:nvSpPr>
        <p:spPr>
          <a:xfrm>
            <a:off x="838200" y="3788965"/>
            <a:ext cx="10515600" cy="2383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l-SI" b="1" dirty="0" smtClean="0"/>
              <a:t>Vrtenina </a:t>
            </a:r>
            <a:r>
              <a:rPr lang="sl-SI" dirty="0" smtClean="0"/>
              <a:t>je geometrijsko telo, ki ga lik opiše z vrtenjem okoli izbrane osi.</a:t>
            </a:r>
            <a:endParaRPr lang="sl-SI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sl-SI" dirty="0"/>
          </a:p>
        </p:txBody>
      </p:sp>
      <p:pic>
        <p:nvPicPr>
          <p:cNvPr id="8" name="Slika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350" y="247254"/>
            <a:ext cx="3695700" cy="1571625"/>
          </a:xfrm>
          <a:prstGeom prst="rect">
            <a:avLst/>
          </a:prstGeom>
        </p:spPr>
      </p:pic>
      <p:pic>
        <p:nvPicPr>
          <p:cNvPr id="9" name="Slika 8"/>
          <p:cNvPicPr>
            <a:picLocks noChangeAspect="1"/>
          </p:cNvPicPr>
          <p:nvPr/>
        </p:nvPicPr>
        <p:blipFill rotWithShape="1">
          <a:blip r:embed="rId3"/>
          <a:srcRect l="260" t="-926" r="72136" b="926"/>
          <a:stretch/>
        </p:blipFill>
        <p:spPr>
          <a:xfrm>
            <a:off x="9982200" y="4428728"/>
            <a:ext cx="1346200" cy="1371600"/>
          </a:xfrm>
          <a:prstGeom prst="rect">
            <a:avLst/>
          </a:prstGeom>
        </p:spPr>
      </p:pic>
      <p:pic>
        <p:nvPicPr>
          <p:cNvPr id="10" name="Slika 9"/>
          <p:cNvPicPr>
            <a:picLocks noChangeAspect="1"/>
          </p:cNvPicPr>
          <p:nvPr/>
        </p:nvPicPr>
        <p:blipFill rotWithShape="1">
          <a:blip r:embed="rId4"/>
          <a:srcRect r="35475"/>
          <a:stretch/>
        </p:blipFill>
        <p:spPr>
          <a:xfrm>
            <a:off x="7616825" y="4281487"/>
            <a:ext cx="2200275" cy="2257425"/>
          </a:xfrm>
          <a:prstGeom prst="rect">
            <a:avLst/>
          </a:prstGeom>
        </p:spPr>
      </p:pic>
      <p:pic>
        <p:nvPicPr>
          <p:cNvPr id="11" name="Slika 10"/>
          <p:cNvPicPr>
            <a:picLocks noChangeAspect="1"/>
          </p:cNvPicPr>
          <p:nvPr/>
        </p:nvPicPr>
        <p:blipFill rotWithShape="1">
          <a:blip r:embed="rId5"/>
          <a:srcRect r="26381"/>
          <a:stretch/>
        </p:blipFill>
        <p:spPr>
          <a:xfrm>
            <a:off x="5356225" y="4670425"/>
            <a:ext cx="2454275" cy="1685925"/>
          </a:xfrm>
          <a:prstGeom prst="rect">
            <a:avLst/>
          </a:prstGeom>
        </p:spPr>
      </p:pic>
      <p:pic>
        <p:nvPicPr>
          <p:cNvPr id="13" name="Slika 12"/>
          <p:cNvPicPr>
            <a:picLocks noChangeAspect="1"/>
          </p:cNvPicPr>
          <p:nvPr/>
        </p:nvPicPr>
        <p:blipFill rotWithShape="1">
          <a:blip r:embed="rId6"/>
          <a:srcRect r="39019"/>
          <a:stretch/>
        </p:blipFill>
        <p:spPr>
          <a:xfrm>
            <a:off x="3536157" y="4649092"/>
            <a:ext cx="1794668" cy="1615778"/>
          </a:xfrm>
          <a:prstGeom prst="rect">
            <a:avLst/>
          </a:prstGeom>
        </p:spPr>
      </p:pic>
      <p:pic>
        <p:nvPicPr>
          <p:cNvPr id="14" name="Slika 13"/>
          <p:cNvPicPr>
            <a:picLocks noChangeAspect="1"/>
          </p:cNvPicPr>
          <p:nvPr/>
        </p:nvPicPr>
        <p:blipFill rotWithShape="1">
          <a:blip r:embed="rId7"/>
          <a:srcRect r="23187"/>
          <a:stretch/>
        </p:blipFill>
        <p:spPr>
          <a:xfrm>
            <a:off x="629444" y="4931370"/>
            <a:ext cx="2655888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745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 smtClean="0"/>
              <a:t>3 TRIGONOMETRIJA</a:t>
            </a:r>
            <a:endParaRPr lang="sl-SI" b="1" dirty="0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43BD-DBCA-4704-82CD-45E066106B3A}" type="slidenum">
              <a:rPr lang="sl-SI" smtClean="0"/>
              <a:t>23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9654674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 smtClean="0"/>
              <a:t>1. 1 KOTNE FUNKCIJE OSTRIH KOTOV</a:t>
            </a:r>
            <a:endParaRPr lang="sl-SI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značba mesta vsebine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0500"/>
                <a:ext cx="10515600" cy="5029200"/>
              </a:xfrm>
            </p:spPr>
            <p:txBody>
              <a:bodyPr>
                <a:normAutofit fontScale="92500"/>
              </a:bodyPr>
              <a:lstStyle/>
              <a:p>
                <a:r>
                  <a:rPr lang="sl-SI" b="1" dirty="0" smtClean="0"/>
                  <a:t>Sinus</a:t>
                </a:r>
                <a:r>
                  <a:rPr lang="sl-SI" dirty="0" smtClean="0"/>
                  <a:t> kota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sl-SI" i="1" dirty="0" smtClean="0"/>
                  <a:t> </a:t>
                </a:r>
                <a:r>
                  <a:rPr lang="sl-SI" dirty="0" smtClean="0"/>
                  <a:t>je količnik med kotu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sl-SI" i="1" dirty="0" smtClean="0"/>
                  <a:t> </a:t>
                </a:r>
                <a:r>
                  <a:rPr lang="sl-SI" dirty="0" smtClean="0"/>
                  <a:t>nasprotno kateto in hipotenuzo.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l-SI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l-SI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sl-SI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sl-SI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l-S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l-SI" i="1">
                              <a:latin typeface="Cambria Math" panose="02040503050406030204" pitchFamily="18" charset="0"/>
                            </a:rPr>
                            <m:t>𝑛𝑎𝑠𝑝𝑟𝑜𝑡𝑛𝑎</m:t>
                          </m:r>
                          <m:r>
                            <a:rPr lang="sl-SI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sl-SI" i="1">
                              <a:latin typeface="Cambria Math" panose="02040503050406030204" pitchFamily="18" charset="0"/>
                            </a:rPr>
                            <m:t>𝑘𝑎𝑡𝑒𝑡𝑎</m:t>
                          </m:r>
                        </m:num>
                        <m:den>
                          <m:r>
                            <a:rPr lang="sl-SI" i="1">
                              <a:latin typeface="Cambria Math" panose="02040503050406030204" pitchFamily="18" charset="0"/>
                            </a:rPr>
                            <m:t>h𝑖𝑝𝑜𝑡𝑒𝑛𝑢𝑧𝑎</m:t>
                          </m:r>
                        </m:den>
                      </m:f>
                    </m:oMath>
                  </m:oMathPara>
                </a14:m>
                <a:endParaRPr lang="sl-SI" dirty="0" smtClean="0"/>
              </a:p>
              <a:p>
                <a:r>
                  <a:rPr lang="sl-SI" b="1" dirty="0" smtClean="0"/>
                  <a:t>Kosinus</a:t>
                </a:r>
                <a:r>
                  <a:rPr lang="sl-SI" dirty="0" smtClean="0"/>
                  <a:t> kota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sl-SI" i="1" dirty="0" smtClean="0"/>
                  <a:t> </a:t>
                </a:r>
                <a:r>
                  <a:rPr lang="sl-SI" dirty="0" smtClean="0"/>
                  <a:t>je količnik med kotu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sl-SI" i="1" dirty="0" smtClean="0"/>
                  <a:t> </a:t>
                </a:r>
                <a:r>
                  <a:rPr lang="sl-SI" dirty="0" smtClean="0"/>
                  <a:t>priležno kateto in hipotenuzo.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l-SI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l-SI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sl-SI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sl-SI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l-S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l-SI" i="1">
                              <a:latin typeface="Cambria Math" panose="02040503050406030204" pitchFamily="18" charset="0"/>
                            </a:rPr>
                            <m:t>𝑝𝑟𝑖𝑙𝑒</m:t>
                          </m:r>
                          <m:r>
                            <a:rPr lang="sl-SI" i="1">
                              <a:latin typeface="Cambria Math" panose="02040503050406030204" pitchFamily="18" charset="0"/>
                            </a:rPr>
                            <m:t>ž</m:t>
                          </m:r>
                          <m:r>
                            <a:rPr lang="sl-SI" i="1">
                              <a:latin typeface="Cambria Math" panose="02040503050406030204" pitchFamily="18" charset="0"/>
                            </a:rPr>
                            <m:t>𝑛𝑎</m:t>
                          </m:r>
                          <m:r>
                            <a:rPr lang="sl-SI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sl-SI" i="1">
                              <a:latin typeface="Cambria Math" panose="02040503050406030204" pitchFamily="18" charset="0"/>
                            </a:rPr>
                            <m:t>𝑘𝑎𝑡𝑒𝑡𝑎</m:t>
                          </m:r>
                        </m:num>
                        <m:den>
                          <m:r>
                            <a:rPr lang="sl-SI" i="1">
                              <a:latin typeface="Cambria Math" panose="02040503050406030204" pitchFamily="18" charset="0"/>
                            </a:rPr>
                            <m:t>h𝑖𝑝𝑜𝑡𝑒𝑛𝑢𝑧𝑎</m:t>
                          </m:r>
                        </m:den>
                      </m:f>
                    </m:oMath>
                  </m:oMathPara>
                </a14:m>
                <a:endParaRPr lang="sl-SI" dirty="0"/>
              </a:p>
              <a:p>
                <a:r>
                  <a:rPr lang="sl-SI" b="1" dirty="0" smtClean="0"/>
                  <a:t>Tangens</a:t>
                </a:r>
                <a:r>
                  <a:rPr lang="sl-SI" dirty="0" smtClean="0"/>
                  <a:t> kota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sl-SI" i="1" dirty="0" smtClean="0"/>
                  <a:t> </a:t>
                </a:r>
                <a:r>
                  <a:rPr lang="sl-SI" dirty="0" smtClean="0"/>
                  <a:t>je količnik med kotu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sl-SI" i="1" dirty="0" smtClean="0"/>
                  <a:t> </a:t>
                </a:r>
                <a:r>
                  <a:rPr lang="sl-SI" dirty="0" smtClean="0"/>
                  <a:t>nasprotno kateto in priležno kateto.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l-SI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l-SI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sl-SI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sl-SI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l-S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l-SI" i="1">
                              <a:latin typeface="Cambria Math" panose="02040503050406030204" pitchFamily="18" charset="0"/>
                            </a:rPr>
                            <m:t>𝑛𝑎𝑠𝑝𝑟𝑜𝑡𝑛𝑎</m:t>
                          </m:r>
                          <m:r>
                            <a:rPr lang="sl-SI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sl-SI" i="1">
                              <a:latin typeface="Cambria Math" panose="02040503050406030204" pitchFamily="18" charset="0"/>
                            </a:rPr>
                            <m:t>𝑘𝑎𝑡𝑒𝑡𝑎</m:t>
                          </m:r>
                        </m:num>
                        <m:den>
                          <m:r>
                            <a:rPr lang="sl-SI" i="1">
                              <a:latin typeface="Cambria Math" panose="02040503050406030204" pitchFamily="18" charset="0"/>
                            </a:rPr>
                            <m:t>𝑝𝑟𝑖𝑙𝑒</m:t>
                          </m:r>
                          <m:r>
                            <a:rPr lang="sl-SI" i="1">
                              <a:latin typeface="Cambria Math" panose="02040503050406030204" pitchFamily="18" charset="0"/>
                            </a:rPr>
                            <m:t>ž</m:t>
                          </m:r>
                          <m:r>
                            <a:rPr lang="sl-SI" i="1">
                              <a:latin typeface="Cambria Math" panose="02040503050406030204" pitchFamily="18" charset="0"/>
                            </a:rPr>
                            <m:t>𝑛𝑎</m:t>
                          </m:r>
                          <m:r>
                            <a:rPr lang="sl-SI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sl-SI" i="1">
                              <a:latin typeface="Cambria Math" panose="02040503050406030204" pitchFamily="18" charset="0"/>
                            </a:rPr>
                            <m:t>𝑘𝑎𝑡𝑒𝑡𝑎</m:t>
                          </m:r>
                        </m:den>
                      </m:f>
                    </m:oMath>
                  </m:oMathPara>
                </a14:m>
                <a:endParaRPr lang="sl-SI" dirty="0"/>
              </a:p>
              <a:p>
                <a:r>
                  <a:rPr lang="sl-SI" b="1" dirty="0" smtClean="0"/>
                  <a:t>Kotangens</a:t>
                </a:r>
                <a:r>
                  <a:rPr lang="sl-SI" dirty="0" smtClean="0"/>
                  <a:t> kota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sl-SI" i="1" dirty="0" smtClean="0"/>
                  <a:t> </a:t>
                </a:r>
                <a:r>
                  <a:rPr lang="sl-SI" dirty="0" smtClean="0"/>
                  <a:t>je količnik med kotu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sl-SI" i="1" dirty="0" smtClean="0"/>
                  <a:t> </a:t>
                </a:r>
                <a:r>
                  <a:rPr lang="sl-SI" dirty="0" smtClean="0"/>
                  <a:t>priležno kateto in nasprotno kateto.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l-SI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l-SI">
                              <a:latin typeface="Cambria Math" panose="02040503050406030204" pitchFamily="18" charset="0"/>
                            </a:rPr>
                            <m:t>cot</m:t>
                          </m:r>
                        </m:fName>
                        <m:e>
                          <m:r>
                            <a:rPr lang="sl-SI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sl-SI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l-S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l-SI" i="1">
                              <a:latin typeface="Cambria Math" panose="02040503050406030204" pitchFamily="18" charset="0"/>
                            </a:rPr>
                            <m:t>𝑝𝑟𝑖𝑙𝑒</m:t>
                          </m:r>
                          <m:r>
                            <a:rPr lang="sl-SI" i="1">
                              <a:latin typeface="Cambria Math" panose="02040503050406030204" pitchFamily="18" charset="0"/>
                            </a:rPr>
                            <m:t>ž</m:t>
                          </m:r>
                          <m:r>
                            <a:rPr lang="sl-SI" i="1">
                              <a:latin typeface="Cambria Math" panose="02040503050406030204" pitchFamily="18" charset="0"/>
                            </a:rPr>
                            <m:t>𝑛𝑎</m:t>
                          </m:r>
                          <m:r>
                            <a:rPr lang="sl-SI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sl-SI" i="1">
                              <a:latin typeface="Cambria Math" panose="02040503050406030204" pitchFamily="18" charset="0"/>
                            </a:rPr>
                            <m:t>𝑘𝑎𝑡𝑒𝑡𝑎</m:t>
                          </m:r>
                        </m:num>
                        <m:den>
                          <m:r>
                            <a:rPr lang="sl-SI" i="1">
                              <a:latin typeface="Cambria Math" panose="02040503050406030204" pitchFamily="18" charset="0"/>
                            </a:rPr>
                            <m:t>𝑛𝑎𝑠𝑝𝑟𝑜𝑡𝑛𝑎</m:t>
                          </m:r>
                          <m:r>
                            <a:rPr lang="sl-SI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sl-SI" i="1">
                              <a:latin typeface="Cambria Math" panose="02040503050406030204" pitchFamily="18" charset="0"/>
                            </a:rPr>
                            <m:t>𝑘𝑎𝑡𝑒𝑡𝑎</m:t>
                          </m:r>
                        </m:den>
                      </m:f>
                    </m:oMath>
                  </m:oMathPara>
                </a14:m>
                <a:endParaRPr lang="sl-SI" dirty="0"/>
              </a:p>
            </p:txBody>
          </p:sp>
        </mc:Choice>
        <mc:Fallback xmlns="">
          <p:sp>
            <p:nvSpPr>
              <p:cNvPr id="3" name="Označba mesta vsebin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0500"/>
                <a:ext cx="10515600" cy="5029200"/>
              </a:xfrm>
              <a:blipFill>
                <a:blip r:embed="rId2"/>
                <a:stretch>
                  <a:fillRect l="-928" t="-1939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Slika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767"/>
          <a:stretch/>
        </p:blipFill>
        <p:spPr>
          <a:xfrm>
            <a:off x="9752013" y="365125"/>
            <a:ext cx="2541588" cy="1762125"/>
          </a:xfrm>
          <a:prstGeom prst="rect">
            <a:avLst/>
          </a:prstGeom>
        </p:spPr>
      </p:pic>
      <p:sp>
        <p:nvSpPr>
          <p:cNvPr id="5" name="Označba mest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43BD-DBCA-4704-82CD-45E066106B3A}" type="slidenum">
              <a:rPr lang="sl-SI" smtClean="0"/>
              <a:t>24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52674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Označba mesta vsebine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5125"/>
                <a:ext cx="10515600" cy="61245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sl-SI" sz="3000" b="1" dirty="0" smtClean="0"/>
                  <a:t>Zveze med kotnimi funkcijami istega kota</a:t>
                </a:r>
                <a:endParaRPr lang="sl-SI" sz="3000" b="1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sl-SI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sl-SI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sl-SI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sl-SI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sl-SI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func>
                    <m:r>
                      <a:rPr lang="sl-SI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sl-SI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sl-SI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sl-SI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sl-SI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sl-SI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func>
                    <m:r>
                      <a:rPr lang="sl-SI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sl-SI" dirty="0" smtClean="0"/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sl-SI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l-SI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sl-SI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sl-SI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sl-SI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sl-SI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sl-SI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sl-SI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sl-SI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sl-SI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sl-SI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func>
                          </m:den>
                        </m:f>
                      </m:e>
                    </m:func>
                  </m:oMath>
                </a14:m>
                <a:r>
                  <a:rPr lang="sl-SI" dirty="0" smtClean="0"/>
                  <a:t>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sl-SI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l-SI" i="0" smtClean="0">
                            <a:latin typeface="Cambria Math" panose="02040503050406030204" pitchFamily="18" charset="0"/>
                          </a:rPr>
                          <m:t>cot</m:t>
                        </m:r>
                      </m:fName>
                      <m:e>
                        <m:r>
                          <a:rPr lang="sl-SI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func>
                    <m:r>
                      <a:rPr lang="sl-SI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l-SI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sl-SI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sl-SI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sl-SI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sl-SI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sl-SI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sl-SI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func>
                      </m:den>
                    </m:f>
                  </m:oMath>
                </a14:m>
                <a:endParaRPr lang="sl-SI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sl-SI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l-SI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sl-SI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func>
                    <m:func>
                      <m:funcPr>
                        <m:ctrlPr>
                          <a:rPr lang="sl-SI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sl-SI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sl-SI" i="0" smtClean="0">
                            <a:latin typeface="Cambria Math" panose="02040503050406030204" pitchFamily="18" charset="0"/>
                          </a:rPr>
                          <m:t>cot</m:t>
                        </m:r>
                      </m:fName>
                      <m:e>
                        <m:r>
                          <a:rPr lang="sl-SI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func>
                    <m:r>
                      <a:rPr lang="sl-SI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sl-SI" dirty="0" smtClean="0"/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sl-SI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sl-SI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sl-SI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sl-SI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sl-SI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func>
                    <m:r>
                      <a:rPr lang="sl-SI" b="0" i="1" smtClean="0">
                        <a:latin typeface="Cambria Math" panose="02040503050406030204" pitchFamily="18" charset="0"/>
                      </a:rPr>
                      <m:t>+1=</m:t>
                    </m:r>
                    <m:f>
                      <m:fPr>
                        <m:ctrlPr>
                          <a:rPr lang="sl-SI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sl-SI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sl-SI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sl-SI" b="0" i="0" smtClean="0">
                                    <a:latin typeface="Cambria Math" panose="02040503050406030204" pitchFamily="18" charset="0"/>
                                  </a:rPr>
                                  <m:t>cot</m:t>
                                </m:r>
                              </m:e>
                              <m:sup>
                                <m:r>
                                  <a:rPr lang="sl-SI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sl-SI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func>
                      </m:den>
                    </m:f>
                  </m:oMath>
                </a14:m>
                <a:r>
                  <a:rPr lang="sl-SI" dirty="0" smtClean="0"/>
                  <a:t>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sl-SI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sl-SI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sl-SI" i="0" smtClean="0">
                                <a:latin typeface="Cambria Math" panose="02040503050406030204" pitchFamily="18" charset="0"/>
                              </a:rPr>
                              <m:t>cot</m:t>
                            </m:r>
                          </m:e>
                          <m:sup>
                            <m:r>
                              <a:rPr lang="sl-SI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sl-SI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func>
                    <m:r>
                      <a:rPr lang="sl-SI" b="0" i="1" smtClean="0">
                        <a:latin typeface="Cambria Math" panose="02040503050406030204" pitchFamily="18" charset="0"/>
                      </a:rPr>
                      <m:t>+1=</m:t>
                    </m:r>
                    <m:f>
                      <m:fPr>
                        <m:ctrlPr>
                          <a:rPr lang="sl-SI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sl-SI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sl-SI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sl-SI" b="0" i="0" smtClean="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e>
                              <m:sup>
                                <m:r>
                                  <a:rPr lang="sl-SI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sl-SI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func>
                      </m:den>
                    </m:f>
                  </m:oMath>
                </a14:m>
                <a:endParaRPr lang="sl-SI" dirty="0" smtClean="0"/>
              </a:p>
              <a:p>
                <a:pPr marL="0" indent="0">
                  <a:buNone/>
                </a:pPr>
                <a:endParaRPr lang="sl-SI" sz="3000" b="1" dirty="0" smtClean="0"/>
              </a:p>
              <a:p>
                <a:pPr marL="0" indent="0">
                  <a:buNone/>
                </a:pPr>
                <a:r>
                  <a:rPr lang="sl-SI" sz="3000" b="1" dirty="0" smtClean="0"/>
                  <a:t>Kotne funkcije komplementarnih kotov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sl-SI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l-SI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sl-SI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  <m:r>
                      <a:rPr lang="sl-SI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sl-SI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l-SI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sl-SI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l-SI" i="1">
                                <a:latin typeface="Cambria Math" panose="02040503050406030204" pitchFamily="18" charset="0"/>
                              </a:rPr>
                              <m:t>90°−</m:t>
                            </m:r>
                            <m:r>
                              <a:rPr lang="sl-SI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</m:func>
                  </m:oMath>
                </a14:m>
                <a:r>
                  <a:rPr lang="sl-SI" dirty="0" smtClean="0"/>
                  <a:t> </a:t>
                </a:r>
                <a:endParaRPr lang="sl-SI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sl-SI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l-SI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sl-SI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  <m:r>
                      <a:rPr lang="sl-SI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sl-SI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l-SI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sl-SI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l-SI" i="1">
                                <a:latin typeface="Cambria Math" panose="02040503050406030204" pitchFamily="18" charset="0"/>
                              </a:rPr>
                              <m:t>90°−</m:t>
                            </m:r>
                            <m:r>
                              <a:rPr lang="sl-SI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</m:func>
                  </m:oMath>
                </a14:m>
                <a:r>
                  <a:rPr lang="sl-SI" dirty="0" smtClean="0"/>
                  <a:t> </a:t>
                </a:r>
                <a:endParaRPr lang="sl-SI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sl-SI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l-SI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sl-SI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  <m:r>
                      <a:rPr lang="sl-SI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sl-SI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l-SI">
                            <a:latin typeface="Cambria Math" panose="02040503050406030204" pitchFamily="18" charset="0"/>
                          </a:rPr>
                          <m:t>cot</m:t>
                        </m:r>
                      </m:fName>
                      <m:e>
                        <m:d>
                          <m:dPr>
                            <m:ctrlPr>
                              <a:rPr lang="sl-SI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l-SI" i="1">
                                <a:latin typeface="Cambria Math" panose="02040503050406030204" pitchFamily="18" charset="0"/>
                              </a:rPr>
                              <m:t>90°−</m:t>
                            </m:r>
                            <m:r>
                              <a:rPr lang="sl-SI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</m:func>
                  </m:oMath>
                </a14:m>
                <a:r>
                  <a:rPr lang="sl-SI" dirty="0" smtClean="0"/>
                  <a:t> </a:t>
                </a:r>
                <a:endParaRPr lang="sl-SI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sl-SI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l-SI">
                            <a:latin typeface="Cambria Math" panose="02040503050406030204" pitchFamily="18" charset="0"/>
                          </a:rPr>
                          <m:t>cot</m:t>
                        </m:r>
                      </m:fName>
                      <m:e>
                        <m:r>
                          <a:rPr lang="sl-SI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  <m:r>
                      <a:rPr lang="sl-SI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sl-SI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l-SI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sl-SI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l-SI" i="1">
                                <a:latin typeface="Cambria Math" panose="02040503050406030204" pitchFamily="18" charset="0"/>
                              </a:rPr>
                              <m:t>90°−</m:t>
                            </m:r>
                            <m:r>
                              <a:rPr lang="sl-SI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</m:func>
                  </m:oMath>
                </a14:m>
                <a:r>
                  <a:rPr lang="sl-SI" dirty="0" smtClean="0"/>
                  <a:t> </a:t>
                </a:r>
                <a:endParaRPr lang="sl-SI" dirty="0"/>
              </a:p>
              <a:p>
                <a:pPr marL="0" indent="0">
                  <a:buNone/>
                </a:pPr>
                <a:endParaRPr lang="sl-SI" dirty="0"/>
              </a:p>
            </p:txBody>
          </p:sp>
        </mc:Choice>
        <mc:Fallback xmlns="">
          <p:sp>
            <p:nvSpPr>
              <p:cNvPr id="3" name="Označba mesta vsebin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5125"/>
                <a:ext cx="10515600" cy="6124575"/>
              </a:xfrm>
              <a:blipFill>
                <a:blip r:embed="rId2"/>
                <a:stretch>
                  <a:fillRect l="-1391" t="-1990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značba mest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43BD-DBCA-4704-82CD-45E066106B3A}" type="slidenum">
              <a:rPr lang="sl-SI" smtClean="0"/>
              <a:t>25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4397023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ka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58" t="11520" r="15670" b="33333"/>
          <a:stretch/>
        </p:blipFill>
        <p:spPr>
          <a:xfrm>
            <a:off x="6096000" y="133350"/>
            <a:ext cx="2209800" cy="2361128"/>
          </a:xfrm>
          <a:prstGeom prst="rect">
            <a:avLst/>
          </a:prstGeom>
        </p:spPr>
      </p:pic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6124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l-SI" sz="3000" b="1" dirty="0" smtClean="0"/>
              <a:t>Predstavitev na enotski krožnici</a:t>
            </a:r>
          </a:p>
          <a:p>
            <a:pPr marL="0" indent="0">
              <a:buNone/>
            </a:pPr>
            <a:endParaRPr lang="sl-SI" sz="9600" b="1" dirty="0"/>
          </a:p>
          <a:p>
            <a:pPr marL="0" indent="0">
              <a:buNone/>
            </a:pPr>
            <a:r>
              <a:rPr lang="sl-SI" sz="3000" b="1" dirty="0" smtClean="0"/>
              <a:t>Vrednosti kotnih funkcij za nekatere kote</a:t>
            </a:r>
            <a:endParaRPr lang="sl-SI" sz="3000" b="1" dirty="0"/>
          </a:p>
          <a:p>
            <a:pPr marL="0" indent="0">
              <a:buNone/>
            </a:pPr>
            <a:endParaRPr lang="sl-SI" dirty="0"/>
          </a:p>
        </p:txBody>
      </p:sp>
      <p:sp>
        <p:nvSpPr>
          <p:cNvPr id="5" name="Označba mest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43BD-DBCA-4704-82CD-45E066106B3A}" type="slidenum">
              <a:rPr lang="sl-SI" smtClean="0"/>
              <a:t>26</a:t>
            </a:fld>
            <a:endParaRPr lang="sl-SI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a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4369643"/>
                  </p:ext>
                </p:extLst>
              </p:nvPr>
            </p:nvGraphicFramePr>
            <p:xfrm>
              <a:off x="838200" y="2777044"/>
              <a:ext cx="10515600" cy="3642806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657259">
                      <a:extLst>
                        <a:ext uri="{9D8B030D-6E8A-4147-A177-3AD203B41FA5}">
                          <a16:colId xmlns:a16="http://schemas.microsoft.com/office/drawing/2014/main" val="3834507327"/>
                        </a:ext>
                      </a:extLst>
                    </a:gridCol>
                    <a:gridCol w="2162007">
                      <a:extLst>
                        <a:ext uri="{9D8B030D-6E8A-4147-A177-3AD203B41FA5}">
                          <a16:colId xmlns:a16="http://schemas.microsoft.com/office/drawing/2014/main" val="4257939317"/>
                        </a:ext>
                      </a:extLst>
                    </a:gridCol>
                    <a:gridCol w="2258751">
                      <a:extLst>
                        <a:ext uri="{9D8B030D-6E8A-4147-A177-3AD203B41FA5}">
                          <a16:colId xmlns:a16="http://schemas.microsoft.com/office/drawing/2014/main" val="1086686151"/>
                        </a:ext>
                      </a:extLst>
                    </a:gridCol>
                    <a:gridCol w="2244029">
                      <a:extLst>
                        <a:ext uri="{9D8B030D-6E8A-4147-A177-3AD203B41FA5}">
                          <a16:colId xmlns:a16="http://schemas.microsoft.com/office/drawing/2014/main" val="375301734"/>
                        </a:ext>
                      </a:extLst>
                    </a:gridCol>
                    <a:gridCol w="2193554">
                      <a:extLst>
                        <a:ext uri="{9D8B030D-6E8A-4147-A177-3AD203B41FA5}">
                          <a16:colId xmlns:a16="http://schemas.microsoft.com/office/drawing/2014/main" val="939872292"/>
                        </a:ext>
                      </a:extLst>
                    </a:gridCol>
                  </a:tblGrid>
                  <a:tr h="23304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l-SI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sl-SI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sl-SI" sz="2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sl-SI" sz="24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sl-SI" sz="2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sl-SI" sz="2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sl-SI" sz="2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sl-SI" sz="24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sl-SI" sz="2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sl-SI" sz="2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sl-SI" sz="2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sl-SI" sz="24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tan</m:t>
                                    </m:r>
                                  </m:fName>
                                  <m:e>
                                    <m:r>
                                      <a:rPr lang="sl-SI" sz="2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sl-SI" sz="2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sl-SI" sz="2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sl-SI" sz="24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cot</m:t>
                                    </m:r>
                                  </m:fName>
                                  <m:e>
                                    <m:r>
                                      <a:rPr lang="sl-SI" sz="2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sl-SI" sz="2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74751896"/>
                      </a:ext>
                    </a:extLst>
                  </a:tr>
                  <a:tr h="23304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l-SI" sz="2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0°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l-SI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sl-SI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l-SI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sl-SI" sz="2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l-SI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sl-SI" sz="2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l-SI" sz="24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/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65714891"/>
                      </a:ext>
                    </a:extLst>
                  </a:tr>
                  <a:tr h="49026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l-SI" sz="2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30°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sl-SI" sz="2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sl-SI" sz="2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sl-SI" sz="2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sl-SI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sl-SI" sz="2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sl-SI" sz="2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sl-SI" sz="2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sl-SI" sz="2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sl-SI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sl-SI" sz="2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sl-SI" sz="2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sl-SI" sz="2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sl-SI" sz="2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sl-SI" sz="2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sl-SI" sz="2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sl-SI" sz="2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sl-SI" sz="2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65096985"/>
                      </a:ext>
                    </a:extLst>
                  </a:tr>
                  <a:tr h="48944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l-SI" sz="2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45°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sl-SI" sz="2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sl-SI" sz="2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sl-SI" sz="2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sl-SI" sz="2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sl-SI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sl-SI" sz="2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sl-SI" sz="2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sl-SI" sz="2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sl-SI" sz="2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sl-SI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l-SI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sl-SI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l-SI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sl-SI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5252754"/>
                      </a:ext>
                    </a:extLst>
                  </a:tr>
                  <a:tr h="49026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l-SI" sz="24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60°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sl-SI" sz="2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sl-SI" sz="2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sl-SI" sz="2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sl-SI" sz="2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sl-SI" sz="2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sl-SI" sz="2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sl-SI" sz="2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sl-SI" sz="2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sl-SI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sl-SI" sz="2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sl-SI" sz="2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sl-SI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sl-SI" sz="2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sl-SI" sz="2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sl-SI" sz="2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sl-SI" sz="2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sl-SI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60807273"/>
                      </a:ext>
                    </a:extLst>
                  </a:tr>
                  <a:tr h="23304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l-SI" sz="24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90°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l-SI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sl-SI" sz="2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l-SI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sl-SI" sz="2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l-SI" sz="2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/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l-SI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sl-SI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490376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a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4369643"/>
                  </p:ext>
                </p:extLst>
              </p:nvPr>
            </p:nvGraphicFramePr>
            <p:xfrm>
              <a:off x="838200" y="2777044"/>
              <a:ext cx="10515600" cy="3642806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657259">
                      <a:extLst>
                        <a:ext uri="{9D8B030D-6E8A-4147-A177-3AD203B41FA5}">
                          <a16:colId xmlns:a16="http://schemas.microsoft.com/office/drawing/2014/main" val="3834507327"/>
                        </a:ext>
                      </a:extLst>
                    </a:gridCol>
                    <a:gridCol w="2162007">
                      <a:extLst>
                        <a:ext uri="{9D8B030D-6E8A-4147-A177-3AD203B41FA5}">
                          <a16:colId xmlns:a16="http://schemas.microsoft.com/office/drawing/2014/main" val="4257939317"/>
                        </a:ext>
                      </a:extLst>
                    </a:gridCol>
                    <a:gridCol w="2258751">
                      <a:extLst>
                        <a:ext uri="{9D8B030D-6E8A-4147-A177-3AD203B41FA5}">
                          <a16:colId xmlns:a16="http://schemas.microsoft.com/office/drawing/2014/main" val="1086686151"/>
                        </a:ext>
                      </a:extLst>
                    </a:gridCol>
                    <a:gridCol w="2244029">
                      <a:extLst>
                        <a:ext uri="{9D8B030D-6E8A-4147-A177-3AD203B41FA5}">
                          <a16:colId xmlns:a16="http://schemas.microsoft.com/office/drawing/2014/main" val="375301734"/>
                        </a:ext>
                      </a:extLst>
                    </a:gridCol>
                    <a:gridCol w="2193554">
                      <a:extLst>
                        <a:ext uri="{9D8B030D-6E8A-4147-A177-3AD203B41FA5}">
                          <a16:colId xmlns:a16="http://schemas.microsoft.com/office/drawing/2014/main" val="939872292"/>
                        </a:ext>
                      </a:extLst>
                    </a:gridCol>
                  </a:tblGrid>
                  <a:tr h="391351">
                    <a:tc>
                      <a:txBody>
                        <a:bodyPr/>
                        <a:lstStyle/>
                        <a:p>
                          <a:endParaRPr lang="sl-SI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68" t="-1563" r="-535294" b="-876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l-SI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6901" t="-1563" r="-310141" b="-876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l-SI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9272" t="-1563" r="-196765" b="-876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l-SI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71467" t="-1563" r="-98370" b="-876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l-SI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9722" t="-1563" r="-556" b="-8765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4751896"/>
                      </a:ext>
                    </a:extLst>
                  </a:tr>
                  <a:tr h="39135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l-SI" sz="2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0°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sl-SI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6901" t="-100000" r="-310141" b="-76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l-SI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9272" t="-100000" r="-196765" b="-76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l-SI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71467" t="-100000" r="-98370" b="-76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l-SI" sz="24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/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65714891"/>
                      </a:ext>
                    </a:extLst>
                  </a:tr>
                  <a:tr h="82334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l-SI" sz="2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30°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sl-SI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6901" t="-96296" r="-310141" b="-26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l-SI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9272" t="-96296" r="-196765" b="-26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l-SI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71467" t="-96296" r="-98370" b="-26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l-SI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9722" t="-96296" r="-556" b="-2674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5096985"/>
                      </a:ext>
                    </a:extLst>
                  </a:tr>
                  <a:tr h="82207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l-SI" sz="2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45°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sl-SI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6901" t="-196296" r="-310141" b="-16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l-SI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9272" t="-196296" r="-196765" b="-16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l-SI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71467" t="-196296" r="-98370" b="-16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l-SI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9722" t="-196296" r="-556" b="-1674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5252754"/>
                      </a:ext>
                    </a:extLst>
                  </a:tr>
                  <a:tr h="82334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l-SI" sz="24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60°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sl-SI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6901" t="-294118" r="-310141" b="-66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l-SI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9272" t="-294118" r="-196765" b="-66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l-SI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71467" t="-294118" r="-98370" b="-66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l-SI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9722" t="-294118" r="-556" b="-66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0807273"/>
                      </a:ext>
                    </a:extLst>
                  </a:tr>
                  <a:tr h="39135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l-SI" sz="24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90°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sl-SI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6901" t="-837500" r="-310141" b="-40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l-SI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9272" t="-837500" r="-196765" b="-40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sl-SI" sz="24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/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sl-SI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9722" t="-837500" r="-556" b="-406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903767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297126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 smtClean="0"/>
              <a:t>1. 2 KOTNE FUNKCIJE KOTOV DO 360°</a:t>
            </a:r>
            <a:endParaRPr lang="sl-SI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značba mesta vsebine 2"/>
              <p:cNvSpPr>
                <a:spLocks noGrp="1"/>
              </p:cNvSpPr>
              <p:nvPr>
                <p:ph idx="1"/>
              </p:nvPr>
            </p:nvSpPr>
            <p:spPr>
              <a:xfrm>
                <a:off x="4465510" y="1244600"/>
                <a:ext cx="6888290" cy="5111750"/>
              </a:xfrm>
            </p:spPr>
            <p:txBody>
              <a:bodyPr/>
              <a:lstStyle/>
              <a:p>
                <a:r>
                  <a:rPr lang="sl-SI" b="1" dirty="0" smtClean="0"/>
                  <a:t>Sinus</a:t>
                </a:r>
                <a:r>
                  <a:rPr lang="sl-SI" dirty="0" smtClean="0"/>
                  <a:t> kota je enak ordinati točke (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sl-SI" dirty="0" smtClean="0"/>
                  <a:t>),  v kateri premični krak seka enotsko krožnico.</a:t>
                </a:r>
              </a:p>
              <a:p>
                <a:pPr>
                  <a:spcBef>
                    <a:spcPts val="600"/>
                  </a:spcBef>
                </a:pPr>
                <a:r>
                  <a:rPr lang="sl-SI" b="1" dirty="0" smtClean="0"/>
                  <a:t>Kosinus</a:t>
                </a:r>
                <a:r>
                  <a:rPr lang="sl-SI" dirty="0" smtClean="0"/>
                  <a:t> kota je enak abscisi točke (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sl-SI" dirty="0" smtClean="0"/>
                  <a:t>), v kateri premični krak seka enotsko krožnico.</a:t>
                </a:r>
              </a:p>
              <a:p>
                <a:pPr>
                  <a:spcBef>
                    <a:spcPts val="600"/>
                  </a:spcBef>
                </a:pPr>
                <a:r>
                  <a:rPr lang="sl-SI" b="1" dirty="0" smtClean="0"/>
                  <a:t>Tangens</a:t>
                </a:r>
                <a:r>
                  <a:rPr lang="sl-SI" dirty="0" smtClean="0"/>
                  <a:t> kota je enak ordinati točke (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sl-SI" dirty="0" smtClean="0"/>
                  <a:t>), v kateri nosilka premičnega kraka seka navpično premico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l-SI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sl-SI" dirty="0" smtClean="0"/>
                  <a:t>.</a:t>
                </a:r>
              </a:p>
              <a:p>
                <a:r>
                  <a:rPr lang="sl-SI" b="1" dirty="0" smtClean="0"/>
                  <a:t>Kotangens</a:t>
                </a:r>
                <a:r>
                  <a:rPr lang="sl-SI" dirty="0" smtClean="0"/>
                  <a:t> kota je abscisa točke (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sl-SI" dirty="0" smtClean="0"/>
                  <a:t>), v kateri nosilka premičnega kraka kota seka vodoravno premico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l-SI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sl-SI" dirty="0" smtClean="0"/>
                  <a:t>.</a:t>
                </a:r>
                <a:endParaRPr lang="sl-SI" dirty="0"/>
              </a:p>
            </p:txBody>
          </p:sp>
        </mc:Choice>
        <mc:Fallback xmlns="">
          <p:sp>
            <p:nvSpPr>
              <p:cNvPr id="3" name="Označba mesta vsebin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65510" y="1244600"/>
                <a:ext cx="6888290" cy="5111750"/>
              </a:xfrm>
              <a:blipFill>
                <a:blip r:embed="rId2"/>
                <a:stretch>
                  <a:fillRect l="-1593" t="-1907" r="-1062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značba mest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43BD-DBCA-4704-82CD-45E066106B3A}" type="slidenum">
              <a:rPr lang="sl-SI" smtClean="0"/>
              <a:t>27</a:t>
            </a:fld>
            <a:endParaRPr lang="sl-SI"/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47" t="11052" r="16667" b="3762"/>
          <a:stretch/>
        </p:blipFill>
        <p:spPr>
          <a:xfrm>
            <a:off x="814422" y="1381221"/>
            <a:ext cx="3627310" cy="37495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6140839"/>
                  </p:ext>
                </p:extLst>
              </p:nvPr>
            </p:nvGraphicFramePr>
            <p:xfrm>
              <a:off x="814422" y="5559617"/>
              <a:ext cx="10094880" cy="1174053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018976">
                      <a:extLst>
                        <a:ext uri="{9D8B030D-6E8A-4147-A177-3AD203B41FA5}">
                          <a16:colId xmlns:a16="http://schemas.microsoft.com/office/drawing/2014/main" val="520060309"/>
                        </a:ext>
                      </a:extLst>
                    </a:gridCol>
                    <a:gridCol w="2018976">
                      <a:extLst>
                        <a:ext uri="{9D8B030D-6E8A-4147-A177-3AD203B41FA5}">
                          <a16:colId xmlns:a16="http://schemas.microsoft.com/office/drawing/2014/main" val="2682365684"/>
                        </a:ext>
                      </a:extLst>
                    </a:gridCol>
                    <a:gridCol w="2018976">
                      <a:extLst>
                        <a:ext uri="{9D8B030D-6E8A-4147-A177-3AD203B41FA5}">
                          <a16:colId xmlns:a16="http://schemas.microsoft.com/office/drawing/2014/main" val="1700846876"/>
                        </a:ext>
                      </a:extLst>
                    </a:gridCol>
                    <a:gridCol w="2018976">
                      <a:extLst>
                        <a:ext uri="{9D8B030D-6E8A-4147-A177-3AD203B41FA5}">
                          <a16:colId xmlns:a16="http://schemas.microsoft.com/office/drawing/2014/main" val="3816743346"/>
                        </a:ext>
                      </a:extLst>
                    </a:gridCol>
                    <a:gridCol w="2018976">
                      <a:extLst>
                        <a:ext uri="{9D8B030D-6E8A-4147-A177-3AD203B41FA5}">
                          <a16:colId xmlns:a16="http://schemas.microsoft.com/office/drawing/2014/main" val="4183953184"/>
                        </a:ext>
                      </a:extLst>
                    </a:gridCol>
                  </a:tblGrid>
                  <a:tr h="387286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l-SI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sl-SI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l-SI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0°→90°</m:t>
                                </m:r>
                              </m:oMath>
                            </m:oMathPara>
                          </a14:m>
                          <a:endParaRPr lang="sl-SI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l-SI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90°→180°</m:t>
                                </m:r>
                              </m:oMath>
                            </m:oMathPara>
                          </a14:m>
                          <a:endParaRPr lang="sl-SI" sz="2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l-SI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180°→270°</m:t>
                                </m:r>
                              </m:oMath>
                            </m:oMathPara>
                          </a14:m>
                          <a:endParaRPr lang="sl-SI" sz="2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l-SI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270°→360°</m:t>
                                </m:r>
                              </m:oMath>
                            </m:oMathPara>
                          </a14:m>
                          <a:endParaRPr lang="sl-SI" sz="2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46374637"/>
                      </a:ext>
                    </a:extLst>
                  </a:tr>
                  <a:tr h="387286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l-SI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𝑠𝑖𝑛</m:t>
                                </m:r>
                              </m:oMath>
                            </m:oMathPara>
                          </a14:m>
                          <a:endParaRPr lang="sl-SI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l-SI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0→1</m:t>
                                </m:r>
                              </m:oMath>
                            </m:oMathPara>
                          </a14:m>
                          <a:endParaRPr lang="sl-SI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l-SI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1→0</m:t>
                                </m:r>
                              </m:oMath>
                            </m:oMathPara>
                          </a14:m>
                          <a:endParaRPr lang="sl-SI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l-SI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0→−1</m:t>
                                </m:r>
                              </m:oMath>
                            </m:oMathPara>
                          </a14:m>
                          <a:endParaRPr lang="sl-SI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l-SI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−1→0</m:t>
                                </m:r>
                              </m:oMath>
                            </m:oMathPara>
                          </a14:m>
                          <a:endParaRPr lang="sl-SI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49080358"/>
                      </a:ext>
                    </a:extLst>
                  </a:tr>
                  <a:tr h="387286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l-SI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𝑐𝑜𝑠</m:t>
                                </m:r>
                              </m:oMath>
                            </m:oMathPara>
                          </a14:m>
                          <a:endParaRPr lang="sl-SI" sz="2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l-SI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1→0</m:t>
                                </m:r>
                              </m:oMath>
                            </m:oMathPara>
                          </a14:m>
                          <a:endParaRPr lang="sl-SI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l-SI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0→−1</m:t>
                                </m:r>
                              </m:oMath>
                            </m:oMathPara>
                          </a14:m>
                          <a:endParaRPr lang="sl-SI" sz="2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l-SI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−1→0</m:t>
                                </m:r>
                              </m:oMath>
                            </m:oMathPara>
                          </a14:m>
                          <a:endParaRPr lang="sl-SI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l-SI" sz="2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0→1</m:t>
                                </m:r>
                              </m:oMath>
                            </m:oMathPara>
                          </a14:m>
                          <a:endParaRPr lang="sl-SI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764961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6140839"/>
                  </p:ext>
                </p:extLst>
              </p:nvPr>
            </p:nvGraphicFramePr>
            <p:xfrm>
              <a:off x="814422" y="5559617"/>
              <a:ext cx="10094880" cy="1174053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018976">
                      <a:extLst>
                        <a:ext uri="{9D8B030D-6E8A-4147-A177-3AD203B41FA5}">
                          <a16:colId xmlns:a16="http://schemas.microsoft.com/office/drawing/2014/main" val="520060309"/>
                        </a:ext>
                      </a:extLst>
                    </a:gridCol>
                    <a:gridCol w="2018976">
                      <a:extLst>
                        <a:ext uri="{9D8B030D-6E8A-4147-A177-3AD203B41FA5}">
                          <a16:colId xmlns:a16="http://schemas.microsoft.com/office/drawing/2014/main" val="2682365684"/>
                        </a:ext>
                      </a:extLst>
                    </a:gridCol>
                    <a:gridCol w="2018976">
                      <a:extLst>
                        <a:ext uri="{9D8B030D-6E8A-4147-A177-3AD203B41FA5}">
                          <a16:colId xmlns:a16="http://schemas.microsoft.com/office/drawing/2014/main" val="1700846876"/>
                        </a:ext>
                      </a:extLst>
                    </a:gridCol>
                    <a:gridCol w="2018976">
                      <a:extLst>
                        <a:ext uri="{9D8B030D-6E8A-4147-A177-3AD203B41FA5}">
                          <a16:colId xmlns:a16="http://schemas.microsoft.com/office/drawing/2014/main" val="3816743346"/>
                        </a:ext>
                      </a:extLst>
                    </a:gridCol>
                    <a:gridCol w="2018976">
                      <a:extLst>
                        <a:ext uri="{9D8B030D-6E8A-4147-A177-3AD203B41FA5}">
                          <a16:colId xmlns:a16="http://schemas.microsoft.com/office/drawing/2014/main" val="4183953184"/>
                        </a:ext>
                      </a:extLst>
                    </a:gridCol>
                  </a:tblGrid>
                  <a:tr h="391351">
                    <a:tc>
                      <a:txBody>
                        <a:bodyPr/>
                        <a:lstStyle/>
                        <a:p>
                          <a:endParaRPr lang="sl-SI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2" t="-3125" r="-401208" b="-2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l-SI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3125" r="-300000" b="-2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l-SI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604" t="-3125" r="-200906" b="-2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l-SI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99699" t="-3125" r="-100301" b="-20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l-SI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906" t="-3125" r="-604" b="-2046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6374637"/>
                      </a:ext>
                    </a:extLst>
                  </a:tr>
                  <a:tr h="391351">
                    <a:tc>
                      <a:txBody>
                        <a:bodyPr/>
                        <a:lstStyle/>
                        <a:p>
                          <a:endParaRPr lang="sl-SI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2" t="-101538" r="-401208" b="-10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l-SI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101538" r="-300000" b="-10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l-SI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604" t="-101538" r="-200906" b="-10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l-SI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99699" t="-101538" r="-100301" b="-10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l-SI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906" t="-101538" r="-604" b="-1015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9080358"/>
                      </a:ext>
                    </a:extLst>
                  </a:tr>
                  <a:tr h="391351">
                    <a:tc>
                      <a:txBody>
                        <a:bodyPr/>
                        <a:lstStyle/>
                        <a:p>
                          <a:endParaRPr lang="sl-SI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2" t="-204688" r="-401208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l-SI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204688" r="-300000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l-SI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604" t="-204688" r="-200906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l-SI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99699" t="-204688" r="-100301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l-SI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906" t="-204688" r="-604" b="-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649618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368614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Označba mesta vsebine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5125"/>
                <a:ext cx="10515600" cy="61118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sl-SI" sz="3000" b="1" dirty="0" smtClean="0"/>
                  <a:t>Zveze med vrednostmi iste kotne funkcije</a:t>
                </a:r>
              </a:p>
              <a:p>
                <a:r>
                  <a:rPr lang="sl-SI" b="1" i="1" dirty="0"/>
                  <a:t>TOPI KOTI (90°—180°)</a:t>
                </a:r>
                <a:endParaRPr lang="sl-SI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l-SI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l-SI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sl-SI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l-SI" i="1">
                                  <a:latin typeface="Cambria Math" panose="02040503050406030204" pitchFamily="18" charset="0"/>
                                </a:rPr>
                                <m:t>180°−</m:t>
                              </m:r>
                              <m:r>
                                <a:rPr lang="sl-SI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sl-SI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l-SI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l-SI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sl-SI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sl-SI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l-SI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l-SI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sl-SI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l-SI" i="1">
                                  <a:latin typeface="Cambria Math" panose="02040503050406030204" pitchFamily="18" charset="0"/>
                                </a:rPr>
                                <m:t>180°−</m:t>
                              </m:r>
                              <m:r>
                                <a:rPr lang="sl-SI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sl-SI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l-SI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sl-SI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sl-SI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sl-SI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sl-SI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l-SI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l-SI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sl-SI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l-SI" i="1">
                                  <a:latin typeface="Cambria Math" panose="02040503050406030204" pitchFamily="18" charset="0"/>
                                </a:rPr>
                                <m:t>180°−</m:t>
                              </m:r>
                              <m:r>
                                <a:rPr lang="sl-SI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sl-SI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l-SI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sl-SI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sl-SI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sl-SI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sl-SI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l-SI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l-SI">
                              <a:latin typeface="Cambria Math" panose="02040503050406030204" pitchFamily="18" charset="0"/>
                            </a:rPr>
                            <m:t>cot</m:t>
                          </m:r>
                        </m:fName>
                        <m:e>
                          <m:d>
                            <m:dPr>
                              <m:ctrlPr>
                                <a:rPr lang="sl-SI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l-SI" i="1">
                                  <a:latin typeface="Cambria Math" panose="02040503050406030204" pitchFamily="18" charset="0"/>
                                </a:rPr>
                                <m:t>180°−</m:t>
                              </m:r>
                              <m:r>
                                <a:rPr lang="sl-SI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sl-SI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l-SI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sl-SI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sl-SI">
                              <a:latin typeface="Cambria Math" panose="02040503050406030204" pitchFamily="18" charset="0"/>
                            </a:rPr>
                            <m:t>cot</m:t>
                          </m:r>
                        </m:fName>
                        <m:e>
                          <m:r>
                            <a:rPr lang="sl-SI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sl-SI" dirty="0"/>
              </a:p>
              <a:p>
                <a:r>
                  <a:rPr lang="sl-SI" b="1" i="1" dirty="0"/>
                  <a:t>KOTI MED 180° IN 270°</a:t>
                </a:r>
                <a:endParaRPr lang="sl-SI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l-SI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l-SI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sl-SI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l-SI" i="1">
                                  <a:latin typeface="Cambria Math" panose="02040503050406030204" pitchFamily="18" charset="0"/>
                                </a:rPr>
                                <m:t>180°+</m:t>
                              </m:r>
                              <m:r>
                                <a:rPr lang="sl-SI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sl-SI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l-SI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sl-SI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sl-SI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sl-SI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sl-SI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l-SI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l-SI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sl-SI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l-SI" i="1">
                                  <a:latin typeface="Cambria Math" panose="02040503050406030204" pitchFamily="18" charset="0"/>
                                </a:rPr>
                                <m:t>180°+</m:t>
                              </m:r>
                              <m:r>
                                <a:rPr lang="sl-SI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sl-SI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l-SI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sl-SI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sl-SI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sl-SI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sl-SI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l-SI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l-SI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sl-SI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l-SI" i="1">
                                  <a:latin typeface="Cambria Math" panose="02040503050406030204" pitchFamily="18" charset="0"/>
                                </a:rPr>
                                <m:t>180°+</m:t>
                              </m:r>
                              <m:r>
                                <a:rPr lang="sl-SI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sl-SI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l-SI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l-SI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sl-SI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sl-SI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l-SI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l-SI">
                              <a:latin typeface="Cambria Math" panose="02040503050406030204" pitchFamily="18" charset="0"/>
                            </a:rPr>
                            <m:t>cot</m:t>
                          </m:r>
                        </m:fName>
                        <m:e>
                          <m:d>
                            <m:dPr>
                              <m:ctrlPr>
                                <a:rPr lang="sl-SI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l-SI" i="1">
                                  <a:latin typeface="Cambria Math" panose="02040503050406030204" pitchFamily="18" charset="0"/>
                                </a:rPr>
                                <m:t>180°+</m:t>
                              </m:r>
                              <m:r>
                                <a:rPr lang="sl-SI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sl-SI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l-SI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l-SI">
                              <a:latin typeface="Cambria Math" panose="02040503050406030204" pitchFamily="18" charset="0"/>
                            </a:rPr>
                            <m:t>cot</m:t>
                          </m:r>
                        </m:fName>
                        <m:e>
                          <m:r>
                            <a:rPr lang="sl-SI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sl-SI" dirty="0"/>
              </a:p>
              <a:p>
                <a:r>
                  <a:rPr lang="sl-SI" b="1" i="1" dirty="0"/>
                  <a:t>KOTI MED 270° IN 360°</a:t>
                </a:r>
                <a:endParaRPr lang="sl-SI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l-SI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l-SI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sl-SI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l-SI" i="1">
                                  <a:latin typeface="Cambria Math" panose="02040503050406030204" pitchFamily="18" charset="0"/>
                                </a:rPr>
                                <m:t>360°−</m:t>
                              </m:r>
                              <m:r>
                                <a:rPr lang="sl-SI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sl-SI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l-SI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sl-SI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sl-SI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sl-SI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sl-SI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l-SI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l-SI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sl-SI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l-SI" i="1">
                                  <a:latin typeface="Cambria Math" panose="02040503050406030204" pitchFamily="18" charset="0"/>
                                </a:rPr>
                                <m:t>360°−</m:t>
                              </m:r>
                              <m:r>
                                <a:rPr lang="sl-SI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sl-SI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l-SI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l-SI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sl-SI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sl-SI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l-SI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l-SI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sl-SI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l-SI" i="1">
                                  <a:latin typeface="Cambria Math" panose="02040503050406030204" pitchFamily="18" charset="0"/>
                                </a:rPr>
                                <m:t>360°−</m:t>
                              </m:r>
                              <m:r>
                                <a:rPr lang="sl-SI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sl-SI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l-SI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sl-SI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sl-SI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sl-SI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sl-SI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l-SI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l-SI">
                              <a:latin typeface="Cambria Math" panose="02040503050406030204" pitchFamily="18" charset="0"/>
                            </a:rPr>
                            <m:t>cot</m:t>
                          </m:r>
                        </m:fName>
                        <m:e>
                          <m:d>
                            <m:dPr>
                              <m:ctrlPr>
                                <a:rPr lang="sl-SI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l-SI" i="1">
                                  <a:latin typeface="Cambria Math" panose="02040503050406030204" pitchFamily="18" charset="0"/>
                                </a:rPr>
                                <m:t>360°−</m:t>
                              </m:r>
                              <m:r>
                                <a:rPr lang="sl-SI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sl-SI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l-SI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sl-SI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sl-SI">
                              <a:latin typeface="Cambria Math" panose="02040503050406030204" pitchFamily="18" charset="0"/>
                            </a:rPr>
                            <m:t>cot</m:t>
                          </m:r>
                        </m:fName>
                        <m:e>
                          <m:r>
                            <a:rPr lang="sl-SI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sl-SI" dirty="0"/>
              </a:p>
            </p:txBody>
          </p:sp>
        </mc:Choice>
        <mc:Fallback xmlns="">
          <p:sp>
            <p:nvSpPr>
              <p:cNvPr id="3" name="Označba mesta vsebin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5125"/>
                <a:ext cx="10515600" cy="6111875"/>
              </a:xfrm>
              <a:blipFill>
                <a:blip r:embed="rId2"/>
                <a:stretch>
                  <a:fillRect l="-1391" t="-1994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značba mest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43BD-DBCA-4704-82CD-45E066106B3A}" type="slidenum">
              <a:rPr lang="sl-SI" smtClean="0"/>
              <a:t>28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425856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43BD-DBCA-4704-82CD-45E066106B3A}" type="slidenum">
              <a:rPr lang="sl-SI" smtClean="0"/>
              <a:t>29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503226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 smtClean="0"/>
              <a:t>1 METRIČNA GEOMETRIJA V RAVNINI</a:t>
            </a:r>
            <a:endParaRPr lang="sl-SI" b="1" dirty="0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43BD-DBCA-4704-82CD-45E066106B3A}" type="slidenum">
              <a:rPr lang="sl-SI" smtClean="0"/>
              <a:t>3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931731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 smtClean="0"/>
              <a:t>4 POLINOM IN RACIONALNA </a:t>
            </a:r>
            <a:r>
              <a:rPr lang="sl-SI" b="1" dirty="0"/>
              <a:t>F</a:t>
            </a:r>
            <a:r>
              <a:rPr lang="sl-SI" b="1" dirty="0" smtClean="0"/>
              <a:t>UNKCIJA</a:t>
            </a:r>
            <a:endParaRPr lang="sl-SI" b="1" dirty="0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43BD-DBCA-4704-82CD-45E066106B3A}" type="slidenum">
              <a:rPr lang="sl-SI" smtClean="0"/>
              <a:t>30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012755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 smtClean="0"/>
              <a:t>4. 1 DEFINICIJA POLINOMA, SEŠTEVANJE IN MNOŽENJE</a:t>
            </a:r>
            <a:endParaRPr lang="sl-SI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značba mesta vsebine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3200"/>
                <a:ext cx="10515600" cy="5016500"/>
              </a:xfrm>
            </p:spPr>
            <p:txBody>
              <a:bodyPr anchor="ctr">
                <a:normAutofit fontScale="92500"/>
              </a:bodyPr>
              <a:lstStyle/>
              <a:p>
                <a:r>
                  <a:rPr lang="sl-SI" b="1" dirty="0" smtClean="0"/>
                  <a:t>Polinom</a:t>
                </a:r>
                <a:r>
                  <a:rPr lang="sl-SI" dirty="0" smtClean="0"/>
                  <a:t> p je vsaka (realna) funkcija, ki jo lahko zapišemo z enačbo oblike: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b="1" i="1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sl-SI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l-SI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sl-SI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l-SI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l-SI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sl-SI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p>
                        <m:sSupPr>
                          <m:ctrlPr>
                            <a:rPr lang="sl-SI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l-SI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sl-SI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sl-SI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l-SI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l-SI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sl-SI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sl-SI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l-SI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sl-SI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l-SI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sl-SI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sl-SI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l-SI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sl-SI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l-SI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sl-SI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l-SI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sl-SI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sl-SI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l-SI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sl-SI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sl-SI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l-SI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l-SI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sl-SI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sl-SI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sl-SI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l-SI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l-SI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sl-SI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sl-SI" b="1" dirty="0"/>
              </a:p>
              <a:p>
                <a:r>
                  <a:rPr lang="sl-SI" dirty="0">
                    <a:solidFill>
                      <a:srgbClr val="000000"/>
                    </a:solidFill>
                  </a:rPr>
                  <a:t>Pri tem so koeficienti </a:t>
                </a:r>
                <a14:m>
                  <m:oMath xmlns:m="http://schemas.openxmlformats.org/officeDocument/2006/math">
                    <m:r>
                      <a:rPr lang="sl-SI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sl-SI" i="1" baseline="-25000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sl-SI" dirty="0">
                    <a:solidFill>
                      <a:srgbClr val="000000"/>
                    </a:solidFill>
                  </a:rPr>
                  <a:t>,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l-SI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l-SI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l-SI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l-SI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sl-SI" dirty="0" smtClean="0">
                    <a:solidFill>
                      <a:srgbClr val="000000"/>
                    </a:solidFill>
                  </a:rPr>
                  <a:t>,</a:t>
                </a:r>
                <a:r>
                  <a:rPr lang="sl-SI" dirty="0">
                    <a:solidFill>
                      <a:srgbClr val="000000"/>
                    </a:solidFill>
                  </a:rPr>
                  <a:t>  </a:t>
                </a:r>
                <a:r>
                  <a:rPr lang="sl-SI" b="1" dirty="0">
                    <a:solidFill>
                      <a:srgbClr val="000000"/>
                    </a:solidFill>
                  </a:rPr>
                  <a:t>. . .</a:t>
                </a:r>
                <a:r>
                  <a:rPr lang="sl-SI" dirty="0">
                    <a:solidFill>
                      <a:srgbClr val="000000"/>
                    </a:solidFill>
                  </a:rPr>
                  <a:t> , </a:t>
                </a:r>
                <a14:m>
                  <m:oMath xmlns:m="http://schemas.openxmlformats.org/officeDocument/2006/math">
                    <m:r>
                      <a:rPr lang="sl-SI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sl-SI" i="1" baseline="-25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sl-SI" dirty="0">
                    <a:solidFill>
                      <a:srgbClr val="000000"/>
                    </a:solidFill>
                  </a:rPr>
                  <a:t>, </a:t>
                </a:r>
                <a14:m>
                  <m:oMath xmlns:m="http://schemas.openxmlformats.org/officeDocument/2006/math">
                    <m:r>
                      <a:rPr lang="sl-SI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sl-SI" i="1" baseline="-25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sl-SI" dirty="0">
                    <a:solidFill>
                      <a:srgbClr val="000000"/>
                    </a:solidFill>
                  </a:rPr>
                  <a:t> in </a:t>
                </a:r>
                <a14:m>
                  <m:oMath xmlns:m="http://schemas.openxmlformats.org/officeDocument/2006/math">
                    <m:r>
                      <a:rPr lang="sl-SI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sl-SI" i="1" baseline="-25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sl-SI" dirty="0">
                    <a:solidFill>
                      <a:srgbClr val="000000"/>
                    </a:solidFill>
                  </a:rPr>
                  <a:t> poljubna realna števila, koeficient </a:t>
                </a:r>
                <a14:m>
                  <m:oMath xmlns:m="http://schemas.openxmlformats.org/officeDocument/2006/math">
                    <m:r>
                      <a:rPr lang="sl-SI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sl-SI" i="1" baseline="-25000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sl-SI" dirty="0">
                    <a:solidFill>
                      <a:srgbClr val="000000"/>
                    </a:solidFill>
                  </a:rPr>
                  <a:t> pa mora biti različen od </a:t>
                </a:r>
                <a14:m>
                  <m:oMath xmlns:m="http://schemas.openxmlformats.org/officeDocument/2006/math">
                    <m:r>
                      <a:rPr lang="sl-SI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sl-SI" dirty="0">
                    <a:solidFill>
                      <a:srgbClr val="000000"/>
                    </a:solidFill>
                  </a:rPr>
                  <a:t> (polinom je </a:t>
                </a:r>
                <a:r>
                  <a:rPr lang="sl-SI" b="1" dirty="0">
                    <a:solidFill>
                      <a:srgbClr val="000000"/>
                    </a:solidFill>
                  </a:rPr>
                  <a:t>stopnje</a:t>
                </a:r>
                <a:r>
                  <a:rPr lang="sl-SI" dirty="0">
                    <a:solidFill>
                      <a:srgbClr val="000000"/>
                    </a:solidFill>
                  </a:rPr>
                  <a:t> </a:t>
                </a:r>
                <a14:m>
                  <m:oMath xmlns:m="http://schemas.openxmlformats.org/officeDocument/2006/math">
                    <m:r>
                      <a:rPr lang="sl-SI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sl-SI" dirty="0">
                    <a:solidFill>
                      <a:srgbClr val="000000"/>
                    </a:solidFill>
                  </a:rPr>
                  <a:t> </a:t>
                </a:r>
                <a:r>
                  <a:rPr lang="sl-SI" dirty="0" smtClean="0">
                    <a:solidFill>
                      <a:srgbClr val="000000"/>
                    </a:solidFill>
                  </a:rPr>
                  <a:t>samo, </a:t>
                </a:r>
                <a:r>
                  <a:rPr lang="sl-SI" dirty="0">
                    <a:solidFill>
                      <a:srgbClr val="000000"/>
                    </a:solidFill>
                  </a:rPr>
                  <a:t>če potenca </a:t>
                </a:r>
                <a14:m>
                  <m:oMath xmlns:m="http://schemas.openxmlformats.org/officeDocument/2006/math">
                    <m:r>
                      <a:rPr lang="sl-SI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sl-SI" i="1" baseline="30000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sl-SI" dirty="0">
                    <a:solidFill>
                      <a:srgbClr val="000000"/>
                    </a:solidFill>
                  </a:rPr>
                  <a:t> v polinomu res nastopa). Stopnjo polinoma </a:t>
                </a:r>
                <a14:m>
                  <m:oMath xmlns:m="http://schemas.openxmlformats.org/officeDocument/2006/math">
                    <m:r>
                      <a:rPr lang="sl-SI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sl-SI" dirty="0">
                    <a:solidFill>
                      <a:srgbClr val="000000"/>
                    </a:solidFill>
                  </a:rPr>
                  <a:t> označimo: </a:t>
                </a:r>
                <a14:m>
                  <m:oMath xmlns:m="http://schemas.openxmlformats.org/officeDocument/2006/math">
                    <m:r>
                      <a:rPr lang="sl-SI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𝑠𝑡</m:t>
                    </m:r>
                    <m:r>
                      <a:rPr lang="sl-SI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sl-SI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sl-SI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l-SI" dirty="0" smtClean="0">
                    <a:solidFill>
                      <a:srgbClr val="000000"/>
                    </a:solidFill>
                  </a:rPr>
                  <a:t>.</a:t>
                </a:r>
              </a:p>
              <a:p>
                <a:r>
                  <a:rPr lang="sl-SI" dirty="0">
                    <a:solidFill>
                      <a:srgbClr val="000000"/>
                    </a:solidFill>
                  </a:rPr>
                  <a:t>Koeficient </a:t>
                </a:r>
                <a14:m>
                  <m:oMath xmlns:m="http://schemas.openxmlformats.org/officeDocument/2006/math">
                    <m:r>
                      <a:rPr lang="sl-SI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sl-SI" i="1" baseline="-25000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sl-SI" dirty="0">
                    <a:solidFill>
                      <a:srgbClr val="000000"/>
                    </a:solidFill>
                  </a:rPr>
                  <a:t> (koeficient pri najvišji potenci, ki v polinomu nastopa) se imenuje </a:t>
                </a:r>
                <a:r>
                  <a:rPr lang="sl-SI" b="1" dirty="0">
                    <a:solidFill>
                      <a:srgbClr val="000000"/>
                    </a:solidFill>
                  </a:rPr>
                  <a:t>vodilni koeficient</a:t>
                </a:r>
                <a:r>
                  <a:rPr lang="sl-SI" dirty="0">
                    <a:solidFill>
                      <a:srgbClr val="000000"/>
                    </a:solidFill>
                  </a:rPr>
                  <a:t> polinoma. Člen </a:t>
                </a:r>
                <a14:m>
                  <m:oMath xmlns:m="http://schemas.openxmlformats.org/officeDocument/2006/math">
                    <m:r>
                      <a:rPr lang="sl-SI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sl-SI" i="1" baseline="-25000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sl-SI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sl-SI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sl-SI" i="1" baseline="30000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sl-SI" dirty="0">
                    <a:solidFill>
                      <a:srgbClr val="000000"/>
                    </a:solidFill>
                  </a:rPr>
                  <a:t> se imenuje </a:t>
                </a:r>
                <a:r>
                  <a:rPr lang="sl-SI" b="1" dirty="0">
                    <a:solidFill>
                      <a:srgbClr val="000000"/>
                    </a:solidFill>
                  </a:rPr>
                  <a:t>vodilni člen</a:t>
                </a:r>
                <a:r>
                  <a:rPr lang="sl-SI" dirty="0">
                    <a:solidFill>
                      <a:srgbClr val="000000"/>
                    </a:solidFill>
                  </a:rPr>
                  <a:t> </a:t>
                </a:r>
                <a:r>
                  <a:rPr lang="sl-SI" dirty="0" smtClean="0">
                    <a:solidFill>
                      <a:srgbClr val="000000"/>
                    </a:solidFill>
                  </a:rPr>
                  <a:t>polinoma.</a:t>
                </a:r>
                <a:endParaRPr lang="sl-SI" dirty="0" smtClean="0"/>
              </a:p>
              <a:p>
                <a:r>
                  <a:rPr lang="sl-SI" dirty="0" smtClean="0">
                    <a:solidFill>
                      <a:srgbClr val="000000"/>
                    </a:solidFill>
                  </a:rPr>
                  <a:t>Koeficient</a:t>
                </a:r>
                <a:r>
                  <a:rPr lang="sl-SI" dirty="0">
                    <a:solidFill>
                      <a:srgbClr val="000000"/>
                    </a:solidFill>
                  </a:rPr>
                  <a:t> </a:t>
                </a:r>
                <a14:m>
                  <m:oMath xmlns:m="http://schemas.openxmlformats.org/officeDocument/2006/math">
                    <m:r>
                      <a:rPr lang="sl-SI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sl-SI" i="1" baseline="-25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sl-SI" dirty="0">
                    <a:solidFill>
                      <a:srgbClr val="000000"/>
                    </a:solidFill>
                  </a:rPr>
                  <a:t> (koeficient brez </a:t>
                </a:r>
                <a14:m>
                  <m:oMath xmlns:m="http://schemas.openxmlformats.org/officeDocument/2006/math">
                    <m:r>
                      <a:rPr lang="sl-SI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sl-SI" dirty="0">
                    <a:solidFill>
                      <a:srgbClr val="000000"/>
                    </a:solidFill>
                  </a:rPr>
                  <a:t>), se imenuje </a:t>
                </a:r>
                <a:r>
                  <a:rPr lang="sl-SI" b="1" dirty="0">
                    <a:solidFill>
                      <a:srgbClr val="000000"/>
                    </a:solidFill>
                  </a:rPr>
                  <a:t>prosti koeficient</a:t>
                </a:r>
                <a:r>
                  <a:rPr lang="sl-SI" dirty="0">
                    <a:solidFill>
                      <a:srgbClr val="000000"/>
                    </a:solidFill>
                  </a:rPr>
                  <a:t> ali tudi </a:t>
                </a:r>
                <a:r>
                  <a:rPr lang="sl-SI" b="1" dirty="0">
                    <a:solidFill>
                      <a:srgbClr val="000000"/>
                    </a:solidFill>
                  </a:rPr>
                  <a:t>prosti člen</a:t>
                </a:r>
                <a:r>
                  <a:rPr lang="sl-SI" dirty="0">
                    <a:solidFill>
                      <a:srgbClr val="000000"/>
                    </a:solidFill>
                  </a:rPr>
                  <a:t> polinoma</a:t>
                </a:r>
                <a:r>
                  <a:rPr lang="sl-SI" dirty="0" smtClean="0">
                    <a:solidFill>
                      <a:srgbClr val="000000"/>
                    </a:solidFill>
                  </a:rPr>
                  <a:t>.</a:t>
                </a:r>
              </a:p>
              <a:p>
                <a:r>
                  <a:rPr lang="sl-SI" dirty="0" smtClean="0">
                    <a:solidFill>
                      <a:srgbClr val="000000"/>
                    </a:solidFill>
                  </a:rPr>
                  <a:t>Polinom, ki ima vse koeficiente enake 0, imenujemo </a:t>
                </a:r>
                <a:r>
                  <a:rPr lang="sl-SI" b="1" dirty="0" smtClean="0">
                    <a:solidFill>
                      <a:srgbClr val="000000"/>
                    </a:solidFill>
                  </a:rPr>
                  <a:t>ničelni polinom</a:t>
                </a:r>
                <a:r>
                  <a:rPr lang="sl-SI" dirty="0" smtClean="0">
                    <a:solidFill>
                      <a:srgbClr val="000000"/>
                    </a:solidFill>
                  </a:rPr>
                  <a:t>.</a:t>
                </a:r>
                <a:endParaRPr lang="sl-SI" dirty="0" smtClean="0"/>
              </a:p>
            </p:txBody>
          </p:sp>
        </mc:Choice>
        <mc:Fallback xmlns="">
          <p:sp>
            <p:nvSpPr>
              <p:cNvPr id="3" name="Označba mesta vsebin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3200"/>
                <a:ext cx="10515600" cy="5016500"/>
              </a:xfrm>
              <a:blipFill>
                <a:blip r:embed="rId2"/>
                <a:stretch>
                  <a:fillRect l="-928" r="-638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značba mest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43BD-DBCA-4704-82CD-45E066106B3A}" type="slidenum">
              <a:rPr lang="sl-SI" smtClean="0"/>
              <a:t>31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5853314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Označba mesta vsebine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5125"/>
                <a:ext cx="10515600" cy="6124575"/>
              </a:xfrm>
            </p:spPr>
            <p:txBody>
              <a:bodyPr anchor="ctr">
                <a:normAutofit lnSpcReduction="10000"/>
              </a:bodyPr>
              <a:lstStyle/>
              <a:p>
                <a:r>
                  <a:rPr lang="sl-SI" b="1" dirty="0" smtClean="0"/>
                  <a:t>Polinoma</a:t>
                </a:r>
                <a:r>
                  <a:rPr lang="sl-SI" dirty="0" smtClean="0"/>
                  <a:t> </a:t>
                </a:r>
                <a14:m>
                  <m:oMath xmlns:m="http://schemas.openxmlformats.org/officeDocument/2006/math">
                    <m:r>
                      <a:rPr lang="sl-SI" b="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sl-SI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l-SI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sl-SI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l-SI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l-SI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l-SI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sl-SI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l-SI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l-SI" b="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sl-SI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l-SI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l-SI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l-SI" b="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l-SI" b="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sl-SI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l-SI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l-SI" b="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l-SI" b="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sl-SI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l-SI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sl-SI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l-SI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l-SI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sl-SI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l-SI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l-SI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l-SI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l-SI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l-SI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l-SI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l-SI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sl-SI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l-SI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l-SI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l-SI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sl-SI" dirty="0" smtClean="0"/>
                  <a:t> in </a:t>
                </a:r>
                <a14:m>
                  <m:oMath xmlns:m="http://schemas.openxmlformats.org/officeDocument/2006/math">
                    <m:r>
                      <a:rPr lang="sl-SI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sl-SI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l-SI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sl-SI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l-SI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p>
                      <m:sSupPr>
                        <m:ctrlPr>
                          <a:rPr lang="sl-SI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l-SI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sl-SI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l-SI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sl-SI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sl-SI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l-SI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sl-SI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sl-SI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l-SI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sl-SI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l-SI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sl-SI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sl-SI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l-SI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l-SI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l-SI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l-SI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l-SI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sl-SI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l-SI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sl-SI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l-SI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l-SI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sl-SI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sl-SI" dirty="0" smtClean="0"/>
                  <a:t> </a:t>
                </a:r>
                <a:r>
                  <a:rPr lang="sl-SI" b="1" dirty="0" smtClean="0"/>
                  <a:t>sta</a:t>
                </a:r>
                <a:r>
                  <a:rPr lang="sl-SI" dirty="0" smtClean="0"/>
                  <a:t> </a:t>
                </a:r>
                <a:r>
                  <a:rPr lang="sl-SI" b="1" dirty="0" smtClean="0"/>
                  <a:t>enaka</a:t>
                </a:r>
                <a:r>
                  <a:rPr lang="sl-SI" dirty="0" smtClean="0"/>
                  <a:t>, če imata enaki stopnji in enaka koeficienta pri potenci iste stopnje.</a:t>
                </a:r>
              </a:p>
              <a:p>
                <a:pPr lvl="1"/>
                <a:endParaRPr lang="sl-SI" dirty="0" smtClean="0"/>
              </a:p>
              <a:p>
                <a:pPr marL="0" indent="0">
                  <a:buNone/>
                </a:pPr>
                <a:r>
                  <a:rPr lang="sl-SI" sz="3000" b="1" dirty="0" smtClean="0"/>
                  <a:t>Seštevanje in množenje polinomov</a:t>
                </a:r>
              </a:p>
              <a:p>
                <a:r>
                  <a:rPr lang="sl-SI" b="1" dirty="0" smtClean="0"/>
                  <a:t>Vsota</a:t>
                </a:r>
                <a:r>
                  <a:rPr lang="sl-SI" dirty="0" smtClean="0"/>
                  <a:t>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sl-SI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sl-SI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sl-SI" dirty="0" smtClean="0"/>
                  <a:t> polinomov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sl-SI" dirty="0" smtClean="0"/>
                  <a:t> in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sl-SI" dirty="0" smtClean="0"/>
                  <a:t> je polinom, katerega koeficienti so vsote istoležnih koeficientov polinomov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sl-SI" dirty="0" smtClean="0"/>
                  <a:t> in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sl-SI" dirty="0" smtClean="0"/>
                  <a:t>.</a:t>
                </a:r>
              </a:p>
              <a:p>
                <a:r>
                  <a:rPr lang="sl-SI" b="1" dirty="0" smtClean="0"/>
                  <a:t>Razlika</a:t>
                </a:r>
                <a:r>
                  <a:rPr lang="sl-SI" dirty="0" smtClean="0"/>
                  <a:t>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sl-SI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sl-SI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sl-SI" dirty="0" smtClean="0"/>
                  <a:t> polinomov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sl-SI" dirty="0" smtClean="0"/>
                  <a:t> in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sl-SI" dirty="0" smtClean="0"/>
                  <a:t> je polinom, katerega koeficienti so razlike istoležnih koeficientov polinomov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sl-SI" dirty="0" smtClean="0"/>
                  <a:t> in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sl-SI" dirty="0" smtClean="0"/>
                  <a:t>.</a:t>
                </a:r>
              </a:p>
              <a:p>
                <a:r>
                  <a:rPr lang="sl-SI" b="1" dirty="0" smtClean="0"/>
                  <a:t>Produkt</a:t>
                </a:r>
                <a:r>
                  <a:rPr lang="sl-SI" dirty="0" smtClean="0"/>
                  <a:t>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𝑝𝑞</m:t>
                    </m:r>
                  </m:oMath>
                </a14:m>
                <a:r>
                  <a:rPr lang="sl-SI" dirty="0" smtClean="0"/>
                  <a:t> polinomov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sl-SI" dirty="0" smtClean="0"/>
                  <a:t> in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sl-SI" dirty="0" smtClean="0"/>
                  <a:t> je polinom, ki ga dobimo, če polinoma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sl-SI" dirty="0" smtClean="0"/>
                  <a:t> in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sl-SI" dirty="0" smtClean="0"/>
                  <a:t> </a:t>
                </a:r>
                <a:r>
                  <a:rPr lang="sl-SI" dirty="0" err="1" smtClean="0"/>
                  <a:t>znožimo</a:t>
                </a:r>
                <a:r>
                  <a:rPr lang="sl-SI" dirty="0" smtClean="0"/>
                  <a:t> kot veččlenika. Stopnja produkta je </a:t>
                </a:r>
                <a:r>
                  <a:rPr lang="sl-SI" dirty="0"/>
                  <a:t>e</a:t>
                </a:r>
                <a:r>
                  <a:rPr lang="sl-SI" dirty="0" smtClean="0"/>
                  <a:t>naka vsoti stopenj posameznih faktorjev.</a:t>
                </a:r>
              </a:p>
              <a:p>
                <a:r>
                  <a:rPr lang="sl-SI" b="1" dirty="0" smtClean="0"/>
                  <a:t>Produkt </a:t>
                </a:r>
                <a:r>
                  <a:rPr lang="sl-SI" dirty="0" smtClean="0"/>
                  <a:t>polinoma</a:t>
                </a:r>
                <a:r>
                  <a:rPr lang="sl-SI" b="1" dirty="0" smtClean="0"/>
                  <a:t>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sl-SI" dirty="0" smtClean="0"/>
                  <a:t> </a:t>
                </a:r>
                <a:r>
                  <a:rPr lang="sl-SI" b="1" dirty="0" smtClean="0"/>
                  <a:t>s</a:t>
                </a:r>
                <a:r>
                  <a:rPr lang="sl-SI" dirty="0" smtClean="0"/>
                  <a:t> </a:t>
                </a:r>
                <a:r>
                  <a:rPr lang="sl-SI" b="1" dirty="0" smtClean="0"/>
                  <a:t>številom</a:t>
                </a:r>
                <a:r>
                  <a:rPr lang="sl-SI" dirty="0" smtClean="0"/>
                  <a:t> </a:t>
                </a:r>
                <a14:m>
                  <m:oMath xmlns:m="http://schemas.openxmlformats.org/officeDocument/2006/math">
                    <m:r>
                      <a:rPr lang="sl-SI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sl-SI" dirty="0" smtClean="0"/>
                  <a:t> je polinom, katerega koeficienti so produkti prvotnih koeficientov s številom </a:t>
                </a:r>
                <a14:m>
                  <m:oMath xmlns:m="http://schemas.openxmlformats.org/officeDocument/2006/math">
                    <m:r>
                      <a:rPr lang="sl-SI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sl-SI" dirty="0" smtClean="0"/>
                  <a:t>.</a:t>
                </a:r>
              </a:p>
            </p:txBody>
          </p:sp>
        </mc:Choice>
        <mc:Fallback xmlns="">
          <p:sp>
            <p:nvSpPr>
              <p:cNvPr id="3" name="Označba mesta vsebin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5125"/>
                <a:ext cx="10515600" cy="6124575"/>
              </a:xfrm>
              <a:blipFill>
                <a:blip r:embed="rId2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značba mest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43BD-DBCA-4704-82CD-45E066106B3A}" type="slidenum">
              <a:rPr lang="sl-SI" smtClean="0"/>
              <a:t>32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661195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 smtClean="0"/>
              <a:t>4. 2 DELJENJE POLINOMOV</a:t>
            </a:r>
            <a:endParaRPr lang="sl-SI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značba mesta vsebine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3200"/>
                <a:ext cx="10515600" cy="5016500"/>
              </a:xfrm>
            </p:spPr>
            <p:txBody>
              <a:bodyPr anchor="ctr">
                <a:normAutofit/>
              </a:bodyPr>
              <a:lstStyle/>
              <a:p>
                <a:r>
                  <a:rPr lang="sl-SI" dirty="0" smtClean="0"/>
                  <a:t>Za polinom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sl-SI" dirty="0" smtClean="0"/>
                  <a:t> stopnje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sl-SI" dirty="0" smtClean="0"/>
                  <a:t> in polinom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sl-SI" dirty="0" smtClean="0"/>
                  <a:t> stopnje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sl-SI" dirty="0" smtClean="0"/>
                  <a:t> (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sl-SI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sl-SI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sl-SI" dirty="0" smtClean="0"/>
                  <a:t>,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sl-SI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sl-SI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sl-SI" dirty="0" smtClean="0"/>
                  <a:t>) obstajata enolično določena polinoma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sl-SI" dirty="0" smtClean="0"/>
                  <a:t> in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sl-SI" dirty="0" smtClean="0"/>
                  <a:t>, da velja:</a:t>
                </a:r>
                <a:endParaRPr lang="sl-SI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sl-SI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sl-SI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sl-SI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sl-SI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sl-SI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l-SI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sl-SI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sl-SI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sl-SI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l-SI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sl-SI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sl-SI" dirty="0" smtClean="0"/>
              </a:p>
              <a:p>
                <a:pPr marL="0" indent="0">
                  <a:buNone/>
                </a:pPr>
                <a:r>
                  <a:rPr lang="sl-SI" dirty="0"/>
                  <a:t> </a:t>
                </a:r>
                <a:r>
                  <a:rPr lang="sl-SI" dirty="0" smtClean="0"/>
                  <a:t>  kjer je </a:t>
                </a:r>
                <a:r>
                  <a:rPr lang="sl-SI" b="1" dirty="0" smtClean="0"/>
                  <a:t>količnik</a:t>
                </a:r>
                <a:r>
                  <a:rPr lang="sl-SI" dirty="0" smtClean="0"/>
                  <a:t>/</a:t>
                </a:r>
                <a:r>
                  <a:rPr lang="sl-SI" b="1" dirty="0" smtClean="0"/>
                  <a:t>kvocient</a:t>
                </a:r>
                <a:r>
                  <a:rPr lang="sl-SI" dirty="0" smtClean="0"/>
                  <a:t>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sl-SI" dirty="0" smtClean="0"/>
                  <a:t> polinom stopnje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sl-SI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sl-SI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sl-SI" dirty="0" smtClean="0"/>
                  <a:t>, </a:t>
                </a:r>
                <a:r>
                  <a:rPr lang="sl-SI" b="1" dirty="0" smtClean="0"/>
                  <a:t>ostanek</a:t>
                </a:r>
                <a:r>
                  <a:rPr lang="sl-SI" dirty="0" smtClean="0"/>
                  <a:t>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sl-SI" dirty="0" smtClean="0"/>
                  <a:t> pa           </a:t>
                </a:r>
                <a:r>
                  <a:rPr lang="sl-SI" dirty="0" smtClean="0">
                    <a:solidFill>
                      <a:schemeClr val="bg1"/>
                    </a:solidFill>
                  </a:rPr>
                  <a:t>--</a:t>
                </a:r>
                <a:r>
                  <a:rPr lang="sl-SI" dirty="0" smtClean="0"/>
                  <a:t>polinom, ki je nižje stopnje od stopnje delitelja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sl-SI" dirty="0" smtClean="0"/>
                  <a:t>.</a:t>
                </a:r>
              </a:p>
              <a:p>
                <a:r>
                  <a:rPr lang="sl-SI" dirty="0" smtClean="0"/>
                  <a:t>Če je ostanek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sl-SI" dirty="0" smtClean="0"/>
                  <a:t> ničelni polinom, je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sl-SI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l-SI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l-SI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sl-SI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sl-SI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l-SI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l-SI" i="1" dirty="0" smtClean="0">
                        <a:latin typeface="Cambria Math" panose="02040503050406030204" pitchFamily="18" charset="0"/>
                      </a:rPr>
                      <m:t>)∙</m:t>
                    </m:r>
                    <m:r>
                      <a:rPr lang="sl-SI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sl-SI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l-SI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l-SI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l-SI" dirty="0" smtClean="0"/>
                  <a:t>, oziroma je polinom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sl-SI" dirty="0" smtClean="0"/>
                  <a:t> </a:t>
                </a:r>
                <a:r>
                  <a:rPr lang="sl-SI" b="1" dirty="0" smtClean="0"/>
                  <a:t>deljiv</a:t>
                </a:r>
                <a:r>
                  <a:rPr lang="sl-SI" dirty="0" smtClean="0"/>
                  <a:t> s polinomom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sl-SI" dirty="0" smtClean="0"/>
                  <a:t>.</a:t>
                </a:r>
              </a:p>
              <a:p>
                <a:r>
                  <a:rPr lang="sl-SI" dirty="0" smtClean="0"/>
                  <a:t>Polinom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sl-SI" dirty="0" smtClean="0"/>
                  <a:t> je razcepen v dani številski množici, če ga lahko zapišemo kot zmnožek dveh </a:t>
                </a:r>
                <a:r>
                  <a:rPr lang="sl-SI" dirty="0" err="1" smtClean="0"/>
                  <a:t>nekonstantnih</a:t>
                </a:r>
                <a:r>
                  <a:rPr lang="sl-SI" dirty="0" smtClean="0"/>
                  <a:t> polinomov s koeficienti iz dane številske množice: </a:t>
                </a:r>
                <a14:m>
                  <m:oMath xmlns:m="http://schemas.openxmlformats.org/officeDocument/2006/math">
                    <m:r>
                      <a:rPr lang="sl-SI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sl-SI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sl-SI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l-SI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sl-SI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sl-SI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sl-SI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l-SI" i="1" dirty="0">
                        <a:latin typeface="Cambria Math" panose="02040503050406030204" pitchFamily="18" charset="0"/>
                      </a:rPr>
                      <m:t>)∙</m:t>
                    </m:r>
                    <m:r>
                      <a:rPr lang="sl-SI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sl-SI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sl-SI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l-SI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l-SI" dirty="0" smtClean="0"/>
                  <a:t>.</a:t>
                </a:r>
              </a:p>
            </p:txBody>
          </p:sp>
        </mc:Choice>
        <mc:Fallback xmlns="">
          <p:sp>
            <p:nvSpPr>
              <p:cNvPr id="3" name="Označba mesta vsebin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3200"/>
                <a:ext cx="10515600" cy="5016500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značba mest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43BD-DBCA-4704-82CD-45E066106B3A}" type="slidenum">
              <a:rPr lang="sl-SI" smtClean="0"/>
              <a:t>33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723549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 smtClean="0"/>
              <a:t>4. 3 NIČLE POLINOMA </a:t>
            </a:r>
            <a:endParaRPr lang="sl-SI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značba mesta vsebine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3200"/>
                <a:ext cx="10515600" cy="5016500"/>
              </a:xfrm>
            </p:spPr>
            <p:txBody>
              <a:bodyPr anchor="ctr">
                <a:normAutofit/>
              </a:bodyPr>
              <a:lstStyle/>
              <a:p>
                <a:r>
                  <a:rPr lang="sl-SI" dirty="0" smtClean="0"/>
                  <a:t>Število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l-SI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sl-SI" dirty="0" smtClean="0"/>
                  <a:t> je </a:t>
                </a:r>
                <a:r>
                  <a:rPr lang="sl-SI" b="1" dirty="0" smtClean="0"/>
                  <a:t>ničla</a:t>
                </a:r>
                <a:r>
                  <a:rPr lang="sl-SI" dirty="0" smtClean="0"/>
                  <a:t> </a:t>
                </a:r>
                <a:r>
                  <a:rPr lang="sl-SI" b="1" dirty="0" smtClean="0"/>
                  <a:t>polinoma</a:t>
                </a:r>
                <a:r>
                  <a:rPr lang="sl-SI" dirty="0" smtClean="0"/>
                  <a:t>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sl-SI" dirty="0" smtClean="0"/>
                  <a:t>, če je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sl-SI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l-SI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l-SI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l-SI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l-SI" i="1" dirty="0" smtClean="0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r>
                  <a:rPr lang="sl-SI" dirty="0" smtClean="0"/>
                  <a:t>, to pa je natanko takrat, ko je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sl-SI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l-SI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l-SI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l-SI" dirty="0" smtClean="0"/>
                  <a:t> deljiv z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l-SI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sl-SI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l-SI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l-SI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sl-SI" dirty="0" smtClean="0"/>
                  <a:t>. Pravimo, da je 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sl-SI" dirty="0" smtClean="0"/>
                  <a:t>-</a:t>
                </a:r>
                <a:r>
                  <a:rPr lang="sl-SI" dirty="0" err="1" smtClean="0"/>
                  <a:t>kratna</a:t>
                </a:r>
                <a:r>
                  <a:rPr lang="sl-SI" dirty="0" smtClean="0"/>
                  <a:t> ničla (ničla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sl-SI" dirty="0" smtClean="0"/>
                  <a:t>-te stopnje) polinoma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sl-SI" dirty="0" smtClean="0"/>
                  <a:t>, če je </a:t>
                </a:r>
                <a14:m>
                  <m:oMath xmlns:m="http://schemas.openxmlformats.org/officeDocument/2006/math">
                    <m:r>
                      <a:rPr lang="sl-SI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sl-SI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sl-SI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l-SI" i="1" dirty="0">
                        <a:latin typeface="Cambria Math" panose="02040503050406030204" pitchFamily="18" charset="0"/>
                      </a:rPr>
                      <m:t>)=(</m:t>
                    </m:r>
                    <m:sSup>
                      <m:sSupPr>
                        <m:ctrlPr>
                          <a:rPr lang="sl-SI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l-SI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l-SI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sl-SI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l-SI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l-SI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sl-SI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sl-SI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sl-SI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sl-SI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l-SI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l-SI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l-SI" dirty="0" smtClean="0"/>
                  <a:t>,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sl-SI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l-SI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l-SI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l-SI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l-SI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sl-SI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sl-SI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sl-SI" dirty="0" smtClean="0"/>
                  <a:t>.</a:t>
                </a:r>
              </a:p>
              <a:p>
                <a:endParaRPr lang="sl-SI" dirty="0" smtClean="0"/>
              </a:p>
              <a:p>
                <a:r>
                  <a:rPr lang="sl-SI" dirty="0" smtClean="0"/>
                  <a:t>Polinom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sl-SI" dirty="0" smtClean="0"/>
                  <a:t>-te stopnje ima največ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sl-SI" dirty="0" smtClean="0"/>
                  <a:t> ničel.</a:t>
                </a:r>
              </a:p>
            </p:txBody>
          </p:sp>
        </mc:Choice>
        <mc:Fallback xmlns="">
          <p:sp>
            <p:nvSpPr>
              <p:cNvPr id="3" name="Označba mesta vsebin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3200"/>
                <a:ext cx="10515600" cy="5016500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značba mest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43BD-DBCA-4704-82CD-45E066106B3A}" type="slidenum">
              <a:rPr lang="sl-SI" smtClean="0"/>
              <a:t>34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675459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 smtClean="0"/>
              <a:t>4. 4 </a:t>
            </a:r>
            <a:r>
              <a:rPr lang="sl-SI" b="1" dirty="0" err="1" smtClean="0"/>
              <a:t>HORNERJEV</a:t>
            </a:r>
            <a:r>
              <a:rPr lang="sl-SI" b="1" dirty="0" smtClean="0"/>
              <a:t> ALGORITEM</a:t>
            </a:r>
            <a:endParaRPr lang="sl-SI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značba mesta vsebine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3200"/>
                <a:ext cx="10515600" cy="5016500"/>
              </a:xfrm>
            </p:spPr>
            <p:txBody>
              <a:bodyPr anchor="t">
                <a:normAutofit/>
              </a:bodyPr>
              <a:lstStyle/>
              <a:p>
                <a:r>
                  <a:rPr lang="sl-SI" dirty="0" smtClean="0"/>
                  <a:t>S </a:t>
                </a:r>
                <a:r>
                  <a:rPr lang="sl-SI" b="1" dirty="0" err="1" smtClean="0"/>
                  <a:t>hornerjevim</a:t>
                </a:r>
                <a:r>
                  <a:rPr lang="sl-SI" b="1" dirty="0" smtClean="0"/>
                  <a:t> algoritmom</a:t>
                </a:r>
                <a:r>
                  <a:rPr lang="sl-SI" dirty="0" smtClean="0"/>
                  <a:t> lahko določimo vrednost polinoma </a:t>
                </a:r>
                <a14:m>
                  <m:oMath xmlns:m="http://schemas.openxmlformats.org/officeDocument/2006/math">
                    <m:r>
                      <a:rPr lang="sl-SI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sl-SI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l-SI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sl-SI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l-SI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l-SI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l-SI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sl-SI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l-SI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l-SI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sl-SI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l-SI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l-SI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l-SI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l-SI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sl-SI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l-SI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l-SI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l-SI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sl-SI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l-SI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sl-SI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l-SI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l-SI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sl-SI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l-SI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l-SI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l-SI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l-SI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l-SI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l-SI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l-SI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sl-SI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l-SI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l-SI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l-SI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sl-SI" dirty="0" smtClean="0"/>
                  <a:t> v </a:t>
                </a:r>
                <a14:m>
                  <m:oMath xmlns:m="http://schemas.openxmlformats.org/officeDocument/2006/math">
                    <m:r>
                      <a:rPr lang="sl-SI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l-SI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l-SI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l-SI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l-SI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sl-SI" dirty="0" smtClean="0"/>
                  <a:t>, ali pa delimo polinom p z linearnim polinomom </a:t>
                </a:r>
                <a14:m>
                  <m:oMath xmlns:m="http://schemas.openxmlformats.org/officeDocument/2006/math">
                    <m:r>
                      <a:rPr lang="sl-SI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l-SI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sl-SI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l-SI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l-SI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sl-SI" dirty="0" smtClean="0"/>
                  <a:t>. Zapis je urejen v shemi:</a:t>
                </a:r>
                <a:endParaRPr lang="sl-SI" dirty="0"/>
              </a:p>
              <a:p>
                <a:pPr marL="0" indent="0">
                  <a:buNone/>
                </a:pPr>
                <a:endParaRPr lang="sl-SI" dirty="0" smtClean="0"/>
              </a:p>
              <a:p>
                <a:pPr marL="0" indent="0">
                  <a:buNone/>
                </a:pPr>
                <a:endParaRPr lang="sl-SI" dirty="0"/>
              </a:p>
              <a:p>
                <a:pPr marL="0" indent="0">
                  <a:buNone/>
                </a:pPr>
                <a:endParaRPr lang="sl-SI" dirty="0" smtClean="0"/>
              </a:p>
              <a:p>
                <a:r>
                  <a:rPr lang="sl-SI" dirty="0" smtClean="0"/>
                  <a:t>Količnik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sl-SI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l-SI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l-SI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l-SI" dirty="0" smtClean="0"/>
                  <a:t> je: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sl-S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l-SI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sl-SI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l-SI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sl-SI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sl-SI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l-SI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sl-SI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sl-SI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l-SI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sl-SI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sl-SI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sSup>
                        <m:sSupPr>
                          <m:ctrlPr>
                            <a:rPr lang="sl-SI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l-SI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sl-SI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sl-SI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sl-SI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l-SI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sl-SI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l-SI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sl-SI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sl-SI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l-SI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sl-SI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l-SI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l-SI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l-SI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sl-SI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l-SI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sl-SI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l-SI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l-SI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sl-SI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sl-SI" dirty="0" smtClean="0"/>
              </a:p>
            </p:txBody>
          </p:sp>
        </mc:Choice>
        <mc:Fallback xmlns="">
          <p:sp>
            <p:nvSpPr>
              <p:cNvPr id="3" name="Označba mesta vsebin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3200"/>
                <a:ext cx="10515600" cy="5016500"/>
              </a:xfrm>
              <a:blipFill>
                <a:blip r:embed="rId2"/>
                <a:stretch>
                  <a:fillRect l="-1043" t="-2066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značba mest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43BD-DBCA-4704-82CD-45E066106B3A}" type="slidenum">
              <a:rPr lang="sl-SI" smtClean="0"/>
              <a:t>35</a:t>
            </a:fld>
            <a:endParaRPr lang="sl-SI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3514960"/>
                  </p:ext>
                </p:extLst>
              </p:nvPr>
            </p:nvGraphicFramePr>
            <p:xfrm>
              <a:off x="1181100" y="2881626"/>
              <a:ext cx="8991600" cy="120856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27819">
                      <a:extLst>
                        <a:ext uri="{9D8B030D-6E8A-4147-A177-3AD203B41FA5}">
                          <a16:colId xmlns:a16="http://schemas.microsoft.com/office/drawing/2014/main" val="434157181"/>
                        </a:ext>
                      </a:extLst>
                    </a:gridCol>
                    <a:gridCol w="1043781">
                      <a:extLst>
                        <a:ext uri="{9D8B030D-6E8A-4147-A177-3AD203B41FA5}">
                          <a16:colId xmlns:a16="http://schemas.microsoft.com/office/drawing/2014/main" val="2201483107"/>
                        </a:ext>
                      </a:extLst>
                    </a:gridCol>
                    <a:gridCol w="2057400">
                      <a:extLst>
                        <a:ext uri="{9D8B030D-6E8A-4147-A177-3AD203B41FA5}">
                          <a16:colId xmlns:a16="http://schemas.microsoft.com/office/drawing/2014/main" val="2466013109"/>
                        </a:ext>
                      </a:extLst>
                    </a:gridCol>
                    <a:gridCol w="2019300">
                      <a:extLst>
                        <a:ext uri="{9D8B030D-6E8A-4147-A177-3AD203B41FA5}">
                          <a16:colId xmlns:a16="http://schemas.microsoft.com/office/drawing/2014/main" val="4183547656"/>
                        </a:ext>
                      </a:extLst>
                    </a:gridCol>
                    <a:gridCol w="330200">
                      <a:extLst>
                        <a:ext uri="{9D8B030D-6E8A-4147-A177-3AD203B41FA5}">
                          <a16:colId xmlns:a16="http://schemas.microsoft.com/office/drawing/2014/main" val="3050610890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1390128636"/>
                        </a:ext>
                      </a:extLst>
                    </a:gridCol>
                    <a:gridCol w="1778000">
                      <a:extLst>
                        <a:ext uri="{9D8B030D-6E8A-4147-A177-3AD203B41FA5}">
                          <a16:colId xmlns:a16="http://schemas.microsoft.com/office/drawing/2014/main" val="1696296590"/>
                        </a:ext>
                      </a:extLst>
                    </a:gridCol>
                  </a:tblGrid>
                  <a:tr h="324880">
                    <a:tc>
                      <a:txBody>
                        <a:bodyPr/>
                        <a:lstStyle/>
                        <a:p>
                          <a:pPr algn="ctr"/>
                          <a:endParaRPr lang="sl-SI" spc="-1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l-SI" i="1" spc="-15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l-SI" b="0" i="1" spc="-15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sl-SI" b="0" i="1" spc="-15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l-SI" spc="-15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l-SI" i="1" spc="-15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l-SI" b="0" i="1" spc="-15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sl-SI" b="0" i="1" spc="-15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sl-SI" b="0" i="1" spc="-15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l-SI" spc="-15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l-SI" i="1" spc="-15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l-SI" b="0" i="1" spc="-15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sl-SI" b="0" i="1" spc="-15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sl-SI" b="0" i="1" spc="-150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l-SI" spc="-15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l-SI" spc="-150" dirty="0" smtClean="0"/>
                            <a:t>…</a:t>
                          </a:r>
                          <a:endParaRPr lang="sl-SI" spc="-15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l-SI" i="1" spc="-15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l-SI" b="0" i="1" spc="-15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sl-SI" b="0" i="1" spc="-15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l-SI" spc="-15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l-SI" i="1" spc="-15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l-SI" b="0" i="1" spc="-15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sl-SI" b="0" i="1" spc="-15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l-SI" spc="-15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485665044"/>
                      </a:ext>
                    </a:extLst>
                  </a:tr>
                  <a:tr h="3248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l-SI" i="1" spc="-15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l-SI" b="0" i="1" spc="-15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sl-SI" b="0" i="1" spc="-15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l-SI" spc="-1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l-SI" spc="-1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l-SI" i="1" spc="-15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l-SI" b="0" i="1" spc="-15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sl-SI" b="0" i="1" spc="-15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sl-SI" b="0" i="1" spc="-15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sl-SI" i="1" spc="-15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l-SI" b="0" i="1" spc="-15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sl-SI" b="0" i="1" spc="-15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l-SI" spc="-1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l-SI" i="1" spc="-15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l-SI" b="0" i="1" spc="-15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sl-SI" b="0" i="1" spc="-15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sl-SI" b="0" i="1" spc="-150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sl-SI" i="1" spc="-15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l-SI" b="0" i="1" spc="-15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sl-SI" b="0" i="1" spc="-15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l-SI" spc="-1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l-SI" spc="-150" dirty="0" smtClean="0"/>
                            <a:t>…</a:t>
                          </a:r>
                          <a:endParaRPr lang="sl-SI" spc="-1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l-SI" i="1" spc="-15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l-SI" b="0" i="1" spc="-15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sl-SI" b="0" i="1" spc="-15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sl-SI" i="1" spc="-15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l-SI" b="0" i="1" spc="-15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sl-SI" b="0" i="1" spc="-15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l-SI" spc="-1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l-SI" i="1" spc="-15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l-SI" b="0" i="1" spc="-15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sl-SI" b="0" i="1" spc="-15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sl-SI" i="1" spc="-15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l-SI" b="0" i="1" spc="-15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sl-SI" b="0" i="1" spc="-15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l-SI" spc="-15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772392570"/>
                      </a:ext>
                    </a:extLst>
                  </a:tr>
                  <a:tr h="477047">
                    <a:tc>
                      <a:txBody>
                        <a:bodyPr/>
                        <a:lstStyle/>
                        <a:p>
                          <a:pPr algn="ctr"/>
                          <a:endParaRPr lang="sl-SI" spc="-1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l-SI" i="1" spc="-15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l-SI" b="0" i="1" spc="-15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sl-SI" b="0" i="1" spc="-15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sl-SI" b="0" i="1" spc="-15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sl-SI" i="1" spc="-15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l-SI" b="0" i="1" spc="-15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sl-SI" b="0" i="1" spc="-15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sl-SI" b="0" i="1" spc="-15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l-SI" spc="-15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l-SI" i="1" spc="-15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l-SI" b="0" i="1" spc="-15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sl-SI" b="0" i="1" spc="-15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sl-SI" b="0" i="1" spc="-150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sl-SI" i="1" spc="-15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l-SI" b="0" i="1" spc="-15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sl-SI" b="0" i="1" spc="-15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sl-SI" b="0" i="1" spc="-15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sl-SI" b="0" i="1" spc="-15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sl-SI" b="0" i="1" spc="-15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sl-SI" i="1" spc="-15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l-SI" b="0" i="1" spc="-15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sl-SI" b="0" i="1" spc="-15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sl-SI" b="0" i="1" spc="-15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sl-SI" i="1" spc="-15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l-SI" b="0" i="1" spc="-15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sl-SI" b="0" i="1" spc="-15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l-SI" spc="-15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l-SI" i="1" spc="-15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l-SI" b="0" i="1" spc="-15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sl-SI" b="0" i="1" spc="-15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sl-SI" b="0" i="1" spc="-150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sl-SI" i="1" spc="-15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l-SI" b="0" i="1" spc="-15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sl-SI" b="0" i="1" spc="-15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sl-SI" b="0" i="1" spc="-15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sl-SI" b="0" i="1" spc="-150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  <m:r>
                                  <a:rPr lang="sl-SI" b="0" i="1" spc="-15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sl-SI" i="1" spc="-15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l-SI" b="0" i="1" spc="-15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sl-SI" b="0" i="1" spc="-15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sl-SI" b="0" i="1" spc="-150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sl-SI" i="1" spc="-15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l-SI" b="0" i="1" spc="-15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sl-SI" b="0" i="1" spc="-15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l-SI" spc="-15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l-SI" spc="-150" dirty="0" smtClean="0"/>
                            <a:t>…</a:t>
                          </a:r>
                          <a:endParaRPr lang="sl-SI" spc="-15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l-SI" i="1" spc="-15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l-SI" b="0" i="1" spc="-15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sl-SI" b="0" i="1" spc="-15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sl-SI" i="1" spc="-15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l-SI" b="0" i="1" spc="-15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sl-SI" b="0" i="1" spc="-15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sl-SI" b="0" i="1" spc="-15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sl-SI" b="0" i="1" spc="-15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sl-SI" i="1" spc="-15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l-SI" b="0" i="1" spc="-15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sl-SI" b="0" i="1" spc="-15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sl-SI" i="1" spc="-15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l-SI" b="0" i="1" spc="-15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sl-SI" b="0" i="1" spc="-15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l-SI" spc="-15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l-SI" b="0" i="1" spc="-15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sl-SI" b="0" i="1" spc="-15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sl-SI" i="1" spc="-15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l-SI" b="0" i="1" spc="-15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sl-SI" b="0" i="1" spc="-15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sl-SI" b="0" i="1" spc="-15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sl-SI" i="1" spc="-15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l-SI" b="0" i="1" spc="-15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sl-SI" b="0" i="1" spc="-15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sl-SI" b="0" i="1" spc="-15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sl-SI" b="0" i="1" spc="-15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sl-SI" i="1" spc="-15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l-SI" b="0" i="1" spc="-15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sl-SI" b="0" i="1" spc="-15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sl-SI" i="1" spc="-15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l-SI" b="0" i="1" spc="-15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sl-SI" b="0" i="1" spc="-15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l-SI" spc="-15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164755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3514960"/>
                  </p:ext>
                </p:extLst>
              </p:nvPr>
            </p:nvGraphicFramePr>
            <p:xfrm>
              <a:off x="1181100" y="2881626"/>
              <a:ext cx="8991600" cy="120856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27819">
                      <a:extLst>
                        <a:ext uri="{9D8B030D-6E8A-4147-A177-3AD203B41FA5}">
                          <a16:colId xmlns:a16="http://schemas.microsoft.com/office/drawing/2014/main" val="434157181"/>
                        </a:ext>
                      </a:extLst>
                    </a:gridCol>
                    <a:gridCol w="1043781">
                      <a:extLst>
                        <a:ext uri="{9D8B030D-6E8A-4147-A177-3AD203B41FA5}">
                          <a16:colId xmlns:a16="http://schemas.microsoft.com/office/drawing/2014/main" val="2201483107"/>
                        </a:ext>
                      </a:extLst>
                    </a:gridCol>
                    <a:gridCol w="2057400">
                      <a:extLst>
                        <a:ext uri="{9D8B030D-6E8A-4147-A177-3AD203B41FA5}">
                          <a16:colId xmlns:a16="http://schemas.microsoft.com/office/drawing/2014/main" val="2466013109"/>
                        </a:ext>
                      </a:extLst>
                    </a:gridCol>
                    <a:gridCol w="2019300">
                      <a:extLst>
                        <a:ext uri="{9D8B030D-6E8A-4147-A177-3AD203B41FA5}">
                          <a16:colId xmlns:a16="http://schemas.microsoft.com/office/drawing/2014/main" val="4183547656"/>
                        </a:ext>
                      </a:extLst>
                    </a:gridCol>
                    <a:gridCol w="330200">
                      <a:extLst>
                        <a:ext uri="{9D8B030D-6E8A-4147-A177-3AD203B41FA5}">
                          <a16:colId xmlns:a16="http://schemas.microsoft.com/office/drawing/2014/main" val="3050610890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1390128636"/>
                        </a:ext>
                      </a:extLst>
                    </a:gridCol>
                    <a:gridCol w="1778000">
                      <a:extLst>
                        <a:ext uri="{9D8B030D-6E8A-4147-A177-3AD203B41FA5}">
                          <a16:colId xmlns:a16="http://schemas.microsoft.com/office/drawing/2014/main" val="169629659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sl-SI" spc="-1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sl-SI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32164" t="-8333" r="-732749" b="-23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l-SI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66864" t="-8333" r="-270710" b="-23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l-SI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70393" t="-8333" r="-176435" b="-23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l-SI" spc="-150" dirty="0" smtClean="0"/>
                            <a:t>…</a:t>
                          </a:r>
                          <a:endParaRPr lang="sl-SI" spc="-15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sl-SI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404255" t="-8333" r="-125106" b="-23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l-SI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405822" t="-8333" r="-685" b="-23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566504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sl-SI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1852" t="-108333" r="-2637037" b="-13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l-SI" spc="-1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l-SI"/>
                        </a:p>
                      </a:txBody>
                      <a:tcPr>
                        <a:blipFill>
                          <a:blip r:embed="rId3"/>
                          <a:stretch>
                            <a:fillRect l="-66864" t="-108333" r="-270710" b="-13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l-SI"/>
                        </a:p>
                      </a:txBody>
                      <a:tcPr>
                        <a:blipFill>
                          <a:blip r:embed="rId3"/>
                          <a:stretch>
                            <a:fillRect l="-170393" t="-108333" r="-176435" b="-13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l-SI" spc="-150" dirty="0" smtClean="0"/>
                            <a:t>…</a:t>
                          </a:r>
                          <a:endParaRPr lang="sl-SI" spc="-1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l-SI"/>
                        </a:p>
                      </a:txBody>
                      <a:tcPr>
                        <a:blipFill>
                          <a:blip r:embed="rId3"/>
                          <a:stretch>
                            <a:fillRect l="-404255" t="-108333" r="-125106" b="-13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l-SI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405822" t="-108333" r="-685" b="-13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2392570"/>
                      </a:ext>
                    </a:extLst>
                  </a:tr>
                  <a:tr h="477047">
                    <a:tc>
                      <a:txBody>
                        <a:bodyPr/>
                        <a:lstStyle/>
                        <a:p>
                          <a:pPr algn="ctr"/>
                          <a:endParaRPr lang="sl-SI" spc="-1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sl-SI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2164" t="-158228" r="-732749" b="-3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l-SI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864" t="-158228" r="-270710" b="-3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l-SI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0393" t="-158228" r="-176435" b="-3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l-SI" spc="-150" dirty="0" smtClean="0"/>
                            <a:t>…</a:t>
                          </a:r>
                          <a:endParaRPr lang="sl-SI" spc="-15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sl-SI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4255" t="-158228" r="-125106" b="-3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l-SI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5822" t="-158228" r="-685" b="-37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64755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647097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 smtClean="0"/>
              <a:t>4. 5 RAZCEPLJANJE POLINOMA</a:t>
            </a:r>
            <a:endParaRPr lang="sl-SI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značba mesta vsebine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3200"/>
                <a:ext cx="10515600" cy="5016500"/>
              </a:xfrm>
            </p:spPr>
            <p:txBody>
              <a:bodyPr anchor="ctr">
                <a:normAutofit/>
              </a:bodyPr>
              <a:lstStyle/>
              <a:p>
                <a:r>
                  <a:rPr lang="sl-SI" b="1" dirty="0" smtClean="0"/>
                  <a:t>Osnovni izrek algebre</a:t>
                </a:r>
                <a:r>
                  <a:rPr lang="sl-SI" dirty="0" smtClean="0"/>
                  <a:t>: Vsak </a:t>
                </a:r>
                <a:r>
                  <a:rPr lang="sl-SI" dirty="0" err="1" smtClean="0"/>
                  <a:t>nekonstanten</a:t>
                </a:r>
                <a:r>
                  <a:rPr lang="sl-SI" dirty="0" smtClean="0"/>
                  <a:t> polinom s </a:t>
                </a:r>
                <a:r>
                  <a:rPr lang="sl-SI" dirty="0" err="1" smtClean="0"/>
                  <a:t>kompleksimi</a:t>
                </a:r>
                <a:r>
                  <a:rPr lang="sl-SI" dirty="0" smtClean="0"/>
                  <a:t> koeficienti ima vsaj eno kompleksno ničlo.</a:t>
                </a:r>
              </a:p>
              <a:p>
                <a:r>
                  <a:rPr lang="sl-SI" dirty="0" smtClean="0"/>
                  <a:t>Polinom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sl-SI" dirty="0" smtClean="0"/>
                  <a:t> stopnje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sl-SI" dirty="0" smtClean="0"/>
                  <a:t> ima natanko n kompleksnih ničel in ga lahko zapišemo kot: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b="1" i="1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sl-SI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l-SI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sl-SI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l-SI" b="1" i="1" smtClean="0">
                          <a:latin typeface="Cambria Math" panose="02040503050406030204" pitchFamily="18" charset="0"/>
                        </a:rPr>
                        <m:t>𝒂</m:t>
                      </m:r>
                      <m:d>
                        <m:dPr>
                          <m:ctrlPr>
                            <a:rPr lang="sl-SI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l-SI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sl-SI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l-SI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l-SI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sl-SI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sl-SI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l-SI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sl-SI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l-SI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l-SI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sl-SI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sl-SI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d>
                        <m:dPr>
                          <m:ctrlPr>
                            <a:rPr lang="sl-SI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l-SI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sl-SI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l-SI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l-SI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sl-SI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l-SI" b="1" dirty="0" smtClean="0"/>
              </a:p>
              <a:p>
                <a:r>
                  <a:rPr lang="sl-SI" dirty="0" smtClean="0"/>
                  <a:t>Če je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sl-SI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l-SI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sl-SI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sl-SI" i="1" dirty="0" err="1" smtClean="0">
                        <a:latin typeface="Cambria Math" panose="02040503050406030204" pitchFamily="18" charset="0"/>
                      </a:rPr>
                      <m:t>𝑏𝑖</m:t>
                    </m:r>
                  </m:oMath>
                </a14:m>
                <a:r>
                  <a:rPr lang="sl-SI" dirty="0" smtClean="0"/>
                  <a:t> ničla polinom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sl-SI" dirty="0" smtClean="0"/>
                  <a:t> z realnimi koeficienti, je tudi konjugirano število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sl-SI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l-SI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sl-SI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l-SI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sl-SI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sl-SI" i="1" dirty="0" smtClean="0">
                        <a:latin typeface="Cambria Math" panose="02040503050406030204" pitchFamily="18" charset="0"/>
                      </a:rPr>
                      <m:t>𝑏𝑖</m:t>
                    </m:r>
                    <m:r>
                      <a:rPr lang="sl-SI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l-SI" dirty="0" smtClean="0"/>
                  <a:t>ničla tega polinoma.</a:t>
                </a:r>
              </a:p>
              <a:p>
                <a:r>
                  <a:rPr lang="sl-SI" dirty="0" smtClean="0"/>
                  <a:t>Vsak polinom lihe stopnje z realnimi koeficienti ima vsaj eno realno ničlo.</a:t>
                </a:r>
              </a:p>
            </p:txBody>
          </p:sp>
        </mc:Choice>
        <mc:Fallback xmlns="">
          <p:sp>
            <p:nvSpPr>
              <p:cNvPr id="3" name="Označba mesta vsebin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3200"/>
                <a:ext cx="10515600" cy="5016500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značba mest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43BD-DBCA-4704-82CD-45E066106B3A}" type="slidenum">
              <a:rPr lang="sl-SI" smtClean="0"/>
              <a:t>36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5569823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 smtClean="0"/>
              <a:t>4. 6 ISKANJE NIČEL </a:t>
            </a:r>
            <a:endParaRPr lang="sl-SI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značba mesta vsebine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3200"/>
                <a:ext cx="10515600" cy="5016500"/>
              </a:xfrm>
            </p:spPr>
            <p:txBody>
              <a:bodyPr anchor="ctr">
                <a:normAutofit/>
              </a:bodyPr>
              <a:lstStyle/>
              <a:p>
                <a:r>
                  <a:rPr lang="sl-SI" dirty="0" smtClean="0"/>
                  <a:t>Vse celoštevilske ničle polinoma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sl-SI" dirty="0" smtClean="0"/>
                  <a:t> s celimi koeficienti so delitelji prostega člena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l-SI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sl-SI" dirty="0" smtClean="0"/>
                  <a:t>.</a:t>
                </a:r>
              </a:p>
              <a:p>
                <a:endParaRPr lang="sl-SI" dirty="0" smtClean="0"/>
              </a:p>
              <a:p>
                <a:r>
                  <a:rPr lang="sl-SI" dirty="0" smtClean="0"/>
                  <a:t>Če je racionalno število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l-SI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l-SI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sl-SI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r>
                  <a:rPr lang="sl-SI" dirty="0" smtClean="0"/>
                  <a:t>, kjer sta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sl-SI" dirty="0" smtClean="0"/>
                  <a:t> in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sl-SI" dirty="0" smtClean="0"/>
                  <a:t> tuji si števili, ničla polinoma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sl-SI" dirty="0" smtClean="0"/>
                  <a:t> s celimi koeficienti, števec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sl-SI" dirty="0" smtClean="0"/>
                  <a:t> deli prosti člen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l-SI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l-SI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l-SI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sl-SI" dirty="0" smtClean="0"/>
                  <a:t>, imenovalec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sl-SI" dirty="0" smtClean="0"/>
                  <a:t> pa vodilni koeficient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l-SI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l-SI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sl-SI" dirty="0" smtClean="0"/>
                  <a:t>.</a:t>
                </a:r>
              </a:p>
            </p:txBody>
          </p:sp>
        </mc:Choice>
        <mc:Fallback xmlns="">
          <p:sp>
            <p:nvSpPr>
              <p:cNvPr id="3" name="Označba mesta vsebin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3200"/>
                <a:ext cx="10515600" cy="5016500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značba mest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43BD-DBCA-4704-82CD-45E066106B3A}" type="slidenum">
              <a:rPr lang="sl-SI" smtClean="0"/>
              <a:t>37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238386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 smtClean="0"/>
              <a:t>4. 7 GRAF POLINOMA </a:t>
            </a:r>
            <a:endParaRPr lang="sl-SI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značba mesta vsebine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3200"/>
                <a:ext cx="10515600" cy="5016500"/>
              </a:xfrm>
            </p:spPr>
            <p:txBody>
              <a:bodyPr anchor="ctr">
                <a:normAutofit/>
              </a:bodyPr>
              <a:lstStyle/>
              <a:p>
                <a:r>
                  <a:rPr lang="sl-SI" dirty="0" smtClean="0"/>
                  <a:t>Graf polinoma je nepretrgana krivulja.</a:t>
                </a:r>
              </a:p>
              <a:p>
                <a:r>
                  <a:rPr lang="sl-SI" dirty="0" smtClean="0"/>
                  <a:t>Graf seka ordinatno os v točki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l-SI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(0,</m:t>
                        </m:r>
                        <m:r>
                          <a:rPr lang="sl-SI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l-SI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l-SI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l-SI" dirty="0" smtClean="0"/>
                  <a:t>. Število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l-SI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l-SI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l-SI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sl-SI" dirty="0" smtClean="0"/>
                  <a:t> je začetna vrednost funkcije.</a:t>
                </a:r>
              </a:p>
              <a:p>
                <a:r>
                  <a:rPr lang="sl-SI" dirty="0" smtClean="0"/>
                  <a:t>Med dvema zaporednima ničlama polinom ohranja predznak.</a:t>
                </a:r>
              </a:p>
              <a:p>
                <a:r>
                  <a:rPr lang="sl-SI" dirty="0" smtClean="0"/>
                  <a:t>Pri prehodu skozi ničlo lihe stopnje polinom spremeni predznak, njegov graf seka abscisno os.</a:t>
                </a:r>
              </a:p>
              <a:p>
                <a:r>
                  <a:rPr lang="sl-SI" dirty="0" smtClean="0"/>
                  <a:t>Pri prehodu skozi ničlo sode stopnje polinom ohrani predznak, njegov graf se dotika abscisne osi.</a:t>
                </a:r>
              </a:p>
              <a:p>
                <a:r>
                  <a:rPr lang="sl-SI" dirty="0" smtClean="0"/>
                  <a:t>Graf polinoma, ko gre </a:t>
                </a:r>
                <a14:m>
                  <m:oMath xmlns:m="http://schemas.openxmlformats.org/officeDocument/2006/math">
                    <m:r>
                      <a:rPr lang="sl-SI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sl-SI" dirty="0" smtClean="0"/>
                  <a:t> proti </a:t>
                </a:r>
                <a14:m>
                  <m:oMath xmlns:m="http://schemas.openxmlformats.org/officeDocument/2006/math">
                    <m:r>
                      <a:rPr lang="sl-SI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±∞</m:t>
                    </m:r>
                  </m:oMath>
                </a14:m>
                <a:r>
                  <a:rPr lang="sl-SI" dirty="0" smtClean="0"/>
                  <a:t>, je podoben grafu vodilnega člena polinoma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l-SI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sl-SI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sl-SI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sl-SI" dirty="0" smtClean="0"/>
                  <a:t>).</a:t>
                </a:r>
              </a:p>
            </p:txBody>
          </p:sp>
        </mc:Choice>
        <mc:Fallback xmlns="">
          <p:sp>
            <p:nvSpPr>
              <p:cNvPr id="3" name="Označba mesta vsebin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3200"/>
                <a:ext cx="10515600" cy="5016500"/>
              </a:xfrm>
              <a:blipFill>
                <a:blip r:embed="rId2"/>
                <a:stretch>
                  <a:fillRect l="-1043" r="-1275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značba mest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43BD-DBCA-4704-82CD-45E066106B3A}" type="slidenum">
              <a:rPr lang="sl-SI" smtClean="0"/>
              <a:t>38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592337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 smtClean="0"/>
              <a:t>4. 8 BISEKCIJA </a:t>
            </a:r>
            <a:endParaRPr lang="sl-SI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značba mesta vsebine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3200"/>
                <a:ext cx="10515600" cy="5016500"/>
              </a:xfrm>
            </p:spPr>
            <p:txBody>
              <a:bodyPr anchor="ctr">
                <a:normAutofit/>
              </a:bodyPr>
              <a:lstStyle/>
              <a:p>
                <a:r>
                  <a:rPr lang="sl-SI" b="1" dirty="0" smtClean="0"/>
                  <a:t>Bisekcija </a:t>
                </a:r>
                <a:r>
                  <a:rPr lang="sl-SI" dirty="0" smtClean="0"/>
                  <a:t>(razpolavljanje) je metoda za določanje iracionalnih ničel lihe stopnje polinoma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sl-SI" dirty="0" smtClean="0"/>
                  <a:t> do poljubne natančnosti.</a:t>
                </a:r>
              </a:p>
              <a:p>
                <a:endParaRPr lang="sl-SI" dirty="0" smtClean="0"/>
              </a:p>
              <a:p>
                <a:r>
                  <a:rPr lang="sl-SI" dirty="0" smtClean="0"/>
                  <a:t>Če ima polinom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sl-SI" dirty="0" smtClean="0"/>
                  <a:t> v krajiščih intervala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sl-SI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sl-SI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sl-SI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sl-SI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sl-SI" dirty="0" smtClean="0"/>
                  <a:t>različno predznačeni vrednosti, ima na intervalu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sl-SI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sl-SI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sl-SI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sl-SI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sl-SI" dirty="0" smtClean="0"/>
                  <a:t>vsaj eno realno ničlo lihe stopnje. Z razpolavljanjem intervala omejujemo območje, na katerem je ničla polinoma.</a:t>
                </a:r>
              </a:p>
            </p:txBody>
          </p:sp>
        </mc:Choice>
        <mc:Fallback xmlns="">
          <p:sp>
            <p:nvSpPr>
              <p:cNvPr id="3" name="Označba mesta vsebin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3200"/>
                <a:ext cx="10515600" cy="5016500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značba mest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43BD-DBCA-4704-82CD-45E066106B3A}" type="slidenum">
              <a:rPr lang="sl-SI" smtClean="0"/>
              <a:t>39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94063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 smtClean="0"/>
              <a:t>1. 1 OBSEG IN PLOŠČINA LIKA</a:t>
            </a:r>
            <a:endParaRPr lang="sl-SI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značba mesta vsebine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3200"/>
                <a:ext cx="10515600" cy="5016500"/>
              </a:xfrm>
            </p:spPr>
            <p:txBody>
              <a:bodyPr anchor="ctr">
                <a:normAutofit/>
              </a:bodyPr>
              <a:lstStyle/>
              <a:p>
                <a:r>
                  <a:rPr lang="sl-SI" b="1" dirty="0" smtClean="0"/>
                  <a:t>Lik</a:t>
                </a:r>
                <a:r>
                  <a:rPr lang="sl-SI" dirty="0" smtClean="0"/>
                  <a:t> je množica točk v ravnini, ki je omejena s sklenjeno krivuljo, ki sama sebe ne seka. Vsakemu liku lahko priredimo dve količini: </a:t>
                </a:r>
                <a:r>
                  <a:rPr lang="sl-SI" b="1" dirty="0" smtClean="0"/>
                  <a:t>obseg </a:t>
                </a:r>
                <a:r>
                  <a:rPr lang="sl-SI" dirty="0" smtClean="0"/>
                  <a:t>in </a:t>
                </a:r>
                <a:r>
                  <a:rPr lang="sl-SI" b="1" dirty="0" smtClean="0"/>
                  <a:t>ploščino.</a:t>
                </a:r>
              </a:p>
              <a:p>
                <a:r>
                  <a:rPr lang="sl-SI" b="1" dirty="0" smtClean="0"/>
                  <a:t>Obseg (</a:t>
                </a:r>
                <a14:m>
                  <m:oMath xmlns:m="http://schemas.openxmlformats.org/officeDocument/2006/math">
                    <m:r>
                      <a:rPr lang="sl-SI" b="1" i="1" dirty="0" smtClean="0">
                        <a:latin typeface="Cambria Math" panose="02040503050406030204" pitchFamily="18" charset="0"/>
                      </a:rPr>
                      <m:t>𝒐</m:t>
                    </m:r>
                  </m:oMath>
                </a14:m>
                <a:r>
                  <a:rPr lang="sl-SI" b="1" dirty="0" smtClean="0"/>
                  <a:t>)</a:t>
                </a:r>
                <a:r>
                  <a:rPr lang="sl-SI" dirty="0" smtClean="0"/>
                  <a:t> je nenegativno realno število, ki pripada dolžini krivulje, ki lik omejuje. Je vsota dolžin vseh njegovih stranic.</a:t>
                </a:r>
              </a:p>
              <a:p>
                <a:r>
                  <a:rPr lang="sl-SI" b="1" dirty="0" smtClean="0"/>
                  <a:t>Ploščina (</a:t>
                </a:r>
                <a14:m>
                  <m:oMath xmlns:m="http://schemas.openxmlformats.org/officeDocument/2006/math">
                    <m:r>
                      <a:rPr lang="sl-SI" b="1" i="1" dirty="0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sl-SI" b="1" dirty="0" smtClean="0"/>
                  <a:t>)</a:t>
                </a:r>
                <a:r>
                  <a:rPr lang="sl-SI" dirty="0" smtClean="0"/>
                  <a:t> je nenegativno realno število, ki pripada delu ravnine, ki jo lik pokriva. </a:t>
                </a:r>
                <a:r>
                  <a:rPr lang="sl-SI" dirty="0"/>
                  <a:t>Pove nam, koliko ploščinskih enot (enotskih kvadratkov) potrebujemo, da dani lik popolnoma prekrijemo. Če se postopek prekrivanja ne izide, ga nadaljujemo z manjšimi enotami (stotinkami, milijoninkami, </a:t>
                </a:r>
                <a:r>
                  <a:rPr lang="sl-SI" dirty="0" smtClean="0"/>
                  <a:t>...).</a:t>
                </a:r>
              </a:p>
            </p:txBody>
          </p:sp>
        </mc:Choice>
        <mc:Fallback xmlns="">
          <p:sp>
            <p:nvSpPr>
              <p:cNvPr id="3" name="Označba mesta vsebin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3200"/>
                <a:ext cx="10515600" cy="5016500"/>
              </a:xfrm>
              <a:blipFill>
                <a:blip r:embed="rId2"/>
                <a:stretch>
                  <a:fillRect l="-1043" r="-1217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značba mest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43BD-DBCA-4704-82CD-45E066106B3A}" type="slidenum">
              <a:rPr lang="sl-SI" smtClean="0"/>
              <a:t>4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9377009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 smtClean="0"/>
              <a:t>4. 9 NEENAČBE VIŠJIH STOPENJ</a:t>
            </a:r>
            <a:endParaRPr lang="sl-SI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značba mesta vsebine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3200"/>
                <a:ext cx="10515600" cy="5016500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sl-SI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l-SI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sl-SI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l-SI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l-SI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l-SI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sl-SI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l-SI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sl-SI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sl-SI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l-SI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l-SI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l-SI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sl-SI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sl-SI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l-SI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sl-SI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sl-SI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sl-SI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l-SI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sl-SI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l-SI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l-SI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sl-SI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l-SI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sl-SI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l-SI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l-SI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l-SI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l-SI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l-SI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sl-SI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l-SI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l-SI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sl-SI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sl-SI" dirty="0" smtClean="0"/>
              </a:p>
              <a:p>
                <a:r>
                  <a:rPr lang="sl-SI" b="1" dirty="0" smtClean="0"/>
                  <a:t>Polinomska neenačba </a:t>
                </a:r>
                <a:r>
                  <a:rPr lang="sl-SI" dirty="0" smtClean="0"/>
                  <a:t>je zapis oblike: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l-SI" sz="28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sl-SI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l-SI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l-SI" sz="2800" i="1" dirty="0" smtClean="0">
                        <a:latin typeface="Cambria Math" panose="02040503050406030204" pitchFamily="18" charset="0"/>
                      </a:rPr>
                      <m:t>)&lt;0</m:t>
                    </m:r>
                  </m:oMath>
                </a14:m>
                <a:r>
                  <a:rPr lang="sl-SI" sz="2800" dirty="0" smtClean="0"/>
                  <a:t>,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l-SI" sz="28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sl-SI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l-SI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l-SI" sz="2800" i="1" dirty="0" smtClean="0">
                        <a:latin typeface="Cambria Math" panose="02040503050406030204" pitchFamily="18" charset="0"/>
                      </a:rPr>
                      <m:t>)&gt;0</m:t>
                    </m:r>
                  </m:oMath>
                </a14:m>
                <a:r>
                  <a:rPr lang="sl-SI" sz="2800" dirty="0" smtClean="0"/>
                  <a:t>,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l-SI" sz="28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sl-SI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l-SI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l-SI" sz="2800" i="1" dirty="0" smtClean="0">
                        <a:latin typeface="Cambria Math" panose="02040503050406030204" pitchFamily="18" charset="0"/>
                      </a:rPr>
                      <m:t>)≤0 </m:t>
                    </m:r>
                  </m:oMath>
                </a14:m>
                <a:r>
                  <a:rPr lang="sl-SI" sz="2800" dirty="0" smtClean="0"/>
                  <a:t>ali </a:t>
                </a:r>
                <a:endParaRPr lang="sl-SI" sz="280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sl-SI" sz="28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sl-SI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l-SI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l-SI" sz="2800" i="1" dirty="0" smtClean="0">
                        <a:latin typeface="Cambria Math" panose="02040503050406030204" pitchFamily="18" charset="0"/>
                      </a:rPr>
                      <m:t>)≥0</m:t>
                    </m:r>
                  </m:oMath>
                </a14:m>
                <a:r>
                  <a:rPr lang="sl-SI" sz="2800" dirty="0" smtClean="0"/>
                  <a:t>.</a:t>
                </a:r>
              </a:p>
              <a:p>
                <a:r>
                  <a:rPr lang="sl-SI" dirty="0" smtClean="0"/>
                  <a:t>Neenačbo rešimo tako, da skiciramo graf polinoma in s slike razberemo, na katerih območjih predznak polinoma ustreza zapisani enačbi.</a:t>
                </a:r>
              </a:p>
            </p:txBody>
          </p:sp>
        </mc:Choice>
        <mc:Fallback xmlns="">
          <p:sp>
            <p:nvSpPr>
              <p:cNvPr id="3" name="Označba mesta vsebin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3200"/>
                <a:ext cx="10515600" cy="5016500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značba mest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43BD-DBCA-4704-82CD-45E066106B3A}" type="slidenum">
              <a:rPr lang="sl-SI" smtClean="0"/>
              <a:t>40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1683767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 smtClean="0"/>
              <a:t>4. 10 DEFINICIJA IN OSNOVNE LASTNOSTI RACIONALNIH FUNKCIJ </a:t>
            </a:r>
            <a:endParaRPr lang="sl-SI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značba mesta vsebine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3200"/>
                <a:ext cx="10515600" cy="5016500"/>
              </a:xfrm>
            </p:spPr>
            <p:txBody>
              <a:bodyPr anchor="ctr">
                <a:normAutofit/>
              </a:bodyPr>
              <a:lstStyle/>
              <a:p>
                <a:r>
                  <a:rPr lang="sl-SI" b="1" dirty="0" smtClean="0"/>
                  <a:t>Racionalna funkcija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sl-SI" dirty="0" smtClean="0"/>
                  <a:t> je realni funkcija podana s predpisom: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b="1" i="1" dirty="0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sl-SI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l-SI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sl-SI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l-SI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l-SI" b="1" i="1" dirty="0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d>
                            <m:dPr>
                              <m:ctrlPr>
                                <a:rPr lang="sl-SI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l-SI" b="1" i="1" dirty="0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r>
                            <a:rPr lang="sl-SI" b="1" i="1" dirty="0" smtClean="0">
                              <a:latin typeface="Cambria Math" panose="02040503050406030204" pitchFamily="18" charset="0"/>
                            </a:rPr>
                            <m:t>𝒒</m:t>
                          </m:r>
                          <m:d>
                            <m:dPr>
                              <m:ctrlPr>
                                <a:rPr lang="sl-SI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l-SI" b="1" i="1" dirty="0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sl-SI" b="1" dirty="0" smtClean="0"/>
              </a:p>
              <a:p>
                <a:pPr marL="0" indent="0">
                  <a:buNone/>
                </a:pPr>
                <a:r>
                  <a:rPr lang="sl-SI" dirty="0"/>
                  <a:t>P</a:t>
                </a:r>
                <a:r>
                  <a:rPr lang="sl-SI" dirty="0" smtClean="0"/>
                  <a:t>ri tem sta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sl-SI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l-SI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sl-SI" dirty="0" smtClean="0"/>
                  <a:t> in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sl-SI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l-SI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sl-SI" dirty="0" smtClean="0"/>
                  <a:t> tuja si polinoma, pri čemer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sl-SI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l-SI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sl-SI" dirty="0" smtClean="0"/>
                  <a:t> ni ničelni polinom.</a:t>
                </a:r>
              </a:p>
              <a:p>
                <a:r>
                  <a:rPr lang="sl-SI" dirty="0" smtClean="0"/>
                  <a:t>Racionalna funkcija ni definirana v točkah, kjer je imenovalec enak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sl-SI" dirty="0" smtClean="0"/>
                  <a:t>. te točke predstavljajo </a:t>
                </a:r>
                <a:r>
                  <a:rPr lang="sl-SI" b="1" dirty="0" smtClean="0"/>
                  <a:t>pole </a:t>
                </a:r>
                <a:r>
                  <a:rPr lang="sl-SI" dirty="0" smtClean="0"/>
                  <a:t>racionalne funkcije.</a:t>
                </a:r>
              </a:p>
              <a:p>
                <a:r>
                  <a:rPr lang="sl-SI" b="1" dirty="0" smtClean="0"/>
                  <a:t>Ničle </a:t>
                </a:r>
                <a:r>
                  <a:rPr lang="sl-SI" dirty="0" smtClean="0"/>
                  <a:t>racionalne funkcije so ničle polinoma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sl-SI" dirty="0" smtClean="0"/>
                  <a:t> v števcu.</a:t>
                </a:r>
                <a:endParaRPr lang="sl-SI" b="1" dirty="0" smtClean="0"/>
              </a:p>
            </p:txBody>
          </p:sp>
        </mc:Choice>
        <mc:Fallback xmlns="">
          <p:sp>
            <p:nvSpPr>
              <p:cNvPr id="3" name="Označba mesta vsebin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3200"/>
                <a:ext cx="10515600" cy="5016500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značba mest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43BD-DBCA-4704-82CD-45E066106B3A}" type="slidenum">
              <a:rPr lang="sl-SI" smtClean="0"/>
              <a:t>41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071930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 smtClean="0"/>
              <a:t>4. 11 GRAF RACIONALNE FUNKCIJE </a:t>
            </a:r>
            <a:endParaRPr lang="sl-SI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značba mesta vsebine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473200"/>
                <a:ext cx="10896600" cy="5016500"/>
              </a:xfrm>
            </p:spPr>
            <p:txBody>
              <a:bodyPr anchor="ctr">
                <a:normAutofit fontScale="92500"/>
              </a:bodyPr>
              <a:lstStyle/>
              <a:p>
                <a:r>
                  <a:rPr lang="sl-SI" dirty="0" smtClean="0"/>
                  <a:t>Graf racionalne funkcije seka ordinatno os v točki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sl-SI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l-SI" i="1" dirty="0" smtClean="0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sl-SI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sl-SI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l-SI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</m:oMath>
                </a14:m>
                <a:r>
                  <a:rPr lang="sl-SI" dirty="0" smtClean="0"/>
                  <a:t>, če je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sl-SI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l-SI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sl-SI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sl-SI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sl-SI" dirty="0" smtClean="0"/>
                  <a:t>.</a:t>
                </a:r>
              </a:p>
              <a:p>
                <a:r>
                  <a:rPr lang="sl-SI" dirty="0" smtClean="0"/>
                  <a:t>V okolici ničel se graf racionalne funkcije obnaša podobno kot graf polinoma v števcu.</a:t>
                </a:r>
              </a:p>
              <a:p>
                <a:pPr lvl="1"/>
                <a:r>
                  <a:rPr lang="sl-SI" dirty="0" smtClean="0"/>
                  <a:t>Če ima polinom števca ničlo lihe stopnje, v njej graf racionalne funkcije seka abscisno os.</a:t>
                </a:r>
              </a:p>
              <a:p>
                <a:pPr lvl="1"/>
                <a:r>
                  <a:rPr lang="sl-SI" dirty="0" smtClean="0"/>
                  <a:t>Če ima polinom števca ničlo sode stopnje, se v njej graf racionalne funkcije abscisne osi dotika.</a:t>
                </a:r>
              </a:p>
              <a:p>
                <a:r>
                  <a:rPr lang="sl-SI" dirty="0" smtClean="0"/>
                  <a:t>Pri prehodu skozi pol lihe stopnje racionalna funkcija spremeni predznak, pri prehodu skozi pol sode stopnje racionalna funkcija predznak ohrani.</a:t>
                </a:r>
              </a:p>
              <a:p>
                <a:r>
                  <a:rPr lang="sl-SI" dirty="0" smtClean="0"/>
                  <a:t>Pri zelo velikih vrednostih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sl-SI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sl-SI" dirty="0" smtClean="0"/>
                  <a:t> se graf funkcije obnaša kot količnik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sl-SI" dirty="0" smtClean="0"/>
                  <a:t> polinomov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sl-SI" dirty="0" smtClean="0"/>
                  <a:t> in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sl-SI" dirty="0" smtClean="0"/>
                  <a:t>, saj velja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sl-SI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l-SI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l-SI" i="1" dirty="0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sl-SI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sl-SI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l-SI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l-SI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sl-SI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sl-SI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sl-SI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l-SI" i="1" dirty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sl-SI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sl-SI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l-SI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l-SI" i="1" dirty="0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sl-SI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sl-SI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l-SI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l-SI" i="1" dirty="0" smtClean="0">
                        <a:latin typeface="Cambria Math" panose="02040503050406030204" pitchFamily="18" charset="0"/>
                      </a:rPr>
                      <m:t>). </m:t>
                    </m:r>
                  </m:oMath>
                </a14:m>
                <a:r>
                  <a:rPr lang="sl-SI" dirty="0" smtClean="0"/>
                  <a:t>Graf polinoma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sl-SI" dirty="0" smtClean="0"/>
                  <a:t> je </a:t>
                </a:r>
                <a:r>
                  <a:rPr lang="sl-SI" b="1" dirty="0" smtClean="0"/>
                  <a:t>asimptota</a:t>
                </a:r>
                <a:r>
                  <a:rPr lang="sl-SI" dirty="0" smtClean="0"/>
                  <a:t> racionalne funkcije. Graf funkcije in asimptota se sekata v točkah, katerih abscise so rešitve enačbe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sl-SI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l-SI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sl-SI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sl-SI" dirty="0" smtClean="0"/>
                  <a:t>.</a:t>
                </a:r>
              </a:p>
            </p:txBody>
          </p:sp>
        </mc:Choice>
        <mc:Fallback xmlns="">
          <p:sp>
            <p:nvSpPr>
              <p:cNvPr id="3" name="Označba mesta vsebin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473200"/>
                <a:ext cx="10896600" cy="5016500"/>
              </a:xfrm>
              <a:blipFill>
                <a:blip r:embed="rId2"/>
                <a:stretch>
                  <a:fillRect l="-895" r="-727" b="-608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značba mest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43BD-DBCA-4704-82CD-45E066106B3A}" type="slidenum">
              <a:rPr lang="sl-SI" smtClean="0"/>
              <a:t>42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769453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 smtClean="0"/>
              <a:t>4. 12 RACIONALNE ENAČBE IN NEENAČBE </a:t>
            </a:r>
            <a:endParaRPr lang="sl-SI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značba mesta vsebine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3200"/>
                <a:ext cx="10515600" cy="5016500"/>
              </a:xfrm>
            </p:spPr>
            <p:txBody>
              <a:bodyPr anchor="ctr">
                <a:normAutofit/>
              </a:bodyPr>
              <a:lstStyle/>
              <a:p>
                <a:r>
                  <a:rPr lang="sl-SI" b="1" dirty="0" smtClean="0"/>
                  <a:t>Racionalna enačba </a:t>
                </a:r>
                <a:r>
                  <a:rPr lang="sl-SI" dirty="0" smtClean="0"/>
                  <a:t>je enačba oblike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l-SI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l-SI" b="0" i="1" dirty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sl-SI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l-SI" b="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sl-SI" b="0" i="1" dirty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sl-SI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l-SI" b="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sl-SI" b="0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l-SI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l-SI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sl-SI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l-SI" b="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sl-SI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sl-SI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l-SI" b="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r>
                  <a:rPr lang="sl-SI" dirty="0" smtClean="0"/>
                  <a:t>;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sl-SI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l-SI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l-SI" i="1" dirty="0" smtClean="0">
                        <a:latin typeface="Cambria Math" panose="02040503050406030204" pitchFamily="18" charset="0"/>
                      </a:rPr>
                      <m:t>)≠0</m:t>
                    </m:r>
                  </m:oMath>
                </a14:m>
                <a:r>
                  <a:rPr lang="sl-SI" dirty="0" smtClean="0"/>
                  <a:t>,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sl-SI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l-SI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l-SI" i="1" dirty="0" smtClean="0">
                        <a:latin typeface="Cambria Math" panose="02040503050406030204" pitchFamily="18" charset="0"/>
                      </a:rPr>
                      <m:t>)≠0</m:t>
                    </m:r>
                  </m:oMath>
                </a14:m>
                <a:r>
                  <a:rPr lang="sl-SI" dirty="0"/>
                  <a:t>. Enačbo preoblikujemo v polinomsko enačbo, pri zapisu rešitev pa upoštevamo </a:t>
                </a:r>
                <a14:m>
                  <m:oMath xmlns:m="http://schemas.openxmlformats.org/officeDocument/2006/math">
                    <m:r>
                      <a:rPr lang="sl-SI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sl-SI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sl-SI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l-SI" i="1" dirty="0">
                        <a:latin typeface="Cambria Math" panose="02040503050406030204" pitchFamily="18" charset="0"/>
                      </a:rPr>
                      <m:t>)≠0</m:t>
                    </m:r>
                  </m:oMath>
                </a14:m>
                <a:r>
                  <a:rPr lang="sl-SI" dirty="0"/>
                  <a:t>, </a:t>
                </a:r>
                <a14:m>
                  <m:oMath xmlns:m="http://schemas.openxmlformats.org/officeDocument/2006/math">
                    <m:r>
                      <a:rPr lang="sl-SI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sl-SI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sl-SI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l-SI" i="1" dirty="0">
                        <a:latin typeface="Cambria Math" panose="02040503050406030204" pitchFamily="18" charset="0"/>
                      </a:rPr>
                      <m:t>)≠0</m:t>
                    </m:r>
                  </m:oMath>
                </a14:m>
                <a:r>
                  <a:rPr lang="sl-SI" dirty="0" smtClean="0"/>
                  <a:t>.</a:t>
                </a:r>
              </a:p>
              <a:p>
                <a:endParaRPr lang="sl-SI" dirty="0"/>
              </a:p>
              <a:p>
                <a:r>
                  <a:rPr lang="sl-SI" b="1" dirty="0" smtClean="0"/>
                  <a:t>Racionalna neenačba </a:t>
                </a:r>
                <a:r>
                  <a:rPr lang="sl-SI" dirty="0" smtClean="0"/>
                  <a:t>je neenačba oblike: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l-SI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l-SI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sl-SI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l-SI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sl-SI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sl-SI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l-SI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sl-SI" b="0" i="0" dirty="0" smtClean="0">
                          <a:latin typeface="Cambria Math" panose="02040503050406030204" pitchFamily="18" charset="0"/>
                        </a:rPr>
                        <m:t>&lt;0</m:t>
                      </m:r>
                      <m:r>
                        <a:rPr lang="sl-SI" b="0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sl-SI" b="0" i="1" dirty="0" smtClean="0">
                          <a:latin typeface="Cambria Math" panose="02040503050406030204" pitchFamily="18" charset="0"/>
                        </a:rPr>
                        <m:t>𝑎𝑙𝑖</m:t>
                      </m:r>
                      <m:r>
                        <a:rPr lang="sl-SI" b="0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sl-SI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l-SI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sl-SI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l-SI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sl-SI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sl-SI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l-SI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sl-SI" b="0" i="0" dirty="0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sl-SI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sl-SI" b="0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sl-SI" b="0" i="1" dirty="0" smtClean="0">
                          <a:latin typeface="Cambria Math" panose="02040503050406030204" pitchFamily="18" charset="0"/>
                        </a:rPr>
                        <m:t>𝑎𝑙𝑖</m:t>
                      </m:r>
                      <m:r>
                        <a:rPr lang="sl-SI" b="0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sl-SI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l-SI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sl-SI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l-SI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sl-SI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sl-SI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l-SI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sl-SI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sl-SI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sl-SI" b="0" i="0" dirty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sl-SI" b="0" i="0" dirty="0" smtClean="0">
                          <a:latin typeface="Cambria Math" panose="02040503050406030204" pitchFamily="18" charset="0"/>
                        </a:rPr>
                        <m:t>ali</m:t>
                      </m:r>
                      <m:r>
                        <a:rPr lang="sl-SI" b="0" i="0" dirty="0" smtClean="0"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sl-SI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l-SI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sl-SI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l-SI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sl-SI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sl-SI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l-SI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sl-SI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sl-SI" dirty="0">
                          <a:latin typeface="Cambria Math" panose="02040503050406030204" pitchFamily="18" charset="0"/>
                        </a:rPr>
                        <m:t>0 </m:t>
                      </m:r>
                    </m:oMath>
                  </m:oMathPara>
                </a14:m>
                <a:endParaRPr lang="sl-SI" dirty="0" smtClean="0"/>
              </a:p>
              <a:p>
                <a:pPr marL="0" indent="0">
                  <a:buNone/>
                </a:pPr>
                <a:r>
                  <a:rPr lang="sl-SI" dirty="0"/>
                  <a:t>Neenačbo rešimo tako, da skiciramo graf </a:t>
                </a:r>
                <a:r>
                  <a:rPr lang="sl-SI" dirty="0" smtClean="0"/>
                  <a:t>racionalne funkcije </a:t>
                </a:r>
                <a:r>
                  <a:rPr lang="sl-SI" dirty="0"/>
                  <a:t>in s slike razberemo, na katerih območjih predznak </a:t>
                </a:r>
                <a:r>
                  <a:rPr lang="sl-SI" dirty="0" smtClean="0"/>
                  <a:t>racionalne funkcije ustreza </a:t>
                </a:r>
                <a:r>
                  <a:rPr lang="sl-SI" dirty="0"/>
                  <a:t>zapisani enačbi. </a:t>
                </a:r>
                <a:r>
                  <a:rPr lang="sl-SI" dirty="0" smtClean="0"/>
                  <a:t>Pri </a:t>
                </a:r>
                <a:r>
                  <a:rPr lang="sl-SI" dirty="0"/>
                  <a:t>zapisu rešitev pa upoštevamo </a:t>
                </a:r>
                <a14:m>
                  <m:oMath xmlns:m="http://schemas.openxmlformats.org/officeDocument/2006/math">
                    <m:r>
                      <a:rPr lang="sl-SI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sl-SI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sl-SI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l-SI" i="1" dirty="0">
                        <a:latin typeface="Cambria Math" panose="02040503050406030204" pitchFamily="18" charset="0"/>
                      </a:rPr>
                      <m:t>)≠0</m:t>
                    </m:r>
                  </m:oMath>
                </a14:m>
                <a:r>
                  <a:rPr lang="sl-SI" dirty="0" smtClean="0"/>
                  <a:t>.</a:t>
                </a:r>
                <a:endParaRPr lang="sl-SI" dirty="0"/>
              </a:p>
            </p:txBody>
          </p:sp>
        </mc:Choice>
        <mc:Fallback xmlns="">
          <p:sp>
            <p:nvSpPr>
              <p:cNvPr id="3" name="Označba mesta vsebin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3200"/>
                <a:ext cx="10515600" cy="5016500"/>
              </a:xfrm>
              <a:blipFill>
                <a:blip r:embed="rId2"/>
                <a:stretch>
                  <a:fillRect l="-1217" r="-58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značba mest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43BD-DBCA-4704-82CD-45E066106B3A}" type="slidenum">
              <a:rPr lang="sl-SI" smtClean="0"/>
              <a:t>43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780699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 smtClean="0"/>
              <a:t>5 STOŽNICE</a:t>
            </a:r>
            <a:endParaRPr lang="sl-SI" b="1" dirty="0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43BD-DBCA-4704-82CD-45E066106B3A}" type="slidenum">
              <a:rPr lang="sl-SI" smtClean="0"/>
              <a:t>44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7745877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43BD-DBCA-4704-82CD-45E066106B3A}" type="slidenum">
              <a:rPr lang="sl-SI" smtClean="0"/>
              <a:t>45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215206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ka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773" y="1747837"/>
            <a:ext cx="2406853" cy="1243013"/>
          </a:xfrm>
          <a:prstGeom prst="rect">
            <a:avLst/>
          </a:prstGeom>
        </p:spPr>
      </p:pic>
      <p:pic>
        <p:nvPicPr>
          <p:cNvPr id="11" name="Slika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115" y="3048000"/>
            <a:ext cx="2695575" cy="14859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 smtClean="0"/>
              <a:t>1. 2 OBSEG IN PLOŠČINA PARALELOGRAMA</a:t>
            </a:r>
            <a:endParaRPr lang="sl-SI" b="1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5029200"/>
          </a:xfrm>
        </p:spPr>
        <p:txBody>
          <a:bodyPr>
            <a:normAutofit/>
          </a:bodyPr>
          <a:lstStyle/>
          <a:p>
            <a:r>
              <a:rPr lang="sl-SI" b="1" dirty="0" smtClean="0"/>
              <a:t>Paralelogram </a:t>
            </a:r>
            <a:r>
              <a:rPr lang="sl-SI" dirty="0" smtClean="0"/>
              <a:t>je štirikotnik, ki ima dva para vzporednih stranic.</a:t>
            </a:r>
          </a:p>
        </p:txBody>
      </p:sp>
      <p:sp>
        <p:nvSpPr>
          <p:cNvPr id="5" name="Označba mest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43BD-DBCA-4704-82CD-45E066106B3A}" type="slidenum">
              <a:rPr lang="sl-SI" smtClean="0"/>
              <a:t>5</a:t>
            </a:fld>
            <a:endParaRPr lang="sl-SI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značba mesta vsebine 2"/>
              <p:cNvSpPr txBox="1">
                <a:spLocks/>
              </p:cNvSpPr>
              <p:nvPr/>
            </p:nvSpPr>
            <p:spPr>
              <a:xfrm>
                <a:off x="838200" y="1460500"/>
                <a:ext cx="5016500" cy="50292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sl-SI" b="1" dirty="0" smtClean="0"/>
              </a:p>
              <a:p>
                <a:r>
                  <a:rPr lang="sl-SI" b="1" dirty="0" smtClean="0"/>
                  <a:t>Pravokotnik: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i="1" dirty="0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sl-SI" i="1" dirty="0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sl-SI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sl-SI" i="1" dirty="0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sl-SI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sl-SI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sl-SI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l-SI" i="1" dirty="0" err="1" smtClean="0">
                          <a:latin typeface="Cambria Math" panose="02040503050406030204" pitchFamily="18" charset="0"/>
                        </a:rPr>
                        <m:t>𝑎𝑏</m:t>
                      </m:r>
                    </m:oMath>
                  </m:oMathPara>
                </a14:m>
                <a:endParaRPr lang="sl-SI" dirty="0" smtClean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sl-SI" dirty="0" smtClean="0"/>
                  <a:t>(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sl-SI" i="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sl-SI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sl-SI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l-SI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sl-SI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sl-SI" i="1" dirty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sl-SI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l-SI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sl-SI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sl-SI" dirty="0" smtClean="0"/>
                  <a:t>)</a:t>
                </a:r>
                <a:endParaRPr lang="sl-SI" b="1" dirty="0"/>
              </a:p>
              <a:p>
                <a:pPr lvl="3"/>
                <a:endParaRPr lang="sl-SI" b="1" dirty="0" smtClean="0"/>
              </a:p>
              <a:p>
                <a:pPr marL="1371600" lvl="3" indent="0">
                  <a:buNone/>
                </a:pPr>
                <a:endParaRPr lang="sl-SI" b="1" dirty="0" smtClean="0"/>
              </a:p>
              <a:p>
                <a:r>
                  <a:rPr lang="sl-SI" b="1" dirty="0" smtClean="0"/>
                  <a:t>Kvadrat: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i="1" dirty="0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sl-SI" i="1" dirty="0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sl-SI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sl-SI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sl-SI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l-SI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l-SI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sl-SI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sl-SI" dirty="0" smtClean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sl-SI" dirty="0" smtClean="0"/>
                  <a:t>(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sl-SI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l-SI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l-SI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sl-SI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sl-SI" dirty="0" smtClean="0"/>
                  <a:t>)</a:t>
                </a:r>
              </a:p>
            </p:txBody>
          </p:sp>
        </mc:Choice>
        <mc:Fallback xmlns="">
          <p:sp>
            <p:nvSpPr>
              <p:cNvPr id="6" name="Označba mesta vsebin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60500"/>
                <a:ext cx="5016500" cy="5029200"/>
              </a:xfrm>
              <a:prstGeom prst="rect">
                <a:avLst/>
              </a:prstGeom>
              <a:blipFill>
                <a:blip r:embed="rId4"/>
                <a:stretch>
                  <a:fillRect l="-2190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značba mesta vsebine 2"/>
              <p:cNvSpPr txBox="1">
                <a:spLocks/>
              </p:cNvSpPr>
              <p:nvPr/>
            </p:nvSpPr>
            <p:spPr>
              <a:xfrm>
                <a:off x="5854700" y="1460500"/>
                <a:ext cx="5499100" cy="50292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sl-SI" b="1" dirty="0" smtClean="0"/>
              </a:p>
              <a:p>
                <a:r>
                  <a:rPr lang="sl-SI" b="1" dirty="0" smtClean="0"/>
                  <a:t>Paralelogram/romboid: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i="1" dirty="0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sl-SI" i="1" dirty="0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sl-SI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sl-SI" i="1" dirty="0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sl-SI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sl-SI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sl-SI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l-SI" i="1" dirty="0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sl-SI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l-SI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sl-SI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sl-SI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l-SI" i="1" dirty="0" err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sl-SI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l-SI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sl-SI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sl-SI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sl-SI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l-SI" i="1" dirty="0" err="1" smtClean="0">
                          <a:latin typeface="Cambria Math" panose="02040503050406030204" pitchFamily="18" charset="0"/>
                        </a:rPr>
                        <m:t>𝑎𝑏</m:t>
                      </m:r>
                      <m:func>
                        <m:funcPr>
                          <m:ctrlPr>
                            <a:rPr lang="sl-SI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l-SI" dirty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sl-SI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sl-SI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l-SI" i="1" dirty="0" err="1" smtClean="0">
                          <a:latin typeface="Cambria Math" panose="02040503050406030204" pitchFamily="18" charset="0"/>
                        </a:rPr>
                        <m:t>𝑎𝑏</m:t>
                      </m:r>
                      <m:func>
                        <m:funcPr>
                          <m:ctrlPr>
                            <a:rPr lang="sl-SI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l-SI" dirty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sl-SI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sl-SI" dirty="0" smtClean="0"/>
              </a:p>
              <a:p>
                <a:r>
                  <a:rPr lang="sl-SI" b="1" dirty="0" smtClean="0"/>
                  <a:t>Romb: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i="1" dirty="0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sl-SI" i="1" dirty="0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sl-SI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sl-SI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sl-SI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l-SI" i="1" dirty="0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sl-SI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l-SI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sl-SI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sl-SI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sl-SI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l-SI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l-SI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sl-SI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sl-SI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l-SI" dirty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sl-SI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sl-SI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l-SI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l-SI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sl-SI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sl-SI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l-SI" dirty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sl-SI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sl-SI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sl-SI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l-SI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l-SI" i="1" dirty="0" err="1" smtClean="0">
                              <a:latin typeface="Cambria Math" panose="02040503050406030204" pitchFamily="18" charset="0"/>
                            </a:rPr>
                            <m:t>𝑒𝑓</m:t>
                          </m:r>
                        </m:num>
                        <m:den>
                          <m:r>
                            <a:rPr lang="sl-SI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sl-SI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sl-SI" dirty="0" smtClean="0"/>
                  <a:t>(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sl-SI" i="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sl-SI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sl-SI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sl-SI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sl-SI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sl-SI" i="1" dirty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num>
                                  <m:den>
                                    <m:r>
                                      <a:rPr lang="sl-SI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sl-SI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sl-SI" i="1" dirty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sl-SI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sl-SI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sl-SI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sl-SI" i="1" dirty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sl-SI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sl-SI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sl-SI" dirty="0" smtClean="0"/>
                  <a:t>)</a:t>
                </a:r>
                <a:endParaRPr lang="sl-SI" dirty="0"/>
              </a:p>
            </p:txBody>
          </p:sp>
        </mc:Choice>
        <mc:Fallback xmlns="">
          <p:sp>
            <p:nvSpPr>
              <p:cNvPr id="7" name="Označba mesta vsebin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700" y="1460500"/>
                <a:ext cx="5499100" cy="5029200"/>
              </a:xfrm>
              <a:prstGeom prst="rect">
                <a:avLst/>
              </a:prstGeom>
              <a:blipFill>
                <a:blip r:embed="rId5"/>
                <a:stretch>
                  <a:fillRect l="-1993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Slika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5962" y="5071269"/>
            <a:ext cx="2276475" cy="1476375"/>
          </a:xfrm>
          <a:prstGeom prst="rect">
            <a:avLst/>
          </a:prstGeom>
        </p:spPr>
      </p:pic>
      <p:pic>
        <p:nvPicPr>
          <p:cNvPr id="12" name="Slika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563" y="5061744"/>
            <a:ext cx="177165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97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 smtClean="0"/>
              <a:t>1. </a:t>
            </a:r>
            <a:r>
              <a:rPr lang="sl-SI" b="1" dirty="0"/>
              <a:t>3</a:t>
            </a:r>
            <a:r>
              <a:rPr lang="sl-SI" b="1" dirty="0" smtClean="0"/>
              <a:t> OBSEG IN PLOŠČINA TRAPEZA IN </a:t>
            </a:r>
            <a:r>
              <a:rPr lang="sl-SI" b="1" dirty="0" err="1" smtClean="0"/>
              <a:t>DELTOIDA</a:t>
            </a:r>
            <a:endParaRPr lang="sl-SI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značba mesta vsebine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79901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sl-SI" b="1" dirty="0"/>
                  <a:t>Trapez</a:t>
                </a:r>
                <a:r>
                  <a:rPr lang="sl-SI" dirty="0"/>
                  <a:t> je štirikotnik, ki ima točno en par vzporednih stranic</a:t>
                </a:r>
                <a:r>
                  <a:rPr lang="sl-SI" dirty="0" smtClean="0"/>
                  <a:t>. </a:t>
                </a:r>
                <a:r>
                  <a:rPr lang="it-IT" dirty="0"/>
                  <a:t>Ti </a:t>
                </a:r>
                <a:r>
                  <a:rPr lang="it-IT" dirty="0" err="1"/>
                  <a:t>dve</a:t>
                </a:r>
                <a:r>
                  <a:rPr lang="it-IT" dirty="0"/>
                  <a:t> </a:t>
                </a:r>
                <a:r>
                  <a:rPr lang="it-IT" dirty="0" err="1"/>
                  <a:t>stranici</a:t>
                </a:r>
                <a:r>
                  <a:rPr lang="it-IT" dirty="0"/>
                  <a:t> </a:t>
                </a:r>
                <a:r>
                  <a:rPr lang="it-IT" dirty="0" err="1"/>
                  <a:t>imenujemo</a:t>
                </a:r>
                <a:r>
                  <a:rPr lang="it-IT" dirty="0"/>
                  <a:t> </a:t>
                </a:r>
                <a:r>
                  <a:rPr lang="it-IT" dirty="0" err="1"/>
                  <a:t>osnovnici</a:t>
                </a:r>
                <a:r>
                  <a:rPr lang="it-IT" dirty="0"/>
                  <a:t> </a:t>
                </a:r>
                <a:r>
                  <a:rPr lang="it-IT" dirty="0" err="1"/>
                  <a:t>trapeza</a:t>
                </a:r>
                <a:r>
                  <a:rPr lang="it-IT" dirty="0"/>
                  <a:t> (in </a:t>
                </a:r>
                <a:r>
                  <a:rPr lang="it-IT" dirty="0" err="1"/>
                  <a:t>ju</a:t>
                </a:r>
                <a:r>
                  <a:rPr lang="it-IT" dirty="0"/>
                  <a:t> </a:t>
                </a:r>
                <a:r>
                  <a:rPr lang="it-IT" dirty="0" err="1"/>
                  <a:t>ponavadi</a:t>
                </a:r>
                <a:r>
                  <a:rPr lang="it-IT" dirty="0"/>
                  <a:t> </a:t>
                </a:r>
                <a:r>
                  <a:rPr lang="it-IT" dirty="0" err="1"/>
                  <a:t>označujemo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it-IT" dirty="0"/>
                  <a:t> in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it-IT" dirty="0"/>
                  <a:t>), ostali </a:t>
                </a:r>
                <a:r>
                  <a:rPr lang="it-IT" dirty="0" err="1"/>
                  <a:t>dve</a:t>
                </a:r>
                <a:r>
                  <a:rPr lang="it-IT" dirty="0"/>
                  <a:t> </a:t>
                </a:r>
                <a:r>
                  <a:rPr lang="it-IT" dirty="0" err="1"/>
                  <a:t>stranici</a:t>
                </a:r>
                <a:r>
                  <a:rPr lang="it-IT" dirty="0"/>
                  <a:t> </a:t>
                </a:r>
                <a:r>
                  <a:rPr lang="it-IT" dirty="0" err="1"/>
                  <a:t>pa</a:t>
                </a:r>
                <a:r>
                  <a:rPr lang="it-IT" dirty="0"/>
                  <a:t> sta </a:t>
                </a:r>
                <a:r>
                  <a:rPr lang="it-IT" dirty="0" err="1"/>
                  <a:t>kraka</a:t>
                </a:r>
                <a:r>
                  <a:rPr lang="it-IT" dirty="0"/>
                  <a:t> (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it-IT" dirty="0"/>
                  <a:t> in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it-IT" dirty="0" smtClean="0"/>
                  <a:t>).</a:t>
                </a:r>
                <a:r>
                  <a:rPr lang="sl-SI" dirty="0" smtClean="0"/>
                  <a:t> Zveznica razpolovišč krakov je srednjica s: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sl-SI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l-SI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l-SI" i="1" dirty="0" err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sl-SI" i="1" dirty="0" err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l-SI" i="1" dirty="0" err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sl-SI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sl-SI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i="1" dirty="0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sl-SI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l-SI" i="1" dirty="0" err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sl-SI" i="1" dirty="0" err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l-SI" i="1" dirty="0" err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sl-SI" i="1" dirty="0" err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l-SI" i="1" dirty="0" err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sl-SI" i="1" dirty="0" err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l-SI" i="1" dirty="0" err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sl-SI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sl-SI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l-SI" i="1" dirty="0" err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sl-SI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sl-SI" i="1" dirty="0" err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sl-SI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l-SI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l-SI" i="1" dirty="0" err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sl-SI" i="1" dirty="0" err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l-SI" i="1" dirty="0" err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sl-SI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sl-SI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sl-SI" i="1" dirty="0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sl-SI" dirty="0" smtClean="0"/>
              </a:p>
              <a:p>
                <a:r>
                  <a:rPr lang="sl-SI" b="1" dirty="0" err="1"/>
                  <a:t>Deltiod</a:t>
                </a:r>
                <a:r>
                  <a:rPr lang="sl-SI" dirty="0"/>
                  <a:t> je štirikotnik, ki ima dva para skladnih sosednjih stranic</a:t>
                </a:r>
                <a:r>
                  <a:rPr lang="sl-SI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i="1" dirty="0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sl-SI" i="1" dirty="0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sl-SI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sl-SI" i="1" dirty="0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sl-SI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sl-SI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sl-SI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l-SI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l-SI" i="1" dirty="0" err="1" smtClean="0">
                              <a:latin typeface="Cambria Math" panose="02040503050406030204" pitchFamily="18" charset="0"/>
                            </a:rPr>
                            <m:t>𝑒𝑓</m:t>
                          </m:r>
                        </m:num>
                        <m:den>
                          <m:r>
                            <a:rPr lang="sl-SI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sl-SI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sl-SI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l-SI" i="1" dirty="0" err="1" smtClean="0">
                          <a:latin typeface="Cambria Math" panose="02040503050406030204" pitchFamily="18" charset="0"/>
                        </a:rPr>
                        <m:t>𝑎𝑏</m:t>
                      </m:r>
                      <m:func>
                        <m:funcPr>
                          <m:ctrlPr>
                            <a:rPr lang="sl-SI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l-SI" i="0" dirty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sl-SI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sl-SI" dirty="0"/>
              </a:p>
            </p:txBody>
          </p:sp>
        </mc:Choice>
        <mc:Fallback xmlns="">
          <p:sp>
            <p:nvSpPr>
              <p:cNvPr id="3" name="Označba mesta vsebin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799012"/>
              </a:xfrm>
              <a:blipFill>
                <a:blip r:embed="rId2"/>
                <a:stretch>
                  <a:fillRect l="-1043" t="-2792" r="-1391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značba mest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43BD-DBCA-4704-82CD-45E066106B3A}" type="slidenum">
              <a:rPr lang="sl-SI" smtClean="0"/>
              <a:t>6</a:t>
            </a:fld>
            <a:endParaRPr lang="sl-SI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7800" y="4730397"/>
            <a:ext cx="3162300" cy="1991078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7825" y="2860675"/>
            <a:ext cx="2419350" cy="1390650"/>
          </a:xfrm>
          <a:prstGeom prst="rect">
            <a:avLst/>
          </a:prstGeom>
        </p:spPr>
      </p:pic>
      <p:pic>
        <p:nvPicPr>
          <p:cNvPr id="7" name="Slika 6"/>
          <p:cNvPicPr>
            <a:picLocks noChangeAspect="1"/>
          </p:cNvPicPr>
          <p:nvPr/>
        </p:nvPicPr>
        <p:blipFill rotWithShape="1">
          <a:blip r:embed="rId5"/>
          <a:srcRect t="82151" r="54882"/>
          <a:stretch/>
        </p:blipFill>
        <p:spPr>
          <a:xfrm>
            <a:off x="1779587" y="3263900"/>
            <a:ext cx="1878013" cy="119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61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8200" y="263525"/>
            <a:ext cx="10515600" cy="1325563"/>
          </a:xfrm>
        </p:spPr>
        <p:txBody>
          <a:bodyPr/>
          <a:lstStyle/>
          <a:p>
            <a:r>
              <a:rPr lang="sl-SI" b="1" dirty="0" smtClean="0"/>
              <a:t>1. 4 OBSEG IN PLOŠČINA TRIKOTNIKA</a:t>
            </a:r>
            <a:endParaRPr lang="sl-SI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značba mesta vsebine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2700"/>
                <a:ext cx="10515600" cy="52070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sl-SI" b="1" dirty="0" smtClean="0"/>
                  <a:t>Obseg</a:t>
                </a:r>
                <a:r>
                  <a:rPr lang="sl-SI" dirty="0" smtClean="0"/>
                  <a:t>: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sl-SI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l-SI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sl-SI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sl-SI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sl-SI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sl-SI" i="1" dirty="0" err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sl-SI" dirty="0" smtClean="0"/>
              </a:p>
              <a:p>
                <a:r>
                  <a:rPr lang="sl-SI" b="1" dirty="0" smtClean="0"/>
                  <a:t>Ploščina</a:t>
                </a:r>
                <a:r>
                  <a:rPr lang="sl-SI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l-SI" sz="28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sl-SI" sz="280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l-SI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l-SI" sz="28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sl-SI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l-SI" sz="28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sl-SI" sz="28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num>
                      <m:den>
                        <m:r>
                          <a:rPr lang="sl-SI" sz="2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sl-SI" sz="280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l-SI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l-SI" sz="2800" i="1" dirty="0" err="1" smtClean="0">
                            <a:latin typeface="Cambria Math" panose="02040503050406030204" pitchFamily="18" charset="0"/>
                          </a:rPr>
                          <m:t>𝑏</m:t>
                        </m:r>
                        <m:sSub>
                          <m:sSubPr>
                            <m:ctrlPr>
                              <a:rPr lang="sl-SI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l-SI" sz="28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sl-SI" sz="28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num>
                      <m:den>
                        <m:r>
                          <a:rPr lang="sl-SI" sz="2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sl-SI" sz="280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l-SI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l-SI" sz="28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sSub>
                          <m:sSubPr>
                            <m:ctrlPr>
                              <a:rPr lang="sl-SI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l-SI" sz="28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sl-SI" sz="28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r>
                          <a:rPr lang="sl-SI" sz="2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sl-SI" sz="2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sl-SI" sz="28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sl-SI" sz="280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l-SI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l-SI" sz="2800" i="1" dirty="0" err="1" smtClean="0">
                            <a:latin typeface="Cambria Math" panose="02040503050406030204" pitchFamily="18" charset="0"/>
                          </a:rPr>
                          <m:t>𝑏𝑐</m:t>
                        </m:r>
                        <m:func>
                          <m:funcPr>
                            <m:ctrlPr>
                              <a:rPr lang="sl-SI" sz="280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sl-SI" sz="2800" i="0" dirty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sl-SI" sz="28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func>
                      </m:num>
                      <m:den>
                        <m:r>
                          <a:rPr lang="sl-SI" sz="2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sl-SI" sz="280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l-SI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l-SI" sz="2800" i="1" dirty="0" err="1" smtClean="0">
                            <a:latin typeface="Cambria Math" panose="02040503050406030204" pitchFamily="18" charset="0"/>
                          </a:rPr>
                          <m:t>𝑎𝑐</m:t>
                        </m:r>
                        <m:func>
                          <m:funcPr>
                            <m:ctrlPr>
                              <a:rPr lang="sl-SI" sz="280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sl-SI" sz="2800" i="0" dirty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sl-SI" sz="28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func>
                      </m:num>
                      <m:den>
                        <m:r>
                          <a:rPr lang="sl-SI" sz="2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sl-SI" sz="280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l-SI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l-SI" sz="2800" i="1" dirty="0" err="1" smtClean="0">
                            <a:latin typeface="Cambria Math" panose="02040503050406030204" pitchFamily="18" charset="0"/>
                          </a:rPr>
                          <m:t>𝑎𝑏</m:t>
                        </m:r>
                        <m:func>
                          <m:funcPr>
                            <m:ctrlPr>
                              <a:rPr lang="sl-SI" sz="280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sl-SI" sz="2800" i="0" dirty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sl-SI" sz="28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</m:func>
                      </m:num>
                      <m:den>
                        <m:r>
                          <a:rPr lang="sl-SI" sz="2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sl-SI" sz="2800" dirty="0" smtClean="0"/>
              </a:p>
              <a:p>
                <a:pPr lvl="1"/>
                <a:r>
                  <a:rPr lang="sl-SI" sz="2800" b="1" dirty="0" err="1" smtClean="0"/>
                  <a:t>Heronova</a:t>
                </a:r>
                <a:r>
                  <a:rPr lang="sl-SI" sz="2800" b="1" dirty="0" smtClean="0"/>
                  <a:t> formula</a:t>
                </a:r>
                <a:r>
                  <a:rPr lang="sl-SI" sz="2800" dirty="0" smtClean="0"/>
                  <a:t>: </a:t>
                </a:r>
                <a14:m>
                  <m:oMath xmlns:m="http://schemas.openxmlformats.org/officeDocument/2006/math">
                    <m:r>
                      <a:rPr lang="sl-SI" sz="28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sl-SI" sz="2800" i="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sl-SI" sz="28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sl-SI" sz="2800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l-SI" sz="28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l-SI" sz="2800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l-SI" sz="28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l-SI" sz="28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sl-SI" sz="2800" i="1" dirty="0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sl-SI" sz="2800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l-SI" sz="28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l-SI" sz="2800" i="1" dirty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sl-SI" sz="2800" i="1" dirty="0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sl-SI" sz="2800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sl-SI" sz="28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l-SI" sz="2800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sl-SI" sz="28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r>
                  <a:rPr lang="sl-SI" sz="2800" dirty="0" smtClean="0"/>
                  <a:t>; </a:t>
                </a:r>
                <a14:m>
                  <m:oMath xmlns:m="http://schemas.openxmlformats.org/officeDocument/2006/math">
                    <m:r>
                      <a:rPr lang="sl-SI" sz="28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sl-SI" sz="280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l-SI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l-SI" sz="2800" i="1" dirty="0" err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sl-SI" sz="2800" i="1" dirty="0" err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l-SI" sz="2800" i="1" dirty="0" err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sl-SI" sz="2800" i="1" dirty="0" err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l-SI" sz="2800" i="1" dirty="0" err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sl-SI" sz="2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sl-SI" dirty="0" smtClean="0"/>
              </a:p>
              <a:p>
                <a:r>
                  <a:rPr lang="sl-SI" b="1" dirty="0" smtClean="0"/>
                  <a:t>Polmer včrtane krožnice</a:t>
                </a:r>
                <a:r>
                  <a:rPr lang="sl-SI" dirty="0" smtClean="0"/>
                  <a:t>: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sl-SI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l-SI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l-SI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a:rPr lang="sl-SI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sl-SI" dirty="0" smtClean="0"/>
              </a:p>
              <a:p>
                <a:r>
                  <a:rPr lang="sl-SI" b="1" dirty="0" smtClean="0"/>
                  <a:t>Polmer očrtane krožnice</a:t>
                </a:r>
                <a:r>
                  <a:rPr lang="sl-SI" dirty="0" smtClean="0"/>
                  <a:t>: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sl-SI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l-SI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l-SI" i="1" dirty="0" smtClean="0">
                            <a:latin typeface="Cambria Math" panose="02040503050406030204" pitchFamily="18" charset="0"/>
                          </a:rPr>
                          <m:t>𝑎𝑏𝑐</m:t>
                        </m:r>
                      </m:num>
                      <m:den>
                        <m:r>
                          <a:rPr lang="sl-SI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sl-SI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</m:oMath>
                </a14:m>
                <a:endParaRPr lang="sl-SI" dirty="0" smtClean="0"/>
              </a:p>
              <a:p>
                <a:r>
                  <a:rPr lang="sl-SI" dirty="0" smtClean="0"/>
                  <a:t>Sinusni izrek: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l-SI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l-SI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func>
                          <m:funcPr>
                            <m:ctrlPr>
                              <a:rPr lang="sl-SI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sl-SI" i="1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sl-SI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func>
                      </m:den>
                    </m:f>
                    <m:r>
                      <a:rPr lang="sl-SI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l-SI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l-SI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func>
                          <m:funcPr>
                            <m:ctrlPr>
                              <a:rPr lang="sl-SI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sl-SI" i="1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sl-SI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func>
                      </m:den>
                    </m:f>
                    <m:r>
                      <a:rPr lang="sl-SI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l-SI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l-SI" i="1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func>
                          <m:funcPr>
                            <m:ctrlPr>
                              <a:rPr lang="sl-SI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sl-SI" i="1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sl-SI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</m:func>
                      </m:den>
                    </m:f>
                    <m:r>
                      <a:rPr lang="sl-SI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sl-SI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sl-SI" dirty="0" smtClean="0"/>
              </a:p>
              <a:p>
                <a:r>
                  <a:rPr lang="sl-SI" dirty="0" smtClean="0"/>
                  <a:t>Kosinusni izrek: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l-SI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l-SI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sl-SI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l-SI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l-SI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l-SI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sl-SI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l-SI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sl-SI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l-SI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sl-SI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l-SI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sl-SI" i="1">
                        <a:latin typeface="Cambria Math" panose="02040503050406030204" pitchFamily="18" charset="0"/>
                      </a:rPr>
                      <m:t>𝑎𝑐</m:t>
                    </m:r>
                    <m:func>
                      <m:funcPr>
                        <m:ctrlPr>
                          <a:rPr lang="sl-SI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l-SI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sl-SI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func>
                  </m:oMath>
                </a14:m>
                <a:endParaRPr lang="sl-SI" dirty="0" smtClean="0"/>
              </a:p>
              <a:p>
                <a:pPr marL="0" indent="0">
                  <a:buNone/>
                </a:pPr>
                <a:endParaRPr lang="sl-SI" dirty="0"/>
              </a:p>
            </p:txBody>
          </p:sp>
        </mc:Choice>
        <mc:Fallback xmlns="">
          <p:sp>
            <p:nvSpPr>
              <p:cNvPr id="3" name="Označba mesta vsebin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2700"/>
                <a:ext cx="10515600" cy="5207000"/>
              </a:xfrm>
              <a:blipFill>
                <a:blip r:embed="rId2"/>
                <a:stretch>
                  <a:fillRect l="-1043" t="-2573" b="-468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značba mest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43BD-DBCA-4704-82CD-45E066106B3A}" type="slidenum">
              <a:rPr lang="sl-SI" smtClean="0"/>
              <a:t>7</a:t>
            </a:fld>
            <a:endParaRPr lang="sl-SI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 rotWithShape="1">
          <a:blip r:embed="rId3"/>
          <a:srcRect r="56596" b="75357"/>
          <a:stretch/>
        </p:blipFill>
        <p:spPr>
          <a:xfrm>
            <a:off x="7616825" y="1356779"/>
            <a:ext cx="3203575" cy="2027772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9193" y="4113508"/>
            <a:ext cx="1522413" cy="1513884"/>
          </a:xfrm>
          <a:prstGeom prst="rect">
            <a:avLst/>
          </a:prstGeom>
        </p:spPr>
      </p:pic>
      <p:pic>
        <p:nvPicPr>
          <p:cNvPr id="7" name="Slika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9212" y="3912892"/>
            <a:ext cx="1882775" cy="148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87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Označba mesta vsebine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8300"/>
                <a:ext cx="10515600" cy="6121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sl-SI" sz="3000" b="1" dirty="0" smtClean="0"/>
                  <a:t>Pravokotni trikotnik</a:t>
                </a:r>
              </a:p>
              <a:p>
                <a:r>
                  <a:rPr lang="sl-SI" b="1" dirty="0" smtClean="0"/>
                  <a:t>Obseg</a:t>
                </a:r>
                <a:r>
                  <a:rPr lang="sl-SI" dirty="0" smtClean="0"/>
                  <a:t>: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sl-SI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l-SI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sl-SI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sl-SI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sl-SI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sl-SI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sl-SI" dirty="0" smtClean="0"/>
              </a:p>
              <a:p>
                <a:r>
                  <a:rPr lang="sl-SI" b="1" dirty="0" smtClean="0"/>
                  <a:t>Ploščina</a:t>
                </a:r>
                <a:r>
                  <a:rPr lang="sl-SI" dirty="0" smtClean="0"/>
                  <a:t>: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sl-SI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l-SI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l-SI" i="1" dirty="0" err="1" smtClean="0">
                            <a:latin typeface="Cambria Math" panose="02040503050406030204" pitchFamily="18" charset="0"/>
                          </a:rPr>
                          <m:t>𝑎𝑏</m:t>
                        </m:r>
                      </m:num>
                      <m:den>
                        <m:r>
                          <a:rPr lang="sl-SI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sl-SI" dirty="0" smtClean="0"/>
              </a:p>
              <a:p>
                <a:r>
                  <a:rPr lang="sl-SI" sz="2400" dirty="0" smtClean="0"/>
                  <a:t>Evklidov izrek: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l-SI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l-SI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sl-SI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l-SI" sz="24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l-SI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l-SI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l-SI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l-SI" sz="24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sl-SI" sz="2400" dirty="0" smtClean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l-SI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l-SI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sl-SI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l-SI" sz="24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l-SI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l-SI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sl-SI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l-SI" sz="24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sl-SI" sz="2400" dirty="0" smtClean="0"/>
              </a:p>
              <a:p>
                <a:r>
                  <a:rPr lang="sl-SI" sz="2400" dirty="0" smtClean="0"/>
                  <a:t>Višinski izrek: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l-SI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l-SI" sz="24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sl-SI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l-SI" sz="24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l-SI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l-SI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l-SI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l-SI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l-SI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sl-SI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sl-SI" sz="2400" dirty="0" smtClean="0"/>
              </a:p>
              <a:p>
                <a:r>
                  <a:rPr lang="sl-SI" sz="2400" dirty="0" smtClean="0"/>
                  <a:t>Pitagorov izrek: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l-SI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l-SI" sz="24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sl-SI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l-SI" sz="240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l-SI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l-SI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sl-SI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l-SI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sl-SI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l-SI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sl-SI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sl-SI" sz="2400" dirty="0" smtClean="0"/>
              </a:p>
              <a:p>
                <a:r>
                  <a:rPr lang="sl-SI" sz="2400" dirty="0" smtClean="0"/>
                  <a:t>Kotne funkcije: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sl-SI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l-SI" sz="2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sl-SI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  <m:r>
                      <a:rPr lang="sl-SI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l-SI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l-SI" sz="2400" i="1">
                            <a:latin typeface="Cambria Math" panose="02040503050406030204" pitchFamily="18" charset="0"/>
                          </a:rPr>
                          <m:t>𝑛𝑎𝑠𝑝𝑟𝑜𝑡𝑛𝑎</m:t>
                        </m:r>
                        <m:r>
                          <a:rPr lang="sl-SI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l-SI" sz="2400" i="1">
                            <a:latin typeface="Cambria Math" panose="02040503050406030204" pitchFamily="18" charset="0"/>
                          </a:rPr>
                          <m:t>𝑘𝑎𝑡𝑒𝑡𝑎</m:t>
                        </m:r>
                      </m:num>
                      <m:den>
                        <m:r>
                          <a:rPr lang="sl-SI" sz="2400" i="1">
                            <a:latin typeface="Cambria Math" panose="02040503050406030204" pitchFamily="18" charset="0"/>
                          </a:rPr>
                          <m:t>h𝑖𝑝𝑜𝑡𝑒𝑛𝑢𝑧𝑎</m:t>
                        </m:r>
                      </m:den>
                    </m:f>
                  </m:oMath>
                </a14:m>
                <a:r>
                  <a:rPr lang="sl-SI" sz="2400" dirty="0" smtClean="0"/>
                  <a:t>;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sl-SI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l-SI" sz="2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sl-SI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  <m:r>
                      <a:rPr lang="sl-SI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l-SI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l-SI" sz="2400" i="1">
                            <a:latin typeface="Cambria Math" panose="02040503050406030204" pitchFamily="18" charset="0"/>
                          </a:rPr>
                          <m:t>𝑝𝑟𝑖𝑙𝑒</m:t>
                        </m:r>
                        <m:r>
                          <a:rPr lang="sl-SI" sz="2400" i="1">
                            <a:latin typeface="Cambria Math" panose="02040503050406030204" pitchFamily="18" charset="0"/>
                          </a:rPr>
                          <m:t>ž</m:t>
                        </m:r>
                        <m:r>
                          <a:rPr lang="sl-SI" sz="2400" i="1">
                            <a:latin typeface="Cambria Math" panose="02040503050406030204" pitchFamily="18" charset="0"/>
                          </a:rPr>
                          <m:t>𝑛𝑎</m:t>
                        </m:r>
                        <m:r>
                          <a:rPr lang="sl-SI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l-SI" sz="2400" i="1">
                            <a:latin typeface="Cambria Math" panose="02040503050406030204" pitchFamily="18" charset="0"/>
                          </a:rPr>
                          <m:t>𝑘𝑎𝑡𝑒𝑡𝑎</m:t>
                        </m:r>
                      </m:num>
                      <m:den>
                        <m:r>
                          <a:rPr lang="sl-SI" sz="2400" i="1">
                            <a:latin typeface="Cambria Math" panose="02040503050406030204" pitchFamily="18" charset="0"/>
                          </a:rPr>
                          <m:t>h𝑖𝑝𝑜𝑡𝑒𝑛𝑢𝑧𝑎</m:t>
                        </m:r>
                      </m:den>
                    </m:f>
                  </m:oMath>
                </a14:m>
                <a:r>
                  <a:rPr lang="sl-SI" sz="2400" dirty="0" smtClean="0"/>
                  <a:t> in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sl-SI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l-SI" sz="240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sl-SI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  <m:r>
                      <a:rPr lang="sl-SI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l-SI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l-SI" sz="2400" i="1">
                            <a:latin typeface="Cambria Math" panose="02040503050406030204" pitchFamily="18" charset="0"/>
                          </a:rPr>
                          <m:t>𝑛𝑎𝑠𝑝𝑟𝑜𝑡𝑛𝑎</m:t>
                        </m:r>
                        <m:r>
                          <a:rPr lang="sl-SI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l-SI" sz="2400" i="1">
                            <a:latin typeface="Cambria Math" panose="02040503050406030204" pitchFamily="18" charset="0"/>
                          </a:rPr>
                          <m:t>𝑘𝑎𝑡𝑒𝑡𝑎</m:t>
                        </m:r>
                      </m:num>
                      <m:den>
                        <m:r>
                          <a:rPr lang="sl-SI" sz="2400" i="1">
                            <a:latin typeface="Cambria Math" panose="02040503050406030204" pitchFamily="18" charset="0"/>
                          </a:rPr>
                          <m:t>𝑝𝑟𝑖𝑙𝑒</m:t>
                        </m:r>
                        <m:r>
                          <a:rPr lang="sl-SI" sz="2400" i="1">
                            <a:latin typeface="Cambria Math" panose="02040503050406030204" pitchFamily="18" charset="0"/>
                          </a:rPr>
                          <m:t>ž</m:t>
                        </m:r>
                        <m:r>
                          <a:rPr lang="sl-SI" sz="2400" i="1">
                            <a:latin typeface="Cambria Math" panose="02040503050406030204" pitchFamily="18" charset="0"/>
                          </a:rPr>
                          <m:t>𝑛𝑎</m:t>
                        </m:r>
                        <m:r>
                          <a:rPr lang="sl-SI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l-SI" sz="2400" i="1">
                            <a:latin typeface="Cambria Math" panose="02040503050406030204" pitchFamily="18" charset="0"/>
                          </a:rPr>
                          <m:t>𝑘𝑎𝑡𝑒𝑡𝑎</m:t>
                        </m:r>
                      </m:den>
                    </m:f>
                  </m:oMath>
                </a14:m>
                <a:endParaRPr lang="sl-SI" dirty="0" smtClean="0"/>
              </a:p>
              <a:p>
                <a:pPr marL="0" indent="0">
                  <a:buNone/>
                </a:pPr>
                <a:r>
                  <a:rPr lang="sl-SI" sz="3000" b="1" dirty="0"/>
                  <a:t>Enakostraničen trikotnik</a:t>
                </a:r>
              </a:p>
              <a:p>
                <a:r>
                  <a:rPr lang="sl-SI" b="1" dirty="0"/>
                  <a:t>Obseg</a:t>
                </a:r>
                <a:r>
                  <a:rPr lang="sl-SI" dirty="0"/>
                  <a:t>: </a:t>
                </a:r>
                <a14:m>
                  <m:oMath xmlns:m="http://schemas.openxmlformats.org/officeDocument/2006/math">
                    <m:r>
                      <a:rPr lang="sl-SI" i="1" dirty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sl-SI" i="1" dirty="0">
                        <a:latin typeface="Cambria Math" panose="02040503050406030204" pitchFamily="18" charset="0"/>
                      </a:rPr>
                      <m:t>=3</m:t>
                    </m:r>
                    <m:r>
                      <a:rPr lang="sl-SI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sl-SI" b="1" dirty="0"/>
              </a:p>
              <a:p>
                <a:r>
                  <a:rPr lang="sl-SI" b="1" dirty="0"/>
                  <a:t>Ploščina</a:t>
                </a:r>
                <a:r>
                  <a:rPr lang="sl-SI" dirty="0"/>
                  <a:t>: </a:t>
                </a:r>
                <a14:m>
                  <m:oMath xmlns:m="http://schemas.openxmlformats.org/officeDocument/2006/math">
                    <m:r>
                      <a:rPr lang="sl-SI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sl-SI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l-SI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sl-SI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sl-SI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sSup>
                          <m:sSupPr>
                            <m:ctrlPr>
                              <a:rPr lang="sl-SI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l-SI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sl-SI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sl-SI" i="1" dirty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sl-SI" dirty="0"/>
                  <a:t>  (</a:t>
                </a:r>
                <a14:m>
                  <m:oMath xmlns:m="http://schemas.openxmlformats.org/officeDocument/2006/math">
                    <m:r>
                      <a:rPr lang="sl-SI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sl-SI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l-SI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l-SI" i="1" dirty="0">
                            <a:latin typeface="Cambria Math" panose="02040503050406030204" pitchFamily="18" charset="0"/>
                          </a:rPr>
                          <m:t>𝑎</m:t>
                        </m:r>
                        <m:rad>
                          <m:radPr>
                            <m:degHide m:val="on"/>
                            <m:ctrlPr>
                              <a:rPr lang="sl-SI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sl-SI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sl-SI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sl-SI" dirty="0" smtClean="0"/>
                  <a:t>)</a:t>
                </a:r>
                <a:endParaRPr lang="sl-SI" dirty="0"/>
              </a:p>
            </p:txBody>
          </p:sp>
        </mc:Choice>
        <mc:Fallback xmlns="">
          <p:sp>
            <p:nvSpPr>
              <p:cNvPr id="3" name="Označba mesta vsebin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8300"/>
                <a:ext cx="10515600" cy="6121400"/>
              </a:xfrm>
              <a:blipFill>
                <a:blip r:embed="rId2"/>
                <a:stretch>
                  <a:fillRect l="-1391" t="-1990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značba mest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43BD-DBCA-4704-82CD-45E066106B3A}" type="slidenum">
              <a:rPr lang="sl-SI" smtClean="0"/>
              <a:t>8</a:t>
            </a:fld>
            <a:endParaRPr lang="sl-SI"/>
          </a:p>
        </p:txBody>
      </p:sp>
      <p:pic>
        <p:nvPicPr>
          <p:cNvPr id="8" name="Slika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912" y="750091"/>
            <a:ext cx="4941872" cy="2501900"/>
          </a:xfrm>
          <a:prstGeom prst="rect">
            <a:avLst/>
          </a:prstGeom>
        </p:spPr>
      </p:pic>
      <p:pic>
        <p:nvPicPr>
          <p:cNvPr id="10" name="Slika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8912" y="4816775"/>
            <a:ext cx="1562100" cy="167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035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 smtClean="0"/>
              <a:t>1. 5 OBSEG IN PLOŠČINA PRAVILNEGA VEČKOTNIKA</a:t>
            </a:r>
            <a:endParaRPr lang="sl-SI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značba mesta vsebine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799012"/>
              </a:xfrm>
            </p:spPr>
            <p:txBody>
              <a:bodyPr anchor="ctr">
                <a:normAutofit/>
              </a:bodyPr>
              <a:lstStyle/>
              <a:p>
                <a:r>
                  <a:rPr lang="sl-SI" b="1" dirty="0" smtClean="0"/>
                  <a:t>Pravilni </a:t>
                </a:r>
                <a14:m>
                  <m:oMath xmlns:m="http://schemas.openxmlformats.org/officeDocument/2006/math">
                    <m:r>
                      <a:rPr lang="sl-SI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sl-SI" b="1" dirty="0" smtClean="0"/>
                  <a:t>-kotnik</a:t>
                </a:r>
                <a:r>
                  <a:rPr lang="sl-SI" dirty="0" smtClean="0"/>
                  <a:t> je lik, ki ga omejuje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sl-SI" dirty="0" smtClean="0"/>
                  <a:t> enako dolgih stranic in ima vse kote skladne.</a:t>
                </a:r>
              </a:p>
              <a:p>
                <a:r>
                  <a:rPr lang="sl-SI" b="1" dirty="0" smtClean="0"/>
                  <a:t>Obseg: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sl-SI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l-SI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sl-SI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sl-SI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sl-SI" dirty="0" smtClean="0"/>
                  <a:t>  (</a:t>
                </a:r>
                <a14:m>
                  <m:oMath xmlns:m="http://schemas.openxmlformats.org/officeDocument/2006/math">
                    <m:r>
                      <a:rPr lang="sl-SI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sl-SI" b="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sl-SI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sl-SI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sl-SI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l-SI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sl-SI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l-SI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180°</m:t>
                            </m:r>
                          </m:num>
                          <m:den>
                            <m:r>
                              <a:rPr lang="sl-SI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func>
                  </m:oMath>
                </a14:m>
                <a:r>
                  <a:rPr lang="sl-SI" dirty="0" smtClean="0"/>
                  <a:t>)</a:t>
                </a:r>
              </a:p>
              <a:p>
                <a:r>
                  <a:rPr lang="sl-SI" b="1" dirty="0" smtClean="0"/>
                  <a:t>Ploščina:</a:t>
                </a:r>
                <a:r>
                  <a:rPr lang="sl-SI" dirty="0" smtClean="0"/>
                  <a:t> </a:t>
                </a:r>
                <a14:m>
                  <m:oMath xmlns:m="http://schemas.openxmlformats.org/officeDocument/2006/math">
                    <m:r>
                      <a:rPr lang="sl-SI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sl-SI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l-SI" i="1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sl-SI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sl-SI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l-SI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sl-SI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sub>
                    </m:sSub>
                    <m:r>
                      <a:rPr lang="sl-SI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l-SI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sl-SI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sl-SI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sl-SI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l-SI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sl-SI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sl-SI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unc>
                          <m:funcPr>
                            <m:ctrlPr>
                              <a:rPr lang="sl-SI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sl-SI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sl-SI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sl-SI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360°</m:t>
                                </m:r>
                              </m:num>
                              <m:den>
                                <m:r>
                                  <a:rPr lang="sl-SI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func>
                      </m:num>
                      <m:den>
                        <m:r>
                          <a:rPr lang="sl-SI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sl-SI" dirty="0" smtClean="0"/>
              </a:p>
              <a:p>
                <a:r>
                  <a:rPr lang="sl-SI" sz="2400" dirty="0" smtClean="0"/>
                  <a:t>Vsota notranjih kotov: </a:t>
                </a:r>
                <a14:m>
                  <m:oMath xmlns:m="http://schemas.openxmlformats.org/officeDocument/2006/math">
                    <m:r>
                      <a:rPr lang="sl-SI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l-SI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sl-SI" sz="2400" i="1" dirty="0" smtClean="0">
                        <a:latin typeface="Cambria Math" panose="02040503050406030204" pitchFamily="18" charset="0"/>
                      </a:rPr>
                      <m:t>−2)180°</m:t>
                    </m:r>
                  </m:oMath>
                </a14:m>
                <a:endParaRPr lang="sl-SI" sz="2400" dirty="0" smtClean="0"/>
              </a:p>
              <a:p>
                <a:r>
                  <a:rPr lang="sl-SI" sz="2400" dirty="0" smtClean="0"/>
                  <a:t>Velikost notranjega kota: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sl-SI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l-SI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sl-SI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l-SI" sz="24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sl-SI" sz="2400" i="1" dirty="0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sl-SI" sz="2400" i="1" dirty="0" smtClean="0">
                            <a:latin typeface="Cambria Math" panose="02040503050406030204" pitchFamily="18" charset="0"/>
                          </a:rPr>
                          <m:t>180°</m:t>
                        </m:r>
                      </m:num>
                      <m:den>
                        <m:r>
                          <a:rPr lang="sl-SI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sl-SI" sz="2400" dirty="0" smtClean="0"/>
              </a:p>
              <a:p>
                <a:r>
                  <a:rPr lang="sl-SI" sz="2400" dirty="0" smtClean="0"/>
                  <a:t>Število diagonal: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l-SI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l-SI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sl-SI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l-SI" sz="24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sl-SI" sz="2400" i="1" dirty="0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d>
                      </m:num>
                      <m:den>
                        <m:r>
                          <a:rPr lang="sl-SI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sl-SI" sz="2400" dirty="0"/>
              </a:p>
            </p:txBody>
          </p:sp>
        </mc:Choice>
        <mc:Fallback xmlns="">
          <p:sp>
            <p:nvSpPr>
              <p:cNvPr id="3" name="Označba mesta vsebin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799012"/>
              </a:xfrm>
              <a:blipFill>
                <a:blip r:embed="rId2"/>
                <a:stretch>
                  <a:fillRect l="-1043" r="-1565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značba mest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43BD-DBCA-4704-82CD-45E066106B3A}" type="slidenum">
              <a:rPr lang="sl-SI" smtClean="0"/>
              <a:t>9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81834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</TotalTime>
  <Words>5211</Words>
  <Application>Microsoft Office PowerPoint</Application>
  <PresentationFormat>Širokozaslonsko</PresentationFormat>
  <Paragraphs>393</Paragraphs>
  <Slides>45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6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45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Times New Roman</vt:lpstr>
      <vt:lpstr>Wingdings</vt:lpstr>
      <vt:lpstr>Officeova tema</vt:lpstr>
      <vt:lpstr>MATEMATIKA</vt:lpstr>
      <vt:lpstr>VSEBINA</vt:lpstr>
      <vt:lpstr>1 METRIČNA GEOMETRIJA V RAVNINI</vt:lpstr>
      <vt:lpstr>1. 1 OBSEG IN PLOŠČINA LIKA</vt:lpstr>
      <vt:lpstr>1. 2 OBSEG IN PLOŠČINA PARALELOGRAMA</vt:lpstr>
      <vt:lpstr>1. 3 OBSEG IN PLOŠČINA TRAPEZA IN DELTOIDA</vt:lpstr>
      <vt:lpstr>1. 4 OBSEG IN PLOŠČINA TRIKOTNIKA</vt:lpstr>
      <vt:lpstr>PowerPointova predstavitev</vt:lpstr>
      <vt:lpstr>1. 5 OBSEG IN PLOŠČINA PRAVILNEGA VEČKOTNIKA</vt:lpstr>
      <vt:lpstr>1. 6 OBSEG IN PLOŠČINA KROGA</vt:lpstr>
      <vt:lpstr>2 METRIČNA GEOMETRIJA V PROSTORU</vt:lpstr>
      <vt:lpstr>1. 1 GEOMETRIJSKA TELESA</vt:lpstr>
      <vt:lpstr>1. 2 PRIZMA</vt:lpstr>
      <vt:lpstr>PowerPointova predstavitev</vt:lpstr>
      <vt:lpstr>1. 3 VALJ</vt:lpstr>
      <vt:lpstr>PowerPointova predstavitev</vt:lpstr>
      <vt:lpstr>1. 4 PIRAMIDA</vt:lpstr>
      <vt:lpstr>PowerPointova predstavitev</vt:lpstr>
      <vt:lpstr>1. 5 STOŽEC</vt:lpstr>
      <vt:lpstr>PowerPointova predstavitev</vt:lpstr>
      <vt:lpstr>1. 6 KROGLA</vt:lpstr>
      <vt:lpstr>1. 7 CAVALIERIJEVO PRAVILO</vt:lpstr>
      <vt:lpstr>3 TRIGONOMETRIJA</vt:lpstr>
      <vt:lpstr>1. 1 KOTNE FUNKCIJE OSTRIH KOTOV</vt:lpstr>
      <vt:lpstr>PowerPointova predstavitev</vt:lpstr>
      <vt:lpstr>PowerPointova predstavitev</vt:lpstr>
      <vt:lpstr>1. 2 KOTNE FUNKCIJE KOTOV DO 360°</vt:lpstr>
      <vt:lpstr>PowerPointova predstavitev</vt:lpstr>
      <vt:lpstr>PowerPointova predstavitev</vt:lpstr>
      <vt:lpstr>4 POLINOM IN RACIONALNA FUNKCIJA</vt:lpstr>
      <vt:lpstr>4. 1 DEFINICIJA POLINOMA, SEŠTEVANJE IN MNOŽENJE</vt:lpstr>
      <vt:lpstr>PowerPointova predstavitev</vt:lpstr>
      <vt:lpstr>4. 2 DELJENJE POLINOMOV</vt:lpstr>
      <vt:lpstr>4. 3 NIČLE POLINOMA </vt:lpstr>
      <vt:lpstr>4. 4 HORNERJEV ALGORITEM</vt:lpstr>
      <vt:lpstr>4. 5 RAZCEPLJANJE POLINOMA</vt:lpstr>
      <vt:lpstr>4. 6 ISKANJE NIČEL </vt:lpstr>
      <vt:lpstr>4. 7 GRAF POLINOMA </vt:lpstr>
      <vt:lpstr>4. 8 BISEKCIJA </vt:lpstr>
      <vt:lpstr>4. 9 NEENAČBE VIŠJIH STOPENJ</vt:lpstr>
      <vt:lpstr>4. 10 DEFINICIJA IN OSNOVNE LASTNOSTI RACIONALNIH FUNKCIJ </vt:lpstr>
      <vt:lpstr>4. 11 GRAF RACIONALNE FUNKCIJE </vt:lpstr>
      <vt:lpstr>4. 12 RACIONALNE ENAČBE IN NEENAČBE </vt:lpstr>
      <vt:lpstr>5 STOŽNICE</vt:lpstr>
      <vt:lpstr>PowerPointova predstavitev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MATEMATIKA</dc:title>
  <dc:creator>Jan Kastelic</dc:creator>
  <cp:lastModifiedBy>Jan Kastelic</cp:lastModifiedBy>
  <cp:revision>431</cp:revision>
  <cp:lastPrinted>2021-06-13T08:30:44Z</cp:lastPrinted>
  <dcterms:created xsi:type="dcterms:W3CDTF">2020-07-18T14:04:30Z</dcterms:created>
  <dcterms:modified xsi:type="dcterms:W3CDTF">2021-06-13T08:31:06Z</dcterms:modified>
</cp:coreProperties>
</file>