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8" r:id="rId3"/>
    <p:sldId id="271" r:id="rId4"/>
    <p:sldId id="270" r:id="rId5"/>
    <p:sldId id="257" r:id="rId6"/>
    <p:sldId id="272" r:id="rId7"/>
    <p:sldId id="280" r:id="rId8"/>
    <p:sldId id="274" r:id="rId9"/>
    <p:sldId id="275" r:id="rId10"/>
    <p:sldId id="276" r:id="rId11"/>
    <p:sldId id="277" r:id="rId12"/>
    <p:sldId id="282" r:id="rId13"/>
    <p:sldId id="279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44" autoAdjust="0"/>
  </p:normalViewPr>
  <p:slideViewPr>
    <p:cSldViewPr snapToGrid="0">
      <p:cViewPr varScale="1">
        <p:scale>
          <a:sx n="92" d="100"/>
          <a:sy n="92" d="100"/>
        </p:scale>
        <p:origin x="29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DDA6AF-C56B-4892-A8F0-C9A7405CB4C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2C7357-4A39-4914-83A0-95530D512B57}" type="pres">
      <dgm:prSet presAssocID="{93DDA6AF-C56B-4892-A8F0-C9A7405CB4CF}" presName="diagram" presStyleCnt="0">
        <dgm:presLayoutVars>
          <dgm:dir/>
          <dgm:resizeHandles val="exact"/>
        </dgm:presLayoutVars>
      </dgm:prSet>
      <dgm:spPr/>
    </dgm:pt>
  </dgm:ptLst>
  <dgm:cxnLst>
    <dgm:cxn modelId="{AC79D577-14C5-416A-86C8-3EA8826B753E}" type="presOf" srcId="{93DDA6AF-C56B-4892-A8F0-C9A7405CB4CF}" destId="{EF2C7357-4A39-4914-83A0-95530D512B5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DDA6AF-C56B-4892-A8F0-C9A7405CB4C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2C7357-4A39-4914-83A0-95530D512B57}" type="pres">
      <dgm:prSet presAssocID="{93DDA6AF-C56B-4892-A8F0-C9A7405CB4CF}" presName="diagram" presStyleCnt="0">
        <dgm:presLayoutVars>
          <dgm:dir/>
          <dgm:resizeHandles val="exact"/>
        </dgm:presLayoutVars>
      </dgm:prSet>
      <dgm:spPr/>
    </dgm:pt>
  </dgm:ptLst>
  <dgm:cxnLst>
    <dgm:cxn modelId="{AC79D577-14C5-416A-86C8-3EA8826B753E}" type="presOf" srcId="{93DDA6AF-C56B-4892-A8F0-C9A7405CB4CF}" destId="{EF2C7357-4A39-4914-83A0-95530D512B5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DDA6AF-C56B-4892-A8F0-C9A7405CB4C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2C7357-4A39-4914-83A0-95530D512B57}" type="pres">
      <dgm:prSet presAssocID="{93DDA6AF-C56B-4892-A8F0-C9A7405CB4CF}" presName="diagram" presStyleCnt="0">
        <dgm:presLayoutVars>
          <dgm:dir/>
          <dgm:resizeHandles val="exact"/>
        </dgm:presLayoutVars>
      </dgm:prSet>
      <dgm:spPr/>
    </dgm:pt>
  </dgm:ptLst>
  <dgm:cxnLst>
    <dgm:cxn modelId="{AC79D577-14C5-416A-86C8-3EA8826B753E}" type="presOf" srcId="{93DDA6AF-C56B-4892-A8F0-C9A7405CB4CF}" destId="{EF2C7357-4A39-4914-83A0-95530D512B5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DDA6AF-C56B-4892-A8F0-C9A7405CB4C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2C7357-4A39-4914-83A0-95530D512B57}" type="pres">
      <dgm:prSet presAssocID="{93DDA6AF-C56B-4892-A8F0-C9A7405CB4CF}" presName="diagram" presStyleCnt="0">
        <dgm:presLayoutVars>
          <dgm:dir/>
          <dgm:resizeHandles val="exact"/>
        </dgm:presLayoutVars>
      </dgm:prSet>
      <dgm:spPr/>
    </dgm:pt>
  </dgm:ptLst>
  <dgm:cxnLst>
    <dgm:cxn modelId="{AC79D577-14C5-416A-86C8-3EA8826B753E}" type="presOf" srcId="{93DDA6AF-C56B-4892-A8F0-C9A7405CB4CF}" destId="{EF2C7357-4A39-4914-83A0-95530D512B5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DDA6AF-C56B-4892-A8F0-C9A7405CB4C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2C7357-4A39-4914-83A0-95530D512B57}" type="pres">
      <dgm:prSet presAssocID="{93DDA6AF-C56B-4892-A8F0-C9A7405CB4CF}" presName="diagram" presStyleCnt="0">
        <dgm:presLayoutVars>
          <dgm:dir/>
          <dgm:resizeHandles val="exact"/>
        </dgm:presLayoutVars>
      </dgm:prSet>
      <dgm:spPr/>
    </dgm:pt>
  </dgm:ptLst>
  <dgm:cxnLst>
    <dgm:cxn modelId="{AC79D577-14C5-416A-86C8-3EA8826B753E}" type="presOf" srcId="{93DDA6AF-C56B-4892-A8F0-C9A7405CB4CF}" destId="{EF2C7357-4A39-4914-83A0-95530D512B5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91C54-F203-4DF0-8342-3550D87753A4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4BF0F-BB0A-481E-9136-B3B79A182DD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83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Technische Differenz:</a:t>
            </a:r>
          </a:p>
          <a:p>
            <a:r>
              <a:rPr lang="de-CH" dirty="0"/>
              <a:t>Library: Du bist in Kontrolle, du entscheidest, wann du die Library aufrufen willst</a:t>
            </a:r>
          </a:p>
          <a:p>
            <a:r>
              <a:rPr lang="de-CH" dirty="0"/>
              <a:t>Framework: </a:t>
            </a:r>
            <a:r>
              <a:rPr lang="de-CH" dirty="0" err="1"/>
              <a:t>Framewrok</a:t>
            </a:r>
            <a:r>
              <a:rPr lang="de-CH" dirty="0"/>
              <a:t> ist in Kontrolle des </a:t>
            </a:r>
            <a:r>
              <a:rPr lang="de-CH" dirty="0" err="1"/>
              <a:t>Flows</a:t>
            </a:r>
            <a:r>
              <a:rPr lang="de-CH" dirty="0"/>
              <a:t>. Framework </a:t>
            </a:r>
            <a:r>
              <a:rPr lang="de-CH" dirty="0" err="1"/>
              <a:t>called</a:t>
            </a:r>
            <a:r>
              <a:rPr lang="de-CH" dirty="0"/>
              <a:t> deinen code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4BF0F-BB0A-481E-9136-B3B79A182DD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642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Bei </a:t>
            </a:r>
            <a:r>
              <a:rPr lang="de-CH" dirty="0" err="1"/>
              <a:t>React</a:t>
            </a:r>
            <a:r>
              <a:rPr lang="de-CH" dirty="0"/>
              <a:t> mit JSX direkt HTML in </a:t>
            </a:r>
            <a:r>
              <a:rPr lang="de-CH" dirty="0" err="1"/>
              <a:t>Javascript</a:t>
            </a:r>
            <a:r>
              <a:rPr lang="de-CH" dirty="0"/>
              <a:t> Datei,</a:t>
            </a:r>
          </a:p>
          <a:p>
            <a:r>
              <a:rPr lang="de-CH" dirty="0"/>
              <a:t>In Angular ist .</a:t>
            </a:r>
            <a:r>
              <a:rPr lang="de-CH" dirty="0" err="1"/>
              <a:t>html</a:t>
            </a:r>
            <a:r>
              <a:rPr lang="de-CH" dirty="0"/>
              <a:t> und .</a:t>
            </a:r>
            <a:r>
              <a:rPr lang="de-CH" dirty="0" err="1"/>
              <a:t>js</a:t>
            </a:r>
            <a:r>
              <a:rPr lang="de-CH" dirty="0"/>
              <a:t> </a:t>
            </a:r>
            <a:r>
              <a:rPr lang="de-CH" dirty="0" err="1"/>
              <a:t>files</a:t>
            </a:r>
            <a:r>
              <a:rPr lang="de-CH" dirty="0"/>
              <a:t> notwendig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4BF0F-BB0A-481E-9136-B3B79A182DD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083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Einfacher als mit </a:t>
            </a:r>
            <a:r>
              <a:rPr lang="de-CH" dirty="0" err="1"/>
              <a:t>appendChild</a:t>
            </a:r>
            <a:r>
              <a:rPr lang="de-CH" dirty="0"/>
              <a:t> und </a:t>
            </a:r>
            <a:r>
              <a:rPr lang="de-CH" dirty="0" err="1"/>
              <a:t>createElement</a:t>
            </a:r>
            <a:r>
              <a:rPr lang="de-CH" dirty="0"/>
              <a:t> mit normalem </a:t>
            </a:r>
            <a:r>
              <a:rPr lang="de-CH" dirty="0" err="1"/>
              <a:t>javascript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4BF0F-BB0A-481E-9136-B3B79A182DD0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0830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Bei </a:t>
            </a:r>
            <a:r>
              <a:rPr lang="de-CH" dirty="0" err="1"/>
              <a:t>React</a:t>
            </a:r>
            <a:r>
              <a:rPr lang="de-CH" dirty="0"/>
              <a:t> mit JSX direkt HTML in </a:t>
            </a:r>
            <a:r>
              <a:rPr lang="de-CH" dirty="0" err="1"/>
              <a:t>Javascript</a:t>
            </a:r>
            <a:r>
              <a:rPr lang="de-CH" dirty="0"/>
              <a:t> Datei,</a:t>
            </a:r>
          </a:p>
          <a:p>
            <a:r>
              <a:rPr lang="de-CH" dirty="0"/>
              <a:t>In Angular ist .</a:t>
            </a:r>
            <a:r>
              <a:rPr lang="de-CH" dirty="0" err="1"/>
              <a:t>html</a:t>
            </a:r>
            <a:r>
              <a:rPr lang="de-CH" dirty="0"/>
              <a:t> und .</a:t>
            </a:r>
            <a:r>
              <a:rPr lang="de-CH" dirty="0" err="1"/>
              <a:t>js</a:t>
            </a:r>
            <a:r>
              <a:rPr lang="de-CH" dirty="0"/>
              <a:t> </a:t>
            </a:r>
            <a:r>
              <a:rPr lang="de-CH" dirty="0" err="1"/>
              <a:t>files</a:t>
            </a:r>
            <a:r>
              <a:rPr lang="de-CH" dirty="0"/>
              <a:t> notwendig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4BF0F-BB0A-481E-9136-B3B79A182DD0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8328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Einfacher als mit </a:t>
            </a:r>
            <a:r>
              <a:rPr lang="de-CH" dirty="0" err="1"/>
              <a:t>appendChild</a:t>
            </a:r>
            <a:r>
              <a:rPr lang="de-CH" dirty="0"/>
              <a:t> und </a:t>
            </a:r>
            <a:r>
              <a:rPr lang="de-CH" dirty="0" err="1"/>
              <a:t>createElement</a:t>
            </a:r>
            <a:r>
              <a:rPr lang="de-CH" dirty="0"/>
              <a:t> mit normalem </a:t>
            </a:r>
            <a:r>
              <a:rPr lang="de-CH" dirty="0" err="1"/>
              <a:t>javascript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4BF0F-BB0A-481E-9136-B3B79A182DD0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5093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Bei </a:t>
            </a:r>
            <a:r>
              <a:rPr lang="de-CH" dirty="0" err="1"/>
              <a:t>React</a:t>
            </a:r>
            <a:r>
              <a:rPr lang="de-CH" dirty="0"/>
              <a:t> mit JSX direkt HTML in </a:t>
            </a:r>
            <a:r>
              <a:rPr lang="de-CH" dirty="0" err="1"/>
              <a:t>Javascript</a:t>
            </a:r>
            <a:r>
              <a:rPr lang="de-CH" dirty="0"/>
              <a:t> Datei,</a:t>
            </a:r>
          </a:p>
          <a:p>
            <a:r>
              <a:rPr lang="de-CH" dirty="0"/>
              <a:t>In Angular ist .</a:t>
            </a:r>
            <a:r>
              <a:rPr lang="de-CH" dirty="0" err="1"/>
              <a:t>html</a:t>
            </a:r>
            <a:r>
              <a:rPr lang="de-CH" dirty="0"/>
              <a:t> und .</a:t>
            </a:r>
            <a:r>
              <a:rPr lang="de-CH" dirty="0" err="1"/>
              <a:t>js</a:t>
            </a:r>
            <a:r>
              <a:rPr lang="de-CH" dirty="0"/>
              <a:t> </a:t>
            </a:r>
            <a:r>
              <a:rPr lang="de-CH" dirty="0" err="1"/>
              <a:t>files</a:t>
            </a:r>
            <a:r>
              <a:rPr lang="de-CH" dirty="0"/>
              <a:t> notwendig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4BF0F-BB0A-481E-9136-B3B79A182DD0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9491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Virtual DOM:</a:t>
            </a:r>
          </a:p>
          <a:p>
            <a:r>
              <a:rPr lang="de-CH" dirty="0"/>
              <a:t>1.) </a:t>
            </a:r>
            <a:r>
              <a:rPr lang="de-CH" dirty="0" err="1"/>
              <a:t>render</a:t>
            </a:r>
            <a:r>
              <a:rPr lang="de-CH" dirty="0"/>
              <a:t> die ganze UI in das </a:t>
            </a:r>
            <a:r>
              <a:rPr lang="de-CH" dirty="0" err="1"/>
              <a:t>Virutal</a:t>
            </a:r>
            <a:r>
              <a:rPr lang="de-CH" dirty="0"/>
              <a:t> DOM wenn es Änderungen gibt</a:t>
            </a:r>
          </a:p>
          <a:p>
            <a:r>
              <a:rPr lang="de-CH" dirty="0"/>
              <a:t>2.) Berechne Differenz zwischen vorigem und aktuellem </a:t>
            </a:r>
            <a:r>
              <a:rPr lang="de-CH" dirty="0" err="1"/>
              <a:t>Virutal</a:t>
            </a:r>
            <a:r>
              <a:rPr lang="de-CH" dirty="0"/>
              <a:t> DOM</a:t>
            </a:r>
          </a:p>
          <a:p>
            <a:r>
              <a:rPr lang="de-CH" dirty="0"/>
              <a:t>3.) Aktualisiere real DOM mit Änderungen</a:t>
            </a:r>
          </a:p>
          <a:p>
            <a:endParaRPr lang="de-CH" dirty="0"/>
          </a:p>
          <a:p>
            <a:r>
              <a:rPr lang="de-CH" dirty="0" err="1"/>
              <a:t>Incremental</a:t>
            </a:r>
            <a:r>
              <a:rPr lang="de-CH" dirty="0"/>
              <a:t> DOM:</a:t>
            </a:r>
          </a:p>
          <a:p>
            <a:r>
              <a:rPr lang="de-CH" dirty="0"/>
              <a:t>Änderungen werden direkt zum realen DOM abgeglichen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4BF0F-BB0A-481E-9136-B3B79A182DD0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951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Bei </a:t>
            </a:r>
            <a:r>
              <a:rPr lang="de-CH" dirty="0" err="1"/>
              <a:t>React</a:t>
            </a:r>
            <a:r>
              <a:rPr lang="de-CH" dirty="0"/>
              <a:t> mit JSX direkt HTML in JavaScript Datei,</a:t>
            </a:r>
          </a:p>
          <a:p>
            <a:r>
              <a:rPr lang="de-CH" dirty="0"/>
              <a:t>In Angular ist .</a:t>
            </a:r>
            <a:r>
              <a:rPr lang="de-CH" dirty="0" err="1"/>
              <a:t>html</a:t>
            </a:r>
            <a:r>
              <a:rPr lang="de-CH" dirty="0"/>
              <a:t> und .</a:t>
            </a:r>
            <a:r>
              <a:rPr lang="de-CH" dirty="0" err="1"/>
              <a:t>js</a:t>
            </a:r>
            <a:r>
              <a:rPr lang="de-CH" dirty="0"/>
              <a:t> </a:t>
            </a:r>
            <a:r>
              <a:rPr lang="de-CH" dirty="0" err="1"/>
              <a:t>files</a:t>
            </a:r>
            <a:r>
              <a:rPr lang="de-CH" dirty="0"/>
              <a:t> notwendig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4BF0F-BB0A-481E-9136-B3B79A182DD0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2802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Response sind entweder Daten oder Fehlermeldung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4BF0F-BB0A-481E-9136-B3B79A182DD0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201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01299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274337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720326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958080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6135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300879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11297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549977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251499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486293-654D-4FA0-9D72-B90BF46330C7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749684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764923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486293-654D-4FA0-9D72-B90BF46330C7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7DF4D806-EE92-4E14-9E5C-C53FBCF555D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64189" y="286117"/>
            <a:ext cx="1656223" cy="6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6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arch.eonum.ch/de/icds/versions" TargetMode="External"/><Relationship Id="rId4" Type="http://schemas.openxmlformats.org/officeDocument/2006/relationships/hyperlink" Target="https://search.eonum.ch/documentatio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FBEC6-6060-402F-BD74-9A852191E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MedCodeSearch</a:t>
            </a:r>
            <a:r>
              <a:rPr lang="de-CH" dirty="0"/>
              <a:t> 3.0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5FD336-53F3-40C4-8C52-37C3A0A2C2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Präsentation von Kevin Stöckli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226198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7B213-6F92-4042-8D37-D7EC8FE6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CH" dirty="0" err="1"/>
              <a:t>ReactJS</a:t>
            </a:r>
            <a:r>
              <a:rPr lang="de-CH" dirty="0"/>
              <a:t> vs. Angular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8B7FB17-5B86-8D50-77D2-1F235EA48C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76E4C653-DE61-4654-9881-78005E476230}"/>
              </a:ext>
            </a:extLst>
          </p:cNvPr>
          <p:cNvSpPr txBox="1"/>
          <p:nvPr/>
        </p:nvSpPr>
        <p:spPr>
          <a:xfrm>
            <a:off x="1096963" y="2884305"/>
            <a:ext cx="440494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bg1">
                    <a:lumMod val="65000"/>
                  </a:schemeClr>
                </a:solidFill>
              </a:rPr>
              <a:t>Javascript</a:t>
            </a: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 + JSX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bg1">
                    <a:lumMod val="65000"/>
                  </a:schemeClr>
                </a:solidFill>
              </a:rPr>
              <a:t>One-way</a:t>
            </a: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65000"/>
                  </a:schemeClr>
                </a:solidFill>
              </a:rPr>
              <a:t>data</a:t>
            </a: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65000"/>
                  </a:schemeClr>
                </a:solidFill>
              </a:rPr>
              <a:t>binding</a:t>
            </a:r>
            <a:endParaRPr lang="de-CH" sz="240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Virtual DOM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35893B-445F-4B4B-A36B-70109F3949EA}"/>
              </a:ext>
            </a:extLst>
          </p:cNvPr>
          <p:cNvSpPr txBox="1"/>
          <p:nvPr/>
        </p:nvSpPr>
        <p:spPr>
          <a:xfrm>
            <a:off x="6750417" y="2884305"/>
            <a:ext cx="440494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bg1">
                    <a:lumMod val="65000"/>
                  </a:schemeClr>
                </a:solidFill>
              </a:rPr>
              <a:t>Typescript</a:t>
            </a: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 +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2-Way </a:t>
            </a:r>
            <a:r>
              <a:rPr lang="de-CH" sz="2400" dirty="0" err="1">
                <a:solidFill>
                  <a:schemeClr val="bg1">
                    <a:lumMod val="65000"/>
                  </a:schemeClr>
                </a:solidFill>
              </a:rPr>
              <a:t>data</a:t>
            </a: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65000"/>
                  </a:schemeClr>
                </a:solidFill>
              </a:rPr>
              <a:t>binding</a:t>
            </a:r>
            <a:endParaRPr lang="de-CH" sz="240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/>
              <a:t>Incremental</a:t>
            </a:r>
            <a:r>
              <a:rPr lang="de-CH" sz="2400" dirty="0"/>
              <a:t> DOM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AAEF963-5677-4562-A5F0-CB3F90976B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6074" y="1993813"/>
            <a:ext cx="2066723" cy="63403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A27FF86-7747-4A5A-9FA8-51403F884D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8948" y="1993812"/>
            <a:ext cx="2316978" cy="6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5784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603F86-9877-4F4C-82D0-AEED5807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Virtual DOM vs. </a:t>
            </a:r>
            <a:r>
              <a:rPr lang="de-CH" dirty="0" err="1"/>
              <a:t>Incremental</a:t>
            </a:r>
            <a:r>
              <a:rPr lang="de-CH" dirty="0"/>
              <a:t> DOM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E7E08BE-C2DB-43F0-A48A-8997C82F7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3179483"/>
            <a:ext cx="4424208" cy="292927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42DAFFB-BE74-4CE9-B4C8-C9468DB0A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79483"/>
            <a:ext cx="5695507" cy="283444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AEF9B4C-8414-4E2C-8967-BBC05F00A0D6}"/>
              </a:ext>
            </a:extLst>
          </p:cNvPr>
          <p:cNvSpPr txBox="1"/>
          <p:nvPr/>
        </p:nvSpPr>
        <p:spPr>
          <a:xfrm>
            <a:off x="1181277" y="1881963"/>
            <a:ext cx="9890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DOM: Repräsentation aller Elemente einer Website. Dient als Interface zwischen </a:t>
            </a:r>
            <a:r>
              <a:rPr lang="de-CH" b="1" dirty="0" err="1"/>
              <a:t>Script</a:t>
            </a:r>
            <a:r>
              <a:rPr lang="de-CH" b="1" dirty="0"/>
              <a:t> und HTML.</a:t>
            </a:r>
          </a:p>
          <a:p>
            <a:endParaRPr lang="de-CH" dirty="0"/>
          </a:p>
          <a:p>
            <a:r>
              <a:rPr lang="de-CH" dirty="0"/>
              <a:t>Virtual DOM: schneller, effizienter bei Erkennen der Änderungen</a:t>
            </a:r>
          </a:p>
          <a:p>
            <a:r>
              <a:rPr lang="de-CH" dirty="0" err="1"/>
              <a:t>Incremental</a:t>
            </a:r>
            <a:r>
              <a:rPr lang="de-CH" dirty="0"/>
              <a:t> DOM: optimierte Nutzung von «</a:t>
            </a:r>
            <a:r>
              <a:rPr lang="de-CH" dirty="0" err="1"/>
              <a:t>memory</a:t>
            </a:r>
            <a:r>
              <a:rPr lang="de-CH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03634001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7B213-6F92-4042-8D37-D7EC8FE6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CH" dirty="0" err="1"/>
              <a:t>ReactJS</a:t>
            </a:r>
            <a:r>
              <a:rPr lang="de-CH" dirty="0"/>
              <a:t> vs. Angular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8B7FB17-5B86-8D50-77D2-1F235EA48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22155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76E4C653-DE61-4654-9881-78005E476230}"/>
              </a:ext>
            </a:extLst>
          </p:cNvPr>
          <p:cNvSpPr txBox="1"/>
          <p:nvPr/>
        </p:nvSpPr>
        <p:spPr>
          <a:xfrm>
            <a:off x="1096963" y="2884305"/>
            <a:ext cx="440494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bg1">
                    <a:lumMod val="65000"/>
                  </a:schemeClr>
                </a:solidFill>
              </a:rPr>
              <a:t>Javascript</a:t>
            </a: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 + JSX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bg1">
                    <a:lumMod val="65000"/>
                  </a:schemeClr>
                </a:solidFill>
              </a:rPr>
              <a:t>One-way</a:t>
            </a: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65000"/>
                  </a:schemeClr>
                </a:solidFill>
              </a:rPr>
              <a:t>data</a:t>
            </a: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65000"/>
                  </a:schemeClr>
                </a:solidFill>
              </a:rPr>
              <a:t>binding</a:t>
            </a:r>
            <a:endParaRPr lang="de-CH" sz="240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Virtual DOM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35893B-445F-4B4B-A36B-70109F3949EA}"/>
              </a:ext>
            </a:extLst>
          </p:cNvPr>
          <p:cNvSpPr txBox="1"/>
          <p:nvPr/>
        </p:nvSpPr>
        <p:spPr>
          <a:xfrm>
            <a:off x="6750417" y="2881418"/>
            <a:ext cx="440494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bg1">
                    <a:lumMod val="65000"/>
                  </a:schemeClr>
                </a:solidFill>
              </a:rPr>
              <a:t>Typescript</a:t>
            </a: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 +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2-Way </a:t>
            </a:r>
            <a:r>
              <a:rPr lang="de-CH" sz="2400" dirty="0" err="1">
                <a:solidFill>
                  <a:schemeClr val="bg1">
                    <a:lumMod val="65000"/>
                  </a:schemeClr>
                </a:solidFill>
              </a:rPr>
              <a:t>data</a:t>
            </a: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65000"/>
                  </a:schemeClr>
                </a:solidFill>
              </a:rPr>
              <a:t>binding</a:t>
            </a:r>
            <a:endParaRPr lang="de-CH" sz="240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/>
              <a:t>Incremental</a:t>
            </a:r>
            <a:r>
              <a:rPr lang="de-CH" sz="2400" dirty="0"/>
              <a:t> DOM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AAEF963-5677-4562-A5F0-CB3F90976B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6074" y="1993813"/>
            <a:ext cx="2066723" cy="63403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A27FF86-7747-4A5A-9FA8-51403F884D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8948" y="1993812"/>
            <a:ext cx="2316978" cy="63403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47ABA29-9C08-47A1-8092-64DA52963B4E}"/>
              </a:ext>
            </a:extLst>
          </p:cNvPr>
          <p:cNvSpPr txBox="1"/>
          <p:nvPr/>
        </p:nvSpPr>
        <p:spPr>
          <a:xfrm>
            <a:off x="1178169" y="4558667"/>
            <a:ext cx="49178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00B050"/>
                </a:solidFill>
              </a:rPr>
              <a:t>Pros: Einfach zu lernen, schnell, populär, flexibel</a:t>
            </a:r>
          </a:p>
          <a:p>
            <a:r>
              <a:rPr lang="de-CH" sz="2400" dirty="0" err="1">
                <a:solidFill>
                  <a:srgbClr val="FF0000"/>
                </a:solidFill>
              </a:rPr>
              <a:t>Cons</a:t>
            </a:r>
            <a:r>
              <a:rPr lang="de-CH" sz="2400" dirty="0">
                <a:solidFill>
                  <a:srgbClr val="FF0000"/>
                </a:solidFill>
              </a:rPr>
              <a:t>: Betrifft nur UI, unvollständige Dokumentation </a:t>
            </a:r>
          </a:p>
          <a:p>
            <a:endParaRPr lang="de-CH" sz="2400" dirty="0">
              <a:solidFill>
                <a:srgbClr val="FF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EB8E535-CA20-41FF-B32B-098D5B3B8B37}"/>
              </a:ext>
            </a:extLst>
          </p:cNvPr>
          <p:cNvSpPr txBox="1"/>
          <p:nvPr/>
        </p:nvSpPr>
        <p:spPr>
          <a:xfrm>
            <a:off x="6750417" y="4555780"/>
            <a:ext cx="49178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00B050"/>
                </a:solidFill>
              </a:rPr>
              <a:t>Pros: «komplettes Packet», Routing Service </a:t>
            </a:r>
          </a:p>
          <a:p>
            <a:r>
              <a:rPr lang="de-CH" sz="2400" dirty="0" err="1">
                <a:solidFill>
                  <a:srgbClr val="FF0000"/>
                </a:solidFill>
              </a:rPr>
              <a:t>Cons</a:t>
            </a:r>
            <a:r>
              <a:rPr lang="de-CH" sz="2400" dirty="0">
                <a:solidFill>
                  <a:srgbClr val="FF0000"/>
                </a:solidFill>
              </a:rPr>
              <a:t>: steile Lernkurve, komplex eingeschränkt </a:t>
            </a:r>
          </a:p>
        </p:txBody>
      </p:sp>
    </p:spTree>
    <p:extLst>
      <p:ext uri="{BB962C8B-B14F-4D97-AF65-F5344CB8AC3E}">
        <p14:creationId xmlns:p14="http://schemas.microsoft.com/office/powerpoint/2010/main" val="81249750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D61A1-000D-4531-85E9-80539939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78F9BF1-EA58-4BAF-AEE4-5521CDEE6590}"/>
              </a:ext>
            </a:extLst>
          </p:cNvPr>
          <p:cNvSpPr txBox="1"/>
          <p:nvPr/>
        </p:nvSpPr>
        <p:spPr>
          <a:xfrm>
            <a:off x="1186962" y="1978269"/>
            <a:ext cx="99687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de-CH" sz="2400" dirty="0"/>
          </a:p>
          <a:p>
            <a:pPr marL="342900" indent="-342900">
              <a:buFont typeface="+mj-lt"/>
              <a:buAutoNum type="arabicPeriod"/>
            </a:pP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Technologie – Vorstellen von </a:t>
            </a:r>
            <a:r>
              <a:rPr lang="de-CH" sz="2400" dirty="0" err="1">
                <a:solidFill>
                  <a:schemeClr val="bg1">
                    <a:lumMod val="65000"/>
                  </a:schemeClr>
                </a:solidFill>
              </a:rPr>
              <a:t>ReactJS</a:t>
            </a: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 im Vergleich mit Angular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2400" b="1" dirty="0"/>
              <a:t>Architektur – Client-Server-Modell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Fragen / Bemerkungen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275020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40D35-3673-D54F-BDE6-7FDD6328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Client-Server-Modell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BBD664-C730-4A25-801D-02F8C4575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591" y="2839915"/>
            <a:ext cx="4170089" cy="16885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1987027-1D46-4BCB-8864-89131B771B09}"/>
              </a:ext>
            </a:extLst>
          </p:cNvPr>
          <p:cNvSpPr txBox="1"/>
          <p:nvPr/>
        </p:nvSpPr>
        <p:spPr>
          <a:xfrm>
            <a:off x="1204546" y="1934308"/>
            <a:ext cx="5539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Client schickt eine Request an den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Server schickt eine Response zurück</a:t>
            </a:r>
          </a:p>
          <a:p>
            <a:endParaRPr lang="de-CH" dirty="0"/>
          </a:p>
          <a:p>
            <a:r>
              <a:rPr lang="de-CH" dirty="0"/>
              <a:t>In unserem Projekt läuft das beispielsweise so ab</a:t>
            </a:r>
          </a:p>
          <a:p>
            <a:r>
              <a:rPr lang="de-CH" dirty="0"/>
              <a:t>(</a:t>
            </a:r>
            <a:r>
              <a:rPr lang="de-CH" dirty="0" err="1"/>
              <a:t>Requests</a:t>
            </a:r>
            <a:r>
              <a:rPr lang="de-CH" dirty="0"/>
              <a:t> an </a:t>
            </a:r>
            <a:r>
              <a:rPr lang="de-CH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https://search.eonum.ch/documentation</a:t>
            </a:r>
            <a:r>
              <a:rPr lang="de-CH" dirty="0">
                <a:solidFill>
                  <a:srgbClr val="00B0F0"/>
                </a:solidFill>
              </a:rPr>
              <a:t> </a:t>
            </a:r>
            <a:r>
              <a:rPr lang="de-CH" dirty="0"/>
              <a:t>):</a:t>
            </a:r>
          </a:p>
          <a:p>
            <a:endParaRPr lang="de-CH" dirty="0"/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Client will alle Versionen vom Katalog «ICD» in der Sprache Deutsch erhalten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Client schickt folgende Request an das Backend:</a:t>
            </a:r>
          </a:p>
          <a:p>
            <a:r>
              <a:rPr lang="de-CH" dirty="0"/>
              <a:t>       </a:t>
            </a:r>
            <a:r>
              <a:rPr lang="de-CH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https://search.eonum.ch/de/icds/versions</a:t>
            </a:r>
            <a:r>
              <a:rPr lang="de-CH" dirty="0">
                <a:solidFill>
                  <a:srgbClr val="00B0F0"/>
                </a:solidFill>
              </a:rPr>
              <a:t> </a:t>
            </a:r>
          </a:p>
          <a:p>
            <a:r>
              <a:rPr lang="de-CH" dirty="0"/>
              <a:t>3.   Server schickt Versionen in JSON-Format zurück</a:t>
            </a:r>
          </a:p>
          <a:p>
            <a:pPr marL="342900" indent="-342900">
              <a:buFont typeface="+mj-lt"/>
              <a:buAutoNum type="arabicPeriod"/>
            </a:pPr>
            <a:endParaRPr lang="de-CH" dirty="0"/>
          </a:p>
          <a:p>
            <a:pPr marL="342900" indent="-342900">
              <a:buFont typeface="+mj-lt"/>
              <a:buAutoNum type="arabicPeriod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692698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7F7C0B-8376-4632-97BB-85ABDFD0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Fragen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F5C76A9F-7601-4015-8ACF-D05C03F92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32831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D61A1-000D-4531-85E9-80539939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78F9BF1-EA58-4BAF-AEE4-5521CDEE6590}"/>
              </a:ext>
            </a:extLst>
          </p:cNvPr>
          <p:cNvSpPr txBox="1"/>
          <p:nvPr/>
        </p:nvSpPr>
        <p:spPr>
          <a:xfrm>
            <a:off x="1186962" y="1978269"/>
            <a:ext cx="99687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de-CH" sz="2400" dirty="0"/>
          </a:p>
          <a:p>
            <a:pPr marL="342900" indent="-342900">
              <a:buFont typeface="+mj-lt"/>
              <a:buAutoNum type="arabicPeriod"/>
            </a:pPr>
            <a:r>
              <a:rPr lang="de-CH" sz="2400" b="1" dirty="0"/>
              <a:t>Technologie – Vorstellen von </a:t>
            </a:r>
            <a:r>
              <a:rPr lang="de-CH" sz="2400" b="1" dirty="0" err="1"/>
              <a:t>ReactJS</a:t>
            </a:r>
            <a:r>
              <a:rPr lang="de-CH" sz="2400" b="1" dirty="0"/>
              <a:t> im Vergleich mit Angular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Architektur – Client-Server-Modell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Fragen / Bemerkungen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84590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7B213-6F92-4042-8D37-D7EC8FE6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CH" dirty="0" err="1"/>
              <a:t>ReactJS</a:t>
            </a:r>
            <a:r>
              <a:rPr lang="de-CH" dirty="0"/>
              <a:t> vs. Angular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8B7FB17-5B86-8D50-77D2-1F235EA48C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76E4C653-DE61-4654-9881-78005E476230}"/>
              </a:ext>
            </a:extLst>
          </p:cNvPr>
          <p:cNvSpPr txBox="1"/>
          <p:nvPr/>
        </p:nvSpPr>
        <p:spPr>
          <a:xfrm>
            <a:off x="1086242" y="2884305"/>
            <a:ext cx="44049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Library</a:t>
            </a:r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35893B-445F-4B4B-A36B-70109F3949EA}"/>
              </a:ext>
            </a:extLst>
          </p:cNvPr>
          <p:cNvSpPr txBox="1"/>
          <p:nvPr/>
        </p:nvSpPr>
        <p:spPr>
          <a:xfrm>
            <a:off x="6750417" y="2884305"/>
            <a:ext cx="44049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Framework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E961E83-AE83-4880-B537-EF4D049C8F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3079" y="1995943"/>
            <a:ext cx="2071272" cy="62977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B16A5C3-3367-42D0-83CA-34DFCC6712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2240" y="1993813"/>
            <a:ext cx="2316681" cy="6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2563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7B213-6F92-4042-8D37-D7EC8FE6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CH" dirty="0"/>
              <a:t>Library vs. Framework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96DAC64-8C72-4F6C-9D3D-EFBEE768E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681" t="15152" r="8158" b="17434"/>
          <a:stretch/>
        </p:blipFill>
        <p:spPr>
          <a:xfrm>
            <a:off x="4109613" y="2026723"/>
            <a:ext cx="3972772" cy="174087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FE89309-D5C9-4785-9406-784AE6A6570F}"/>
              </a:ext>
            </a:extLst>
          </p:cNvPr>
          <p:cNvSpPr txBox="1"/>
          <p:nvPr/>
        </p:nvSpPr>
        <p:spPr>
          <a:xfrm>
            <a:off x="2130669" y="4056963"/>
            <a:ext cx="7930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Eine Library ist wie wenn du ein neues Haus baust. </a:t>
            </a:r>
            <a:r>
              <a:rPr lang="de-CH" b="1" dirty="0"/>
              <a:t>Du entscheidest</a:t>
            </a:r>
            <a:r>
              <a:rPr lang="de-CH" dirty="0"/>
              <a:t>, welche Architektur du willst und wie du deine Räume anordnen willst.</a:t>
            </a:r>
          </a:p>
          <a:p>
            <a:endParaRPr lang="de-CH" b="1" dirty="0"/>
          </a:p>
          <a:p>
            <a:r>
              <a:rPr lang="de-CH" dirty="0"/>
              <a:t>Ein Framework hingegen ist wie wenn du ein neues Haus kaufst. Du musst dich zwar nicht um das Bauen kümmern, hast aber auch </a:t>
            </a:r>
            <a:r>
              <a:rPr lang="de-CH" b="1" dirty="0"/>
              <a:t>keine Kontrolle</a:t>
            </a:r>
            <a:r>
              <a:rPr lang="de-CH" dirty="0"/>
              <a:t> über die Anordnung der Räume.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17714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7B213-6F92-4042-8D37-D7EC8FE6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CH" dirty="0" err="1"/>
              <a:t>ReactJS</a:t>
            </a:r>
            <a:r>
              <a:rPr lang="de-CH" dirty="0"/>
              <a:t> vs. Angular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8B7FB17-5B86-8D50-77D2-1F235EA48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13260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76E4C653-DE61-4654-9881-78005E476230}"/>
              </a:ext>
            </a:extLst>
          </p:cNvPr>
          <p:cNvSpPr txBox="1"/>
          <p:nvPr/>
        </p:nvSpPr>
        <p:spPr>
          <a:xfrm>
            <a:off x="1096963" y="2884305"/>
            <a:ext cx="44049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/>
              <a:t>Javascript</a:t>
            </a:r>
            <a:r>
              <a:rPr lang="de-CH" sz="2400" dirty="0"/>
              <a:t> + JSX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35893B-445F-4B4B-A36B-70109F3949EA}"/>
              </a:ext>
            </a:extLst>
          </p:cNvPr>
          <p:cNvSpPr txBox="1"/>
          <p:nvPr/>
        </p:nvSpPr>
        <p:spPr>
          <a:xfrm>
            <a:off x="6750417" y="2884305"/>
            <a:ext cx="44049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/>
              <a:t>Typescript</a:t>
            </a:r>
            <a:r>
              <a:rPr lang="de-CH" sz="2400" dirty="0"/>
              <a:t> + HTML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3A07C4A-9ED3-4CA4-9B6C-78E3210D98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6074" y="1993813"/>
            <a:ext cx="2066723" cy="63403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461ADA6-DAFD-4CF0-8FBB-6F7EAA9D87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9245" y="1993813"/>
            <a:ext cx="2316681" cy="6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978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35A27-E456-403A-892C-41EDA9EA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JSX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CDB381-DD72-4226-9509-34130516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543DD7-B92D-4293-BEB0-6BDC42C251EC}"/>
              </a:ext>
            </a:extLst>
          </p:cNvPr>
          <p:cNvSpPr txBox="1"/>
          <p:nvPr/>
        </p:nvSpPr>
        <p:spPr>
          <a:xfrm>
            <a:off x="1178169" y="2004646"/>
            <a:ext cx="59875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JavaScript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HTML in JavaScript-File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Gruppiert sowohl JavaScript- wie auch HTML-Code in sogenannte «Components»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JSX ist nicht zwingend für </a:t>
            </a:r>
            <a:r>
              <a:rPr lang="de-CH" sz="2400" dirty="0" err="1"/>
              <a:t>React</a:t>
            </a:r>
            <a:r>
              <a:rPr lang="de-CH" sz="2400" dirty="0"/>
              <a:t>, ist aber einfacher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11D3D46E-AD83-44F8-8B00-86F4C3905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728" y="2004646"/>
            <a:ext cx="4336618" cy="874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14400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const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effectLst/>
                <a:latin typeface="source-code-pro"/>
              </a:rPr>
              <a:t>name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=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urce-code-pro"/>
              </a:rPr>
              <a:t>'Josh Perez‘;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const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effectLst/>
                <a:latin typeface="source-code-pro"/>
              </a:rPr>
              <a:t>element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=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source-code-pro"/>
              </a:rPr>
              <a:t>&lt;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source-code-pro"/>
              </a:rPr>
              <a:t>&gt;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Hello,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source-code-pro"/>
              </a:rPr>
              <a:t>{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effectLst/>
                <a:latin typeface="source-code-pro"/>
              </a:rPr>
              <a:t>name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source-code-pro"/>
              </a:rPr>
              <a:t>}&lt;/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source-code-pro"/>
              </a:rPr>
              <a:t>&gt;;</a:t>
            </a:r>
            <a:r>
              <a:rPr kumimoji="0" lang="de-DE" altLang="de-DE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FB7597D-CB87-480E-A3BA-193EA4AC9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728" y="3583158"/>
            <a:ext cx="4651131" cy="2013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14400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getGreeting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effectLst/>
                <a:latin typeface="source-code-pro"/>
              </a:rPr>
              <a:t>user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{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endParaRPr kumimoji="0" lang="de-DE" altLang="de-DE" sz="1800" b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 </a:t>
            </a:r>
            <a:r>
              <a:rPr kumimoji="0" lang="de-DE" altLang="de-DE" sz="1800" b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if</a:t>
            </a:r>
            <a:r>
              <a:rPr kumimoji="0" lang="de-DE" altLang="de-DE" sz="1800" b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de-DE" altLang="de-DE" sz="1800" b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</a:t>
            </a:r>
            <a:r>
              <a:rPr kumimoji="0" lang="de-DE" altLang="de-DE" sz="1800" b="0" u="none" strike="noStrike" cap="none" normalizeH="0" baseline="0" dirty="0" err="1">
                <a:ln>
                  <a:noFill/>
                </a:ln>
                <a:effectLst/>
                <a:latin typeface="source-code-pro"/>
              </a:rPr>
              <a:t>user</a:t>
            </a:r>
            <a:r>
              <a:rPr kumimoji="0" lang="de-DE" altLang="de-DE" sz="1800" b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)</a:t>
            </a:r>
            <a:r>
              <a:rPr kumimoji="0" lang="de-DE" altLang="de-DE" sz="1800" b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de-DE" altLang="de-DE" sz="1800" b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{</a:t>
            </a:r>
            <a:r>
              <a:rPr kumimoji="0" lang="de-DE" altLang="de-DE" sz="1800" b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solidFill>
                  <a:srgbClr val="FFFFFF"/>
                </a:solidFill>
                <a:latin typeface="source-code-pro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Hello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,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{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formatName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effectLst/>
                <a:latin typeface="source-code-pro"/>
              </a:rPr>
              <a:t>user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)}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!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  }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Hello, Stranger.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76941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78389-126A-4E28-93C1-6509C85B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Components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35B0DDE-98E3-4A40-AE7D-D0260E39B1F0}"/>
              </a:ext>
            </a:extLst>
          </p:cNvPr>
          <p:cNvSpPr txBox="1"/>
          <p:nvPr/>
        </p:nvSpPr>
        <p:spPr>
          <a:xfrm>
            <a:off x="1204546" y="1908210"/>
            <a:ext cx="702505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Components sind unabhängige, wiederverwendbare Codestücke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«Class </a:t>
            </a:r>
            <a:r>
              <a:rPr lang="de-CH" sz="2400" dirty="0" err="1"/>
              <a:t>Component</a:t>
            </a:r>
            <a:r>
              <a:rPr lang="de-CH" sz="2400" dirty="0"/>
              <a:t>» und «</a:t>
            </a:r>
            <a:r>
              <a:rPr lang="de-CH" sz="2400" dirty="0" err="1"/>
              <a:t>Function</a:t>
            </a:r>
            <a:r>
              <a:rPr lang="de-CH" sz="2400" dirty="0"/>
              <a:t> </a:t>
            </a:r>
            <a:r>
              <a:rPr lang="de-CH" sz="2400" dirty="0" err="1"/>
              <a:t>Component</a:t>
            </a:r>
            <a:r>
              <a:rPr lang="de-CH" sz="2400" dirty="0"/>
              <a:t>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/>
              <a:t>Props</a:t>
            </a:r>
            <a:r>
              <a:rPr lang="de-CH" sz="2400" dirty="0"/>
              <a:t> und </a:t>
            </a:r>
            <a:r>
              <a:rPr lang="de-CH" sz="2400" dirty="0" err="1"/>
              <a:t>states</a:t>
            </a:r>
            <a:endParaRPr lang="de-CH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31783A-72AB-4820-864B-2C987F23A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545" y="3729046"/>
            <a:ext cx="7507531" cy="15516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14400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am a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Car!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&gt;;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"/&gt;);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78689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7B213-6F92-4042-8D37-D7EC8FE6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CH" dirty="0" err="1"/>
              <a:t>ReactJS</a:t>
            </a:r>
            <a:r>
              <a:rPr lang="de-CH" dirty="0"/>
              <a:t> vs. Angular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8B7FB17-5B86-8D50-77D2-1F235EA48C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76E4C653-DE61-4654-9881-78005E476230}"/>
              </a:ext>
            </a:extLst>
          </p:cNvPr>
          <p:cNvSpPr txBox="1"/>
          <p:nvPr/>
        </p:nvSpPr>
        <p:spPr>
          <a:xfrm>
            <a:off x="1096963" y="2884305"/>
            <a:ext cx="44049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bg1">
                    <a:lumMod val="65000"/>
                  </a:schemeClr>
                </a:solidFill>
              </a:rPr>
              <a:t>Javascript</a:t>
            </a: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 + JSX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/>
              <a:t>One-way</a:t>
            </a:r>
            <a:r>
              <a:rPr lang="de-CH" sz="2400" dirty="0"/>
              <a:t> </a:t>
            </a:r>
            <a:r>
              <a:rPr lang="de-CH" sz="2400" dirty="0" err="1"/>
              <a:t>data</a:t>
            </a:r>
            <a:r>
              <a:rPr lang="de-CH" sz="2400" dirty="0"/>
              <a:t> </a:t>
            </a:r>
            <a:r>
              <a:rPr lang="de-CH" sz="2400" dirty="0" err="1"/>
              <a:t>binding</a:t>
            </a:r>
            <a:endParaRPr lang="de-CH" sz="24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35893B-445F-4B4B-A36B-70109F3949EA}"/>
              </a:ext>
            </a:extLst>
          </p:cNvPr>
          <p:cNvSpPr txBox="1"/>
          <p:nvPr/>
        </p:nvSpPr>
        <p:spPr>
          <a:xfrm>
            <a:off x="6750417" y="2884305"/>
            <a:ext cx="44049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bg1">
                    <a:lumMod val="65000"/>
                  </a:schemeClr>
                </a:solidFill>
              </a:rPr>
              <a:t>Javascript</a:t>
            </a: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 +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/>
              <a:t>Two</a:t>
            </a:r>
            <a:r>
              <a:rPr lang="de-CH" sz="2400" dirty="0"/>
              <a:t>-Way </a:t>
            </a:r>
            <a:r>
              <a:rPr lang="de-CH" sz="2400" dirty="0" err="1"/>
              <a:t>data</a:t>
            </a:r>
            <a:r>
              <a:rPr lang="de-CH" sz="2400" dirty="0"/>
              <a:t> </a:t>
            </a:r>
            <a:r>
              <a:rPr lang="de-CH" sz="2400" dirty="0" err="1"/>
              <a:t>binding</a:t>
            </a:r>
            <a:endParaRPr lang="de-CH" sz="24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5368F29-46B1-4069-B103-E419DA7C3B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6074" y="1993813"/>
            <a:ext cx="2066723" cy="63403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C0F9BDA-7309-4CF1-B12C-63EE72B879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9245" y="1993812"/>
            <a:ext cx="2316681" cy="6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3588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35A27-E456-403A-892C-41EDA9EA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One</a:t>
            </a:r>
            <a:r>
              <a:rPr lang="de-CH" dirty="0"/>
              <a:t>-Way / </a:t>
            </a:r>
            <a:r>
              <a:rPr lang="de-CH" dirty="0" err="1"/>
              <a:t>Two</a:t>
            </a:r>
            <a:r>
              <a:rPr lang="de-CH" dirty="0"/>
              <a:t>-Way Data Binding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CDB381-DD72-4226-9509-34130516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12B6E3-97FE-4706-9751-990CAA10E3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637"/>
          <a:stretch/>
        </p:blipFill>
        <p:spPr>
          <a:xfrm>
            <a:off x="2319934" y="2101130"/>
            <a:ext cx="7552132" cy="338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7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ückblick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682</Words>
  <Application>Microsoft Office PowerPoint</Application>
  <PresentationFormat>Breitbild</PresentationFormat>
  <Paragraphs>124</Paragraphs>
  <Slides>15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source-code-pro</vt:lpstr>
      <vt:lpstr>Rückblick</vt:lpstr>
      <vt:lpstr>MedCodeSearch 3.0</vt:lpstr>
      <vt:lpstr>Inhaltsverzeichnis</vt:lpstr>
      <vt:lpstr>ReactJS vs. Angular</vt:lpstr>
      <vt:lpstr>Library vs. Framework</vt:lpstr>
      <vt:lpstr>ReactJS vs. Angular</vt:lpstr>
      <vt:lpstr>JSX</vt:lpstr>
      <vt:lpstr>Components</vt:lpstr>
      <vt:lpstr>ReactJS vs. Angular</vt:lpstr>
      <vt:lpstr>One-Way / Two-Way Data Binding</vt:lpstr>
      <vt:lpstr>ReactJS vs. Angular</vt:lpstr>
      <vt:lpstr>Virtual DOM vs. Incremental DOM</vt:lpstr>
      <vt:lpstr>ReactJS vs. Angular</vt:lpstr>
      <vt:lpstr>Inhaltsverzeichnis</vt:lpstr>
      <vt:lpstr>Client-Server-Modell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MedCodeSearch 3.0</dc:title>
  <dc:creator>Jan Koch</dc:creator>
  <cp:lastModifiedBy>Kevin Stöckli</cp:lastModifiedBy>
  <cp:revision>8</cp:revision>
  <dcterms:created xsi:type="dcterms:W3CDTF">2022-03-07T14:34:22Z</dcterms:created>
  <dcterms:modified xsi:type="dcterms:W3CDTF">2022-04-24T20:58:13Z</dcterms:modified>
</cp:coreProperties>
</file>