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7" r:id="rId5"/>
    <p:sldId id="275" r:id="rId6"/>
    <p:sldId id="279" r:id="rId7"/>
    <p:sldId id="261" r:id="rId8"/>
    <p:sldId id="280" r:id="rId9"/>
    <p:sldId id="264" r:id="rId10"/>
    <p:sldId id="265" r:id="rId11"/>
    <p:sldId id="266" r:id="rId12"/>
    <p:sldId id="268" r:id="rId13"/>
    <p:sldId id="271" r:id="rId14"/>
    <p:sldId id="282" r:id="rId15"/>
    <p:sldId id="274" r:id="rId16"/>
    <p:sldId id="276" r:id="rId17"/>
    <p:sldId id="281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5E71-BE65-4237-BEDD-6779807ACBE8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7DFE-B15F-4A38-BF6C-10E4AC9E66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A54DC-56A4-4C3A-AE8F-8D8BDD6171B2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EA5BA-11B1-4DEF-9724-AB9A086BC01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D1E8B-8BF0-403E-A64A-FF297B7E2ADC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80E23-5D3F-49BE-A4AF-34C055E178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556AE-C2B1-4A91-9F47-CA5B4CC05810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A571-634F-43E5-A5F2-420395B901C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8318-0393-4780-B2D4-5B6DEB220658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ADB0-ACDC-4B7D-AE1B-7D86DC4A6F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60FAD-4F62-46E6-87FC-281B95532C1D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CA35-3FD2-4043-BF4D-57DE6A020DC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7984-611C-4F8B-96BE-390B2F0E59C5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1BEA-C631-4D48-BCEC-38D29E8E93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AEB2-AFC1-46B2-BB39-D2B1B6728ED9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64BD-6638-40C0-9FDE-EE6F796412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74DFF-19D3-40D8-96D9-3E17E5BD9FD8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D2F45-B6DE-4849-8A1E-456C471754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F18F-6F1B-4897-B843-834A4E854D74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B3E2-D020-4334-8A01-F9D6752AB4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Klepnutím na ikonu přidáte obrázek.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9768-1C03-4B56-BC1B-8F7296E0A41E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656C-264D-4408-9DA1-9EDF704E76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1A7555-8160-49E1-A4C4-48A2B44A9301}" type="datetimeFigureOut">
              <a:rPr lang="fr-FR"/>
              <a:pPr>
                <a:defRPr/>
              </a:pPr>
              <a:t>10/09/2008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C0BD25-0652-4C3A-A830-1254221B392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1943100" y="3429000"/>
            <a:ext cx="6772275" cy="1343025"/>
          </a:xfrm>
        </p:spPr>
        <p:txBody>
          <a:bodyPr/>
          <a:lstStyle/>
          <a:p>
            <a:pPr algn="l"/>
            <a:r>
              <a:rPr lang="fr-CA" sz="5400" dirty="0" smtClean="0">
                <a:solidFill>
                  <a:schemeClr val="bg1"/>
                </a:solidFill>
              </a:rPr>
              <a:t>Medv4D</a:t>
            </a:r>
            <a:endParaRPr lang="fr-FR" sz="54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2928938" y="4386263"/>
            <a:ext cx="4700587" cy="614362"/>
          </a:xfrm>
        </p:spPr>
        <p:txBody>
          <a:bodyPr/>
          <a:lstStyle/>
          <a:p>
            <a:pPr algn="l"/>
            <a:r>
              <a:rPr lang="fr-CA" sz="2800" dirty="0" smtClean="0">
                <a:solidFill>
                  <a:schemeClr val="bg1"/>
                </a:solidFill>
              </a:rPr>
              <a:t>Szabolcs Gr</a:t>
            </a:r>
            <a:r>
              <a:rPr lang="sk-SK" sz="2800" dirty="0" err="1" smtClean="0">
                <a:solidFill>
                  <a:schemeClr val="bg1"/>
                </a:solidFill>
              </a:rPr>
              <a:t>óf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     Václav </a:t>
            </a:r>
            <a:r>
              <a:rPr lang="sk-SK" sz="2800" dirty="0" err="1" smtClean="0">
                <a:solidFill>
                  <a:schemeClr val="bg1"/>
                </a:solidFill>
              </a:rPr>
              <a:t>Klecanda</a:t>
            </a:r>
            <a:endParaRPr lang="sk-SK" sz="2800" dirty="0" smtClean="0">
              <a:solidFill>
                <a:schemeClr val="bg1"/>
              </a:solidFill>
            </a:endParaRP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            </a:t>
            </a:r>
            <a:r>
              <a:rPr lang="sk-SK" sz="2800" dirty="0" err="1" smtClean="0">
                <a:solidFill>
                  <a:schemeClr val="bg1"/>
                </a:solidFill>
              </a:rPr>
              <a:t>Jan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Kolomazník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sk-SK" sz="2800" dirty="0" smtClean="0">
                <a:solidFill>
                  <a:schemeClr val="bg1"/>
                </a:solidFill>
              </a:rPr>
              <a:t>                   </a:t>
            </a:r>
            <a:r>
              <a:rPr lang="sk-SK" sz="2800" dirty="0" err="1" smtClean="0">
                <a:solidFill>
                  <a:schemeClr val="bg1"/>
                </a:solidFill>
              </a:rPr>
              <a:t>Attila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Ulman</a:t>
            </a:r>
            <a:endParaRPr lang="fr-FR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  <a:cs typeface="+mj-ea" charset="0"/>
              </a:rPr>
              <a:t>Architektura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Několik typů datových struktur :</a:t>
            </a:r>
          </a:p>
          <a:p>
            <a:pPr marL="735013" lvl="1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b="1" dirty="0" smtClean="0">
                <a:solidFill>
                  <a:srgbClr val="3F3F3F"/>
                </a:solidFill>
                <a:cs typeface="+mn-ea" charset="0"/>
              </a:rPr>
              <a:t>Datasety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 – úložiště dat v paměti</a:t>
            </a:r>
          </a:p>
          <a:p>
            <a:pPr marL="735013" lvl="1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b="1" dirty="0" smtClean="0">
                <a:solidFill>
                  <a:srgbClr val="3F3F3F"/>
                </a:solidFill>
                <a:cs typeface="+mn-ea" charset="0"/>
              </a:rPr>
              <a:t>Filtry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 – datové procesory</a:t>
            </a:r>
          </a:p>
          <a:p>
            <a:pPr marL="735013" lvl="1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b="1" dirty="0" smtClean="0">
                <a:solidFill>
                  <a:srgbClr val="3F3F3F"/>
                </a:solidFill>
                <a:cs typeface="+mn-ea" charset="0"/>
              </a:rPr>
              <a:t>Connection objekty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 – vytváří propojení mezi objekty v pipelin</a:t>
            </a:r>
            <a:r>
              <a:rPr lang="sk-SK" dirty="0" smtClean="0">
                <a:solidFill>
                  <a:srgbClr val="3F3F3F"/>
                </a:solidFill>
                <a:cs typeface="+mn-ea" charset="0"/>
              </a:rPr>
              <a:t>ě</a:t>
            </a: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419600"/>
            <a:ext cx="2954552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  <a:cs typeface="+mj-ea" charset="0"/>
              </a:rPr>
              <a:t>Pipeline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1809750"/>
            <a:ext cx="6765925" cy="436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  <a:cs typeface="+mj-ea" charset="0"/>
              </a:rPr>
              <a:t>Paralelizace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Spuštění každého filtru probíhá ve vlastním vlákně</a:t>
            </a:r>
          </a:p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Vlastní výpočet může být rozdělen mezi další vlákna</a:t>
            </a: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</a:rPr>
              <a:t>Knihovna DICOM Client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fr-FR" dirty="0" smtClean="0">
                <a:solidFill>
                  <a:srgbClr val="3F3F3F"/>
                </a:solidFill>
              </a:rPr>
              <a:t>Odsti</a:t>
            </a:r>
            <a:r>
              <a:rPr lang="cs-CZ" dirty="0" smtClean="0">
                <a:solidFill>
                  <a:srgbClr val="3F3F3F"/>
                </a:solidFill>
              </a:rPr>
              <a:t>ň</a:t>
            </a:r>
            <a:r>
              <a:rPr lang="fr-FR" dirty="0" smtClean="0">
                <a:solidFill>
                  <a:srgbClr val="3F3F3F"/>
                </a:solidFill>
              </a:rPr>
              <a:t>uje</a:t>
            </a:r>
            <a:r>
              <a:rPr lang="cs-CZ" dirty="0" smtClean="0">
                <a:solidFill>
                  <a:srgbClr val="3F3F3F"/>
                </a:solidFill>
              </a:rPr>
              <a:t> specifika DICOM formátu pro vyšší vrstvy</a:t>
            </a:r>
            <a:endParaRPr lang="fr-FR" dirty="0" smtClean="0">
              <a:solidFill>
                <a:srgbClr val="3F3F3F"/>
              </a:solidFill>
            </a:endParaRPr>
          </a:p>
          <a:p>
            <a:pPr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Načítání a ukládání </a:t>
            </a:r>
            <a:r>
              <a:rPr lang="cs-CZ" dirty="0" err="1" smtClean="0">
                <a:solidFill>
                  <a:srgbClr val="3F3F3F"/>
                </a:solidFill>
              </a:rPr>
              <a:t>dcm</a:t>
            </a:r>
            <a:r>
              <a:rPr lang="cs-CZ" dirty="0" smtClean="0">
                <a:solidFill>
                  <a:srgbClr val="3F3F3F"/>
                </a:solidFill>
              </a:rPr>
              <a:t> souborů</a:t>
            </a:r>
            <a:endParaRPr lang="fr-FR" dirty="0" smtClean="0">
              <a:solidFill>
                <a:srgbClr val="3F3F3F"/>
              </a:solidFill>
            </a:endParaRPr>
          </a:p>
          <a:p>
            <a:pPr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Dotazování DICOM serveru:</a:t>
            </a:r>
          </a:p>
          <a:p>
            <a:pPr marL="555625" lvl="1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Informace o pacientech, studiích</a:t>
            </a:r>
          </a:p>
          <a:p>
            <a:pPr marL="555625" lvl="1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Vlastní datové soubory</a:t>
            </a:r>
          </a:p>
          <a:p>
            <a:pPr marL="555625" lvl="1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(pilot posílání dat na server)</a:t>
            </a:r>
          </a:p>
          <a:p>
            <a:pPr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Prohledávání </a:t>
            </a:r>
            <a:r>
              <a:rPr lang="cs-CZ" dirty="0" err="1" smtClean="0">
                <a:solidFill>
                  <a:srgbClr val="3F3F3F"/>
                </a:solidFill>
              </a:rPr>
              <a:t>filesystemu</a:t>
            </a:r>
            <a:endParaRPr lang="fr-FR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</a:rPr>
              <a:t>Knihovna </a:t>
            </a:r>
            <a:r>
              <a:rPr lang="cs-CZ" dirty="0" err="1" smtClean="0">
                <a:solidFill>
                  <a:srgbClr val="3F3F3F"/>
                </a:solidFill>
              </a:rPr>
              <a:t>CellClient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Vzdálené počítání částí </a:t>
            </a:r>
            <a:r>
              <a:rPr lang="cs-CZ" dirty="0" err="1" smtClean="0">
                <a:solidFill>
                  <a:srgbClr val="3F3F3F"/>
                </a:solidFill>
              </a:rPr>
              <a:t>pipeline</a:t>
            </a:r>
            <a:endParaRPr lang="cs-CZ" dirty="0" smtClean="0">
              <a:solidFill>
                <a:srgbClr val="3F3F3F"/>
              </a:solidFill>
            </a:endParaRP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Různé architektury</a:t>
            </a: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Posílání </a:t>
            </a:r>
            <a:r>
              <a:rPr lang="cs-CZ" dirty="0" smtClean="0">
                <a:solidFill>
                  <a:srgbClr val="3F3F3F"/>
                </a:solidFill>
              </a:rPr>
              <a:t>data setů, idea </a:t>
            </a:r>
            <a:r>
              <a:rPr lang="cs-CZ" dirty="0" err="1" smtClean="0">
                <a:solidFill>
                  <a:srgbClr val="3F3F3F"/>
                </a:solidFill>
              </a:rPr>
              <a:t>dataPieces</a:t>
            </a:r>
            <a:endParaRPr lang="cs-CZ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ázek 4" descr="ScreenShot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599"/>
            <a:ext cx="8299310" cy="498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Vlastnosti </a:t>
            </a:r>
            <a:r>
              <a:rPr lang="cs-CZ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frameworku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Jednoduchá rozšiřitelnost a zaměnitelnost jednotlivých částí</a:t>
            </a: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Efektivita a produktivita</a:t>
            </a:r>
            <a:endParaRPr lang="cs-CZ" dirty="0" smtClean="0">
              <a:solidFill>
                <a:srgbClr val="3F3F3F"/>
              </a:solidFill>
            </a:endParaRP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err="1" smtClean="0">
                <a:solidFill>
                  <a:srgbClr val="3F3F3F"/>
                </a:solidFill>
              </a:rPr>
              <a:t>Cross</a:t>
            </a:r>
            <a:r>
              <a:rPr lang="cs-CZ" dirty="0" smtClean="0">
                <a:solidFill>
                  <a:srgbClr val="3F3F3F"/>
                </a:solidFill>
              </a:rPr>
              <a:t>-</a:t>
            </a:r>
            <a:r>
              <a:rPr lang="cs-CZ" dirty="0" err="1" smtClean="0">
                <a:solidFill>
                  <a:srgbClr val="3F3F3F"/>
                </a:solidFill>
              </a:rPr>
              <a:t>platform</a:t>
            </a:r>
            <a:r>
              <a:rPr lang="cs-CZ" dirty="0" smtClean="0">
                <a:solidFill>
                  <a:srgbClr val="3F3F3F"/>
                </a:solidFill>
              </a:rPr>
              <a:t> </a:t>
            </a:r>
            <a:r>
              <a:rPr lang="cs-CZ" dirty="0" smtClean="0">
                <a:solidFill>
                  <a:srgbClr val="3F3F3F"/>
                </a:solidFill>
              </a:rPr>
              <a:t>(na </a:t>
            </a:r>
            <a:r>
              <a:rPr lang="cs-CZ" dirty="0" smtClean="0">
                <a:solidFill>
                  <a:srgbClr val="3F3F3F"/>
                </a:solidFill>
              </a:rPr>
              <a:t>rozdíl od </a:t>
            </a:r>
            <a:r>
              <a:rPr lang="cs-CZ" dirty="0" err="1" smtClean="0">
                <a:solidFill>
                  <a:srgbClr val="3F3F3F"/>
                </a:solidFill>
              </a:rPr>
              <a:t>eFilmu</a:t>
            </a:r>
            <a:r>
              <a:rPr lang="cs-CZ" dirty="0" smtClean="0">
                <a:solidFill>
                  <a:srgbClr val="3F3F3F"/>
                </a:solidFill>
              </a:rPr>
              <a:t>)</a:t>
            </a: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Zavedení konceptů – ne vše plně funkční (distribuovaný výpočet, odesílání zpět na DICOM server)</a:t>
            </a:r>
            <a:endParaRPr lang="cs-CZ" dirty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Závěr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Vývoj pokračuje diplomovými pracemi autorů : </a:t>
            </a:r>
          </a:p>
          <a:p>
            <a:pPr marL="738188" lvl="1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použití na architektuře </a:t>
            </a:r>
            <a:r>
              <a:rPr lang="cs-CZ" dirty="0" err="1" smtClean="0">
                <a:solidFill>
                  <a:srgbClr val="3F3F3F"/>
                </a:solidFill>
              </a:rPr>
              <a:t>CellBE</a:t>
            </a:r>
            <a:endParaRPr lang="cs-CZ" dirty="0" smtClean="0">
              <a:solidFill>
                <a:srgbClr val="3F3F3F"/>
              </a:solidFill>
            </a:endParaRPr>
          </a:p>
          <a:p>
            <a:pPr marL="738188" lvl="1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Fúze dat</a:t>
            </a:r>
          </a:p>
          <a:p>
            <a:pPr marL="738188" lvl="1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Segmentace orgánů</a:t>
            </a:r>
          </a:p>
          <a:p>
            <a:pPr marL="738188" lvl="1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err="1" smtClean="0">
                <a:solidFill>
                  <a:srgbClr val="3F3F3F"/>
                </a:solidFill>
              </a:rPr>
              <a:t>Perfuze</a:t>
            </a:r>
            <a:endParaRPr lang="cs-CZ" dirty="0" smtClean="0">
              <a:solidFill>
                <a:srgbClr val="3F3F3F"/>
              </a:solidFill>
            </a:endParaRPr>
          </a:p>
          <a:p>
            <a:pPr marL="338138" indent="-338138">
              <a:lnSpc>
                <a:spcPct val="98000"/>
              </a:lnSpc>
              <a:spcBef>
                <a:spcPts val="638"/>
              </a:spcBef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cs-CZ" dirty="0" smtClean="0">
                <a:solidFill>
                  <a:srgbClr val="3F3F3F"/>
                </a:solidFill>
              </a:rPr>
              <a:t>Bakalářská práce RTG z CT – uživatel mimo team.</a:t>
            </a:r>
            <a:endParaRPr lang="cs-CZ" dirty="0" smtClean="0">
              <a:solidFill>
                <a:srgbClr val="3F3F3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</a:t>
            </a:r>
            <a:r>
              <a:rPr lang="sk-SK" dirty="0" smtClean="0"/>
              <a:t>á</a:t>
            </a:r>
            <a:r>
              <a:rPr lang="en-US" dirty="0" smtClean="0"/>
              <a:t>z</a:t>
            </a:r>
            <a:r>
              <a:rPr lang="sk-SK" dirty="0" err="1" smtClean="0"/>
              <a:t>ka</a:t>
            </a:r>
            <a:r>
              <a:rPr lang="sk-SK" dirty="0" smtClean="0"/>
              <a:t> </a:t>
            </a:r>
            <a:r>
              <a:rPr lang="sk-SK" dirty="0" smtClean="0"/>
              <a:t>na </a:t>
            </a:r>
            <a:r>
              <a:rPr lang="sk-SK" dirty="0" smtClean="0"/>
              <a:t>zač</a:t>
            </a:r>
            <a:r>
              <a:rPr lang="cs-CZ" dirty="0" smtClean="0"/>
              <a:t>á</a:t>
            </a:r>
            <a:r>
              <a:rPr lang="sk-SK" dirty="0" err="1" smtClean="0"/>
              <a:t>tek</a:t>
            </a:r>
            <a:r>
              <a:rPr lang="sk-SK" dirty="0" smtClean="0"/>
              <a:t>...</a:t>
            </a:r>
            <a:endParaRPr lang="en-US" dirty="0"/>
          </a:p>
        </p:txBody>
      </p:sp>
      <p:pic>
        <p:nvPicPr>
          <p:cNvPr id="7" name="Obrázek 6" descr="ScreenShot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305800" cy="498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Medicínská aplikace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Zpracovává data získaná z CT, MRI, apod.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Data načítá z úložiště ve formátu DICOM (2D, 3D, 4D, …)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Příklad: segmentace krevního oběhu, fúze dat</a:t>
            </a: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 čem je problém?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 fontScale="92500"/>
          </a:bodyPr>
          <a:lstStyle/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err="1" smtClean="0">
                <a:solidFill>
                  <a:srgbClr val="3F3F3F"/>
                </a:solidFill>
                <a:cs typeface="+mn-ea" charset="0"/>
              </a:rPr>
              <a:t>Medic</a:t>
            </a:r>
            <a:r>
              <a:rPr lang="sk-SK" dirty="0" err="1" smtClean="0">
                <a:solidFill>
                  <a:srgbClr val="3F3F3F"/>
                </a:solidFill>
                <a:cs typeface="+mn-ea" charset="0"/>
              </a:rPr>
              <a:t>ínská</a:t>
            </a:r>
            <a:r>
              <a:rPr lang="sk-SK" dirty="0" smtClean="0">
                <a:solidFill>
                  <a:srgbClr val="3F3F3F"/>
                </a:solidFill>
                <a:cs typeface="+mn-ea" charset="0"/>
              </a:rPr>
              <a:t> </a:t>
            </a:r>
            <a:r>
              <a:rPr lang="sk-SK" dirty="0" err="1" smtClean="0">
                <a:solidFill>
                  <a:srgbClr val="3F3F3F"/>
                </a:solidFill>
                <a:cs typeface="+mn-ea" charset="0"/>
              </a:rPr>
              <a:t>aplikace</a:t>
            </a:r>
            <a:r>
              <a:rPr lang="sk-SK" dirty="0" smtClean="0">
                <a:solidFill>
                  <a:srgbClr val="3F3F3F"/>
                </a:solidFill>
                <a:cs typeface="+mn-ea" charset="0"/>
              </a:rPr>
              <a:t> = </a:t>
            </a:r>
            <a:r>
              <a:rPr lang="sk-SK" dirty="0" err="1" smtClean="0">
                <a:solidFill>
                  <a:srgbClr val="3F3F3F"/>
                </a:solidFill>
                <a:cs typeface="+mn-ea" charset="0"/>
              </a:rPr>
              <a:t>sada</a:t>
            </a:r>
            <a:r>
              <a:rPr lang="sk-SK" dirty="0" smtClean="0">
                <a:solidFill>
                  <a:srgbClr val="3F3F3F"/>
                </a:solidFill>
                <a:cs typeface="+mn-ea" charset="0"/>
              </a:rPr>
              <a:t> nutných komponent, stále </a:t>
            </a:r>
            <a:r>
              <a:rPr lang="sk-SK" dirty="0" err="1" smtClean="0">
                <a:solidFill>
                  <a:srgbClr val="3F3F3F"/>
                </a:solidFill>
                <a:cs typeface="+mn-ea" charset="0"/>
              </a:rPr>
              <a:t>stejná</a:t>
            </a:r>
            <a:r>
              <a:rPr lang="sk-SK" dirty="0" smtClean="0">
                <a:solidFill>
                  <a:srgbClr val="3F3F3F"/>
                </a:solidFill>
                <a:cs typeface="+mn-ea" charset="0"/>
              </a:rPr>
              <a:t> </a:t>
            </a:r>
            <a:r>
              <a:rPr lang="sk-SK" dirty="0" err="1" smtClean="0">
                <a:solidFill>
                  <a:srgbClr val="3F3F3F"/>
                </a:solidFill>
                <a:cs typeface="+mn-ea" charset="0"/>
              </a:rPr>
              <a:t>struktura</a:t>
            </a:r>
            <a:endParaRPr lang="cs-CZ" dirty="0" smtClean="0">
              <a:solidFill>
                <a:srgbClr val="3F3F3F"/>
              </a:solidFill>
              <a:cs typeface="+mn-ea" charset="0"/>
            </a:endParaRP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Nutnost stále programovat tyto komponenty = ztráta času na úkor řešení vlastního problému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Diplomové práce často řeší pouze jádro problému = výpočetní algoritmus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Výsledkem jsou rozdílně se chovající aplikace, nedotažené GUI, apod.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Praxe…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 lnSpcReduction="10000"/>
          </a:bodyPr>
          <a:lstStyle/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Lékaři jsou zvyklí na určitá GUI (</a:t>
            </a:r>
            <a:r>
              <a:rPr lang="cs-CZ" dirty="0" err="1" smtClean="0">
                <a:solidFill>
                  <a:srgbClr val="3F3F3F"/>
                </a:solidFill>
                <a:cs typeface="+mn-ea" charset="0"/>
              </a:rPr>
              <a:t>eFilm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, apod.), nejsou ochotni se učit používat nové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Data jsou uložena v DICOM formátu, v naprosté většině případu na datovém serveru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Chtějí vidět výsledek co nejdříve (klidně jen část) – progresivita algoritmů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rgbClr val="3F3F3F"/>
                </a:solidFill>
                <a:cs typeface="+mj-ea" charset="0"/>
              </a:rPr>
              <a:t>Typické použití 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Načtení dat dle kritérií (study </a:t>
            </a:r>
            <a:r>
              <a:rPr lang="cs-CZ" dirty="0" err="1" smtClean="0">
                <a:solidFill>
                  <a:srgbClr val="3F3F3F"/>
                </a:solidFill>
                <a:cs typeface="+mn-ea" charset="0"/>
              </a:rPr>
              <a:t>manager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)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Nastavitelné zobrazení vybraného obrazu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Nastavení parametrů algoritmů (číselné, interaktivní manipulace s daty, …)</a:t>
            </a: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Spuštění výpočtu, čekání na výsledek</a:t>
            </a: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rgbClr val="3F3F3F"/>
                </a:solidFill>
                <a:cs typeface="+mj-ea" charset="0"/>
              </a:rPr>
              <a:t>Naše práce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 lnSpcReduction="10000"/>
          </a:bodyPr>
          <a:lstStyle/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Sada nástrojů (</a:t>
            </a:r>
            <a:r>
              <a:rPr lang="cs-CZ" dirty="0" err="1" smtClean="0">
                <a:solidFill>
                  <a:srgbClr val="3F3F3F"/>
                </a:solidFill>
                <a:cs typeface="+mn-ea" charset="0"/>
              </a:rPr>
              <a:t>framework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), řešící uvedené problémy.</a:t>
            </a:r>
          </a:p>
          <a:p>
            <a:pPr marL="739775" lvl="1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Systém pro manipulaci 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s 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DICOM dat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y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, není třeba se starat o detaily DICOMu</a:t>
            </a:r>
          </a:p>
          <a:p>
            <a:pPr marL="739775" lvl="1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Reprezentace a zpracování dat </a:t>
            </a: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v paměti </a:t>
            </a: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– pipelining</a:t>
            </a:r>
            <a:endParaRPr lang="cs-CZ" dirty="0" smtClean="0">
              <a:solidFill>
                <a:srgbClr val="3F3F3F"/>
              </a:solidFill>
              <a:cs typeface="+mn-ea" charset="0"/>
            </a:endParaRPr>
          </a:p>
          <a:p>
            <a:pPr marL="739775" lvl="1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cs-CZ" dirty="0" smtClean="0">
                <a:solidFill>
                  <a:srgbClr val="3F3F3F"/>
                </a:solidFill>
                <a:cs typeface="+mn-ea" charset="0"/>
              </a:rPr>
              <a:t>Naše prohlížeče + integrace VTK</a:t>
            </a:r>
            <a:endParaRPr lang="fr-FR" dirty="0" smtClean="0">
              <a:solidFill>
                <a:srgbClr val="3F3F3F"/>
              </a:solidFill>
              <a:cs typeface="+mn-ea" charset="0"/>
            </a:endParaRPr>
          </a:p>
          <a:p>
            <a:pPr marL="739775" lvl="1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Specializované GUI widgety – unifikovaný vzhled aplikací</a:t>
            </a:r>
          </a:p>
          <a:p>
            <a:pPr marL="739775" lvl="1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Distribuované počítání</a:t>
            </a:r>
            <a:endParaRPr lang="cs-CZ" dirty="0" smtClean="0">
              <a:solidFill>
                <a:srgbClr val="3F3F3F"/>
              </a:solidFill>
              <a:cs typeface="+mn-ea" charset="0"/>
            </a:endParaRPr>
          </a:p>
          <a:p>
            <a:pPr marL="339725" indent="-339725">
              <a:lnSpc>
                <a:spcPct val="98000"/>
              </a:lnSpc>
              <a:spcBef>
                <a:spcPts val="638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6757987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rgbClr val="3F3F3F"/>
                </a:solidFill>
                <a:cs typeface="+mj-ea" charset="0"/>
              </a:rPr>
              <a:t>Komponenty </a:t>
            </a:r>
            <a:r>
              <a:rPr lang="cs-CZ" dirty="0" err="1" smtClean="0">
                <a:solidFill>
                  <a:srgbClr val="3F3F3F"/>
                </a:solidFill>
                <a:cs typeface="+mj-ea" charset="0"/>
              </a:rPr>
              <a:t>frameworku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8813" y="274638"/>
            <a:ext cx="6757987" cy="11430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CA" dirty="0" smtClean="0">
                <a:solidFill>
                  <a:srgbClr val="3F3F3F"/>
                </a:solidFill>
                <a:cs typeface="+mj-ea" charset="0"/>
              </a:rPr>
              <a:t>Knihovna Imaging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3" y="1600200"/>
            <a:ext cx="6757987" cy="4525963"/>
          </a:xfrm>
        </p:spPr>
        <p:txBody>
          <a:bodyPr rtlCol="0">
            <a:normAutofit/>
          </a:bodyPr>
          <a:lstStyle/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Implementuje model pipelinového zpracování dat</a:t>
            </a:r>
          </a:p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Navržena pro snadnou rozšiřitelnost hlavních částí</a:t>
            </a:r>
          </a:p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Snadná paralelizace výpočtů</a:t>
            </a:r>
          </a:p>
          <a:p>
            <a:pPr marL="334963" indent="-334963">
              <a:lnSpc>
                <a:spcPct val="98000"/>
              </a:lnSpc>
              <a:spcBef>
                <a:spcPts val="638"/>
              </a:spcBef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fr-FR" dirty="0" smtClean="0">
                <a:solidFill>
                  <a:srgbClr val="3F3F3F"/>
                </a:solidFill>
                <a:cs typeface="+mn-ea" charset="0"/>
              </a:rPr>
              <a:t>Z důvodu co největší efektivity a kontroly už během překladu – téměř všechny části šablonovány</a:t>
            </a:r>
            <a:endParaRPr lang="fr-FR" dirty="0">
              <a:solidFill>
                <a:srgbClr val="3F3F3F"/>
              </a:solidFill>
              <a:cs typeface="+mn-e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</Template>
  <TotalTime>337</TotalTime>
  <Words>423</Words>
  <Application>Microsoft Office PowerPoint</Application>
  <PresentationFormat>Předvádění na obrazovce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59</vt:lpstr>
      <vt:lpstr>Medv4D</vt:lpstr>
      <vt:lpstr>Ukázka na začátek...</vt:lpstr>
      <vt:lpstr>Medicínská aplikace</vt:lpstr>
      <vt:lpstr>V čem je problém?</vt:lpstr>
      <vt:lpstr>Praxe…</vt:lpstr>
      <vt:lpstr>Typické použití </vt:lpstr>
      <vt:lpstr>Naše práce</vt:lpstr>
      <vt:lpstr>Komponenty frameworku</vt:lpstr>
      <vt:lpstr>Knihovna Imaging</vt:lpstr>
      <vt:lpstr>Architektura</vt:lpstr>
      <vt:lpstr>Pipeline</vt:lpstr>
      <vt:lpstr>Paralelizace</vt:lpstr>
      <vt:lpstr>Knihovna DICOM Client</vt:lpstr>
      <vt:lpstr>Knihovna CellClient</vt:lpstr>
      <vt:lpstr>Snímek 15</vt:lpstr>
      <vt:lpstr>Vlastnosti frameworku</vt:lpstr>
      <vt:lpstr>Závěr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Medv4D</dc:title>
  <dc:creator>Attila Ulman</dc:creator>
  <cp:lastModifiedBy>Attila Ulman</cp:lastModifiedBy>
  <cp:revision>30</cp:revision>
  <dcterms:created xsi:type="dcterms:W3CDTF">2008-09-07T12:41:42Z</dcterms:created>
  <dcterms:modified xsi:type="dcterms:W3CDTF">2008-09-10T14:20:06Z</dcterms:modified>
</cp:coreProperties>
</file>