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3" r:id="rId7"/>
    <p:sldId id="262" r:id="rId8"/>
    <p:sldId id="264" r:id="rId9"/>
    <p:sldId id="265" r:id="rId10"/>
    <p:sldId id="258" r:id="rId11"/>
  </p:sldIdLst>
  <p:sldSz cx="12192000" cy="6858000"/>
  <p:notesSz cx="6858000" cy="9144000"/>
  <p:embeddedFontLst>
    <p:embeddedFont>
      <p:font typeface="Berlin Sans FB" panose="020E0602020502020306" pitchFamily="34" charset="0"/>
      <p:regular r:id="rId12"/>
      <p:bold r:id="rId13"/>
    </p:embeddedFont>
    <p:embeddedFont>
      <p:font typeface="Bierstadt" panose="020B0004020202020204" pitchFamily="3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ITC Avant Garde Gothic LT Demi" pitchFamily="50" charset="0"/>
      <p:bold r:id="rId24"/>
    </p:embeddedFont>
    <p:embeddedFont>
      <p:font typeface="Microsoft YaHei UI" panose="020B0503020204020204" pitchFamily="34" charset="-122"/>
      <p:regular r:id="rId25"/>
      <p:bold r:id="rId26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49AF"/>
    <a:srgbClr val="9335B1"/>
    <a:srgbClr val="782B90"/>
    <a:srgbClr val="F3A875"/>
    <a:srgbClr val="1E1D1D"/>
    <a:srgbClr val="F2A3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C09258-9D14-45B3-9874-1C701CE6C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19D66E4-C022-48DD-97B7-8B071AB56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DEBB169-E704-4E51-885F-3E9DEB02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6FA1-35C7-494D-BA17-8D9A6557A50F}" type="datetimeFigureOut">
              <a:rPr lang="cs-CZ" smtClean="0"/>
              <a:t>14.12.2021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8C51C21-6F96-45F9-9F65-E71EAD92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2106E3A-72FE-4A1B-867E-3FA00EDB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EB2F-084B-4F2F-A4CA-41A46DB856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737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5799EA-F1F5-4C9E-88AB-7F827433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0F7B6FF-FBB3-4AF5-A5B0-20557EEF3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07FA36D-754D-4BA3-A928-4FDEEF630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6FA1-35C7-494D-BA17-8D9A6557A50F}" type="datetimeFigureOut">
              <a:rPr lang="cs-CZ" smtClean="0"/>
              <a:t>14.12.2021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F817820-E29B-411C-8A3D-6A51E2B44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8E982A9-687D-4FA6-9F38-6AAC8987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EB2F-084B-4F2F-A4CA-41A46DB856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839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D8B57435-FDB1-49A8-ABEB-572B674C1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9B955E6-414F-4546-9CA9-79FC2C59E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3739D09-2757-4E32-A380-BFA311D1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6FA1-35C7-494D-BA17-8D9A6557A50F}" type="datetimeFigureOut">
              <a:rPr lang="cs-CZ" smtClean="0"/>
              <a:t>14.12.2021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10D0C34-6C4A-421C-AB93-99422F9B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39BA709-B5FC-4FBA-BAED-2606D6C5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EB2F-084B-4F2F-A4CA-41A46DB856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146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0195AC-56EA-44F8-9A5E-3015ACAF4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2828F2D-815B-4A33-8018-8D6BA6F16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FD3D66E-D6A6-440D-961A-9FF176445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6FA1-35C7-494D-BA17-8D9A6557A50F}" type="datetimeFigureOut">
              <a:rPr lang="cs-CZ" smtClean="0"/>
              <a:t>14.12.2021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7567084-B2F4-43B7-BF26-E42CB49F1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E9AD787-FB2F-4D6F-ACA9-0F7C801C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EB2F-084B-4F2F-A4CA-41A46DB856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204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F95ADB-238F-4461-ABB6-BF8F72C0A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0BF7501-49DD-4922-B89C-BFC833562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34937A3-078F-40C7-BBE7-DE88CEC8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6FA1-35C7-494D-BA17-8D9A6557A50F}" type="datetimeFigureOut">
              <a:rPr lang="cs-CZ" smtClean="0"/>
              <a:t>14.12.2021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FFB48E5-12AF-4290-82E9-A126D88A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7F803E9-4F6B-4CBC-91B7-4373C0E7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EB2F-084B-4F2F-A4CA-41A46DB856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119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1B3EEA-34AE-427F-A3E7-AEFCFF3D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A4963BE-3DAD-44A6-B103-A34D34482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3D5C729-001C-432F-8DDE-F55A38EA4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9945234-6079-46F6-A938-7EF53CED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6FA1-35C7-494D-BA17-8D9A6557A50F}" type="datetimeFigureOut">
              <a:rPr lang="cs-CZ" smtClean="0"/>
              <a:t>14.12.2021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266A53A-0A61-4190-A416-D061ACD8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8DCE1FA-409C-4709-9AE9-A3922F0A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EB2F-084B-4F2F-A4CA-41A46DB856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129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DFA26E-BFD9-4400-9E84-245AAE22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9F8E448-EA62-4E05-83AC-D2A7C3284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7FAADD1-77E0-4CC5-A166-CF022780E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DE360FE-09B6-4C1B-9BF6-680D7DC84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C59C810-2956-4196-B1BB-5BF15F86D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EBCD3F89-B3AA-482A-AE04-BE53BA29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6FA1-35C7-494D-BA17-8D9A6557A50F}" type="datetimeFigureOut">
              <a:rPr lang="cs-CZ" smtClean="0"/>
              <a:t>14.12.2021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96A848DC-CE77-4CFB-842D-EEDD473F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EA16D2D-98A5-4FCE-9E2E-CB973C5A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EB2F-084B-4F2F-A4CA-41A46DB856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390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0FC627-0BD7-4F27-8A23-F6505F8B8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7D2FE417-EB24-48FE-BF9E-EED61907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6FA1-35C7-494D-BA17-8D9A6557A50F}" type="datetimeFigureOut">
              <a:rPr lang="cs-CZ" smtClean="0"/>
              <a:t>14.12.2021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61CF2790-A123-4D6D-96AE-5140D36E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421271A-25C0-481F-970F-7CE9EBA1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EB2F-084B-4F2F-A4CA-41A46DB856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669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C9F5599-6BBA-42EC-BDA1-6B2BF4B6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6FA1-35C7-494D-BA17-8D9A6557A50F}" type="datetimeFigureOut">
              <a:rPr lang="cs-CZ" smtClean="0"/>
              <a:t>14.12.2021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7E29FDD-6272-4F02-84BF-F7E59444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D313EA2-1207-4BED-AD08-3B9A88A3F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EB2F-084B-4F2F-A4CA-41A46DB856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130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9563EB-201E-4B03-8E6C-3CB8FA7B9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D8F8D3A-373D-4B78-9246-5F1B3A72D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787BE84-6E9D-47C5-BD24-580DA4A7B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5455BE6-5744-4766-966E-57BECAE1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6FA1-35C7-494D-BA17-8D9A6557A50F}" type="datetimeFigureOut">
              <a:rPr lang="cs-CZ" smtClean="0"/>
              <a:t>14.12.2021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D073514-D570-464D-A2B2-025DA576C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5982416-C71F-4F7E-B933-30858BEDC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EB2F-084B-4F2F-A4CA-41A46DB856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175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FD6FE4-3C43-4D53-A14F-268DAC6B0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C413731D-D706-4300-BFEE-23D417DB1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A81BBCA-1D7E-4467-8CE5-174BBF29C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9147C4A-7DA7-45EF-917B-FF2AA9B0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6FA1-35C7-494D-BA17-8D9A6557A50F}" type="datetimeFigureOut">
              <a:rPr lang="cs-CZ" smtClean="0"/>
              <a:t>14.12.2021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9782A05-86D8-4235-97DD-4938E152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E088B0D-9A0A-4833-8D55-FFF3B55F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EB2F-084B-4F2F-A4CA-41A46DB856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305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CC04421C-A59E-4FCB-B58E-F0DF1BF84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2E26215-445F-45F8-A42E-FBD51EAA7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8790751-6CF2-4DD4-950D-830C00204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B6FA1-35C7-494D-BA17-8D9A6557A50F}" type="datetimeFigureOut">
              <a:rPr lang="cs-CZ" smtClean="0"/>
              <a:t>14.12.2021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558E46A-241B-42FA-800A-1FF32FDE0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62BCE5A-7642-4FCD-AB4A-F897D3DE9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8EB2F-084B-4F2F-A4CA-41A46DB856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493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nboundvr.eu/oculus-quest-2-for-business-wat-je-moet-weten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1000logos.net/unity-logo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hyperlink" Target="vid/01-OneEyeExperience%20.mp4" TargetMode="Externa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hyperlink" Target="vid/02-ThirdPerson.mp4" TargetMode="Externa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JanKunetka/VINS-World-Builder-VR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1F94DE55-CC7C-4FE9-A540-A723E4254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22" y="0"/>
            <a:ext cx="12250722" cy="685800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0C207AFF-9D43-4A7E-A7D0-882334642A67}"/>
              </a:ext>
            </a:extLst>
          </p:cNvPr>
          <p:cNvSpPr txBox="1"/>
          <p:nvPr/>
        </p:nvSpPr>
        <p:spPr>
          <a:xfrm>
            <a:off x="7433771" y="816154"/>
            <a:ext cx="3917658" cy="954107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prstClr val="black">
                <a:alpha val="7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sz="2800" b="1" dirty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Bierstadt" panose="020B0004020202020204" pitchFamily="34" charset="0"/>
              </a:rPr>
              <a:t>Stavitel světů</a:t>
            </a:r>
          </a:p>
          <a:p>
            <a:pPr algn="ctr"/>
            <a:r>
              <a:rPr lang="cs-CZ" sz="2800" b="1" dirty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Bierstadt" panose="020B0004020202020204" pitchFamily="34" charset="0"/>
              </a:rPr>
              <a:t>ve virtuální realitě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0C757B6-0B20-496D-9D96-FFD18D50C3F3}"/>
              </a:ext>
            </a:extLst>
          </p:cNvPr>
          <p:cNvSpPr txBox="1"/>
          <p:nvPr/>
        </p:nvSpPr>
        <p:spPr>
          <a:xfrm>
            <a:off x="9215224" y="6334780"/>
            <a:ext cx="2976776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r"/>
            <a:r>
              <a:rPr lang="cs-CZ" sz="1400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Plán, pot a zprovoznění:</a:t>
            </a:r>
          </a:p>
          <a:p>
            <a:pPr algn="r"/>
            <a:r>
              <a:rPr lang="cs-CZ" sz="1400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Jan Kunetka a Barbora </a:t>
            </a:r>
            <a:r>
              <a:rPr lang="cs-CZ" sz="1400" dirty="0" err="1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Hajíčková</a:t>
            </a:r>
            <a:endParaRPr lang="cs-CZ" sz="1400" dirty="0">
              <a:gradFill flip="none" rotWithShape="1">
                <a:gsLst>
                  <a:gs pos="7600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  <a:gs pos="0">
                    <a:srgbClr val="F3A875"/>
                  </a:gs>
                </a:gsLst>
                <a:lin ang="54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54816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1A34CC20-FFB4-4C23-B8E0-6616C94C55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9" r="3620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55CE5B10-149C-4A81-B98E-2CDCE9D5F42A}"/>
              </a:ext>
            </a:extLst>
          </p:cNvPr>
          <p:cNvSpPr txBox="1"/>
          <p:nvPr/>
        </p:nvSpPr>
        <p:spPr>
          <a:xfrm>
            <a:off x="4137171" y="219388"/>
            <a:ext cx="3917658" cy="52322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prstClr val="black">
                <a:alpha val="7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sz="2800" b="1" dirty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Bierstadt" panose="020B0004020202020204" pitchFamily="34" charset="0"/>
              </a:rPr>
              <a:t>Zdroje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4729B321-6F91-4A89-882A-C4128B062D95}"/>
              </a:ext>
            </a:extLst>
          </p:cNvPr>
          <p:cNvSpPr txBox="1"/>
          <p:nvPr/>
        </p:nvSpPr>
        <p:spPr>
          <a:xfrm>
            <a:off x="2091078" y="2767280"/>
            <a:ext cx="8009843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cs-CZ" sz="1600" dirty="0" err="1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Quest</a:t>
            </a:r>
            <a:r>
              <a:rPr lang="cs-CZ" sz="1600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2 </a:t>
            </a:r>
            <a:r>
              <a:rPr lang="cs-CZ" sz="1600" dirty="0" err="1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for</a:t>
            </a:r>
            <a:r>
              <a:rPr lang="cs-CZ" sz="1600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Business Hardware. </a:t>
            </a:r>
            <a:r>
              <a:rPr lang="cs-CZ" sz="1600" dirty="0" err="1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Unbound</a:t>
            </a:r>
            <a:r>
              <a:rPr lang="cs-CZ" sz="1600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VR [online]. </a:t>
            </a:r>
            <a:r>
              <a:rPr lang="cs-CZ" sz="1600" dirty="0" err="1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Wijchenseweg</a:t>
            </a:r>
            <a:r>
              <a:rPr lang="cs-CZ" sz="1600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 </a:t>
            </a:r>
            <a:r>
              <a:rPr lang="cs-CZ" sz="1600" dirty="0" err="1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Unbound</a:t>
            </a:r>
            <a:r>
              <a:rPr lang="cs-CZ" sz="1600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VR, c2017 - 2021 [cit. 2021-12-14]. Dostupné z: </a:t>
            </a:r>
            <a:r>
              <a:rPr lang="cs-CZ" sz="1600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3"/>
              </a:rPr>
              <a:t>https://unboundvr.eu/oculus-quest-2-for-business-wat-je-moet-weten</a:t>
            </a:r>
            <a:endParaRPr lang="cs-CZ" sz="1600" dirty="0">
              <a:gradFill flip="none" rotWithShape="1">
                <a:gsLst>
                  <a:gs pos="7600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  <a:gs pos="0">
                    <a:srgbClr val="F3A875"/>
                  </a:gs>
                </a:gsLst>
                <a:lin ang="54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cs-CZ" sz="1600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UNITY LOGO. 1000 logos [online]. 1000logos.net, c2016-2021 [cit. 2021-12-12]. Dostupné z: </a:t>
            </a:r>
            <a:r>
              <a:rPr lang="cs-CZ" sz="1600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4"/>
              </a:rPr>
              <a:t>https://1000logos.net/unity-logo/</a:t>
            </a:r>
            <a:endParaRPr lang="cs-CZ" sz="1600" dirty="0">
              <a:gradFill flip="none" rotWithShape="1">
                <a:gsLst>
                  <a:gs pos="7600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  <a:gs pos="0">
                    <a:srgbClr val="F3A875"/>
                  </a:gs>
                </a:gsLst>
                <a:lin ang="54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627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0A21F78D-9823-41AC-B1A2-1A5339E24D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9" r="3620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grpSp>
        <p:nvGrpSpPr>
          <p:cNvPr id="45" name="Skupina 44">
            <a:extLst>
              <a:ext uri="{FF2B5EF4-FFF2-40B4-BE49-F238E27FC236}">
                <a16:creationId xmlns:a16="http://schemas.microsoft.com/office/drawing/2014/main" id="{7538FD7C-8C10-41F7-9493-8E9462B622AF}"/>
              </a:ext>
            </a:extLst>
          </p:cNvPr>
          <p:cNvGrpSpPr/>
          <p:nvPr/>
        </p:nvGrpSpPr>
        <p:grpSpPr>
          <a:xfrm>
            <a:off x="1485499" y="742608"/>
            <a:ext cx="9246034" cy="8123723"/>
            <a:chOff x="1485499" y="742608"/>
            <a:chExt cx="9246034" cy="8123723"/>
          </a:xfrm>
        </p:grpSpPr>
        <p:grpSp>
          <p:nvGrpSpPr>
            <p:cNvPr id="12" name="Skupina 11">
              <a:extLst>
                <a:ext uri="{FF2B5EF4-FFF2-40B4-BE49-F238E27FC236}">
                  <a16:creationId xmlns:a16="http://schemas.microsoft.com/office/drawing/2014/main" id="{A0C37E57-DD2B-4BD7-8E75-0B775A39B768}"/>
                </a:ext>
              </a:extLst>
            </p:cNvPr>
            <p:cNvGrpSpPr/>
            <p:nvPr/>
          </p:nvGrpSpPr>
          <p:grpSpPr>
            <a:xfrm>
              <a:off x="1485499" y="742608"/>
              <a:ext cx="9221002" cy="8123723"/>
              <a:chOff x="1485499" y="742608"/>
              <a:chExt cx="9221002" cy="8123723"/>
            </a:xfrm>
          </p:grpSpPr>
          <p:sp>
            <p:nvSpPr>
              <p:cNvPr id="7" name="Obdélník 6">
                <a:extLst>
                  <a:ext uri="{FF2B5EF4-FFF2-40B4-BE49-F238E27FC236}">
                    <a16:creationId xmlns:a16="http://schemas.microsoft.com/office/drawing/2014/main" id="{98470C6C-EC2A-48D1-B82D-FA2AC85967E4}"/>
                  </a:ext>
                </a:extLst>
              </p:cNvPr>
              <p:cNvSpPr/>
              <p:nvPr/>
            </p:nvSpPr>
            <p:spPr>
              <a:xfrm>
                <a:off x="1485499" y="742608"/>
                <a:ext cx="9221002" cy="8123723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  <a:scene3d>
                <a:camera prst="isometricOffAxis2Top">
                  <a:rot lat="17430727" lon="18749827" rev="285411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0" name="Krychle 9">
                <a:extLst>
                  <a:ext uri="{FF2B5EF4-FFF2-40B4-BE49-F238E27FC236}">
                    <a16:creationId xmlns:a16="http://schemas.microsoft.com/office/drawing/2014/main" id="{9D18B631-B59B-46A6-8CC2-216A475B03F4}"/>
                  </a:ext>
                </a:extLst>
              </p:cNvPr>
              <p:cNvSpPr/>
              <p:nvPr/>
            </p:nvSpPr>
            <p:spPr>
              <a:xfrm flipH="1">
                <a:off x="7421078" y="3332747"/>
                <a:ext cx="2897204" cy="1085248"/>
              </a:xfrm>
              <a:prstGeom prst="cube">
                <a:avLst>
                  <a:gd name="adj" fmla="val 62251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</p:grpSp>
        <p:sp>
          <p:nvSpPr>
            <p:cNvPr id="41" name="TextovéPole 40">
              <a:extLst>
                <a:ext uri="{FF2B5EF4-FFF2-40B4-BE49-F238E27FC236}">
                  <a16:creationId xmlns:a16="http://schemas.microsoft.com/office/drawing/2014/main" id="{ED25BC99-B945-40AF-AFA7-6933303E6999}"/>
                </a:ext>
              </a:extLst>
            </p:cNvPr>
            <p:cNvSpPr txBox="1"/>
            <p:nvPr/>
          </p:nvSpPr>
          <p:spPr>
            <a:xfrm>
              <a:off x="10079943" y="5746060"/>
              <a:ext cx="65159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cs-CZ" dirty="0">
                  <a:gradFill flip="none" rotWithShape="1">
                    <a:gsLst>
                      <a:gs pos="76000">
                        <a:schemeClr val="accent1"/>
                      </a:gs>
                      <a:gs pos="100000">
                        <a:schemeClr val="accent1">
                          <a:lumMod val="75000"/>
                        </a:schemeClr>
                      </a:gs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</a:gsLst>
                    <a:lin ang="5400000" scaled="1"/>
                    <a:tileRect/>
                  </a:gra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Svět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E6599C4E-0732-47E8-AEFA-1A0F2A5ACFE1}"/>
              </a:ext>
            </a:extLst>
          </p:cNvPr>
          <p:cNvSpPr txBox="1"/>
          <p:nvPr/>
        </p:nvSpPr>
        <p:spPr>
          <a:xfrm>
            <a:off x="4137171" y="219388"/>
            <a:ext cx="3917658" cy="52322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prstClr val="black">
                <a:alpha val="7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sz="2800" b="1" dirty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Bierstadt" panose="020B0004020202020204" pitchFamily="34" charset="0"/>
              </a:rPr>
              <a:t>Cíl projektu</a:t>
            </a:r>
          </a:p>
        </p:txBody>
      </p:sp>
      <p:pic>
        <p:nvPicPr>
          <p:cNvPr id="34" name="Obrázek 33" descr="Obsah obrázku nábytek, sedadlo, stůl, židle&#10;&#10;Popis byl vytvořen automaticky">
            <a:extLst>
              <a:ext uri="{FF2B5EF4-FFF2-40B4-BE49-F238E27FC236}">
                <a16:creationId xmlns:a16="http://schemas.microsoft.com/office/drawing/2014/main" id="{3CA1C4B0-9118-4C7D-BC73-48E0210787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3" t="6453" r="26062" b="9135"/>
          <a:stretch/>
        </p:blipFill>
        <p:spPr>
          <a:xfrm>
            <a:off x="8932261" y="2645569"/>
            <a:ext cx="609600" cy="103985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6" name="Obrázek 35" descr="Obsah obrázku interiér, sedadlo, tmavé, pohovka&#10;&#10;Popis byl vytvořen automaticky">
            <a:extLst>
              <a:ext uri="{FF2B5EF4-FFF2-40B4-BE49-F238E27FC236}">
                <a16:creationId xmlns:a16="http://schemas.microsoft.com/office/drawing/2014/main" id="{E5CEF4E4-D95E-4CF8-9C21-731BD5EE76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4" t="24382" r="8535" b="25198"/>
          <a:stretch/>
        </p:blipFill>
        <p:spPr>
          <a:xfrm>
            <a:off x="8566701" y="3429000"/>
            <a:ext cx="476250" cy="301671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8" name="Obrázek 37" descr="Obsah obrázku tmavé, sedadlo&#10;&#10;Popis byl vytvořen automaticky">
            <a:extLst>
              <a:ext uri="{FF2B5EF4-FFF2-40B4-BE49-F238E27FC236}">
                <a16:creationId xmlns:a16="http://schemas.microsoft.com/office/drawing/2014/main" id="{A38868AE-DCBC-4D94-880A-8C5473CCC3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1" t="8595" r="17509" b="11895"/>
          <a:stretch/>
        </p:blipFill>
        <p:spPr>
          <a:xfrm>
            <a:off x="1736906" y="2820460"/>
            <a:ext cx="1178173" cy="1456652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40" name="Obrázek 39" descr="Obsah obrázku šipka&#10;&#10;Popis byl vytvořen automaticky">
            <a:extLst>
              <a:ext uri="{FF2B5EF4-FFF2-40B4-BE49-F238E27FC236}">
                <a16:creationId xmlns:a16="http://schemas.microsoft.com/office/drawing/2014/main" id="{A8B44CE3-1A4F-4F44-BB4C-7D22D54CD7A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0" t="33610" r="5072" b="27118"/>
          <a:stretch/>
        </p:blipFill>
        <p:spPr>
          <a:xfrm rot="60000">
            <a:off x="8264347" y="4056461"/>
            <a:ext cx="1689455" cy="73332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grpSp>
        <p:nvGrpSpPr>
          <p:cNvPr id="46" name="Skupina 45">
            <a:extLst>
              <a:ext uri="{FF2B5EF4-FFF2-40B4-BE49-F238E27FC236}">
                <a16:creationId xmlns:a16="http://schemas.microsoft.com/office/drawing/2014/main" id="{41F17AAB-D10A-4636-B9B6-97AB7633EAB7}"/>
              </a:ext>
            </a:extLst>
          </p:cNvPr>
          <p:cNvGrpSpPr/>
          <p:nvPr/>
        </p:nvGrpSpPr>
        <p:grpSpPr>
          <a:xfrm>
            <a:off x="4040918" y="2645569"/>
            <a:ext cx="1545788" cy="2158899"/>
            <a:chOff x="4040918" y="2645569"/>
            <a:chExt cx="1545788" cy="2158899"/>
          </a:xfrm>
        </p:grpSpPr>
        <p:grpSp>
          <p:nvGrpSpPr>
            <p:cNvPr id="30" name="Skupina 29">
              <a:extLst>
                <a:ext uri="{FF2B5EF4-FFF2-40B4-BE49-F238E27FC236}">
                  <a16:creationId xmlns:a16="http://schemas.microsoft.com/office/drawing/2014/main" id="{19B113BE-670C-445B-BDDB-55C67126D812}"/>
                </a:ext>
              </a:extLst>
            </p:cNvPr>
            <p:cNvGrpSpPr/>
            <p:nvPr/>
          </p:nvGrpSpPr>
          <p:grpSpPr>
            <a:xfrm>
              <a:off x="4040918" y="3083030"/>
              <a:ext cx="1018238" cy="1721438"/>
              <a:chOff x="3735368" y="2123487"/>
              <a:chExt cx="1606845" cy="2716538"/>
            </a:xfrm>
          </p:grpSpPr>
          <p:pic>
            <p:nvPicPr>
              <p:cNvPr id="26" name="Obrázek 25" descr="Obsah obrázku interiér, bílá, světlo&#10;&#10;Popis byl vytvořen automaticky">
                <a:extLst>
                  <a:ext uri="{FF2B5EF4-FFF2-40B4-BE49-F238E27FC236}">
                    <a16:creationId xmlns:a16="http://schemas.microsoft.com/office/drawing/2014/main" id="{B2AE836D-A3D7-4F1F-8415-2D09EA97C8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5763" y="3191114"/>
                <a:ext cx="559071" cy="624318"/>
              </a:xfrm>
              <a:prstGeom prst="rect">
                <a:avLst/>
              </a:prstGeom>
            </p:spPr>
          </p:pic>
          <p:sp>
            <p:nvSpPr>
              <p:cNvPr id="29" name="Válec 28">
                <a:extLst>
                  <a:ext uri="{FF2B5EF4-FFF2-40B4-BE49-F238E27FC236}">
                    <a16:creationId xmlns:a16="http://schemas.microsoft.com/office/drawing/2014/main" id="{AE91FC9F-E6A4-43C4-B5F6-7AFBB0072125}"/>
                  </a:ext>
                </a:extLst>
              </p:cNvPr>
              <p:cNvSpPr/>
              <p:nvPr/>
            </p:nvSpPr>
            <p:spPr>
              <a:xfrm>
                <a:off x="4060429" y="2279705"/>
                <a:ext cx="747059" cy="2560320"/>
              </a:xfrm>
              <a:prstGeom prst="can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pic>
            <p:nvPicPr>
              <p:cNvPr id="28" name="Obrázek 27">
                <a:extLst>
                  <a:ext uri="{FF2B5EF4-FFF2-40B4-BE49-F238E27FC236}">
                    <a16:creationId xmlns:a16="http://schemas.microsoft.com/office/drawing/2014/main" id="{6925796B-2EB2-4B20-9DD2-486F17AA36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6402" y="3312014"/>
                <a:ext cx="472015" cy="624318"/>
              </a:xfrm>
              <a:prstGeom prst="rect">
                <a:avLst/>
              </a:prstGeom>
            </p:spPr>
          </p:pic>
          <p:pic>
            <p:nvPicPr>
              <p:cNvPr id="24" name="Obrázek 23" descr="Obsah obrázku helma&#10;&#10;Popis byl vytvořen automaticky">
                <a:extLst>
                  <a:ext uri="{FF2B5EF4-FFF2-40B4-BE49-F238E27FC236}">
                    <a16:creationId xmlns:a16="http://schemas.microsoft.com/office/drawing/2014/main" id="{ECC9B261-3960-4FBD-842B-A19D5953B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5368" y="2123487"/>
                <a:ext cx="1606845" cy="950621"/>
              </a:xfrm>
              <a:prstGeom prst="rect">
                <a:avLst/>
              </a:prstGeom>
            </p:spPr>
          </p:pic>
        </p:grpSp>
        <p:sp>
          <p:nvSpPr>
            <p:cNvPr id="42" name="TextovéPole 41">
              <a:extLst>
                <a:ext uri="{FF2B5EF4-FFF2-40B4-BE49-F238E27FC236}">
                  <a16:creationId xmlns:a16="http://schemas.microsoft.com/office/drawing/2014/main" id="{FAAFBF87-6D3E-4249-A480-829AD056CD24}"/>
                </a:ext>
              </a:extLst>
            </p:cNvPr>
            <p:cNvSpPr txBox="1"/>
            <p:nvPr/>
          </p:nvSpPr>
          <p:spPr>
            <a:xfrm>
              <a:off x="4531609" y="2645569"/>
              <a:ext cx="1055097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cs-CZ" dirty="0">
                  <a:gradFill flip="none" rotWithShape="1">
                    <a:gsLst>
                      <a:gs pos="76000">
                        <a:schemeClr val="accent4">
                          <a:lumMod val="75000"/>
                        </a:schemeClr>
                      </a:gs>
                      <a:gs pos="100000">
                        <a:schemeClr val="accent4">
                          <a:lumMod val="75000"/>
                        </a:schemeClr>
                      </a:gs>
                      <a:gs pos="0">
                        <a:schemeClr val="accent4">
                          <a:lumMod val="60000"/>
                          <a:lumOff val="40000"/>
                        </a:schemeClr>
                      </a:gs>
                    </a:gsLst>
                    <a:lin ang="5400000" scaled="1"/>
                    <a:tileRect/>
                  </a:gra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Uživatel</a:t>
              </a:r>
            </a:p>
          </p:txBody>
        </p:sp>
      </p:grpSp>
      <p:sp>
        <p:nvSpPr>
          <p:cNvPr id="44" name="TextovéPole 43">
            <a:extLst>
              <a:ext uri="{FF2B5EF4-FFF2-40B4-BE49-F238E27FC236}">
                <a16:creationId xmlns:a16="http://schemas.microsoft.com/office/drawing/2014/main" id="{6114A017-DBA0-46C6-AB5A-7D001381565C}"/>
              </a:ext>
            </a:extLst>
          </p:cNvPr>
          <p:cNvSpPr txBox="1"/>
          <p:nvPr/>
        </p:nvSpPr>
        <p:spPr>
          <a:xfrm>
            <a:off x="9409952" y="2033816"/>
            <a:ext cx="101983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cs-CZ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Modely</a:t>
            </a:r>
          </a:p>
        </p:txBody>
      </p:sp>
    </p:spTree>
    <p:extLst>
      <p:ext uri="{BB962C8B-B14F-4D97-AF65-F5344CB8AC3E}">
        <p14:creationId xmlns:p14="http://schemas.microsoft.com/office/powerpoint/2010/main" val="212305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3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EDC4932D-6252-42B3-A812-4D849C3276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9" r="3620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B123EDB4-7D31-4C34-A8EE-2A663AD14276}"/>
              </a:ext>
            </a:extLst>
          </p:cNvPr>
          <p:cNvSpPr txBox="1"/>
          <p:nvPr/>
        </p:nvSpPr>
        <p:spPr>
          <a:xfrm>
            <a:off x="4137171" y="219388"/>
            <a:ext cx="3917658" cy="52322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prstClr val="black">
                <a:alpha val="7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sz="2800" b="1" dirty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Bierstadt" panose="020B0004020202020204" pitchFamily="34" charset="0"/>
              </a:rPr>
              <a:t>Technologie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0E0D42D1-F0E4-4B8A-A214-3F8EFE09A2BB}"/>
              </a:ext>
            </a:extLst>
          </p:cNvPr>
          <p:cNvSpPr txBox="1"/>
          <p:nvPr/>
        </p:nvSpPr>
        <p:spPr>
          <a:xfrm>
            <a:off x="2191097" y="4355710"/>
            <a:ext cx="1880643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cs-CZ" sz="2000" dirty="0">
                <a:solidFill>
                  <a:schemeClr val="bg1"/>
                </a:solidFill>
                <a:latin typeface="ITC Avant Garde Gothic LT Demi" pitchFamily="50" charset="0"/>
              </a:rPr>
              <a:t>Game </a:t>
            </a:r>
            <a:r>
              <a:rPr lang="cs-CZ" sz="2000" dirty="0" err="1">
                <a:solidFill>
                  <a:schemeClr val="bg1"/>
                </a:solidFill>
                <a:latin typeface="ITC Avant Garde Gothic LT Demi" pitchFamily="50" charset="0"/>
              </a:rPr>
              <a:t>Engine</a:t>
            </a:r>
            <a:endParaRPr lang="cs-CZ" sz="2000" dirty="0">
              <a:solidFill>
                <a:schemeClr val="bg1"/>
              </a:solidFill>
              <a:latin typeface="ITC Avant Garde Gothic LT Demi" pitchFamily="50" charset="0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DD424C5B-3D03-45F7-9BCC-794B21CDCA8A}"/>
              </a:ext>
            </a:extLst>
          </p:cNvPr>
          <p:cNvSpPr txBox="1"/>
          <p:nvPr/>
        </p:nvSpPr>
        <p:spPr>
          <a:xfrm>
            <a:off x="7677014" y="4355710"/>
            <a:ext cx="2165209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cs-CZ" sz="2000" dirty="0">
                <a:solidFill>
                  <a:srgbClr val="9649AF"/>
                </a:solidFill>
                <a:latin typeface="ITC Avant Garde Gothic LT Demi" pitchFamily="50" charset="0"/>
              </a:rPr>
              <a:t>Open </a:t>
            </a:r>
            <a:r>
              <a:rPr lang="cs-CZ" sz="2000" dirty="0" err="1">
                <a:solidFill>
                  <a:srgbClr val="9649AF"/>
                </a:solidFill>
                <a:latin typeface="ITC Avant Garde Gothic LT Demi" pitchFamily="50" charset="0"/>
              </a:rPr>
              <a:t>Starndard</a:t>
            </a:r>
            <a:endParaRPr lang="cs-CZ" sz="2000" dirty="0">
              <a:solidFill>
                <a:srgbClr val="9649AF"/>
              </a:solidFill>
              <a:latin typeface="ITC Avant Garde Gothic LT Demi" pitchFamily="50" charset="0"/>
            </a:endParaRPr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9E57A6CE-07F7-470E-8CE4-60A924E48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5600" y="2633551"/>
            <a:ext cx="4391638" cy="1590897"/>
          </a:xfrm>
          <a:prstGeom prst="rect">
            <a:avLst/>
          </a:prstGeom>
        </p:spPr>
      </p:pic>
      <p:pic>
        <p:nvPicPr>
          <p:cNvPr id="13" name="Obrázek 12" descr="Obsah obrázku text, klipart&#10;&#10;Popis byl vytvořen automaticky">
            <a:extLst>
              <a:ext uri="{FF2B5EF4-FFF2-40B4-BE49-F238E27FC236}">
                <a16:creationId xmlns:a16="http://schemas.microsoft.com/office/drawing/2014/main" id="{A0FFB066-CC46-4A4E-92B1-A7185FA9F7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284" y="2751618"/>
            <a:ext cx="4596670" cy="135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8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4143FC1A-9C43-4E73-9168-C1783C1B52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9" r="3620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654FCEF1-2627-4FD0-BB98-3C70EAA84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1024801"/>
            <a:ext cx="8591550" cy="4808398"/>
          </a:xfrm>
          <a:prstGeom prst="rect">
            <a:avLst/>
          </a:prstGeo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E1548192-6164-4C41-9BC7-904C6190B7C6}"/>
              </a:ext>
            </a:extLst>
          </p:cNvPr>
          <p:cNvSpPr txBox="1"/>
          <p:nvPr/>
        </p:nvSpPr>
        <p:spPr>
          <a:xfrm>
            <a:off x="1581150" y="219388"/>
            <a:ext cx="9029700" cy="52322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prstClr val="black">
                <a:alpha val="7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sz="2800" b="1" dirty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Bierstadt" panose="020B0004020202020204" pitchFamily="34" charset="0"/>
              </a:rPr>
              <a:t>Podoba (Obraz z jednoho oka)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F4AB200C-BA67-455B-98E7-B1AE7A993774}"/>
              </a:ext>
            </a:extLst>
          </p:cNvPr>
          <p:cNvSpPr txBox="1"/>
          <p:nvPr/>
        </p:nvSpPr>
        <p:spPr>
          <a:xfrm>
            <a:off x="1581150" y="3044279"/>
            <a:ext cx="9029700" cy="769441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prstClr val="black">
                <a:alpha val="7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sz="4400" b="1" dirty="0"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Bierstadt" panose="020B0004020202020204" pitchFamily="34" charset="0"/>
                <a:hlinkClick r:id="rId5" action="ppaction://hlinkfile"/>
              </a:rPr>
              <a:t>Přehrát Video</a:t>
            </a:r>
            <a:endParaRPr lang="cs-CZ" sz="4400" b="1" dirty="0"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0"/>
                <a:tileRect/>
              </a:gradFill>
              <a:latin typeface="Bierstad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04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4143FC1A-9C43-4E73-9168-C1783C1B52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9" r="3620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E1548192-6164-4C41-9BC7-904C6190B7C6}"/>
              </a:ext>
            </a:extLst>
          </p:cNvPr>
          <p:cNvSpPr txBox="1"/>
          <p:nvPr/>
        </p:nvSpPr>
        <p:spPr>
          <a:xfrm>
            <a:off x="4137171" y="219388"/>
            <a:ext cx="3917658" cy="52322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prstClr val="black">
                <a:alpha val="7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sz="2800" b="1" dirty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Bierstadt" panose="020B0004020202020204" pitchFamily="34" charset="0"/>
              </a:rPr>
              <a:t>Podoba (Třetí osoba)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2A1B3742-B391-43AE-83FF-A38121D1B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5925" y="845916"/>
            <a:ext cx="8820150" cy="5451918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EBC05D88-EB5B-4E30-AD82-9CD37E336A7D}"/>
              </a:ext>
            </a:extLst>
          </p:cNvPr>
          <p:cNvSpPr txBox="1"/>
          <p:nvPr/>
        </p:nvSpPr>
        <p:spPr>
          <a:xfrm>
            <a:off x="1581150" y="3044279"/>
            <a:ext cx="9029700" cy="769441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prstClr val="black">
                <a:alpha val="7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sz="4400" b="1" dirty="0"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Bierstadt" panose="020B0004020202020204" pitchFamily="34" charset="0"/>
                <a:hlinkClick r:id="rId5" action="ppaction://hlinkfile"/>
              </a:rPr>
              <a:t>Přehrát Video</a:t>
            </a:r>
            <a:endParaRPr lang="cs-CZ" sz="4400" b="1" dirty="0"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0"/>
                <a:tileRect/>
              </a:gradFill>
              <a:latin typeface="Bierstad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99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F3C4A7C3-946E-41C3-8D46-894002BA7A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9" r="3620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46C9C0FB-D326-4587-972B-2C4341EBCF1A}"/>
              </a:ext>
            </a:extLst>
          </p:cNvPr>
          <p:cNvSpPr txBox="1"/>
          <p:nvPr/>
        </p:nvSpPr>
        <p:spPr>
          <a:xfrm>
            <a:off x="4137171" y="219388"/>
            <a:ext cx="3917658" cy="52322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prstClr val="black">
                <a:alpha val="7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sz="2800" b="1" dirty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Bierstadt" panose="020B0004020202020204" pitchFamily="34" charset="0"/>
              </a:rPr>
              <a:t>Obsah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FAEC3E25-39C8-4D43-9B3F-07FB194C4722}"/>
              </a:ext>
            </a:extLst>
          </p:cNvPr>
          <p:cNvSpPr txBox="1"/>
          <p:nvPr/>
        </p:nvSpPr>
        <p:spPr>
          <a:xfrm>
            <a:off x="682859" y="3177912"/>
            <a:ext cx="3221779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Vytváření a mazání světů</a:t>
            </a:r>
          </a:p>
          <a:p>
            <a:pPr marL="285750" indent="-285750">
              <a:buFontTx/>
              <a:buChar char="-"/>
            </a:pPr>
            <a:endParaRPr lang="cs-CZ" dirty="0">
              <a:gradFill flip="none" rotWithShape="1">
                <a:gsLst>
                  <a:gs pos="7600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  <a:gs pos="0">
                    <a:srgbClr val="F3A875"/>
                  </a:gs>
                </a:gsLst>
                <a:lin ang="54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cs-CZ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Vypnutí aplikace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A0F224B5-34EB-4F68-A320-8FCE3D7E5E9D}"/>
              </a:ext>
            </a:extLst>
          </p:cNvPr>
          <p:cNvSpPr txBox="1"/>
          <p:nvPr/>
        </p:nvSpPr>
        <p:spPr>
          <a:xfrm>
            <a:off x="4682120" y="3179631"/>
            <a:ext cx="3589759" cy="23083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Pohyb uživatele po světě</a:t>
            </a:r>
          </a:p>
          <a:p>
            <a:pPr marL="285750" indent="-285750">
              <a:buFontTx/>
              <a:buChar char="-"/>
            </a:pPr>
            <a:endParaRPr lang="cs-CZ" dirty="0">
              <a:gradFill flip="none" rotWithShape="1">
                <a:gsLst>
                  <a:gs pos="7600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  <a:gs pos="0">
                    <a:srgbClr val="F3A875"/>
                  </a:gs>
                </a:gsLst>
                <a:lin ang="54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cs-CZ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Pauzovací menu</a:t>
            </a:r>
          </a:p>
          <a:p>
            <a:pPr marL="285750" indent="-285750">
              <a:buFontTx/>
              <a:buChar char="-"/>
            </a:pPr>
            <a:endParaRPr lang="cs-CZ" dirty="0">
              <a:gradFill flip="none" rotWithShape="1">
                <a:gsLst>
                  <a:gs pos="7600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  <a:gs pos="0">
                    <a:srgbClr val="F3A875"/>
                  </a:gs>
                </a:gsLst>
                <a:lin ang="54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cs-CZ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Katalog</a:t>
            </a:r>
          </a:p>
          <a:p>
            <a:pPr marL="285750" indent="-285750">
              <a:buFontTx/>
              <a:buChar char="-"/>
            </a:pPr>
            <a:endParaRPr lang="cs-CZ" dirty="0">
              <a:gradFill flip="none" rotWithShape="1">
                <a:gsLst>
                  <a:gs pos="7600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  <a:gs pos="0">
                    <a:srgbClr val="F3A875"/>
                  </a:gs>
                </a:gsLst>
                <a:lin ang="54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cs-CZ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Nástroje na pokládání a mazání modelů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3A4868D-0737-4272-9E9D-AE4F0EB76480}"/>
              </a:ext>
            </a:extLst>
          </p:cNvPr>
          <p:cNvSpPr txBox="1"/>
          <p:nvPr/>
        </p:nvSpPr>
        <p:spPr>
          <a:xfrm>
            <a:off x="8437060" y="3179631"/>
            <a:ext cx="3589759" cy="14773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Rotační možnosti modelů </a:t>
            </a:r>
            <a:br>
              <a:rPr lang="cs-CZ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cs-CZ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(Face </a:t>
            </a:r>
            <a:r>
              <a:rPr lang="cs-CZ" dirty="0" err="1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Towards</a:t>
            </a:r>
            <a:r>
              <a:rPr lang="cs-CZ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Free)</a:t>
            </a:r>
          </a:p>
          <a:p>
            <a:pPr marL="285750" indent="-285750">
              <a:buFontTx/>
              <a:buChar char="-"/>
            </a:pPr>
            <a:endParaRPr lang="cs-CZ" dirty="0">
              <a:gradFill flip="none" rotWithShape="1">
                <a:gsLst>
                  <a:gs pos="7600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  <a:gs pos="0">
                    <a:srgbClr val="F3A875"/>
                  </a:gs>
                </a:gsLst>
                <a:lin ang="54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cs-CZ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Pokládací možnosti modelů (</a:t>
            </a:r>
            <a:r>
              <a:rPr lang="cs-CZ" dirty="0" err="1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Snap</a:t>
            </a:r>
            <a:r>
              <a:rPr lang="cs-CZ" dirty="0">
                <a:gradFill flip="none" rotWithShape="1">
                  <a:gsLst>
                    <a:gs pos="7600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  <a:gs pos="0">
                      <a:srgbClr val="F3A875"/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Free)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3C5F5F1C-CF1E-47AF-838C-8ABA28A435D6}"/>
              </a:ext>
            </a:extLst>
          </p:cNvPr>
          <p:cNvSpPr txBox="1"/>
          <p:nvPr/>
        </p:nvSpPr>
        <p:spPr>
          <a:xfrm>
            <a:off x="1101244" y="2129715"/>
            <a:ext cx="209865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cs-CZ" sz="2800" dirty="0">
                <a:gradFill flip="none" rotWithShape="1">
                  <a:gsLst>
                    <a:gs pos="7600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  <a:gs pos="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Berlin Sans FB" panose="020E0602020502020306" pitchFamily="34" charset="0"/>
              </a:rPr>
              <a:t>Hlavní Menu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3CAC9841-95CA-43DF-9F81-648453CBCE63}"/>
              </a:ext>
            </a:extLst>
          </p:cNvPr>
          <p:cNvSpPr txBox="1"/>
          <p:nvPr/>
        </p:nvSpPr>
        <p:spPr>
          <a:xfrm>
            <a:off x="7193699" y="2112652"/>
            <a:ext cx="215636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cs-CZ" sz="2800" dirty="0">
                <a:gradFill flip="none" rotWithShape="1">
                  <a:gsLst>
                    <a:gs pos="7600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  <a:gs pos="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Berlin Sans FB" panose="020E0602020502020306" pitchFamily="34" charset="0"/>
              </a:rPr>
              <a:t>Editační Mód</a:t>
            </a:r>
          </a:p>
        </p:txBody>
      </p:sp>
    </p:spTree>
    <p:extLst>
      <p:ext uri="{BB962C8B-B14F-4D97-AF65-F5344CB8AC3E}">
        <p14:creationId xmlns:p14="http://schemas.microsoft.com/office/powerpoint/2010/main" val="46884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7616557C-98CE-492F-A609-2CA6768A21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9" r="3620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AD069132-93A2-4CB6-B511-A6ECA756A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6282" y="133351"/>
            <a:ext cx="9261224" cy="6723367"/>
          </a:xfrm>
          <a:prstGeom prst="rect">
            <a:avLst/>
          </a:prstGeo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8BD11D38-BBB7-4777-AC9B-7F56E9A5616A}"/>
              </a:ext>
            </a:extLst>
          </p:cNvPr>
          <p:cNvSpPr txBox="1"/>
          <p:nvPr/>
        </p:nvSpPr>
        <p:spPr>
          <a:xfrm>
            <a:off x="4137171" y="219388"/>
            <a:ext cx="3917658" cy="52322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prstClr val="black">
                <a:alpha val="7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sz="2800" b="1" dirty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Bierstadt" panose="020B0004020202020204" pitchFamily="34" charset="0"/>
              </a:rPr>
              <a:t>Vývoj do budoucna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3504F837-E40B-49C3-AD25-C6FD64E96AD7}"/>
              </a:ext>
            </a:extLst>
          </p:cNvPr>
          <p:cNvSpPr txBox="1"/>
          <p:nvPr/>
        </p:nvSpPr>
        <p:spPr>
          <a:xfrm>
            <a:off x="983212" y="2645501"/>
            <a:ext cx="4710520" cy="23083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>
                <a:gradFill flip="none" rotWithShape="1">
                  <a:gsLst>
                    <a:gs pos="7600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  <a:gs pos="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Importér modelů přímo v aplikaci</a:t>
            </a:r>
          </a:p>
          <a:p>
            <a:pPr marL="285750" indent="-285750">
              <a:buFontTx/>
              <a:buChar char="-"/>
            </a:pPr>
            <a:endParaRPr lang="cs-CZ" dirty="0">
              <a:gradFill flip="none" rotWithShape="1">
                <a:gsLst>
                  <a:gs pos="7600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  <a:gs pos="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cs-CZ" dirty="0">
                <a:gradFill flip="none" rotWithShape="1">
                  <a:gsLst>
                    <a:gs pos="7600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  <a:gs pos="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Model </a:t>
            </a:r>
            <a:r>
              <a:rPr lang="cs-CZ" dirty="0" err="1">
                <a:gradFill flip="none" rotWithShape="1">
                  <a:gsLst>
                    <a:gs pos="7600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  <a:gs pos="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Creator</a:t>
            </a:r>
            <a:endParaRPr lang="cs-CZ" dirty="0">
              <a:gradFill flip="none" rotWithShape="1">
                <a:gsLst>
                  <a:gs pos="7600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  <a:gs pos="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Tx/>
              <a:buChar char="-"/>
            </a:pPr>
            <a:endParaRPr lang="cs-CZ" dirty="0">
              <a:gradFill flip="none" rotWithShape="1">
                <a:gsLst>
                  <a:gs pos="7600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  <a:gs pos="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cs-CZ" dirty="0">
                <a:gradFill flip="none" rotWithShape="1">
                  <a:gsLst>
                    <a:gs pos="7600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  <a:gs pos="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Editor Interaktivity</a:t>
            </a:r>
          </a:p>
          <a:p>
            <a:pPr marL="285750" indent="-285750">
              <a:buFontTx/>
              <a:buChar char="-"/>
            </a:pPr>
            <a:endParaRPr lang="cs-CZ" dirty="0">
              <a:gradFill flip="none" rotWithShape="1">
                <a:gsLst>
                  <a:gs pos="7600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  <a:gs pos="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cs-CZ" dirty="0">
                <a:gradFill flip="none" rotWithShape="1">
                  <a:gsLst>
                    <a:gs pos="7600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  <a:gs pos="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Klávesnice ve VR (přejmenování světů)</a:t>
            </a:r>
          </a:p>
          <a:p>
            <a:pPr marL="285750" indent="-285750">
              <a:buFontTx/>
              <a:buChar char="-"/>
            </a:pPr>
            <a:endParaRPr lang="cs-CZ" dirty="0">
              <a:gradFill flip="none" rotWithShape="1">
                <a:gsLst>
                  <a:gs pos="7600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  <a:gs pos="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900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33AE8AC1-61A3-4F5E-B597-AC2657C642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9" r="3620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EF8AAD98-19D5-43CE-B953-F7F2895E2711}"/>
              </a:ext>
            </a:extLst>
          </p:cNvPr>
          <p:cNvSpPr txBox="1"/>
          <p:nvPr/>
        </p:nvSpPr>
        <p:spPr>
          <a:xfrm>
            <a:off x="4137171" y="219388"/>
            <a:ext cx="3917658" cy="52322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prstClr val="black">
                <a:alpha val="7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sz="2800" b="1" dirty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Bierstadt" panose="020B0004020202020204" pitchFamily="34" charset="0"/>
              </a:rPr>
              <a:t>Přístup</a:t>
            </a:r>
          </a:p>
        </p:txBody>
      </p:sp>
      <p:pic>
        <p:nvPicPr>
          <p:cNvPr id="5" name="Obrázek 4" descr="Obsah obrázku text, snímek obrazovky, monitor, obrazovka&#10;&#10;Popis byl vytvořen automaticky">
            <a:extLst>
              <a:ext uri="{FF2B5EF4-FFF2-40B4-BE49-F238E27FC236}">
                <a16:creationId xmlns:a16="http://schemas.microsoft.com/office/drawing/2014/main" id="{72AF6CC0-78DA-4ED9-ADDC-BC1C26CC7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28" y="960714"/>
            <a:ext cx="9859344" cy="4527010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11ED32A5-A510-478D-9E64-81CE50D5983B}"/>
              </a:ext>
            </a:extLst>
          </p:cNvPr>
          <p:cNvSpPr txBox="1"/>
          <p:nvPr/>
        </p:nvSpPr>
        <p:spPr>
          <a:xfrm>
            <a:off x="2938340" y="5803530"/>
            <a:ext cx="631531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cs-CZ" dirty="0">
                <a:gradFill flip="none" rotWithShape="1">
                  <a:gsLst>
                    <a:gs pos="7600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  <a:gs pos="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4"/>
              </a:rPr>
              <a:t>https://github.com/JanKunetka/VINS-World-Builder-VR</a:t>
            </a:r>
            <a:endParaRPr lang="cs-CZ" dirty="0">
              <a:gradFill flip="none" rotWithShape="1">
                <a:gsLst>
                  <a:gs pos="7600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  <a:gs pos="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152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33AE8AC1-61A3-4F5E-B597-AC2657C642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9" r="3620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EF8AAD98-19D5-43CE-B953-F7F2895E2711}"/>
              </a:ext>
            </a:extLst>
          </p:cNvPr>
          <p:cNvSpPr txBox="1"/>
          <p:nvPr/>
        </p:nvSpPr>
        <p:spPr>
          <a:xfrm>
            <a:off x="3443295" y="3167390"/>
            <a:ext cx="5305409" cy="52322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prstClr val="black">
                <a:alpha val="7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sz="2800" b="1" dirty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Bierstadt" panose="020B0004020202020204" pitchFamily="34" charset="0"/>
              </a:rPr>
              <a:t>Děkujeme za pozornost!</a:t>
            </a:r>
          </a:p>
        </p:txBody>
      </p:sp>
      <p:pic>
        <p:nvPicPr>
          <p:cNvPr id="9" name="Obrázek 8" descr="Obsah obrázku tmavé, sedadlo&#10;&#10;Popis byl vytvořen automaticky">
            <a:extLst>
              <a:ext uri="{FF2B5EF4-FFF2-40B4-BE49-F238E27FC236}">
                <a16:creationId xmlns:a16="http://schemas.microsoft.com/office/drawing/2014/main" id="{1FD7B335-0E99-4D21-8CF2-77BA986A14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1" t="8595" r="17509" b="11895"/>
          <a:stretch/>
        </p:blipFill>
        <p:spPr>
          <a:xfrm>
            <a:off x="10049439" y="734570"/>
            <a:ext cx="1178173" cy="1456652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4" name="Obrázek 13" descr="Obsah obrázku nábytek, sedadlo, stůl, židle&#10;&#10;Popis byl vytvořen automaticky">
            <a:extLst>
              <a:ext uri="{FF2B5EF4-FFF2-40B4-BE49-F238E27FC236}">
                <a16:creationId xmlns:a16="http://schemas.microsoft.com/office/drawing/2014/main" id="{1B10062D-E466-470A-ADE0-C2F27AAFB0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3" t="6453" r="26062" b="9135"/>
          <a:stretch/>
        </p:blipFill>
        <p:spPr>
          <a:xfrm>
            <a:off x="1936633" y="4713338"/>
            <a:ext cx="609600" cy="103985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5" name="Obrázek 14" descr="Obsah obrázku šipka&#10;&#10;Popis byl vytvořen automaticky">
            <a:extLst>
              <a:ext uri="{FF2B5EF4-FFF2-40B4-BE49-F238E27FC236}">
                <a16:creationId xmlns:a16="http://schemas.microsoft.com/office/drawing/2014/main" id="{BFB656BA-EC69-48E8-A660-28663163EA0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0" t="33610" r="5072" b="27118"/>
          <a:stretch/>
        </p:blipFill>
        <p:spPr>
          <a:xfrm rot="60000">
            <a:off x="9793797" y="1824562"/>
            <a:ext cx="1689455" cy="73332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0" name="Obrázek 9" descr="Obsah obrázku interiér, sedadlo, tmavé, pohovka&#10;&#10;Popis byl vytvořen automaticky">
            <a:extLst>
              <a:ext uri="{FF2B5EF4-FFF2-40B4-BE49-F238E27FC236}">
                <a16:creationId xmlns:a16="http://schemas.microsoft.com/office/drawing/2014/main" id="{FB1032F3-BBEB-4D2D-98DE-DA61FD377B9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4" t="24382" r="8535" b="25198"/>
          <a:stretch/>
        </p:blipFill>
        <p:spPr>
          <a:xfrm>
            <a:off x="2397453" y="5753196"/>
            <a:ext cx="476250" cy="301671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7" name="Obrázek 16" descr="Obsah obrázku tmavé&#10;&#10;Popis byl vytvořen automaticky">
            <a:extLst>
              <a:ext uri="{FF2B5EF4-FFF2-40B4-BE49-F238E27FC236}">
                <a16:creationId xmlns:a16="http://schemas.microsoft.com/office/drawing/2014/main" id="{2B3F0427-524F-4C02-8649-5F9C007967B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48" t="7330" r="24174" b="13636"/>
          <a:stretch/>
        </p:blipFill>
        <p:spPr>
          <a:xfrm>
            <a:off x="8893871" y="323849"/>
            <a:ext cx="1024612" cy="1673871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9" name="Obrázek 18" descr="Obsah obrázku interiér, postel, místnost, ložnice&#10;&#10;Popis byl vytvořen automaticky">
            <a:extLst>
              <a:ext uri="{FF2B5EF4-FFF2-40B4-BE49-F238E27FC236}">
                <a16:creationId xmlns:a16="http://schemas.microsoft.com/office/drawing/2014/main" id="{563F489B-FF3D-4395-BDC2-0B8F437EFC6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5" t="11010" r="9495" b="11895"/>
          <a:stretch/>
        </p:blipFill>
        <p:spPr>
          <a:xfrm>
            <a:off x="423830" y="4713338"/>
            <a:ext cx="1674279" cy="161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1332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181</Words>
  <Application>Microsoft Office PowerPoint</Application>
  <PresentationFormat>Širokoúhlá obrazovka</PresentationFormat>
  <Paragraphs>45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8" baseType="lpstr">
      <vt:lpstr>Berlin Sans FB</vt:lpstr>
      <vt:lpstr>Arial</vt:lpstr>
      <vt:lpstr>Bierstadt</vt:lpstr>
      <vt:lpstr>Microsoft YaHei UI</vt:lpstr>
      <vt:lpstr>Calibri</vt:lpstr>
      <vt:lpstr>ITC Avant Garde Gothic LT Demi</vt:lpstr>
      <vt:lpstr>Calibri Light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Jan Kunetka</dc:creator>
  <cp:lastModifiedBy>Jan Kunetka</cp:lastModifiedBy>
  <cp:revision>19</cp:revision>
  <dcterms:created xsi:type="dcterms:W3CDTF">2021-12-14T15:25:49Z</dcterms:created>
  <dcterms:modified xsi:type="dcterms:W3CDTF">2021-12-14T21:21:08Z</dcterms:modified>
</cp:coreProperties>
</file>