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06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88"/>
  </p:normalViewPr>
  <p:slideViewPr>
    <p:cSldViewPr snapToGrid="0" snapToObjects="1">
      <p:cViewPr varScale="1">
        <p:scale>
          <a:sx n="97" d="100"/>
          <a:sy n="97" d="100"/>
        </p:scale>
        <p:origin x="52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DA61C0-9CFA-F94F-B93E-4CC53D7DBF15}" type="datetimeFigureOut">
              <a:rPr lang="en-US" smtClean="0"/>
              <a:t>9/1/17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EEC9F-16F6-FD4B-9697-28EA50C006B0}" type="slidenum">
              <a:rPr lang="en-US" smtClean="0"/>
              <a:t>‹#›</a:t>
            </a:fld>
            <a:endParaRPr lang="en-US"/>
          </a:p>
        </p:txBody>
      </p:sp>
    </p:spTree>
    <p:extLst>
      <p:ext uri="{BB962C8B-B14F-4D97-AF65-F5344CB8AC3E}">
        <p14:creationId xmlns:p14="http://schemas.microsoft.com/office/powerpoint/2010/main" val="1378978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7188" y="1241425"/>
            <a:ext cx="5954712"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25159-801D-A24D-BC77-B3E2F6DAF1DC}"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844097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7188" y="1241425"/>
            <a:ext cx="5954712"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25159-801D-A24D-BC77-B3E2F6DAF1DC}"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368373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7188" y="1241425"/>
            <a:ext cx="5954712"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25159-801D-A24D-BC77-B3E2F6DAF1DC}"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212106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7188" y="1241425"/>
            <a:ext cx="5954712"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25159-801D-A24D-BC77-B3E2F6DAF1DC}"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61547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D27D28-A701-B44F-8D71-5466709F43CD}" type="datetimeFigureOut">
              <a:rPr lang="en-US" smtClean="0"/>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A1A26-CF5E-F14C-B075-9DC93A103E66}" type="slidenum">
              <a:rPr lang="en-US" smtClean="0"/>
              <a:t>‹#›</a:t>
            </a:fld>
            <a:endParaRPr lang="en-US"/>
          </a:p>
        </p:txBody>
      </p:sp>
    </p:spTree>
    <p:extLst>
      <p:ext uri="{BB962C8B-B14F-4D97-AF65-F5344CB8AC3E}">
        <p14:creationId xmlns:p14="http://schemas.microsoft.com/office/powerpoint/2010/main" val="552589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D27D28-A701-B44F-8D71-5466709F43CD}" type="datetimeFigureOut">
              <a:rPr lang="en-US" smtClean="0"/>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A1A26-CF5E-F14C-B075-9DC93A103E66}" type="slidenum">
              <a:rPr lang="en-US" smtClean="0"/>
              <a:t>‹#›</a:t>
            </a:fld>
            <a:endParaRPr lang="en-US"/>
          </a:p>
        </p:txBody>
      </p:sp>
    </p:spTree>
    <p:extLst>
      <p:ext uri="{BB962C8B-B14F-4D97-AF65-F5344CB8AC3E}">
        <p14:creationId xmlns:p14="http://schemas.microsoft.com/office/powerpoint/2010/main" val="648063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D27D28-A701-B44F-8D71-5466709F43CD}" type="datetimeFigureOut">
              <a:rPr lang="en-US" smtClean="0"/>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A1A26-CF5E-F14C-B075-9DC93A103E66}" type="slidenum">
              <a:rPr lang="en-US" smtClean="0"/>
              <a:t>‹#›</a:t>
            </a:fld>
            <a:endParaRPr lang="en-US"/>
          </a:p>
        </p:txBody>
      </p:sp>
    </p:spTree>
    <p:extLst>
      <p:ext uri="{BB962C8B-B14F-4D97-AF65-F5344CB8AC3E}">
        <p14:creationId xmlns:p14="http://schemas.microsoft.com/office/powerpoint/2010/main" val="2105535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 White World">
    <p:bg>
      <p:bgPr>
        <a:solidFill>
          <a:schemeClr val="bg1"/>
        </a:solid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5" hasCustomPrompt="1"/>
          </p:nvPr>
        </p:nvSpPr>
        <p:spPr>
          <a:xfrm>
            <a:off x="511909" y="1739719"/>
            <a:ext cx="7770447" cy="1082996"/>
          </a:xfrm>
        </p:spPr>
        <p:txBody>
          <a:bodyPr anchor="b"/>
          <a:lstStyle>
            <a:lvl1pPr marL="0" indent="0">
              <a:spcBef>
                <a:spcPts val="0"/>
              </a:spcBef>
              <a:buNone/>
              <a:defRPr lang="en-US" sz="3800" b="1" i="0" smtClean="0">
                <a:solidFill>
                  <a:schemeClr val="tx2"/>
                </a:solidFill>
                <a:effectLst/>
              </a:defRPr>
            </a:lvl1pPr>
            <a:lvl2pPr marL="371465" indent="0">
              <a:buNone/>
              <a:defRPr/>
            </a:lvl2pPr>
            <a:lvl3pPr marL="727056" indent="0">
              <a:buNone/>
              <a:defRPr/>
            </a:lvl3pPr>
            <a:lvl4pPr marL="1428715" indent="0">
              <a:buNone/>
              <a:defRPr/>
            </a:lvl4pPr>
            <a:lvl5pPr marL="1785893" indent="0">
              <a:buNone/>
              <a:defRPr/>
            </a:lvl5pPr>
          </a:lstStyle>
          <a:p>
            <a:pPr lvl="0"/>
            <a:r>
              <a:rPr lang="en-US" dirty="0" smtClean="0"/>
              <a:t>Click here to add slide title</a:t>
            </a:r>
            <a:endParaRPr lang="en-US" dirty="0"/>
          </a:p>
        </p:txBody>
      </p:sp>
      <p:sp>
        <p:nvSpPr>
          <p:cNvPr id="9" name="Text Placeholder 5"/>
          <p:cNvSpPr>
            <a:spLocks noGrp="1"/>
          </p:cNvSpPr>
          <p:nvPr>
            <p:ph type="body" sz="quarter" idx="16" hasCustomPrompt="1"/>
          </p:nvPr>
        </p:nvSpPr>
        <p:spPr>
          <a:xfrm>
            <a:off x="511909" y="2982727"/>
            <a:ext cx="7770447" cy="784821"/>
          </a:xfrm>
        </p:spPr>
        <p:txBody>
          <a:bodyPr/>
          <a:lstStyle>
            <a:lvl1pPr marL="0" indent="0">
              <a:buNone/>
              <a:defRPr sz="2400" baseline="0">
                <a:solidFill>
                  <a:schemeClr val="tx2"/>
                </a:solidFill>
              </a:defRPr>
            </a:lvl1pPr>
            <a:lvl2pPr marL="371465" indent="0">
              <a:buNone/>
              <a:defRPr/>
            </a:lvl2pPr>
            <a:lvl3pPr marL="727056" indent="0">
              <a:buNone/>
              <a:defRPr/>
            </a:lvl3pPr>
            <a:lvl4pPr marL="1428715" indent="0">
              <a:buNone/>
              <a:defRPr/>
            </a:lvl4pPr>
            <a:lvl5pPr marL="1785893" indent="0">
              <a:buNone/>
              <a:defRPr/>
            </a:lvl5pPr>
          </a:lstStyle>
          <a:p>
            <a:pPr lvl="0"/>
            <a:r>
              <a:rPr lang="en-US" dirty="0" smtClean="0"/>
              <a:t>Click here to add sub-title </a:t>
            </a:r>
            <a:endParaRPr lang="en-US" dirty="0"/>
          </a:p>
        </p:txBody>
      </p:sp>
    </p:spTree>
    <p:extLst>
      <p:ext uri="{BB962C8B-B14F-4D97-AF65-F5344CB8AC3E}">
        <p14:creationId xmlns:p14="http://schemas.microsoft.com/office/powerpoint/2010/main" val="380505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4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D27D28-A701-B44F-8D71-5466709F43CD}" type="datetimeFigureOut">
              <a:rPr lang="en-US" smtClean="0"/>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A1A26-CF5E-F14C-B075-9DC93A103E66}" type="slidenum">
              <a:rPr lang="en-US" smtClean="0"/>
              <a:t>‹#›</a:t>
            </a:fld>
            <a:endParaRPr lang="en-US"/>
          </a:p>
        </p:txBody>
      </p:sp>
    </p:spTree>
    <p:extLst>
      <p:ext uri="{BB962C8B-B14F-4D97-AF65-F5344CB8AC3E}">
        <p14:creationId xmlns:p14="http://schemas.microsoft.com/office/powerpoint/2010/main" val="1656050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D27D28-A701-B44F-8D71-5466709F43CD}" type="datetimeFigureOut">
              <a:rPr lang="en-US" smtClean="0"/>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A1A26-CF5E-F14C-B075-9DC93A103E66}" type="slidenum">
              <a:rPr lang="en-US" smtClean="0"/>
              <a:t>‹#›</a:t>
            </a:fld>
            <a:endParaRPr lang="en-US"/>
          </a:p>
        </p:txBody>
      </p:sp>
    </p:spTree>
    <p:extLst>
      <p:ext uri="{BB962C8B-B14F-4D97-AF65-F5344CB8AC3E}">
        <p14:creationId xmlns:p14="http://schemas.microsoft.com/office/powerpoint/2010/main" val="1850621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D27D28-A701-B44F-8D71-5466709F43CD}" type="datetimeFigureOut">
              <a:rPr lang="en-US" smtClean="0"/>
              <a:t>9/1/17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A1A26-CF5E-F14C-B075-9DC93A103E66}" type="slidenum">
              <a:rPr lang="en-US" smtClean="0"/>
              <a:t>‹#›</a:t>
            </a:fld>
            <a:endParaRPr lang="en-US"/>
          </a:p>
        </p:txBody>
      </p:sp>
    </p:spTree>
    <p:extLst>
      <p:ext uri="{BB962C8B-B14F-4D97-AF65-F5344CB8AC3E}">
        <p14:creationId xmlns:p14="http://schemas.microsoft.com/office/powerpoint/2010/main" val="1383487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D27D28-A701-B44F-8D71-5466709F43CD}" type="datetimeFigureOut">
              <a:rPr lang="en-US" smtClean="0"/>
              <a:t>9/1/17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AA1A26-CF5E-F14C-B075-9DC93A103E66}" type="slidenum">
              <a:rPr lang="en-US" smtClean="0"/>
              <a:t>‹#›</a:t>
            </a:fld>
            <a:endParaRPr lang="en-US"/>
          </a:p>
        </p:txBody>
      </p:sp>
    </p:spTree>
    <p:extLst>
      <p:ext uri="{BB962C8B-B14F-4D97-AF65-F5344CB8AC3E}">
        <p14:creationId xmlns:p14="http://schemas.microsoft.com/office/powerpoint/2010/main" val="1469504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D27D28-A701-B44F-8D71-5466709F43CD}" type="datetimeFigureOut">
              <a:rPr lang="en-US" smtClean="0"/>
              <a:t>9/1/17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AA1A26-CF5E-F14C-B075-9DC93A103E66}" type="slidenum">
              <a:rPr lang="en-US" smtClean="0"/>
              <a:t>‹#›</a:t>
            </a:fld>
            <a:endParaRPr lang="en-US"/>
          </a:p>
        </p:txBody>
      </p:sp>
    </p:spTree>
    <p:extLst>
      <p:ext uri="{BB962C8B-B14F-4D97-AF65-F5344CB8AC3E}">
        <p14:creationId xmlns:p14="http://schemas.microsoft.com/office/powerpoint/2010/main" val="1896073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D27D28-A701-B44F-8D71-5466709F43CD}" type="datetimeFigureOut">
              <a:rPr lang="en-US" smtClean="0"/>
              <a:t>9/1/17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AA1A26-CF5E-F14C-B075-9DC93A103E66}" type="slidenum">
              <a:rPr lang="en-US" smtClean="0"/>
              <a:t>‹#›</a:t>
            </a:fld>
            <a:endParaRPr lang="en-US"/>
          </a:p>
        </p:txBody>
      </p:sp>
    </p:spTree>
    <p:extLst>
      <p:ext uri="{BB962C8B-B14F-4D97-AF65-F5344CB8AC3E}">
        <p14:creationId xmlns:p14="http://schemas.microsoft.com/office/powerpoint/2010/main" val="793863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D27D28-A701-B44F-8D71-5466709F43CD}" type="datetimeFigureOut">
              <a:rPr lang="en-US" smtClean="0"/>
              <a:t>9/1/17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A1A26-CF5E-F14C-B075-9DC93A103E66}" type="slidenum">
              <a:rPr lang="en-US" smtClean="0"/>
              <a:t>‹#›</a:t>
            </a:fld>
            <a:endParaRPr lang="en-US"/>
          </a:p>
        </p:txBody>
      </p:sp>
    </p:spTree>
    <p:extLst>
      <p:ext uri="{BB962C8B-B14F-4D97-AF65-F5344CB8AC3E}">
        <p14:creationId xmlns:p14="http://schemas.microsoft.com/office/powerpoint/2010/main" val="142264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D27D28-A701-B44F-8D71-5466709F43CD}" type="datetimeFigureOut">
              <a:rPr lang="en-US" smtClean="0"/>
              <a:t>9/1/17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A1A26-CF5E-F14C-B075-9DC93A103E66}" type="slidenum">
              <a:rPr lang="en-US" smtClean="0"/>
              <a:t>‹#›</a:t>
            </a:fld>
            <a:endParaRPr lang="en-US"/>
          </a:p>
        </p:txBody>
      </p:sp>
    </p:spTree>
    <p:extLst>
      <p:ext uri="{BB962C8B-B14F-4D97-AF65-F5344CB8AC3E}">
        <p14:creationId xmlns:p14="http://schemas.microsoft.com/office/powerpoint/2010/main" val="897261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27D28-A701-B44F-8D71-5466709F43CD}" type="datetimeFigureOut">
              <a:rPr lang="en-US" smtClean="0"/>
              <a:t>9/1/17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A1A26-CF5E-F14C-B075-9DC93A103E66}" type="slidenum">
              <a:rPr lang="en-US" smtClean="0"/>
              <a:t>‹#›</a:t>
            </a:fld>
            <a:endParaRPr lang="en-US"/>
          </a:p>
        </p:txBody>
      </p:sp>
    </p:spTree>
    <p:extLst>
      <p:ext uri="{BB962C8B-B14F-4D97-AF65-F5344CB8AC3E}">
        <p14:creationId xmlns:p14="http://schemas.microsoft.com/office/powerpoint/2010/main" val="613727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darksky.net/dev/docs/foreca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063A"/>
        </a:solidFill>
        <a:effectLst/>
      </p:bgPr>
    </p:bg>
    <p:spTree>
      <p:nvGrpSpPr>
        <p:cNvPr id="1" name=""/>
        <p:cNvGrpSpPr/>
        <p:nvPr/>
      </p:nvGrpSpPr>
      <p:grpSpPr>
        <a:xfrm>
          <a:off x="0" y="0"/>
          <a:ext cx="0" cy="0"/>
          <a:chOff x="0" y="0"/>
          <a:chExt cx="0" cy="0"/>
        </a:xfrm>
      </p:grpSpPr>
      <p:sp>
        <p:nvSpPr>
          <p:cNvPr id="9" name="Text Placeholder 1"/>
          <p:cNvSpPr txBox="1">
            <a:spLocks/>
          </p:cNvSpPr>
          <p:nvPr/>
        </p:nvSpPr>
        <p:spPr>
          <a:xfrm>
            <a:off x="451665" y="2151456"/>
            <a:ext cx="5827835" cy="812247"/>
          </a:xfrm>
          <a:prstGeom prst="rect">
            <a:avLst/>
          </a:prstGeom>
        </p:spPr>
        <p:txBody>
          <a:bodyPr vert="horz" lIns="0" tIns="0" rIns="0" bIns="0" rtlCol="0" anchor="b">
            <a:noAutofit/>
          </a:bodyPr>
          <a:lstStyle>
            <a:lvl1pPr marL="0" indent="0" algn="l" defTabSz="685800" rtl="0" eaLnBrk="1" latinLnBrk="0" hangingPunct="1">
              <a:lnSpc>
                <a:spcPct val="90000"/>
              </a:lnSpc>
              <a:spcBef>
                <a:spcPts val="0"/>
              </a:spcBef>
              <a:spcAft>
                <a:spcPts val="600"/>
              </a:spcAft>
              <a:buSzPct val="115000"/>
              <a:buFont typeface="Arial" panose="020B0604020202020204" pitchFamily="34" charset="0"/>
              <a:buNone/>
              <a:tabLst/>
              <a:defRPr lang="en-US" sz="2850" b="1" i="0" kern="1200" smtClean="0">
                <a:solidFill>
                  <a:schemeClr val="bg1"/>
                </a:solidFill>
                <a:effectLst/>
                <a:latin typeface="+mn-lt"/>
                <a:ea typeface="Arial Regular" charset="0"/>
                <a:cs typeface="Arial Regular" charset="0"/>
              </a:defRPr>
            </a:lvl1pPr>
            <a:lvl2pPr marL="278606" indent="0" algn="l" defTabSz="685800" rtl="0" eaLnBrk="1" latinLnBrk="0" hangingPunct="1">
              <a:lnSpc>
                <a:spcPct val="90000"/>
              </a:lnSpc>
              <a:spcBef>
                <a:spcPts val="0"/>
              </a:spcBef>
              <a:spcAft>
                <a:spcPts val="600"/>
              </a:spcAft>
              <a:buSzPct val="115000"/>
              <a:buFont typeface=".AppleSystemUIFont" charset="-120"/>
              <a:buNone/>
              <a:tabLst/>
              <a:defRPr sz="1200" b="0" i="0" kern="1200">
                <a:solidFill>
                  <a:schemeClr val="tx2"/>
                </a:solidFill>
                <a:latin typeface="+mn-lt"/>
                <a:ea typeface="Arial Regular" charset="0"/>
                <a:cs typeface="Arial Regular" charset="0"/>
              </a:defRPr>
            </a:lvl2pPr>
            <a:lvl3pPr marL="545306" indent="0" algn="l" defTabSz="685800" rtl="0" eaLnBrk="1" latinLnBrk="0" hangingPunct="1">
              <a:lnSpc>
                <a:spcPct val="90000"/>
              </a:lnSpc>
              <a:spcBef>
                <a:spcPts val="0"/>
              </a:spcBef>
              <a:spcAft>
                <a:spcPts val="600"/>
              </a:spcAft>
              <a:buSzPct val="115000"/>
              <a:buFont typeface=".AppleSystemUIFont" charset="-120"/>
              <a:buNone/>
              <a:tabLst/>
              <a:defRPr sz="1050" b="0" i="0" kern="1200">
                <a:solidFill>
                  <a:schemeClr val="tx2"/>
                </a:solidFill>
                <a:latin typeface="+mn-lt"/>
                <a:ea typeface="Arial Regular" charset="0"/>
                <a:cs typeface="Arial Regular" charset="0"/>
              </a:defRPr>
            </a:lvl3pPr>
            <a:lvl4pPr marL="1071563" indent="0" algn="l" defTabSz="685800" rtl="0" eaLnBrk="1" latinLnBrk="0" hangingPunct="1">
              <a:lnSpc>
                <a:spcPct val="90000"/>
              </a:lnSpc>
              <a:spcBef>
                <a:spcPts val="0"/>
              </a:spcBef>
              <a:spcAft>
                <a:spcPts val="600"/>
              </a:spcAft>
              <a:buFont typeface=".AppleSystemUIFont" charset="-120"/>
              <a:buNone/>
              <a:tabLst/>
              <a:defRPr sz="825" b="0" i="0" kern="1200">
                <a:solidFill>
                  <a:schemeClr val="tx2"/>
                </a:solidFill>
                <a:latin typeface="+mn-lt"/>
                <a:ea typeface="Arial Regular" charset="0"/>
                <a:cs typeface="Arial Regular" charset="0"/>
              </a:defRPr>
            </a:lvl4pPr>
            <a:lvl5pPr marL="1339453" indent="0" algn="l" defTabSz="685800" rtl="0" eaLnBrk="1" latinLnBrk="0" hangingPunct="1">
              <a:lnSpc>
                <a:spcPct val="90000"/>
              </a:lnSpc>
              <a:spcBef>
                <a:spcPts val="0"/>
              </a:spcBef>
              <a:spcAft>
                <a:spcPts val="600"/>
              </a:spcAft>
              <a:buFont typeface=".AppleSystemUIFont" charset="-120"/>
              <a:buNone/>
              <a:tabLst/>
              <a:defRPr sz="788" b="0" i="0" kern="1200">
                <a:solidFill>
                  <a:schemeClr val="tx2"/>
                </a:solidFill>
                <a:latin typeface="+mn-lt"/>
                <a:ea typeface="Arial Regular" charset="0"/>
                <a:cs typeface="Arial Regular"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0"/>
              </a:spcBef>
              <a:spcAft>
                <a:spcPts val="600"/>
              </a:spcAft>
              <a:buClrTx/>
              <a:buSzPct val="115000"/>
              <a:buFont typeface="Arial" panose="020B0604020202020204" pitchFamily="34" charset="0"/>
              <a:buNone/>
              <a:tabLst/>
              <a:defRPr/>
            </a:pPr>
            <a:r>
              <a:rPr kumimoji="0" lang="en-US" sz="2850" b="1" i="0" u="none" strike="noStrike" kern="1200" cap="none" spc="0" normalizeH="0" baseline="0" noProof="0" dirty="0" smtClean="0">
                <a:ln>
                  <a:noFill/>
                </a:ln>
                <a:solidFill>
                  <a:srgbClr val="FFFFFF"/>
                </a:solidFill>
                <a:effectLst/>
                <a:uLnTx/>
                <a:uFillTx/>
                <a:latin typeface="Arial" panose="020B0604020202020204"/>
                <a:ea typeface="Arial Regular" charset="0"/>
                <a:cs typeface="Arial Regular" charset="0"/>
              </a:rPr>
              <a:t>Data Scientist Case Study</a:t>
            </a:r>
          </a:p>
        </p:txBody>
      </p:sp>
      <p:sp>
        <p:nvSpPr>
          <p:cNvPr id="10" name="Text Placeholder 2"/>
          <p:cNvSpPr txBox="1">
            <a:spLocks/>
          </p:cNvSpPr>
          <p:nvPr/>
        </p:nvSpPr>
        <p:spPr>
          <a:xfrm>
            <a:off x="451665" y="3083712"/>
            <a:ext cx="5827835" cy="588616"/>
          </a:xfrm>
          <a:prstGeom prst="rect">
            <a:avLst/>
          </a:prstGeom>
        </p:spPr>
        <p:txBody>
          <a:bodyPr vert="horz" lIns="0" tIns="0" rIns="0" bIns="0" rtlCol="0">
            <a:noAutofit/>
          </a:bodyPr>
          <a:lstStyle>
            <a:lvl1pPr marL="0" indent="0" algn="l" defTabSz="685800" rtl="0" eaLnBrk="1" latinLnBrk="0" hangingPunct="1">
              <a:lnSpc>
                <a:spcPct val="90000"/>
              </a:lnSpc>
              <a:spcBef>
                <a:spcPts val="0"/>
              </a:spcBef>
              <a:spcAft>
                <a:spcPts val="600"/>
              </a:spcAft>
              <a:buSzPct val="115000"/>
              <a:buFont typeface="Arial" panose="020B0604020202020204" pitchFamily="34" charset="0"/>
              <a:buNone/>
              <a:tabLst/>
              <a:defRPr sz="1800" b="0" i="0" kern="1200" baseline="0">
                <a:solidFill>
                  <a:schemeClr val="bg1"/>
                </a:solidFill>
                <a:latin typeface="+mn-lt"/>
                <a:ea typeface="Arial Regular" charset="0"/>
                <a:cs typeface="Arial Regular" charset="0"/>
              </a:defRPr>
            </a:lvl1pPr>
            <a:lvl2pPr marL="278606" indent="0" algn="l" defTabSz="685800" rtl="0" eaLnBrk="1" latinLnBrk="0" hangingPunct="1">
              <a:lnSpc>
                <a:spcPct val="90000"/>
              </a:lnSpc>
              <a:spcBef>
                <a:spcPts val="0"/>
              </a:spcBef>
              <a:spcAft>
                <a:spcPts val="600"/>
              </a:spcAft>
              <a:buSzPct val="115000"/>
              <a:buFont typeface=".AppleSystemUIFont" charset="-120"/>
              <a:buNone/>
              <a:tabLst/>
              <a:defRPr sz="1200" b="0" i="0" kern="1200">
                <a:solidFill>
                  <a:schemeClr val="tx2"/>
                </a:solidFill>
                <a:latin typeface="+mn-lt"/>
                <a:ea typeface="Arial Regular" charset="0"/>
                <a:cs typeface="Arial Regular" charset="0"/>
              </a:defRPr>
            </a:lvl2pPr>
            <a:lvl3pPr marL="545306" indent="0" algn="l" defTabSz="685800" rtl="0" eaLnBrk="1" latinLnBrk="0" hangingPunct="1">
              <a:lnSpc>
                <a:spcPct val="90000"/>
              </a:lnSpc>
              <a:spcBef>
                <a:spcPts val="0"/>
              </a:spcBef>
              <a:spcAft>
                <a:spcPts val="600"/>
              </a:spcAft>
              <a:buSzPct val="115000"/>
              <a:buFont typeface=".AppleSystemUIFont" charset="-120"/>
              <a:buNone/>
              <a:tabLst/>
              <a:defRPr sz="1050" b="0" i="0" kern="1200">
                <a:solidFill>
                  <a:schemeClr val="tx2"/>
                </a:solidFill>
                <a:latin typeface="+mn-lt"/>
                <a:ea typeface="Arial Regular" charset="0"/>
                <a:cs typeface="Arial Regular" charset="0"/>
              </a:defRPr>
            </a:lvl3pPr>
            <a:lvl4pPr marL="1071563" indent="0" algn="l" defTabSz="685800" rtl="0" eaLnBrk="1" latinLnBrk="0" hangingPunct="1">
              <a:lnSpc>
                <a:spcPct val="90000"/>
              </a:lnSpc>
              <a:spcBef>
                <a:spcPts val="0"/>
              </a:spcBef>
              <a:spcAft>
                <a:spcPts val="600"/>
              </a:spcAft>
              <a:buFont typeface=".AppleSystemUIFont" charset="-120"/>
              <a:buNone/>
              <a:tabLst/>
              <a:defRPr sz="825" b="0" i="0" kern="1200">
                <a:solidFill>
                  <a:schemeClr val="tx2"/>
                </a:solidFill>
                <a:latin typeface="+mn-lt"/>
                <a:ea typeface="Arial Regular" charset="0"/>
                <a:cs typeface="Arial Regular" charset="0"/>
              </a:defRPr>
            </a:lvl4pPr>
            <a:lvl5pPr marL="1339453" indent="0" algn="l" defTabSz="685800" rtl="0" eaLnBrk="1" latinLnBrk="0" hangingPunct="1">
              <a:lnSpc>
                <a:spcPct val="90000"/>
              </a:lnSpc>
              <a:spcBef>
                <a:spcPts val="0"/>
              </a:spcBef>
              <a:spcAft>
                <a:spcPts val="600"/>
              </a:spcAft>
              <a:buFont typeface=".AppleSystemUIFont" charset="-120"/>
              <a:buNone/>
              <a:tabLst/>
              <a:defRPr sz="788" b="0" i="0" kern="1200">
                <a:solidFill>
                  <a:schemeClr val="tx2"/>
                </a:solidFill>
                <a:latin typeface="+mn-lt"/>
                <a:ea typeface="Arial Regular" charset="0"/>
                <a:cs typeface="Arial Regular"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0"/>
              </a:spcBef>
              <a:spcAft>
                <a:spcPts val="600"/>
              </a:spcAft>
              <a:buClrTx/>
              <a:buSzPct val="115000"/>
              <a:buFont typeface="Arial" panose="020B0604020202020204" pitchFamily="34" charset="0"/>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Arial Regular" charset="0"/>
              <a:cs typeface="Arial Regular"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2925" y="0"/>
            <a:ext cx="3159075" cy="786997"/>
          </a:xfrm>
          <a:prstGeom prst="rect">
            <a:avLst/>
          </a:prstGeom>
        </p:spPr>
      </p:pic>
    </p:spTree>
    <p:extLst>
      <p:ext uri="{BB962C8B-B14F-4D97-AF65-F5344CB8AC3E}">
        <p14:creationId xmlns:p14="http://schemas.microsoft.com/office/powerpoint/2010/main" val="1507596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521071" y="404447"/>
            <a:ext cx="9073663" cy="914400"/>
          </a:xfrm>
          <a:prstGeom prst="rect">
            <a:avLst/>
          </a:prstGeom>
          <a:noFill/>
        </p:spPr>
        <p:txBody>
          <a:bodyPr wrap="none" lIns="0" tIns="0" rIns="0" bIns="0" rtlCol="0">
            <a:noAutofit/>
          </a:bodyPr>
          <a:lstStyle/>
          <a:p>
            <a:pPr algn="ctr" defTabSz="1038951"/>
            <a:r>
              <a:rPr lang="en-US" sz="3600" dirty="0" smtClean="0">
                <a:solidFill>
                  <a:srgbClr val="1B073A"/>
                </a:solidFill>
                <a:latin typeface="Gotham Medium" charset="0"/>
                <a:ea typeface="Gotham Medium" charset="0"/>
                <a:cs typeface="Gotham Medium" charset="0"/>
              </a:rPr>
              <a:t>Problem</a:t>
            </a:r>
            <a:endParaRPr lang="en-US" sz="3600" dirty="0">
              <a:solidFill>
                <a:srgbClr val="1B073A"/>
              </a:solidFill>
              <a:latin typeface="Gotham Medium" charset="0"/>
              <a:ea typeface="Gotham Medium" charset="0"/>
              <a:cs typeface="Gotham Medium" charset="0"/>
            </a:endParaRPr>
          </a:p>
        </p:txBody>
      </p:sp>
      <p:sp>
        <p:nvSpPr>
          <p:cNvPr id="5" name="Rectangle 4"/>
          <p:cNvSpPr/>
          <p:nvPr/>
        </p:nvSpPr>
        <p:spPr>
          <a:xfrm>
            <a:off x="1193800" y="5300133"/>
            <a:ext cx="9745133" cy="1151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defTabSz="1038951"/>
            <a:endParaRPr lang="en-US" sz="2133">
              <a:solidFill>
                <a:srgbClr val="FFFFFF"/>
              </a:solidFill>
              <a:ea typeface="Century Gothic" charset="0"/>
              <a:cs typeface="Century Gothic" charset="0"/>
            </a:endParaRPr>
          </a:p>
        </p:txBody>
      </p:sp>
      <p:sp>
        <p:nvSpPr>
          <p:cNvPr id="2" name="TextBox 1"/>
          <p:cNvSpPr txBox="1"/>
          <p:nvPr/>
        </p:nvSpPr>
        <p:spPr>
          <a:xfrm>
            <a:off x="313267" y="1735667"/>
            <a:ext cx="1219200" cy="1219200"/>
          </a:xfrm>
          <a:prstGeom prst="rect">
            <a:avLst/>
          </a:prstGeom>
          <a:noFill/>
        </p:spPr>
        <p:txBody>
          <a:bodyPr wrap="none" lIns="0" tIns="0" rIns="0" bIns="0" rtlCol="0">
            <a:noAutofit/>
          </a:bodyPr>
          <a:lstStyle/>
          <a:p>
            <a:pPr defTabSz="1038951"/>
            <a:endParaRPr lang="en-US" sz="2133" dirty="0" err="1">
              <a:solidFill>
                <a:srgbClr val="1B073A"/>
              </a:solidFill>
              <a:ea typeface="Century Gothic" charset="0"/>
              <a:cs typeface="Century Gothic" charset="0"/>
            </a:endParaRPr>
          </a:p>
        </p:txBody>
      </p:sp>
      <p:sp>
        <p:nvSpPr>
          <p:cNvPr id="12" name="TextBox 11"/>
          <p:cNvSpPr txBox="1"/>
          <p:nvPr/>
        </p:nvSpPr>
        <p:spPr>
          <a:xfrm>
            <a:off x="1000927" y="1318847"/>
            <a:ext cx="9223011" cy="4577456"/>
          </a:xfrm>
          <a:prstGeom prst="rect">
            <a:avLst/>
          </a:prstGeom>
          <a:noFill/>
        </p:spPr>
        <p:txBody>
          <a:bodyPr wrap="square" lIns="0" tIns="0" rIns="0" bIns="0" rtlCol="0">
            <a:noAutofit/>
          </a:bodyPr>
          <a:lstStyle/>
          <a:p>
            <a:r>
              <a:rPr lang="en-GB" dirty="0">
                <a:solidFill>
                  <a:srgbClr val="1B063A"/>
                </a:solidFill>
                <a:latin typeface="Gotham Light" charset="0"/>
                <a:ea typeface="Gotham Light" charset="0"/>
                <a:cs typeface="Gotham Light" charset="0"/>
              </a:rPr>
              <a:t>As a UK electricity supplier, Octopus is required to balance our position on the UK electricity grid. This means every half hour we need to put in what we take out to supply our customers. One of the sources of electricity we put in to the grid is solar electricity from our solar farms.  </a:t>
            </a:r>
          </a:p>
          <a:p>
            <a:r>
              <a:rPr lang="en-GB" dirty="0">
                <a:solidFill>
                  <a:srgbClr val="1B063A"/>
                </a:solidFill>
                <a:latin typeface="Gotham Light" charset="0"/>
                <a:ea typeface="Gotham Light" charset="0"/>
                <a:cs typeface="Gotham Light" charset="0"/>
              </a:rPr>
              <a:t> </a:t>
            </a:r>
          </a:p>
          <a:p>
            <a:r>
              <a:rPr lang="en-GB" dirty="0">
                <a:solidFill>
                  <a:srgbClr val="1B063A"/>
                </a:solidFill>
                <a:latin typeface="Gotham Light" charset="0"/>
                <a:ea typeface="Gotham Light" charset="0"/>
                <a:cs typeface="Gotham Light" charset="0"/>
              </a:rPr>
              <a:t>As a data scientist at Octopus you’ve been asked to </a:t>
            </a:r>
            <a:r>
              <a:rPr lang="en-GB" dirty="0" smtClean="0">
                <a:solidFill>
                  <a:srgbClr val="1B063A"/>
                </a:solidFill>
                <a:latin typeface="Gotham Light" charset="0"/>
                <a:ea typeface="Gotham Light" charset="0"/>
                <a:cs typeface="Gotham Light" charset="0"/>
              </a:rPr>
              <a:t>work out what are good predictors of generation and produce </a:t>
            </a:r>
            <a:r>
              <a:rPr lang="en-GB" dirty="0">
                <a:solidFill>
                  <a:srgbClr val="1B063A"/>
                </a:solidFill>
                <a:latin typeface="Gotham Light" charset="0"/>
                <a:ea typeface="Gotham Light" charset="0"/>
                <a:cs typeface="Gotham Light" charset="0"/>
              </a:rPr>
              <a:t>a model to help the traders predict solar output for the following day for one of our </a:t>
            </a:r>
            <a:r>
              <a:rPr lang="en-GB" dirty="0" smtClean="0">
                <a:solidFill>
                  <a:srgbClr val="1B063A"/>
                </a:solidFill>
                <a:latin typeface="Gotham Light" charset="0"/>
                <a:ea typeface="Gotham Light" charset="0"/>
                <a:cs typeface="Gotham Light" charset="0"/>
              </a:rPr>
              <a:t>farms. </a:t>
            </a:r>
            <a:endParaRPr lang="en-US" dirty="0">
              <a:solidFill>
                <a:srgbClr val="1B063A"/>
              </a:solidFill>
              <a:latin typeface="Gotham Light" charset="0"/>
              <a:ea typeface="Gotham Light" charset="0"/>
              <a:cs typeface="Gotham Light" charset="0"/>
            </a:endParaRPr>
          </a:p>
        </p:txBody>
      </p:sp>
    </p:spTree>
    <p:extLst>
      <p:ext uri="{BB962C8B-B14F-4D97-AF65-F5344CB8AC3E}">
        <p14:creationId xmlns:p14="http://schemas.microsoft.com/office/powerpoint/2010/main" val="2105272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521071" y="404447"/>
            <a:ext cx="9073663" cy="914400"/>
          </a:xfrm>
          <a:prstGeom prst="rect">
            <a:avLst/>
          </a:prstGeom>
          <a:noFill/>
        </p:spPr>
        <p:txBody>
          <a:bodyPr wrap="none" lIns="0" tIns="0" rIns="0" bIns="0" rtlCol="0">
            <a:noAutofit/>
          </a:bodyPr>
          <a:lstStyle/>
          <a:p>
            <a:pPr algn="ctr" defTabSz="1038951"/>
            <a:r>
              <a:rPr lang="en-US" sz="3600" dirty="0" smtClean="0">
                <a:solidFill>
                  <a:srgbClr val="1B073A"/>
                </a:solidFill>
                <a:latin typeface="Gotham Medium" charset="0"/>
                <a:ea typeface="Gotham Medium" charset="0"/>
                <a:cs typeface="Gotham Medium" charset="0"/>
              </a:rPr>
              <a:t>Data</a:t>
            </a:r>
            <a:endParaRPr lang="en-US" sz="3600" dirty="0">
              <a:solidFill>
                <a:srgbClr val="1B073A"/>
              </a:solidFill>
              <a:latin typeface="Gotham Medium" charset="0"/>
              <a:ea typeface="Gotham Medium" charset="0"/>
              <a:cs typeface="Gotham Medium" charset="0"/>
            </a:endParaRPr>
          </a:p>
        </p:txBody>
      </p:sp>
      <p:sp>
        <p:nvSpPr>
          <p:cNvPr id="5" name="Rectangle 4"/>
          <p:cNvSpPr/>
          <p:nvPr/>
        </p:nvSpPr>
        <p:spPr>
          <a:xfrm>
            <a:off x="1193800" y="5300133"/>
            <a:ext cx="9745133" cy="1151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defTabSz="1038951"/>
            <a:endParaRPr lang="en-US" sz="2133">
              <a:solidFill>
                <a:srgbClr val="FFFFFF"/>
              </a:solidFill>
              <a:ea typeface="Century Gothic" charset="0"/>
              <a:cs typeface="Century Gothic" charset="0"/>
            </a:endParaRPr>
          </a:p>
        </p:txBody>
      </p:sp>
      <p:sp>
        <p:nvSpPr>
          <p:cNvPr id="2" name="TextBox 1"/>
          <p:cNvSpPr txBox="1"/>
          <p:nvPr/>
        </p:nvSpPr>
        <p:spPr>
          <a:xfrm>
            <a:off x="313267" y="1735667"/>
            <a:ext cx="1219200" cy="1219200"/>
          </a:xfrm>
          <a:prstGeom prst="rect">
            <a:avLst/>
          </a:prstGeom>
          <a:noFill/>
        </p:spPr>
        <p:txBody>
          <a:bodyPr wrap="none" lIns="0" tIns="0" rIns="0" bIns="0" rtlCol="0">
            <a:noAutofit/>
          </a:bodyPr>
          <a:lstStyle/>
          <a:p>
            <a:pPr defTabSz="1038951"/>
            <a:endParaRPr lang="en-US" sz="2133" dirty="0" err="1">
              <a:solidFill>
                <a:srgbClr val="1B073A"/>
              </a:solidFill>
              <a:ea typeface="Century Gothic" charset="0"/>
              <a:cs typeface="Century Gothic" charset="0"/>
            </a:endParaRPr>
          </a:p>
        </p:txBody>
      </p:sp>
      <p:sp>
        <p:nvSpPr>
          <p:cNvPr id="12" name="TextBox 11"/>
          <p:cNvSpPr txBox="1"/>
          <p:nvPr/>
        </p:nvSpPr>
        <p:spPr>
          <a:xfrm>
            <a:off x="1000927" y="1318847"/>
            <a:ext cx="9223011" cy="4577456"/>
          </a:xfrm>
          <a:prstGeom prst="rect">
            <a:avLst/>
          </a:prstGeom>
          <a:noFill/>
        </p:spPr>
        <p:txBody>
          <a:bodyPr wrap="square" lIns="0" tIns="0" rIns="0" bIns="0" rtlCol="0">
            <a:noAutofit/>
          </a:bodyPr>
          <a:lstStyle/>
          <a:p>
            <a:r>
              <a:rPr lang="en-GB" dirty="0" smtClean="0">
                <a:solidFill>
                  <a:srgbClr val="1B063A"/>
                </a:solidFill>
                <a:latin typeface="Gotham Light" charset="0"/>
                <a:ea typeface="Gotham Light" charset="0"/>
                <a:cs typeface="Gotham Light" charset="0"/>
              </a:rPr>
              <a:t>You’ve been provided with 4 data files to work from:</a:t>
            </a:r>
            <a:endParaRPr lang="en-US" dirty="0">
              <a:solidFill>
                <a:srgbClr val="1B063A"/>
              </a:solidFill>
              <a:latin typeface="Gotham Light" charset="0"/>
              <a:ea typeface="Gotham Light" charset="0"/>
              <a:cs typeface="Gotham Light" charset="0"/>
            </a:endParaRPr>
          </a:p>
          <a:p>
            <a:endParaRPr lang="en-US" dirty="0">
              <a:solidFill>
                <a:srgbClr val="1B063A"/>
              </a:solidFill>
              <a:latin typeface="Gotham Light" charset="0"/>
              <a:ea typeface="Gotham Light" charset="0"/>
              <a:cs typeface="Gotham Light" charset="0"/>
            </a:endParaRPr>
          </a:p>
          <a:p>
            <a:pPr marL="285750" indent="-285750">
              <a:buFont typeface="Arial" charset="0"/>
              <a:buChar char="•"/>
            </a:pPr>
            <a:r>
              <a:rPr lang="en-US" dirty="0" smtClean="0">
                <a:solidFill>
                  <a:srgbClr val="1B063A"/>
                </a:solidFill>
                <a:latin typeface="Gotham Light" charset="0"/>
                <a:ea typeface="Gotham Light" charset="0"/>
                <a:cs typeface="Gotham Light" charset="0"/>
              </a:rPr>
              <a:t>The half hourly output from the solar farm in kWh </a:t>
            </a:r>
            <a:r>
              <a:rPr lang="mr-IN" dirty="0" smtClean="0">
                <a:solidFill>
                  <a:srgbClr val="1B063A"/>
                </a:solidFill>
                <a:latin typeface="Gotham Light" charset="0"/>
                <a:ea typeface="Gotham Light" charset="0"/>
                <a:cs typeface="Gotham Light" charset="0"/>
              </a:rPr>
              <a:t>–</a:t>
            </a:r>
            <a:r>
              <a:rPr lang="en-US" dirty="0" smtClean="0">
                <a:solidFill>
                  <a:srgbClr val="1B063A"/>
                </a:solidFill>
                <a:latin typeface="Gotham Light" charset="0"/>
                <a:ea typeface="Gotham Light" charset="0"/>
                <a:cs typeface="Gotham Light" charset="0"/>
              </a:rPr>
              <a:t> </a:t>
            </a:r>
            <a:r>
              <a:rPr lang="en-US" b="1" i="1" dirty="0" err="1" smtClean="0">
                <a:solidFill>
                  <a:srgbClr val="1B063A"/>
                </a:solidFill>
                <a:latin typeface="Gotham Light" charset="0"/>
                <a:ea typeface="Gotham Light" charset="0"/>
                <a:cs typeface="Gotham Light" charset="0"/>
              </a:rPr>
              <a:t>kia_ora.csv</a:t>
            </a:r>
            <a:endParaRPr lang="en-US" b="1" i="1" dirty="0" smtClean="0">
              <a:solidFill>
                <a:srgbClr val="1B063A"/>
              </a:solidFill>
              <a:latin typeface="Gotham Light" charset="0"/>
              <a:ea typeface="Gotham Light" charset="0"/>
              <a:cs typeface="Gotham Light" charset="0"/>
            </a:endParaRPr>
          </a:p>
          <a:p>
            <a:pPr marL="285750" indent="-285750">
              <a:buFont typeface="Arial" charset="0"/>
              <a:buChar char="•"/>
            </a:pPr>
            <a:endParaRPr lang="en-US" dirty="0" smtClean="0">
              <a:solidFill>
                <a:srgbClr val="1B063A"/>
              </a:solidFill>
              <a:latin typeface="Gotham Light" charset="0"/>
              <a:ea typeface="Gotham Light" charset="0"/>
              <a:cs typeface="Gotham Light" charset="0"/>
            </a:endParaRPr>
          </a:p>
          <a:p>
            <a:pPr marL="285750" indent="-285750">
              <a:buFont typeface="Arial" charset="0"/>
              <a:buChar char="•"/>
            </a:pPr>
            <a:r>
              <a:rPr lang="en-US" dirty="0" smtClean="0">
                <a:solidFill>
                  <a:srgbClr val="1B063A"/>
                </a:solidFill>
                <a:latin typeface="Gotham Light" charset="0"/>
                <a:ea typeface="Gotham Light" charset="0"/>
                <a:cs typeface="Gotham Light" charset="0"/>
              </a:rPr>
              <a:t>The day ahead hourly weather forecast (resampled to be half hourly) </a:t>
            </a:r>
            <a:r>
              <a:rPr lang="mr-IN" dirty="0" smtClean="0">
                <a:solidFill>
                  <a:srgbClr val="1B063A"/>
                </a:solidFill>
                <a:latin typeface="Gotham Light" charset="0"/>
                <a:ea typeface="Gotham Light" charset="0"/>
                <a:cs typeface="Gotham Light" charset="0"/>
              </a:rPr>
              <a:t>–</a:t>
            </a:r>
            <a:r>
              <a:rPr lang="en-US" dirty="0" smtClean="0">
                <a:solidFill>
                  <a:srgbClr val="1B063A"/>
                </a:solidFill>
                <a:latin typeface="Gotham Light" charset="0"/>
                <a:ea typeface="Gotham Light" charset="0"/>
                <a:cs typeface="Gotham Light" charset="0"/>
              </a:rPr>
              <a:t> </a:t>
            </a:r>
            <a:r>
              <a:rPr lang="en-US" b="1" i="1" dirty="0" err="1" smtClean="0">
                <a:solidFill>
                  <a:srgbClr val="1B063A"/>
                </a:solidFill>
                <a:latin typeface="Gotham Light" charset="0"/>
                <a:ea typeface="Gotham Light" charset="0"/>
                <a:cs typeface="Gotham Light" charset="0"/>
              </a:rPr>
              <a:t>forecast_data.csv</a:t>
            </a:r>
            <a:endParaRPr lang="en-US" b="1" i="1" dirty="0" smtClean="0">
              <a:solidFill>
                <a:srgbClr val="1B063A"/>
              </a:solidFill>
              <a:latin typeface="Gotham Light" charset="0"/>
              <a:ea typeface="Gotham Light" charset="0"/>
              <a:cs typeface="Gotham Light" charset="0"/>
            </a:endParaRPr>
          </a:p>
          <a:p>
            <a:pPr marL="285750" indent="-285750">
              <a:buFont typeface="Arial" charset="0"/>
              <a:buChar char="•"/>
            </a:pPr>
            <a:endParaRPr lang="en-US" dirty="0" smtClean="0">
              <a:solidFill>
                <a:srgbClr val="1B063A"/>
              </a:solidFill>
              <a:latin typeface="Gotham Light" charset="0"/>
              <a:ea typeface="Gotham Light" charset="0"/>
              <a:cs typeface="Gotham Light" charset="0"/>
            </a:endParaRPr>
          </a:p>
          <a:p>
            <a:pPr marL="285750" indent="-285750">
              <a:buFont typeface="Arial" charset="0"/>
              <a:buChar char="•"/>
            </a:pPr>
            <a:r>
              <a:rPr lang="en-US" dirty="0" smtClean="0">
                <a:solidFill>
                  <a:srgbClr val="1B063A"/>
                </a:solidFill>
                <a:latin typeface="Gotham Light" charset="0"/>
                <a:ea typeface="Gotham Light" charset="0"/>
                <a:cs typeface="Gotham Light" charset="0"/>
              </a:rPr>
              <a:t>Theoretical solar radiation for the site </a:t>
            </a:r>
            <a:r>
              <a:rPr lang="mr-IN" dirty="0" smtClean="0">
                <a:solidFill>
                  <a:srgbClr val="1B063A"/>
                </a:solidFill>
                <a:latin typeface="Gotham Light" charset="0"/>
                <a:ea typeface="Gotham Light" charset="0"/>
                <a:cs typeface="Gotham Light" charset="0"/>
              </a:rPr>
              <a:t>–</a:t>
            </a:r>
            <a:r>
              <a:rPr lang="en-US" dirty="0" smtClean="0">
                <a:solidFill>
                  <a:srgbClr val="1B063A"/>
                </a:solidFill>
                <a:latin typeface="Gotham Light" charset="0"/>
                <a:ea typeface="Gotham Light" charset="0"/>
                <a:cs typeface="Gotham Light" charset="0"/>
              </a:rPr>
              <a:t> </a:t>
            </a:r>
            <a:r>
              <a:rPr lang="en-US" b="1" i="1" dirty="0" err="1" smtClean="0">
                <a:solidFill>
                  <a:srgbClr val="1B063A"/>
                </a:solidFill>
                <a:latin typeface="Gotham Light" charset="0"/>
                <a:ea typeface="Gotham Light" charset="0"/>
                <a:cs typeface="Gotham Light" charset="0"/>
              </a:rPr>
              <a:t>kia-ora-radiation.csv</a:t>
            </a:r>
            <a:endParaRPr lang="en-US" b="1" i="1" dirty="0" smtClean="0">
              <a:solidFill>
                <a:srgbClr val="1B063A"/>
              </a:solidFill>
              <a:latin typeface="Gotham Light" charset="0"/>
              <a:ea typeface="Gotham Light" charset="0"/>
              <a:cs typeface="Gotham Light" charset="0"/>
            </a:endParaRPr>
          </a:p>
          <a:p>
            <a:pPr marL="285750" indent="-285750">
              <a:buFont typeface="Arial" charset="0"/>
              <a:buChar char="•"/>
            </a:pPr>
            <a:endParaRPr lang="en-US" b="1" i="1" dirty="0">
              <a:solidFill>
                <a:srgbClr val="1B063A"/>
              </a:solidFill>
              <a:latin typeface="Gotham Light" charset="0"/>
              <a:ea typeface="Gotham Light" charset="0"/>
              <a:cs typeface="Gotham Light" charset="0"/>
            </a:endParaRPr>
          </a:p>
          <a:p>
            <a:pPr marL="285750" indent="-285750">
              <a:buFont typeface="Arial" charset="0"/>
              <a:buChar char="•"/>
            </a:pPr>
            <a:r>
              <a:rPr lang="en-US" dirty="0" smtClean="0">
                <a:solidFill>
                  <a:srgbClr val="1B063A"/>
                </a:solidFill>
                <a:latin typeface="Gotham Light" charset="0"/>
                <a:ea typeface="Gotham Light" charset="0"/>
                <a:cs typeface="Gotham Light" charset="0"/>
              </a:rPr>
              <a:t>Day ahead price and imbalance price series </a:t>
            </a:r>
            <a:r>
              <a:rPr lang="mr-IN" dirty="0" smtClean="0">
                <a:solidFill>
                  <a:srgbClr val="1B063A"/>
                </a:solidFill>
                <a:latin typeface="Gotham Light" charset="0"/>
                <a:ea typeface="Gotham Light" charset="0"/>
                <a:cs typeface="Gotham Light" charset="0"/>
              </a:rPr>
              <a:t>–</a:t>
            </a:r>
            <a:r>
              <a:rPr lang="en-US" dirty="0" smtClean="0">
                <a:solidFill>
                  <a:srgbClr val="1B063A"/>
                </a:solidFill>
                <a:latin typeface="Gotham Light" charset="0"/>
                <a:ea typeface="Gotham Light" charset="0"/>
                <a:cs typeface="Gotham Light" charset="0"/>
              </a:rPr>
              <a:t> </a:t>
            </a:r>
            <a:r>
              <a:rPr lang="en-US" b="1" i="1" dirty="0" err="1" smtClean="0">
                <a:solidFill>
                  <a:srgbClr val="1B063A"/>
                </a:solidFill>
                <a:latin typeface="Gotham Light" charset="0"/>
                <a:ea typeface="Gotham Light" charset="0"/>
                <a:cs typeface="Gotham Light" charset="0"/>
              </a:rPr>
              <a:t>prices.csv</a:t>
            </a:r>
            <a:endParaRPr lang="en-US" dirty="0" smtClean="0">
              <a:solidFill>
                <a:srgbClr val="1B063A"/>
              </a:solidFill>
              <a:latin typeface="Gotham Light" charset="0"/>
              <a:ea typeface="Gotham Light" charset="0"/>
              <a:cs typeface="Gotham Light" charset="0"/>
            </a:endParaRPr>
          </a:p>
          <a:p>
            <a:pPr marL="285750" indent="-285750">
              <a:buFont typeface="Arial" charset="0"/>
              <a:buChar char="•"/>
            </a:pPr>
            <a:endParaRPr lang="en-US" dirty="0">
              <a:solidFill>
                <a:srgbClr val="1B063A"/>
              </a:solidFill>
              <a:latin typeface="Gotham Light" charset="0"/>
              <a:ea typeface="Gotham Light" charset="0"/>
              <a:cs typeface="Gotham Light" charset="0"/>
            </a:endParaRPr>
          </a:p>
          <a:p>
            <a:pPr marL="285750" indent="-285750">
              <a:buFont typeface="Arial" charset="0"/>
              <a:buChar char="•"/>
            </a:pPr>
            <a:endParaRPr lang="en-GB" dirty="0" smtClean="0">
              <a:solidFill>
                <a:srgbClr val="1B063A"/>
              </a:solidFill>
              <a:latin typeface="Gotham Light" charset="0"/>
              <a:ea typeface="Gotham Light" charset="0"/>
              <a:cs typeface="Gotham Light" charset="0"/>
            </a:endParaRPr>
          </a:p>
        </p:txBody>
      </p:sp>
    </p:spTree>
    <p:extLst>
      <p:ext uri="{BB962C8B-B14F-4D97-AF65-F5344CB8AC3E}">
        <p14:creationId xmlns:p14="http://schemas.microsoft.com/office/powerpoint/2010/main" val="469647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521071" y="404447"/>
            <a:ext cx="9073663" cy="914400"/>
          </a:xfrm>
          <a:prstGeom prst="rect">
            <a:avLst/>
          </a:prstGeom>
          <a:noFill/>
        </p:spPr>
        <p:txBody>
          <a:bodyPr wrap="none" lIns="0" tIns="0" rIns="0" bIns="0" rtlCol="0">
            <a:noAutofit/>
          </a:bodyPr>
          <a:lstStyle/>
          <a:p>
            <a:pPr algn="ctr" defTabSz="1038951"/>
            <a:r>
              <a:rPr lang="en-US" sz="3600" dirty="0" smtClean="0">
                <a:solidFill>
                  <a:srgbClr val="1B073A"/>
                </a:solidFill>
                <a:latin typeface="Gotham Medium" charset="0"/>
                <a:ea typeface="Gotham Medium" charset="0"/>
                <a:cs typeface="Gotham Medium" charset="0"/>
              </a:rPr>
              <a:t>Requirements</a:t>
            </a:r>
            <a:endParaRPr lang="en-US" sz="3600" dirty="0">
              <a:solidFill>
                <a:srgbClr val="1B073A"/>
              </a:solidFill>
              <a:latin typeface="Gotham Medium" charset="0"/>
              <a:ea typeface="Gotham Medium" charset="0"/>
              <a:cs typeface="Gotham Medium" charset="0"/>
            </a:endParaRPr>
          </a:p>
        </p:txBody>
      </p:sp>
      <p:sp>
        <p:nvSpPr>
          <p:cNvPr id="5" name="Rectangle 4"/>
          <p:cNvSpPr/>
          <p:nvPr/>
        </p:nvSpPr>
        <p:spPr>
          <a:xfrm>
            <a:off x="1193800" y="5300133"/>
            <a:ext cx="9745133" cy="1151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defTabSz="1038951"/>
            <a:endParaRPr lang="en-US" sz="2133">
              <a:solidFill>
                <a:srgbClr val="FFFFFF"/>
              </a:solidFill>
              <a:ea typeface="Century Gothic" charset="0"/>
              <a:cs typeface="Century Gothic" charset="0"/>
            </a:endParaRPr>
          </a:p>
        </p:txBody>
      </p:sp>
      <p:sp>
        <p:nvSpPr>
          <p:cNvPr id="2" name="TextBox 1"/>
          <p:cNvSpPr txBox="1"/>
          <p:nvPr/>
        </p:nvSpPr>
        <p:spPr>
          <a:xfrm>
            <a:off x="313267" y="1735667"/>
            <a:ext cx="1219200" cy="1219200"/>
          </a:xfrm>
          <a:prstGeom prst="rect">
            <a:avLst/>
          </a:prstGeom>
          <a:noFill/>
        </p:spPr>
        <p:txBody>
          <a:bodyPr wrap="none" lIns="0" tIns="0" rIns="0" bIns="0" rtlCol="0">
            <a:noAutofit/>
          </a:bodyPr>
          <a:lstStyle/>
          <a:p>
            <a:pPr defTabSz="1038951"/>
            <a:endParaRPr lang="en-US" sz="2133" dirty="0" err="1">
              <a:solidFill>
                <a:srgbClr val="1B073A"/>
              </a:solidFill>
              <a:ea typeface="Century Gothic" charset="0"/>
              <a:cs typeface="Century Gothic" charset="0"/>
            </a:endParaRPr>
          </a:p>
        </p:txBody>
      </p:sp>
      <p:sp>
        <p:nvSpPr>
          <p:cNvPr id="12" name="TextBox 11"/>
          <p:cNvSpPr txBox="1"/>
          <p:nvPr/>
        </p:nvSpPr>
        <p:spPr>
          <a:xfrm>
            <a:off x="1000927" y="1318847"/>
            <a:ext cx="9223011" cy="4577456"/>
          </a:xfrm>
          <a:prstGeom prst="rect">
            <a:avLst/>
          </a:prstGeom>
          <a:noFill/>
        </p:spPr>
        <p:txBody>
          <a:bodyPr wrap="square" lIns="0" tIns="0" rIns="0" bIns="0" rtlCol="0">
            <a:noAutofit/>
          </a:bodyPr>
          <a:lstStyle/>
          <a:p>
            <a:r>
              <a:rPr lang="en-GB" dirty="0" smtClean="0">
                <a:solidFill>
                  <a:srgbClr val="1B063A"/>
                </a:solidFill>
                <a:latin typeface="Gotham Light" charset="0"/>
                <a:ea typeface="Gotham Light" charset="0"/>
                <a:cs typeface="Gotham Light" charset="0"/>
              </a:rPr>
              <a:t>We’d like you to build a model to predict the output of the Kia-Ora site per half hour in kWh. The model should:</a:t>
            </a:r>
          </a:p>
          <a:p>
            <a:pPr marL="285750" indent="-285750">
              <a:buFont typeface="Arial" charset="0"/>
              <a:buChar char="•"/>
            </a:pPr>
            <a:endParaRPr lang="en-GB" dirty="0">
              <a:solidFill>
                <a:srgbClr val="1B063A"/>
              </a:solidFill>
              <a:latin typeface="Gotham Light" charset="0"/>
              <a:ea typeface="Gotham Light" charset="0"/>
              <a:cs typeface="Gotham Light" charset="0"/>
            </a:endParaRPr>
          </a:p>
          <a:p>
            <a:pPr marL="285750" indent="-285750">
              <a:buFont typeface="Arial" charset="0"/>
              <a:buChar char="•"/>
            </a:pPr>
            <a:r>
              <a:rPr lang="en-GB" dirty="0" smtClean="0">
                <a:solidFill>
                  <a:srgbClr val="1B063A"/>
                </a:solidFill>
                <a:latin typeface="Gotham Light" charset="0"/>
                <a:ea typeface="Gotham Light" charset="0"/>
                <a:cs typeface="Gotham Light" charset="0"/>
              </a:rPr>
              <a:t>Ideally be written in Python (you can use whichever libraries you wish) </a:t>
            </a:r>
            <a:r>
              <a:rPr lang="mr-IN" dirty="0" smtClean="0">
                <a:solidFill>
                  <a:srgbClr val="1B063A"/>
                </a:solidFill>
                <a:latin typeface="Gotham Light" charset="0"/>
                <a:ea typeface="Gotham Light" charset="0"/>
                <a:cs typeface="Gotham Light" charset="0"/>
              </a:rPr>
              <a:t>–</a:t>
            </a:r>
            <a:r>
              <a:rPr lang="en-GB" dirty="0" smtClean="0">
                <a:solidFill>
                  <a:srgbClr val="1B063A"/>
                </a:solidFill>
                <a:latin typeface="Gotham Light" charset="0"/>
                <a:ea typeface="Gotham Light" charset="0"/>
                <a:cs typeface="Gotham Light" charset="0"/>
              </a:rPr>
              <a:t> other tools can be used if required</a:t>
            </a:r>
          </a:p>
          <a:p>
            <a:pPr marL="285750" indent="-285750">
              <a:buFont typeface="Arial" charset="0"/>
              <a:buChar char="•"/>
            </a:pPr>
            <a:r>
              <a:rPr lang="en-GB" dirty="0">
                <a:solidFill>
                  <a:srgbClr val="1B063A"/>
                </a:solidFill>
                <a:latin typeface="Gotham Light" charset="0"/>
                <a:ea typeface="Gotham Light" charset="0"/>
                <a:cs typeface="Gotham Light" charset="0"/>
              </a:rPr>
              <a:t>B</a:t>
            </a:r>
            <a:r>
              <a:rPr lang="en-GB" dirty="0" smtClean="0">
                <a:solidFill>
                  <a:srgbClr val="1B063A"/>
                </a:solidFill>
                <a:latin typeface="Gotham Light" charset="0"/>
                <a:ea typeface="Gotham Light" charset="0"/>
                <a:cs typeface="Gotham Light" charset="0"/>
              </a:rPr>
              <a:t>e presented in a </a:t>
            </a:r>
            <a:r>
              <a:rPr lang="en-GB" dirty="0" err="1" smtClean="0">
                <a:solidFill>
                  <a:srgbClr val="1B063A"/>
                </a:solidFill>
                <a:latin typeface="Gotham Light" charset="0"/>
                <a:ea typeface="Gotham Light" charset="0"/>
                <a:cs typeface="Gotham Light" charset="0"/>
              </a:rPr>
              <a:t>Jupyter</a:t>
            </a:r>
            <a:r>
              <a:rPr lang="en-GB" dirty="0" smtClean="0">
                <a:solidFill>
                  <a:srgbClr val="1B063A"/>
                </a:solidFill>
                <a:latin typeface="Gotham Light" charset="0"/>
                <a:ea typeface="Gotham Light" charset="0"/>
                <a:cs typeface="Gotham Light" charset="0"/>
              </a:rPr>
              <a:t> notebook or in slides</a:t>
            </a:r>
          </a:p>
          <a:p>
            <a:pPr marL="285750" indent="-285750">
              <a:buFont typeface="Arial" charset="0"/>
              <a:buChar char="•"/>
            </a:pPr>
            <a:r>
              <a:rPr lang="en-US" dirty="0" smtClean="0">
                <a:solidFill>
                  <a:srgbClr val="1B063A"/>
                </a:solidFill>
                <a:latin typeface="Gotham Light" charset="0"/>
                <a:ea typeface="Gotham Light" charset="0"/>
                <a:cs typeface="Gotham Light" charset="0"/>
              </a:rPr>
              <a:t>Be properly cross validated and tested</a:t>
            </a:r>
          </a:p>
          <a:p>
            <a:pPr marL="285750" indent="-285750">
              <a:buFont typeface="Arial" charset="0"/>
              <a:buChar char="•"/>
            </a:pPr>
            <a:endParaRPr lang="en-US" dirty="0" smtClean="0">
              <a:solidFill>
                <a:srgbClr val="1B063A"/>
              </a:solidFill>
              <a:latin typeface="Gotham Light" charset="0"/>
              <a:ea typeface="Gotham Light" charset="0"/>
              <a:cs typeface="Gotham Light" charset="0"/>
            </a:endParaRPr>
          </a:p>
          <a:p>
            <a:r>
              <a:rPr lang="en-US" dirty="0" smtClean="0">
                <a:solidFill>
                  <a:srgbClr val="1B063A"/>
                </a:solidFill>
                <a:latin typeface="Gotham Light" charset="0"/>
                <a:ea typeface="Gotham Light" charset="0"/>
                <a:cs typeface="Gotham Light" charset="0"/>
              </a:rPr>
              <a:t>You can use whichever features you like and any </a:t>
            </a:r>
            <a:r>
              <a:rPr lang="en-US" dirty="0" smtClean="0">
                <a:solidFill>
                  <a:srgbClr val="1B063A"/>
                </a:solidFill>
                <a:latin typeface="Gotham Light" charset="0"/>
                <a:ea typeface="Gotham Light" charset="0"/>
                <a:cs typeface="Gotham Light" charset="0"/>
              </a:rPr>
              <a:t>algorithm.</a:t>
            </a:r>
            <a:endParaRPr lang="en-US" dirty="0" smtClean="0">
              <a:solidFill>
                <a:srgbClr val="1B063A"/>
              </a:solidFill>
              <a:latin typeface="Gotham Light" charset="0"/>
              <a:ea typeface="Gotham Light" charset="0"/>
              <a:cs typeface="Gotham Light" charset="0"/>
            </a:endParaRPr>
          </a:p>
          <a:p>
            <a:endParaRPr lang="en-US" dirty="0">
              <a:solidFill>
                <a:srgbClr val="1B063A"/>
              </a:solidFill>
              <a:latin typeface="Gotham Light" charset="0"/>
              <a:ea typeface="Gotham Light" charset="0"/>
              <a:cs typeface="Gotham Light" charset="0"/>
            </a:endParaRPr>
          </a:p>
          <a:p>
            <a:r>
              <a:rPr lang="en-US" dirty="0" smtClean="0">
                <a:solidFill>
                  <a:srgbClr val="1B063A"/>
                </a:solidFill>
                <a:latin typeface="Gotham Light" charset="0"/>
                <a:ea typeface="Gotham Light" charset="0"/>
                <a:cs typeface="Gotham Light" charset="0"/>
              </a:rPr>
              <a:t>You can chose whichever model performance metric you think is appropriate to the problem. The trader’s aim is to </a:t>
            </a:r>
            <a:r>
              <a:rPr lang="en-US" dirty="0" err="1" smtClean="0">
                <a:solidFill>
                  <a:srgbClr val="1B063A"/>
                </a:solidFill>
                <a:latin typeface="Gotham Light" charset="0"/>
                <a:ea typeface="Gotham Light" charset="0"/>
                <a:cs typeface="Gotham Light" charset="0"/>
              </a:rPr>
              <a:t>minimise</a:t>
            </a:r>
            <a:r>
              <a:rPr lang="en-US" dirty="0" smtClean="0">
                <a:solidFill>
                  <a:srgbClr val="1B063A"/>
                </a:solidFill>
                <a:latin typeface="Gotham Light" charset="0"/>
                <a:ea typeface="Gotham Light" charset="0"/>
                <a:cs typeface="Gotham Light" charset="0"/>
              </a:rPr>
              <a:t> the </a:t>
            </a:r>
            <a:r>
              <a:rPr lang="en-US" b="1" dirty="0" smtClean="0">
                <a:solidFill>
                  <a:srgbClr val="1B063A"/>
                </a:solidFill>
                <a:latin typeface="Gotham Light" charset="0"/>
                <a:ea typeface="Gotham Light" charset="0"/>
                <a:cs typeface="Gotham Light" charset="0"/>
              </a:rPr>
              <a:t>cost </a:t>
            </a:r>
            <a:r>
              <a:rPr lang="en-US" dirty="0" smtClean="0">
                <a:solidFill>
                  <a:srgbClr val="1B063A"/>
                </a:solidFill>
                <a:latin typeface="Gotham Light" charset="0"/>
                <a:ea typeface="Gotham Light" charset="0"/>
                <a:cs typeface="Gotham Light" charset="0"/>
              </a:rPr>
              <a:t>of being out of balance so the </a:t>
            </a:r>
            <a:r>
              <a:rPr lang="en-US" dirty="0" err="1" smtClean="0">
                <a:solidFill>
                  <a:srgbClr val="1B063A"/>
                </a:solidFill>
                <a:latin typeface="Gotham Light" charset="0"/>
                <a:ea typeface="Gotham Light" charset="0"/>
                <a:cs typeface="Gotham Light" charset="0"/>
              </a:rPr>
              <a:t>optimisation</a:t>
            </a:r>
            <a:r>
              <a:rPr lang="en-US" dirty="0" smtClean="0">
                <a:solidFill>
                  <a:srgbClr val="1B063A"/>
                </a:solidFill>
                <a:latin typeface="Gotham Light" charset="0"/>
                <a:ea typeface="Gotham Light" charset="0"/>
                <a:cs typeface="Gotham Light" charset="0"/>
              </a:rPr>
              <a:t> should take this into account. </a:t>
            </a:r>
          </a:p>
          <a:p>
            <a:endParaRPr lang="en-US" dirty="0">
              <a:solidFill>
                <a:srgbClr val="1B063A"/>
              </a:solidFill>
              <a:latin typeface="Gotham Light" charset="0"/>
              <a:ea typeface="Gotham Light" charset="0"/>
              <a:cs typeface="Gotham Light" charset="0"/>
            </a:endParaRPr>
          </a:p>
          <a:p>
            <a:r>
              <a:rPr lang="en-US" dirty="0" smtClean="0">
                <a:solidFill>
                  <a:srgbClr val="1B063A"/>
                </a:solidFill>
                <a:latin typeface="Gotham Light" charset="0"/>
                <a:ea typeface="Gotham Light" charset="0"/>
                <a:cs typeface="Gotham Light" charset="0"/>
              </a:rPr>
              <a:t>You can chose how you split the dataset for training and testing but this decision should be justifiable.</a:t>
            </a:r>
          </a:p>
          <a:p>
            <a:pPr marL="285750" indent="-285750">
              <a:buFont typeface="Arial" charset="0"/>
              <a:buChar char="•"/>
            </a:pPr>
            <a:endParaRPr lang="en-US" dirty="0">
              <a:solidFill>
                <a:srgbClr val="1B063A"/>
              </a:solidFill>
              <a:latin typeface="Gotham Light" charset="0"/>
              <a:ea typeface="Gotham Light" charset="0"/>
              <a:cs typeface="Gotham Light" charset="0"/>
            </a:endParaRPr>
          </a:p>
          <a:p>
            <a:pPr marL="285750" indent="-285750">
              <a:buFont typeface="Arial" charset="0"/>
              <a:buChar char="•"/>
            </a:pPr>
            <a:endParaRPr lang="en-GB" dirty="0" smtClean="0">
              <a:solidFill>
                <a:srgbClr val="1B063A"/>
              </a:solidFill>
              <a:latin typeface="Gotham Light" charset="0"/>
              <a:ea typeface="Gotham Light" charset="0"/>
              <a:cs typeface="Gotham Light" charset="0"/>
            </a:endParaRPr>
          </a:p>
        </p:txBody>
      </p:sp>
    </p:spTree>
    <p:extLst>
      <p:ext uri="{BB962C8B-B14F-4D97-AF65-F5344CB8AC3E}">
        <p14:creationId xmlns:p14="http://schemas.microsoft.com/office/powerpoint/2010/main" val="72084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521071" y="404447"/>
            <a:ext cx="9073663" cy="914400"/>
          </a:xfrm>
          <a:prstGeom prst="rect">
            <a:avLst/>
          </a:prstGeom>
          <a:noFill/>
        </p:spPr>
        <p:txBody>
          <a:bodyPr wrap="none" lIns="0" tIns="0" rIns="0" bIns="0" rtlCol="0">
            <a:noAutofit/>
          </a:bodyPr>
          <a:lstStyle/>
          <a:p>
            <a:pPr algn="ctr" defTabSz="1038951"/>
            <a:r>
              <a:rPr lang="en-US" sz="3600" dirty="0" smtClean="0">
                <a:solidFill>
                  <a:srgbClr val="1B073A"/>
                </a:solidFill>
                <a:latin typeface="Gotham Medium" charset="0"/>
                <a:ea typeface="Gotham Medium" charset="0"/>
                <a:cs typeface="Gotham Medium" charset="0"/>
              </a:rPr>
              <a:t>Some extra guidelines</a:t>
            </a:r>
            <a:endParaRPr lang="en-US" sz="3600" dirty="0">
              <a:solidFill>
                <a:srgbClr val="1B073A"/>
              </a:solidFill>
              <a:latin typeface="Gotham Medium" charset="0"/>
              <a:ea typeface="Gotham Medium" charset="0"/>
              <a:cs typeface="Gotham Medium" charset="0"/>
            </a:endParaRPr>
          </a:p>
        </p:txBody>
      </p:sp>
      <p:sp>
        <p:nvSpPr>
          <p:cNvPr id="5" name="Rectangle 4"/>
          <p:cNvSpPr/>
          <p:nvPr/>
        </p:nvSpPr>
        <p:spPr>
          <a:xfrm>
            <a:off x="1193800" y="5300133"/>
            <a:ext cx="9745133" cy="1151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defTabSz="1038951"/>
            <a:endParaRPr lang="en-US" sz="2133">
              <a:solidFill>
                <a:srgbClr val="FFFFFF"/>
              </a:solidFill>
              <a:ea typeface="Century Gothic" charset="0"/>
              <a:cs typeface="Century Gothic" charset="0"/>
            </a:endParaRPr>
          </a:p>
        </p:txBody>
      </p:sp>
      <p:sp>
        <p:nvSpPr>
          <p:cNvPr id="2" name="TextBox 1"/>
          <p:cNvSpPr txBox="1"/>
          <p:nvPr/>
        </p:nvSpPr>
        <p:spPr>
          <a:xfrm>
            <a:off x="313267" y="1735667"/>
            <a:ext cx="1219200" cy="1219200"/>
          </a:xfrm>
          <a:prstGeom prst="rect">
            <a:avLst/>
          </a:prstGeom>
          <a:noFill/>
        </p:spPr>
        <p:txBody>
          <a:bodyPr wrap="none" lIns="0" tIns="0" rIns="0" bIns="0" rtlCol="0">
            <a:noAutofit/>
          </a:bodyPr>
          <a:lstStyle/>
          <a:p>
            <a:pPr defTabSz="1038951"/>
            <a:endParaRPr lang="en-US" sz="2133" dirty="0" err="1">
              <a:solidFill>
                <a:srgbClr val="1B073A"/>
              </a:solidFill>
              <a:ea typeface="Century Gothic" charset="0"/>
              <a:cs typeface="Century Gothic" charset="0"/>
            </a:endParaRPr>
          </a:p>
        </p:txBody>
      </p:sp>
      <p:sp>
        <p:nvSpPr>
          <p:cNvPr id="12" name="TextBox 11"/>
          <p:cNvSpPr txBox="1"/>
          <p:nvPr/>
        </p:nvSpPr>
        <p:spPr>
          <a:xfrm>
            <a:off x="1000927" y="1318847"/>
            <a:ext cx="9223011" cy="4577456"/>
          </a:xfrm>
          <a:prstGeom prst="rect">
            <a:avLst/>
          </a:prstGeom>
          <a:noFill/>
        </p:spPr>
        <p:txBody>
          <a:bodyPr wrap="square" lIns="0" tIns="0" rIns="0" bIns="0" rtlCol="0">
            <a:noAutofit/>
          </a:bodyPr>
          <a:lstStyle/>
          <a:p>
            <a:r>
              <a:rPr lang="en-GB" dirty="0" smtClean="0">
                <a:solidFill>
                  <a:srgbClr val="1B063A"/>
                </a:solidFill>
                <a:latin typeface="Gotham Light" charset="0"/>
                <a:ea typeface="Gotham Light" charset="0"/>
                <a:cs typeface="Gotham Light" charset="0"/>
              </a:rPr>
              <a:t>Don’t spend too much time on this. The problem is designed to see how you approach a real business scenario, not how good you are at finely tuning </a:t>
            </a:r>
            <a:r>
              <a:rPr lang="en-GB" dirty="0" smtClean="0">
                <a:solidFill>
                  <a:srgbClr val="1B063A"/>
                </a:solidFill>
                <a:latin typeface="Gotham Light" charset="0"/>
                <a:ea typeface="Gotham Light" charset="0"/>
                <a:cs typeface="Gotham Light" charset="0"/>
              </a:rPr>
              <a:t>statistical models</a:t>
            </a:r>
            <a:r>
              <a:rPr lang="en-GB" dirty="0" smtClean="0">
                <a:solidFill>
                  <a:srgbClr val="1B063A"/>
                </a:solidFill>
                <a:latin typeface="Gotham Light" charset="0"/>
                <a:ea typeface="Gotham Light" charset="0"/>
                <a:cs typeface="Gotham Light" charset="0"/>
              </a:rPr>
              <a:t>. </a:t>
            </a:r>
          </a:p>
          <a:p>
            <a:endParaRPr lang="en-GB" dirty="0">
              <a:solidFill>
                <a:srgbClr val="1B063A"/>
              </a:solidFill>
              <a:latin typeface="Gotham Light" charset="0"/>
              <a:ea typeface="Gotham Light" charset="0"/>
              <a:cs typeface="Gotham Light" charset="0"/>
            </a:endParaRPr>
          </a:p>
          <a:p>
            <a:r>
              <a:rPr lang="en-GB" dirty="0">
                <a:solidFill>
                  <a:srgbClr val="1B063A"/>
                </a:solidFill>
                <a:latin typeface="Gotham Light" charset="0"/>
                <a:ea typeface="Gotham Light" charset="0"/>
                <a:cs typeface="Gotham Light" charset="0"/>
              </a:rPr>
              <a:t>Forecast data comes from </a:t>
            </a:r>
            <a:r>
              <a:rPr lang="en-GB" dirty="0">
                <a:solidFill>
                  <a:srgbClr val="1B063A"/>
                </a:solidFill>
                <a:latin typeface="Gotham Light" charset="0"/>
                <a:ea typeface="Gotham Light" charset="0"/>
                <a:cs typeface="Gotham Light" charset="0"/>
                <a:hlinkClick r:id="rId3"/>
              </a:rPr>
              <a:t>https://</a:t>
            </a:r>
            <a:r>
              <a:rPr lang="en-GB" dirty="0" smtClean="0">
                <a:solidFill>
                  <a:srgbClr val="1B063A"/>
                </a:solidFill>
                <a:latin typeface="Gotham Light" charset="0"/>
                <a:ea typeface="Gotham Light" charset="0"/>
                <a:cs typeface="Gotham Light" charset="0"/>
                <a:hlinkClick r:id="rId3"/>
              </a:rPr>
              <a:t>darksky.net/dev/docs/forecast</a:t>
            </a:r>
            <a:r>
              <a:rPr lang="en-GB" dirty="0" smtClean="0">
                <a:solidFill>
                  <a:srgbClr val="1B063A"/>
                </a:solidFill>
                <a:latin typeface="Gotham Light" charset="0"/>
                <a:ea typeface="Gotham Light" charset="0"/>
                <a:cs typeface="Gotham Light" charset="0"/>
              </a:rPr>
              <a:t> in case you need any info</a:t>
            </a:r>
          </a:p>
          <a:p>
            <a:endParaRPr lang="en-GB" dirty="0">
              <a:solidFill>
                <a:srgbClr val="1B063A"/>
              </a:solidFill>
              <a:latin typeface="Gotham Light" charset="0"/>
              <a:ea typeface="Gotham Light" charset="0"/>
              <a:cs typeface="Gotham Light" charset="0"/>
            </a:endParaRPr>
          </a:p>
          <a:p>
            <a:r>
              <a:rPr lang="en-GB" dirty="0" smtClean="0">
                <a:solidFill>
                  <a:srgbClr val="1B063A"/>
                </a:solidFill>
                <a:latin typeface="Gotham Light" charset="0"/>
                <a:ea typeface="Gotham Light" charset="0"/>
                <a:cs typeface="Gotham Light" charset="0"/>
              </a:rPr>
              <a:t>The trading process you should assume for this task is:</a:t>
            </a:r>
          </a:p>
          <a:p>
            <a:pPr marL="285750" indent="-285750">
              <a:buFont typeface="Arial" charset="0"/>
              <a:buChar char="•"/>
            </a:pPr>
            <a:r>
              <a:rPr lang="en-GB" dirty="0" smtClean="0">
                <a:solidFill>
                  <a:srgbClr val="1B063A"/>
                </a:solidFill>
                <a:latin typeface="Gotham Light" charset="0"/>
                <a:ea typeface="Gotham Light" charset="0"/>
                <a:cs typeface="Gotham Light" charset="0"/>
              </a:rPr>
              <a:t>We get the weather forecast for the day ahead</a:t>
            </a:r>
          </a:p>
          <a:p>
            <a:pPr marL="285750" indent="-285750">
              <a:buFont typeface="Arial" charset="0"/>
              <a:buChar char="•"/>
            </a:pPr>
            <a:r>
              <a:rPr lang="en-GB" dirty="0" smtClean="0">
                <a:solidFill>
                  <a:srgbClr val="1B063A"/>
                </a:solidFill>
                <a:latin typeface="Gotham Light" charset="0"/>
                <a:ea typeface="Gotham Light" charset="0"/>
                <a:cs typeface="Gotham Light" charset="0"/>
              </a:rPr>
              <a:t>We run the model to predict production</a:t>
            </a:r>
          </a:p>
          <a:p>
            <a:pPr marL="285750" indent="-285750">
              <a:buFont typeface="Arial" charset="0"/>
              <a:buChar char="•"/>
            </a:pPr>
            <a:r>
              <a:rPr lang="en-GB" dirty="0" smtClean="0">
                <a:solidFill>
                  <a:srgbClr val="1B063A"/>
                </a:solidFill>
                <a:latin typeface="Gotham Light" charset="0"/>
                <a:ea typeface="Gotham Light" charset="0"/>
                <a:cs typeface="Gotham Light" charset="0"/>
              </a:rPr>
              <a:t>We sell that amount of electricity on the day ahead auction at the day ahead price</a:t>
            </a:r>
          </a:p>
          <a:p>
            <a:pPr marL="285750" indent="-285750">
              <a:buFont typeface="Arial" charset="0"/>
              <a:buChar char="•"/>
            </a:pPr>
            <a:r>
              <a:rPr lang="en-GB" dirty="0" smtClean="0">
                <a:solidFill>
                  <a:srgbClr val="1B063A"/>
                </a:solidFill>
                <a:latin typeface="Gotham Light" charset="0"/>
                <a:ea typeface="Gotham Light" charset="0"/>
                <a:cs typeface="Gotham Light" charset="0"/>
              </a:rPr>
              <a:t>We have to buy/sell the difference between what we produced and what we sold at the imbalance price</a:t>
            </a:r>
          </a:p>
          <a:p>
            <a:pPr marL="285750" indent="-285750">
              <a:buFont typeface="Arial" charset="0"/>
              <a:buChar char="•"/>
            </a:pPr>
            <a:endParaRPr lang="en-GB" dirty="0" smtClean="0">
              <a:solidFill>
                <a:srgbClr val="1B063A"/>
              </a:solidFill>
              <a:latin typeface="Gotham Light" charset="0"/>
              <a:ea typeface="Gotham Light" charset="0"/>
              <a:cs typeface="Gotham Light" charset="0"/>
            </a:endParaRPr>
          </a:p>
          <a:p>
            <a:endParaRPr lang="en-GB" dirty="0" smtClean="0">
              <a:solidFill>
                <a:srgbClr val="1B063A"/>
              </a:solidFill>
              <a:latin typeface="Gotham Light" charset="0"/>
              <a:ea typeface="Gotham Light" charset="0"/>
              <a:cs typeface="Gotham Light" charset="0"/>
            </a:endParaRPr>
          </a:p>
          <a:p>
            <a:endParaRPr lang="en-GB" dirty="0">
              <a:solidFill>
                <a:srgbClr val="1B063A"/>
              </a:solidFill>
              <a:latin typeface="Gotham Light" charset="0"/>
              <a:ea typeface="Gotham Light" charset="0"/>
              <a:cs typeface="Gotham Light" charset="0"/>
            </a:endParaRPr>
          </a:p>
          <a:p>
            <a:endParaRPr lang="en-GB" dirty="0" smtClean="0">
              <a:solidFill>
                <a:srgbClr val="1B063A"/>
              </a:solidFill>
              <a:latin typeface="Gotham Light" charset="0"/>
              <a:ea typeface="Gotham Light" charset="0"/>
              <a:cs typeface="Gotham Light" charset="0"/>
            </a:endParaRPr>
          </a:p>
          <a:p>
            <a:endParaRPr lang="en-GB" dirty="0">
              <a:solidFill>
                <a:srgbClr val="1B063A"/>
              </a:solidFill>
              <a:latin typeface="Gotham Light" charset="0"/>
              <a:ea typeface="Gotham Light" charset="0"/>
              <a:cs typeface="Gotham Light" charset="0"/>
            </a:endParaRPr>
          </a:p>
          <a:p>
            <a:endParaRPr lang="en-US" dirty="0">
              <a:solidFill>
                <a:srgbClr val="1B063A"/>
              </a:solidFill>
              <a:latin typeface="Gotham Light" charset="0"/>
              <a:ea typeface="Gotham Light" charset="0"/>
              <a:cs typeface="Gotham Light" charset="0"/>
            </a:endParaRPr>
          </a:p>
          <a:p>
            <a:pPr marL="285750" indent="-285750">
              <a:buFont typeface="Arial" charset="0"/>
              <a:buChar char="•"/>
            </a:pPr>
            <a:endParaRPr lang="en-GB" dirty="0" smtClean="0">
              <a:solidFill>
                <a:srgbClr val="1B063A"/>
              </a:solidFill>
              <a:latin typeface="Gotham Light" charset="0"/>
              <a:ea typeface="Gotham Light" charset="0"/>
              <a:cs typeface="Gotham Light" charset="0"/>
            </a:endParaRPr>
          </a:p>
        </p:txBody>
      </p:sp>
    </p:spTree>
    <p:extLst>
      <p:ext uri="{BB962C8B-B14F-4D97-AF65-F5344CB8AC3E}">
        <p14:creationId xmlns:p14="http://schemas.microsoft.com/office/powerpoint/2010/main" val="1670516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9650</TotalTime>
  <Words>363</Words>
  <Application>Microsoft Macintosh PowerPoint</Application>
  <PresentationFormat>Widescreen</PresentationFormat>
  <Paragraphs>46</Paragraphs>
  <Slides>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 Regular</vt:lpstr>
      <vt:lpstr>Calibri</vt:lpstr>
      <vt:lpstr>Calibri Light</vt:lpstr>
      <vt:lpstr>Century Gothic</vt:lpstr>
      <vt:lpstr>Gotham Light</vt:lpstr>
      <vt:lpstr>Gotham Medium</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Sykes</dc:creator>
  <cp:lastModifiedBy>David Sykes</cp:lastModifiedBy>
  <cp:revision>55</cp:revision>
  <dcterms:created xsi:type="dcterms:W3CDTF">2017-07-14T11:09:56Z</dcterms:created>
  <dcterms:modified xsi:type="dcterms:W3CDTF">2017-09-01T12:53:01Z</dcterms:modified>
</cp:coreProperties>
</file>