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ow" charset="1" panose="00000500000000000000"/>
      <p:regular r:id="rId10"/>
    </p:embeddedFont>
    <p:embeddedFont>
      <p:font typeface="Now Bold" charset="1" panose="00000800000000000000"/>
      <p:regular r:id="rId11"/>
    </p:embeddedFont>
    <p:embeddedFont>
      <p:font typeface="Now Thin" charset="1" panose="00000300000000000000"/>
      <p:regular r:id="rId12"/>
    </p:embeddedFont>
    <p:embeddedFont>
      <p:font typeface="Now Light" charset="1" panose="00000400000000000000"/>
      <p:regular r:id="rId13"/>
    </p:embeddedFont>
    <p:embeddedFont>
      <p:font typeface="Now Medium" charset="1" panose="00000600000000000000"/>
      <p:regular r:id="rId14"/>
    </p:embeddedFont>
    <p:embeddedFont>
      <p:font typeface="Now Heavy" charset="1" panose="00000A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jpeg" Type="http://schemas.openxmlformats.org/officeDocument/2006/relationships/image"/><Relationship Id="rId4" Target="../media/image15.jpeg" Type="http://schemas.openxmlformats.org/officeDocument/2006/relationships/image"/><Relationship Id="rId5" Target="../media/image16.jpeg" Type="http://schemas.openxmlformats.org/officeDocument/2006/relationships/image"/><Relationship Id="rId6" Target="../media/image17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8071" y="-1379748"/>
            <a:ext cx="2130176" cy="4861398"/>
          </a:xfrm>
          <a:custGeom>
            <a:avLst/>
            <a:gdLst/>
            <a:ahLst/>
            <a:cxnLst/>
            <a:rect r="r" b="b" t="t" l="l"/>
            <a:pathLst>
              <a:path h="4861398" w="2130176">
                <a:moveTo>
                  <a:pt x="0" y="0"/>
                </a:moveTo>
                <a:lnTo>
                  <a:pt x="2130176" y="0"/>
                </a:lnTo>
                <a:lnTo>
                  <a:pt x="2130176" y="4861398"/>
                </a:lnTo>
                <a:lnTo>
                  <a:pt x="0" y="486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70746" y="-1379748"/>
            <a:ext cx="1688231" cy="4861398"/>
          </a:xfrm>
          <a:custGeom>
            <a:avLst/>
            <a:gdLst/>
            <a:ahLst/>
            <a:cxnLst/>
            <a:rect r="r" b="b" t="t" l="l"/>
            <a:pathLst>
              <a:path h="4861398" w="1688231">
                <a:moveTo>
                  <a:pt x="0" y="0"/>
                </a:moveTo>
                <a:lnTo>
                  <a:pt x="1688231" y="0"/>
                </a:lnTo>
                <a:lnTo>
                  <a:pt x="1688231" y="4861398"/>
                </a:lnTo>
                <a:lnTo>
                  <a:pt x="0" y="4861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13906" y="-1401999"/>
            <a:ext cx="2121337" cy="4861398"/>
          </a:xfrm>
          <a:custGeom>
            <a:avLst/>
            <a:gdLst/>
            <a:ahLst/>
            <a:cxnLst/>
            <a:rect r="r" b="b" t="t" l="l"/>
            <a:pathLst>
              <a:path h="4861398" w="2121337">
                <a:moveTo>
                  <a:pt x="0" y="0"/>
                </a:moveTo>
                <a:lnTo>
                  <a:pt x="2121337" y="0"/>
                </a:lnTo>
                <a:lnTo>
                  <a:pt x="2121337" y="4861398"/>
                </a:lnTo>
                <a:lnTo>
                  <a:pt x="0" y="48613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54147" y="-1379748"/>
            <a:ext cx="2430699" cy="4861398"/>
          </a:xfrm>
          <a:custGeom>
            <a:avLst/>
            <a:gdLst/>
            <a:ahLst/>
            <a:cxnLst/>
            <a:rect r="r" b="b" t="t" l="l"/>
            <a:pathLst>
              <a:path h="4861398" w="2430699">
                <a:moveTo>
                  <a:pt x="0" y="0"/>
                </a:moveTo>
                <a:lnTo>
                  <a:pt x="2430699" y="0"/>
                </a:lnTo>
                <a:lnTo>
                  <a:pt x="2430699" y="4861398"/>
                </a:lnTo>
                <a:lnTo>
                  <a:pt x="0" y="48613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44877" y="-1379748"/>
            <a:ext cx="1484936" cy="4861398"/>
          </a:xfrm>
          <a:custGeom>
            <a:avLst/>
            <a:gdLst/>
            <a:ahLst/>
            <a:cxnLst/>
            <a:rect r="r" b="b" t="t" l="l"/>
            <a:pathLst>
              <a:path h="4861398" w="1484936">
                <a:moveTo>
                  <a:pt x="0" y="0"/>
                </a:moveTo>
                <a:lnTo>
                  <a:pt x="1484936" y="0"/>
                </a:lnTo>
                <a:lnTo>
                  <a:pt x="1484936" y="4861398"/>
                </a:lnTo>
                <a:lnTo>
                  <a:pt x="0" y="48613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75757" y="5937537"/>
            <a:ext cx="11536486" cy="2789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22"/>
              </a:lnSpc>
            </a:pPr>
            <a:r>
              <a:rPr lang="en-US" sz="7944">
                <a:solidFill>
                  <a:srgbClr val="000000"/>
                </a:solidFill>
                <a:latin typeface="Now Heavy"/>
              </a:rPr>
              <a:t>OPERATING SYSTEM</a:t>
            </a:r>
          </a:p>
          <a:p>
            <a:pPr algn="ctr">
              <a:lnSpc>
                <a:spcPts val="11122"/>
              </a:lnSpc>
              <a:spcBef>
                <a:spcPct val="0"/>
              </a:spcBef>
            </a:pPr>
            <a:r>
              <a:rPr lang="en-US" sz="7944">
                <a:solidFill>
                  <a:srgbClr val="000000"/>
                </a:solidFill>
                <a:latin typeface="Now Heavy"/>
              </a:rPr>
              <a:t>SCHEDULER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75757" y="5215200"/>
            <a:ext cx="11536486" cy="494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1"/>
              </a:lnSpc>
              <a:spcBef>
                <a:spcPct val="0"/>
              </a:spcBef>
            </a:pPr>
            <a:r>
              <a:rPr lang="en-US" sz="2879">
                <a:solidFill>
                  <a:srgbClr val="000000"/>
                </a:solidFill>
                <a:latin typeface="Now Medium"/>
              </a:rPr>
              <a:t>02/07/2024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0" y="4367475"/>
            <a:ext cx="18288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86112" y="1320489"/>
            <a:ext cx="11915775" cy="8380890"/>
          </a:xfrm>
          <a:custGeom>
            <a:avLst/>
            <a:gdLst/>
            <a:ahLst/>
            <a:cxnLst/>
            <a:rect r="r" b="b" t="t" l="l"/>
            <a:pathLst>
              <a:path h="8380890" w="11915775">
                <a:moveTo>
                  <a:pt x="0" y="0"/>
                </a:moveTo>
                <a:lnTo>
                  <a:pt x="11915776" y="0"/>
                </a:lnTo>
                <a:lnTo>
                  <a:pt x="11915776" y="8380890"/>
                </a:lnTo>
                <a:lnTo>
                  <a:pt x="0" y="8380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73807" y="422586"/>
            <a:ext cx="9111686" cy="1088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  <a:spcBef>
                <a:spcPct val="0"/>
              </a:spcBef>
            </a:pPr>
            <a:r>
              <a:rPr lang="en-US" sz="6274">
                <a:solidFill>
                  <a:srgbClr val="000000"/>
                </a:solidFill>
                <a:latin typeface="Now Heavy"/>
              </a:rPr>
              <a:t>FCFS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86112" y="1320489"/>
            <a:ext cx="11915775" cy="8380890"/>
          </a:xfrm>
          <a:custGeom>
            <a:avLst/>
            <a:gdLst/>
            <a:ahLst/>
            <a:cxnLst/>
            <a:rect r="r" b="b" t="t" l="l"/>
            <a:pathLst>
              <a:path h="8380890" w="11915775">
                <a:moveTo>
                  <a:pt x="0" y="0"/>
                </a:moveTo>
                <a:lnTo>
                  <a:pt x="11915776" y="0"/>
                </a:lnTo>
                <a:lnTo>
                  <a:pt x="11915776" y="8380890"/>
                </a:lnTo>
                <a:lnTo>
                  <a:pt x="0" y="8380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" t="0" r="-3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73807" y="422586"/>
            <a:ext cx="9111686" cy="1088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  <a:spcBef>
                <a:spcPct val="0"/>
              </a:spcBef>
            </a:pPr>
            <a:r>
              <a:rPr lang="en-US" sz="6274">
                <a:solidFill>
                  <a:srgbClr val="000000"/>
                </a:solidFill>
                <a:latin typeface="Now Heavy"/>
              </a:rPr>
              <a:t>SRTF</a:t>
            </a: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86112" y="1320489"/>
            <a:ext cx="11915775" cy="8380890"/>
          </a:xfrm>
          <a:custGeom>
            <a:avLst/>
            <a:gdLst/>
            <a:ahLst/>
            <a:cxnLst/>
            <a:rect r="r" b="b" t="t" l="l"/>
            <a:pathLst>
              <a:path h="8380890" w="11915775">
                <a:moveTo>
                  <a:pt x="0" y="0"/>
                </a:moveTo>
                <a:lnTo>
                  <a:pt x="11915776" y="0"/>
                </a:lnTo>
                <a:lnTo>
                  <a:pt x="11915776" y="8380890"/>
                </a:lnTo>
                <a:lnTo>
                  <a:pt x="0" y="8380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" r="0" b="-4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32702" y="422586"/>
            <a:ext cx="11969186" cy="1088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  <a:spcBef>
                <a:spcPct val="0"/>
              </a:spcBef>
            </a:pPr>
            <a:r>
              <a:rPr lang="en-US" sz="6274">
                <a:solidFill>
                  <a:srgbClr val="000000"/>
                </a:solidFill>
                <a:latin typeface="Now Heavy"/>
              </a:rPr>
              <a:t>NON-PREEMPTIVE PRIORITY</a:t>
            </a:r>
          </a:p>
        </p:txBody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595043" y="904875"/>
            <a:ext cx="12995305" cy="2202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</a:pPr>
            <a:r>
              <a:rPr lang="en-US" sz="6274">
                <a:solidFill>
                  <a:srgbClr val="000000"/>
                </a:solidFill>
                <a:latin typeface="Now Heavy"/>
              </a:rPr>
              <a:t>CONCLUSION</a:t>
            </a:r>
          </a:p>
          <a:p>
            <a:pPr algn="ctr">
              <a:lnSpc>
                <a:spcPts val="8784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799842" y="3206931"/>
            <a:ext cx="8688316" cy="3770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2505" indent="-331252" lvl="1">
              <a:lnSpc>
                <a:spcPts val="4296"/>
              </a:lnSpc>
              <a:buFont typeface="Arial"/>
              <a:buChar char="•"/>
            </a:pPr>
            <a:r>
              <a:rPr lang="en-US" sz="3068">
                <a:solidFill>
                  <a:srgbClr val="000000"/>
                </a:solidFill>
                <a:latin typeface="Now Light"/>
              </a:rPr>
              <a:t>Our system program highlights FCFS, SRTF, and Non-Preemptive scheduling, showcasing efficient task management.</a:t>
            </a:r>
          </a:p>
          <a:p>
            <a:pPr>
              <a:lnSpc>
                <a:spcPts val="4296"/>
              </a:lnSpc>
            </a:pPr>
          </a:p>
          <a:p>
            <a:pPr marL="662505" indent="-331252" lvl="1">
              <a:lnSpc>
                <a:spcPts val="4296"/>
              </a:lnSpc>
              <a:buFont typeface="Arial"/>
              <a:buChar char="•"/>
            </a:pPr>
            <a:r>
              <a:rPr lang="en-US" sz="3068">
                <a:solidFill>
                  <a:srgbClr val="000000"/>
                </a:solidFill>
                <a:latin typeface="Now Light"/>
              </a:rPr>
              <a:t>C</a:t>
            </a:r>
            <a:r>
              <a:rPr lang="en-US" sz="3068">
                <a:solidFill>
                  <a:srgbClr val="000000"/>
                </a:solidFill>
                <a:latin typeface="Now Light"/>
              </a:rPr>
              <a:t>ontributing to optimized system performance and streamlined task execution.</a:t>
            </a:r>
          </a:p>
        </p:txBody>
      </p:sp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470625" y="904875"/>
            <a:ext cx="12995305" cy="1088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  <a:spcBef>
                <a:spcPct val="0"/>
              </a:spcBef>
            </a:pPr>
            <a:r>
              <a:rPr lang="en-US" sz="6274">
                <a:solidFill>
                  <a:srgbClr val="000000"/>
                </a:solidFill>
                <a:latin typeface="Now Heavy"/>
              </a:rPr>
              <a:t>FUTURE IMPROVEMENTS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799842" y="3206931"/>
            <a:ext cx="8688316" cy="5941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2505" indent="-331252" lvl="1">
              <a:lnSpc>
                <a:spcPts val="4296"/>
              </a:lnSpc>
              <a:buFont typeface="Arial"/>
              <a:buChar char="•"/>
            </a:pPr>
            <a:r>
              <a:rPr lang="en-US" sz="3068">
                <a:solidFill>
                  <a:srgbClr val="000000"/>
                </a:solidFill>
                <a:latin typeface="Now Light"/>
              </a:rPr>
              <a:t>User Interface Enhancement </a:t>
            </a:r>
          </a:p>
          <a:p>
            <a:pPr>
              <a:lnSpc>
                <a:spcPts val="4296"/>
              </a:lnSpc>
            </a:pPr>
          </a:p>
          <a:p>
            <a:pPr marL="662505" indent="-331252" lvl="1">
              <a:lnSpc>
                <a:spcPts val="4296"/>
              </a:lnSpc>
              <a:buFont typeface="Arial"/>
              <a:buChar char="•"/>
            </a:pPr>
            <a:r>
              <a:rPr lang="en-US" sz="3068">
                <a:solidFill>
                  <a:srgbClr val="000000"/>
                </a:solidFill>
                <a:latin typeface="Now Light"/>
              </a:rPr>
              <a:t>Additional Scheduling Algorithms</a:t>
            </a:r>
          </a:p>
          <a:p>
            <a:pPr>
              <a:lnSpc>
                <a:spcPts val="4296"/>
              </a:lnSpc>
            </a:pPr>
          </a:p>
          <a:p>
            <a:pPr marL="662505" indent="-331252" lvl="1">
              <a:lnSpc>
                <a:spcPts val="4296"/>
              </a:lnSpc>
              <a:buFont typeface="Arial"/>
              <a:buChar char="•"/>
            </a:pPr>
            <a:r>
              <a:rPr lang="en-US" sz="3068">
                <a:solidFill>
                  <a:srgbClr val="000000"/>
                </a:solidFill>
                <a:latin typeface="Now Light"/>
              </a:rPr>
              <a:t>Help Features</a:t>
            </a:r>
          </a:p>
          <a:p>
            <a:pPr>
              <a:lnSpc>
                <a:spcPts val="4296"/>
              </a:lnSpc>
            </a:pPr>
          </a:p>
          <a:p>
            <a:pPr marL="662505" indent="-331252" lvl="1">
              <a:lnSpc>
                <a:spcPts val="4296"/>
              </a:lnSpc>
              <a:buFont typeface="Arial"/>
              <a:buChar char="•"/>
            </a:pPr>
            <a:r>
              <a:rPr lang="en-US" sz="3068">
                <a:solidFill>
                  <a:srgbClr val="000000"/>
                </a:solidFill>
                <a:latin typeface="Now Light"/>
              </a:rPr>
              <a:t>Feedback Mechanism</a:t>
            </a:r>
          </a:p>
          <a:p>
            <a:pPr>
              <a:lnSpc>
                <a:spcPts val="4296"/>
              </a:lnSpc>
            </a:pPr>
          </a:p>
          <a:p>
            <a:pPr>
              <a:lnSpc>
                <a:spcPts val="4296"/>
              </a:lnSpc>
            </a:pPr>
          </a:p>
          <a:p>
            <a:pPr>
              <a:lnSpc>
                <a:spcPts val="4296"/>
              </a:lnSpc>
            </a:pPr>
          </a:p>
          <a:p>
            <a:pPr>
              <a:lnSpc>
                <a:spcPts val="4296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6347" y="4537386"/>
            <a:ext cx="12995305" cy="1088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  <a:spcBef>
                <a:spcPct val="0"/>
              </a:spcBef>
            </a:pPr>
            <a:r>
              <a:rPr lang="en-US" sz="6274">
                <a:solidFill>
                  <a:srgbClr val="000000"/>
                </a:solidFill>
                <a:latin typeface="Now Heavy"/>
              </a:rPr>
              <a:t>QUESTIONS AND ANSWERS</a:t>
            </a:r>
          </a:p>
        </p:txBody>
      </p:sp>
    </p:spTree>
  </p:cSld>
  <p:clrMapOvr>
    <a:masterClrMapping/>
  </p:clrMapOvr>
  <p:transition spd="slow">
    <p:push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6347" y="4537386"/>
            <a:ext cx="12995305" cy="1088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  <a:spcBef>
                <a:spcPct val="0"/>
              </a:spcBef>
            </a:pPr>
            <a:r>
              <a:rPr lang="en-US" sz="6274">
                <a:solidFill>
                  <a:srgbClr val="000000"/>
                </a:solidFill>
                <a:latin typeface="Now Heavy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599769" y="5425602"/>
            <a:ext cx="1688231" cy="4861398"/>
          </a:xfrm>
          <a:custGeom>
            <a:avLst/>
            <a:gdLst/>
            <a:ahLst/>
            <a:cxnLst/>
            <a:rect r="r" b="b" t="t" l="l"/>
            <a:pathLst>
              <a:path h="4861398" w="1688231">
                <a:moveTo>
                  <a:pt x="0" y="0"/>
                </a:moveTo>
                <a:lnTo>
                  <a:pt x="1688231" y="0"/>
                </a:lnTo>
                <a:lnTo>
                  <a:pt x="1688231" y="4861398"/>
                </a:lnTo>
                <a:lnTo>
                  <a:pt x="0" y="486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39123" y="1028700"/>
            <a:ext cx="6553754" cy="8229600"/>
          </a:xfrm>
          <a:custGeom>
            <a:avLst/>
            <a:gdLst/>
            <a:ahLst/>
            <a:cxnLst/>
            <a:rect r="r" b="b" t="t" l="l"/>
            <a:pathLst>
              <a:path h="8229600" w="6553754">
                <a:moveTo>
                  <a:pt x="0" y="0"/>
                </a:moveTo>
                <a:lnTo>
                  <a:pt x="6553754" y="0"/>
                </a:lnTo>
                <a:lnTo>
                  <a:pt x="655375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4010025" y="5133975"/>
            <a:ext cx="10287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380468"/>
            <a:ext cx="6903518" cy="2212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  <a:spcBef>
                <a:spcPct val="0"/>
              </a:spcBef>
            </a:pPr>
            <a:r>
              <a:rPr lang="en-US" sz="6274">
                <a:solidFill>
                  <a:srgbClr val="000000"/>
                </a:solidFill>
                <a:latin typeface="Now Heavy"/>
              </a:rPr>
              <a:t>SYSTEM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29791" y="3011921"/>
            <a:ext cx="6903518" cy="6379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</a:pPr>
          </a:p>
          <a:p>
            <a:pPr algn="ctr">
              <a:lnSpc>
                <a:spcPts val="3669"/>
              </a:lnSpc>
            </a:pPr>
          </a:p>
          <a:p>
            <a:pPr algn="ctr">
              <a:lnSpc>
                <a:spcPts val="3669"/>
              </a:lnSpc>
            </a:pPr>
            <a:r>
              <a:rPr lang="en-US" sz="2479">
                <a:solidFill>
                  <a:srgbClr val="000000"/>
                </a:solidFill>
                <a:latin typeface="Now"/>
              </a:rPr>
              <a:t>Our presentation explores a basic operating system scheduler made with C++. We built three main scheduling tools: First Come First Serve (FCFS), Shortest Remaining Time First (SRTF), and Non-Preemptive Priority. </a:t>
            </a:r>
          </a:p>
          <a:p>
            <a:pPr algn="ctr">
              <a:lnSpc>
                <a:spcPts val="3669"/>
              </a:lnSpc>
            </a:pPr>
          </a:p>
          <a:p>
            <a:pPr algn="ctr">
              <a:lnSpc>
                <a:spcPts val="3669"/>
              </a:lnSpc>
            </a:pPr>
            <a:r>
              <a:rPr lang="en-US" sz="2479">
                <a:solidFill>
                  <a:srgbClr val="000000"/>
                </a:solidFill>
                <a:latin typeface="Now"/>
              </a:rPr>
              <a:t>The scheduler is user-friendly, showing schedules visually and handling errors smartly. We made each algorithm its part for easy tinkering.</a:t>
            </a:r>
          </a:p>
          <a:p>
            <a:pPr algn="ctr">
              <a:lnSpc>
                <a:spcPts val="3669"/>
              </a:lnSpc>
            </a:pPr>
          </a:p>
          <a:p>
            <a:pPr algn="ctr">
              <a:lnSpc>
                <a:spcPts val="3669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23971" y="654422"/>
            <a:ext cx="9840057" cy="1088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  <a:spcBef>
                <a:spcPct val="0"/>
              </a:spcBef>
            </a:pPr>
            <a:r>
              <a:rPr lang="en-US" sz="6274">
                <a:solidFill>
                  <a:srgbClr val="000000"/>
                </a:solidFill>
                <a:latin typeface="Now Heavy"/>
              </a:rPr>
              <a:t>MEMBERS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988088" y="5440518"/>
            <a:ext cx="2427324" cy="242732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7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134819" y="5587253"/>
            <a:ext cx="2133863" cy="2133854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157876" y="1742824"/>
            <a:ext cx="2427324" cy="242732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7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304606" y="1889559"/>
            <a:ext cx="2133863" cy="2133854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930338" y="5445280"/>
            <a:ext cx="2427324" cy="242732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7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7069" y="5592015"/>
            <a:ext cx="2133863" cy="2133854"/>
            <a:chOff x="0" y="0"/>
            <a:chExt cx="6350000" cy="634997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-65" r="0" b="-65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456781" y="1752349"/>
            <a:ext cx="2427324" cy="242732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7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603511" y="1899084"/>
            <a:ext cx="2133863" cy="2133854"/>
            <a:chOff x="0" y="0"/>
            <a:chExt cx="6350000" cy="634997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16069" t="0" r="-27493" b="-116835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907700" y="8474091"/>
            <a:ext cx="2588100" cy="3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3"/>
              </a:lnSpc>
            </a:pPr>
            <a:r>
              <a:rPr lang="en-US" sz="2879">
                <a:solidFill>
                  <a:srgbClr val="000000"/>
                </a:solidFill>
                <a:latin typeface="Now Medium"/>
              </a:rPr>
              <a:t>Ellyza Teniero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01750" y="4674973"/>
            <a:ext cx="4339576" cy="3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3"/>
              </a:lnSpc>
            </a:pPr>
            <a:r>
              <a:rPr lang="en-US" sz="2879">
                <a:solidFill>
                  <a:srgbClr val="000000"/>
                </a:solidFill>
                <a:latin typeface="Now Medium"/>
              </a:rPr>
              <a:t>Alec Godwin Almirañez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084819" y="8539355"/>
            <a:ext cx="4572843" cy="3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3"/>
              </a:lnSpc>
            </a:pPr>
            <a:r>
              <a:rPr lang="en-US" sz="2879">
                <a:solidFill>
                  <a:srgbClr val="000000"/>
                </a:solidFill>
                <a:latin typeface="Now Medium"/>
              </a:rPr>
              <a:t>Emma Marie Hechanova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223724" y="4674973"/>
            <a:ext cx="3160138" cy="3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3"/>
              </a:lnSpc>
            </a:pPr>
            <a:r>
              <a:rPr lang="en-US" sz="2879">
                <a:solidFill>
                  <a:srgbClr val="000000"/>
                </a:solidFill>
                <a:latin typeface="Now Medium"/>
              </a:rPr>
              <a:t>Jan Leo Egamen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3835600" y="5445280"/>
            <a:ext cx="2427324" cy="2427324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70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3982331" y="5592015"/>
            <a:ext cx="2133863" cy="2133854"/>
            <a:chOff x="0" y="0"/>
            <a:chExt cx="6350000" cy="634997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3627" t="-5682" r="0" b="-32967"/>
              </a:stretch>
            </a:blip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3831412" y="8474091"/>
            <a:ext cx="2435700" cy="3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3"/>
              </a:lnSpc>
            </a:pPr>
            <a:r>
              <a:rPr lang="en-US" sz="2879">
                <a:solidFill>
                  <a:srgbClr val="000000"/>
                </a:solidFill>
                <a:latin typeface="Now Medium"/>
              </a:rPr>
              <a:t>Vince Razon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6347" y="1413237"/>
            <a:ext cx="12995305" cy="1088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  <a:spcBef>
                <a:spcPct val="0"/>
              </a:spcBef>
            </a:pPr>
            <a:r>
              <a:rPr lang="en-US" sz="6274">
                <a:solidFill>
                  <a:srgbClr val="000000"/>
                </a:solidFill>
                <a:latin typeface="Now Heavy"/>
              </a:rPr>
              <a:t>PRESENTATION OVERVIEW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00527" y="3134257"/>
            <a:ext cx="4504163" cy="1025895"/>
            <a:chOff x="0" y="0"/>
            <a:chExt cx="1186282" cy="2701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86282" cy="270195"/>
            </a:xfrm>
            <a:custGeom>
              <a:avLst/>
              <a:gdLst/>
              <a:ahLst/>
              <a:cxnLst/>
              <a:rect r="r" b="b" t="t" l="l"/>
              <a:pathLst>
                <a:path h="270195" w="1186282">
                  <a:moveTo>
                    <a:pt x="53284" y="0"/>
                  </a:moveTo>
                  <a:lnTo>
                    <a:pt x="1132998" y="0"/>
                  </a:lnTo>
                  <a:cubicBezTo>
                    <a:pt x="1162426" y="0"/>
                    <a:pt x="1186282" y="23856"/>
                    <a:pt x="1186282" y="53284"/>
                  </a:cubicBezTo>
                  <a:lnTo>
                    <a:pt x="1186282" y="216911"/>
                  </a:lnTo>
                  <a:cubicBezTo>
                    <a:pt x="1186282" y="231042"/>
                    <a:pt x="1180668" y="244595"/>
                    <a:pt x="1170675" y="254588"/>
                  </a:cubicBezTo>
                  <a:cubicBezTo>
                    <a:pt x="1160682" y="264581"/>
                    <a:pt x="1147129" y="270195"/>
                    <a:pt x="1132998" y="270195"/>
                  </a:cubicBezTo>
                  <a:lnTo>
                    <a:pt x="53284" y="270195"/>
                  </a:lnTo>
                  <a:cubicBezTo>
                    <a:pt x="23856" y="270195"/>
                    <a:pt x="0" y="246339"/>
                    <a:pt x="0" y="216911"/>
                  </a:cubicBezTo>
                  <a:lnTo>
                    <a:pt x="0" y="53284"/>
                  </a:lnTo>
                  <a:cubicBezTo>
                    <a:pt x="0" y="23856"/>
                    <a:pt x="23856" y="0"/>
                    <a:pt x="532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86282" cy="317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00527" y="3134257"/>
            <a:ext cx="1507501" cy="1025895"/>
            <a:chOff x="0" y="0"/>
            <a:chExt cx="397037" cy="2701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7037" cy="270195"/>
            </a:xfrm>
            <a:custGeom>
              <a:avLst/>
              <a:gdLst/>
              <a:ahLst/>
              <a:cxnLst/>
              <a:rect r="r" b="b" t="t" l="l"/>
              <a:pathLst>
                <a:path h="270195" w="397037">
                  <a:moveTo>
                    <a:pt x="135097" y="0"/>
                  </a:moveTo>
                  <a:lnTo>
                    <a:pt x="261940" y="0"/>
                  </a:lnTo>
                  <a:cubicBezTo>
                    <a:pt x="297770" y="0"/>
                    <a:pt x="332133" y="14233"/>
                    <a:pt x="357468" y="39569"/>
                  </a:cubicBezTo>
                  <a:cubicBezTo>
                    <a:pt x="382804" y="64905"/>
                    <a:pt x="397037" y="99267"/>
                    <a:pt x="397037" y="135097"/>
                  </a:cubicBezTo>
                  <a:lnTo>
                    <a:pt x="397037" y="135097"/>
                  </a:lnTo>
                  <a:cubicBezTo>
                    <a:pt x="397037" y="209709"/>
                    <a:pt x="336552" y="270195"/>
                    <a:pt x="261940" y="270195"/>
                  </a:cubicBezTo>
                  <a:lnTo>
                    <a:pt x="135097" y="270195"/>
                  </a:lnTo>
                  <a:cubicBezTo>
                    <a:pt x="60485" y="270195"/>
                    <a:pt x="0" y="209709"/>
                    <a:pt x="0" y="135097"/>
                  </a:cubicBezTo>
                  <a:lnTo>
                    <a:pt x="0" y="135097"/>
                  </a:lnTo>
                  <a:cubicBezTo>
                    <a:pt x="0" y="60485"/>
                    <a:pt x="60485" y="0"/>
                    <a:pt x="135097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97037" cy="317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56657" y="3159221"/>
            <a:ext cx="1195241" cy="87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6"/>
              </a:lnSpc>
              <a:spcBef>
                <a:spcPct val="0"/>
              </a:spcBef>
            </a:pPr>
            <a:r>
              <a:rPr lang="en-US" sz="5076">
                <a:solidFill>
                  <a:srgbClr val="FFFFFF"/>
                </a:solidFill>
                <a:latin typeface="Now Heavy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41983" y="3391671"/>
            <a:ext cx="2962708" cy="465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2679">
                <a:solidFill>
                  <a:srgbClr val="000000"/>
                </a:solidFill>
                <a:latin typeface="Now Medium"/>
              </a:rPr>
              <a:t>Table Interface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893854" y="4687167"/>
            <a:ext cx="4504163" cy="1025895"/>
            <a:chOff x="0" y="0"/>
            <a:chExt cx="1186282" cy="27019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86282" cy="270195"/>
            </a:xfrm>
            <a:custGeom>
              <a:avLst/>
              <a:gdLst/>
              <a:ahLst/>
              <a:cxnLst/>
              <a:rect r="r" b="b" t="t" l="l"/>
              <a:pathLst>
                <a:path h="270195" w="1186282">
                  <a:moveTo>
                    <a:pt x="53284" y="0"/>
                  </a:moveTo>
                  <a:lnTo>
                    <a:pt x="1132998" y="0"/>
                  </a:lnTo>
                  <a:cubicBezTo>
                    <a:pt x="1162426" y="0"/>
                    <a:pt x="1186282" y="23856"/>
                    <a:pt x="1186282" y="53284"/>
                  </a:cubicBezTo>
                  <a:lnTo>
                    <a:pt x="1186282" y="216911"/>
                  </a:lnTo>
                  <a:cubicBezTo>
                    <a:pt x="1186282" y="231042"/>
                    <a:pt x="1180668" y="244595"/>
                    <a:pt x="1170675" y="254588"/>
                  </a:cubicBezTo>
                  <a:cubicBezTo>
                    <a:pt x="1160682" y="264581"/>
                    <a:pt x="1147129" y="270195"/>
                    <a:pt x="1132998" y="270195"/>
                  </a:cubicBezTo>
                  <a:lnTo>
                    <a:pt x="53284" y="270195"/>
                  </a:lnTo>
                  <a:cubicBezTo>
                    <a:pt x="23856" y="270195"/>
                    <a:pt x="0" y="246339"/>
                    <a:pt x="0" y="216911"/>
                  </a:cubicBezTo>
                  <a:lnTo>
                    <a:pt x="0" y="53284"/>
                  </a:lnTo>
                  <a:cubicBezTo>
                    <a:pt x="0" y="23856"/>
                    <a:pt x="23856" y="0"/>
                    <a:pt x="532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86282" cy="317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893854" y="4687167"/>
            <a:ext cx="1507501" cy="1025895"/>
            <a:chOff x="0" y="0"/>
            <a:chExt cx="397037" cy="27019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97037" cy="270195"/>
            </a:xfrm>
            <a:custGeom>
              <a:avLst/>
              <a:gdLst/>
              <a:ahLst/>
              <a:cxnLst/>
              <a:rect r="r" b="b" t="t" l="l"/>
              <a:pathLst>
                <a:path h="270195" w="397037">
                  <a:moveTo>
                    <a:pt x="135097" y="0"/>
                  </a:moveTo>
                  <a:lnTo>
                    <a:pt x="261940" y="0"/>
                  </a:lnTo>
                  <a:cubicBezTo>
                    <a:pt x="297770" y="0"/>
                    <a:pt x="332133" y="14233"/>
                    <a:pt x="357468" y="39569"/>
                  </a:cubicBezTo>
                  <a:cubicBezTo>
                    <a:pt x="382804" y="64905"/>
                    <a:pt x="397037" y="99267"/>
                    <a:pt x="397037" y="135097"/>
                  </a:cubicBezTo>
                  <a:lnTo>
                    <a:pt x="397037" y="135097"/>
                  </a:lnTo>
                  <a:cubicBezTo>
                    <a:pt x="397037" y="209709"/>
                    <a:pt x="336552" y="270195"/>
                    <a:pt x="261940" y="270195"/>
                  </a:cubicBezTo>
                  <a:lnTo>
                    <a:pt x="135097" y="270195"/>
                  </a:lnTo>
                  <a:cubicBezTo>
                    <a:pt x="60485" y="270195"/>
                    <a:pt x="0" y="209709"/>
                    <a:pt x="0" y="135097"/>
                  </a:cubicBezTo>
                  <a:lnTo>
                    <a:pt x="0" y="135097"/>
                  </a:lnTo>
                  <a:cubicBezTo>
                    <a:pt x="0" y="60485"/>
                    <a:pt x="60485" y="0"/>
                    <a:pt x="135097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397037" cy="317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4049984" y="4712131"/>
            <a:ext cx="1195241" cy="880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6"/>
              </a:lnSpc>
              <a:spcBef>
                <a:spcPct val="0"/>
              </a:spcBef>
            </a:pPr>
            <a:r>
              <a:rPr lang="en-US" sz="5076">
                <a:solidFill>
                  <a:srgbClr val="FFFFFF"/>
                </a:solidFill>
                <a:latin typeface="Now Heavy"/>
              </a:rPr>
              <a:t>04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73384" y="4700741"/>
            <a:ext cx="2962708" cy="951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2679">
                <a:solidFill>
                  <a:srgbClr val="000000"/>
                </a:solidFill>
                <a:latin typeface="Now Medium"/>
              </a:rPr>
              <a:t>Future Improvements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6890516" y="3134257"/>
            <a:ext cx="4504163" cy="1025895"/>
            <a:chOff x="0" y="0"/>
            <a:chExt cx="1186282" cy="27019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86282" cy="270195"/>
            </a:xfrm>
            <a:custGeom>
              <a:avLst/>
              <a:gdLst/>
              <a:ahLst/>
              <a:cxnLst/>
              <a:rect r="r" b="b" t="t" l="l"/>
              <a:pathLst>
                <a:path h="270195" w="1186282">
                  <a:moveTo>
                    <a:pt x="53284" y="0"/>
                  </a:moveTo>
                  <a:lnTo>
                    <a:pt x="1132998" y="0"/>
                  </a:lnTo>
                  <a:cubicBezTo>
                    <a:pt x="1162426" y="0"/>
                    <a:pt x="1186282" y="23856"/>
                    <a:pt x="1186282" y="53284"/>
                  </a:cubicBezTo>
                  <a:lnTo>
                    <a:pt x="1186282" y="216911"/>
                  </a:lnTo>
                  <a:cubicBezTo>
                    <a:pt x="1186282" y="231042"/>
                    <a:pt x="1180668" y="244595"/>
                    <a:pt x="1170675" y="254588"/>
                  </a:cubicBezTo>
                  <a:cubicBezTo>
                    <a:pt x="1160682" y="264581"/>
                    <a:pt x="1147129" y="270195"/>
                    <a:pt x="1132998" y="270195"/>
                  </a:cubicBezTo>
                  <a:lnTo>
                    <a:pt x="53284" y="270195"/>
                  </a:lnTo>
                  <a:cubicBezTo>
                    <a:pt x="23856" y="270195"/>
                    <a:pt x="0" y="246339"/>
                    <a:pt x="0" y="216911"/>
                  </a:cubicBezTo>
                  <a:lnTo>
                    <a:pt x="0" y="53284"/>
                  </a:lnTo>
                  <a:cubicBezTo>
                    <a:pt x="0" y="23856"/>
                    <a:pt x="23856" y="0"/>
                    <a:pt x="532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186282" cy="317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890516" y="3134257"/>
            <a:ext cx="1507501" cy="1025895"/>
            <a:chOff x="0" y="0"/>
            <a:chExt cx="397037" cy="27019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7037" cy="270195"/>
            </a:xfrm>
            <a:custGeom>
              <a:avLst/>
              <a:gdLst/>
              <a:ahLst/>
              <a:cxnLst/>
              <a:rect r="r" b="b" t="t" l="l"/>
              <a:pathLst>
                <a:path h="270195" w="397037">
                  <a:moveTo>
                    <a:pt x="135097" y="0"/>
                  </a:moveTo>
                  <a:lnTo>
                    <a:pt x="261940" y="0"/>
                  </a:lnTo>
                  <a:cubicBezTo>
                    <a:pt x="297770" y="0"/>
                    <a:pt x="332133" y="14233"/>
                    <a:pt x="357468" y="39569"/>
                  </a:cubicBezTo>
                  <a:cubicBezTo>
                    <a:pt x="382804" y="64905"/>
                    <a:pt x="397037" y="99267"/>
                    <a:pt x="397037" y="135097"/>
                  </a:cubicBezTo>
                  <a:lnTo>
                    <a:pt x="397037" y="135097"/>
                  </a:lnTo>
                  <a:cubicBezTo>
                    <a:pt x="397037" y="209709"/>
                    <a:pt x="336552" y="270195"/>
                    <a:pt x="261940" y="270195"/>
                  </a:cubicBezTo>
                  <a:lnTo>
                    <a:pt x="135097" y="270195"/>
                  </a:lnTo>
                  <a:cubicBezTo>
                    <a:pt x="60485" y="270195"/>
                    <a:pt x="0" y="209709"/>
                    <a:pt x="0" y="135097"/>
                  </a:cubicBezTo>
                  <a:lnTo>
                    <a:pt x="0" y="135097"/>
                  </a:lnTo>
                  <a:cubicBezTo>
                    <a:pt x="0" y="60485"/>
                    <a:pt x="60485" y="0"/>
                    <a:pt x="135097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397037" cy="317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7046646" y="3159221"/>
            <a:ext cx="1195241" cy="880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6"/>
              </a:lnSpc>
              <a:spcBef>
                <a:spcPct val="0"/>
              </a:spcBef>
            </a:pPr>
            <a:r>
              <a:rPr lang="en-US" sz="5076">
                <a:solidFill>
                  <a:srgbClr val="FFFFFF"/>
                </a:solidFill>
                <a:latin typeface="Now Heavy"/>
              </a:rPr>
              <a:t>02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279987" y="3147831"/>
            <a:ext cx="2962708" cy="951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2679">
                <a:solidFill>
                  <a:srgbClr val="000000"/>
                </a:solidFill>
                <a:latin typeface="Now Medium"/>
              </a:rPr>
              <a:t>Output and Results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9679735" y="4687167"/>
            <a:ext cx="4504163" cy="1025895"/>
            <a:chOff x="0" y="0"/>
            <a:chExt cx="1186282" cy="27019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86282" cy="270195"/>
            </a:xfrm>
            <a:custGeom>
              <a:avLst/>
              <a:gdLst/>
              <a:ahLst/>
              <a:cxnLst/>
              <a:rect r="r" b="b" t="t" l="l"/>
              <a:pathLst>
                <a:path h="270195" w="1186282">
                  <a:moveTo>
                    <a:pt x="53284" y="0"/>
                  </a:moveTo>
                  <a:lnTo>
                    <a:pt x="1132998" y="0"/>
                  </a:lnTo>
                  <a:cubicBezTo>
                    <a:pt x="1162426" y="0"/>
                    <a:pt x="1186282" y="23856"/>
                    <a:pt x="1186282" y="53284"/>
                  </a:cubicBezTo>
                  <a:lnTo>
                    <a:pt x="1186282" y="216911"/>
                  </a:lnTo>
                  <a:cubicBezTo>
                    <a:pt x="1186282" y="231042"/>
                    <a:pt x="1180668" y="244595"/>
                    <a:pt x="1170675" y="254588"/>
                  </a:cubicBezTo>
                  <a:cubicBezTo>
                    <a:pt x="1160682" y="264581"/>
                    <a:pt x="1147129" y="270195"/>
                    <a:pt x="1132998" y="270195"/>
                  </a:cubicBezTo>
                  <a:lnTo>
                    <a:pt x="53284" y="270195"/>
                  </a:lnTo>
                  <a:cubicBezTo>
                    <a:pt x="23856" y="270195"/>
                    <a:pt x="0" y="246339"/>
                    <a:pt x="0" y="216911"/>
                  </a:cubicBezTo>
                  <a:lnTo>
                    <a:pt x="0" y="53284"/>
                  </a:lnTo>
                  <a:cubicBezTo>
                    <a:pt x="0" y="23856"/>
                    <a:pt x="23856" y="0"/>
                    <a:pt x="532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1186282" cy="317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679735" y="4687167"/>
            <a:ext cx="1507501" cy="1025895"/>
            <a:chOff x="0" y="0"/>
            <a:chExt cx="397037" cy="27019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97037" cy="270195"/>
            </a:xfrm>
            <a:custGeom>
              <a:avLst/>
              <a:gdLst/>
              <a:ahLst/>
              <a:cxnLst/>
              <a:rect r="r" b="b" t="t" l="l"/>
              <a:pathLst>
                <a:path h="270195" w="397037">
                  <a:moveTo>
                    <a:pt x="135097" y="0"/>
                  </a:moveTo>
                  <a:lnTo>
                    <a:pt x="261940" y="0"/>
                  </a:lnTo>
                  <a:cubicBezTo>
                    <a:pt x="297770" y="0"/>
                    <a:pt x="332133" y="14233"/>
                    <a:pt x="357468" y="39569"/>
                  </a:cubicBezTo>
                  <a:cubicBezTo>
                    <a:pt x="382804" y="64905"/>
                    <a:pt x="397037" y="99267"/>
                    <a:pt x="397037" y="135097"/>
                  </a:cubicBezTo>
                  <a:lnTo>
                    <a:pt x="397037" y="135097"/>
                  </a:lnTo>
                  <a:cubicBezTo>
                    <a:pt x="397037" y="209709"/>
                    <a:pt x="336552" y="270195"/>
                    <a:pt x="261940" y="270195"/>
                  </a:cubicBezTo>
                  <a:lnTo>
                    <a:pt x="135097" y="270195"/>
                  </a:lnTo>
                  <a:cubicBezTo>
                    <a:pt x="60485" y="270195"/>
                    <a:pt x="0" y="209709"/>
                    <a:pt x="0" y="135097"/>
                  </a:cubicBezTo>
                  <a:lnTo>
                    <a:pt x="0" y="135097"/>
                  </a:lnTo>
                  <a:cubicBezTo>
                    <a:pt x="0" y="60485"/>
                    <a:pt x="60485" y="0"/>
                    <a:pt x="135097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397037" cy="317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9835865" y="4712131"/>
            <a:ext cx="1195241" cy="880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6"/>
              </a:lnSpc>
              <a:spcBef>
                <a:spcPct val="0"/>
              </a:spcBef>
            </a:pPr>
            <a:r>
              <a:rPr lang="en-US" sz="5076">
                <a:solidFill>
                  <a:srgbClr val="FFFFFF"/>
                </a:solidFill>
                <a:latin typeface="Now Heavy"/>
              </a:rPr>
              <a:t>05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187236" y="4705326"/>
            <a:ext cx="2962708" cy="951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2679">
                <a:solidFill>
                  <a:srgbClr val="000000"/>
                </a:solidFill>
                <a:latin typeface="Now Medium"/>
              </a:rPr>
              <a:t>Questions and Answers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2283309" y="3134257"/>
            <a:ext cx="4504163" cy="1025895"/>
            <a:chOff x="0" y="0"/>
            <a:chExt cx="1186282" cy="27019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186282" cy="270195"/>
            </a:xfrm>
            <a:custGeom>
              <a:avLst/>
              <a:gdLst/>
              <a:ahLst/>
              <a:cxnLst/>
              <a:rect r="r" b="b" t="t" l="l"/>
              <a:pathLst>
                <a:path h="270195" w="1186282">
                  <a:moveTo>
                    <a:pt x="53284" y="0"/>
                  </a:moveTo>
                  <a:lnTo>
                    <a:pt x="1132998" y="0"/>
                  </a:lnTo>
                  <a:cubicBezTo>
                    <a:pt x="1162426" y="0"/>
                    <a:pt x="1186282" y="23856"/>
                    <a:pt x="1186282" y="53284"/>
                  </a:cubicBezTo>
                  <a:lnTo>
                    <a:pt x="1186282" y="216911"/>
                  </a:lnTo>
                  <a:cubicBezTo>
                    <a:pt x="1186282" y="231042"/>
                    <a:pt x="1180668" y="244595"/>
                    <a:pt x="1170675" y="254588"/>
                  </a:cubicBezTo>
                  <a:cubicBezTo>
                    <a:pt x="1160682" y="264581"/>
                    <a:pt x="1147129" y="270195"/>
                    <a:pt x="1132998" y="270195"/>
                  </a:cubicBezTo>
                  <a:lnTo>
                    <a:pt x="53284" y="270195"/>
                  </a:lnTo>
                  <a:cubicBezTo>
                    <a:pt x="23856" y="270195"/>
                    <a:pt x="0" y="246339"/>
                    <a:pt x="0" y="216911"/>
                  </a:cubicBezTo>
                  <a:lnTo>
                    <a:pt x="0" y="53284"/>
                  </a:lnTo>
                  <a:cubicBezTo>
                    <a:pt x="0" y="23856"/>
                    <a:pt x="23856" y="0"/>
                    <a:pt x="532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1186282" cy="317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2283309" y="3134257"/>
            <a:ext cx="1507501" cy="1025895"/>
            <a:chOff x="0" y="0"/>
            <a:chExt cx="397037" cy="27019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97037" cy="270195"/>
            </a:xfrm>
            <a:custGeom>
              <a:avLst/>
              <a:gdLst/>
              <a:ahLst/>
              <a:cxnLst/>
              <a:rect r="r" b="b" t="t" l="l"/>
              <a:pathLst>
                <a:path h="270195" w="397037">
                  <a:moveTo>
                    <a:pt x="135097" y="0"/>
                  </a:moveTo>
                  <a:lnTo>
                    <a:pt x="261940" y="0"/>
                  </a:lnTo>
                  <a:cubicBezTo>
                    <a:pt x="297770" y="0"/>
                    <a:pt x="332133" y="14233"/>
                    <a:pt x="357468" y="39569"/>
                  </a:cubicBezTo>
                  <a:cubicBezTo>
                    <a:pt x="382804" y="64905"/>
                    <a:pt x="397037" y="99267"/>
                    <a:pt x="397037" y="135097"/>
                  </a:cubicBezTo>
                  <a:lnTo>
                    <a:pt x="397037" y="135097"/>
                  </a:lnTo>
                  <a:cubicBezTo>
                    <a:pt x="397037" y="209709"/>
                    <a:pt x="336552" y="270195"/>
                    <a:pt x="261940" y="270195"/>
                  </a:cubicBezTo>
                  <a:lnTo>
                    <a:pt x="135097" y="270195"/>
                  </a:lnTo>
                  <a:cubicBezTo>
                    <a:pt x="60485" y="270195"/>
                    <a:pt x="0" y="209709"/>
                    <a:pt x="0" y="135097"/>
                  </a:cubicBezTo>
                  <a:lnTo>
                    <a:pt x="0" y="135097"/>
                  </a:lnTo>
                  <a:cubicBezTo>
                    <a:pt x="0" y="60485"/>
                    <a:pt x="60485" y="0"/>
                    <a:pt x="135097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47625"/>
              <a:ext cx="397037" cy="317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2439439" y="3159221"/>
            <a:ext cx="1195241" cy="880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6"/>
              </a:lnSpc>
              <a:spcBef>
                <a:spcPct val="0"/>
              </a:spcBef>
            </a:pPr>
            <a:r>
              <a:rPr lang="en-US" sz="5076">
                <a:solidFill>
                  <a:srgbClr val="FFFFFF"/>
                </a:solidFill>
                <a:latin typeface="Now Heavy"/>
              </a:rPr>
              <a:t>03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824764" y="3391671"/>
            <a:ext cx="2962708" cy="465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2679">
                <a:solidFill>
                  <a:srgbClr val="000000"/>
                </a:solidFill>
                <a:latin typeface="Now Medium"/>
              </a:rPr>
              <a:t>Conclusion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1189190" y="6556737"/>
            <a:ext cx="2130176" cy="4861398"/>
          </a:xfrm>
          <a:custGeom>
            <a:avLst/>
            <a:gdLst/>
            <a:ahLst/>
            <a:cxnLst/>
            <a:rect r="r" b="b" t="t" l="l"/>
            <a:pathLst>
              <a:path h="4861398" w="2130176">
                <a:moveTo>
                  <a:pt x="0" y="0"/>
                </a:moveTo>
                <a:lnTo>
                  <a:pt x="2130176" y="0"/>
                </a:lnTo>
                <a:lnTo>
                  <a:pt x="2130176" y="4861398"/>
                </a:lnTo>
                <a:lnTo>
                  <a:pt x="0" y="486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8299885" y="6556737"/>
            <a:ext cx="1688231" cy="4861398"/>
          </a:xfrm>
          <a:custGeom>
            <a:avLst/>
            <a:gdLst/>
            <a:ahLst/>
            <a:cxnLst/>
            <a:rect r="r" b="b" t="t" l="l"/>
            <a:pathLst>
              <a:path h="4861398" w="1688231">
                <a:moveTo>
                  <a:pt x="0" y="0"/>
                </a:moveTo>
                <a:lnTo>
                  <a:pt x="1688230" y="0"/>
                </a:lnTo>
                <a:lnTo>
                  <a:pt x="1688230" y="4861398"/>
                </a:lnTo>
                <a:lnTo>
                  <a:pt x="0" y="4861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5137963" y="6556737"/>
            <a:ext cx="2121337" cy="4861398"/>
          </a:xfrm>
          <a:custGeom>
            <a:avLst/>
            <a:gdLst/>
            <a:ahLst/>
            <a:cxnLst/>
            <a:rect r="r" b="b" t="t" l="l"/>
            <a:pathLst>
              <a:path h="4861398" w="2121337">
                <a:moveTo>
                  <a:pt x="0" y="0"/>
                </a:moveTo>
                <a:lnTo>
                  <a:pt x="2121337" y="0"/>
                </a:lnTo>
                <a:lnTo>
                  <a:pt x="2121337" y="4861398"/>
                </a:lnTo>
                <a:lnTo>
                  <a:pt x="0" y="48613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4647604" y="6541737"/>
            <a:ext cx="2430699" cy="4861398"/>
          </a:xfrm>
          <a:custGeom>
            <a:avLst/>
            <a:gdLst/>
            <a:ahLst/>
            <a:cxnLst/>
            <a:rect r="r" b="b" t="t" l="l"/>
            <a:pathLst>
              <a:path h="4861398" w="2430699">
                <a:moveTo>
                  <a:pt x="0" y="0"/>
                </a:moveTo>
                <a:lnTo>
                  <a:pt x="2430699" y="0"/>
                </a:lnTo>
                <a:lnTo>
                  <a:pt x="2430699" y="4861397"/>
                </a:lnTo>
                <a:lnTo>
                  <a:pt x="0" y="48613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11696971" y="6556737"/>
            <a:ext cx="1484936" cy="4861398"/>
          </a:xfrm>
          <a:custGeom>
            <a:avLst/>
            <a:gdLst/>
            <a:ahLst/>
            <a:cxnLst/>
            <a:rect r="r" b="b" t="t" l="l"/>
            <a:pathLst>
              <a:path h="4861398" w="1484936">
                <a:moveTo>
                  <a:pt x="0" y="0"/>
                </a:moveTo>
                <a:lnTo>
                  <a:pt x="1484936" y="0"/>
                </a:lnTo>
                <a:lnTo>
                  <a:pt x="1484936" y="4861398"/>
                </a:lnTo>
                <a:lnTo>
                  <a:pt x="0" y="48613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6347" y="2547654"/>
            <a:ext cx="12995305" cy="1088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  <a:spcBef>
                <a:spcPct val="0"/>
              </a:spcBef>
            </a:pPr>
            <a:r>
              <a:rPr lang="en-US" sz="6274">
                <a:solidFill>
                  <a:srgbClr val="000000"/>
                </a:solidFill>
                <a:latin typeface="Now Heavy"/>
              </a:rPr>
              <a:t>BASIC FUNCTIONS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739126" y="4331958"/>
            <a:ext cx="4504163" cy="1025895"/>
            <a:chOff x="0" y="0"/>
            <a:chExt cx="1186282" cy="2701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86282" cy="270195"/>
            </a:xfrm>
            <a:custGeom>
              <a:avLst/>
              <a:gdLst/>
              <a:ahLst/>
              <a:cxnLst/>
              <a:rect r="r" b="b" t="t" l="l"/>
              <a:pathLst>
                <a:path h="270195" w="1186282">
                  <a:moveTo>
                    <a:pt x="53284" y="0"/>
                  </a:moveTo>
                  <a:lnTo>
                    <a:pt x="1132998" y="0"/>
                  </a:lnTo>
                  <a:cubicBezTo>
                    <a:pt x="1162426" y="0"/>
                    <a:pt x="1186282" y="23856"/>
                    <a:pt x="1186282" y="53284"/>
                  </a:cubicBezTo>
                  <a:lnTo>
                    <a:pt x="1186282" y="216911"/>
                  </a:lnTo>
                  <a:cubicBezTo>
                    <a:pt x="1186282" y="231042"/>
                    <a:pt x="1180668" y="244595"/>
                    <a:pt x="1170675" y="254588"/>
                  </a:cubicBezTo>
                  <a:cubicBezTo>
                    <a:pt x="1160682" y="264581"/>
                    <a:pt x="1147129" y="270195"/>
                    <a:pt x="1132998" y="270195"/>
                  </a:cubicBezTo>
                  <a:lnTo>
                    <a:pt x="53284" y="270195"/>
                  </a:lnTo>
                  <a:cubicBezTo>
                    <a:pt x="23856" y="270195"/>
                    <a:pt x="0" y="246339"/>
                    <a:pt x="0" y="216911"/>
                  </a:cubicBezTo>
                  <a:lnTo>
                    <a:pt x="0" y="53284"/>
                  </a:lnTo>
                  <a:cubicBezTo>
                    <a:pt x="0" y="23856"/>
                    <a:pt x="23856" y="0"/>
                    <a:pt x="532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86282" cy="317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739126" y="4331958"/>
            <a:ext cx="1507501" cy="1025895"/>
            <a:chOff x="0" y="0"/>
            <a:chExt cx="397037" cy="2701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7037" cy="270195"/>
            </a:xfrm>
            <a:custGeom>
              <a:avLst/>
              <a:gdLst/>
              <a:ahLst/>
              <a:cxnLst/>
              <a:rect r="r" b="b" t="t" l="l"/>
              <a:pathLst>
                <a:path h="270195" w="397037">
                  <a:moveTo>
                    <a:pt x="135097" y="0"/>
                  </a:moveTo>
                  <a:lnTo>
                    <a:pt x="261940" y="0"/>
                  </a:lnTo>
                  <a:cubicBezTo>
                    <a:pt x="297770" y="0"/>
                    <a:pt x="332133" y="14233"/>
                    <a:pt x="357468" y="39569"/>
                  </a:cubicBezTo>
                  <a:cubicBezTo>
                    <a:pt x="382804" y="64905"/>
                    <a:pt x="397037" y="99267"/>
                    <a:pt x="397037" y="135097"/>
                  </a:cubicBezTo>
                  <a:lnTo>
                    <a:pt x="397037" y="135097"/>
                  </a:lnTo>
                  <a:cubicBezTo>
                    <a:pt x="397037" y="209709"/>
                    <a:pt x="336552" y="270195"/>
                    <a:pt x="261940" y="270195"/>
                  </a:cubicBezTo>
                  <a:lnTo>
                    <a:pt x="135097" y="270195"/>
                  </a:lnTo>
                  <a:cubicBezTo>
                    <a:pt x="60485" y="270195"/>
                    <a:pt x="0" y="209709"/>
                    <a:pt x="0" y="135097"/>
                  </a:cubicBezTo>
                  <a:lnTo>
                    <a:pt x="0" y="135097"/>
                  </a:lnTo>
                  <a:cubicBezTo>
                    <a:pt x="0" y="60485"/>
                    <a:pt x="60485" y="0"/>
                    <a:pt x="135097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97037" cy="317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895256" y="4356923"/>
            <a:ext cx="1195241" cy="87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6"/>
              </a:lnSpc>
              <a:spcBef>
                <a:spcPct val="0"/>
              </a:spcBef>
            </a:pPr>
            <a:r>
              <a:rPr lang="en-US" sz="5076">
                <a:solidFill>
                  <a:srgbClr val="FFFFFF"/>
                </a:solidFill>
                <a:latin typeface="Now Heavy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80582" y="4589373"/>
            <a:ext cx="2962708" cy="465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2679">
                <a:solidFill>
                  <a:srgbClr val="000000"/>
                </a:solidFill>
                <a:latin typeface="Now Medium"/>
              </a:rPr>
              <a:t>CPU Scheduling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754435" y="4332334"/>
            <a:ext cx="4504163" cy="1025895"/>
            <a:chOff x="0" y="0"/>
            <a:chExt cx="1186282" cy="27019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86282" cy="270195"/>
            </a:xfrm>
            <a:custGeom>
              <a:avLst/>
              <a:gdLst/>
              <a:ahLst/>
              <a:cxnLst/>
              <a:rect r="r" b="b" t="t" l="l"/>
              <a:pathLst>
                <a:path h="270195" w="1186282">
                  <a:moveTo>
                    <a:pt x="53284" y="0"/>
                  </a:moveTo>
                  <a:lnTo>
                    <a:pt x="1132998" y="0"/>
                  </a:lnTo>
                  <a:cubicBezTo>
                    <a:pt x="1162426" y="0"/>
                    <a:pt x="1186282" y="23856"/>
                    <a:pt x="1186282" y="53284"/>
                  </a:cubicBezTo>
                  <a:lnTo>
                    <a:pt x="1186282" y="216911"/>
                  </a:lnTo>
                  <a:cubicBezTo>
                    <a:pt x="1186282" y="231042"/>
                    <a:pt x="1180668" y="244595"/>
                    <a:pt x="1170675" y="254588"/>
                  </a:cubicBezTo>
                  <a:cubicBezTo>
                    <a:pt x="1160682" y="264581"/>
                    <a:pt x="1147129" y="270195"/>
                    <a:pt x="1132998" y="270195"/>
                  </a:cubicBezTo>
                  <a:lnTo>
                    <a:pt x="53284" y="270195"/>
                  </a:lnTo>
                  <a:cubicBezTo>
                    <a:pt x="23856" y="270195"/>
                    <a:pt x="0" y="246339"/>
                    <a:pt x="0" y="216911"/>
                  </a:cubicBezTo>
                  <a:lnTo>
                    <a:pt x="0" y="53284"/>
                  </a:lnTo>
                  <a:cubicBezTo>
                    <a:pt x="0" y="23856"/>
                    <a:pt x="23856" y="0"/>
                    <a:pt x="532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86282" cy="317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754435" y="4332334"/>
            <a:ext cx="1507501" cy="1025895"/>
            <a:chOff x="0" y="0"/>
            <a:chExt cx="397037" cy="27019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97037" cy="270195"/>
            </a:xfrm>
            <a:custGeom>
              <a:avLst/>
              <a:gdLst/>
              <a:ahLst/>
              <a:cxnLst/>
              <a:rect r="r" b="b" t="t" l="l"/>
              <a:pathLst>
                <a:path h="270195" w="397037">
                  <a:moveTo>
                    <a:pt x="135097" y="0"/>
                  </a:moveTo>
                  <a:lnTo>
                    <a:pt x="261940" y="0"/>
                  </a:lnTo>
                  <a:cubicBezTo>
                    <a:pt x="297770" y="0"/>
                    <a:pt x="332133" y="14233"/>
                    <a:pt x="357468" y="39569"/>
                  </a:cubicBezTo>
                  <a:cubicBezTo>
                    <a:pt x="382804" y="64905"/>
                    <a:pt x="397037" y="99267"/>
                    <a:pt x="397037" y="135097"/>
                  </a:cubicBezTo>
                  <a:lnTo>
                    <a:pt x="397037" y="135097"/>
                  </a:lnTo>
                  <a:cubicBezTo>
                    <a:pt x="397037" y="209709"/>
                    <a:pt x="336552" y="270195"/>
                    <a:pt x="261940" y="270195"/>
                  </a:cubicBezTo>
                  <a:lnTo>
                    <a:pt x="135097" y="270195"/>
                  </a:lnTo>
                  <a:cubicBezTo>
                    <a:pt x="60485" y="270195"/>
                    <a:pt x="0" y="209709"/>
                    <a:pt x="0" y="135097"/>
                  </a:cubicBezTo>
                  <a:lnTo>
                    <a:pt x="0" y="135097"/>
                  </a:lnTo>
                  <a:cubicBezTo>
                    <a:pt x="0" y="60485"/>
                    <a:pt x="60485" y="0"/>
                    <a:pt x="135097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397037" cy="317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910565" y="4357299"/>
            <a:ext cx="1195241" cy="87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6"/>
              </a:lnSpc>
              <a:spcBef>
                <a:spcPct val="0"/>
              </a:spcBef>
            </a:pPr>
            <a:r>
              <a:rPr lang="en-US" sz="5076">
                <a:solidFill>
                  <a:srgbClr val="FFFFFF"/>
                </a:solidFill>
                <a:latin typeface="Now Heavy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143565" y="4350494"/>
            <a:ext cx="2962708" cy="951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2679">
                <a:solidFill>
                  <a:srgbClr val="000000"/>
                </a:solidFill>
                <a:latin typeface="Now Medium"/>
              </a:rPr>
              <a:t>History/Clear History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3739126" y="6357978"/>
            <a:ext cx="4504163" cy="1025895"/>
            <a:chOff x="0" y="0"/>
            <a:chExt cx="1186282" cy="27019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86282" cy="270195"/>
            </a:xfrm>
            <a:custGeom>
              <a:avLst/>
              <a:gdLst/>
              <a:ahLst/>
              <a:cxnLst/>
              <a:rect r="r" b="b" t="t" l="l"/>
              <a:pathLst>
                <a:path h="270195" w="1186282">
                  <a:moveTo>
                    <a:pt x="53284" y="0"/>
                  </a:moveTo>
                  <a:lnTo>
                    <a:pt x="1132998" y="0"/>
                  </a:lnTo>
                  <a:cubicBezTo>
                    <a:pt x="1162426" y="0"/>
                    <a:pt x="1186282" y="23856"/>
                    <a:pt x="1186282" y="53284"/>
                  </a:cubicBezTo>
                  <a:lnTo>
                    <a:pt x="1186282" y="216911"/>
                  </a:lnTo>
                  <a:cubicBezTo>
                    <a:pt x="1186282" y="231042"/>
                    <a:pt x="1180668" y="244595"/>
                    <a:pt x="1170675" y="254588"/>
                  </a:cubicBezTo>
                  <a:cubicBezTo>
                    <a:pt x="1160682" y="264581"/>
                    <a:pt x="1147129" y="270195"/>
                    <a:pt x="1132998" y="270195"/>
                  </a:cubicBezTo>
                  <a:lnTo>
                    <a:pt x="53284" y="270195"/>
                  </a:lnTo>
                  <a:cubicBezTo>
                    <a:pt x="23856" y="270195"/>
                    <a:pt x="0" y="246339"/>
                    <a:pt x="0" y="216911"/>
                  </a:cubicBezTo>
                  <a:lnTo>
                    <a:pt x="0" y="53284"/>
                  </a:lnTo>
                  <a:cubicBezTo>
                    <a:pt x="0" y="23856"/>
                    <a:pt x="23856" y="0"/>
                    <a:pt x="532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186282" cy="317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739126" y="6357978"/>
            <a:ext cx="1507501" cy="1025895"/>
            <a:chOff x="0" y="0"/>
            <a:chExt cx="397037" cy="27019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7037" cy="270195"/>
            </a:xfrm>
            <a:custGeom>
              <a:avLst/>
              <a:gdLst/>
              <a:ahLst/>
              <a:cxnLst/>
              <a:rect r="r" b="b" t="t" l="l"/>
              <a:pathLst>
                <a:path h="270195" w="397037">
                  <a:moveTo>
                    <a:pt x="135097" y="0"/>
                  </a:moveTo>
                  <a:lnTo>
                    <a:pt x="261940" y="0"/>
                  </a:lnTo>
                  <a:cubicBezTo>
                    <a:pt x="297770" y="0"/>
                    <a:pt x="332133" y="14233"/>
                    <a:pt x="357468" y="39569"/>
                  </a:cubicBezTo>
                  <a:cubicBezTo>
                    <a:pt x="382804" y="64905"/>
                    <a:pt x="397037" y="99267"/>
                    <a:pt x="397037" y="135097"/>
                  </a:cubicBezTo>
                  <a:lnTo>
                    <a:pt x="397037" y="135097"/>
                  </a:lnTo>
                  <a:cubicBezTo>
                    <a:pt x="397037" y="209709"/>
                    <a:pt x="336552" y="270195"/>
                    <a:pt x="261940" y="270195"/>
                  </a:cubicBezTo>
                  <a:lnTo>
                    <a:pt x="135097" y="270195"/>
                  </a:lnTo>
                  <a:cubicBezTo>
                    <a:pt x="60485" y="270195"/>
                    <a:pt x="0" y="209709"/>
                    <a:pt x="0" y="135097"/>
                  </a:cubicBezTo>
                  <a:lnTo>
                    <a:pt x="0" y="135097"/>
                  </a:lnTo>
                  <a:cubicBezTo>
                    <a:pt x="0" y="60485"/>
                    <a:pt x="60485" y="0"/>
                    <a:pt x="135097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397037" cy="317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3895256" y="6382943"/>
            <a:ext cx="1195241" cy="87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6"/>
              </a:lnSpc>
              <a:spcBef>
                <a:spcPct val="0"/>
              </a:spcBef>
            </a:pPr>
            <a:r>
              <a:rPr lang="en-US" sz="5076">
                <a:solidFill>
                  <a:srgbClr val="FFFFFF"/>
                </a:solidFill>
                <a:latin typeface="Now Heavy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090498" y="6371553"/>
            <a:ext cx="2962708" cy="951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2679">
                <a:solidFill>
                  <a:srgbClr val="000000"/>
                </a:solidFill>
                <a:latin typeface="Now Medium"/>
              </a:rPr>
              <a:t>Task Management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754435" y="6357978"/>
            <a:ext cx="4504163" cy="1025895"/>
            <a:chOff x="0" y="0"/>
            <a:chExt cx="1186282" cy="27019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86282" cy="270195"/>
            </a:xfrm>
            <a:custGeom>
              <a:avLst/>
              <a:gdLst/>
              <a:ahLst/>
              <a:cxnLst/>
              <a:rect r="r" b="b" t="t" l="l"/>
              <a:pathLst>
                <a:path h="270195" w="1186282">
                  <a:moveTo>
                    <a:pt x="53284" y="0"/>
                  </a:moveTo>
                  <a:lnTo>
                    <a:pt x="1132998" y="0"/>
                  </a:lnTo>
                  <a:cubicBezTo>
                    <a:pt x="1162426" y="0"/>
                    <a:pt x="1186282" y="23856"/>
                    <a:pt x="1186282" y="53284"/>
                  </a:cubicBezTo>
                  <a:lnTo>
                    <a:pt x="1186282" y="216911"/>
                  </a:lnTo>
                  <a:cubicBezTo>
                    <a:pt x="1186282" y="231042"/>
                    <a:pt x="1180668" y="244595"/>
                    <a:pt x="1170675" y="254588"/>
                  </a:cubicBezTo>
                  <a:cubicBezTo>
                    <a:pt x="1160682" y="264581"/>
                    <a:pt x="1147129" y="270195"/>
                    <a:pt x="1132998" y="270195"/>
                  </a:cubicBezTo>
                  <a:lnTo>
                    <a:pt x="53284" y="270195"/>
                  </a:lnTo>
                  <a:cubicBezTo>
                    <a:pt x="23856" y="270195"/>
                    <a:pt x="0" y="246339"/>
                    <a:pt x="0" y="216911"/>
                  </a:cubicBezTo>
                  <a:lnTo>
                    <a:pt x="0" y="53284"/>
                  </a:lnTo>
                  <a:cubicBezTo>
                    <a:pt x="0" y="23856"/>
                    <a:pt x="23856" y="0"/>
                    <a:pt x="532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1186282" cy="317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754435" y="6357978"/>
            <a:ext cx="1507501" cy="1025895"/>
            <a:chOff x="0" y="0"/>
            <a:chExt cx="397037" cy="27019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97037" cy="270195"/>
            </a:xfrm>
            <a:custGeom>
              <a:avLst/>
              <a:gdLst/>
              <a:ahLst/>
              <a:cxnLst/>
              <a:rect r="r" b="b" t="t" l="l"/>
              <a:pathLst>
                <a:path h="270195" w="397037">
                  <a:moveTo>
                    <a:pt x="135097" y="0"/>
                  </a:moveTo>
                  <a:lnTo>
                    <a:pt x="261940" y="0"/>
                  </a:lnTo>
                  <a:cubicBezTo>
                    <a:pt x="297770" y="0"/>
                    <a:pt x="332133" y="14233"/>
                    <a:pt x="357468" y="39569"/>
                  </a:cubicBezTo>
                  <a:cubicBezTo>
                    <a:pt x="382804" y="64905"/>
                    <a:pt x="397037" y="99267"/>
                    <a:pt x="397037" y="135097"/>
                  </a:cubicBezTo>
                  <a:lnTo>
                    <a:pt x="397037" y="135097"/>
                  </a:lnTo>
                  <a:cubicBezTo>
                    <a:pt x="397037" y="209709"/>
                    <a:pt x="336552" y="270195"/>
                    <a:pt x="261940" y="270195"/>
                  </a:cubicBezTo>
                  <a:lnTo>
                    <a:pt x="135097" y="270195"/>
                  </a:lnTo>
                  <a:cubicBezTo>
                    <a:pt x="60485" y="270195"/>
                    <a:pt x="0" y="209709"/>
                    <a:pt x="0" y="135097"/>
                  </a:cubicBezTo>
                  <a:lnTo>
                    <a:pt x="0" y="135097"/>
                  </a:lnTo>
                  <a:cubicBezTo>
                    <a:pt x="0" y="60485"/>
                    <a:pt x="60485" y="0"/>
                    <a:pt x="135097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397037" cy="317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0910565" y="6382943"/>
            <a:ext cx="1195241" cy="880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6"/>
              </a:lnSpc>
              <a:spcBef>
                <a:spcPct val="0"/>
              </a:spcBef>
            </a:pPr>
            <a:r>
              <a:rPr lang="en-US" sz="5076">
                <a:solidFill>
                  <a:srgbClr val="FFFFFF"/>
                </a:solidFill>
                <a:latin typeface="Now Heavy"/>
              </a:rPr>
              <a:t>04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252766" y="6614440"/>
            <a:ext cx="2962708" cy="465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2679">
                <a:solidFill>
                  <a:srgbClr val="000000"/>
                </a:solidFill>
                <a:latin typeface="Now Medium"/>
              </a:rPr>
              <a:t>Gantt Chart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6347" y="4537386"/>
            <a:ext cx="12995305" cy="1088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  <a:spcBef>
                <a:spcPct val="0"/>
              </a:spcBef>
            </a:pPr>
            <a:r>
              <a:rPr lang="en-US" sz="6274">
                <a:solidFill>
                  <a:srgbClr val="000000"/>
                </a:solidFill>
                <a:latin typeface="Now Heavy"/>
              </a:rPr>
              <a:t>TABLE INTERFACE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874979" y="5425602"/>
            <a:ext cx="2413021" cy="4861398"/>
          </a:xfrm>
          <a:custGeom>
            <a:avLst/>
            <a:gdLst/>
            <a:ahLst/>
            <a:cxnLst/>
            <a:rect r="r" b="b" t="t" l="l"/>
            <a:pathLst>
              <a:path h="4861398" w="2413021">
                <a:moveTo>
                  <a:pt x="0" y="0"/>
                </a:moveTo>
                <a:lnTo>
                  <a:pt x="2413021" y="0"/>
                </a:lnTo>
                <a:lnTo>
                  <a:pt x="2413021" y="4861398"/>
                </a:lnTo>
                <a:lnTo>
                  <a:pt x="0" y="486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82182" y="1028700"/>
            <a:ext cx="11908592" cy="8370625"/>
          </a:xfrm>
          <a:custGeom>
            <a:avLst/>
            <a:gdLst/>
            <a:ahLst/>
            <a:cxnLst/>
            <a:rect r="r" b="b" t="t" l="l"/>
            <a:pathLst>
              <a:path h="8370625" w="11908592">
                <a:moveTo>
                  <a:pt x="0" y="0"/>
                </a:moveTo>
                <a:lnTo>
                  <a:pt x="11908592" y="0"/>
                </a:lnTo>
                <a:lnTo>
                  <a:pt x="11908592" y="8370625"/>
                </a:lnTo>
                <a:lnTo>
                  <a:pt x="0" y="8370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921460">
            <a:off x="2155975" y="2338402"/>
            <a:ext cx="1681634" cy="1800361"/>
          </a:xfrm>
          <a:custGeom>
            <a:avLst/>
            <a:gdLst/>
            <a:ahLst/>
            <a:cxnLst/>
            <a:rect r="r" b="b" t="t" l="l"/>
            <a:pathLst>
              <a:path h="1800361" w="1681634">
                <a:moveTo>
                  <a:pt x="0" y="0"/>
                </a:moveTo>
                <a:lnTo>
                  <a:pt x="1681635" y="0"/>
                </a:lnTo>
                <a:lnTo>
                  <a:pt x="1681635" y="1800361"/>
                </a:lnTo>
                <a:lnTo>
                  <a:pt x="0" y="18003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180171">
            <a:off x="2370083" y="7290372"/>
            <a:ext cx="1681634" cy="1800361"/>
          </a:xfrm>
          <a:custGeom>
            <a:avLst/>
            <a:gdLst/>
            <a:ahLst/>
            <a:cxnLst/>
            <a:rect r="r" b="b" t="t" l="l"/>
            <a:pathLst>
              <a:path h="1800361" w="1681634">
                <a:moveTo>
                  <a:pt x="0" y="0"/>
                </a:moveTo>
                <a:lnTo>
                  <a:pt x="1681634" y="0"/>
                </a:lnTo>
                <a:lnTo>
                  <a:pt x="1681634" y="1800361"/>
                </a:lnTo>
                <a:lnTo>
                  <a:pt x="0" y="18003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953766">
            <a:off x="2635375" y="5059153"/>
            <a:ext cx="1493614" cy="1599065"/>
          </a:xfrm>
          <a:custGeom>
            <a:avLst/>
            <a:gdLst/>
            <a:ahLst/>
            <a:cxnLst/>
            <a:rect r="r" b="b" t="t" l="l"/>
            <a:pathLst>
              <a:path h="1599065" w="1493614">
                <a:moveTo>
                  <a:pt x="0" y="0"/>
                </a:moveTo>
                <a:lnTo>
                  <a:pt x="1493614" y="0"/>
                </a:lnTo>
                <a:lnTo>
                  <a:pt x="1493614" y="1599066"/>
                </a:lnTo>
                <a:lnTo>
                  <a:pt x="0" y="1599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17846" y="1317179"/>
            <a:ext cx="2286000" cy="954219"/>
            <a:chOff x="0" y="0"/>
            <a:chExt cx="602074" cy="2513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2074" cy="251317"/>
            </a:xfrm>
            <a:custGeom>
              <a:avLst/>
              <a:gdLst/>
              <a:ahLst/>
              <a:cxnLst/>
              <a:rect r="r" b="b" t="t" l="l"/>
              <a:pathLst>
                <a:path h="251317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251317"/>
                  </a:lnTo>
                  <a:lnTo>
                    <a:pt x="0" y="2513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602074" cy="298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  <a:r>
                <a:rPr lang="en-US" sz="2279">
                  <a:solidFill>
                    <a:srgbClr val="000000"/>
                  </a:solidFill>
                  <a:latin typeface="Now Light"/>
                </a:rPr>
                <a:t>Input Boxes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3831202">
            <a:off x="5411263" y="8328981"/>
            <a:ext cx="1290466" cy="1381575"/>
          </a:xfrm>
          <a:custGeom>
            <a:avLst/>
            <a:gdLst/>
            <a:ahLst/>
            <a:cxnLst/>
            <a:rect r="r" b="b" t="t" l="l"/>
            <a:pathLst>
              <a:path h="1381575" w="1290466">
                <a:moveTo>
                  <a:pt x="0" y="0"/>
                </a:moveTo>
                <a:lnTo>
                  <a:pt x="1290466" y="0"/>
                </a:lnTo>
                <a:lnTo>
                  <a:pt x="1290466" y="1381575"/>
                </a:lnTo>
                <a:lnTo>
                  <a:pt x="0" y="13815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9683" y="5214013"/>
            <a:ext cx="2286000" cy="1008116"/>
            <a:chOff x="0" y="0"/>
            <a:chExt cx="602074" cy="2655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02074" cy="265512"/>
            </a:xfrm>
            <a:custGeom>
              <a:avLst/>
              <a:gdLst/>
              <a:ahLst/>
              <a:cxnLst/>
              <a:rect r="r" b="b" t="t" l="l"/>
              <a:pathLst>
                <a:path h="265512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265512"/>
                  </a:lnTo>
                  <a:lnTo>
                    <a:pt x="0" y="265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602074" cy="313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  <a:r>
                <a:rPr lang="en-US" sz="2279">
                  <a:solidFill>
                    <a:srgbClr val="000000"/>
                  </a:solidFill>
                  <a:latin typeface="Now Light"/>
                </a:rPr>
                <a:t>Compute Button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17846" y="8626663"/>
            <a:ext cx="2286000" cy="1008116"/>
            <a:chOff x="0" y="0"/>
            <a:chExt cx="602074" cy="2655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02074" cy="265512"/>
            </a:xfrm>
            <a:custGeom>
              <a:avLst/>
              <a:gdLst/>
              <a:ahLst/>
              <a:cxnLst/>
              <a:rect r="r" b="b" t="t" l="l"/>
              <a:pathLst>
                <a:path h="265512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265512"/>
                  </a:lnTo>
                  <a:lnTo>
                    <a:pt x="0" y="265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602074" cy="313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  <a:r>
                <a:rPr lang="en-US" sz="2279">
                  <a:solidFill>
                    <a:srgbClr val="000000"/>
                  </a:solidFill>
                  <a:latin typeface="Now Light"/>
                </a:rPr>
                <a:t>Algorithm Choices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456646" y="9258300"/>
            <a:ext cx="2286000" cy="1008116"/>
            <a:chOff x="0" y="0"/>
            <a:chExt cx="602074" cy="26551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2074" cy="265512"/>
            </a:xfrm>
            <a:custGeom>
              <a:avLst/>
              <a:gdLst/>
              <a:ahLst/>
              <a:cxnLst/>
              <a:rect r="r" b="b" t="t" l="l"/>
              <a:pathLst>
                <a:path h="265512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265512"/>
                  </a:lnTo>
                  <a:lnTo>
                    <a:pt x="0" y="265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602074" cy="313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  <a:r>
                <a:rPr lang="en-US" sz="2279">
                  <a:solidFill>
                    <a:srgbClr val="000000"/>
                  </a:solidFill>
                  <a:latin typeface="Now Light"/>
                </a:rPr>
                <a:t>Clear Hisotry Button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608017" y="2042215"/>
            <a:ext cx="2286000" cy="1008116"/>
            <a:chOff x="0" y="0"/>
            <a:chExt cx="602074" cy="26551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02074" cy="265512"/>
            </a:xfrm>
            <a:custGeom>
              <a:avLst/>
              <a:gdLst/>
              <a:ahLst/>
              <a:cxnLst/>
              <a:rect r="r" b="b" t="t" l="l"/>
              <a:pathLst>
                <a:path h="265512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265512"/>
                  </a:lnTo>
                  <a:lnTo>
                    <a:pt x="0" y="265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602074" cy="313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  <a:r>
                <a:rPr lang="en-US" sz="2279">
                  <a:solidFill>
                    <a:srgbClr val="000000"/>
                  </a:solidFill>
                  <a:latin typeface="Now Light"/>
                </a:rPr>
                <a:t>Calculation  Display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-6552280">
            <a:off x="14264115" y="5213204"/>
            <a:ext cx="1424439" cy="1525007"/>
          </a:xfrm>
          <a:custGeom>
            <a:avLst/>
            <a:gdLst/>
            <a:ahLst/>
            <a:cxnLst/>
            <a:rect r="r" b="b" t="t" l="l"/>
            <a:pathLst>
              <a:path h="1525007" w="1424439">
                <a:moveTo>
                  <a:pt x="0" y="0"/>
                </a:moveTo>
                <a:lnTo>
                  <a:pt x="1424439" y="0"/>
                </a:lnTo>
                <a:lnTo>
                  <a:pt x="1424439" y="1525006"/>
                </a:lnTo>
                <a:lnTo>
                  <a:pt x="0" y="1525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7276743">
            <a:off x="14390297" y="7720324"/>
            <a:ext cx="1290466" cy="1381575"/>
          </a:xfrm>
          <a:custGeom>
            <a:avLst/>
            <a:gdLst/>
            <a:ahLst/>
            <a:cxnLst/>
            <a:rect r="r" b="b" t="t" l="l"/>
            <a:pathLst>
              <a:path h="1381575" w="1290466">
                <a:moveTo>
                  <a:pt x="0" y="0"/>
                </a:moveTo>
                <a:lnTo>
                  <a:pt x="1290466" y="0"/>
                </a:lnTo>
                <a:lnTo>
                  <a:pt x="1290466" y="1381576"/>
                </a:lnTo>
                <a:lnTo>
                  <a:pt x="0" y="13815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5608017" y="7501003"/>
            <a:ext cx="2286000" cy="1008116"/>
            <a:chOff x="0" y="0"/>
            <a:chExt cx="602074" cy="26551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02074" cy="265512"/>
            </a:xfrm>
            <a:custGeom>
              <a:avLst/>
              <a:gdLst/>
              <a:ahLst/>
              <a:cxnLst/>
              <a:rect r="r" b="b" t="t" l="l"/>
              <a:pathLst>
                <a:path h="265512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265512"/>
                  </a:lnTo>
                  <a:lnTo>
                    <a:pt x="0" y="265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602074" cy="313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  <a:r>
                <a:rPr lang="en-US" sz="2279">
                  <a:solidFill>
                    <a:srgbClr val="000000"/>
                  </a:solidFill>
                  <a:latin typeface="Now Light"/>
                </a:rPr>
                <a:t>History Display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5608017" y="5354628"/>
            <a:ext cx="2286000" cy="1008116"/>
            <a:chOff x="0" y="0"/>
            <a:chExt cx="602074" cy="26551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02074" cy="265512"/>
            </a:xfrm>
            <a:custGeom>
              <a:avLst/>
              <a:gdLst/>
              <a:ahLst/>
              <a:cxnLst/>
              <a:rect r="r" b="b" t="t" l="l"/>
              <a:pathLst>
                <a:path h="265512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265512"/>
                  </a:lnTo>
                  <a:lnTo>
                    <a:pt x="0" y="265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602074" cy="313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1"/>
                </a:lnSpc>
              </a:pPr>
              <a:r>
                <a:rPr lang="en-US" sz="2279">
                  <a:solidFill>
                    <a:srgbClr val="000000"/>
                  </a:solidFill>
                  <a:latin typeface="Now Light"/>
                </a:rPr>
                <a:t>Results</a:t>
              </a:r>
            </a:p>
            <a:p>
              <a:pPr algn="ctr">
                <a:lnSpc>
                  <a:spcPts val="3191"/>
                </a:lnSpc>
              </a:pPr>
              <a:r>
                <a:rPr lang="en-US" sz="2279">
                  <a:solidFill>
                    <a:srgbClr val="000000"/>
                  </a:solidFill>
                  <a:latin typeface="Now Light"/>
                </a:rPr>
                <a:t>Display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4010025" y="5133975"/>
            <a:ext cx="10287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120241" y="1969845"/>
            <a:ext cx="6903518" cy="1088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  <a:spcBef>
                <a:spcPct val="0"/>
              </a:spcBef>
            </a:pPr>
            <a:r>
              <a:rPr lang="en-US" sz="6274">
                <a:solidFill>
                  <a:srgbClr val="000000"/>
                </a:solidFill>
                <a:latin typeface="Now Heavy"/>
              </a:rPr>
              <a:t>NOTE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64026" y="5095875"/>
            <a:ext cx="6903518" cy="1189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1"/>
              </a:lnSpc>
              <a:spcBef>
                <a:spcPct val="0"/>
              </a:spcBef>
            </a:pPr>
            <a:r>
              <a:rPr lang="en-US" sz="2279">
                <a:solidFill>
                  <a:srgbClr val="000000"/>
                </a:solidFill>
                <a:latin typeface="Now Light"/>
              </a:rPr>
              <a:t>Clicking the compute button without inputting any arrival time, burst time, or priority for Non-Preemptive would result in an error.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6347" y="4537386"/>
            <a:ext cx="12995305" cy="331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</a:pPr>
            <a:r>
              <a:rPr lang="en-US" sz="6274">
                <a:solidFill>
                  <a:srgbClr val="000000"/>
                </a:solidFill>
                <a:latin typeface="Now Heavy"/>
              </a:rPr>
              <a:t>RESULTS AND OUTPUTS</a:t>
            </a:r>
          </a:p>
          <a:p>
            <a:pPr algn="ctr">
              <a:lnSpc>
                <a:spcPts val="8784"/>
              </a:lnSpc>
            </a:pPr>
          </a:p>
          <a:p>
            <a:pPr algn="ctr">
              <a:lnSpc>
                <a:spcPts val="8784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166663" y="5425602"/>
            <a:ext cx="2121337" cy="4861398"/>
          </a:xfrm>
          <a:custGeom>
            <a:avLst/>
            <a:gdLst/>
            <a:ahLst/>
            <a:cxnLst/>
            <a:rect r="r" b="b" t="t" l="l"/>
            <a:pathLst>
              <a:path h="4861398" w="2121337">
                <a:moveTo>
                  <a:pt x="0" y="0"/>
                </a:moveTo>
                <a:lnTo>
                  <a:pt x="2121337" y="0"/>
                </a:lnTo>
                <a:lnTo>
                  <a:pt x="2121337" y="4861398"/>
                </a:lnTo>
                <a:lnTo>
                  <a:pt x="0" y="486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DAF8CDtWgTM</dc:identifier>
  <dcterms:modified xsi:type="dcterms:W3CDTF">2011-08-01T06:04:30Z</dcterms:modified>
  <cp:revision>1</cp:revision>
  <dc:title>White Blue Yellow Clean and Simple English Work Immersion Program Presentation</dc:title>
</cp:coreProperties>
</file>