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891" r:id="rId2"/>
  </p:sldMasterIdLst>
  <p:sldIdLst>
    <p:sldId id="256" r:id="rId3"/>
    <p:sldId id="288" r:id="rId4"/>
    <p:sldId id="290" r:id="rId5"/>
    <p:sldId id="272" r:id="rId6"/>
    <p:sldId id="291" r:id="rId7"/>
    <p:sldId id="293" r:id="rId8"/>
    <p:sldId id="296" r:id="rId9"/>
    <p:sldId id="298" r:id="rId10"/>
    <p:sldId id="274" r:id="rId11"/>
    <p:sldId id="276" r:id="rId12"/>
    <p:sldId id="286" r:id="rId13"/>
    <p:sldId id="277" r:id="rId14"/>
    <p:sldId id="280" r:id="rId15"/>
    <p:sldId id="281" r:id="rId16"/>
    <p:sldId id="283" r:id="rId17"/>
    <p:sldId id="278" r:id="rId18"/>
    <p:sldId id="279" r:id="rId19"/>
    <p:sldId id="292" r:id="rId20"/>
    <p:sldId id="258" r:id="rId21"/>
    <p:sldId id="262" r:id="rId22"/>
    <p:sldId id="285" r:id="rId23"/>
    <p:sldId id="284" r:id="rId24"/>
    <p:sldId id="261" r:id="rId25"/>
    <p:sldId id="269" r:id="rId26"/>
    <p:sldId id="297" r:id="rId27"/>
    <p:sldId id="263" r:id="rId28"/>
    <p:sldId id="287" r:id="rId29"/>
    <p:sldId id="267" r:id="rId30"/>
    <p:sldId id="295" r:id="rId31"/>
    <p:sldId id="294" r:id="rId32"/>
    <p:sldId id="266" r:id="rId33"/>
    <p:sldId id="265" r:id="rId34"/>
    <p:sldId id="282" r:id="rId35"/>
    <p:sldId id="268" r:id="rId36"/>
    <p:sldId id="260" r:id="rId37"/>
    <p:sldId id="2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2619E944-D413-48F0-96B4-5ABC852564FF}">
          <p14:sldIdLst>
            <p14:sldId id="256"/>
            <p14:sldId id="288"/>
          </p14:sldIdLst>
        </p14:section>
        <p14:section name="O dartu a jeho použití" id="{6ADE5F1B-FDCD-49D0-B495-BDC126178186}">
          <p14:sldIdLst>
            <p14:sldId id="290"/>
            <p14:sldId id="272"/>
            <p14:sldId id="291"/>
            <p14:sldId id="293"/>
            <p14:sldId id="296"/>
            <p14:sldId id="298"/>
          </p14:sldIdLst>
        </p14:section>
        <p14:section name="Dart vs Typescript" id="{E2B6519E-702B-4364-A3D3-FD35E7F3C5B6}">
          <p14:sldIdLst>
            <p14:sldId id="274"/>
            <p14:sldId id="276"/>
            <p14:sldId id="286"/>
            <p14:sldId id="277"/>
            <p14:sldId id="280"/>
            <p14:sldId id="281"/>
            <p14:sldId id="283"/>
            <p14:sldId id="278"/>
            <p14:sldId id="279"/>
          </p14:sldIdLst>
        </p14:section>
        <p14:section name="Hlavní featury" id="{EB3D6C89-F1A2-4917-A971-8428E457FA75}">
          <p14:sldIdLst>
            <p14:sldId id="292"/>
            <p14:sldId id="258"/>
            <p14:sldId id="262"/>
            <p14:sldId id="285"/>
            <p14:sldId id="284"/>
            <p14:sldId id="261"/>
            <p14:sldId id="269"/>
            <p14:sldId id="297"/>
            <p14:sldId id="263"/>
            <p14:sldId id="287"/>
            <p14:sldId id="267"/>
            <p14:sldId id="295"/>
            <p14:sldId id="294"/>
            <p14:sldId id="266"/>
            <p14:sldId id="265"/>
            <p14:sldId id="282"/>
            <p14:sldId id="268"/>
            <p14:sldId id="26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Novák" initials="PN" lastIdx="1" clrIdx="0">
    <p:extLst>
      <p:ext uri="{19B8F6BF-5375-455C-9EA6-DF929625EA0E}">
        <p15:presenceInfo xmlns:p15="http://schemas.microsoft.com/office/powerpoint/2012/main" userId="c2b0817b65fcd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D6FE7-2F43-47EB-9455-A76B57A97F6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9C36E1-A195-46E6-B6ED-2BE98EA34DCD}">
      <dgm:prSet phldrT="[Text]"/>
      <dgm:spPr/>
      <dgm:t>
        <a:bodyPr/>
        <a:lstStyle/>
        <a:p>
          <a:r>
            <a:rPr lang="cs-CZ"/>
            <a:t>Programování v dartu </a:t>
          </a:r>
          <a:endParaRPr lang="cs-CZ"/>
        </a:p>
      </dgm:t>
    </dgm:pt>
    <dgm:pt modelId="{2317E569-1B19-49FD-880D-72D28894BCDD}" type="parTrans" cxnId="{7B0AE9AF-91C9-421B-B321-026405695626}">
      <dgm:prSet/>
      <dgm:spPr/>
      <dgm:t>
        <a:bodyPr/>
        <a:lstStyle/>
        <a:p>
          <a:endParaRPr lang="cs-CZ"/>
        </a:p>
      </dgm:t>
    </dgm:pt>
    <dgm:pt modelId="{5F504B58-5658-4B5A-A6E6-5450A5C91CFE}" type="sibTrans" cxnId="{7B0AE9AF-91C9-421B-B321-026405695626}">
      <dgm:prSet/>
      <dgm:spPr/>
      <dgm:t>
        <a:bodyPr/>
        <a:lstStyle/>
        <a:p>
          <a:endParaRPr lang="cs-CZ"/>
        </a:p>
      </dgm:t>
    </dgm:pt>
    <dgm:pt modelId="{5EA00A5B-5886-4750-9D11-D0BCE645C3F8}">
      <dgm:prSet phldrT="[Text]"/>
      <dgm:spPr/>
      <dgm:t>
        <a:bodyPr/>
        <a:lstStyle/>
        <a:p>
          <a:r>
            <a:rPr lang="cs-CZ"/>
            <a:t>Lazení a debugování v dartu</a:t>
          </a:r>
          <a:endParaRPr lang="cs-CZ"/>
        </a:p>
      </dgm:t>
    </dgm:pt>
    <dgm:pt modelId="{F9DBA6A5-5775-41C6-9A1E-1E5F8DED104B}" type="parTrans" cxnId="{278875C3-0CC2-4D73-8F6A-574510609851}">
      <dgm:prSet/>
      <dgm:spPr/>
      <dgm:t>
        <a:bodyPr/>
        <a:lstStyle/>
        <a:p>
          <a:endParaRPr lang="cs-CZ"/>
        </a:p>
      </dgm:t>
    </dgm:pt>
    <dgm:pt modelId="{4D77E4AF-0A19-448D-82E3-076648931241}" type="sibTrans" cxnId="{278875C3-0CC2-4D73-8F6A-574510609851}">
      <dgm:prSet/>
      <dgm:spPr/>
      <dgm:t>
        <a:bodyPr/>
        <a:lstStyle/>
        <a:p>
          <a:endParaRPr lang="cs-CZ"/>
        </a:p>
      </dgm:t>
    </dgm:pt>
    <dgm:pt modelId="{6C7A62B4-FA9C-42AC-8526-E227F9340638}">
      <dgm:prSet phldrT="[Text]"/>
      <dgm:spPr/>
      <dgm:t>
        <a:bodyPr/>
        <a:lstStyle/>
        <a:p>
          <a:r>
            <a:rPr lang="cs-CZ"/>
            <a:t>Lazení a debugování kompilovaného javasctiptu*</a:t>
          </a:r>
          <a:endParaRPr lang="cs-CZ"/>
        </a:p>
      </dgm:t>
    </dgm:pt>
    <dgm:pt modelId="{A28114D0-9EA1-4919-8441-05B6F61EE494}" type="parTrans" cxnId="{A64380FB-8AAD-4414-9553-0176E148F4E7}">
      <dgm:prSet/>
      <dgm:spPr/>
      <dgm:t>
        <a:bodyPr/>
        <a:lstStyle/>
        <a:p>
          <a:endParaRPr lang="cs-CZ"/>
        </a:p>
      </dgm:t>
    </dgm:pt>
    <dgm:pt modelId="{BE8BB5D9-7F83-401D-8E10-89CD9BD60861}" type="sibTrans" cxnId="{A64380FB-8AAD-4414-9553-0176E148F4E7}">
      <dgm:prSet/>
      <dgm:spPr/>
      <dgm:t>
        <a:bodyPr/>
        <a:lstStyle/>
        <a:p>
          <a:endParaRPr lang="cs-CZ"/>
        </a:p>
      </dgm:t>
    </dgm:pt>
    <dgm:pt modelId="{81C59DCB-8CD8-4754-BFAB-A3B47BD4E0CB}">
      <dgm:prSet phldrT="[Text]"/>
      <dgm:spPr/>
      <dgm:t>
        <a:bodyPr/>
        <a:lstStyle/>
        <a:p>
          <a:r>
            <a:rPr lang="cs-CZ"/>
            <a:t>Kompilování javascriptu pro vystavení</a:t>
          </a:r>
          <a:endParaRPr lang="cs-CZ"/>
        </a:p>
      </dgm:t>
    </dgm:pt>
    <dgm:pt modelId="{5BDC7DA1-1F8B-476C-BD68-D6F8ED6F96C1}" type="parTrans" cxnId="{B78A7CE0-DC7E-4E4A-AAF3-66A220E804AC}">
      <dgm:prSet/>
      <dgm:spPr/>
      <dgm:t>
        <a:bodyPr/>
        <a:lstStyle/>
        <a:p>
          <a:endParaRPr lang="cs-CZ"/>
        </a:p>
      </dgm:t>
    </dgm:pt>
    <dgm:pt modelId="{46DB406F-74E2-4BB8-8372-EC3918050C8F}" type="sibTrans" cxnId="{B78A7CE0-DC7E-4E4A-AAF3-66A220E804AC}">
      <dgm:prSet/>
      <dgm:spPr/>
      <dgm:t>
        <a:bodyPr/>
        <a:lstStyle/>
        <a:p>
          <a:endParaRPr lang="cs-CZ"/>
        </a:p>
      </dgm:t>
    </dgm:pt>
    <dgm:pt modelId="{5BB1AA6E-9068-4252-A123-7D50CC0A233A}">
      <dgm:prSet phldrT="[Text]"/>
      <dgm:spPr/>
      <dgm:t>
        <a:bodyPr/>
        <a:lstStyle/>
        <a:p>
          <a:r>
            <a:rPr lang="cs-CZ"/>
            <a:t>Vystavení</a:t>
          </a:r>
          <a:endParaRPr lang="cs-CZ"/>
        </a:p>
      </dgm:t>
    </dgm:pt>
    <dgm:pt modelId="{BA41C69D-DA23-4C10-880F-B243DB76423B}" type="parTrans" cxnId="{4A4A0149-6D34-485B-AC95-AD55E36E0227}">
      <dgm:prSet/>
      <dgm:spPr/>
      <dgm:t>
        <a:bodyPr/>
        <a:lstStyle/>
        <a:p>
          <a:endParaRPr lang="cs-CZ"/>
        </a:p>
      </dgm:t>
    </dgm:pt>
    <dgm:pt modelId="{61107002-97B1-470C-AD2F-7AB6468AD282}" type="sibTrans" cxnId="{4A4A0149-6D34-485B-AC95-AD55E36E0227}">
      <dgm:prSet/>
      <dgm:spPr/>
      <dgm:t>
        <a:bodyPr/>
        <a:lstStyle/>
        <a:p>
          <a:endParaRPr lang="cs-CZ"/>
        </a:p>
      </dgm:t>
    </dgm:pt>
    <dgm:pt modelId="{A7A01204-2E43-47E8-8F4F-E9055DB8BF44}" type="pres">
      <dgm:prSet presAssocID="{CD6D6FE7-2F43-47EB-9455-A76B57A97F6A}" presName="CompostProcess" presStyleCnt="0">
        <dgm:presLayoutVars>
          <dgm:dir/>
          <dgm:resizeHandles val="exact"/>
        </dgm:presLayoutVars>
      </dgm:prSet>
      <dgm:spPr/>
    </dgm:pt>
    <dgm:pt modelId="{27B0FE6F-D7ED-447C-BCD7-1CE280AC46A9}" type="pres">
      <dgm:prSet presAssocID="{CD6D6FE7-2F43-47EB-9455-A76B57A97F6A}" presName="arrow" presStyleLbl="bgShp" presStyleIdx="0" presStyleCnt="1"/>
      <dgm:spPr/>
    </dgm:pt>
    <dgm:pt modelId="{9D3046A8-CC5E-4293-A1AF-C790EDD4E789}" type="pres">
      <dgm:prSet presAssocID="{CD6D6FE7-2F43-47EB-9455-A76B57A97F6A}" presName="linearProcess" presStyleCnt="0"/>
      <dgm:spPr/>
    </dgm:pt>
    <dgm:pt modelId="{23E18A89-57E0-4265-80AE-23A11BCF0FB9}" type="pres">
      <dgm:prSet presAssocID="{689C36E1-A195-46E6-B6ED-2BE98EA34DCD}" presName="textNode" presStyleLbl="node1" presStyleIdx="0" presStyleCnt="5">
        <dgm:presLayoutVars>
          <dgm:bulletEnabled val="1"/>
        </dgm:presLayoutVars>
      </dgm:prSet>
      <dgm:spPr/>
    </dgm:pt>
    <dgm:pt modelId="{0E39DE73-7972-445D-BBEE-84FEF647C813}" type="pres">
      <dgm:prSet presAssocID="{5F504B58-5658-4B5A-A6E6-5450A5C91CFE}" presName="sibTrans" presStyleCnt="0"/>
      <dgm:spPr/>
    </dgm:pt>
    <dgm:pt modelId="{C1854066-C43D-4A76-AAAB-BE433E19EC65}" type="pres">
      <dgm:prSet presAssocID="{5EA00A5B-5886-4750-9D11-D0BCE645C3F8}" presName="textNode" presStyleLbl="node1" presStyleIdx="1" presStyleCnt="5">
        <dgm:presLayoutVars>
          <dgm:bulletEnabled val="1"/>
        </dgm:presLayoutVars>
      </dgm:prSet>
      <dgm:spPr/>
    </dgm:pt>
    <dgm:pt modelId="{4DE1D57D-8E38-4177-B730-43C7AD67EFFB}" type="pres">
      <dgm:prSet presAssocID="{4D77E4AF-0A19-448D-82E3-076648931241}" presName="sibTrans" presStyleCnt="0"/>
      <dgm:spPr/>
    </dgm:pt>
    <dgm:pt modelId="{B404E64A-8B72-4A5F-9BA0-A1C20A0EC52A}" type="pres">
      <dgm:prSet presAssocID="{6C7A62B4-FA9C-42AC-8526-E227F9340638}" presName="textNode" presStyleLbl="node1" presStyleIdx="2" presStyleCnt="5">
        <dgm:presLayoutVars>
          <dgm:bulletEnabled val="1"/>
        </dgm:presLayoutVars>
      </dgm:prSet>
      <dgm:spPr/>
    </dgm:pt>
    <dgm:pt modelId="{17A34010-DEEB-4C3B-BCC8-552D244B146A}" type="pres">
      <dgm:prSet presAssocID="{BE8BB5D9-7F83-401D-8E10-89CD9BD60861}" presName="sibTrans" presStyleCnt="0"/>
      <dgm:spPr/>
    </dgm:pt>
    <dgm:pt modelId="{C1AFDBBA-9AC1-4C8F-95F6-2C9DC68DB666}" type="pres">
      <dgm:prSet presAssocID="{81C59DCB-8CD8-4754-BFAB-A3B47BD4E0CB}" presName="textNode" presStyleLbl="node1" presStyleIdx="3" presStyleCnt="5">
        <dgm:presLayoutVars>
          <dgm:bulletEnabled val="1"/>
        </dgm:presLayoutVars>
      </dgm:prSet>
      <dgm:spPr/>
    </dgm:pt>
    <dgm:pt modelId="{3BEBEB74-5248-4F17-8D8F-FFE8E64A01FB}" type="pres">
      <dgm:prSet presAssocID="{46DB406F-74E2-4BB8-8372-EC3918050C8F}" presName="sibTrans" presStyleCnt="0"/>
      <dgm:spPr/>
    </dgm:pt>
    <dgm:pt modelId="{8648FEA9-C120-435F-A8BA-700A871E460E}" type="pres">
      <dgm:prSet presAssocID="{5BB1AA6E-9068-4252-A123-7D50CC0A233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B165900-BD62-4704-B01B-87C266BE7E81}" type="presOf" srcId="{689C36E1-A195-46E6-B6ED-2BE98EA34DCD}" destId="{23E18A89-57E0-4265-80AE-23A11BCF0FB9}" srcOrd="0" destOrd="0" presId="urn:microsoft.com/office/officeart/2005/8/layout/hProcess9"/>
    <dgm:cxn modelId="{853E0C4A-63DB-4E79-83C0-DD3F402D701D}" type="presOf" srcId="{81C59DCB-8CD8-4754-BFAB-A3B47BD4E0CB}" destId="{C1AFDBBA-9AC1-4C8F-95F6-2C9DC68DB666}" srcOrd="0" destOrd="0" presId="urn:microsoft.com/office/officeart/2005/8/layout/hProcess9"/>
    <dgm:cxn modelId="{B78A7CE0-DC7E-4E4A-AAF3-66A220E804AC}" srcId="{CD6D6FE7-2F43-47EB-9455-A76B57A97F6A}" destId="{81C59DCB-8CD8-4754-BFAB-A3B47BD4E0CB}" srcOrd="3" destOrd="0" parTransId="{5BDC7DA1-1F8B-476C-BD68-D6F8ED6F96C1}" sibTransId="{46DB406F-74E2-4BB8-8372-EC3918050C8F}"/>
    <dgm:cxn modelId="{A64380FB-8AAD-4414-9553-0176E148F4E7}" srcId="{CD6D6FE7-2F43-47EB-9455-A76B57A97F6A}" destId="{6C7A62B4-FA9C-42AC-8526-E227F9340638}" srcOrd="2" destOrd="0" parTransId="{A28114D0-9EA1-4919-8441-05B6F61EE494}" sibTransId="{BE8BB5D9-7F83-401D-8E10-89CD9BD60861}"/>
    <dgm:cxn modelId="{7B0AE9AF-91C9-421B-B321-026405695626}" srcId="{CD6D6FE7-2F43-47EB-9455-A76B57A97F6A}" destId="{689C36E1-A195-46E6-B6ED-2BE98EA34DCD}" srcOrd="0" destOrd="0" parTransId="{2317E569-1B19-49FD-880D-72D28894BCDD}" sibTransId="{5F504B58-5658-4B5A-A6E6-5450A5C91CFE}"/>
    <dgm:cxn modelId="{278875C3-0CC2-4D73-8F6A-574510609851}" srcId="{CD6D6FE7-2F43-47EB-9455-A76B57A97F6A}" destId="{5EA00A5B-5886-4750-9D11-D0BCE645C3F8}" srcOrd="1" destOrd="0" parTransId="{F9DBA6A5-5775-41C6-9A1E-1E5F8DED104B}" sibTransId="{4D77E4AF-0A19-448D-82E3-076648931241}"/>
    <dgm:cxn modelId="{17149FE8-63E4-4A34-8BC0-30511F7084A5}" type="presOf" srcId="{5BB1AA6E-9068-4252-A123-7D50CC0A233A}" destId="{8648FEA9-C120-435F-A8BA-700A871E460E}" srcOrd="0" destOrd="0" presId="urn:microsoft.com/office/officeart/2005/8/layout/hProcess9"/>
    <dgm:cxn modelId="{23047EC8-A6EE-4700-BD51-F0586504F20A}" type="presOf" srcId="{6C7A62B4-FA9C-42AC-8526-E227F9340638}" destId="{B404E64A-8B72-4A5F-9BA0-A1C20A0EC52A}" srcOrd="0" destOrd="0" presId="urn:microsoft.com/office/officeart/2005/8/layout/hProcess9"/>
    <dgm:cxn modelId="{4A4A0149-6D34-485B-AC95-AD55E36E0227}" srcId="{CD6D6FE7-2F43-47EB-9455-A76B57A97F6A}" destId="{5BB1AA6E-9068-4252-A123-7D50CC0A233A}" srcOrd="4" destOrd="0" parTransId="{BA41C69D-DA23-4C10-880F-B243DB76423B}" sibTransId="{61107002-97B1-470C-AD2F-7AB6468AD282}"/>
    <dgm:cxn modelId="{D2F247C8-4EDC-4BC0-8253-FA0FB436F97A}" type="presOf" srcId="{CD6D6FE7-2F43-47EB-9455-A76B57A97F6A}" destId="{A7A01204-2E43-47E8-8F4F-E9055DB8BF44}" srcOrd="0" destOrd="0" presId="urn:microsoft.com/office/officeart/2005/8/layout/hProcess9"/>
    <dgm:cxn modelId="{C89AB766-B34A-4710-A139-1BEF0EF92C0D}" type="presOf" srcId="{5EA00A5B-5886-4750-9D11-D0BCE645C3F8}" destId="{C1854066-C43D-4A76-AAAB-BE433E19EC65}" srcOrd="0" destOrd="0" presId="urn:microsoft.com/office/officeart/2005/8/layout/hProcess9"/>
    <dgm:cxn modelId="{19E20C14-687A-4D40-BD6C-7A2DC6FC2CD6}" type="presParOf" srcId="{A7A01204-2E43-47E8-8F4F-E9055DB8BF44}" destId="{27B0FE6F-D7ED-447C-BCD7-1CE280AC46A9}" srcOrd="0" destOrd="0" presId="urn:microsoft.com/office/officeart/2005/8/layout/hProcess9"/>
    <dgm:cxn modelId="{75052618-0025-48FE-B2DC-750277ADB2E7}" type="presParOf" srcId="{A7A01204-2E43-47E8-8F4F-E9055DB8BF44}" destId="{9D3046A8-CC5E-4293-A1AF-C790EDD4E789}" srcOrd="1" destOrd="0" presId="urn:microsoft.com/office/officeart/2005/8/layout/hProcess9"/>
    <dgm:cxn modelId="{B2D9DE11-3A91-4B3B-8B74-8A8A224DBEED}" type="presParOf" srcId="{9D3046A8-CC5E-4293-A1AF-C790EDD4E789}" destId="{23E18A89-57E0-4265-80AE-23A11BCF0FB9}" srcOrd="0" destOrd="0" presId="urn:microsoft.com/office/officeart/2005/8/layout/hProcess9"/>
    <dgm:cxn modelId="{8D6F78F7-7BEF-4D62-9894-FFBA7A8C4483}" type="presParOf" srcId="{9D3046A8-CC5E-4293-A1AF-C790EDD4E789}" destId="{0E39DE73-7972-445D-BBEE-84FEF647C813}" srcOrd="1" destOrd="0" presId="urn:microsoft.com/office/officeart/2005/8/layout/hProcess9"/>
    <dgm:cxn modelId="{4ACF62A9-5FAC-42A9-9898-A9F103C5B801}" type="presParOf" srcId="{9D3046A8-CC5E-4293-A1AF-C790EDD4E789}" destId="{C1854066-C43D-4A76-AAAB-BE433E19EC65}" srcOrd="2" destOrd="0" presId="urn:microsoft.com/office/officeart/2005/8/layout/hProcess9"/>
    <dgm:cxn modelId="{0D149249-3E7F-49CE-8B1E-8C9D8605033F}" type="presParOf" srcId="{9D3046A8-CC5E-4293-A1AF-C790EDD4E789}" destId="{4DE1D57D-8E38-4177-B730-43C7AD67EFFB}" srcOrd="3" destOrd="0" presId="urn:microsoft.com/office/officeart/2005/8/layout/hProcess9"/>
    <dgm:cxn modelId="{1C03E84F-2EAB-44B2-8008-D3F6337F2F93}" type="presParOf" srcId="{9D3046A8-CC5E-4293-A1AF-C790EDD4E789}" destId="{B404E64A-8B72-4A5F-9BA0-A1C20A0EC52A}" srcOrd="4" destOrd="0" presId="urn:microsoft.com/office/officeart/2005/8/layout/hProcess9"/>
    <dgm:cxn modelId="{3EC8AFEE-5CBE-444A-B4A0-AB1B9F9BE275}" type="presParOf" srcId="{9D3046A8-CC5E-4293-A1AF-C790EDD4E789}" destId="{17A34010-DEEB-4C3B-BCC8-552D244B146A}" srcOrd="5" destOrd="0" presId="urn:microsoft.com/office/officeart/2005/8/layout/hProcess9"/>
    <dgm:cxn modelId="{4FAFAA67-AB2E-4E68-BB74-BD9E476B96F5}" type="presParOf" srcId="{9D3046A8-CC5E-4293-A1AF-C790EDD4E789}" destId="{C1AFDBBA-9AC1-4C8F-95F6-2C9DC68DB666}" srcOrd="6" destOrd="0" presId="urn:microsoft.com/office/officeart/2005/8/layout/hProcess9"/>
    <dgm:cxn modelId="{42CDF8C0-61E8-4A08-B455-696F4E4FEEF6}" type="presParOf" srcId="{9D3046A8-CC5E-4293-A1AF-C790EDD4E789}" destId="{3BEBEB74-5248-4F17-8D8F-FFE8E64A01FB}" srcOrd="7" destOrd="0" presId="urn:microsoft.com/office/officeart/2005/8/layout/hProcess9"/>
    <dgm:cxn modelId="{E949377A-1980-4707-B234-F84BA885C99D}" type="presParOf" srcId="{9D3046A8-CC5E-4293-A1AF-C790EDD4E789}" destId="{8648FEA9-C120-435F-A8BA-700A871E460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0FE6F-D7ED-447C-BCD7-1CE280AC46A9}">
      <dsp:nvSpPr>
        <dsp:cNvPr id="0" name=""/>
        <dsp:cNvSpPr/>
      </dsp:nvSpPr>
      <dsp:spPr>
        <a:xfrm>
          <a:off x="644723" y="0"/>
          <a:ext cx="7306865" cy="38814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18A89-57E0-4265-80AE-23A11BCF0FB9}">
      <dsp:nvSpPr>
        <dsp:cNvPr id="0" name=""/>
        <dsp:cNvSpPr/>
      </dsp:nvSpPr>
      <dsp:spPr>
        <a:xfrm>
          <a:off x="3777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Programování v dartu </a:t>
          </a:r>
          <a:endParaRPr lang="cs-CZ" sz="1600" kern="1200"/>
        </a:p>
      </dsp:txBody>
      <dsp:txXfrm>
        <a:off x="79567" y="1240221"/>
        <a:ext cx="1500103" cy="1400994"/>
      </dsp:txXfrm>
    </dsp:sp>
    <dsp:sp modelId="{C1854066-C43D-4A76-AAAB-BE433E19EC65}">
      <dsp:nvSpPr>
        <dsp:cNvPr id="0" name=""/>
        <dsp:cNvSpPr/>
      </dsp:nvSpPr>
      <dsp:spPr>
        <a:xfrm>
          <a:off x="1738045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Lazení a debugování v dartu</a:t>
          </a:r>
          <a:endParaRPr lang="cs-CZ" sz="1600" kern="1200"/>
        </a:p>
      </dsp:txBody>
      <dsp:txXfrm>
        <a:off x="1813835" y="1240221"/>
        <a:ext cx="1500103" cy="1400994"/>
      </dsp:txXfrm>
    </dsp:sp>
    <dsp:sp modelId="{B404E64A-8B72-4A5F-9BA0-A1C20A0EC52A}">
      <dsp:nvSpPr>
        <dsp:cNvPr id="0" name=""/>
        <dsp:cNvSpPr/>
      </dsp:nvSpPr>
      <dsp:spPr>
        <a:xfrm>
          <a:off x="3472314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Lazení a debugování kompilovaného javasctiptu*</a:t>
          </a:r>
          <a:endParaRPr lang="cs-CZ" sz="1600" kern="1200"/>
        </a:p>
      </dsp:txBody>
      <dsp:txXfrm>
        <a:off x="3548104" y="1240221"/>
        <a:ext cx="1500103" cy="1400994"/>
      </dsp:txXfrm>
    </dsp:sp>
    <dsp:sp modelId="{C1AFDBBA-9AC1-4C8F-95F6-2C9DC68DB666}">
      <dsp:nvSpPr>
        <dsp:cNvPr id="0" name=""/>
        <dsp:cNvSpPr/>
      </dsp:nvSpPr>
      <dsp:spPr>
        <a:xfrm>
          <a:off x="5206582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Kompilování javascriptu pro vystavení</a:t>
          </a:r>
          <a:endParaRPr lang="cs-CZ" sz="1600" kern="1200"/>
        </a:p>
      </dsp:txBody>
      <dsp:txXfrm>
        <a:off x="5282372" y="1240221"/>
        <a:ext cx="1500103" cy="1400994"/>
      </dsp:txXfrm>
    </dsp:sp>
    <dsp:sp modelId="{8648FEA9-C120-435F-A8BA-700A871E460E}">
      <dsp:nvSpPr>
        <dsp:cNvPr id="0" name=""/>
        <dsp:cNvSpPr/>
      </dsp:nvSpPr>
      <dsp:spPr>
        <a:xfrm>
          <a:off x="6940850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Vystavení</a:t>
          </a:r>
          <a:endParaRPr lang="cs-CZ" sz="1600" kern="1200"/>
        </a:p>
      </dsp:txBody>
      <dsp:txXfrm>
        <a:off x="7016640" y="1240221"/>
        <a:ext cx="1500103" cy="140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3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767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924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135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3841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514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2706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948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996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3691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024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7262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4950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2332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371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13886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668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40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5984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621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083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998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5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059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060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10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50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EA8E-AB89-46B2-A27C-3BFCCE77446F}" type="datetimeFigureOut">
              <a:rPr lang="cs-CZ" smtClean="0"/>
              <a:t>20.02.2017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9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pad.dartlang.org/" TargetMode="External"/><Relationship Id="rId2" Type="http://schemas.openxmlformats.org/officeDocument/2006/relationships/hyperlink" Target="https://github.com/dart-lan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7200" err="1"/>
              <a:t>Dart</a:t>
            </a:r>
            <a:br>
              <a:rPr lang="cs-CZ"/>
            </a:br>
            <a:r>
              <a:rPr lang="cs-CZ" sz="2400"/>
              <a:t>(ECMA-408)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 proč ho používat</a:t>
            </a:r>
          </a:p>
        </p:txBody>
      </p:sp>
      <p:pic>
        <p:nvPicPr>
          <p:cNvPr id="4108" name="Picture 12" descr="Výsledek obrázku pro dartlang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53" y="1922425"/>
            <a:ext cx="3385762" cy="261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Výsledek obrázku pro dar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38" y="6152195"/>
            <a:ext cx="576943" cy="5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62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Proměnné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89817"/>
              </p:ext>
            </p:extLst>
          </p:nvPr>
        </p:nvGraphicFramePr>
        <p:xfrm>
          <a:off x="178498" y="1276454"/>
          <a:ext cx="11835003" cy="4776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805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493319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96011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TYPESCRIPT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/>
                        <a:t>Deklarace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err="1"/>
                        <a:t>String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variable</a:t>
                      </a:r>
                      <a:r>
                        <a:rPr lang="cs-CZ"/>
                        <a:t> = „</a:t>
                      </a:r>
                      <a:r>
                        <a:rPr lang="cs-CZ" err="1"/>
                        <a:t>Variable</a:t>
                      </a:r>
                      <a:r>
                        <a:rPr lang="cs-CZ"/>
                        <a:t>“;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let </a:t>
                      </a:r>
                      <a:r>
                        <a:rPr lang="cs-CZ" err="1"/>
                        <a:t>variable</a:t>
                      </a:r>
                      <a:r>
                        <a:rPr lang="cs-CZ"/>
                        <a:t>: </a:t>
                      </a:r>
                      <a:r>
                        <a:rPr lang="cs-CZ" err="1"/>
                        <a:t>String</a:t>
                      </a:r>
                      <a:r>
                        <a:rPr lang="cs-CZ"/>
                        <a:t> = „</a:t>
                      </a:r>
                      <a:r>
                        <a:rPr lang="cs-CZ" err="1"/>
                        <a:t>Variable</a:t>
                      </a:r>
                      <a:r>
                        <a:rPr lang="cs-CZ"/>
                        <a:t>“;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var </a:t>
                      </a:r>
                      <a:r>
                        <a:rPr lang="cs-CZ" err="1"/>
                        <a:t>variable</a:t>
                      </a:r>
                      <a:r>
                        <a:rPr lang="cs-CZ"/>
                        <a:t>: </a:t>
                      </a:r>
                      <a:r>
                        <a:rPr lang="cs-CZ" err="1"/>
                        <a:t>String</a:t>
                      </a:r>
                      <a:r>
                        <a:rPr lang="cs-CZ"/>
                        <a:t> = „</a:t>
                      </a:r>
                      <a:r>
                        <a:rPr lang="cs-CZ" err="1"/>
                        <a:t>Value</a:t>
                      </a:r>
                      <a:r>
                        <a:rPr lang="cs-CZ"/>
                        <a:t>“;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360293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err="1"/>
                        <a:t>Generika</a:t>
                      </a:r>
                      <a:r>
                        <a:rPr lang="cs-CZ"/>
                        <a:t>, </a:t>
                      </a:r>
                      <a:r>
                        <a:rPr lang="cs-CZ" err="1"/>
                        <a:t>int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vs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number</a:t>
                      </a:r>
                      <a:r>
                        <a:rPr lang="cs-CZ"/>
                        <a:t>, duble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List&lt;</a:t>
                      </a:r>
                      <a:r>
                        <a:rPr lang="cs-CZ" err="1"/>
                        <a:t>int</a:t>
                      </a:r>
                      <a:r>
                        <a:rPr lang="cs-CZ"/>
                        <a:t>&gt; list;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var list = &lt;</a:t>
                      </a:r>
                      <a:r>
                        <a:rPr lang="cs-CZ" err="1"/>
                        <a:t>int</a:t>
                      </a:r>
                      <a:r>
                        <a:rPr lang="cs-CZ"/>
                        <a:t>&gt;</a:t>
                      </a:r>
                      <a:r>
                        <a:rPr lang="en-US"/>
                        <a:t>[1,2,3];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let</a:t>
                      </a:r>
                      <a:r>
                        <a:rPr lang="en-US"/>
                        <a:t> list: Array&lt;number&gt; = [1, 2, 3];</a:t>
                      </a:r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811186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/>
                        <a:t>Nedefinovaný typ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err="1"/>
                        <a:t>dynamic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anythnig</a:t>
                      </a:r>
                      <a:r>
                        <a:rPr lang="cs-CZ"/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let </a:t>
                      </a:r>
                      <a:r>
                        <a:rPr lang="cs-CZ" err="1"/>
                        <a:t>anything</a:t>
                      </a:r>
                      <a:r>
                        <a:rPr lang="cs-CZ"/>
                        <a:t>: any;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808652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  <a:r>
                        <a:rPr lang="cs-CZ" err="1"/>
                        <a:t>še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nullovatelné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let </a:t>
                      </a:r>
                      <a:r>
                        <a:rPr lang="cs-CZ" err="1"/>
                        <a:t>somethink</a:t>
                      </a:r>
                      <a:r>
                        <a:rPr lang="cs-CZ"/>
                        <a:t>: </a:t>
                      </a:r>
                      <a:r>
                        <a:rPr lang="cs-CZ" err="1"/>
                        <a:t>number</a:t>
                      </a:r>
                      <a:r>
                        <a:rPr lang="cs-CZ"/>
                        <a:t> </a:t>
                      </a:r>
                      <a:r>
                        <a:rPr lang="en-US"/>
                        <a:t>| null</a:t>
                      </a:r>
                      <a:r>
                        <a:rPr lang="cs-CZ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86425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/>
                        <a:t>Interpolace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err="1"/>
                        <a:t>int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boo</a:t>
                      </a:r>
                      <a:r>
                        <a:rPr lang="cs-CZ"/>
                        <a:t> = 5;</a:t>
                      </a:r>
                    </a:p>
                    <a:p>
                      <a:r>
                        <a:rPr lang="cs-CZ" err="1"/>
                        <a:t>String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fooboo</a:t>
                      </a:r>
                      <a:r>
                        <a:rPr lang="cs-CZ"/>
                        <a:t> = </a:t>
                      </a:r>
                      <a:r>
                        <a:rPr lang="cs-CZ" b="1"/>
                        <a:t>„</a:t>
                      </a:r>
                      <a:r>
                        <a:rPr lang="cs-CZ" b="1" err="1"/>
                        <a:t>foo</a:t>
                      </a:r>
                      <a:r>
                        <a:rPr lang="cs-CZ" b="1"/>
                        <a:t>${</a:t>
                      </a:r>
                      <a:r>
                        <a:rPr lang="cs-CZ" b="1" err="1"/>
                        <a:t>boo</a:t>
                      </a:r>
                      <a:r>
                        <a:rPr lang="cs-CZ" b="1"/>
                        <a:t> + 5}“</a:t>
                      </a:r>
                      <a:r>
                        <a:rPr lang="cs-CZ"/>
                        <a:t>; // foo10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let </a:t>
                      </a:r>
                      <a:r>
                        <a:rPr lang="cs-CZ" err="1"/>
                        <a:t>boo</a:t>
                      </a:r>
                      <a:r>
                        <a:rPr lang="cs-CZ"/>
                        <a:t>: </a:t>
                      </a:r>
                      <a:r>
                        <a:rPr lang="cs-CZ" err="1"/>
                        <a:t>number</a:t>
                      </a:r>
                      <a:r>
                        <a:rPr lang="cs-CZ"/>
                        <a:t> = 5;</a:t>
                      </a:r>
                    </a:p>
                    <a:p>
                      <a:r>
                        <a:rPr lang="cs-CZ"/>
                        <a:t>let </a:t>
                      </a:r>
                      <a:r>
                        <a:rPr lang="cs-CZ" err="1"/>
                        <a:t>fooboo</a:t>
                      </a:r>
                      <a:r>
                        <a:rPr lang="cs-CZ"/>
                        <a:t>: </a:t>
                      </a:r>
                      <a:r>
                        <a:rPr lang="cs-CZ" err="1"/>
                        <a:t>string</a:t>
                      </a:r>
                      <a:r>
                        <a:rPr lang="cs-CZ"/>
                        <a:t> = </a:t>
                      </a:r>
                      <a:r>
                        <a:rPr lang="cs-CZ" b="1"/>
                        <a:t>„foo“+boo+5</a:t>
                      </a:r>
                      <a:r>
                        <a:rPr lang="cs-CZ"/>
                        <a:t>;  // foo55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10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Pole a mapa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85295"/>
              </p:ext>
            </p:extLst>
          </p:nvPr>
        </p:nvGraphicFramePr>
        <p:xfrm>
          <a:off x="178498" y="1276454"/>
          <a:ext cx="11835003" cy="489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805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493319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96011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TYPESCRIPT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err="1"/>
                        <a:t>Spred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List </a:t>
                      </a:r>
                      <a:r>
                        <a:rPr lang="cs-CZ" err="1"/>
                        <a:t>list</a:t>
                      </a:r>
                      <a:r>
                        <a:rPr lang="cs-CZ"/>
                        <a:t> 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cs-CZ"/>
                        <a:t>[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cs-CZ"/>
                        <a:t>, 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cs-CZ"/>
                        <a:t>];</a:t>
                      </a:r>
                      <a:br>
                        <a:rPr lang="cs-CZ"/>
                      </a:br>
                      <a:r>
                        <a:rPr lang="cs-CZ"/>
                        <a:t>List </a:t>
                      </a:r>
                      <a:r>
                        <a:rPr lang="cs-CZ" err="1"/>
                        <a:t>listPlus</a:t>
                      </a:r>
                      <a:r>
                        <a:rPr lang="cs-CZ"/>
                        <a:t> 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cs-CZ"/>
                        <a:t>[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cs-CZ"/>
                        <a:t>, 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/>
                        <a:t>];</a:t>
                      </a:r>
                      <a:br>
                        <a:rPr lang="cs-CZ"/>
                      </a:br>
                      <a:r>
                        <a:rPr lang="cs-CZ" err="1"/>
                        <a:t>listPlus.</a:t>
                      </a:r>
                      <a:r>
                        <a:rPr lang="cs-CZ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insertAll</a:t>
                      </a:r>
                      <a:r>
                        <a:rPr lang="cs-CZ"/>
                        <a:t>(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cs-CZ"/>
                        <a:t> list);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 = [1, 2];</a:t>
                      </a:r>
                    </a:p>
                    <a:p>
                      <a:r>
                        <a:rPr 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listPlus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[0, ...</a:t>
                      </a: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360293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811186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808652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86425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6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8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Třídy a metody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22579"/>
              </p:ext>
            </p:extLst>
          </p:nvPr>
        </p:nvGraphicFramePr>
        <p:xfrm>
          <a:off x="132592" y="1276454"/>
          <a:ext cx="11926816" cy="6746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748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513406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96011">
                <a:tc>
                  <a:txBody>
                    <a:bodyPr/>
                    <a:lstStyle/>
                    <a:p>
                      <a:pPr algn="ctr"/>
                      <a:endParaRPr lang="cs-CZ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900"/>
                        <a:t>DART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900"/>
                        <a:t>TYPESCRIPT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sz="1900"/>
                        <a:t>Zavádění parametrů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err="1"/>
                        <a:t>Class</a:t>
                      </a:r>
                      <a:r>
                        <a:rPr lang="cs-CZ" sz="1900"/>
                        <a:t> </a:t>
                      </a:r>
                      <a:r>
                        <a:rPr lang="cs-CZ" sz="1900" err="1"/>
                        <a:t>Greeter</a:t>
                      </a:r>
                      <a:r>
                        <a:rPr lang="cs-CZ" sz="1900"/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/>
                        <a:t>  </a:t>
                      </a:r>
                      <a:r>
                        <a:rPr lang="cs-CZ" sz="1900" err="1"/>
                        <a:t>String</a:t>
                      </a:r>
                      <a:r>
                        <a:rPr lang="cs-CZ" sz="1900"/>
                        <a:t> </a:t>
                      </a:r>
                      <a:r>
                        <a:rPr lang="cs-CZ" sz="1900" err="1"/>
                        <a:t>greeting</a:t>
                      </a:r>
                      <a:r>
                        <a:rPr lang="cs-CZ" sz="190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/>
                        <a:t>  </a:t>
                      </a:r>
                      <a:r>
                        <a:rPr lang="cs-CZ" sz="1900" err="1"/>
                        <a:t>Greeter</a:t>
                      </a:r>
                      <a:r>
                        <a:rPr lang="cs-CZ" sz="1900"/>
                        <a:t>(</a:t>
                      </a:r>
                      <a:r>
                        <a:rPr lang="cs-CZ" sz="1900" err="1"/>
                        <a:t>this.greeting</a:t>
                      </a:r>
                      <a:r>
                        <a:rPr lang="cs-CZ" sz="1900"/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/>
                        <a:t>}</a:t>
                      </a:r>
                    </a:p>
                  </a:txBody>
                  <a:tcPr marT="50292" marB="50292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Greeter { </a:t>
                      </a:r>
                      <a:endParaRPr lang="cs-CZ" sz="19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9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</a:t>
                      </a:r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message: string)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9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Greeter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greeting: string;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constructor(_greeting: string){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greeting = _greeting;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900"/>
                    </a:p>
                  </a:txBody>
                  <a:tcPr marT="50292" marB="50292" anchor="ctr"/>
                </a:tc>
                <a:extLst>
                  <a:ext uri="{0D108BD9-81ED-4DB2-BD59-A6C34878D82A}">
                    <a16:rowId xmlns:a16="http://schemas.microsoft.com/office/drawing/2014/main" val="881360293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endParaRPr lang="cs-CZ" sz="1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811186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sz="1900"/>
                        <a:t>Návratový typ funkcí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900" err="1"/>
                        <a:t>int</a:t>
                      </a:r>
                      <a:r>
                        <a:rPr lang="cs-CZ" sz="1900"/>
                        <a:t> </a:t>
                      </a:r>
                      <a:r>
                        <a:rPr lang="cs-CZ" sz="1900" err="1"/>
                        <a:t>getSomeInt</a:t>
                      </a:r>
                      <a:r>
                        <a:rPr lang="cs-CZ" sz="1900"/>
                        <a:t>();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err="1"/>
                        <a:t>getSomeInt</a:t>
                      </a:r>
                      <a:r>
                        <a:rPr lang="cs-CZ" sz="1900"/>
                        <a:t>(): </a:t>
                      </a:r>
                      <a:r>
                        <a:rPr lang="cs-CZ" sz="1900" err="1"/>
                        <a:t>int</a:t>
                      </a:r>
                      <a:r>
                        <a:rPr lang="cs-CZ" sz="190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86425"/>
                  </a:ext>
                </a:extLst>
              </a:tr>
              <a:tr h="1197864">
                <a:tc>
                  <a:txBody>
                    <a:bodyPr/>
                    <a:lstStyle/>
                    <a:p>
                      <a:r>
                        <a:rPr lang="cs-CZ" sz="1900"/>
                        <a:t> Nepovinné a pojmenované atributy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buildName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Do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something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(„Pavel“, „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Novak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hasTitle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alive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cs-CZ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buildName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string, 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 string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hasTitle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alive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Do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something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(„Pavel“, „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Novak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64979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sz="1900"/>
                        <a:t>Kontrola datového typu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nextPoint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FoodPoint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cs-CZ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9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cs-CZ" sz="19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=== "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r>
                        <a:rPr lang="cs-CZ" sz="19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cs-CZ" sz="1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cs-CZ" sz="1900" err="1"/>
                        <a:t>nextPoint</a:t>
                      </a:r>
                      <a:r>
                        <a:rPr lang="cs-CZ" sz="1900"/>
                        <a:t> </a:t>
                      </a:r>
                      <a:r>
                        <a:rPr lang="cs-CZ" sz="19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r>
                        <a:rPr lang="cs-CZ" sz="1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err="1">
                          <a:effectLst/>
                        </a:rPr>
                        <a:t>FoodPoint</a:t>
                      </a:r>
                      <a:r>
                        <a:rPr lang="cs-CZ" sz="1900">
                          <a:effectLst/>
                        </a:rPr>
                        <a:t>)</a:t>
                      </a:r>
                      <a:endParaRPr lang="cs-CZ" sz="1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55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Třídy a metody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50500"/>
              </p:ext>
            </p:extLst>
          </p:nvPr>
        </p:nvGraphicFramePr>
        <p:xfrm>
          <a:off x="132592" y="1276454"/>
          <a:ext cx="11926816" cy="5329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748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513406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23646">
                <a:tc>
                  <a:txBody>
                    <a:bodyPr/>
                    <a:lstStyle/>
                    <a:p>
                      <a:pPr algn="ctr"/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/>
                        <a:t>DART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/>
                        <a:t>TYPESCRIPT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831273">
                <a:tc>
                  <a:txBody>
                    <a:bodyPr/>
                    <a:lstStyle/>
                    <a:p>
                      <a:r>
                        <a:rPr lang="cs-CZ" sz="1600"/>
                        <a:t>Union type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Naštěstí nemá, nelze při čtení kódu poznat co v proměnné je. Lze použít společného předka nebo společný </a:t>
                      </a:r>
                      <a:r>
                        <a:rPr lang="cs-CZ" sz="1600" err="1"/>
                        <a:t>mixin</a:t>
                      </a:r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a(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cs-CZ" sz="160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53586425"/>
                  </a:ext>
                </a:extLst>
              </a:tr>
              <a:tr h="723646">
                <a:tc>
                  <a:txBody>
                    <a:bodyPr/>
                    <a:lstStyle/>
                    <a:p>
                      <a:r>
                        <a:rPr lang="cs-CZ" sz="1600"/>
                        <a:t>Kontrola </a:t>
                      </a:r>
                      <a:r>
                        <a:rPr lang="cs-CZ" sz="1600" err="1"/>
                        <a:t>null</a:t>
                      </a:r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notNull</a:t>
                      </a:r>
                      <a:r>
                        <a:rPr lang="cs-CZ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cs-CZ" sz="1600" err="1"/>
                        <a:t>someString</a:t>
                      </a:r>
                      <a:r>
                        <a:rPr lang="cs-CZ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?? </a:t>
                      </a:r>
                      <a:r>
                        <a:rPr lang="cs-CZ" sz="1600"/>
                        <a:t>„default“;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let </a:t>
                      </a:r>
                      <a:r>
                        <a:rPr lang="cs-CZ" sz="1600" err="1"/>
                        <a:t>notNull</a:t>
                      </a:r>
                      <a:r>
                        <a:rPr lang="cs-CZ" sz="1600"/>
                        <a:t>: </a:t>
                      </a:r>
                      <a:r>
                        <a:rPr lang="cs-CZ" sz="1600" err="1"/>
                        <a:t>string</a:t>
                      </a:r>
                      <a:r>
                        <a:rPr lang="cs-CZ" sz="1600"/>
                        <a:t> = </a:t>
                      </a:r>
                      <a:r>
                        <a:rPr lang="cs-CZ" sz="1600" err="1"/>
                        <a:t>someString</a:t>
                      </a:r>
                      <a:r>
                        <a:rPr lang="cs-CZ" sz="1600"/>
                        <a:t> </a:t>
                      </a:r>
                      <a:r>
                        <a:rPr lang="en-US" sz="1600"/>
                        <a:t>||</a:t>
                      </a:r>
                      <a:r>
                        <a:rPr lang="cs-CZ" sz="1600"/>
                        <a:t> „default“;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260269009"/>
                  </a:ext>
                </a:extLst>
              </a:tr>
              <a:tr h="723646">
                <a:tc>
                  <a:txBody>
                    <a:bodyPr/>
                    <a:lstStyle/>
                    <a:p>
                      <a:r>
                        <a:rPr lang="cs-CZ" sz="1600"/>
                        <a:t>Type </a:t>
                      </a:r>
                      <a:r>
                        <a:rPr lang="cs-CZ" sz="1600" err="1"/>
                        <a:t>def</a:t>
                      </a:r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Compare(Object a, Object b);</a:t>
                      </a:r>
                      <a:endParaRPr lang="cs-CZ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(pouze pro funkce)</a:t>
                      </a:r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Alias =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cs-CZ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NameResolver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() =&gt;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cs-CZ" sz="160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1036322753"/>
                  </a:ext>
                </a:extLst>
              </a:tr>
              <a:tr h="2327564">
                <a:tc>
                  <a:txBody>
                    <a:bodyPr/>
                    <a:lstStyle/>
                    <a:p>
                      <a:r>
                        <a:rPr lang="cs-CZ" sz="1600" err="1"/>
                        <a:t>For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cycle</a:t>
                      </a:r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pets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{„Luke“: „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“, „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Dasty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“: „dog“}</a:t>
                      </a:r>
                      <a:endParaRPr lang="cs-CZ" sz="16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pets.values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(pet); 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"Cat", "Dog", "Hamster"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pets.forEach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species){</a:t>
                      </a: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    // „Luke“, „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Dasty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(species);  // “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“, „dog“ </a:t>
                      </a: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 </a:t>
                      </a:r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pets = </a:t>
                      </a:r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Set(["Cat", "Dog", "Hamster"]); pets["species"] = "mammals";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pet </a:t>
                      </a:r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pets) {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console.log(pet); // "species"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pet of pets) {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console.log(pet); // "Cat", "Dog", "Hamster"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60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163643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00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Třídy a metody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71655"/>
              </p:ext>
            </p:extLst>
          </p:nvPr>
        </p:nvGraphicFramePr>
        <p:xfrm>
          <a:off x="132592" y="1276454"/>
          <a:ext cx="11926816" cy="5378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748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513406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23646">
                <a:tc>
                  <a:txBody>
                    <a:bodyPr/>
                    <a:lstStyle/>
                    <a:p>
                      <a:pPr algn="ctr"/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/>
                        <a:t>DART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/>
                        <a:t>TYPESCRIPT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r>
                        <a:rPr lang="cs-CZ" sz="1600"/>
                        <a:t>Anotace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err="1"/>
                        <a:t>abstract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class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Motorized</a:t>
                      </a:r>
                      <a:r>
                        <a:rPr lang="cs-CZ" sz="1600"/>
                        <a:t>{</a:t>
                      </a:r>
                    </a:p>
                    <a:p>
                      <a:r>
                        <a:rPr lang="cs-CZ" sz="1600"/>
                        <a:t>  </a:t>
                      </a:r>
                      <a:r>
                        <a:rPr lang="cs-CZ" sz="1600" err="1"/>
                        <a:t>int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enginePower</a:t>
                      </a:r>
                      <a:r>
                        <a:rPr lang="cs-CZ" sz="1600"/>
                        <a:t>;</a:t>
                      </a:r>
                    </a:p>
                    <a:p>
                      <a:r>
                        <a:rPr lang="cs-CZ" sz="1600"/>
                        <a:t>}</a:t>
                      </a:r>
                    </a:p>
                    <a:p>
                      <a:r>
                        <a:rPr lang="cs-CZ" sz="1600" err="1"/>
                        <a:t>class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ElectricBike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implements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Motorized</a:t>
                      </a:r>
                      <a:r>
                        <a:rPr lang="cs-CZ" sz="1600"/>
                        <a:t>{</a:t>
                      </a:r>
                    </a:p>
                    <a:p>
                      <a:r>
                        <a:rPr lang="cs-CZ" sz="1600"/>
                        <a:t>  </a:t>
                      </a:r>
                      <a:r>
                        <a:rPr lang="cs-CZ" sz="1600" b="1"/>
                        <a:t>@</a:t>
                      </a:r>
                      <a:r>
                        <a:rPr lang="cs-CZ" sz="1600" b="1" err="1"/>
                        <a:t>override</a:t>
                      </a:r>
                      <a:endParaRPr lang="cs-CZ" sz="1600" b="1"/>
                    </a:p>
                    <a:p>
                      <a:r>
                        <a:rPr lang="cs-CZ" sz="1600"/>
                        <a:t>  </a:t>
                      </a:r>
                      <a:r>
                        <a:rPr lang="cs-CZ" sz="1600" err="1"/>
                        <a:t>int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enginePower</a:t>
                      </a:r>
                      <a:r>
                        <a:rPr lang="cs-CZ" sz="1600"/>
                        <a:t> = 20;</a:t>
                      </a:r>
                    </a:p>
                    <a:p>
                      <a:r>
                        <a:rPr lang="cs-CZ" sz="1600"/>
                        <a:t>}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nterface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err="1"/>
                        <a:t>Motorized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enginePower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err="1"/>
                        <a:t>ElectricBike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err="1"/>
                        <a:t>Motorized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enginePower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600" b="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53586425"/>
                  </a:ext>
                </a:extLst>
              </a:tr>
              <a:tr h="2826327">
                <a:tc>
                  <a:txBody>
                    <a:bodyPr/>
                    <a:lstStyle/>
                    <a:p>
                      <a:r>
                        <a:rPr lang="cs-CZ" sz="1600"/>
                        <a:t>Volání super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err="1"/>
                        <a:t>class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Vehicle</a:t>
                      </a:r>
                      <a:r>
                        <a:rPr lang="cs-CZ" sz="1600"/>
                        <a:t>{</a:t>
                      </a:r>
                    </a:p>
                    <a:p>
                      <a:r>
                        <a:rPr lang="cs-CZ" sz="1600"/>
                        <a:t>  </a:t>
                      </a:r>
                      <a:r>
                        <a:rPr lang="cs-CZ" sz="1600" err="1"/>
                        <a:t>int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enginePower</a:t>
                      </a:r>
                      <a:r>
                        <a:rPr lang="cs-CZ" sz="1600"/>
                        <a:t>;</a:t>
                      </a:r>
                    </a:p>
                    <a:p>
                      <a:r>
                        <a:rPr lang="cs-CZ" sz="1600"/>
                        <a:t>  </a:t>
                      </a:r>
                      <a:r>
                        <a:rPr lang="cs-CZ" sz="1600" err="1"/>
                        <a:t>Vehicle</a:t>
                      </a:r>
                      <a:r>
                        <a:rPr lang="cs-CZ" sz="1600"/>
                        <a:t>(</a:t>
                      </a:r>
                      <a:r>
                        <a:rPr lang="cs-CZ" sz="1600" err="1"/>
                        <a:t>this.enginePower</a:t>
                      </a:r>
                      <a:r>
                        <a:rPr lang="cs-CZ" sz="1600"/>
                        <a:t>);</a:t>
                      </a:r>
                    </a:p>
                    <a:p>
                      <a:r>
                        <a:rPr lang="cs-CZ" sz="1600"/>
                        <a:t>}</a:t>
                      </a:r>
                    </a:p>
                    <a:p>
                      <a:r>
                        <a:rPr lang="cs-CZ" sz="1600" err="1"/>
                        <a:t>class</a:t>
                      </a:r>
                      <a:r>
                        <a:rPr lang="cs-CZ" sz="1600"/>
                        <a:t> Car </a:t>
                      </a:r>
                      <a:r>
                        <a:rPr lang="cs-CZ" sz="1600" err="1"/>
                        <a:t>extends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Vehicle</a:t>
                      </a:r>
                      <a:r>
                        <a:rPr lang="cs-CZ" sz="1600"/>
                        <a:t>{</a:t>
                      </a:r>
                    </a:p>
                    <a:p>
                      <a:r>
                        <a:rPr lang="cs-CZ" sz="1600"/>
                        <a:t>  Car(</a:t>
                      </a:r>
                      <a:r>
                        <a:rPr lang="cs-CZ" sz="1600" err="1"/>
                        <a:t>int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enginePower</a:t>
                      </a:r>
                      <a:r>
                        <a:rPr lang="cs-CZ" sz="1600"/>
                        <a:t>) : super(</a:t>
                      </a:r>
                      <a:r>
                        <a:rPr lang="cs-CZ" sz="1600" err="1"/>
                        <a:t>enginePower</a:t>
                      </a:r>
                      <a:r>
                        <a:rPr lang="cs-CZ" sz="1600"/>
                        <a:t>);</a:t>
                      </a:r>
                    </a:p>
                    <a:p>
                      <a:r>
                        <a:rPr lang="cs-CZ" sz="1600"/>
                        <a:t>}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b="0" err="1"/>
                        <a:t>class</a:t>
                      </a:r>
                      <a:r>
                        <a:rPr lang="cs-CZ" sz="1600" b="0"/>
                        <a:t> </a:t>
                      </a:r>
                      <a:r>
                        <a:rPr lang="cs-CZ" sz="1600" b="0" err="1"/>
                        <a:t>Vehicle</a:t>
                      </a:r>
                      <a:r>
                        <a:rPr lang="cs-CZ" sz="1600" b="0"/>
                        <a:t>{</a:t>
                      </a:r>
                    </a:p>
                    <a:p>
                      <a:r>
                        <a:rPr lang="cs-CZ" sz="1600" b="0"/>
                        <a:t>  </a:t>
                      </a:r>
                      <a:r>
                        <a:rPr lang="cs-CZ" sz="1600" b="0" err="1"/>
                        <a:t>enginePower</a:t>
                      </a:r>
                      <a:r>
                        <a:rPr lang="cs-CZ" sz="1600" b="0"/>
                        <a:t>: </a:t>
                      </a:r>
                      <a:r>
                        <a:rPr lang="cs-CZ" sz="1600" b="0" err="1"/>
                        <a:t>number</a:t>
                      </a:r>
                      <a:r>
                        <a:rPr lang="cs-CZ" sz="1600" b="0"/>
                        <a:t>;</a:t>
                      </a:r>
                    </a:p>
                    <a:p>
                      <a:r>
                        <a:rPr lang="cs-CZ" sz="1600" b="0"/>
                        <a:t>  </a:t>
                      </a:r>
                      <a:r>
                        <a:rPr lang="cs-CZ" sz="1600" b="0" err="1"/>
                        <a:t>constructor</a:t>
                      </a:r>
                      <a:r>
                        <a:rPr lang="cs-CZ" sz="1600" b="0"/>
                        <a:t>(_</a:t>
                      </a:r>
                      <a:r>
                        <a:rPr lang="cs-CZ" sz="1600" b="0" err="1"/>
                        <a:t>enginePower</a:t>
                      </a:r>
                      <a:r>
                        <a:rPr lang="cs-CZ" sz="1600" b="0"/>
                        <a:t>: </a:t>
                      </a:r>
                      <a:r>
                        <a:rPr lang="cs-CZ" sz="1600" b="0" err="1"/>
                        <a:t>number</a:t>
                      </a:r>
                      <a:r>
                        <a:rPr lang="cs-CZ" sz="1600" b="0"/>
                        <a:t>){</a:t>
                      </a:r>
                    </a:p>
                    <a:p>
                      <a:r>
                        <a:rPr lang="cs-CZ" sz="1600" b="0"/>
                        <a:t>    </a:t>
                      </a:r>
                      <a:r>
                        <a:rPr lang="cs-CZ" sz="1600" b="0" err="1"/>
                        <a:t>this.enginePower</a:t>
                      </a:r>
                      <a:r>
                        <a:rPr lang="cs-CZ" sz="1600" b="0"/>
                        <a:t> = _</a:t>
                      </a:r>
                      <a:r>
                        <a:rPr lang="cs-CZ" sz="1600" b="0" err="1"/>
                        <a:t>enginePower</a:t>
                      </a:r>
                      <a:r>
                        <a:rPr lang="cs-CZ" sz="1600" b="0"/>
                        <a:t>;</a:t>
                      </a:r>
                    </a:p>
                    <a:p>
                      <a:r>
                        <a:rPr lang="cs-CZ" sz="1600" b="0"/>
                        <a:t>  }</a:t>
                      </a:r>
                    </a:p>
                    <a:p>
                      <a:r>
                        <a:rPr lang="cs-CZ" sz="1600" b="0"/>
                        <a:t>}</a:t>
                      </a:r>
                    </a:p>
                    <a:p>
                      <a:r>
                        <a:rPr lang="cs-CZ" sz="1600" b="0" err="1"/>
                        <a:t>class</a:t>
                      </a:r>
                      <a:r>
                        <a:rPr lang="cs-CZ" sz="1600" b="0"/>
                        <a:t> Car </a:t>
                      </a:r>
                      <a:r>
                        <a:rPr lang="cs-CZ" sz="1600" b="0" err="1"/>
                        <a:t>extends</a:t>
                      </a:r>
                      <a:r>
                        <a:rPr lang="cs-CZ" sz="1600" b="0"/>
                        <a:t> </a:t>
                      </a:r>
                      <a:r>
                        <a:rPr lang="cs-CZ" sz="1600" b="0" err="1"/>
                        <a:t>Vehicle</a:t>
                      </a:r>
                      <a:r>
                        <a:rPr lang="cs-CZ" sz="1600" b="0"/>
                        <a:t>{</a:t>
                      </a:r>
                    </a:p>
                    <a:p>
                      <a:r>
                        <a:rPr lang="cs-CZ" sz="1600" b="0"/>
                        <a:t>  </a:t>
                      </a:r>
                      <a:r>
                        <a:rPr lang="cs-CZ" sz="1600" b="0" err="1"/>
                        <a:t>constructor</a:t>
                      </a:r>
                      <a:r>
                        <a:rPr lang="cs-CZ" sz="1600" b="0"/>
                        <a:t>(</a:t>
                      </a:r>
                      <a:r>
                        <a:rPr lang="cs-CZ" sz="1600" b="0" err="1"/>
                        <a:t>enginePower</a:t>
                      </a:r>
                      <a:r>
                        <a:rPr lang="cs-CZ" sz="1600" b="0"/>
                        <a:t>: </a:t>
                      </a:r>
                      <a:r>
                        <a:rPr lang="cs-CZ" sz="1600" b="0" err="1"/>
                        <a:t>number</a:t>
                      </a:r>
                      <a:r>
                        <a:rPr lang="cs-CZ" sz="1600" b="0"/>
                        <a:t>){</a:t>
                      </a:r>
                    </a:p>
                    <a:p>
                      <a:r>
                        <a:rPr lang="cs-CZ" sz="1600" b="0"/>
                        <a:t>    super(</a:t>
                      </a:r>
                      <a:r>
                        <a:rPr lang="cs-CZ" sz="1600" b="0" err="1"/>
                        <a:t>enginePower</a:t>
                      </a:r>
                      <a:r>
                        <a:rPr lang="cs-CZ" sz="1600" b="0"/>
                        <a:t>);</a:t>
                      </a:r>
                    </a:p>
                    <a:p>
                      <a:r>
                        <a:rPr lang="cs-CZ" sz="1600" b="0"/>
                        <a:t>  }</a:t>
                      </a:r>
                    </a:p>
                    <a:p>
                      <a:r>
                        <a:rPr lang="cs-CZ" sz="1600" b="0"/>
                        <a:t>}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2602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13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Třídy a metody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19970"/>
              </p:ext>
            </p:extLst>
          </p:nvPr>
        </p:nvGraphicFramePr>
        <p:xfrm>
          <a:off x="132592" y="1276454"/>
          <a:ext cx="11926816" cy="2506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748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513406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96011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TYPESCRIPT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err="1"/>
                        <a:t>Condition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member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operator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</a:t>
                      </a:r>
                      <a:r>
                        <a:rPr lang="cs-CZ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cs-CZ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?.bar;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thing = foo &amp;&amp;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foo.bar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|| null;</a:t>
                      </a:r>
                      <a:endParaRPr lang="cs-CZ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86425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8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Stejná syntaxe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Abstraktní třídy</a:t>
            </a:r>
          </a:p>
          <a:p>
            <a:r>
              <a:rPr lang="cs-CZ"/>
              <a:t>Statické metody a proměnné</a:t>
            </a:r>
          </a:p>
          <a:p>
            <a:r>
              <a:rPr lang="cs-CZ"/>
              <a:t>Defaultní hodnoty pojmenovaných a nepovinných parametrů</a:t>
            </a:r>
          </a:p>
          <a:p>
            <a:r>
              <a:rPr lang="cs-CZ"/>
              <a:t>Zkrácená podmínka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634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Rozdíly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V </a:t>
            </a:r>
            <a:r>
              <a:rPr lang="cs-CZ" err="1"/>
              <a:t>dartu</a:t>
            </a:r>
            <a:r>
              <a:rPr lang="cs-CZ"/>
              <a:t> nelze přiřazovat do </a:t>
            </a:r>
            <a:r>
              <a:rPr lang="cs-CZ" err="1"/>
              <a:t>enums</a:t>
            </a:r>
            <a:r>
              <a:rPr lang="cs-CZ"/>
              <a:t> vlastní hodnoty</a:t>
            </a:r>
          </a:p>
        </p:txBody>
      </p:sp>
    </p:spTree>
    <p:extLst>
      <p:ext uri="{BB962C8B-B14F-4D97-AF65-F5344CB8AC3E}">
        <p14:creationId xmlns:p14="http://schemas.microsoft.com/office/powerpoint/2010/main" val="105470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Hlavní </a:t>
            </a:r>
            <a:r>
              <a:rPr lang="cs-CZ" err="1"/>
              <a:t>featury</a:t>
            </a:r>
            <a:endParaRPr lang="cs-CZ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607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Easy</a:t>
            </a:r>
            <a:r>
              <a:rPr lang="cs-CZ"/>
              <a:t> to </a:t>
            </a:r>
            <a:r>
              <a:rPr lang="cs-CZ" err="1"/>
              <a:t>learn</a:t>
            </a:r>
            <a:r>
              <a:rPr lang="cs-CZ"/>
              <a:t>, </a:t>
            </a:r>
            <a:r>
              <a:rPr lang="cs-CZ" err="1"/>
              <a:t>easy</a:t>
            </a:r>
            <a:r>
              <a:rPr lang="cs-CZ"/>
              <a:t> to use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2086708"/>
            <a:ext cx="8596668" cy="3785652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intRow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intRow.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intRow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[1,3]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9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O </a:t>
            </a:r>
            <a:r>
              <a:rPr lang="cs-CZ" err="1"/>
              <a:t>dartu</a:t>
            </a:r>
            <a:endParaRPr lang="cs-CZ"/>
          </a:p>
          <a:p>
            <a:r>
              <a:rPr lang="cs-CZ"/>
              <a:t>Použití </a:t>
            </a:r>
            <a:r>
              <a:rPr lang="cs-CZ" err="1"/>
              <a:t>dartu</a:t>
            </a:r>
            <a:endParaRPr lang="cs-CZ"/>
          </a:p>
          <a:p>
            <a:r>
              <a:rPr lang="cs-CZ"/>
              <a:t>Porovnání syntaxe s </a:t>
            </a:r>
            <a:r>
              <a:rPr lang="cs-CZ" err="1"/>
              <a:t>Typescriptem</a:t>
            </a:r>
            <a:endParaRPr lang="cs-CZ"/>
          </a:p>
          <a:p>
            <a:r>
              <a:rPr lang="cs-CZ"/>
              <a:t>Hlavní </a:t>
            </a:r>
            <a:r>
              <a:rPr lang="cs-CZ" err="1"/>
              <a:t>featury</a:t>
            </a:r>
            <a:r>
              <a:rPr lang="cs-CZ"/>
              <a:t> </a:t>
            </a:r>
            <a:r>
              <a:rPr lang="cs-CZ" err="1"/>
              <a:t>dartu</a:t>
            </a:r>
            <a:endParaRPr lang="cs-CZ"/>
          </a:p>
          <a:p>
            <a:r>
              <a:rPr lang="cs-CZ"/>
              <a:t>Závěr</a:t>
            </a:r>
          </a:p>
        </p:txBody>
      </p:sp>
    </p:spTree>
    <p:extLst>
      <p:ext uri="{BB962C8B-B14F-4D97-AF65-F5344CB8AC3E}">
        <p14:creationId xmlns:p14="http://schemas.microsoft.com/office/powerpoint/2010/main" val="63392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Dartové knihovny a kde je najít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cs-CZ"/>
              <a:t>Core</a:t>
            </a:r>
          </a:p>
          <a:p>
            <a:pPr lvl="1"/>
            <a:r>
              <a:rPr lang="cs-CZ" err="1"/>
              <a:t>Html</a:t>
            </a:r>
            <a:endParaRPr lang="cs-CZ"/>
          </a:p>
          <a:p>
            <a:pPr lvl="1"/>
            <a:r>
              <a:rPr lang="cs-CZ" err="1"/>
              <a:t>Async</a:t>
            </a:r>
            <a:endParaRPr lang="cs-CZ"/>
          </a:p>
          <a:p>
            <a:pPr lvl="1"/>
            <a:r>
              <a:rPr lang="cs-CZ" err="1"/>
              <a:t>Js</a:t>
            </a:r>
            <a:endParaRPr lang="cs-CZ"/>
          </a:p>
          <a:p>
            <a:pPr lvl="1"/>
            <a:r>
              <a:rPr lang="cs-CZ" err="1"/>
              <a:t>Convert</a:t>
            </a:r>
            <a:endParaRPr lang="cs-CZ"/>
          </a:p>
          <a:p>
            <a:pPr lvl="1"/>
            <a:r>
              <a:rPr lang="cs-CZ" err="1"/>
              <a:t>Io</a:t>
            </a:r>
            <a:endParaRPr lang="cs-CZ"/>
          </a:p>
          <a:p>
            <a:pPr lvl="1"/>
            <a:r>
              <a:rPr lang="cs-CZ" err="1"/>
              <a:t>Math</a:t>
            </a:r>
            <a:endParaRPr lang="cs-CZ"/>
          </a:p>
          <a:p>
            <a:pPr lvl="1"/>
            <a:r>
              <a:rPr lang="cs-CZ" err="1"/>
              <a:t>Svg</a:t>
            </a:r>
            <a:endParaRPr lang="cs-CZ"/>
          </a:p>
          <a:p>
            <a:pPr lvl="1"/>
            <a:r>
              <a:rPr lang="cs-CZ" err="1"/>
              <a:t>Isolate</a:t>
            </a:r>
            <a:endParaRPr lang="cs-CZ"/>
          </a:p>
          <a:p>
            <a:endParaRPr lang="cs-CZ"/>
          </a:p>
          <a:p>
            <a:pPr marL="0" indent="0">
              <a:buNone/>
            </a:pPr>
            <a:endParaRPr lang="cs-CZ"/>
          </a:p>
          <a:p>
            <a:r>
              <a:rPr lang="cs-CZ"/>
              <a:t>Pub</a:t>
            </a:r>
          </a:p>
          <a:p>
            <a:pPr lvl="1"/>
            <a:r>
              <a:rPr lang="cs-CZ" err="1"/>
              <a:t>Intl</a:t>
            </a:r>
            <a:endParaRPr lang="cs-CZ"/>
          </a:p>
          <a:p>
            <a:pPr lvl="1"/>
            <a:r>
              <a:rPr lang="cs-CZ"/>
              <a:t>Route</a:t>
            </a:r>
          </a:p>
          <a:p>
            <a:pPr lvl="1"/>
            <a:r>
              <a:rPr lang="cs-CZ" err="1"/>
              <a:t>Crypto</a:t>
            </a:r>
            <a:endParaRPr lang="cs-CZ"/>
          </a:p>
          <a:p>
            <a:pPr lvl="1"/>
            <a:r>
              <a:rPr lang="cs-CZ" err="1"/>
              <a:t>Validator</a:t>
            </a:r>
            <a:endParaRPr lang="cs-CZ"/>
          </a:p>
          <a:p>
            <a:pPr lvl="1"/>
            <a:r>
              <a:rPr lang="cs-CZ"/>
              <a:t>Image</a:t>
            </a:r>
          </a:p>
          <a:p>
            <a:pPr lvl="1"/>
            <a:r>
              <a:rPr lang="cs-CZ"/>
              <a:t>Google </a:t>
            </a:r>
            <a:r>
              <a:rPr lang="cs-CZ" err="1"/>
              <a:t>auth</a:t>
            </a:r>
            <a:endParaRPr lang="cs-CZ"/>
          </a:p>
          <a:p>
            <a:pPr lvl="1"/>
            <a:r>
              <a:rPr lang="cs-CZ"/>
              <a:t>A mnoho dalších</a:t>
            </a:r>
          </a:p>
          <a:p>
            <a:r>
              <a:rPr lang="cs-CZ"/>
              <a:t>Vlastní knihovny</a:t>
            </a:r>
          </a:p>
          <a:p>
            <a:endParaRPr lang="cs-CZ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677334" y="1605963"/>
            <a:ext cx="8596668" cy="43953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Některé knihovny mají omezení použití pouze na klient, popř. server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632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Pub</a:t>
            </a:r>
            <a:r>
              <a:rPr lang="cs-CZ"/>
              <a:t> build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022050" cy="3880773"/>
          </a:xfrm>
        </p:spPr>
        <p:txBody>
          <a:bodyPr>
            <a:normAutofit/>
          </a:bodyPr>
          <a:lstStyle/>
          <a:p>
            <a:r>
              <a:rPr lang="cs-CZ"/>
              <a:t>Generuje </a:t>
            </a:r>
            <a:r>
              <a:rPr lang="cs-CZ" err="1"/>
              <a:t>javascript</a:t>
            </a:r>
            <a:r>
              <a:rPr lang="cs-CZ"/>
              <a:t>, má dva módy:</a:t>
            </a:r>
          </a:p>
          <a:p>
            <a:pPr lvl="1"/>
            <a:r>
              <a:rPr lang="cs-CZ" err="1"/>
              <a:t>relase</a:t>
            </a:r>
            <a:r>
              <a:rPr lang="cs-CZ"/>
              <a:t> (</a:t>
            </a:r>
            <a:r>
              <a:rPr lang="cs-CZ" err="1"/>
              <a:t>minifikovaný</a:t>
            </a:r>
            <a:r>
              <a:rPr lang="cs-CZ"/>
              <a:t>)</a:t>
            </a:r>
          </a:p>
          <a:p>
            <a:pPr lvl="1"/>
            <a:r>
              <a:rPr lang="cs-CZ" err="1"/>
              <a:t>debug</a:t>
            </a:r>
            <a:endParaRPr lang="cs-CZ"/>
          </a:p>
          <a:p>
            <a:r>
              <a:rPr lang="cs-CZ"/>
              <a:t>$ </a:t>
            </a:r>
            <a:r>
              <a:rPr lang="cs-CZ" err="1"/>
              <a:t>pub</a:t>
            </a:r>
            <a:r>
              <a:rPr lang="cs-CZ"/>
              <a:t> build [--mode=&lt;mode&gt;] [&lt;</a:t>
            </a:r>
            <a:r>
              <a:rPr lang="cs-CZ" err="1"/>
              <a:t>directories</a:t>
            </a:r>
            <a:r>
              <a:rPr lang="cs-CZ"/>
              <a:t>&gt;] [--output=&lt;</a:t>
            </a:r>
            <a:r>
              <a:rPr lang="cs-CZ" err="1"/>
              <a:t>directory</a:t>
            </a:r>
            <a:r>
              <a:rPr lang="cs-CZ"/>
              <a:t>&gt;]</a:t>
            </a:r>
          </a:p>
          <a:p>
            <a:r>
              <a:rPr lang="cs-CZ"/>
              <a:t>Spustitelný</a:t>
            </a:r>
          </a:p>
          <a:p>
            <a:pPr lvl="1"/>
            <a:r>
              <a:rPr lang="cs-CZ"/>
              <a:t>„&lt;</a:t>
            </a:r>
            <a:r>
              <a:rPr lang="cs-CZ" err="1"/>
              <a:t>dart</a:t>
            </a:r>
            <a:r>
              <a:rPr lang="cs-CZ"/>
              <a:t>-source-</a:t>
            </a:r>
            <a:r>
              <a:rPr lang="cs-CZ" err="1"/>
              <a:t>path</a:t>
            </a:r>
            <a:r>
              <a:rPr lang="cs-CZ"/>
              <a:t>&gt;\dart-sdk\bin\dart2js.bat“ [-m] --</a:t>
            </a:r>
            <a:r>
              <a:rPr lang="cs-CZ" err="1"/>
              <a:t>out</a:t>
            </a:r>
            <a:r>
              <a:rPr lang="cs-CZ"/>
              <a:t>=„&lt;output-</a:t>
            </a:r>
            <a:r>
              <a:rPr lang="cs-CZ" err="1"/>
              <a:t>file</a:t>
            </a:r>
            <a:r>
              <a:rPr lang="cs-CZ"/>
              <a:t>-</a:t>
            </a:r>
            <a:r>
              <a:rPr lang="cs-CZ" err="1"/>
              <a:t>js</a:t>
            </a:r>
            <a:r>
              <a:rPr lang="cs-CZ"/>
              <a:t>&gt;“ „&lt;source-</a:t>
            </a:r>
            <a:r>
              <a:rPr lang="cs-CZ" err="1"/>
              <a:t>file</a:t>
            </a:r>
            <a:r>
              <a:rPr lang="cs-CZ"/>
              <a:t>-</a:t>
            </a:r>
            <a:r>
              <a:rPr lang="cs-CZ" err="1"/>
              <a:t>dart</a:t>
            </a:r>
            <a:r>
              <a:rPr lang="cs-CZ"/>
              <a:t>&gt;“</a:t>
            </a:r>
          </a:p>
          <a:p>
            <a:pPr lvl="1"/>
            <a:r>
              <a:rPr lang="cs-CZ"/>
              <a:t>-m </a:t>
            </a:r>
            <a:r>
              <a:rPr lang="cs-CZ" err="1"/>
              <a:t>minified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3492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Pub</a:t>
            </a:r>
            <a:r>
              <a:rPr lang="cs-CZ"/>
              <a:t> serve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3" y="2160589"/>
            <a:ext cx="9481735" cy="3880773"/>
          </a:xfrm>
        </p:spPr>
        <p:txBody>
          <a:bodyPr>
            <a:normAutofit/>
          </a:bodyPr>
          <a:lstStyle/>
          <a:p>
            <a:r>
              <a:rPr lang="cs-CZ"/>
              <a:t>Vlastní HTTP server</a:t>
            </a:r>
          </a:p>
          <a:p>
            <a:r>
              <a:rPr lang="cs-CZ"/>
              <a:t>Default port 8080</a:t>
            </a:r>
          </a:p>
          <a:p>
            <a:r>
              <a:rPr lang="cs-CZ"/>
              <a:t>Poskytuje </a:t>
            </a:r>
            <a:r>
              <a:rPr lang="cs-CZ" err="1"/>
              <a:t>compilovaný</a:t>
            </a:r>
            <a:r>
              <a:rPr lang="cs-CZ"/>
              <a:t> </a:t>
            </a:r>
            <a:r>
              <a:rPr lang="cs-CZ" err="1"/>
              <a:t>js</a:t>
            </a:r>
            <a:r>
              <a:rPr lang="cs-CZ"/>
              <a:t> pomocí </a:t>
            </a:r>
            <a:r>
              <a:rPr lang="cs-CZ" b="1"/>
              <a:t>dart2js</a:t>
            </a:r>
            <a:r>
              <a:rPr lang="cs-CZ"/>
              <a:t> </a:t>
            </a:r>
            <a:r>
              <a:rPr lang="cs-CZ" err="1"/>
              <a:t>transformeru</a:t>
            </a:r>
            <a:endParaRPr lang="cs-CZ"/>
          </a:p>
          <a:p>
            <a:pPr lvl="1"/>
            <a:r>
              <a:rPr lang="cs-CZ"/>
              <a:t>Tzn. jakákoliv změna </a:t>
            </a:r>
            <a:r>
              <a:rPr lang="cs-CZ" err="1"/>
              <a:t>dartu</a:t>
            </a:r>
            <a:r>
              <a:rPr lang="cs-CZ"/>
              <a:t> se ihned projeví v zobrazovaném </a:t>
            </a:r>
            <a:r>
              <a:rPr lang="cs-CZ" err="1"/>
              <a:t>js</a:t>
            </a:r>
            <a:endParaRPr lang="cs-CZ"/>
          </a:p>
          <a:p>
            <a:r>
              <a:rPr lang="fr-FR"/>
              <a:t>$ </a:t>
            </a:r>
            <a:r>
              <a:rPr lang="fr-FR" b="1"/>
              <a:t>pub serve</a:t>
            </a:r>
            <a:r>
              <a:rPr lang="fr-FR"/>
              <a:t> [--hostname=&lt;host&gt;] [--port=&lt;number&gt;] [--mode=&lt;mode&gt;] [&lt;directories&gt;]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234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Plně objektový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085038"/>
            <a:ext cx="8596668" cy="4031873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enginePower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.enginePower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WheeledVehicle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wheelCount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WheeledVehicle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kumimoji="0" lang="cs-CZ" altLang="cs-CZ" sz="1400" b="0" i="1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wheelCount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Car(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1" u="none" strike="noStrike" cap="none" normalizeH="0" baseline="0" err="1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enginePower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super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1" u="none" strike="noStrike" cap="none" normalizeH="0" baseline="0" err="1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enginePower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15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Mixiny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7334" y="2160589"/>
            <a:ext cx="8596668" cy="4216539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0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Some vehicle stuff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ManufacturedItem{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isConstructionFinished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false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true if manufactured item is finished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Deliverable{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Duration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getTimeToDeliver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time needed for deliver goods to received address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ManufacturedItem, Deliverable{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Duration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timeToDeliver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isConstructionFinished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getTimeToDeliver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cs-CZ" altLang="cs-CZ" sz="1000" b="1" i="1" u="none" strike="noStrike" cap="none" normalizeH="0" baseline="0">
                <a:ln>
                  <a:noFill/>
                </a:ln>
                <a:solidFill>
                  <a:srgbClr val="C7C7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 @Rene: implement this to return a value</a:t>
            </a:r>
            <a:br>
              <a:rPr kumimoji="0" lang="cs-CZ" altLang="cs-CZ" sz="1000" b="1" i="1" u="none" strike="noStrike" cap="none" normalizeH="0" baseline="0">
                <a:ln>
                  <a:noFill/>
                </a:ln>
                <a:solidFill>
                  <a:srgbClr val="C7C7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1" i="1" u="none" strike="noStrike" cap="none" normalizeH="0" baseline="0">
                <a:ln>
                  <a:noFill/>
                </a:ln>
                <a:solidFill>
                  <a:srgbClr val="C7C7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9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Asynchronní operace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165207"/>
            <a:ext cx="8596668" cy="3016210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DataObject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makeThisAsynchronously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DataObject data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await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doSomeDataOperation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//After data are set continue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new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(Duration.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doSomeStuff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DataObject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doSomeDataOperation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Request data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46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Asynchronní operace – try catch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160589"/>
            <a:ext cx="8596668" cy="2985433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makeThisAsynchronously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DataObject data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await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doSomeDataOperation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runWithData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runWithoutData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DataObject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doSomeDataOperation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Request data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runWithData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(DataObject 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runWithoutData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65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Asynchronní cykly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160589"/>
            <a:ext cx="8596668" cy="2677656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0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Envelope{}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AsyncForTest{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The value of requestServer must have type Stream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requestServer;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Future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makeThisAsynchronously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for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requestServer) 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handleRequest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handleRequest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(Envelope 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09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Streamy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1930400"/>
            <a:ext cx="9766960" cy="3816429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StreamController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StreamController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.stream;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broadcastStream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.stream.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asBroadcastStream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StreamTest(){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Event());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StreamSubscription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subscriptionSingle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((Event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StreamSubscription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subscriptionBroadcast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broadcastStream.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((Event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54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Knihovny</a:t>
            </a:r>
            <a:r>
              <a:rPr lang="cs-CZ"/>
              <a:t> – import</a:t>
            </a:r>
            <a:r>
              <a:rPr lang="cs-CZ"/>
              <a:t>/export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3983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1851588"/>
            <a:ext cx="9439790" cy="2708434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'dart:convert'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'dart:html'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'dart:async'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'dart:math'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hide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'package:dart/presentation/libs/to_export.dart'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imported </a:t>
            </a:r>
            <a:r>
              <a:rPr lang="cs-CZ" altLang="cs-CZ" sz="100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MyOtherClass;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TestLib{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TestLib(){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random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Random().nextInt(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class Random (from lib "math") is hidden (not available)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random2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imported.Random().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class Random is available from lib "imported"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                          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getter cos is part of lib "math"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(KeyCode.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class KeyCode is only available class from lib "html"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async.StreamController controller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async.StreamController();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class StreamController is part of lib "async"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7334" y="4895851"/>
            <a:ext cx="9439790" cy="1785104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'dart:math'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'dart:math'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MyClassOne{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MyOtherClass{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77334" y="1574589"/>
            <a:ext cx="95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/>
              <a:t>library.dart</a:t>
            </a:r>
            <a:endParaRPr lang="cs-CZ" sz="1200"/>
          </a:p>
        </p:txBody>
      </p:sp>
      <p:sp>
        <p:nvSpPr>
          <p:cNvPr id="9" name="TextovéPole 8"/>
          <p:cNvSpPr txBox="1"/>
          <p:nvPr/>
        </p:nvSpPr>
        <p:spPr>
          <a:xfrm>
            <a:off x="677333" y="4620586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/>
              <a:t>to_export.dart</a:t>
            </a:r>
            <a:endParaRPr lang="cs-CZ" sz="1200"/>
          </a:p>
        </p:txBody>
      </p:sp>
    </p:spTree>
    <p:extLst>
      <p:ext uri="{BB962C8B-B14F-4D97-AF65-F5344CB8AC3E}">
        <p14:creationId xmlns:p14="http://schemas.microsoft.com/office/powerpoint/2010/main" val="136750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O </a:t>
            </a:r>
            <a:r>
              <a:rPr lang="cs-CZ" err="1"/>
              <a:t>dartu</a:t>
            </a:r>
            <a:endParaRPr lang="cs-CZ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894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Knihovny – privátnost 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359017"/>
            <a:ext cx="8596668" cy="5360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1472542"/>
            <a:ext cx="8596668" cy="2246769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int _engineCode;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int enginePower;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Car(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.enginePower);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7334" y="3781958"/>
            <a:ext cx="8596668" cy="2739211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"package:dart/presentation/libs/factory.dart"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Client(){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Car myCar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Car(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(myCar.enginePower);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55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(myCar._engineCode);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Error: getter "_engineCode" isn‘t defined for class "Car"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cs-CZ" altLang="cs-CZ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95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Knihovny</a:t>
            </a:r>
            <a:r>
              <a:rPr lang="cs-CZ"/>
              <a:t> </a:t>
            </a:r>
            <a:r>
              <a:rPr lang="cs-CZ"/>
              <a:t>– runtime načítání 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359017"/>
            <a:ext cx="8596668" cy="5360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5" y="1645588"/>
            <a:ext cx="8596668" cy="3447098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0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'dart:async'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'dart:html'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 as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htmlLibrary;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DeferredLibTest{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myElementContent;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DeferredLibTest(){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Future.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Duration(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loadHtmlElement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Future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loadHtmlElement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myElementContent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await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getElementContent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"myElementId"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Future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getElementContent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htmlLibrary.loadLibrary();              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Lib htmlLibrary is initiated here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htmlLibrary.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).innerHtml;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46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Pojmenované konstruktory a parametry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57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1814061"/>
            <a:ext cx="8993698" cy="4247317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int enginePower;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countryOfOrigin;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Car(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.enginePower);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Car.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fromAbroad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.enginePower, {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.countryOfOrigin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"Germany"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named parameter countryOfOrigin, default is „Germany“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call:  new Car.fromAbroad(50, countryOfOrigin: „USA“)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repair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"Pneu defect"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3500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repair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[int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maximalPrice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optional maximalPrice, default is 1.000.000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61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Cascade</a:t>
            </a:r>
            <a:r>
              <a:rPr lang="cs-CZ"/>
              <a:t> </a:t>
            </a:r>
            <a:r>
              <a:rPr lang="cs-CZ" err="1"/>
              <a:t>notation</a:t>
            </a:r>
            <a:r>
              <a:rPr lang="cs-CZ"/>
              <a:t> a </a:t>
            </a:r>
            <a:r>
              <a:rPr lang="cs-CZ" err="1"/>
              <a:t>String</a:t>
            </a:r>
            <a:r>
              <a:rPr lang="cs-CZ"/>
              <a:t> interpolace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endParaRPr lang="cs-CZ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2160589"/>
            <a:ext cx="7854272" cy="1661993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A6E22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'#button'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an object.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..text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'Confirm'    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Use its members.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..classes.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'important'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..onClick.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'Confirmed!'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7335" y="4162190"/>
            <a:ext cx="7854270" cy="1661993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get loo </a:t>
            </a:r>
            <a:r>
              <a:rPr lang="cs-CZ" altLang="cs-CZ" sz="140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cs-CZ" altLang="cs-CZ" sz="140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"loo"</a:t>
            </a:r>
            <a:r>
              <a:rPr lang="cs-CZ" altLang="cs-CZ" sz="140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cs-CZ" altLang="cs-CZ" sz="140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Getter have to be in class root (warning)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boo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"boo"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foo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"foooooo"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mix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${boo}${foo.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)}$loo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myboofooloo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81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Testy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Future main() async {</a:t>
            </a:r>
          </a:p>
          <a:p>
            <a:pPr marL="0" indent="0">
              <a:buNone/>
            </a:pPr>
            <a:r>
              <a:rPr lang="cs-CZ"/>
              <a:t>	</a:t>
            </a:r>
            <a:r>
              <a:rPr lang="en-US"/>
              <a:t>group(„</a:t>
            </a:r>
            <a:r>
              <a:rPr lang="cs-CZ"/>
              <a:t>Test for group 1</a:t>
            </a:r>
            <a:r>
              <a:rPr lang="en-US"/>
              <a:t>", () {</a:t>
            </a:r>
          </a:p>
          <a:p>
            <a:pPr marL="0" indent="0">
              <a:buNone/>
            </a:pPr>
            <a:r>
              <a:rPr lang="cs-CZ"/>
              <a:t>		</a:t>
            </a:r>
            <a:r>
              <a:rPr lang="en-US"/>
              <a:t>group(„</a:t>
            </a:r>
            <a:r>
              <a:rPr lang="cs-CZ"/>
              <a:t>Test for subgroup 1</a:t>
            </a:r>
            <a:r>
              <a:rPr lang="en-US"/>
              <a:t>", </a:t>
            </a:r>
            <a:r>
              <a:rPr lang="cs-CZ"/>
              <a:t>subgroupTest1)</a:t>
            </a:r>
          </a:p>
          <a:p>
            <a:pPr marL="0" indent="0">
              <a:buNone/>
            </a:pPr>
            <a:r>
              <a:rPr lang="cs-CZ"/>
              <a:t>		</a:t>
            </a:r>
            <a:r>
              <a:rPr lang="en-US"/>
              <a:t>group(„</a:t>
            </a:r>
            <a:r>
              <a:rPr lang="cs-CZ"/>
              <a:t>Test for subgroup 2</a:t>
            </a:r>
            <a:r>
              <a:rPr lang="en-US"/>
              <a:t>", </a:t>
            </a:r>
            <a:r>
              <a:rPr lang="cs-CZ"/>
              <a:t>subgroupTest2)</a:t>
            </a:r>
          </a:p>
          <a:p>
            <a:pPr marL="0" indent="0">
              <a:buNone/>
            </a:pPr>
            <a:r>
              <a:rPr lang="cs-CZ"/>
              <a:t>	});</a:t>
            </a:r>
          </a:p>
          <a:p>
            <a:pPr marL="0" indent="0">
              <a:buNone/>
            </a:pPr>
            <a:r>
              <a:rPr lang="cs-CZ"/>
              <a:t>}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void subgroupTest1(){</a:t>
            </a:r>
          </a:p>
          <a:p>
            <a:pPr marL="0" indent="0">
              <a:buNone/>
            </a:pPr>
            <a:r>
              <a:rPr lang="cs-CZ"/>
              <a:t>	test(„unitTest1“, () =&gt; …);</a:t>
            </a:r>
          </a:p>
          <a:p>
            <a:pPr marL="0" indent="0">
              <a:buNone/>
            </a:pPr>
            <a:r>
              <a:rPr lang="cs-CZ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031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Resumé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err="1"/>
              <a:t>Easy</a:t>
            </a:r>
            <a:r>
              <a:rPr lang="cs-CZ"/>
              <a:t> to use</a:t>
            </a:r>
          </a:p>
          <a:p>
            <a:r>
              <a:rPr lang="cs-CZ" err="1"/>
              <a:t>Pub</a:t>
            </a:r>
            <a:r>
              <a:rPr lang="cs-CZ"/>
              <a:t> (build, serve, </a:t>
            </a:r>
            <a:r>
              <a:rPr lang="cs-CZ" err="1"/>
              <a:t>get</a:t>
            </a:r>
            <a:r>
              <a:rPr lang="cs-CZ"/>
              <a:t>)</a:t>
            </a:r>
          </a:p>
          <a:p>
            <a:r>
              <a:rPr lang="cs-CZ" err="1"/>
              <a:t>Mixiny</a:t>
            </a:r>
            <a:endParaRPr lang="cs-CZ"/>
          </a:p>
          <a:p>
            <a:r>
              <a:rPr lang="cs-CZ"/>
              <a:t>Asynchronní operace (součást knihovny „dart:async“)</a:t>
            </a:r>
          </a:p>
          <a:p>
            <a:r>
              <a:rPr lang="cs-CZ"/>
              <a:t>Streamy (součást knihovny „dart:async“)</a:t>
            </a:r>
          </a:p>
          <a:p>
            <a:r>
              <a:rPr lang="cs-CZ"/>
              <a:t>Knihovny – jednoduchá práce s </a:t>
            </a:r>
            <a:r>
              <a:rPr lang="cs-CZ" err="1"/>
              <a:t>namespaces</a:t>
            </a:r>
            <a:r>
              <a:rPr lang="cs-CZ"/>
              <a:t> (má pouze public a </a:t>
            </a:r>
            <a:r>
              <a:rPr lang="cs-CZ" err="1"/>
              <a:t>library-private</a:t>
            </a:r>
            <a:r>
              <a:rPr lang="cs-CZ"/>
              <a:t>)</a:t>
            </a:r>
          </a:p>
          <a:p>
            <a:r>
              <a:rPr lang="cs-CZ" err="1"/>
              <a:t>Optional</a:t>
            </a:r>
            <a:r>
              <a:rPr lang="cs-CZ"/>
              <a:t>/</a:t>
            </a:r>
            <a:r>
              <a:rPr lang="cs-CZ" err="1"/>
              <a:t>Named</a:t>
            </a:r>
            <a:r>
              <a:rPr lang="cs-CZ"/>
              <a:t> </a:t>
            </a:r>
            <a:r>
              <a:rPr lang="cs-CZ" err="1"/>
              <a:t>parameters</a:t>
            </a:r>
            <a:r>
              <a:rPr lang="cs-CZ"/>
              <a:t> and </a:t>
            </a:r>
            <a:r>
              <a:rPr lang="cs-CZ" err="1"/>
              <a:t>constructors</a:t>
            </a:r>
            <a:endParaRPr lang="cs-CZ"/>
          </a:p>
          <a:p>
            <a:r>
              <a:rPr lang="cs-CZ" err="1"/>
              <a:t>Cascade</a:t>
            </a:r>
            <a:r>
              <a:rPr lang="cs-CZ"/>
              <a:t> </a:t>
            </a:r>
            <a:r>
              <a:rPr lang="cs-CZ" err="1"/>
              <a:t>notation</a:t>
            </a:r>
            <a:r>
              <a:rPr lang="cs-CZ"/>
              <a:t> a </a:t>
            </a:r>
            <a:r>
              <a:rPr lang="cs-CZ" err="1"/>
              <a:t>String</a:t>
            </a:r>
            <a:r>
              <a:rPr lang="cs-CZ"/>
              <a:t> </a:t>
            </a:r>
            <a:r>
              <a:rPr lang="cs-CZ" err="1"/>
              <a:t>interpolation</a:t>
            </a:r>
            <a:endParaRPr lang="cs-CZ"/>
          </a:p>
          <a:p>
            <a:endParaRPr lang="cs-CZ"/>
          </a:p>
          <a:p>
            <a:pPr marL="0" indent="0">
              <a:buNone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5423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Navíc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/>
              <a:t>Jednoduchá práce s </a:t>
            </a:r>
            <a:r>
              <a:rPr lang="cs-CZ" err="1"/>
              <a:t>DOMem</a:t>
            </a:r>
            <a:endParaRPr lang="cs-CZ"/>
          </a:p>
          <a:p>
            <a:r>
              <a:rPr lang="cs-CZ"/>
              <a:t>Reflexe</a:t>
            </a:r>
          </a:p>
          <a:p>
            <a:r>
              <a:rPr lang="cs-CZ"/>
              <a:t>Výborný </a:t>
            </a:r>
            <a:r>
              <a:rPr lang="cs-CZ" err="1"/>
              <a:t>analyzer</a:t>
            </a:r>
            <a:r>
              <a:rPr lang="cs-CZ"/>
              <a:t> – s možností </a:t>
            </a:r>
            <a:r>
              <a:rPr lang="cs-CZ" err="1"/>
              <a:t>strong</a:t>
            </a:r>
            <a:r>
              <a:rPr lang="cs-CZ"/>
              <a:t> mode</a:t>
            </a:r>
          </a:p>
          <a:p>
            <a:r>
              <a:rPr lang="cs-CZ" err="1"/>
              <a:t>Generika</a:t>
            </a:r>
            <a:endParaRPr lang="cs-CZ"/>
          </a:p>
          <a:p>
            <a:r>
              <a:rPr lang="cs-CZ"/>
              <a:t>Funkce jako </a:t>
            </a:r>
            <a:r>
              <a:rPr lang="cs-CZ" err="1"/>
              <a:t>promměné</a:t>
            </a:r>
            <a:endParaRPr lang="cs-CZ"/>
          </a:p>
          <a:p>
            <a:r>
              <a:rPr lang="cs-CZ"/>
              <a:t>Multiplatformní (web/mobil (</a:t>
            </a:r>
            <a:r>
              <a:rPr lang="cs-CZ" err="1"/>
              <a:t>Flutter</a:t>
            </a:r>
            <a:r>
              <a:rPr lang="cs-CZ"/>
              <a:t>)/</a:t>
            </a:r>
            <a:r>
              <a:rPr lang="cs-CZ" err="1"/>
              <a:t>command</a:t>
            </a:r>
            <a:r>
              <a:rPr lang="cs-CZ"/>
              <a:t> line </a:t>
            </a:r>
            <a:r>
              <a:rPr lang="cs-CZ" err="1"/>
              <a:t>apps</a:t>
            </a:r>
            <a:r>
              <a:rPr lang="cs-CZ"/>
              <a:t>)</a:t>
            </a:r>
          </a:p>
          <a:p>
            <a:r>
              <a:rPr lang="cs-CZ" err="1"/>
              <a:t>Typedef</a:t>
            </a:r>
            <a:endParaRPr lang="cs-CZ"/>
          </a:p>
          <a:p>
            <a:r>
              <a:rPr lang="cs-CZ" err="1"/>
              <a:t>Transformers</a:t>
            </a:r>
            <a:endParaRPr lang="cs-CZ"/>
          </a:p>
          <a:p>
            <a:r>
              <a:rPr lang="cs-CZ" err="1"/>
              <a:t>Cascade</a:t>
            </a:r>
            <a:r>
              <a:rPr lang="cs-CZ"/>
              <a:t> </a:t>
            </a:r>
            <a:r>
              <a:rPr lang="cs-CZ" err="1"/>
              <a:t>operator</a:t>
            </a:r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850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 to je ten </a:t>
            </a:r>
            <a:r>
              <a:rPr lang="cs-CZ" err="1"/>
              <a:t>Dart</a:t>
            </a:r>
            <a:r>
              <a:rPr lang="cs-CZ"/>
              <a:t>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/>
              <a:t>Nový programovací jazyk od společnosti Google</a:t>
            </a:r>
          </a:p>
          <a:p>
            <a:r>
              <a:rPr lang="cs-CZ"/>
              <a:t>Vydán na konci roku 2011</a:t>
            </a:r>
          </a:p>
          <a:p>
            <a:r>
              <a:rPr lang="cs-CZ" err="1"/>
              <a:t>Opensource</a:t>
            </a:r>
            <a:r>
              <a:rPr lang="cs-CZ"/>
              <a:t>, </a:t>
            </a:r>
            <a:r>
              <a:rPr lang="cs-CZ" err="1"/>
              <a:t>github</a:t>
            </a:r>
            <a:r>
              <a:rPr lang="cs-CZ"/>
              <a:t>: </a:t>
            </a:r>
            <a:r>
              <a:rPr lang="cs-CZ">
                <a:hlinkClick r:id="rId2"/>
              </a:rPr>
              <a:t>https://github.com/dart-lang</a:t>
            </a:r>
            <a:endParaRPr lang="cs-CZ"/>
          </a:p>
          <a:p>
            <a:r>
              <a:rPr lang="cs-CZ"/>
              <a:t>Základní rysy</a:t>
            </a:r>
          </a:p>
          <a:p>
            <a:pPr lvl="1"/>
            <a:r>
              <a:rPr lang="cs-CZ"/>
              <a:t>Objektový</a:t>
            </a:r>
          </a:p>
          <a:p>
            <a:pPr lvl="1"/>
            <a:r>
              <a:rPr lang="cs-CZ"/>
              <a:t>Dynamicky typovaný</a:t>
            </a:r>
          </a:p>
          <a:p>
            <a:pPr lvl="1"/>
            <a:r>
              <a:rPr lang="cs-CZ"/>
              <a:t>Vlastní VM (zatím neintegrovaný do žádného běžného prohlížeče)</a:t>
            </a:r>
          </a:p>
          <a:p>
            <a:pPr lvl="1"/>
            <a:r>
              <a:rPr lang="cs-CZ"/>
              <a:t>Kombinovaný pro server i klient</a:t>
            </a:r>
          </a:p>
          <a:p>
            <a:pPr lvl="1"/>
            <a:r>
              <a:rPr lang="cs-CZ"/>
              <a:t>Klient je kompilovaný do </a:t>
            </a:r>
            <a:r>
              <a:rPr lang="cs-CZ" err="1"/>
              <a:t>js</a:t>
            </a:r>
            <a:endParaRPr lang="cs-CZ"/>
          </a:p>
          <a:p>
            <a:r>
              <a:rPr lang="cs-CZ"/>
              <a:t>Podporovaná IDE</a:t>
            </a:r>
          </a:p>
          <a:p>
            <a:pPr lvl="1"/>
            <a:r>
              <a:rPr lang="cs-CZ" err="1"/>
              <a:t>JetBrains</a:t>
            </a:r>
            <a:r>
              <a:rPr lang="cs-CZ"/>
              <a:t> IDE (</a:t>
            </a:r>
            <a:r>
              <a:rPr lang="cs-CZ" err="1"/>
              <a:t>WebStorm</a:t>
            </a:r>
            <a:r>
              <a:rPr lang="cs-CZ"/>
              <a:t>, </a:t>
            </a:r>
            <a:r>
              <a:rPr lang="cs-CZ" err="1"/>
              <a:t>PhpStorm</a:t>
            </a:r>
            <a:r>
              <a:rPr lang="cs-CZ"/>
              <a:t>, </a:t>
            </a:r>
            <a:r>
              <a:rPr lang="cs-CZ" err="1"/>
              <a:t>IntelliJ</a:t>
            </a:r>
            <a:r>
              <a:rPr lang="cs-CZ"/>
              <a:t>, …), </a:t>
            </a:r>
          </a:p>
          <a:p>
            <a:pPr lvl="1"/>
            <a:r>
              <a:rPr lang="cs-CZ" err="1"/>
              <a:t>Dartpad</a:t>
            </a:r>
            <a:r>
              <a:rPr lang="cs-CZ"/>
              <a:t> - online (</a:t>
            </a:r>
            <a:r>
              <a:rPr lang="cs-CZ">
                <a:hlinkClick r:id="rId3"/>
              </a:rPr>
              <a:t>https://dartpad.dartlang.org/</a:t>
            </a:r>
            <a:r>
              <a:rPr lang="cs-CZ"/>
              <a:t>)</a:t>
            </a:r>
          </a:p>
          <a:p>
            <a:pPr lvl="1"/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458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Použití </a:t>
            </a:r>
            <a:r>
              <a:rPr lang="cs-CZ" err="1"/>
              <a:t>dartu</a:t>
            </a:r>
            <a:endParaRPr lang="cs-CZ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675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Ideální použití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/>
              <a:t>Web klient</a:t>
            </a:r>
          </a:p>
          <a:p>
            <a:pPr lvl="1"/>
            <a:r>
              <a:rPr lang="cs-CZ"/>
              <a:t>Ideální pro single </a:t>
            </a:r>
            <a:r>
              <a:rPr lang="cs-CZ" err="1"/>
              <a:t>page</a:t>
            </a:r>
            <a:r>
              <a:rPr lang="cs-CZ"/>
              <a:t> aplikace</a:t>
            </a:r>
          </a:p>
          <a:p>
            <a:r>
              <a:rPr lang="cs-CZ"/>
              <a:t>Server</a:t>
            </a:r>
          </a:p>
          <a:p>
            <a:pPr lvl="1"/>
            <a:r>
              <a:rPr lang="cs-CZ"/>
              <a:t>Výhody</a:t>
            </a:r>
            <a:endParaRPr lang="cs-CZ"/>
          </a:p>
          <a:p>
            <a:pPr lvl="2"/>
            <a:r>
              <a:rPr lang="cs-CZ"/>
              <a:t>Možnost sdílení knihoven mezi klientem a serverem (např. deserializace)</a:t>
            </a:r>
          </a:p>
          <a:p>
            <a:pPr lvl="1"/>
            <a:r>
              <a:rPr lang="cs-CZ"/>
              <a:t>Nevýhody</a:t>
            </a:r>
          </a:p>
          <a:p>
            <a:pPr lvl="2"/>
            <a:r>
              <a:rPr lang="cs-CZ"/>
              <a:t>Menší podpora </a:t>
            </a:r>
            <a:r>
              <a:rPr lang="cs-CZ" err="1"/>
              <a:t>db</a:t>
            </a:r>
            <a:r>
              <a:rPr lang="cs-CZ"/>
              <a:t> (podporována je především </a:t>
            </a:r>
            <a:r>
              <a:rPr lang="cs-CZ" err="1"/>
              <a:t>PostgreSQL</a:t>
            </a:r>
            <a:r>
              <a:rPr lang="cs-CZ"/>
              <a:t>)</a:t>
            </a:r>
          </a:p>
          <a:p>
            <a:pPr lvl="2"/>
            <a:r>
              <a:rPr lang="cs-CZ"/>
              <a:t>Absence některých klasických serverových služeb</a:t>
            </a:r>
          </a:p>
          <a:p>
            <a:r>
              <a:rPr lang="cs-CZ"/>
              <a:t>Mobilní aplikace</a:t>
            </a:r>
          </a:p>
          <a:p>
            <a:pPr lvl="1"/>
            <a:r>
              <a:rPr lang="cs-CZ"/>
              <a:t>Nástroj </a:t>
            </a:r>
            <a:r>
              <a:rPr lang="cs-CZ" err="1"/>
              <a:t>Flutter</a:t>
            </a:r>
            <a:endParaRPr lang="cs-CZ"/>
          </a:p>
          <a:p>
            <a:pPr lvl="2"/>
            <a:r>
              <a:rPr lang="cs-CZ"/>
              <a:t>Podpora aplikací pro Android a IOS</a:t>
            </a:r>
          </a:p>
        </p:txBody>
      </p:sp>
    </p:spTree>
    <p:extLst>
      <p:ext uri="{BB962C8B-B14F-4D97-AF65-F5344CB8AC3E}">
        <p14:creationId xmlns:p14="http://schemas.microsoft.com/office/powerpoint/2010/main" val="259705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Workflow</a:t>
            </a:r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463156"/>
              </p:ext>
            </p:extLst>
          </p:nvPr>
        </p:nvGraphicFramePr>
        <p:xfrm>
          <a:off x="677690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55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Workflow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Kód napsaný v dartu je možné kompilovat do javasctiptu k tomu slouží dart2js compiler</a:t>
            </a:r>
          </a:p>
          <a:p>
            <a:r>
              <a:rPr lang="cs-CZ"/>
              <a:t>Javascript lze debugovat i během psaní dartu pomocí Pub serve, součásti SDK</a:t>
            </a:r>
          </a:p>
          <a:p>
            <a:r>
              <a:rPr lang="cs-CZ"/>
              <a:t>Dart2js umožňuje, mimo jiné, komplilovat v módu debug nebo release</a:t>
            </a:r>
          </a:p>
          <a:p>
            <a:pPr lvl="1"/>
            <a:r>
              <a:rPr lang="cs-CZ"/>
              <a:t>Debug</a:t>
            </a:r>
          </a:p>
          <a:p>
            <a:pPr lvl="2"/>
            <a:r>
              <a:rPr lang="cs-CZ"/>
              <a:t>Zachovává názvy proměnných a umožňuje mapování js do dartových kódů</a:t>
            </a:r>
          </a:p>
          <a:p>
            <a:pPr lvl="1"/>
            <a:r>
              <a:rPr lang="cs-CZ"/>
              <a:t>Release   </a:t>
            </a:r>
          </a:p>
          <a:p>
            <a:pPr lvl="2"/>
            <a:r>
              <a:rPr lang="cs-CZ"/>
              <a:t>Minifikovaný js, optimalizovaný pro nasazení a používání</a:t>
            </a:r>
          </a:p>
        </p:txBody>
      </p:sp>
    </p:spTree>
    <p:extLst>
      <p:ext uri="{BB962C8B-B14F-4D97-AF65-F5344CB8AC3E}">
        <p14:creationId xmlns:p14="http://schemas.microsoft.com/office/powerpoint/2010/main" val="162520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err="1"/>
              <a:t>Dart</a:t>
            </a:r>
            <a:r>
              <a:rPr lang="cs-CZ"/>
              <a:t> </a:t>
            </a:r>
            <a:r>
              <a:rPr lang="cs-CZ" err="1"/>
              <a:t>vs</a:t>
            </a:r>
            <a:r>
              <a:rPr lang="cs-CZ"/>
              <a:t> </a:t>
            </a:r>
            <a:r>
              <a:rPr lang="cs-CZ" err="1"/>
              <a:t>Typescript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Srovnání syntaxe a výkonnosti</a:t>
            </a:r>
          </a:p>
        </p:txBody>
      </p:sp>
    </p:spTree>
    <p:extLst>
      <p:ext uri="{BB962C8B-B14F-4D97-AF65-F5344CB8AC3E}">
        <p14:creationId xmlns:p14="http://schemas.microsoft.com/office/powerpoint/2010/main" val="1371546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</TotalTime>
  <Words>1366</Words>
  <Application>Microsoft Office PowerPoint</Application>
  <PresentationFormat>Širokoúhlá obrazovka</PresentationFormat>
  <Paragraphs>307</Paragraphs>
  <Slides>36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Trebuchet MS</vt:lpstr>
      <vt:lpstr>Wingdings 2</vt:lpstr>
      <vt:lpstr>Wingdings 3</vt:lpstr>
      <vt:lpstr>HDOfficeLightV0</vt:lpstr>
      <vt:lpstr>Fazeta</vt:lpstr>
      <vt:lpstr>Dart (ECMA-408)</vt:lpstr>
      <vt:lpstr>Obsah</vt:lpstr>
      <vt:lpstr>O dartu</vt:lpstr>
      <vt:lpstr>Co to je ten Dart?</vt:lpstr>
      <vt:lpstr>Použití dartu</vt:lpstr>
      <vt:lpstr>Ideální použití</vt:lpstr>
      <vt:lpstr>Workflow</vt:lpstr>
      <vt:lpstr>Workflow</vt:lpstr>
      <vt:lpstr>Dart vs Typescript</vt:lpstr>
      <vt:lpstr>Proměnné</vt:lpstr>
      <vt:lpstr>Pole a mapa</vt:lpstr>
      <vt:lpstr>Třídy a metody</vt:lpstr>
      <vt:lpstr>Třídy a metody</vt:lpstr>
      <vt:lpstr>Třídy a metody</vt:lpstr>
      <vt:lpstr>Třídy a metody</vt:lpstr>
      <vt:lpstr>Stejná syntaxe</vt:lpstr>
      <vt:lpstr>Rozdíly</vt:lpstr>
      <vt:lpstr>Hlavní featury</vt:lpstr>
      <vt:lpstr>Easy to learn, easy to use</vt:lpstr>
      <vt:lpstr>Dartové knihovny a kde je najít</vt:lpstr>
      <vt:lpstr>Pub build</vt:lpstr>
      <vt:lpstr>Pub serve</vt:lpstr>
      <vt:lpstr>Plně objektový</vt:lpstr>
      <vt:lpstr>Mixiny</vt:lpstr>
      <vt:lpstr>Asynchronní operace</vt:lpstr>
      <vt:lpstr>Asynchronní operace – try catch</vt:lpstr>
      <vt:lpstr>Asynchronní cykly</vt:lpstr>
      <vt:lpstr>Streamy</vt:lpstr>
      <vt:lpstr>Knihovny – import/export</vt:lpstr>
      <vt:lpstr>Knihovny – privátnost  </vt:lpstr>
      <vt:lpstr>Knihovny – runtime načítání </vt:lpstr>
      <vt:lpstr>Pojmenované konstruktory a parametry </vt:lpstr>
      <vt:lpstr>Cascade notation a String interpolace</vt:lpstr>
      <vt:lpstr>Testy</vt:lpstr>
      <vt:lpstr>Resumé</vt:lpstr>
      <vt:lpstr>Navíc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</dc:title>
  <dc:creator>Pavel Novák</dc:creator>
  <cp:lastModifiedBy>Pavel Novák</cp:lastModifiedBy>
  <cp:revision>87</cp:revision>
  <dcterms:created xsi:type="dcterms:W3CDTF">2017-01-30T09:39:26Z</dcterms:created>
  <dcterms:modified xsi:type="dcterms:W3CDTF">2017-02-20T10:21:34Z</dcterms:modified>
</cp:coreProperties>
</file>